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8"/>
  </p:notesMasterIdLst>
  <p:handoutMasterIdLst>
    <p:handoutMasterId r:id="rId89"/>
  </p:handoutMasterIdLst>
  <p:sldIdLst>
    <p:sldId id="256" r:id="rId2"/>
    <p:sldId id="257" r:id="rId3"/>
    <p:sldId id="258" r:id="rId4"/>
    <p:sldId id="259" r:id="rId5"/>
    <p:sldId id="260" r:id="rId6"/>
    <p:sldId id="261" r:id="rId7"/>
    <p:sldId id="374" r:id="rId8"/>
    <p:sldId id="262" r:id="rId9"/>
    <p:sldId id="375" r:id="rId10"/>
    <p:sldId id="486" r:id="rId11"/>
    <p:sldId id="466" r:id="rId12"/>
    <p:sldId id="376" r:id="rId13"/>
    <p:sldId id="377" r:id="rId14"/>
    <p:sldId id="378" r:id="rId15"/>
    <p:sldId id="379" r:id="rId16"/>
    <p:sldId id="473" r:id="rId17"/>
    <p:sldId id="383" r:id="rId18"/>
    <p:sldId id="457" r:id="rId19"/>
    <p:sldId id="384" r:id="rId20"/>
    <p:sldId id="385" r:id="rId21"/>
    <p:sldId id="386" r:id="rId22"/>
    <p:sldId id="456" r:id="rId23"/>
    <p:sldId id="389" r:id="rId24"/>
    <p:sldId id="390" r:id="rId25"/>
    <p:sldId id="391" r:id="rId26"/>
    <p:sldId id="472" r:id="rId27"/>
    <p:sldId id="392" r:id="rId28"/>
    <p:sldId id="474" r:id="rId29"/>
    <p:sldId id="393" r:id="rId30"/>
    <p:sldId id="394" r:id="rId31"/>
    <p:sldId id="395" r:id="rId32"/>
    <p:sldId id="460" r:id="rId33"/>
    <p:sldId id="396" r:id="rId34"/>
    <p:sldId id="399" r:id="rId35"/>
    <p:sldId id="400" r:id="rId36"/>
    <p:sldId id="401" r:id="rId37"/>
    <p:sldId id="397" r:id="rId38"/>
    <p:sldId id="398" r:id="rId39"/>
    <p:sldId id="475" r:id="rId40"/>
    <p:sldId id="464" r:id="rId41"/>
    <p:sldId id="402" r:id="rId42"/>
    <p:sldId id="403" r:id="rId43"/>
    <p:sldId id="461" r:id="rId44"/>
    <p:sldId id="404" r:id="rId45"/>
    <p:sldId id="462" r:id="rId46"/>
    <p:sldId id="405" r:id="rId47"/>
    <p:sldId id="407" r:id="rId48"/>
    <p:sldId id="406" r:id="rId49"/>
    <p:sldId id="476" r:id="rId50"/>
    <p:sldId id="477" r:id="rId51"/>
    <p:sldId id="487" r:id="rId52"/>
    <p:sldId id="414" r:id="rId53"/>
    <p:sldId id="418" r:id="rId54"/>
    <p:sldId id="419" r:id="rId55"/>
    <p:sldId id="415" r:id="rId56"/>
    <p:sldId id="416" r:id="rId57"/>
    <p:sldId id="422" r:id="rId58"/>
    <p:sldId id="470" r:id="rId59"/>
    <p:sldId id="438" r:id="rId60"/>
    <p:sldId id="408" r:id="rId61"/>
    <p:sldId id="409" r:id="rId62"/>
    <p:sldId id="410" r:id="rId63"/>
    <p:sldId id="463" r:id="rId64"/>
    <p:sldId id="478" r:id="rId65"/>
    <p:sldId id="444" r:id="rId66"/>
    <p:sldId id="468" r:id="rId67"/>
    <p:sldId id="479" r:id="rId68"/>
    <p:sldId id="480" r:id="rId69"/>
    <p:sldId id="481" r:id="rId70"/>
    <p:sldId id="482" r:id="rId71"/>
    <p:sldId id="439" r:id="rId72"/>
    <p:sldId id="440" r:id="rId73"/>
    <p:sldId id="441" r:id="rId74"/>
    <p:sldId id="442" r:id="rId75"/>
    <p:sldId id="443" r:id="rId76"/>
    <p:sldId id="488" r:id="rId77"/>
    <p:sldId id="287" r:id="rId78"/>
    <p:sldId id="289" r:id="rId79"/>
    <p:sldId id="291" r:id="rId80"/>
    <p:sldId id="293" r:id="rId81"/>
    <p:sldId id="295" r:id="rId82"/>
    <p:sldId id="296" r:id="rId83"/>
    <p:sldId id="483" r:id="rId84"/>
    <p:sldId id="484" r:id="rId85"/>
    <p:sldId id="485" r:id="rId86"/>
    <p:sldId id="421" r:id="rId87"/>
  </p:sldIdLst>
  <p:sldSz cx="9144000" cy="6858000" type="screen4x3"/>
  <p:notesSz cx="7077075" cy="9363075"/>
  <p:custShowLst>
    <p:custShow name="Custom Show 1" id="0">
      <p:sldLst>
        <p:sld r:id="rId4"/>
        <p:sld r:id="rId7"/>
        <p:sld r:id="rId78"/>
        <p:sld r:id="rId79"/>
        <p:sld r:id="rId8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7583"/>
  </p:normalViewPr>
  <p:slideViewPr>
    <p:cSldViewPr snapToGrid="0">
      <p:cViewPr varScale="1">
        <p:scale>
          <a:sx n="82" d="100"/>
          <a:sy n="82" d="100"/>
        </p:scale>
        <p:origin x="1944" y="184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35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A5EF3F1-DA56-4558-863E-F6BA967775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84DD419-3535-4A48-90CB-EEC704CA65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24810323-6DAF-43FA-9378-1F51BC33E2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1B9A42BA-5180-4824-9288-4620201EDE5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2B4FE77A-4BC7-4182-A064-BAC477140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4CC2E74-C414-421A-AFA7-7AD5503D6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76AF616-AB90-4E7F-8CBD-E18628BDFD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547EFD-2E4E-4F1E-9C38-1769A19FE9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57C0FA9-CCA1-411E-AF38-6F0D142B67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038" y="4447781"/>
            <a:ext cx="5188999" cy="421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DAACFE1-A46E-4F3E-BEDA-71DF3423BD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B26FC4F-FD39-427A-9FA6-FD8C598E6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712C5CB1-8AEC-4E8C-8D41-16374A299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C710CEB-22F3-41CD-90AC-F7BAF3542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3F42A7-D8EF-4891-925D-7E3DD5A5A6E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17A8628-2E10-4B87-827A-4034D181A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B71CC91-60F8-414F-AF44-F9B23756A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49C3F0A-D3BE-431D-8731-738A67BF7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EC7B4E-2CDE-43FC-862B-874E947E3B5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CF0DBB6-F167-40B1-BD30-66A89FB25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5648EE5-B87E-4EDB-BA16-A97C71573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7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086FC41-E2AE-4EAC-9688-53E3C9140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E25011-1670-4CE3-BA67-0AA254803E9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6BB9046-C372-4B9F-A730-72AEAB6F4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BEC3E14-3FBD-489B-9D20-6FF1575AC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005414BF-A812-43BB-9D8F-B7D74E967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3E7743-31B1-4691-9E91-5BA74FD0DB5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CA2EACE-7817-405D-8E26-786659F87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5A893CB-7BEF-4C84-ABB4-CD6B7DADD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9145523-6817-433F-88BD-678AA35B3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B770F2-308C-4A9B-A23B-435D5915A23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D06FA43-FDA7-4E8F-B43E-9AF6CC94E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0DDF17D-ADEA-4E9A-8EF4-876D073C2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7638FD7-C90F-4071-A7EF-2DB2E11D1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089E59-5288-4760-A9A0-62E5B0DA78E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B5762A4-1CBF-4ACA-894E-C405911D4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930EC58-BDEE-4554-BC64-E193B9C51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6E82F3B-31B3-4FE7-B569-08C987FD0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05355E-C95C-4955-9542-AA99986381A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5800415-5BE2-4338-B010-B68BD2AAC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00A8043-F678-4A90-AA22-1BB70F9D0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9A2C9D5-37F8-46BF-A4B2-B8B3BEA4B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E3FF6-A043-4717-ACA2-A42D20435F2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E26EBCF-CCF9-49D6-9BC9-0B42E960D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0239E20-9258-406C-ABA4-4100B448C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DBA71E5-18EF-43E7-93DD-CA6F880BF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DC68A-4FDB-4EB8-B0A0-36C89B51C904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EFA33CB-C944-4E9D-B3A5-D032771D16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2307F3D-2E4B-472D-8C41-D1FFB2107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D93A8BB-72D5-40E9-B777-4CC9355B4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FDFC39-5922-4703-9593-C8F57791941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8CCF976-4F51-4193-AF19-DEA748741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6FF947C-4F92-49A0-8338-0BEA886FA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8D50FF3-548E-49DD-BF1B-5A9FCEB95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993EA4-DB1C-4EB9-9D70-9176870586F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0225422-21CC-4388-95E7-E7F6FAD9A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50AD905-B675-4756-A7AC-ED64B5BA4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97A0F60-CAAE-44B0-BFC7-D2B5A2AD8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87AF91-D497-4A2A-9CF7-83341342ED4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DFFDEC-6CD5-4870-B34B-50D2844EE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FD080F3-D25F-4C23-81CF-DA77256DD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76FFAED-2FF8-4D66-B01E-6292648A6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666C75-7846-4C8C-B05F-FF2B1C433BE3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CAF5A83-C0E8-4D27-B0D7-392C31305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24F80F9-AD06-4E60-A7ED-149E7D0CD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06DAE9B-72C6-4AB5-AA81-FA49D8E22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CC47F2-2D23-40BE-ADC6-8BAB13C14907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B075ECB-C588-48CB-B818-C27F2601E6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C78AF38-A0FE-4A09-B2EA-FB2B302F2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CAAB1F8-3C5C-4084-A416-14E9E398E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C4551E-79EF-4EB9-AD43-3F871E54125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69A3B3B-201F-46B2-893A-1D73404CC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E7B5ED3-04B5-4709-AF58-E2F759886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73D0620-18CE-4EEB-A483-FFFC64065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FAE17A-5850-47AF-BD6B-4A77A4F66E3D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8144288-3E3C-4038-A8FA-43B30A32AE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3DFC066-7CD4-4D10-9316-DA4551483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E72A0C0-9D16-4634-931D-4AD6D20FC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548EB7-031F-4272-92F5-040B035B7FEE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4DEAFBB-2AE6-4997-9687-F5319EE46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A1C9B7B-4954-4D5E-A074-28106B1F4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35C9500-8870-48AB-A892-FABBAC0E6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668EFA-2A36-4BA4-8C6A-A22A5F4C6843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6CB7810-C4D8-4500-887F-593BB66BE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4FD67AC-AE93-4534-8FCF-300F36E2D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ED77D39-C4CF-42B1-B7BC-62CF52564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FDF64C-DC3E-4F2B-8DB0-0516B4714C04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C632CD1-158A-493F-AF7B-4891B758C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E64ACB8-363D-46E8-A50B-4C95ED8F0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D44F4CC-759D-40DB-AE6E-F4B7580A1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B433C4-8C6D-4550-9B55-7CB9502FDA22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5DCC2B8-3380-45BC-846B-5D74265D5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D70E39F4-F62D-4B49-8B23-A17F44086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525EFA79-6B40-4BAE-B465-FC627633F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6E6AB2-C815-41CC-805B-FD057B97D4DA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7E3AA64-1A35-415F-B004-A48FD2B00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D541752-A539-4B8E-81F4-0B6B3976F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DBA4B5E-E521-489C-981D-4650B86DD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A8164C-E56D-453B-8BF0-F91DB4DDE41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AD55101-E206-4D39-AEBA-2F57F10F0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86B736B-70D5-4868-BF05-18C87C317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5A7988B-18A6-4E89-B7A3-02CD5A8B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D13F24-5BFF-454F-A8F8-2726B16156DD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3A39C31-73EB-4715-B4B8-68D4B837F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85F3768-7479-497E-B124-A7E26764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15017605-FDBE-4B46-A5B0-72CDB0CBA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E13A8B-1D51-4621-9E0E-B95B3008146F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3446CE3-7C83-40D6-AB55-C1D99AE74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BA71277-192D-417C-A3A5-329F395CD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558C610-88D3-4504-B5AF-9FABE55A8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712E8D-A9B1-4AED-8842-7A8211E2CD89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1746E2E-0D20-42D1-8310-E28C6FD50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D18663B-7759-40DD-A3E6-23CBF1E59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4337770-7844-4A04-83EA-35523F563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F081B9-7F72-419C-A546-4D65D98C6F26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853E449-0813-43CB-BEC0-AF0E683C3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2E0DD41-D9FE-4417-B62C-673DF5F63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D3C0E97-452C-487F-AF1E-2E66B472B9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7946EDC-FA4E-4215-A1CA-23FE0BF9B063}" type="slidenum">
              <a:rPr lang="en-US" altLang="en-US" sz="1200"/>
              <a:pPr algn="r"/>
              <a:t>40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7333D96-9AC0-4079-88ED-43D75263F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00B03B5-F5F8-4980-8324-22A10213D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To make the keys unique, we combine unique keys (Instructor ID) with Search Key.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2521F39-8E8C-4231-AE56-7CC7368F8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66CC6A-D7F8-4FC1-AE4A-34B30201E9C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08163B5-2A72-4445-89C6-6B3810EE0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31FA53B-7A9B-429A-8F1F-8663E9A59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4F6718A-909C-43DD-B7BA-BAAEBC8B4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8FDF21-D105-4B87-9279-FCE45DD57D14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93B07E5-AD8E-4B5F-85FA-E147EBD618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552E5FA-AB31-4F5E-84F2-0C6CE157B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This is an extension of B+ Tree.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The difference is instead of storing the pointer to the record, we store the data record itself.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06C052F9-20D6-43DD-AB9C-CAF599A60A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E1FF5AD-5CB1-4E7B-98A0-95B41459EA86}" type="slidenum">
              <a:rPr lang="en-US" altLang="en-US" sz="1200"/>
              <a:pPr algn="r"/>
              <a:t>43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7875C20-7615-45E5-B268-B2C1DF928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909B40E-5D7C-4E79-A645-879ECEBA2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Instead of storing the pointer we can store the unique key (ID) [Because the pointer may be lost]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23F42997-C7B2-4A11-8D56-D64E82765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359A90-A8B8-4F81-831A-3BCF90C62844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323C353F-E845-4930-8E04-7049E6D31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61ECED8-F4EF-4111-B87C-934BF9E83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If names are longer then it is difficult to store, so we compress it.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Nowadays the database contains millions of records and also they are updated frequently.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we need to use a large number of block transfers to update which is not efficient.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Bulk Loading: Sort the data that we want to update.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Bottom-up: First create a leaf and then go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2C5CB1-8AEC-4E8C-8D41-16374A299E8A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5601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4F6E02B4-FEBB-4677-90E6-EEA8EFB81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C8FF7E-76D9-4C86-97F5-34ED9D16B540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B5FBC03-FF2A-40FE-837B-A50CB360F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E6F0AC2-D159-40A6-BF2F-381077503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CFB7107-1C42-472A-9833-6940DF386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762164-D93F-4E35-B0AE-B1934AD126B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1D1397A-8E5F-4649-BED7-5E5A8D0FC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F5DD1DF-B9FD-494B-A0D4-6579635A7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8BE9332-730C-4FD9-BFB5-D6C420F4B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473FF8-80CA-4070-986D-4E58807A6391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B86C939-0C4A-4142-A475-155827AA1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2FE7FF8-2BA0-4331-9004-C859D03D8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B-Tree indexing is used by indexing.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B83D08ED-0EA7-4108-B0A7-C2ADB0617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B751FF-3195-43B6-8E87-B76E2297E6E9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D628FF2-38BC-476A-A0BE-379815531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E66156D-6842-4190-9FCA-9766AB065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2C5CB1-8AEC-4E8C-8D41-16374A299E8A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9085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Main memory is faster than flash.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2C5CB1-8AEC-4E8C-8D41-16374A299E8A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8691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3EA2DE12-3966-42F4-825C-304D4A596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85D329-9067-4A68-83D9-F2B6AA710B59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FAF448C-72F2-46A5-8C6E-66D2A5F53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9715321E-645F-46AB-9996-6CBC59F57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We use a concept called bucket.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Which key goes to which bucket is decided by the hash 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Hash Index: Search key in the pointer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Hash File Organization: Search key and it keeps the whole record.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033F2F0B-3D32-4F7E-9E17-2E8B00BE4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F08DC1-4A5C-4322-A9F0-9E8F56CF9CB7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60667B7-80E8-4E66-977F-5026ED531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829FD5EA-03DA-4211-82DF-DA79B7ED8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0482B077-D458-4FAC-995C-47505007E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F4EA6E-0710-4E84-95DF-D2F7F14407FE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BF76E0DE-7A3D-4C30-9200-FDB79EFF1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AAE32D91-65FE-4C77-B074-192065936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In static hashing, we decide the number of buckets.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If we get more values for a bucket and if it is filled then we create overflow buckets.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But we try to keep the number of overflow buckets minimum.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4B96CA27-CBE5-4166-9BF4-36E362E54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3C6EC8-1D33-4B8E-817E-CBF5E0DE3572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CC4017F4-E002-4153-9222-10ED03C30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BCC7E51B-1BCE-49F8-9239-7BC2D2CE1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Take asci values of the ‘Music, History, Physics, Elec. </a:t>
            </a:r>
            <a:r>
              <a:rPr lang="en-US" altLang="en-US" dirty="0" err="1">
                <a:latin typeface="Times New Roman" panose="02020603050405020304" pitchFamily="18" charset="0"/>
              </a:rPr>
              <a:t>Eng</a:t>
            </a:r>
            <a:r>
              <a:rPr lang="en-US" altLang="en-US" dirty="0">
                <a:latin typeface="Times New Roman" panose="02020603050405020304" pitchFamily="18" charset="0"/>
              </a:rPr>
              <a:t>’ and take the summation and then modulo 10.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35EDC827-0433-46FF-B248-60E96271A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B863BD-6C88-466F-A19A-986007653AAD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7387C7FB-DD1F-4E99-9C0A-63A2749AE2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FDF103F8-7FCF-4290-8AB5-759361F74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This is Hash File Organization because we have the data record in the bucket (not pointer).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7FEDDF69-B610-4B11-8A0E-54A521720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30FA4C-C655-450B-AD05-7D37AAEEDCCF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7505CEAF-F107-421E-A856-D52EE66E0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A1FEEEF4-2A52-4BEE-BE00-E58412128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If we use a large number of buckets then we may waste space.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The solution is, to do dynamic hashing which we don’t do here.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77682520-0B29-4E2C-B8EF-EF500DD16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4282C8-423F-4181-AE0E-76D77C441D4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3871E10-70A6-45E0-910F-252353787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5941599-5110-4A37-8FEC-F97D85E09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DAB93DE7-0ED2-4CE7-A5E1-8D6C95DBD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F9427-D3A4-4518-985D-85F08FD6F832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6B70B1CD-DD6A-46DA-B98F-EE4E3266E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0BC4519-883E-486A-A509-B3661107A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E0402EBD-777A-45F4-A9AA-52F03ED2D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F968CE-F6FF-4CED-94A9-00566844FEFF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2334D0CF-9B22-444E-A3F0-18F7E9078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B404EF08-C6D8-484E-AFE8-0BA734A98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211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57E955D6-1E16-433E-9194-2333F78BE2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6CC50B-8FAD-4D33-8391-420715DEDE32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F306EA8-2897-4433-AD0D-11A436164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13AF8A81-2898-460E-AED6-618864004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822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B408D9C4-91DB-4FE4-84C3-5C7896CCA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322C84-C376-4161-859E-A4DC1240E90F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14299220-01FB-406B-A244-D2D93038F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0CE99690-01F7-44E1-BCA3-625D1CE7C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372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1BF28AF8-9B2D-4963-86D2-BBEBC97D6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765B5E-7FCE-4A95-AFC7-1258CDB99920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3BFDE343-20E1-47B3-8D0E-FE9DF0293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7476F0EE-68F0-4A04-B2D0-73ED07062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70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3AFFCCFA-DDE9-4F4E-A788-CA5BCE2E2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DC4CD3-6DE8-4686-AD16-4E26FCFC4333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9699B6E0-A445-4B45-9278-2545447B8E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F353D383-67CA-44CB-B1B7-43F631DE3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170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6E715F6D-EDE3-4CBA-A4E7-6FBBB9A18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D86FF0-EA45-431A-B4ED-5B4906D8D56A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329117D3-AEFF-426A-A086-DBE96BDB3C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3D49DC2F-BB2D-4854-A063-94EA7F0A5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555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65F8ED12-1F10-41AA-9992-D756E4053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4B4505-3416-491B-B96C-EE3A6F454521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8352646E-5466-425B-ADF2-1387E1109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8848AD29-D92D-4A2C-8EFF-5BA409BED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85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8CFBC741-2409-494A-BE5C-7A905943B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BB4874-BD33-43F2-9015-33DF21651A41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77C095CC-F85A-411E-8193-74D65764B7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F57A69B8-4ED4-4391-B219-A3E1E5353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899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E9CF2D4B-BB41-4166-AA6F-800D48DDB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606BE4-717E-4DC8-B5C1-7F12036B30CA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943988F1-8CCD-4423-ADEA-EE27467A20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935F7A5C-A8FC-42C8-84EF-01AB49558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25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879A709-AA35-4A6D-9BE7-88A1C74F4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36EA57-3AEE-45DA-8B41-1ABDFD32296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BA83F35-444C-4933-A1C1-4CC1BA882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691D86C-4522-4521-AEF2-79F8224DB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A98457CC-CD21-4950-ADC1-9F07C34C7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A775874-C364-4819-ABC7-B26CA5CB0BCC}" type="slidenum">
              <a:rPr lang="en-US" altLang="en-US" sz="1300">
                <a:latin typeface="Times New Roman" panose="02020603050405020304" pitchFamily="18" charset="0"/>
              </a:rPr>
              <a:pPr/>
              <a:t>77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5EC7651E-37C6-475C-80C2-FB2E30F4B6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B4EA38A9-42B8-42A9-80B4-57A2842D1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Example: Google maps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 latitude and longitude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store latitude and longitude in the database but it is difficult to perform queries like ‘Restaurant near me’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Software used with spatial data: GIS (Geographical Information System), ArcGIS(It is a commercial version), QGIS, Postgres)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Types of spatial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1. Vector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2. </a:t>
            </a:r>
            <a:r>
              <a:rPr lang="en-US" dirty="0" err="1"/>
              <a:t>Reas</a:t>
            </a:r>
            <a:r>
              <a:rPr lang="en-US" dirty="0"/>
              <a:t>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represent using Points, lines polygons.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have the exact location then we can store it in B+ Tress, but if we have overlapping things and nearest neighbor queries then we can’t use B+ Tree, we need to use Spatial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3E9F8E0A-31AF-4550-99AF-F6ACD37848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F3DC61-72D0-447C-9604-DA005C9FAB6C}" type="slidenum">
              <a:rPr lang="en-US" altLang="en-US" sz="1300">
                <a:latin typeface="Times New Roman" panose="02020603050405020304" pitchFamily="18" charset="0"/>
              </a:rPr>
              <a:pPr/>
              <a:t>78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1FA67DC-E54E-43FA-A446-E365A193EA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ECAAD1DB-84C8-4E92-9664-3152ED2DB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K-d (K Dimensions)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1,2, and 3 are the order of cuts in the figure.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When do we stop, that depends on the requirement. How many schools do you want?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14250C76-5A41-41A6-9F64-BD035624FD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40F000-C73D-4ACD-B54C-DF85DB6667BA}" type="slidenum">
              <a:rPr lang="en-US" altLang="en-US" sz="1300">
                <a:latin typeface="Times New Roman" panose="02020603050405020304" pitchFamily="18" charset="0"/>
              </a:rPr>
              <a:pPr/>
              <a:t>79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81839CBE-B6C9-4C85-A4ED-F66143635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9D949175-6A3E-49A2-B576-618366C00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Times New Roman" panose="02020603050405020304" pitchFamily="18" charset="0"/>
              </a:rPr>
              <a:t>Quadtress</a:t>
            </a:r>
            <a:r>
              <a:rPr lang="en-US" altLang="en-US" dirty="0">
                <a:latin typeface="Times New Roman" panose="02020603050405020304" pitchFamily="18" charset="0"/>
              </a:rPr>
              <a:t>: Space is divided into 4 parts.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639B1855-FA9B-49AA-B1B9-AAD396462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630686-68A7-4E46-A2CB-F48F10E2B824}" type="slidenum">
              <a:rPr lang="en-US" altLang="en-US" sz="1300">
                <a:latin typeface="Times New Roman" panose="02020603050405020304" pitchFamily="18" charset="0"/>
              </a:rPr>
              <a:pPr/>
              <a:t>80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CE40751C-716B-471D-BC42-5B3CB5FE71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D5099556-5B6D-4807-B527-282E41832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D812FE43-B2B0-4A6C-BEE4-BAB61D065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F53242-7D52-4A78-BA66-65D5331FC077}" type="slidenum">
              <a:rPr lang="en-US" altLang="en-US" sz="1300">
                <a:latin typeface="Times New Roman" panose="02020603050405020304" pitchFamily="18" charset="0"/>
              </a:rPr>
              <a:pPr/>
              <a:t>81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ABBDBB3B-87B5-4D98-AE8E-A0F7A424F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206E7764-3C7E-4C19-A685-94877BD87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The bounding box can be overlapped.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BB1 </a:t>
            </a:r>
            <a:r>
              <a:rPr lang="en-US" altLang="en-US">
                <a:latin typeface="Times New Roman" panose="02020603050405020304" pitchFamily="18" charset="0"/>
              </a:rPr>
              <a:t>(Bounding Box – 1)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2622EC24-2FAA-4CEF-B782-D1C717254B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2E8E52-B663-4617-8E1A-0A8BC4524EB5}" type="slidenum">
              <a:rPr lang="en-US" altLang="en-US" sz="1300">
                <a:latin typeface="Times New Roman" panose="02020603050405020304" pitchFamily="18" charset="0"/>
              </a:rPr>
              <a:pPr/>
              <a:t>82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05D854B5-142B-4A0D-AE21-985196907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B2606FDE-9E19-4C98-8330-1147A2D75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8200633D-942A-4DAD-83C0-D0A57E4C30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7B966A-98C4-4CCD-970D-44B6EE2ED87B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9638186D-A6AC-42DF-A5AC-320EBC02DD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2A5EEBE9-5B83-4229-A8C4-2C5DAA889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5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C37B962-6721-4CB2-BF2F-A4994C84C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B49C02-3301-417A-946C-48DBBC639D3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8B57A18-7C07-4567-AFE0-C16DB8E58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A712ECB-F40C-4324-82FD-AB0F331C2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3682090-4C7F-4BBF-B210-69B6532E8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B3E72A-CBD0-4A8B-906B-5F408CB939C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C675BEA-E819-45DB-9D5B-FCC7D2996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6245AE6-F975-4CB6-A6FD-9F8E48BBA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94C62E2-AFD2-4FBB-8598-15205348F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6A394-E874-4EE6-A573-E94510DFC5D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CFC8D8E-E673-4821-A709-6157065E4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C43F747-DB06-4B73-9E6F-9FE6A13AC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89A5D0ED-8039-462C-9918-44EC2438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6632BBE-1115-4220-824C-3B5594CF6A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8A780A1-76A4-49C6-9392-A7424AEF5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8313" y="1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4DA61-87AB-460D-AEB0-FE8D3EDB7D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6AAA1-2333-44AA-91AA-24B6645EC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49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9C673-AB40-4D1B-8EBB-D31889AC1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0AFAD-5202-4DC8-910E-5324B558AB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04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61275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388" y="3621088"/>
            <a:ext cx="7661275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D526BE-0226-4133-88E4-C4A29BE0FD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54210-18DD-438C-A438-474022748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57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1067662"/>
            <a:ext cx="7885475" cy="5263469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46D9D1-3A0B-4830-9771-FFCB254C68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D0A47-6CB3-4B55-A2F3-FFAD4B8D1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98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40F89-6A40-434A-B633-C16AB606E2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96338-A5C8-4BE9-90AA-26742F29A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50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5EB6FE-917B-4F3A-9B86-96E6B879D1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32A46-16AA-4A4D-B778-6DEAB1732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14F52-F5E6-44C7-822C-993C316B65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B1451-3DBA-4F47-AF18-2B3B79029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65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296ADE-28BF-4F61-80BD-82007B1903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74CC4-4EC6-4A9E-8278-BF4C2829B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8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FA04AE8-455A-4676-B112-CF373CC2B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88B30-A0A7-464E-87E9-AC20B5CBE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4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B9B5C1-D15B-4CB1-B2CD-9214149684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1685C-BC0B-4770-911B-2B32F0172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74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6D2DB4-B98B-4F92-B13C-EE5489A63B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05C00-BA5B-4ACD-A27C-AD7DDA5DAA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2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046C81-2276-441D-9E49-14A55272A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543171" name="Rectangle 3">
            <a:extLst>
              <a:ext uri="{FF2B5EF4-FFF2-40B4-BE49-F238E27FC236}">
                <a16:creationId xmlns:a16="http://schemas.microsoft.com/office/drawing/2014/main" id="{94FDBCE7-B8B5-4475-A996-42A0E008C5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223EF9-3EAE-426A-A27B-0C1FBF69E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55E79249-6ECF-4C34-A00A-9EE8FF0E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1543173" name="Text Box 5">
            <a:extLst>
              <a:ext uri="{FF2B5EF4-FFF2-40B4-BE49-F238E27FC236}">
                <a16:creationId xmlns:a16="http://schemas.microsoft.com/office/drawing/2014/main" id="{B3070CAB-1519-4AFA-BA1A-20FF2EC75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14.</a:t>
            </a:r>
            <a:fld id="{55FD8A8D-17A3-4AAC-BE47-EA12BE456641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1543174" name="Rectangle 6">
            <a:extLst>
              <a:ext uri="{FF2B5EF4-FFF2-40B4-BE49-F238E27FC236}">
                <a16:creationId xmlns:a16="http://schemas.microsoft.com/office/drawing/2014/main" id="{BA8FD198-5285-49F7-96E8-ED3486954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28050157-A7F4-4D2D-8803-07D0D26F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B28619C-B39E-43A8-A32E-F263649EC642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812345" cy="103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>
            <a:extLst>
              <a:ext uri="{FF2B5EF4-FFF2-40B4-BE49-F238E27FC236}">
                <a16:creationId xmlns:a16="http://schemas.microsoft.com/office/drawing/2014/main" id="{202BE090-6788-417E-BB14-AB22646508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14: Indexing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>
            <a:extLst>
              <a:ext uri="{FF2B5EF4-FFF2-40B4-BE49-F238E27FC236}">
                <a16:creationId xmlns:a16="http://schemas.microsoft.com/office/drawing/2014/main" id="{71DBFB25-C332-4E15-B164-4E01F5530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Secondary Indices 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14B819D-50FE-4933-AE5F-989AA66F724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00113" y="1196950"/>
            <a:ext cx="7686675" cy="4818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index on salary field of instructor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Index record points to a bucket that contains pointers to all the actual records with that particular search-key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indices have to be dense</a:t>
            </a:r>
          </a:p>
        </p:txBody>
      </p:sp>
      <p:pic>
        <p:nvPicPr>
          <p:cNvPr id="23557" name="Picture 7">
            <a:extLst>
              <a:ext uri="{FF2B5EF4-FFF2-40B4-BE49-F238E27FC236}">
                <a16:creationId xmlns:a16="http://schemas.microsoft.com/office/drawing/2014/main" id="{676DB81F-D9AB-4AD6-84B4-BF691501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59" y="1700204"/>
            <a:ext cx="6553190" cy="321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35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>
            <a:extLst>
              <a:ext uri="{FF2B5EF4-FFF2-40B4-BE49-F238E27FC236}">
                <a16:creationId xmlns:a16="http://schemas.microsoft.com/office/drawing/2014/main" id="{FE7A2C49-1A11-4078-8A81-EA64D95AD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Clustering vs Nonclustering Indices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2949146-9391-4615-A79E-36372130C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Indices offer substantial benefits when searching for records.</a:t>
            </a:r>
          </a:p>
          <a:p>
            <a:r>
              <a:rPr lang="en-US" altLang="en-US" dirty="0"/>
              <a:t>BUT: indices imposes overhead on database modification</a:t>
            </a:r>
          </a:p>
          <a:p>
            <a:pPr lvl="1"/>
            <a:r>
              <a:rPr lang="en-US" altLang="en-US" dirty="0"/>
              <a:t>when a record is inserted or deleted, every index on the relation must be updated</a:t>
            </a:r>
          </a:p>
          <a:p>
            <a:pPr lvl="1"/>
            <a:r>
              <a:rPr lang="en-US" altLang="en-US" dirty="0"/>
              <a:t>When a record is updated, any index on an updated attribute must be updated</a:t>
            </a:r>
          </a:p>
          <a:p>
            <a:r>
              <a:rPr lang="en-US" altLang="en-US" dirty="0"/>
              <a:t>Sequential scan using clustering index is efficient, but a sequential scan using a secondary (</a:t>
            </a:r>
            <a:r>
              <a:rPr lang="en-US" altLang="en-US" dirty="0" err="1"/>
              <a:t>nonclustering</a:t>
            </a:r>
            <a:r>
              <a:rPr lang="en-US" altLang="en-US" dirty="0"/>
              <a:t>) index is expensive on magnetic disk</a:t>
            </a:r>
          </a:p>
          <a:p>
            <a:pPr lvl="1"/>
            <a:r>
              <a:rPr lang="en-US" altLang="en-US" dirty="0"/>
              <a:t>Each record access may fetch a new block from disk</a:t>
            </a:r>
          </a:p>
          <a:p>
            <a:pPr lvl="1"/>
            <a:r>
              <a:rPr lang="en-US" altLang="en-US" dirty="0"/>
              <a:t>Each block fetch on magnetic disk requires about 5 to 10 milliseconds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>
            <a:extLst>
              <a:ext uri="{FF2B5EF4-FFF2-40B4-BE49-F238E27FC236}">
                <a16:creationId xmlns:a16="http://schemas.microsoft.com/office/drawing/2014/main" id="{DF94CC11-5F95-4840-A50B-BD3BEEFCB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</a:t>
            </a:r>
          </a:p>
        </p:txBody>
      </p:sp>
      <p:sp>
        <p:nvSpPr>
          <p:cNvPr id="1345539" name="Rectangle 3">
            <a:extLst>
              <a:ext uri="{FF2B5EF4-FFF2-40B4-BE49-F238E27FC236}">
                <a16:creationId xmlns:a16="http://schemas.microsoft.com/office/drawing/2014/main" id="{B96E43A7-D9BD-4C17-BB74-FEBE960D6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74198"/>
            <a:ext cx="7696724" cy="5117052"/>
          </a:xfrm>
        </p:spPr>
        <p:txBody>
          <a:bodyPr/>
          <a:lstStyle/>
          <a:p>
            <a:r>
              <a:rPr lang="en-US" altLang="en-US" dirty="0"/>
              <a:t>If index does not fit in memory, access becomes expensive.</a:t>
            </a:r>
          </a:p>
          <a:p>
            <a:r>
              <a:rPr lang="en-US" altLang="en-US" dirty="0"/>
              <a:t>Solution: treat index kept on disk as a sequential file and construct a sparse index on it.</a:t>
            </a:r>
          </a:p>
          <a:p>
            <a:pPr lvl="1"/>
            <a:r>
              <a:rPr lang="en-US" altLang="en-US" dirty="0"/>
              <a:t>outer index – a sparse index of the basic index</a:t>
            </a:r>
          </a:p>
          <a:p>
            <a:pPr lvl="1"/>
            <a:r>
              <a:rPr lang="en-US" altLang="en-US" dirty="0"/>
              <a:t>inner index – the basic index file</a:t>
            </a:r>
          </a:p>
          <a:p>
            <a:r>
              <a:rPr lang="en-US" altLang="en-US" dirty="0"/>
              <a:t>If even outer index is too large to fit in main memory, yet another level of index can be created, and so on.</a:t>
            </a:r>
          </a:p>
          <a:p>
            <a:r>
              <a:rPr lang="en-US" altLang="en-US" dirty="0"/>
              <a:t>Indices at all levels must be updated on insertion or deletion from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>
            <a:extLst>
              <a:ext uri="{FF2B5EF4-FFF2-40B4-BE49-F238E27FC236}">
                <a16:creationId xmlns:a16="http://schemas.microsoft.com/office/drawing/2014/main" id="{730D8243-5BFC-4F26-8398-A21C74992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257451"/>
            <a:ext cx="8077200" cy="43656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6" y="1495424"/>
            <a:ext cx="4618839" cy="44542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>
            <a:extLst>
              <a:ext uri="{FF2B5EF4-FFF2-40B4-BE49-F238E27FC236}">
                <a16:creationId xmlns:a16="http://schemas.microsoft.com/office/drawing/2014/main" id="{1776D91E-94B0-4CCF-BA5E-7866FC2B3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Deletion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D47DCDE-E174-43EB-A520-C2E39222D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5" y="3465513"/>
            <a:ext cx="7581531" cy="3275012"/>
          </a:xfrm>
        </p:spPr>
        <p:txBody>
          <a:bodyPr/>
          <a:lstStyle/>
          <a:p>
            <a:r>
              <a:rPr lang="en-US" altLang="en-US" b="1" dirty="0"/>
              <a:t>Single-level index entry deletion: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deletion of search-key is similar to file record deletion.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</a:t>
            </a:r>
          </a:p>
          <a:p>
            <a:pPr lvl="2"/>
            <a:r>
              <a:rPr lang="en-US" altLang="en-US" dirty="0"/>
              <a:t> if an entry for the search key exists in the index, it is deleted by replacing the entry in the index with the next search-key value in the file (in search-key order).  </a:t>
            </a:r>
          </a:p>
          <a:p>
            <a:pPr lvl="2"/>
            <a:r>
              <a:rPr lang="en-US" altLang="en-US" dirty="0"/>
              <a:t>If the next search-key value already has an index entry, the entry is deleted instead of being replaced.</a:t>
            </a: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id="{D8078A4D-BD66-4B0A-A59B-4E627C564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890588"/>
            <a:ext cx="60642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3">
            <a:extLst>
              <a:ext uri="{FF2B5EF4-FFF2-40B4-BE49-F238E27FC236}">
                <a16:creationId xmlns:a16="http://schemas.microsoft.com/office/drawing/2014/main" id="{EC5EB7AA-615E-4396-BE67-AC06B9C0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66" y="1739900"/>
            <a:ext cx="311273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If deleted record was the only record in the file with its particular search-key value, the search-key is deleted from the index also.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>
            <a:extLst>
              <a:ext uri="{FF2B5EF4-FFF2-40B4-BE49-F238E27FC236}">
                <a16:creationId xmlns:a16="http://schemas.microsoft.com/office/drawing/2014/main" id="{716639AD-F8B6-495F-99BB-A8C15DA67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Insertion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5E24636-92A6-40B8-ACF3-4EDA7B756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b="1" dirty="0"/>
              <a:t>Single-level index insertion:</a:t>
            </a:r>
          </a:p>
          <a:p>
            <a:pPr lvl="1"/>
            <a:r>
              <a:rPr lang="en-US" altLang="en-US" dirty="0"/>
              <a:t>Perform a lookup using the search-key value of the record to be inserted.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if the search-key value does not appear in the index, insert it</a:t>
            </a:r>
          </a:p>
          <a:p>
            <a:pPr lvl="2"/>
            <a:r>
              <a:rPr lang="en-US" altLang="en-US" dirty="0"/>
              <a:t>Indices are maintained as sequential files</a:t>
            </a:r>
          </a:p>
          <a:p>
            <a:pPr lvl="2"/>
            <a:r>
              <a:rPr lang="en-US" altLang="en-US" dirty="0"/>
              <a:t>Need to create space for new entry, overflow blocks may be required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 if index stores an entry for each block of the file, no change needs to be made to the index unless a new block is created.  </a:t>
            </a:r>
          </a:p>
          <a:p>
            <a:pPr lvl="2"/>
            <a:r>
              <a:rPr lang="en-US" altLang="en-US" dirty="0"/>
              <a:t>If a new block is created, the first search-key value appearing in the new block is inserted into the index.</a:t>
            </a:r>
          </a:p>
          <a:p>
            <a:r>
              <a:rPr lang="en-US" altLang="en-US" b="1" dirty="0"/>
              <a:t>Multilevel insertion and deletion:</a:t>
            </a:r>
            <a:r>
              <a:rPr lang="en-US" altLang="en-US" dirty="0"/>
              <a:t>  algorithms are simple extensions of the single-level algorithms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221E-9C52-442B-B60E-604C6F42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Indices on Multiple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3A1F-9167-438A-AF27-3662D79C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Composite search key</a:t>
            </a:r>
            <a:r>
              <a:rPr lang="en-IN" dirty="0"/>
              <a:t>  </a:t>
            </a:r>
          </a:p>
          <a:p>
            <a:pPr lvl="1"/>
            <a:r>
              <a:rPr lang="en-IN" dirty="0"/>
              <a:t>E.g., index on </a:t>
            </a:r>
            <a:r>
              <a:rPr lang="en-IN" i="1" dirty="0"/>
              <a:t>instructor</a:t>
            </a:r>
            <a:r>
              <a:rPr lang="en-IN" dirty="0"/>
              <a:t> relation on attributes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Values are sorted lexicographically</a:t>
            </a:r>
          </a:p>
          <a:p>
            <a:pPr lvl="2"/>
            <a:r>
              <a:rPr lang="en-IN" dirty="0"/>
              <a:t>E.g.  (John, 12121) &lt; (John, 13514)  and </a:t>
            </a:r>
            <a:br>
              <a:rPr lang="en-IN" dirty="0"/>
            </a:br>
            <a:r>
              <a:rPr lang="en-IN" dirty="0"/>
              <a:t>        (John, 13514) &lt; (Peter, 11223)</a:t>
            </a:r>
          </a:p>
          <a:p>
            <a:pPr lvl="1"/>
            <a:r>
              <a:rPr lang="en-IN" dirty="0"/>
              <a:t>Can query on just </a:t>
            </a:r>
            <a:r>
              <a:rPr lang="en-IN" i="1" dirty="0"/>
              <a:t>name</a:t>
            </a:r>
            <a:r>
              <a:rPr lang="en-IN" dirty="0"/>
              <a:t>, or on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81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>
            <a:extLst>
              <a:ext uri="{FF2B5EF4-FFF2-40B4-BE49-F238E27FC236}">
                <a16:creationId xmlns:a16="http://schemas.microsoft.com/office/drawing/2014/main" id="{DEFA663B-A102-4E3E-8A2F-E81DCB5BE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2162B0D-B51D-446C-A191-D7BE1B404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7" y="1310327"/>
            <a:ext cx="7508521" cy="46142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Disadvantage of indexed-sequential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Performance degrades as file grows, since many overflow blocks get created.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Periodic reorganization of entire file is required.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files: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Automatically reorganizes itself with small, local, changes, in the face of insertions and deletions.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Reorganization of entire file is not required to maintain performance.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(Minor) disadvantage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-trees: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Extra insertion and deletion overhead, space overhead.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Advantages of B</a:t>
            </a:r>
            <a:r>
              <a:rPr lang="en-US" altLang="en-US" baseline="30000" dirty="0"/>
              <a:t>+</a:t>
            </a:r>
            <a:r>
              <a:rPr lang="en-US" altLang="en-US" dirty="0"/>
              <a:t>-trees outweigh disadvantages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-trees are used extensively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2A0A4B5-93E8-4A46-9ABB-B723A76A3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Example of B</a:t>
            </a:r>
            <a:r>
              <a:rPr lang="en-US" altLang="en-US" baseline="30000">
                <a:effectLst/>
              </a:rPr>
              <a:t>+</a:t>
            </a:r>
            <a:r>
              <a:rPr lang="en-US" altLang="en-US">
                <a:effectLst/>
              </a:rPr>
              <a:t>-Tree</a:t>
            </a:r>
          </a:p>
        </p:txBody>
      </p:sp>
      <p:cxnSp>
        <p:nvCxnSpPr>
          <p:cNvPr id="39939" name="Straight Connector 2">
            <a:extLst>
              <a:ext uri="{FF2B5EF4-FFF2-40B4-BE49-F238E27FC236}">
                <a16:creationId xmlns:a16="http://schemas.microsoft.com/office/drawing/2014/main" id="{BC2EC05F-0D0B-4482-9874-0FF50420CF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66825" y="5692775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Straight Connector 4">
            <a:extLst>
              <a:ext uri="{FF2B5EF4-FFF2-40B4-BE49-F238E27FC236}">
                <a16:creationId xmlns:a16="http://schemas.microsoft.com/office/drawing/2014/main" id="{933E215A-0801-419F-B5A4-24B70097A42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70000" y="2995613"/>
            <a:ext cx="19050" cy="268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41" name="Group 11">
            <a:extLst>
              <a:ext uri="{FF2B5EF4-FFF2-40B4-BE49-F238E27FC236}">
                <a16:creationId xmlns:a16="http://schemas.microsoft.com/office/drawing/2014/main" id="{EF92FA19-AB38-4BA7-99E1-186F98390EB1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1176338"/>
            <a:ext cx="8891587" cy="5030787"/>
            <a:chOff x="141288" y="1176338"/>
            <a:chExt cx="8891587" cy="5030787"/>
          </a:xfrm>
        </p:grpSpPr>
        <p:pic>
          <p:nvPicPr>
            <p:cNvPr id="39942" name="Picture 5">
              <a:extLst>
                <a:ext uri="{FF2B5EF4-FFF2-40B4-BE49-F238E27FC236}">
                  <a16:creationId xmlns:a16="http://schemas.microsoft.com/office/drawing/2014/main" id="{D1B731C9-62E9-453D-8BC8-11CED13F8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Rectangle 10">
              <a:extLst>
                <a:ext uri="{FF2B5EF4-FFF2-40B4-BE49-F238E27FC236}">
                  <a16:creationId xmlns:a16="http://schemas.microsoft.com/office/drawing/2014/main" id="{DB162ECD-DB94-4A27-B11D-FEFC23CCB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609" y="3051960"/>
              <a:ext cx="64794" cy="2241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39944" name="Rectangle 13">
              <a:extLst>
                <a:ext uri="{FF2B5EF4-FFF2-40B4-BE49-F238E27FC236}">
                  <a16:creationId xmlns:a16="http://schemas.microsoft.com/office/drawing/2014/main" id="{6E563E24-5E98-4177-9D3D-31217A7F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717" y="5315675"/>
              <a:ext cx="100548" cy="368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>
            <a:extLst>
              <a:ext uri="{FF2B5EF4-FFF2-40B4-BE49-F238E27FC236}">
                <a16:creationId xmlns:a16="http://schemas.microsoft.com/office/drawing/2014/main" id="{07CFB251-EA2C-47DA-B685-A75D8DCDB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D53499C-F106-46F2-BF14-D21BEF327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585907"/>
            <a:ext cx="7246937" cy="4244975"/>
          </a:xfrm>
        </p:spPr>
        <p:txBody>
          <a:bodyPr/>
          <a:lstStyle/>
          <a:p>
            <a:r>
              <a:rPr lang="en-US" altLang="en-US" dirty="0"/>
              <a:t>All paths from root to leaf are of the same length</a:t>
            </a:r>
          </a:p>
          <a:p>
            <a:r>
              <a:rPr lang="en-US" altLang="en-US" dirty="0"/>
              <a:t>Each node that is not a root or a leaf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/>
              <a:t>n</a:t>
            </a:r>
            <a:r>
              <a:rPr lang="en-US" altLang="en-US" dirty="0"/>
              <a:t>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 children.</a:t>
            </a:r>
          </a:p>
          <a:p>
            <a:r>
              <a:rPr lang="en-US" altLang="en-US" dirty="0"/>
              <a:t>A leaf node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–1)/2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–1 values</a:t>
            </a:r>
          </a:p>
          <a:p>
            <a:r>
              <a:rPr lang="en-US" altLang="en-US" dirty="0"/>
              <a:t>Special cases: </a:t>
            </a:r>
          </a:p>
          <a:p>
            <a:pPr lvl="1"/>
            <a:r>
              <a:rPr lang="en-US" altLang="en-US" dirty="0"/>
              <a:t>If the root is not a leaf, it has at least 2 children.</a:t>
            </a:r>
          </a:p>
          <a:p>
            <a:pPr lvl="1"/>
            <a:r>
              <a:rPr lang="en-US" altLang="en-US" dirty="0"/>
              <a:t>If the root is a leaf (that is, there are no other nodes in the tree), it can have between 0 and (</a:t>
            </a:r>
            <a:r>
              <a:rPr lang="en-US" altLang="en-US" i="1" dirty="0"/>
              <a:t>n</a:t>
            </a:r>
            <a:r>
              <a:rPr lang="en-US" altLang="en-US" dirty="0"/>
              <a:t>–1) values.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50EC1053-5CAA-4B1C-B11A-D206AA51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158116"/>
            <a:ext cx="66040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A 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is a rooted tree satisfying the following properties: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>
            <a:extLst>
              <a:ext uri="{FF2B5EF4-FFF2-40B4-BE49-F238E27FC236}">
                <a16:creationId xmlns:a16="http://schemas.microsoft.com/office/drawing/2014/main" id="{0CF0364C-58B4-4A6A-9B92-073801C0C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F57DD97-E2B1-42A4-90D4-BD88E0EEB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224828"/>
            <a:ext cx="7814845" cy="3861525"/>
          </a:xfrm>
        </p:spPr>
        <p:txBody>
          <a:bodyPr/>
          <a:lstStyle/>
          <a:p>
            <a:r>
              <a:rPr lang="en-US" altLang="en-US" dirty="0"/>
              <a:t>Basic Concepts</a:t>
            </a:r>
          </a:p>
          <a:p>
            <a:r>
              <a:rPr lang="en-US" altLang="en-US" dirty="0"/>
              <a:t>Ordered Indices </a:t>
            </a:r>
          </a:p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</a:t>
            </a:r>
          </a:p>
          <a:p>
            <a:r>
              <a:rPr lang="en-US" altLang="en-US" dirty="0"/>
              <a:t>B-Tree Index Files</a:t>
            </a:r>
          </a:p>
          <a:p>
            <a:r>
              <a:rPr lang="en-US" altLang="en-US" dirty="0"/>
              <a:t>Hashing</a:t>
            </a:r>
          </a:p>
          <a:p>
            <a:r>
              <a:rPr lang="en-US" altLang="en-US" dirty="0"/>
              <a:t>Write-optimized indices </a:t>
            </a:r>
          </a:p>
          <a:p>
            <a:r>
              <a:rPr lang="en-US" altLang="en-US" dirty="0" err="1"/>
              <a:t>Spatio</a:t>
            </a:r>
            <a:r>
              <a:rPr lang="en-US" altLang="en-US" dirty="0"/>
              <a:t>-Temporal Indexing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>
            <a:extLst>
              <a:ext uri="{FF2B5EF4-FFF2-40B4-BE49-F238E27FC236}">
                <a16:creationId xmlns:a16="http://schemas.microsoft.com/office/drawing/2014/main" id="{68085FC6-4A92-4F65-BAF7-E4906F989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Node Structure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E2DF636-C20B-414E-A588-A610771C9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>
              <a:tabLst>
                <a:tab pos="1655763" algn="l"/>
              </a:tabLst>
            </a:pPr>
            <a:r>
              <a:rPr lang="en-US" altLang="en-US" dirty="0"/>
              <a:t>Typical node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K</a:t>
            </a:r>
            <a:r>
              <a:rPr lang="en-US" altLang="en-US" baseline="-25000" dirty="0"/>
              <a:t>i</a:t>
            </a:r>
            <a:r>
              <a:rPr lang="en-US" altLang="en-US" dirty="0"/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P</a:t>
            </a:r>
            <a:r>
              <a:rPr lang="en-US" altLang="en-US" baseline="-25000" dirty="0"/>
              <a:t>i</a:t>
            </a:r>
            <a:r>
              <a:rPr lang="en-US" altLang="en-US" dirty="0"/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en-US" dirty="0"/>
              <a:t>The search-keys in a node are ordered 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2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3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. . .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n</a:t>
            </a:r>
            <a:r>
              <a:rPr lang="en-US" altLang="en-US" i="1" baseline="-25000" dirty="0"/>
              <a:t>–</a:t>
            </a:r>
            <a:r>
              <a:rPr lang="en-US" altLang="en-US" baseline="-25000" dirty="0"/>
              <a:t>1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baseline="-25000" dirty="0"/>
              <a:t>        </a:t>
            </a:r>
            <a:r>
              <a:rPr lang="en-US" altLang="en-US" dirty="0"/>
              <a:t>(Initially assume no duplicate keys, address duplicates later)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</p:txBody>
      </p:sp>
      <p:pic>
        <p:nvPicPr>
          <p:cNvPr id="43012" name="Picture 6">
            <a:extLst>
              <a:ext uri="{FF2B5EF4-FFF2-40B4-BE49-F238E27FC236}">
                <a16:creationId xmlns:a16="http://schemas.microsoft.com/office/drawing/2014/main" id="{61F7658D-8529-4C17-B4AA-522328E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37" y="1648063"/>
            <a:ext cx="5813424" cy="45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>
            <a:extLst>
              <a:ext uri="{FF2B5EF4-FFF2-40B4-BE49-F238E27FC236}">
                <a16:creationId xmlns:a16="http://schemas.microsoft.com/office/drawing/2014/main" id="{30825248-ECF3-42B1-B321-CDFB41005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3B428D0-E1FF-4080-8E20-A5CE39542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589088"/>
            <a:ext cx="7933909" cy="4876800"/>
          </a:xfrm>
        </p:spPr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i="1" dirty="0" err="1"/>
              <a:t>i</a:t>
            </a:r>
            <a:r>
              <a:rPr lang="en-US" altLang="en-US" dirty="0"/>
              <a:t> = 1, 2, . . ., </a:t>
            </a:r>
            <a:r>
              <a:rPr lang="en-US" altLang="en-US" i="1" dirty="0"/>
              <a:t>n–</a:t>
            </a:r>
            <a:r>
              <a:rPr lang="en-US" altLang="en-US" dirty="0"/>
              <a:t>1, pointer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points to a file record with search-key value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leaf nodes and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&lt; </a:t>
            </a:r>
            <a:r>
              <a:rPr lang="en-US" altLang="en-US" i="1" dirty="0"/>
              <a:t>j, L</a:t>
            </a:r>
            <a:r>
              <a:rPr lang="en-US" altLang="en-US" i="1" baseline="-25000" dirty="0"/>
              <a:t>i</a:t>
            </a:r>
            <a:r>
              <a:rPr lang="ja-JP" altLang="en-US" dirty="0"/>
              <a:t>’</a:t>
            </a:r>
            <a:r>
              <a:rPr lang="en-US" altLang="ja-JP" dirty="0"/>
              <a:t>s search-key values are less than or equal to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ja-JP" altLang="en-US" dirty="0"/>
              <a:t>’</a:t>
            </a:r>
            <a:r>
              <a:rPr lang="en-US" altLang="ja-JP" dirty="0"/>
              <a:t>s search-key values</a:t>
            </a:r>
          </a:p>
          <a:p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 points to next leaf node in search-key order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76855706-2897-4A1C-BB15-612E6E12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79" y="1161707"/>
            <a:ext cx="312310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Properties of a leaf node:</a:t>
            </a:r>
          </a:p>
        </p:txBody>
      </p:sp>
      <p:grpSp>
        <p:nvGrpSpPr>
          <p:cNvPr id="45061" name="Group 7">
            <a:extLst>
              <a:ext uri="{FF2B5EF4-FFF2-40B4-BE49-F238E27FC236}">
                <a16:creationId xmlns:a16="http://schemas.microsoft.com/office/drawing/2014/main" id="{0ABF95CC-E6C9-439C-8C6C-8B69BDB3EC8C}"/>
              </a:ext>
            </a:extLst>
          </p:cNvPr>
          <p:cNvGrpSpPr>
            <a:grpSpLocks/>
          </p:cNvGrpSpPr>
          <p:nvPr/>
        </p:nvGrpSpPr>
        <p:grpSpPr bwMode="auto">
          <a:xfrm>
            <a:off x="1100138" y="3052254"/>
            <a:ext cx="7505700" cy="3295650"/>
            <a:chOff x="961" y="2239"/>
            <a:chExt cx="4527" cy="1961"/>
          </a:xfrm>
        </p:grpSpPr>
        <p:pic>
          <p:nvPicPr>
            <p:cNvPr id="45062" name="Picture 8">
              <a:extLst>
                <a:ext uri="{FF2B5EF4-FFF2-40B4-BE49-F238E27FC236}">
                  <a16:creationId xmlns:a16="http://schemas.microsoft.com/office/drawing/2014/main" id="{012C4B4A-CC70-4617-8C41-85390F390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48" b="9171"/>
            <a:stretch>
              <a:fillRect/>
            </a:stretch>
          </p:blipFill>
          <p:spPr bwMode="auto">
            <a:xfrm>
              <a:off x="961" y="2537"/>
              <a:ext cx="4521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3" name="Picture 8">
              <a:extLst>
                <a:ext uri="{FF2B5EF4-FFF2-40B4-BE49-F238E27FC236}">
                  <a16:creationId xmlns:a16="http://schemas.microsoft.com/office/drawing/2014/main" id="{7BD2BFE1-0AF9-488E-85E2-AE4A1033A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44"/>
            <a:stretch>
              <a:fillRect/>
            </a:stretch>
          </p:blipFill>
          <p:spPr bwMode="auto">
            <a:xfrm>
              <a:off x="967" y="2239"/>
              <a:ext cx="452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977D842-A55D-45FB-A569-781D6F374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22285B4-4C44-43C2-9590-DFD402152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Non leaf nodes form a multi-level sparse index on the leaf nodes.  For a non-leaf node with </a:t>
            </a:r>
            <a:r>
              <a:rPr lang="en-US" altLang="en-US" i="1" dirty="0"/>
              <a:t>m</a:t>
            </a:r>
            <a:r>
              <a:rPr lang="en-US" altLang="en-US" dirty="0"/>
              <a:t> pointers:</a:t>
            </a:r>
          </a:p>
          <a:p>
            <a:pPr lvl="1"/>
            <a:r>
              <a:rPr lang="en-US" altLang="en-US" dirty="0"/>
              <a:t>All the search-keys in the subtree to which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points are less than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endParaRPr lang="en-US" altLang="en-US" dirty="0"/>
          </a:p>
          <a:p>
            <a:pPr lvl="1"/>
            <a:r>
              <a:rPr lang="en-US" altLang="en-US" dirty="0"/>
              <a:t>For 2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 1, all the search-keys in the subtree to which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–1</a:t>
            </a:r>
            <a:r>
              <a:rPr lang="en-US" altLang="en-US" dirty="0">
                <a:sym typeface="Symbol" panose="05050102010706020507" pitchFamily="18" charset="2"/>
              </a:rPr>
              <a:t> and less than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All the search-keys in the subtree to which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–1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General structure</a:t>
            </a:r>
          </a:p>
        </p:txBody>
      </p:sp>
      <p:pic>
        <p:nvPicPr>
          <p:cNvPr id="47108" name="Picture 6">
            <a:extLst>
              <a:ext uri="{FF2B5EF4-FFF2-40B4-BE49-F238E27FC236}">
                <a16:creationId xmlns:a16="http://schemas.microsoft.com/office/drawing/2014/main" id="{62FC7E36-0E9F-4C04-A7DA-9617738A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34" y="3750667"/>
            <a:ext cx="5147161" cy="39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>
            <a:extLst>
              <a:ext uri="{FF2B5EF4-FFF2-40B4-BE49-F238E27FC236}">
                <a16:creationId xmlns:a16="http://schemas.microsoft.com/office/drawing/2014/main" id="{32E1A6C6-86FE-48FF-AA43-AFD7CE8AD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1965228-E904-49E0-AF36-1FD378CB6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5" y="1317612"/>
            <a:ext cx="6946897" cy="4254513"/>
          </a:xfrm>
        </p:spPr>
        <p:txBody>
          <a:bodyPr/>
          <a:lstStyle/>
          <a:p>
            <a:r>
              <a:rPr kumimoji="0" lang="en-US" altLang="en-US" dirty="0"/>
              <a:t>B</a:t>
            </a:r>
            <a:r>
              <a:rPr kumimoji="0" lang="en-US" altLang="en-US" baseline="30000" dirty="0"/>
              <a:t>+</a:t>
            </a:r>
            <a:r>
              <a:rPr kumimoji="0" lang="en-US" altLang="en-US" dirty="0"/>
              <a:t>-tree for </a:t>
            </a:r>
            <a:r>
              <a:rPr kumimoji="0" lang="en-US" altLang="en-US" i="1" dirty="0"/>
              <a:t>instructor </a:t>
            </a:r>
            <a:r>
              <a:rPr kumimoji="0" lang="en-US" altLang="en-US" dirty="0"/>
              <a:t>file (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6)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Leaf nodes must have between 3 and 5 values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–1)/2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–1, 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Non-leaf nodes other than root must have between 3 and 6 children </a:t>
            </a: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Root must have at least 2 children.</a:t>
            </a:r>
          </a:p>
        </p:txBody>
      </p:sp>
      <p:pic>
        <p:nvPicPr>
          <p:cNvPr id="48133" name="Picture 6">
            <a:extLst>
              <a:ext uri="{FF2B5EF4-FFF2-40B4-BE49-F238E27FC236}">
                <a16:creationId xmlns:a16="http://schemas.microsoft.com/office/drawing/2014/main" id="{33F38C9F-4795-45E8-AC13-8552F375D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892290"/>
            <a:ext cx="85407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>
            <a:extLst>
              <a:ext uri="{FF2B5EF4-FFF2-40B4-BE49-F238E27FC236}">
                <a16:creationId xmlns:a16="http://schemas.microsoft.com/office/drawing/2014/main" id="{2236C35C-12A7-41B6-BCCD-455129331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Observations about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30320B58-A814-4C25-9DB6-EE3253185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Since the inter-node connections are done by pointers, </a:t>
            </a:r>
            <a:r>
              <a:rPr lang="ja-JP" altLang="en-US" dirty="0"/>
              <a:t>“</a:t>
            </a:r>
            <a:r>
              <a:rPr lang="en-US" altLang="ja-JP" dirty="0"/>
              <a:t>logically</a:t>
            </a:r>
            <a:r>
              <a:rPr lang="ja-JP" altLang="en-US" dirty="0"/>
              <a:t>”</a:t>
            </a:r>
            <a:r>
              <a:rPr lang="en-US" altLang="ja-JP" dirty="0"/>
              <a:t> close blocks need not be </a:t>
            </a:r>
            <a:r>
              <a:rPr lang="ja-JP" altLang="en-US" dirty="0"/>
              <a:t>“</a:t>
            </a:r>
            <a:r>
              <a:rPr lang="en-US" altLang="ja-JP" dirty="0"/>
              <a:t>physically</a:t>
            </a:r>
            <a:r>
              <a:rPr lang="ja-JP" altLang="en-US" dirty="0"/>
              <a:t>”</a:t>
            </a:r>
            <a:r>
              <a:rPr lang="en-US" altLang="ja-JP" dirty="0"/>
              <a:t> close.</a:t>
            </a:r>
          </a:p>
          <a:p>
            <a:r>
              <a:rPr lang="en-US" altLang="en-US" dirty="0"/>
              <a:t>The non-leaf levels of the B</a:t>
            </a:r>
            <a:r>
              <a:rPr lang="en-US" altLang="en-US" baseline="30000" dirty="0"/>
              <a:t>+</a:t>
            </a:r>
            <a:r>
              <a:rPr lang="en-US" altLang="en-US" dirty="0"/>
              <a:t>-tree form a hierarchy of sparse indices.</a:t>
            </a:r>
          </a:p>
          <a:p>
            <a:r>
              <a:rPr lang="en-US" altLang="en-US" dirty="0"/>
              <a:t>The B</a:t>
            </a:r>
            <a:r>
              <a:rPr lang="en-US" altLang="en-US" baseline="30000" dirty="0"/>
              <a:t>+</a:t>
            </a:r>
            <a:r>
              <a:rPr lang="en-US" altLang="en-US" dirty="0"/>
              <a:t>-tree contains a relatively small number of levels</a:t>
            </a:r>
          </a:p>
          <a:p>
            <a:pPr lvl="2"/>
            <a:r>
              <a:rPr lang="en-US" altLang="en-US" dirty="0"/>
              <a:t>Level below root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</a:t>
            </a:r>
            <a:r>
              <a:rPr lang="en-US" altLang="en-US" dirty="0"/>
              <a:t>values</a:t>
            </a:r>
          </a:p>
          <a:p>
            <a:pPr lvl="2"/>
            <a:r>
              <a:rPr lang="en-US" altLang="en-US" dirty="0"/>
              <a:t>Next level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* 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values</a:t>
            </a:r>
          </a:p>
          <a:p>
            <a:pPr lvl="2"/>
            <a:r>
              <a:rPr lang="en-US" altLang="en-US" dirty="0"/>
              <a:t>.. etc.</a:t>
            </a:r>
          </a:p>
          <a:p>
            <a:pPr lvl="1"/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tree height is no more than </a:t>
            </a:r>
            <a:r>
              <a:rPr lang="en-US" altLang="en-US" dirty="0">
                <a:sym typeface="Symbol" panose="05050102010706020507" pitchFamily="18" charset="2"/>
              </a:rPr>
              <a:t> 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</a:t>
            </a:r>
            <a:endParaRPr lang="en-US" altLang="en-US" dirty="0"/>
          </a:p>
          <a:p>
            <a:pPr lvl="1"/>
            <a:r>
              <a:rPr lang="en-US" altLang="en-US" dirty="0"/>
              <a:t>thus searches can be conducted efficiently.</a:t>
            </a:r>
          </a:p>
          <a:p>
            <a:r>
              <a:rPr lang="en-US" altLang="en-US" dirty="0"/>
              <a:t>Insertions and deletions to the main file can be handled efficiently, as the index can be restructured in logarithmic time (as we shall see).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>
            <a:extLst>
              <a:ext uri="{FF2B5EF4-FFF2-40B4-BE49-F238E27FC236}">
                <a16:creationId xmlns:a16="http://schemas.microsoft.com/office/drawing/2014/main" id="{392FDAD7-CC47-40E9-9944-E39B35E9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CF2E9BB-363F-4829-9C71-04DBA21FE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2788" y="1171852"/>
            <a:ext cx="8077200" cy="306359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b="1" dirty="0"/>
              <a:t>   function</a:t>
            </a:r>
            <a:r>
              <a:rPr lang="en-US" altLang="en-US" dirty="0"/>
              <a:t> </a:t>
            </a:r>
            <a:r>
              <a:rPr lang="en-US" altLang="en-US" i="1" dirty="0"/>
              <a:t>find</a:t>
            </a:r>
            <a:r>
              <a:rPr lang="en-US" altLang="en-US" dirty="0"/>
              <a:t>(</a:t>
            </a:r>
            <a:r>
              <a:rPr lang="en-US" altLang="en-US" i="1" dirty="0"/>
              <a:t>v)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1.</a:t>
            </a:r>
            <a:r>
              <a:rPr lang="en-US" altLang="en-US" dirty="0"/>
              <a:t>    </a:t>
            </a:r>
            <a:r>
              <a:rPr lang="en-US" altLang="en-US" i="1" dirty="0"/>
              <a:t>C=root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2.</a:t>
            </a:r>
            <a:r>
              <a:rPr lang="en-US" altLang="en-US" dirty="0"/>
              <a:t>    </a:t>
            </a:r>
            <a:r>
              <a:rPr lang="en-US" altLang="en-US" b="1" dirty="0"/>
              <a:t>while</a:t>
            </a:r>
            <a:r>
              <a:rPr lang="en-US" altLang="en-US" dirty="0"/>
              <a:t> (C is not a leaf node)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least number </a:t>
            </a:r>
            <a:r>
              <a:rPr lang="en-US" altLang="en-US" dirty="0" err="1"/>
              <a:t>s.t.</a:t>
            </a:r>
            <a:r>
              <a:rPr lang="en-US" altLang="en-US" dirty="0"/>
              <a:t> </a:t>
            </a:r>
            <a:r>
              <a:rPr lang="en-US" altLang="en-US" i="1" dirty="0"/>
              <a:t>V </a:t>
            </a:r>
            <a:r>
              <a:rPr lang="en-US" altLang="en-US" i="1" dirty="0">
                <a:sym typeface="Symbol" panose="05050102010706020507" pitchFamily="18" charset="2"/>
              </a:rPr>
              <a:t>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if</a:t>
            </a:r>
            <a:r>
              <a:rPr lang="en-US" altLang="en-US" dirty="0"/>
              <a:t> there is no such number </a:t>
            </a:r>
            <a:r>
              <a:rPr lang="en-US" altLang="en-US" i="1" dirty="0" err="1"/>
              <a:t>i</a:t>
            </a:r>
            <a:r>
              <a:rPr lang="en-US" altLang="en-US" i="1" dirty="0"/>
              <a:t> then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i="1" dirty="0"/>
              <a:t>     S</a:t>
            </a:r>
            <a:r>
              <a:rPr lang="en-US" altLang="en-US" dirty="0"/>
              <a:t>et </a:t>
            </a:r>
            <a:r>
              <a:rPr lang="en-US" altLang="en-US" i="1" dirty="0"/>
              <a:t>C</a:t>
            </a:r>
            <a:r>
              <a:rPr lang="en-US" altLang="en-US" dirty="0"/>
              <a:t> = </a:t>
            </a:r>
            <a:r>
              <a:rPr lang="en-US" altLang="en-US" i="1" dirty="0">
                <a:sym typeface="Symbol" panose="05050102010706020507" pitchFamily="18" charset="2"/>
              </a:rPr>
              <a:t>last non-null pointer in C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r>
              <a:rPr lang="en-US" altLang="en-US" dirty="0"/>
              <a:t> (</a:t>
            </a:r>
            <a:r>
              <a:rPr lang="en-US" altLang="en-US" i="1" dirty="0"/>
              <a:t>v</a:t>
            </a:r>
            <a:r>
              <a:rPr lang="en-US" altLang="en-US" dirty="0"/>
              <a:t> = </a:t>
            </a:r>
            <a:r>
              <a:rPr lang="en-US" altLang="en-US" dirty="0" err="1"/>
              <a:t>C.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) Set C =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+1 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set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3.</a:t>
            </a:r>
            <a:r>
              <a:rPr lang="en-US" altLang="en-US" b="1" dirty="0"/>
              <a:t>    if</a:t>
            </a:r>
            <a:r>
              <a:rPr lang="en-US" altLang="en-US" dirty="0"/>
              <a:t> for some </a:t>
            </a:r>
            <a:r>
              <a:rPr lang="en-US" altLang="en-US" i="1" dirty="0" err="1"/>
              <a:t>i</a:t>
            </a:r>
            <a:r>
              <a:rPr lang="en-US" altLang="en-US" i="1" dirty="0"/>
              <a:t>, 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= V  </a:t>
            </a:r>
            <a:r>
              <a:rPr lang="en-US" altLang="en-US" b="1" dirty="0"/>
              <a:t>then </a:t>
            </a:r>
            <a:r>
              <a:rPr lang="en-US" altLang="en-US" dirty="0"/>
              <a:t>return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4.</a:t>
            </a:r>
            <a:r>
              <a:rPr lang="en-US" altLang="en-US" b="1" dirty="0"/>
              <a:t>    else</a:t>
            </a:r>
            <a:r>
              <a:rPr lang="en-US" altLang="en-US" dirty="0"/>
              <a:t> return null /* no record with search-key value </a:t>
            </a:r>
            <a:r>
              <a:rPr lang="en-US" altLang="en-US" i="1" dirty="0"/>
              <a:t>v</a:t>
            </a:r>
            <a:r>
              <a:rPr lang="en-US" altLang="en-US" dirty="0"/>
              <a:t> exists. */</a:t>
            </a:r>
          </a:p>
        </p:txBody>
      </p:sp>
      <p:pic>
        <p:nvPicPr>
          <p:cNvPr id="52228" name="Picture 5">
            <a:extLst>
              <a:ext uri="{FF2B5EF4-FFF2-40B4-BE49-F238E27FC236}">
                <a16:creationId xmlns:a16="http://schemas.microsoft.com/office/drawing/2014/main" id="{9190CDA6-99CA-468E-8876-5BC595D7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" y="439027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6DF6-63EB-470C-BD9E-242E7BEB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F413-94C5-4CF8-8E2C-0431E6BE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49275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Range queries </a:t>
            </a:r>
            <a:r>
              <a:rPr lang="en-IN" dirty="0"/>
              <a:t>find all records with search key values in a given range</a:t>
            </a:r>
          </a:p>
          <a:p>
            <a:pPr lvl="1"/>
            <a:r>
              <a:rPr lang="en-IN" dirty="0"/>
              <a:t>See book for details of </a:t>
            </a:r>
            <a:r>
              <a:rPr lang="en-IN" b="1" dirty="0"/>
              <a:t>function</a:t>
            </a:r>
            <a:r>
              <a:rPr lang="en-IN" dirty="0"/>
              <a:t> </a:t>
            </a:r>
            <a:r>
              <a:rPr lang="en-IN" i="1" dirty="0" err="1"/>
              <a:t>findRange</a:t>
            </a:r>
            <a:r>
              <a:rPr lang="en-IN" dirty="0"/>
              <a:t>(</a:t>
            </a:r>
            <a:r>
              <a:rPr lang="en-IN" i="1" dirty="0"/>
              <a:t>lb, </a:t>
            </a:r>
            <a:r>
              <a:rPr lang="en-IN" i="1" dirty="0" err="1"/>
              <a:t>ub</a:t>
            </a:r>
            <a:r>
              <a:rPr lang="en-IN" dirty="0"/>
              <a:t>) which returns set of all such records</a:t>
            </a:r>
          </a:p>
          <a:p>
            <a:pPr lvl="1"/>
            <a:r>
              <a:rPr lang="en-IN" dirty="0"/>
              <a:t>Real implementations usually provide an iterator interface to fetch matching records one at a time, using a </a:t>
            </a:r>
            <a:r>
              <a:rPr lang="en-IN" i="1" dirty="0"/>
              <a:t>next</a:t>
            </a:r>
            <a:r>
              <a:rPr lang="en-IN" dirty="0"/>
              <a:t>() function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0AA3AE9-E764-4908-8660-DA48FB99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2" y="2921893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251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>
            <a:extLst>
              <a:ext uri="{FF2B5EF4-FFF2-40B4-BE49-F238E27FC236}">
                <a16:creationId xmlns:a16="http://schemas.microsoft.com/office/drawing/2014/main" id="{20E78310-226A-4F26-A324-B393FB9FC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+-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Trees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39CD959-12F2-4D14-81BF-E6AB3B4E5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height of the tree is no more than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 node is generally the same size as a disk block, typically 4 kilobytes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is typically around 100 (40 bytes per index entry).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With 1 million search key values 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100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at most </a:t>
            </a:r>
            <a:r>
              <a:rPr lang="en-US" altLang="en-US" i="1" dirty="0">
                <a:sym typeface="Symbol" panose="05050102010706020507" pitchFamily="18" charset="2"/>
              </a:rPr>
              <a:t> log</a:t>
            </a:r>
            <a:r>
              <a:rPr lang="en-US" altLang="en-US" baseline="-25000" dirty="0">
                <a:sym typeface="Symbol" panose="05050102010706020507" pitchFamily="18" charset="2"/>
              </a:rPr>
              <a:t>50</a:t>
            </a:r>
            <a:r>
              <a:rPr lang="en-US" altLang="en-US" dirty="0">
                <a:sym typeface="Symbol" panose="05050102010706020507" pitchFamily="18" charset="2"/>
              </a:rPr>
              <a:t>(1,000,000) = 4 nodes are accessed in a lookup traversal from root to leaf.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Contrast this with a balanced binary tree with 1 million search key values — around 20 nodes are accessed in a lookup</a:t>
            </a:r>
          </a:p>
          <a:p>
            <a:pPr lvl="1"/>
            <a:r>
              <a:rPr lang="en-US" altLang="en-US" dirty="0"/>
              <a:t>above difference is significant since every node access may need a disk I/O, costing around 20 milliseconds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79D2-91BF-492A-AA16-1170C417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Non-Unique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0CD0-2FB8-4EBE-B71C-1EE1F926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If a search key </a:t>
            </a:r>
            <a:r>
              <a:rPr lang="en-IN" i="1" dirty="0"/>
              <a:t>a</a:t>
            </a:r>
            <a:r>
              <a:rPr lang="en-IN" sz="2000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 is not unique, create instead an index on a composite key (</a:t>
            </a:r>
            <a:r>
              <a:rPr lang="en-IN" i="1" dirty="0"/>
              <a:t>a</a:t>
            </a:r>
            <a:r>
              <a:rPr lang="en-IN" i="1" baseline="-25000" dirty="0"/>
              <a:t>i 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sz="2000" i="1" baseline="-25000" dirty="0"/>
              <a:t>p</a:t>
            </a:r>
            <a:r>
              <a:rPr lang="en-IN" dirty="0"/>
              <a:t>), which is unique</a:t>
            </a:r>
          </a:p>
          <a:p>
            <a:pPr lvl="1"/>
            <a:r>
              <a:rPr lang="en-IN" i="1" dirty="0"/>
              <a:t>A</a:t>
            </a:r>
            <a:r>
              <a:rPr lang="en-IN" sz="2000" i="1" baseline="-25000" dirty="0"/>
              <a:t>p</a:t>
            </a:r>
            <a:r>
              <a:rPr lang="en-IN" dirty="0"/>
              <a:t> could be a primary key, record ID, or any other attribute that guarantees uniqueness</a:t>
            </a:r>
          </a:p>
          <a:p>
            <a:r>
              <a:rPr lang="en-IN" dirty="0"/>
              <a:t>Search for </a:t>
            </a:r>
            <a:r>
              <a:rPr lang="en-IN" i="1" dirty="0"/>
              <a:t>a</a:t>
            </a:r>
            <a:r>
              <a:rPr lang="en-IN" sz="2000" i="1" baseline="-25000" dirty="0"/>
              <a:t>i</a:t>
            </a:r>
            <a:r>
              <a:rPr lang="en-IN" i="1" dirty="0"/>
              <a:t> = v </a:t>
            </a:r>
            <a:r>
              <a:rPr lang="en-IN" dirty="0"/>
              <a:t>can be implemented by a range search on composite key, with range (</a:t>
            </a:r>
            <a:r>
              <a:rPr lang="en-IN" i="1" dirty="0"/>
              <a:t>v, </a:t>
            </a:r>
            <a:r>
              <a:rPr lang="en-IN" sz="2000" i="1" dirty="0"/>
              <a:t>-</a:t>
            </a:r>
            <a:r>
              <a:rPr lang="en-IN" sz="2000" dirty="0"/>
              <a:t> ∞</a:t>
            </a:r>
            <a:r>
              <a:rPr lang="en-IN" dirty="0"/>
              <a:t>) to (</a:t>
            </a:r>
            <a:r>
              <a:rPr lang="en-IN" i="1" dirty="0"/>
              <a:t>v, </a:t>
            </a:r>
            <a:r>
              <a:rPr lang="en-IN" sz="2000" i="1" dirty="0"/>
              <a:t>+</a:t>
            </a:r>
            <a:r>
              <a:rPr lang="en-IN" sz="2000" dirty="0"/>
              <a:t> ∞</a:t>
            </a:r>
            <a:r>
              <a:rPr lang="en-IN" dirty="0"/>
              <a:t>)</a:t>
            </a:r>
          </a:p>
          <a:p>
            <a:r>
              <a:rPr lang="en-US" altLang="en-US" dirty="0"/>
              <a:t>But more I/O operations are needed to fetch the actual records</a:t>
            </a:r>
          </a:p>
          <a:p>
            <a:pPr lvl="1"/>
            <a:r>
              <a:rPr lang="en-US" altLang="en-US" dirty="0"/>
              <a:t>If the index is clustering, all accesses are sequential</a:t>
            </a:r>
          </a:p>
          <a:p>
            <a:pPr lvl="1"/>
            <a:r>
              <a:rPr lang="en-US" altLang="en-US" dirty="0"/>
              <a:t>If the index is non-clustering, each record access may need an I/O 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547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>
            <a:extLst>
              <a:ext uri="{FF2B5EF4-FFF2-40B4-BE49-F238E27FC236}">
                <a16:creationId xmlns:a16="http://schemas.microsoft.com/office/drawing/2014/main" id="{D9BC46D2-8B96-4350-99BF-D7488E007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EC1EF23-2948-434B-835A-29D4CD150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dirty="0">
                <a:ea typeface="ＭＳ Ｐゴシック" charset="0"/>
              </a:rPr>
              <a:t>Assume record already added to the file. 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i="1" dirty="0" err="1">
                <a:ea typeface="ＭＳ Ｐゴシック" charset="-128"/>
              </a:rPr>
              <a:t>pr</a:t>
            </a:r>
            <a:r>
              <a:rPr lang="en-US" dirty="0">
                <a:ea typeface="ＭＳ Ｐゴシック" charset="-128"/>
              </a:rPr>
              <a:t> be pointer to the record, and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-128"/>
              </a:rPr>
              <a:t>v be the search key value of the record</a:t>
            </a:r>
          </a:p>
          <a:p>
            <a:pPr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Find the leaf node in which the search-key value would appear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If there is room in the leaf node, insert (v,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pair in the leaf node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Otherwise, split the node (along with the new (</a:t>
            </a:r>
            <a:r>
              <a:rPr lang="en-US" i="1" dirty="0">
                <a:ea typeface="ＭＳ Ｐゴシック" charset="0"/>
              </a:rPr>
              <a:t>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 entry) as discussed in the next slide, and propagate updates to parent nodes.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>
            <a:extLst>
              <a:ext uri="{FF2B5EF4-FFF2-40B4-BE49-F238E27FC236}">
                <a16:creationId xmlns:a16="http://schemas.microsoft.com/office/drawing/2014/main" id="{F3BCB465-833C-46CA-9A94-74540559D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Basic Concepts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872072-543E-4407-92E7-BD753A24D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7" y="1135063"/>
            <a:ext cx="7448364" cy="5203825"/>
          </a:xfrm>
        </p:spPr>
        <p:txBody>
          <a:bodyPr/>
          <a:lstStyle/>
          <a:p>
            <a:r>
              <a:rPr lang="en-US" altLang="en-US" dirty="0"/>
              <a:t>Indexing mechanisms used to speed up access to desired data.</a:t>
            </a:r>
          </a:p>
          <a:p>
            <a:pPr lvl="1"/>
            <a:r>
              <a:rPr lang="en-US" altLang="en-US" dirty="0"/>
              <a:t>E.g., author catalog in library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Search Key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- attribute to set of attributes used to look up records in a file.</a:t>
            </a:r>
          </a:p>
          <a:p>
            <a:r>
              <a:rPr lang="en-US" altLang="en-US" dirty="0"/>
              <a:t>An </a:t>
            </a:r>
            <a:r>
              <a:rPr lang="en-US" altLang="en-US" b="1" dirty="0">
                <a:solidFill>
                  <a:srgbClr val="002060"/>
                </a:solidFill>
              </a:rPr>
              <a:t>index file </a:t>
            </a:r>
            <a:r>
              <a:rPr lang="en-US" altLang="en-US" dirty="0"/>
              <a:t>consists of records (called </a:t>
            </a:r>
            <a:r>
              <a:rPr lang="en-US" altLang="en-US" b="1" dirty="0">
                <a:solidFill>
                  <a:srgbClr val="002060"/>
                </a:solidFill>
              </a:rPr>
              <a:t>index entries</a:t>
            </a:r>
            <a:r>
              <a:rPr lang="en-US" altLang="en-US" dirty="0"/>
              <a:t>) of the form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Index files are typically much smaller than the original file </a:t>
            </a:r>
          </a:p>
          <a:p>
            <a:r>
              <a:rPr lang="en-US" altLang="en-US" dirty="0"/>
              <a:t>Two basic kinds of indices:</a:t>
            </a:r>
          </a:p>
          <a:p>
            <a:pPr lvl="1"/>
            <a:r>
              <a:rPr lang="en-US" altLang="en-US" b="1" dirty="0"/>
              <a:t>Ordered indices:  </a:t>
            </a:r>
            <a:r>
              <a:rPr lang="en-US" altLang="en-US" dirty="0"/>
              <a:t>search keys are stored in sorted order</a:t>
            </a:r>
          </a:p>
          <a:p>
            <a:pPr lvl="1"/>
            <a:r>
              <a:rPr lang="en-US" altLang="en-US" b="1" dirty="0"/>
              <a:t>Hash indices:</a:t>
            </a:r>
            <a:r>
              <a:rPr lang="en-US" altLang="en-US" dirty="0"/>
              <a:t>  search keys are distributed uniformly across </a:t>
            </a:r>
            <a:r>
              <a:rPr lang="ja-JP" altLang="en-US" dirty="0"/>
              <a:t>“</a:t>
            </a:r>
            <a:r>
              <a:rPr lang="en-US" altLang="ja-JP" dirty="0"/>
              <a:t>buckets</a:t>
            </a:r>
            <a:r>
              <a:rPr lang="ja-JP" altLang="en-US" dirty="0"/>
              <a:t>”</a:t>
            </a:r>
            <a:r>
              <a:rPr lang="en-US" altLang="ja-JP" dirty="0"/>
              <a:t> using a </a:t>
            </a:r>
            <a:r>
              <a:rPr lang="ja-JP" altLang="en-US" dirty="0"/>
              <a:t>“</a:t>
            </a:r>
            <a:r>
              <a:rPr lang="en-US" altLang="ja-JP" dirty="0"/>
              <a:t>hash function</a:t>
            </a:r>
            <a:r>
              <a:rPr lang="ja-JP" altLang="en-US" dirty="0"/>
              <a:t>”</a:t>
            </a:r>
            <a:r>
              <a:rPr lang="en-US" altLang="ja-JP" dirty="0"/>
              <a:t>. </a:t>
            </a:r>
            <a:endParaRPr lang="en-US" altLang="en-US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6F06304-6B39-487A-8AC9-A9EBD9D3B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633" y="2848225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search-key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80F23AC-7EEA-420A-A744-11548808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421" y="2846638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pointer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>
            <a:extLst>
              <a:ext uri="{FF2B5EF4-FFF2-40B4-BE49-F238E27FC236}">
                <a16:creationId xmlns:a16="http://schemas.microsoft.com/office/drawing/2014/main" id="{5AEA49CE-1282-437D-9DE8-9A9CBC595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2BDD1D5-5CBB-491F-96EF-2F18E241B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Splitting a leaf node:</a:t>
            </a:r>
          </a:p>
          <a:p>
            <a:pPr lvl="1"/>
            <a:r>
              <a:rPr lang="en-US" altLang="en-US" dirty="0"/>
              <a:t>take the </a:t>
            </a:r>
            <a:r>
              <a:rPr lang="en-US" altLang="en-US" i="1" dirty="0"/>
              <a:t>n </a:t>
            </a:r>
            <a:r>
              <a:rPr lang="en-US" altLang="en-US" dirty="0"/>
              <a:t>(search-key value, pointer) pairs (including the one being inserted) in sorted order.  Place the first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in the original node, and the rest in a new node.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let the new node be </a:t>
            </a:r>
            <a:r>
              <a:rPr lang="en-US" altLang="en-US" i="1" dirty="0">
                <a:sym typeface="Symbol" panose="05050102010706020507" pitchFamily="18" charset="2"/>
              </a:rPr>
              <a:t>p,</a:t>
            </a:r>
            <a:r>
              <a:rPr lang="en-US" altLang="en-US" dirty="0">
                <a:sym typeface="Symbol" panose="05050102010706020507" pitchFamily="18" charset="2"/>
              </a:rPr>
              <a:t> and let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be the least key value in </a:t>
            </a:r>
            <a:r>
              <a:rPr lang="en-US" altLang="en-US" i="1" dirty="0">
                <a:sym typeface="Symbol" panose="05050102010706020507" pitchFamily="18" charset="2"/>
              </a:rPr>
              <a:t>p.  </a:t>
            </a:r>
            <a:r>
              <a:rPr lang="en-US" altLang="en-US" dirty="0">
                <a:sym typeface="Symbol" panose="05050102010706020507" pitchFamily="18" charset="2"/>
              </a:rPr>
              <a:t>Insert (</a:t>
            </a:r>
            <a:r>
              <a:rPr lang="en-US" altLang="en-US" i="1" dirty="0" err="1">
                <a:sym typeface="Symbol" panose="05050102010706020507" pitchFamily="18" charset="2"/>
              </a:rPr>
              <a:t>k,p</a:t>
            </a:r>
            <a:r>
              <a:rPr lang="en-US" altLang="en-US" dirty="0">
                <a:sym typeface="Symbol" panose="05050102010706020507" pitchFamily="18" charset="2"/>
              </a:rPr>
              <a:t>) in the parent of the node being split.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the parent is full, split it and </a:t>
            </a:r>
            <a:r>
              <a:rPr lang="en-US" altLang="en-US" b="1" dirty="0">
                <a:sym typeface="Symbol" panose="05050102010706020507" pitchFamily="18" charset="2"/>
              </a:rPr>
              <a:t>propagate</a:t>
            </a:r>
            <a:r>
              <a:rPr lang="en-US" altLang="en-US" dirty="0">
                <a:sym typeface="Symbol" panose="05050102010706020507" pitchFamily="18" charset="2"/>
              </a:rPr>
              <a:t> the split further up.</a:t>
            </a:r>
          </a:p>
          <a:p>
            <a:r>
              <a:rPr lang="en-US" altLang="en-US" dirty="0"/>
              <a:t>Splitting of nodes proceeds upwards till a node that is not full is found. </a:t>
            </a:r>
          </a:p>
          <a:p>
            <a:pPr lvl="1"/>
            <a:r>
              <a:rPr lang="en-US" altLang="en-US" dirty="0"/>
              <a:t>In the worst case the root node may be split increasing the height of the tree by 1. 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DE51FAA6-8AF6-49C8-87EF-D5809D2C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5266942"/>
            <a:ext cx="7767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Result of splitting node containing Brandt, 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 and Crick on inserting Adams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Next step: insert entry with (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, pointer-to-new-node) into parent</a:t>
            </a:r>
          </a:p>
        </p:txBody>
      </p:sp>
      <p:pic>
        <p:nvPicPr>
          <p:cNvPr id="60421" name="Picture 5">
            <a:extLst>
              <a:ext uri="{FF2B5EF4-FFF2-40B4-BE49-F238E27FC236}">
                <a16:creationId xmlns:a16="http://schemas.microsoft.com/office/drawing/2014/main" id="{F278061A-08BF-43DD-B040-80CA7306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2" y="4407112"/>
            <a:ext cx="6093618" cy="58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>
            <a:extLst>
              <a:ext uri="{FF2B5EF4-FFF2-40B4-BE49-F238E27FC236}">
                <a16:creationId xmlns:a16="http://schemas.microsoft.com/office/drawing/2014/main" id="{E838D612-2617-4F65-ABEC-C50DAA4A2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CE08564C-3C9F-41D5-9400-251991EB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before and after insertion of </a:t>
            </a:r>
            <a:r>
              <a:rPr kumimoji="0" lang="ja-JP" altLang="en-US" sz="1700" dirty="0"/>
              <a:t>“</a:t>
            </a:r>
            <a:r>
              <a:rPr kumimoji="0" lang="en-US" altLang="ja-JP" sz="1700" dirty="0"/>
              <a:t>Adams</a:t>
            </a:r>
            <a:r>
              <a:rPr kumimoji="0" lang="ja-JP" altLang="en-US" sz="1700" dirty="0"/>
              <a:t>”</a:t>
            </a:r>
            <a:endParaRPr kumimoji="0" lang="en-US" altLang="en-US" sz="1700" dirty="0"/>
          </a:p>
        </p:txBody>
      </p:sp>
      <p:pic>
        <p:nvPicPr>
          <p:cNvPr id="62468" name="Picture 5">
            <a:extLst>
              <a:ext uri="{FF2B5EF4-FFF2-40B4-BE49-F238E27FC236}">
                <a16:creationId xmlns:a16="http://schemas.microsoft.com/office/drawing/2014/main" id="{908B9831-6927-4293-9513-3CC8AD66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>
            <a:extLst>
              <a:ext uri="{FF2B5EF4-FFF2-40B4-BE49-F238E27FC236}">
                <a16:creationId xmlns:a16="http://schemas.microsoft.com/office/drawing/2014/main" id="{6EBD748B-6617-409C-8E4E-B8A47F75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TextBox 4">
            <a:extLst>
              <a:ext uri="{FF2B5EF4-FFF2-40B4-BE49-F238E27FC236}">
                <a16:creationId xmlns:a16="http://schemas.microsoft.com/office/drawing/2014/main" id="{B9608D1A-A4D1-4489-8DD9-690D5B52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3822700"/>
            <a:ext cx="1673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2471" name="Straight Arrow Connector 6">
            <a:extLst>
              <a:ext uri="{FF2B5EF4-FFF2-40B4-BE49-F238E27FC236}">
                <a16:creationId xmlns:a16="http://schemas.microsoft.com/office/drawing/2014/main" id="{756C3830-99E7-4D37-A022-A1FBEA8815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6550" y="4224338"/>
            <a:ext cx="609600" cy="9334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2" name="Straight Arrow Connector 9">
            <a:extLst>
              <a:ext uri="{FF2B5EF4-FFF2-40B4-BE49-F238E27FC236}">
                <a16:creationId xmlns:a16="http://schemas.microsoft.com/office/drawing/2014/main" id="{73A022AF-F6F2-45BE-8617-910EF8586C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8850" y="4224338"/>
            <a:ext cx="700088" cy="193675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DD05024D-2613-4FC9-A668-F687AB1ED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pic>
        <p:nvPicPr>
          <p:cNvPr id="64516" name="Picture 5">
            <a:extLst>
              <a:ext uri="{FF2B5EF4-FFF2-40B4-BE49-F238E27FC236}">
                <a16:creationId xmlns:a16="http://schemas.microsoft.com/office/drawing/2014/main" id="{A9B13163-588D-40FB-9312-86ACA9DB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989388"/>
            <a:ext cx="85121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>
            <a:extLst>
              <a:ext uri="{FF2B5EF4-FFF2-40B4-BE49-F238E27FC236}">
                <a16:creationId xmlns:a16="http://schemas.microsoft.com/office/drawing/2014/main" id="{90502F59-2918-434A-99BF-461D7557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 Box 3">
            <a:extLst>
              <a:ext uri="{FF2B5EF4-FFF2-40B4-BE49-F238E27FC236}">
                <a16:creationId xmlns:a16="http://schemas.microsoft.com/office/drawing/2014/main" id="{42FA8B7C-AFE7-455C-BDCE-6A5F1875A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15" y="3426653"/>
            <a:ext cx="50617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B</a:t>
            </a:r>
            <a:r>
              <a:rPr kumimoji="0" lang="en-US" altLang="en-US" sz="1700" b="1" baseline="30000" dirty="0"/>
              <a:t>+</a:t>
            </a:r>
            <a:r>
              <a:rPr kumimoji="0" lang="en-US" altLang="en-US" sz="1700" b="1" dirty="0"/>
              <a:t>-Tree before and after insertion of </a:t>
            </a:r>
            <a:r>
              <a:rPr kumimoji="0" lang="ja-JP" altLang="en-US" sz="1700" b="1" dirty="0"/>
              <a:t>“</a:t>
            </a:r>
            <a:r>
              <a:rPr kumimoji="0" lang="en-US" altLang="ja-JP" sz="1700" b="1" dirty="0" err="1"/>
              <a:t>Lamport</a:t>
            </a:r>
            <a:r>
              <a:rPr kumimoji="0" lang="ja-JP" altLang="en-US" sz="1700" b="1" dirty="0"/>
              <a:t>”</a:t>
            </a:r>
            <a:endParaRPr kumimoji="0" lang="en-US" altLang="en-US" sz="1700" b="1" dirty="0"/>
          </a:p>
        </p:txBody>
      </p:sp>
      <p:cxnSp>
        <p:nvCxnSpPr>
          <p:cNvPr id="64519" name="Straight Arrow Connector 17">
            <a:extLst>
              <a:ext uri="{FF2B5EF4-FFF2-40B4-BE49-F238E27FC236}">
                <a16:creationId xmlns:a16="http://schemas.microsoft.com/office/drawing/2014/main" id="{5E3D2B5F-0BCB-4ED5-801C-3FDBFC82FB3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999163" y="3343275"/>
            <a:ext cx="1658937" cy="3492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Straight Arrow Connector 18">
            <a:extLst>
              <a:ext uri="{FF2B5EF4-FFF2-40B4-BE49-F238E27FC236}">
                <a16:creationId xmlns:a16="http://schemas.microsoft.com/office/drawing/2014/main" id="{2EDE0897-E491-47F8-8FAC-8204193C2565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H="1" flipV="1">
            <a:off x="4645025" y="5997575"/>
            <a:ext cx="839788" cy="29686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TextBox 19">
            <a:extLst>
              <a:ext uri="{FF2B5EF4-FFF2-40B4-BE49-F238E27FC236}">
                <a16:creationId xmlns:a16="http://schemas.microsoft.com/office/drawing/2014/main" id="{FDC0295E-D1B0-4F2C-928D-3DFC7F7B1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3692525"/>
            <a:ext cx="1671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2" name="Straight Arrow Connector 20">
            <a:extLst>
              <a:ext uri="{FF2B5EF4-FFF2-40B4-BE49-F238E27FC236}">
                <a16:creationId xmlns:a16="http://schemas.microsoft.com/office/drawing/2014/main" id="{F737DEC2-23E1-44C5-969C-37FF0B1D6702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V="1">
            <a:off x="5484813" y="6032500"/>
            <a:ext cx="215900" cy="261938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3" name="TextBox 26">
            <a:extLst>
              <a:ext uri="{FF2B5EF4-FFF2-40B4-BE49-F238E27FC236}">
                <a16:creationId xmlns:a16="http://schemas.microsoft.com/office/drawing/2014/main" id="{554B1C0E-750F-4F61-9B68-F1F2DD51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6294438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4" name="Straight Arrow Connector 31">
            <a:extLst>
              <a:ext uri="{FF2B5EF4-FFF2-40B4-BE49-F238E27FC236}">
                <a16:creationId xmlns:a16="http://schemas.microsoft.com/office/drawing/2014/main" id="{C16081F2-1872-439F-A985-1D15150B3909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5992813" y="4032250"/>
            <a:ext cx="2138362" cy="2270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Straight Arrow Connector 34">
            <a:extLst>
              <a:ext uri="{FF2B5EF4-FFF2-40B4-BE49-F238E27FC236}">
                <a16:creationId xmlns:a16="http://schemas.microsoft.com/office/drawing/2014/main" id="{DA6BACEE-8DD7-4B86-9060-0CBAB45CBE42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6627813" y="4032250"/>
            <a:ext cx="1503362" cy="5318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CE06EF58-53E3-49D2-A223-7EC0F27F8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0900" y="1067662"/>
            <a:ext cx="7663837" cy="5263469"/>
          </a:xfrm>
        </p:spPr>
        <p:txBody>
          <a:bodyPr/>
          <a:lstStyle/>
          <a:p>
            <a:r>
              <a:rPr lang="en-US" altLang="en-US" dirty="0"/>
              <a:t>Splitting a non-leaf node: when inserting (</a:t>
            </a:r>
            <a:r>
              <a:rPr lang="en-US" altLang="en-US" dirty="0" err="1"/>
              <a:t>k,p</a:t>
            </a:r>
            <a:r>
              <a:rPr lang="en-US" altLang="en-US" dirty="0"/>
              <a:t>) into an already full internal node N</a:t>
            </a:r>
          </a:p>
          <a:p>
            <a:pPr lvl="1"/>
            <a:r>
              <a:rPr lang="en-US" altLang="en-US" dirty="0"/>
              <a:t>Copy N to an in-memory area M with space for n+1 pointers and n keys</a:t>
            </a:r>
          </a:p>
          <a:p>
            <a:pPr lvl="1"/>
            <a:r>
              <a:rPr lang="en-US" altLang="en-US" dirty="0"/>
              <a:t>Insert (</a:t>
            </a:r>
            <a:r>
              <a:rPr lang="en-US" altLang="en-US" dirty="0" err="1"/>
              <a:t>k,p</a:t>
            </a:r>
            <a:r>
              <a:rPr lang="en-US" altLang="en-US" dirty="0"/>
              <a:t>) into M</a:t>
            </a:r>
          </a:p>
          <a:p>
            <a:pPr lvl="1"/>
            <a:r>
              <a:rPr lang="en-US" altLang="en-US" dirty="0"/>
              <a:t>Copy P</a:t>
            </a:r>
            <a:r>
              <a:rPr lang="en-US" altLang="en-US" baseline="-25000" dirty="0"/>
              <a:t>1</a:t>
            </a:r>
            <a:r>
              <a:rPr lang="en-US" altLang="en-US" dirty="0"/>
              <a:t>,K</a:t>
            </a:r>
            <a:r>
              <a:rPr lang="en-US" altLang="en-US" baseline="-25000" dirty="0"/>
              <a:t>1</a:t>
            </a:r>
            <a:r>
              <a:rPr lang="en-US" altLang="en-US" dirty="0"/>
              <a:t>, …, K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-1</a:t>
            </a:r>
            <a:r>
              <a:rPr lang="en-US" altLang="en-US" dirty="0"/>
              <a:t>,P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from M back into node N</a:t>
            </a:r>
          </a:p>
          <a:p>
            <a:pPr lvl="1"/>
            <a:r>
              <a:rPr lang="en-US" altLang="en-US" dirty="0"/>
              <a:t>Copy </a:t>
            </a:r>
            <a:r>
              <a:rPr lang="en-US" altLang="en-US" dirty="0" err="1"/>
              <a:t>P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baseline="-25000" dirty="0" err="1"/>
              <a:t>n</a:t>
            </a:r>
            <a:r>
              <a:rPr lang="en-US" altLang="en-US" baseline="-25000" dirty="0"/>
              <a:t>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,…,K</a:t>
            </a:r>
            <a:r>
              <a:rPr lang="en-US" altLang="en-US" baseline="-25000" dirty="0"/>
              <a:t>n</a:t>
            </a:r>
            <a:r>
              <a:rPr lang="en-US" altLang="en-US" dirty="0"/>
              <a:t>,P</a:t>
            </a:r>
            <a:r>
              <a:rPr lang="en-US" altLang="en-US" baseline="-25000" dirty="0"/>
              <a:t>n+1</a:t>
            </a:r>
            <a:r>
              <a:rPr lang="en-US" altLang="en-US" dirty="0"/>
              <a:t> from M into newly allocated node N</a:t>
            </a:r>
            <a:r>
              <a:rPr lang="en-US" altLang="ja-JP" dirty="0"/>
              <a:t>'</a:t>
            </a:r>
          </a:p>
          <a:p>
            <a:pPr lvl="1"/>
            <a:r>
              <a:rPr lang="en-US" altLang="en-US" dirty="0"/>
              <a:t>Insert (K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,N</a:t>
            </a:r>
            <a:r>
              <a:rPr lang="en-US" altLang="ja-JP" dirty="0"/>
              <a:t>') into parent N</a:t>
            </a:r>
          </a:p>
          <a:p>
            <a:r>
              <a:rPr lang="en-US" altLang="ja-JP" dirty="0"/>
              <a:t>Example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en-US" b="1" dirty="0">
                <a:solidFill>
                  <a:srgbClr val="002060"/>
                </a:solidFill>
              </a:rPr>
              <a:t>Read pseudocode in book!</a:t>
            </a:r>
          </a:p>
        </p:txBody>
      </p:sp>
      <p:sp>
        <p:nvSpPr>
          <p:cNvPr id="1386499" name="Rectangle 3">
            <a:extLst>
              <a:ext uri="{FF2B5EF4-FFF2-40B4-BE49-F238E27FC236}">
                <a16:creationId xmlns:a16="http://schemas.microsoft.com/office/drawing/2014/main" id="{5CA6F855-5988-4CAA-B377-25BEFECDF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Insertion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4272724"/>
            <a:ext cx="393382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>
            <a:extLst>
              <a:ext uri="{FF2B5EF4-FFF2-40B4-BE49-F238E27FC236}">
                <a16:creationId xmlns:a16="http://schemas.microsoft.com/office/drawing/2014/main" id="{E790C1DE-1CD9-4461-92B8-625B97C51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</a:t>
            </a:r>
          </a:p>
        </p:txBody>
      </p:sp>
      <p:sp>
        <p:nvSpPr>
          <p:cNvPr id="1392643" name="Rectangle 3">
            <a:extLst>
              <a:ext uri="{FF2B5EF4-FFF2-40B4-BE49-F238E27FC236}">
                <a16:creationId xmlns:a16="http://schemas.microsoft.com/office/drawing/2014/main" id="{F5C37CA4-E90F-42D8-BD02-1C88F38D3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6138863"/>
            <a:ext cx="6724650" cy="325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Deleting </a:t>
            </a:r>
            <a:r>
              <a:rPr lang="ja-JP" altLang="en-US" sz="1600" dirty="0"/>
              <a:t>“</a:t>
            </a:r>
            <a:r>
              <a:rPr lang="en-US" altLang="ja-JP" sz="1600" dirty="0"/>
              <a:t>Srinivasan</a:t>
            </a:r>
            <a:r>
              <a:rPr lang="ja-JP" altLang="en-US" sz="1600" dirty="0"/>
              <a:t>”</a:t>
            </a:r>
            <a:r>
              <a:rPr lang="en-US" altLang="ja-JP" sz="1600" dirty="0"/>
              <a:t> causes </a:t>
            </a:r>
            <a:r>
              <a:rPr lang="en-US" altLang="ja-JP" sz="1600" b="1" dirty="0">
                <a:solidFill>
                  <a:srgbClr val="002060"/>
                </a:solidFill>
              </a:rPr>
              <a:t>merging</a:t>
            </a:r>
            <a:r>
              <a:rPr lang="en-US" altLang="ja-JP" sz="1600" dirty="0">
                <a:solidFill>
                  <a:srgbClr val="000090"/>
                </a:solidFill>
              </a:rPr>
              <a:t> </a:t>
            </a:r>
            <a:r>
              <a:rPr lang="en-US" altLang="ja-JP" sz="1600" dirty="0"/>
              <a:t>of under-full leaves</a:t>
            </a:r>
            <a:endParaRPr lang="en-US" altLang="en-US" sz="1600" dirty="0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7F660BFA-4145-4785-8B7A-3D8CE2FC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3" y="3201988"/>
            <a:ext cx="436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Srinivasan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7589" name="Picture 5">
            <a:extLst>
              <a:ext uri="{FF2B5EF4-FFF2-40B4-BE49-F238E27FC236}">
                <a16:creationId xmlns:a16="http://schemas.microsoft.com/office/drawing/2014/main" id="{7A14B557-B456-46E1-A0D5-DA00D5DC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5">
            <a:extLst>
              <a:ext uri="{FF2B5EF4-FFF2-40B4-BE49-F238E27FC236}">
                <a16:creationId xmlns:a16="http://schemas.microsoft.com/office/drawing/2014/main" id="{4B0D9BE3-DBBE-46DF-851D-8E18AF82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591" name="Straight Arrow Connector 2">
            <a:extLst>
              <a:ext uri="{FF2B5EF4-FFF2-40B4-BE49-F238E27FC236}">
                <a16:creationId xmlns:a16="http://schemas.microsoft.com/office/drawing/2014/main" id="{E8AF7CB5-FE1F-473A-8FB7-DBCFCB0D15A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27875" y="3135313"/>
            <a:ext cx="1062038" cy="88106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2" name="Straight Arrow Connector 4">
            <a:extLst>
              <a:ext uri="{FF2B5EF4-FFF2-40B4-BE49-F238E27FC236}">
                <a16:creationId xmlns:a16="http://schemas.microsoft.com/office/drawing/2014/main" id="{B3E328F5-0D41-4AFF-9978-790C11243FBA}"/>
              </a:ext>
            </a:extLst>
          </p:cNvPr>
          <p:cNvCxnSpPr>
            <a:cxnSpLocks noChangeShapeType="1"/>
            <a:stCxn id="67593" idx="0"/>
          </p:cNvCxnSpPr>
          <p:nvPr/>
        </p:nvCxnSpPr>
        <p:spPr bwMode="auto">
          <a:xfrm flipV="1">
            <a:off x="8196263" y="3109913"/>
            <a:ext cx="84137" cy="9207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3" name="TextBox 10">
            <a:extLst>
              <a:ext uri="{FF2B5EF4-FFF2-40B4-BE49-F238E27FC236}">
                <a16:creationId xmlns:a16="http://schemas.microsoft.com/office/drawing/2014/main" id="{5D6D24F8-37D8-4EA0-891E-8569D042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4030663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7594" name="Straight Arrow Connector 6">
            <a:extLst>
              <a:ext uri="{FF2B5EF4-FFF2-40B4-BE49-F238E27FC236}">
                <a16:creationId xmlns:a16="http://schemas.microsoft.com/office/drawing/2014/main" id="{A5BD43E8-539D-45CB-B023-2A2D892853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008938" y="4392613"/>
            <a:ext cx="155575" cy="119221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>
            <a:extLst>
              <a:ext uri="{FF2B5EF4-FFF2-40B4-BE49-F238E27FC236}">
                <a16:creationId xmlns:a16="http://schemas.microsoft.com/office/drawing/2014/main" id="{B14BF1D5-A01B-43A5-AEA1-79D9E7AE5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769ECC-7F0A-46D4-A357-7C4C5388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99" y="5560128"/>
            <a:ext cx="7603814" cy="811393"/>
          </a:xfrm>
        </p:spPr>
        <p:txBody>
          <a:bodyPr/>
          <a:lstStyle/>
          <a:p>
            <a:pPr>
              <a:buSzPct val="100000"/>
            </a:pPr>
            <a:r>
              <a:rPr lang="en-US" altLang="en-US" dirty="0"/>
              <a:t>Leaf containing Singh and Wu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002060"/>
                </a:solidFill>
              </a:rPr>
              <a:t>borrowed a value </a:t>
            </a:r>
            <a:r>
              <a:rPr lang="en-US" altLang="en-US" dirty="0"/>
              <a:t>Kim from its left sibling</a:t>
            </a:r>
          </a:p>
          <a:p>
            <a:pPr>
              <a:buSzPct val="100000"/>
            </a:pPr>
            <a:r>
              <a:rPr lang="en-US" altLang="en-US" dirty="0"/>
              <a:t>Search-key value in the parent changes as a result</a:t>
            </a:r>
          </a:p>
          <a:p>
            <a:endParaRPr lang="en-IN" dirty="0"/>
          </a:p>
        </p:txBody>
      </p:sp>
      <p:sp>
        <p:nvSpPr>
          <p:cNvPr id="69635" name="Text Box 4">
            <a:extLst>
              <a:ext uri="{FF2B5EF4-FFF2-40B4-BE49-F238E27FC236}">
                <a16:creationId xmlns:a16="http://schemas.microsoft.com/office/drawing/2014/main" id="{A7BCB34C-3F8B-4590-9F2F-2EA6BD76E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57513"/>
            <a:ext cx="5573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Singh</a:t>
            </a:r>
            <a:r>
              <a:rPr kumimoji="0" lang="ja-JP" altLang="en-US" sz="1800" b="1"/>
              <a:t>”</a:t>
            </a:r>
            <a:r>
              <a:rPr kumimoji="0" lang="en-US" altLang="ja-JP" sz="1800" b="1"/>
              <a:t> and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Wu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9636" name="Picture 6">
            <a:extLst>
              <a:ext uri="{FF2B5EF4-FFF2-40B4-BE49-F238E27FC236}">
                <a16:creationId xmlns:a16="http://schemas.microsoft.com/office/drawing/2014/main" id="{F3B3AF8F-8D69-4B6F-B1C4-F13C3695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9" y="3365500"/>
            <a:ext cx="7751451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6739" name="Rectangle 3">
            <a:extLst>
              <a:ext uri="{FF2B5EF4-FFF2-40B4-BE49-F238E27FC236}">
                <a16:creationId xmlns:a16="http://schemas.microsoft.com/office/drawing/2014/main" id="{A6DEF79F-415A-4045-9E33-875430F3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5557838"/>
            <a:ext cx="7848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69638" name="Picture 5">
            <a:extLst>
              <a:ext uri="{FF2B5EF4-FFF2-40B4-BE49-F238E27FC236}">
                <a16:creationId xmlns:a16="http://schemas.microsoft.com/office/drawing/2014/main" id="{7031477D-FE1E-48E9-A94B-4B0DB037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763588"/>
            <a:ext cx="7394575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639" name="Straight Arrow Connector 6">
            <a:extLst>
              <a:ext uri="{FF2B5EF4-FFF2-40B4-BE49-F238E27FC236}">
                <a16:creationId xmlns:a16="http://schemas.microsoft.com/office/drawing/2014/main" id="{BAB70170-1873-487C-B06E-BDAF090F08E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697788" y="3044825"/>
            <a:ext cx="603250" cy="5826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0" name="Straight Arrow Connector 7">
            <a:extLst>
              <a:ext uri="{FF2B5EF4-FFF2-40B4-BE49-F238E27FC236}">
                <a16:creationId xmlns:a16="http://schemas.microsoft.com/office/drawing/2014/main" id="{F1D3FB4B-7B2A-4135-9BBC-5CC42A333A70}"/>
              </a:ext>
            </a:extLst>
          </p:cNvPr>
          <p:cNvCxnSpPr>
            <a:cxnSpLocks noChangeShapeType="1"/>
            <a:stCxn id="69641" idx="2"/>
          </p:cNvCxnSpPr>
          <p:nvPr/>
        </p:nvCxnSpPr>
        <p:spPr bwMode="auto">
          <a:xfrm flipH="1">
            <a:off x="7062788" y="3979863"/>
            <a:ext cx="1244600" cy="76200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1" name="TextBox 8">
            <a:extLst>
              <a:ext uri="{FF2B5EF4-FFF2-40B4-BE49-F238E27FC236}">
                <a16:creationId xmlns:a16="http://schemas.microsoft.com/office/drawing/2014/main" id="{9DFC9008-37D2-4B48-AA6B-D0511398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3641725"/>
            <a:ext cx="167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9642" name="Straight Arrow Connector 9">
            <a:extLst>
              <a:ext uri="{FF2B5EF4-FFF2-40B4-BE49-F238E27FC236}">
                <a16:creationId xmlns:a16="http://schemas.microsoft.com/office/drawing/2014/main" id="{1C2D8507-ABA3-4443-80C6-9161432A079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96238" y="4003675"/>
            <a:ext cx="279400" cy="9588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>
            <a:extLst>
              <a:ext uri="{FF2B5EF4-FFF2-40B4-BE49-F238E27FC236}">
                <a16:creationId xmlns:a16="http://schemas.microsoft.com/office/drawing/2014/main" id="{0415B992-C488-40FB-BAAD-F48710B67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9ECA9A-044B-470E-8DE7-B129B807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5207180"/>
            <a:ext cx="8089900" cy="1525588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Node with Gold and Katz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was merged with its sibling 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Parent node becomes </a:t>
            </a:r>
            <a:r>
              <a:rPr lang="en-US" altLang="en-US" dirty="0" err="1"/>
              <a:t>underfull</a:t>
            </a:r>
            <a:r>
              <a:rPr lang="en-US" altLang="en-US" dirty="0"/>
              <a:t>, and is merged with its sibling</a:t>
            </a:r>
          </a:p>
          <a:p>
            <a:pPr lvl="1">
              <a:lnSpc>
                <a:spcPct val="90000"/>
              </a:lnSpc>
              <a:buSzPct val="90000"/>
            </a:pPr>
            <a:r>
              <a:rPr lang="en-US" altLang="en-US" dirty="0"/>
              <a:t>Value separating two nodes (at the parent) is pulled down when merging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Root node then has only one child, and is deleted</a:t>
            </a:r>
          </a:p>
          <a:p>
            <a:endParaRPr lang="en-IN" dirty="0"/>
          </a:p>
        </p:txBody>
      </p:sp>
      <p:sp>
        <p:nvSpPr>
          <p:cNvPr id="71683" name="Text Box 5">
            <a:extLst>
              <a:ext uri="{FF2B5EF4-FFF2-40B4-BE49-F238E27FC236}">
                <a16:creationId xmlns:a16="http://schemas.microsoft.com/office/drawing/2014/main" id="{D9AC414E-2F56-4030-94CC-D8851473F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8" y="3092450"/>
            <a:ext cx="723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/>
              <a:t>Before and after deletion of </a:t>
            </a:r>
            <a:r>
              <a:rPr kumimoji="0" lang="ja-JP" altLang="en-US" sz="1800" b="1" dirty="0"/>
              <a:t>“</a:t>
            </a:r>
            <a:r>
              <a:rPr kumimoji="0" lang="en-US" altLang="ja-JP" sz="1800" b="1" dirty="0"/>
              <a:t>Gold</a:t>
            </a:r>
            <a:r>
              <a:rPr kumimoji="0" lang="ja-JP" altLang="en-US" sz="1800" b="1" dirty="0"/>
              <a:t>”</a:t>
            </a:r>
            <a:endParaRPr kumimoji="0" lang="en-US" altLang="en-US" sz="1800" b="1" dirty="0"/>
          </a:p>
        </p:txBody>
      </p:sp>
      <p:sp>
        <p:nvSpPr>
          <p:cNvPr id="1394691" name="Rectangle 3">
            <a:extLst>
              <a:ext uri="{FF2B5EF4-FFF2-40B4-BE49-F238E27FC236}">
                <a16:creationId xmlns:a16="http://schemas.microsoft.com/office/drawing/2014/main" id="{FF7E8AD8-9CD0-4739-9F91-A1A5F4EE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5240338"/>
            <a:ext cx="837565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71685" name="Picture 5">
            <a:extLst>
              <a:ext uri="{FF2B5EF4-FFF2-40B4-BE49-F238E27FC236}">
                <a16:creationId xmlns:a16="http://schemas.microsoft.com/office/drawing/2014/main" id="{7CFD5971-7249-4304-86FB-FAD1687CF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4" y="3617234"/>
            <a:ext cx="7386637" cy="13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6">
            <a:extLst>
              <a:ext uri="{FF2B5EF4-FFF2-40B4-BE49-F238E27FC236}">
                <a16:creationId xmlns:a16="http://schemas.microsoft.com/office/drawing/2014/main" id="{0357EE14-672C-43E0-B8A3-A7C524BC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857621"/>
            <a:ext cx="7832724" cy="217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>
            <a:extLst>
              <a:ext uri="{FF2B5EF4-FFF2-40B4-BE49-F238E27FC236}">
                <a16:creationId xmlns:a16="http://schemas.microsoft.com/office/drawing/2014/main" id="{CA89C9C7-A0F1-4DFE-A7F7-F0B51C77B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-Trees: Deletion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83E7FC6-C6EF-42C0-961C-4E4CAC729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726362" cy="4137025"/>
          </a:xfrm>
        </p:spPr>
        <p:txBody>
          <a:bodyPr/>
          <a:lstStyle/>
          <a:p>
            <a:pPr marL="0" indent="0">
              <a:buFont typeface="Monotype Sorts" pitchFamily="-65" charset="2"/>
              <a:buNone/>
            </a:pPr>
            <a:r>
              <a:rPr lang="en-US" altLang="en-US" dirty="0"/>
              <a:t>Assume record already deleted from file.  Let </a:t>
            </a:r>
            <a:r>
              <a:rPr lang="en-US" altLang="en-US" i="1" dirty="0"/>
              <a:t>V </a:t>
            </a:r>
            <a:r>
              <a:rPr lang="en-US" altLang="en-US" dirty="0"/>
              <a:t>be the search key value of the record, and </a:t>
            </a:r>
            <a:r>
              <a:rPr lang="en-US" altLang="en-US" i="1" dirty="0" err="1"/>
              <a:t>Pr</a:t>
            </a:r>
            <a:r>
              <a:rPr lang="en-US" altLang="en-US" i="1" dirty="0"/>
              <a:t> </a:t>
            </a:r>
            <a:r>
              <a:rPr lang="en-US" altLang="en-US" dirty="0"/>
              <a:t>be the pointer to the record.</a:t>
            </a:r>
          </a:p>
          <a:p>
            <a:r>
              <a:rPr lang="en-US" altLang="en-US" dirty="0"/>
              <a:t>Remove (</a:t>
            </a:r>
            <a:r>
              <a:rPr lang="en-US" altLang="en-US" i="1" dirty="0" err="1"/>
              <a:t>Pr</a:t>
            </a:r>
            <a:r>
              <a:rPr lang="en-US" altLang="en-US" i="1" dirty="0"/>
              <a:t>, V</a:t>
            </a:r>
            <a:r>
              <a:rPr lang="en-US" altLang="en-US" dirty="0"/>
              <a:t>) from the leaf node </a:t>
            </a:r>
          </a:p>
          <a:p>
            <a:r>
              <a:rPr lang="en-US" altLang="en-US" dirty="0"/>
              <a:t>If the node has too few entries due to the removal, and the entries in the node and a sibling fit into a single node, then </a:t>
            </a:r>
            <a:r>
              <a:rPr lang="en-US" altLang="en-US" b="1" i="1" dirty="0">
                <a:solidFill>
                  <a:srgbClr val="002060"/>
                </a:solidFill>
              </a:rPr>
              <a:t>merge siblings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Insert all the search-key values in the two nodes into a single node (the one on the left), and delete the other node.</a:t>
            </a:r>
          </a:p>
          <a:p>
            <a:pPr lvl="1"/>
            <a:r>
              <a:rPr lang="en-US" altLang="en-US" dirty="0"/>
              <a:t>Delete the pair (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i–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),</a:t>
            </a:r>
            <a:r>
              <a:rPr lang="en-US" altLang="en-US" dirty="0"/>
              <a:t> where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the pointer to the deleted node, from its parent, recursively using the above procedure.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>
            <a:extLst>
              <a:ext uri="{FF2B5EF4-FFF2-40B4-BE49-F238E27FC236}">
                <a16:creationId xmlns:a16="http://schemas.microsoft.com/office/drawing/2014/main" id="{CBDBB047-2A7A-424F-A653-F0216E143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Deletion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A9C507A-C832-48F4-8E37-E91D99276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Otherwise, if the node has too few entries due to the removal, but the entries in the node and a sibling do not fit into a single node, then </a:t>
            </a:r>
            <a:r>
              <a:rPr lang="en-US" altLang="en-US" b="1" dirty="0"/>
              <a:t>redistribute pointers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Redistribute the pointers between the node and a sibling such that both have more than the minimum number of entries.</a:t>
            </a:r>
          </a:p>
          <a:p>
            <a:pPr lvl="1"/>
            <a:r>
              <a:rPr lang="en-US" altLang="en-US" dirty="0"/>
              <a:t>Update the corresponding search-key value in the parent of the node.</a:t>
            </a:r>
          </a:p>
          <a:p>
            <a:r>
              <a:rPr lang="en-US" altLang="en-US" dirty="0"/>
              <a:t>The node deletions may cascade upwards till a node which has 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n/2</a:t>
            </a:r>
            <a:r>
              <a:rPr lang="en-US" altLang="en-US" dirty="0">
                <a:sym typeface="Symbol" panose="05050102010706020507" pitchFamily="18" charset="2"/>
              </a:rPr>
              <a:t> or more pointers is found. 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the root node has only one pointer after deletion, it is deleted and the sole child becomes the root. 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2C4-70E4-4B04-9728-8C6A4A7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7283-6EFA-4F36-9232-9E370072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9" y="1067662"/>
            <a:ext cx="7635848" cy="5263469"/>
          </a:xfrm>
        </p:spPr>
        <p:txBody>
          <a:bodyPr/>
          <a:lstStyle/>
          <a:p>
            <a:r>
              <a:rPr lang="en-IN" dirty="0"/>
              <a:t>Cost (in terms of number of I/O operations) of insertion and deletion of a single entry proportional to height of the tree</a:t>
            </a:r>
          </a:p>
          <a:p>
            <a:pPr lvl="1"/>
            <a:r>
              <a:rPr lang="en-IN" dirty="0"/>
              <a:t>With K entries and maximum fanout of n, worst case complexity of insert/delete of an entry is O(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</a:p>
          <a:p>
            <a:r>
              <a:rPr lang="en-IN" dirty="0"/>
              <a:t>In practice, number of I/O operations is less:</a:t>
            </a:r>
          </a:p>
          <a:p>
            <a:pPr lvl="1"/>
            <a:r>
              <a:rPr lang="en-IN" dirty="0"/>
              <a:t>Internal nodes tend to be in buffer</a:t>
            </a:r>
          </a:p>
          <a:p>
            <a:pPr lvl="1"/>
            <a:r>
              <a:rPr lang="en-IN" dirty="0"/>
              <a:t>Splits/merges are rare, most insert/delete operations only affect a leaf node</a:t>
            </a:r>
          </a:p>
          <a:p>
            <a:r>
              <a:rPr lang="en-IN" dirty="0"/>
              <a:t>Average node occupancy depends on insertion order</a:t>
            </a:r>
          </a:p>
          <a:p>
            <a:pPr lvl="1"/>
            <a:r>
              <a:rPr lang="en-IN" dirty="0"/>
              <a:t>2/3rds with random, ½ with insertion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128943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>
            <a:extLst>
              <a:ext uri="{FF2B5EF4-FFF2-40B4-BE49-F238E27FC236}">
                <a16:creationId xmlns:a16="http://schemas.microsoft.com/office/drawing/2014/main" id="{E63D3C7E-96EA-4A31-B122-60E5F49F3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Evaluation Metrics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7764C8B-2890-4967-BE1D-831825A2E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239116"/>
            <a:ext cx="7680236" cy="4561613"/>
          </a:xfrm>
        </p:spPr>
        <p:txBody>
          <a:bodyPr/>
          <a:lstStyle/>
          <a:p>
            <a:r>
              <a:rPr lang="en-US" altLang="en-US" dirty="0"/>
              <a:t>Access types supported efficiently.  E.g., </a:t>
            </a:r>
          </a:p>
          <a:p>
            <a:pPr lvl="1"/>
            <a:r>
              <a:rPr lang="en-US" altLang="en-US" dirty="0"/>
              <a:t>Records with a specified value in the attribute</a:t>
            </a:r>
          </a:p>
          <a:p>
            <a:pPr lvl="1"/>
            <a:r>
              <a:rPr lang="en-US" altLang="en-US" dirty="0"/>
              <a:t>Records with an attribute value falling in a specified range of values.</a:t>
            </a:r>
          </a:p>
          <a:p>
            <a:r>
              <a:rPr lang="en-US" altLang="en-US" dirty="0"/>
              <a:t>Access time</a:t>
            </a:r>
          </a:p>
          <a:p>
            <a:r>
              <a:rPr lang="en-US" altLang="en-US" dirty="0"/>
              <a:t>Insertion time</a:t>
            </a:r>
          </a:p>
          <a:p>
            <a:r>
              <a:rPr lang="en-US" altLang="en-US" dirty="0"/>
              <a:t>Deletion time</a:t>
            </a:r>
          </a:p>
          <a:p>
            <a:r>
              <a:rPr lang="en-US" altLang="en-US" dirty="0"/>
              <a:t>Space overhead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>
            <a:extLst>
              <a:ext uri="{FF2B5EF4-FFF2-40B4-BE49-F238E27FC236}">
                <a16:creationId xmlns:a16="http://schemas.microsoft.com/office/drawing/2014/main" id="{4ADEE6F3-0B11-4064-A787-F9D92355E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Non-Unique Search Keys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8E0CEAC-F890-4E41-9E95-5A1FB87C6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Alternatives to scheme described earlier</a:t>
            </a:r>
          </a:p>
          <a:p>
            <a:pPr lvl="1"/>
            <a:r>
              <a:rPr lang="en-US" altLang="en-US" dirty="0"/>
              <a:t>Buckets on separate block (bad idea)</a:t>
            </a:r>
          </a:p>
          <a:p>
            <a:pPr lvl="1"/>
            <a:r>
              <a:rPr lang="en-US" altLang="en-US" dirty="0"/>
              <a:t>List of tuple pointers with each key</a:t>
            </a:r>
          </a:p>
          <a:p>
            <a:pPr lvl="2"/>
            <a:r>
              <a:rPr lang="en-US" altLang="en-US" dirty="0"/>
              <a:t>Extra code to handle long lists</a:t>
            </a:r>
          </a:p>
          <a:p>
            <a:pPr lvl="2"/>
            <a:r>
              <a:rPr lang="en-US" altLang="en-US" dirty="0"/>
              <a:t>Deletion of a tuple can be expensive if there are many duplicates on search key (why?)</a:t>
            </a:r>
          </a:p>
          <a:p>
            <a:pPr lvl="3"/>
            <a:r>
              <a:rPr lang="en-US" altLang="en-US" dirty="0"/>
              <a:t>Worst case complexity may be linear!</a:t>
            </a:r>
          </a:p>
          <a:p>
            <a:pPr lvl="2"/>
            <a:r>
              <a:rPr lang="en-US" altLang="en-US" dirty="0"/>
              <a:t>Low space overhead, no extra cost for queries</a:t>
            </a:r>
          </a:p>
          <a:p>
            <a:pPr lvl="1"/>
            <a:r>
              <a:rPr lang="en-US" altLang="en-US" dirty="0"/>
              <a:t>Make search key unique by adding a record-identifier</a:t>
            </a:r>
          </a:p>
          <a:p>
            <a:pPr lvl="2"/>
            <a:r>
              <a:rPr lang="en-US" altLang="en-US" dirty="0"/>
              <a:t>Extra storage overhead for keys</a:t>
            </a:r>
          </a:p>
          <a:p>
            <a:pPr lvl="2"/>
            <a:r>
              <a:rPr lang="en-US" altLang="en-US" dirty="0"/>
              <a:t>Simpler code for insertion/deletion</a:t>
            </a:r>
          </a:p>
          <a:p>
            <a:pPr lvl="2"/>
            <a:r>
              <a:rPr lang="en-US" altLang="en-US" dirty="0"/>
              <a:t>Widely used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>
            <a:extLst>
              <a:ext uri="{FF2B5EF4-FFF2-40B4-BE49-F238E27FC236}">
                <a16:creationId xmlns:a16="http://schemas.microsoft.com/office/drawing/2014/main" id="{6A7DABC9-666D-48A7-8697-BEBBE64CB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208F6CF-7BC5-4615-B7CB-874B2A53E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Organization:</a:t>
            </a:r>
          </a:p>
          <a:p>
            <a:pPr lvl="1"/>
            <a:r>
              <a:rPr lang="en-US" altLang="en-US" dirty="0"/>
              <a:t>Leaf nodes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store records, instead of pointers</a:t>
            </a:r>
          </a:p>
          <a:p>
            <a:pPr lvl="1"/>
            <a:r>
              <a:rPr lang="en-US" altLang="en-US" dirty="0"/>
              <a:t>Helps keep data records clustered even when there are insertions/deletions/updates</a:t>
            </a:r>
          </a:p>
          <a:p>
            <a:r>
              <a:rPr lang="en-US" altLang="en-US" dirty="0"/>
              <a:t>Leaf nodes are still required to be half full</a:t>
            </a:r>
          </a:p>
          <a:p>
            <a:pPr lvl="1"/>
            <a:r>
              <a:rPr lang="en-US" altLang="en-US" dirty="0"/>
              <a:t>Since records are larger than pointers, the maximum number of records that can be stored in a leaf node is less than the number of pointers in a nonleaf node.</a:t>
            </a:r>
          </a:p>
          <a:p>
            <a:r>
              <a:rPr lang="en-US" altLang="en-US" dirty="0"/>
              <a:t>Insertion and deletion are handled in the same way as insertion and deletion of entries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>
            <a:extLst>
              <a:ext uri="{FF2B5EF4-FFF2-40B4-BE49-F238E27FC236}">
                <a16:creationId xmlns:a16="http://schemas.microsoft.com/office/drawing/2014/main" id="{5E3137BC-85B8-436E-B94E-EFBF9F68E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 (Cont.)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688EE2E-9570-48EE-AAD2-33D9FAB9D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49" y="1206560"/>
            <a:ext cx="7619747" cy="5030787"/>
          </a:xfrm>
        </p:spPr>
        <p:txBody>
          <a:bodyPr/>
          <a:lstStyle/>
          <a:p>
            <a:r>
              <a:rPr lang="en-US" altLang="en-US" dirty="0"/>
              <a:t>Example of B+-tree File Organization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Good space utilization important since records use more space than pointers.  </a:t>
            </a:r>
          </a:p>
          <a:p>
            <a:r>
              <a:rPr lang="en-US" altLang="en-US" dirty="0"/>
              <a:t>To improve space utilization, involve more sibling nodes in redistribution during splits and merges</a:t>
            </a:r>
          </a:p>
          <a:p>
            <a:pPr lvl="1"/>
            <a:r>
              <a:rPr lang="en-US" altLang="en-US" dirty="0"/>
              <a:t>Involving 2 siblings in redistribution (to avoid split / merge where possible) results in each node having at least     </a:t>
            </a: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dirty="0"/>
              <a:t>  entries</a:t>
            </a:r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graphicFrame>
        <p:nvGraphicFramePr>
          <p:cNvPr id="81925" name="Object 2">
            <a:extLst>
              <a:ext uri="{FF2B5EF4-FFF2-40B4-BE49-F238E27FC236}">
                <a16:creationId xmlns:a16="http://schemas.microsoft.com/office/drawing/2014/main" id="{D43B1FBD-EBDF-461E-8F82-1AC5E5D3B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173105"/>
              </p:ext>
            </p:extLst>
          </p:nvPr>
        </p:nvGraphicFramePr>
        <p:xfrm>
          <a:off x="6021590" y="5543543"/>
          <a:ext cx="660400" cy="311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900" imgH="228600" progId="">
                  <p:embed/>
                </p:oleObj>
              </mc:Choice>
              <mc:Fallback>
                <p:oleObj name="Equation" r:id="rId3" imgW="469900" imgH="2286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590" y="5543543"/>
                        <a:ext cx="660400" cy="31163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304" y="1652077"/>
            <a:ext cx="6281224" cy="219250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>
            <a:extLst>
              <a:ext uri="{FF2B5EF4-FFF2-40B4-BE49-F238E27FC236}">
                <a16:creationId xmlns:a16="http://schemas.microsoft.com/office/drawing/2014/main" id="{45091856-72A5-48A4-89EC-B2DEE3630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Issues in Indexing</a:t>
            </a:r>
          </a:p>
        </p:txBody>
      </p:sp>
      <p:sp>
        <p:nvSpPr>
          <p:cNvPr id="1419267" name="Rectangle 3">
            <a:extLst>
              <a:ext uri="{FF2B5EF4-FFF2-40B4-BE49-F238E27FC236}">
                <a16:creationId xmlns:a16="http://schemas.microsoft.com/office/drawing/2014/main" id="{3344AF58-B5BE-456B-9721-9328859B8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/>
              <a:t>Record relocation and secondary indices</a:t>
            </a:r>
          </a:p>
          <a:p>
            <a:pPr lvl="1"/>
            <a:r>
              <a:rPr lang="en-US" altLang="en-US" dirty="0"/>
              <a:t>If a record moves, all secondary indices that store record pointers have to be updated </a:t>
            </a:r>
          </a:p>
          <a:p>
            <a:pPr lvl="1"/>
            <a:r>
              <a:rPr lang="en-US" altLang="en-US" dirty="0"/>
              <a:t>Node splits in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organizations become very expensive</a:t>
            </a:r>
          </a:p>
          <a:p>
            <a:pPr lvl="1"/>
            <a:r>
              <a:rPr lang="en-US" altLang="en-US" i="1" dirty="0"/>
              <a:t>Solution</a:t>
            </a:r>
            <a:r>
              <a:rPr lang="en-US" altLang="en-US" dirty="0"/>
              <a:t>: use search key of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instead of record pointer in secondary index</a:t>
            </a:r>
          </a:p>
          <a:p>
            <a:pPr lvl="2"/>
            <a:r>
              <a:rPr lang="en-US" altLang="en-US" dirty="0"/>
              <a:t>Add record-id if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search key is non-unique</a:t>
            </a:r>
          </a:p>
          <a:p>
            <a:pPr lvl="2"/>
            <a:r>
              <a:rPr lang="en-US" altLang="en-US" dirty="0"/>
              <a:t>Extra traversal of file organization to locate record</a:t>
            </a:r>
          </a:p>
          <a:p>
            <a:pPr lvl="3"/>
            <a:r>
              <a:rPr lang="en-US" altLang="en-US" dirty="0"/>
              <a:t>Higher cost for queries, but node splits are cheap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>
            <a:extLst>
              <a:ext uri="{FF2B5EF4-FFF2-40B4-BE49-F238E27FC236}">
                <a16:creationId xmlns:a16="http://schemas.microsoft.com/office/drawing/2014/main" id="{2DB1DB01-B6B5-4EED-900B-3C157A7BF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Indexing Strings</a:t>
            </a:r>
          </a:p>
        </p:txBody>
      </p:sp>
      <p:sp>
        <p:nvSpPr>
          <p:cNvPr id="1402883" name="Rectangle 3">
            <a:extLst>
              <a:ext uri="{FF2B5EF4-FFF2-40B4-BE49-F238E27FC236}">
                <a16:creationId xmlns:a16="http://schemas.microsoft.com/office/drawing/2014/main" id="{EDD93AD0-C3FA-4663-BDF4-DF8151AC9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US" altLang="en-US" dirty="0"/>
              <a:t>Variable length strings as keys</a:t>
            </a:r>
          </a:p>
          <a:p>
            <a:pPr lvl="1"/>
            <a:r>
              <a:rPr lang="en-US" altLang="en-US" dirty="0"/>
              <a:t>Variable fanout</a:t>
            </a:r>
          </a:p>
          <a:p>
            <a:pPr lvl="1"/>
            <a:r>
              <a:rPr lang="en-US" altLang="en-US" dirty="0"/>
              <a:t>Use space utilization as criterion for splitting, not number of pointers</a:t>
            </a:r>
          </a:p>
          <a:p>
            <a:r>
              <a:rPr lang="en-US" altLang="en-US" b="1" dirty="0"/>
              <a:t>Prefix compression</a:t>
            </a:r>
          </a:p>
          <a:p>
            <a:pPr lvl="1"/>
            <a:r>
              <a:rPr lang="en-US" altLang="en-US" dirty="0"/>
              <a:t>Key values at internal nodes can be prefixes of full key</a:t>
            </a:r>
          </a:p>
          <a:p>
            <a:pPr lvl="2"/>
            <a:r>
              <a:rPr lang="en-US" altLang="en-US" dirty="0"/>
              <a:t>Keep enough characters to distinguish entries in the subtrees separated by the key value</a:t>
            </a:r>
          </a:p>
          <a:p>
            <a:pPr lvl="3"/>
            <a:r>
              <a:rPr lang="en-US" altLang="en-US" dirty="0"/>
              <a:t>E.g., </a:t>
            </a:r>
            <a:r>
              <a:rPr lang="ja-JP" altLang="en-US" dirty="0"/>
              <a:t>“</a:t>
            </a:r>
            <a:r>
              <a:rPr lang="en-US" altLang="ja-JP" dirty="0"/>
              <a:t>Silas</a:t>
            </a:r>
            <a:r>
              <a:rPr lang="ja-JP" altLang="en-US" dirty="0"/>
              <a:t>”</a:t>
            </a:r>
            <a:r>
              <a:rPr lang="en-US" altLang="ja-JP" dirty="0"/>
              <a:t> and </a:t>
            </a:r>
            <a:r>
              <a:rPr lang="ja-JP" altLang="en-US" dirty="0"/>
              <a:t>“</a:t>
            </a:r>
            <a:r>
              <a:rPr lang="en-US" altLang="ja-JP" dirty="0"/>
              <a:t>Silberschatz</a:t>
            </a:r>
            <a:r>
              <a:rPr lang="ja-JP" altLang="en-US" dirty="0"/>
              <a:t>”</a:t>
            </a:r>
            <a:r>
              <a:rPr lang="en-US" altLang="ja-JP" dirty="0"/>
              <a:t> can be separated by </a:t>
            </a:r>
            <a:r>
              <a:rPr lang="ja-JP" altLang="en-US" dirty="0"/>
              <a:t>“</a:t>
            </a:r>
            <a:r>
              <a:rPr lang="en-US" altLang="ja-JP" dirty="0" err="1"/>
              <a:t>Silb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Keys in leaf node can be compressed by sharing common prefixes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7803258-1198-4D0B-BC8F-40233F307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Bulk Loading and Bottom-Up Build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39F04FE-D147-4898-A88A-733389906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89875" cy="5178425"/>
          </a:xfrm>
        </p:spPr>
        <p:txBody>
          <a:bodyPr/>
          <a:lstStyle/>
          <a:p>
            <a:r>
              <a:rPr lang="en-US" altLang="en-US" dirty="0"/>
              <a:t>Inserting entries one-at-a-time into a B</a:t>
            </a:r>
            <a:r>
              <a:rPr lang="en-US" altLang="en-US" baseline="30000" dirty="0"/>
              <a:t>+</a:t>
            </a:r>
            <a:r>
              <a:rPr lang="en-US" altLang="en-US" dirty="0"/>
              <a:t>-tree requires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1 IO per entry </a:t>
            </a:r>
          </a:p>
          <a:p>
            <a:pPr lvl="1"/>
            <a:r>
              <a:rPr lang="en-US" altLang="en-US" dirty="0"/>
              <a:t>assuming leaf level does not fit in memory</a:t>
            </a:r>
          </a:p>
          <a:p>
            <a:pPr lvl="1"/>
            <a:r>
              <a:rPr lang="en-US" altLang="en-US" dirty="0"/>
              <a:t>can be very inefficient for loading a large number of entries at a time (</a:t>
            </a:r>
            <a:r>
              <a:rPr lang="en-US" altLang="en-US" b="1" dirty="0"/>
              <a:t>bulk loading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Efficient alternative 1:</a:t>
            </a:r>
          </a:p>
          <a:p>
            <a:pPr lvl="1"/>
            <a:r>
              <a:rPr lang="en-US" altLang="en-US" dirty="0"/>
              <a:t>sort entries first (using efficient external-memory sort algorithms discussed later in Section 12.4)</a:t>
            </a:r>
          </a:p>
          <a:p>
            <a:pPr lvl="1"/>
            <a:r>
              <a:rPr lang="en-US" altLang="en-US" dirty="0"/>
              <a:t>insert in sorted order</a:t>
            </a:r>
          </a:p>
          <a:p>
            <a:pPr lvl="2"/>
            <a:r>
              <a:rPr lang="en-US" altLang="en-US" dirty="0"/>
              <a:t>insertion will go to existing page (or cause a split)</a:t>
            </a:r>
          </a:p>
          <a:p>
            <a:pPr lvl="2"/>
            <a:r>
              <a:rPr lang="en-US" altLang="en-US" dirty="0"/>
              <a:t>much improved IO performance, but most leaf nodes half full</a:t>
            </a:r>
          </a:p>
          <a:p>
            <a:r>
              <a:rPr lang="en-US" altLang="en-US" dirty="0"/>
              <a:t>Efficient alternative 2: </a:t>
            </a:r>
            <a:r>
              <a:rPr lang="en-US" altLang="en-US" b="1" dirty="0"/>
              <a:t>Bottom-up B</a:t>
            </a:r>
            <a:r>
              <a:rPr lang="en-US" altLang="en-US" b="1" baseline="30000" dirty="0"/>
              <a:t>+</a:t>
            </a:r>
            <a:r>
              <a:rPr lang="en-US" altLang="en-US" b="1" dirty="0"/>
              <a:t>-tree construction</a:t>
            </a:r>
          </a:p>
          <a:p>
            <a:pPr lvl="1"/>
            <a:r>
              <a:rPr lang="en-US" altLang="en-US" dirty="0"/>
              <a:t>As before sort entries</a:t>
            </a:r>
          </a:p>
          <a:p>
            <a:pPr lvl="1"/>
            <a:r>
              <a:rPr lang="en-US" altLang="en-US" dirty="0"/>
              <a:t>And then create tree layer-by-layer, starting with leaf level</a:t>
            </a:r>
          </a:p>
          <a:p>
            <a:pPr lvl="2"/>
            <a:r>
              <a:rPr lang="en-US" altLang="en-US" dirty="0"/>
              <a:t>details as an exercise</a:t>
            </a:r>
          </a:p>
          <a:p>
            <a:pPr lvl="1"/>
            <a:r>
              <a:rPr lang="en-US" altLang="en-US" dirty="0"/>
              <a:t>Implemented as part of bulk-load utility by most database systems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>
            <a:extLst>
              <a:ext uri="{FF2B5EF4-FFF2-40B4-BE49-F238E27FC236}">
                <a16:creationId xmlns:a16="http://schemas.microsoft.com/office/drawing/2014/main" id="{F2FAFE1F-E9C0-4628-B6E6-60F33A638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8F24856-86F6-4CE2-BE1C-64C9527C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35063"/>
            <a:ext cx="781526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Similar to B+-tree, but B-tree allows search-key values to appear only once; eliminates redundant storage of search keys.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Search keys in nonleaf nodes appear nowhere else in the B-tree; an additional pointer field for each search key in a nonleaf node must be included.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Generalized B-tree leaf node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800" dirty="0"/>
              <a:t>Nonleaf node – pointers Bi are the bucket or file record pointers.</a:t>
            </a: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buClr>
                <a:srgbClr val="002060"/>
              </a:buClr>
              <a:buSzPct val="100000"/>
              <a:buNone/>
            </a:pP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B1A2F64A-2308-4D9A-94D1-2BE9CB8D1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5500689"/>
            <a:ext cx="6724650" cy="44449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br>
              <a:rPr lang="en-US" altLang="en-US" dirty="0"/>
            </a:br>
            <a:endParaRPr lang="en-US" altLang="en-US" dirty="0"/>
          </a:p>
        </p:txBody>
      </p:sp>
      <p:pic>
        <p:nvPicPr>
          <p:cNvPr id="89093" name="Picture 7">
            <a:extLst>
              <a:ext uri="{FF2B5EF4-FFF2-40B4-BE49-F238E27FC236}">
                <a16:creationId xmlns:a16="http://schemas.microsoft.com/office/drawing/2014/main" id="{0220A33B-E2C9-420D-B839-FBAF022E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2" y="3171816"/>
            <a:ext cx="5612606" cy="145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>
            <a:extLst>
              <a:ext uri="{FF2B5EF4-FFF2-40B4-BE49-F238E27FC236}">
                <a16:creationId xmlns:a16="http://schemas.microsoft.com/office/drawing/2014/main" id="{F4143B72-1BDB-4194-A39F-BDE269B3D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 (Cont.)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1AE0A78-087A-4415-8759-C50CC89DE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4" y="1135063"/>
            <a:ext cx="7631328" cy="4545012"/>
          </a:xfrm>
        </p:spPr>
        <p:txBody>
          <a:bodyPr/>
          <a:lstStyle/>
          <a:p>
            <a:r>
              <a:rPr lang="en-US" altLang="en-US" dirty="0"/>
              <a:t>Advantages of B-Tree indices:</a:t>
            </a:r>
          </a:p>
          <a:p>
            <a:pPr lvl="1"/>
            <a:r>
              <a:rPr lang="en-US" altLang="en-US" dirty="0"/>
              <a:t>May use less tree nodes than a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-Tree.</a:t>
            </a:r>
          </a:p>
          <a:p>
            <a:pPr lvl="1"/>
            <a:r>
              <a:rPr lang="en-US" altLang="en-US" dirty="0"/>
              <a:t>Sometimes possible to find search-key value before reaching leaf node.</a:t>
            </a:r>
          </a:p>
          <a:p>
            <a:r>
              <a:rPr lang="en-US" altLang="en-US" dirty="0"/>
              <a:t>Disadvantages of B-Tree indices:</a:t>
            </a:r>
          </a:p>
          <a:p>
            <a:pPr lvl="1"/>
            <a:r>
              <a:rPr lang="en-US" altLang="en-US" dirty="0"/>
              <a:t>Only small fraction of all search-key values are found early </a:t>
            </a:r>
          </a:p>
          <a:p>
            <a:pPr lvl="1"/>
            <a:r>
              <a:rPr lang="en-US" altLang="en-US" dirty="0"/>
              <a:t>Non-leaf nodes are larger, so fan-out is reduced.  Thus, B-Trees typically have greater depth than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</a:t>
            </a:r>
          </a:p>
          <a:p>
            <a:pPr lvl="1"/>
            <a:r>
              <a:rPr lang="en-US" altLang="en-US" dirty="0"/>
              <a:t>Insertion and deletion more complicated than in B</a:t>
            </a:r>
            <a:r>
              <a:rPr lang="en-US" altLang="en-US" baseline="30000" dirty="0"/>
              <a:t>+</a:t>
            </a:r>
            <a:r>
              <a:rPr lang="en-US" altLang="en-US" dirty="0"/>
              <a:t>-Trees </a:t>
            </a:r>
          </a:p>
          <a:p>
            <a:pPr lvl="1"/>
            <a:r>
              <a:rPr lang="en-US" altLang="en-US" dirty="0"/>
              <a:t>Implementation is harder than B</a:t>
            </a:r>
            <a:r>
              <a:rPr lang="en-US" altLang="en-US" baseline="30000" dirty="0"/>
              <a:t>+</a:t>
            </a:r>
            <a:r>
              <a:rPr lang="en-US" altLang="en-US" dirty="0"/>
              <a:t>-Trees.</a:t>
            </a:r>
          </a:p>
          <a:p>
            <a:r>
              <a:rPr lang="en-US" altLang="en-US" dirty="0"/>
              <a:t>Typically, advantages of B-Trees do not out weigh disadvantages. 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>
            <a:extLst>
              <a:ext uri="{FF2B5EF4-FFF2-40B4-BE49-F238E27FC236}">
                <a16:creationId xmlns:a16="http://schemas.microsoft.com/office/drawing/2014/main" id="{F971B829-D201-4C0C-9BC3-9EA9DDF51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 Example</a:t>
            </a:r>
          </a:p>
        </p:txBody>
      </p:sp>
      <p:sp>
        <p:nvSpPr>
          <p:cNvPr id="93187" name="Text Box 4">
            <a:extLst>
              <a:ext uri="{FF2B5EF4-FFF2-40B4-BE49-F238E27FC236}">
                <a16:creationId xmlns:a16="http://schemas.microsoft.com/office/drawing/2014/main" id="{E74E5AC7-D7B1-4576-8812-CE6477CCB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" y="3862388"/>
            <a:ext cx="7848600" cy="463550"/>
          </a:xfrm>
          <a:noFill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B-tree (above) and B+-tree (below) on same data</a:t>
            </a:r>
          </a:p>
        </p:txBody>
      </p:sp>
      <p:pic>
        <p:nvPicPr>
          <p:cNvPr id="93188" name="Picture 6">
            <a:extLst>
              <a:ext uri="{FF2B5EF4-FFF2-40B4-BE49-F238E27FC236}">
                <a16:creationId xmlns:a16="http://schemas.microsoft.com/office/drawing/2014/main" id="{89843543-8F2E-4AEB-8A47-3758C302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262063"/>
            <a:ext cx="8475662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5">
            <a:extLst>
              <a:ext uri="{FF2B5EF4-FFF2-40B4-BE49-F238E27FC236}">
                <a16:creationId xmlns:a16="http://schemas.microsoft.com/office/drawing/2014/main" id="{5A679080-3AEB-47C7-A46E-32A7877F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56"/>
          <a:stretch>
            <a:fillRect/>
          </a:stretch>
        </p:blipFill>
        <p:spPr bwMode="auto">
          <a:xfrm>
            <a:off x="260350" y="4289425"/>
            <a:ext cx="864870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6AB0-9918-4F52-AABD-87AA6351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on Flash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BC20-DA13-4B15-83B8-C031D872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Random I/O cost much lower on flash</a:t>
            </a:r>
          </a:p>
          <a:p>
            <a:pPr lvl="1"/>
            <a:r>
              <a:rPr lang="en-IN" dirty="0"/>
              <a:t>20 to 100 microseconds for read/write</a:t>
            </a:r>
          </a:p>
          <a:p>
            <a:r>
              <a:rPr lang="en-IN" dirty="0"/>
              <a:t>Writes are not in-place, and (eventually) require a more expensive erase</a:t>
            </a:r>
          </a:p>
          <a:p>
            <a:r>
              <a:rPr lang="en-IN" dirty="0"/>
              <a:t>Optimum page size therefore much smaller</a:t>
            </a:r>
          </a:p>
          <a:p>
            <a:r>
              <a:rPr lang="en-IN" dirty="0"/>
              <a:t>Bulk-loading still useful since it minimizes page erases</a:t>
            </a:r>
          </a:p>
          <a:p>
            <a:r>
              <a:rPr lang="en-IN" dirty="0"/>
              <a:t>Write-optimized tree structures (discussed later) have been adapted to minimize page writes for flash-optimized search trees</a:t>
            </a:r>
          </a:p>
        </p:txBody>
      </p:sp>
    </p:spTree>
    <p:extLst>
      <p:ext uri="{BB962C8B-B14F-4D97-AF65-F5344CB8AC3E}">
        <p14:creationId xmlns:p14="http://schemas.microsoft.com/office/powerpoint/2010/main" val="9090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>
            <a:extLst>
              <a:ext uri="{FF2B5EF4-FFF2-40B4-BE49-F238E27FC236}">
                <a16:creationId xmlns:a16="http://schemas.microsoft.com/office/drawing/2014/main" id="{A471252C-098C-486A-8E72-7C38AC42B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Ordered Indices</a:t>
            </a:r>
          </a:p>
        </p:txBody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9A931772-41AD-40F7-93E4-14F5D2068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80" y="1169479"/>
            <a:ext cx="7457242" cy="4876800"/>
          </a:xfrm>
        </p:spPr>
        <p:txBody>
          <a:bodyPr/>
          <a:lstStyle/>
          <a:p>
            <a:r>
              <a:rPr lang="en-US" altLang="en-US" dirty="0"/>
              <a:t>In an </a:t>
            </a:r>
            <a:r>
              <a:rPr lang="en-US" altLang="en-US" b="1" dirty="0">
                <a:solidFill>
                  <a:srgbClr val="002060"/>
                </a:solidFill>
              </a:rPr>
              <a:t>ordered index</a:t>
            </a:r>
            <a:r>
              <a:rPr lang="en-US" altLang="en-US" b="1" dirty="0"/>
              <a:t>, </a:t>
            </a:r>
            <a:r>
              <a:rPr lang="en-US" altLang="en-US" dirty="0"/>
              <a:t>index entries are stored sorted on the search key value.  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Clustering index</a:t>
            </a:r>
            <a:r>
              <a:rPr lang="en-US" altLang="en-US" b="1" dirty="0"/>
              <a:t>: </a:t>
            </a:r>
            <a:r>
              <a:rPr lang="en-US" altLang="en-US" dirty="0"/>
              <a:t>in a sequentially ordered file, the index whose search key specifies the sequential order of the file.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primary index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The search key of a primary index is usually but not necessarily the primary key.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Secondary index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an index whose search key specifies an order different from the sequential order of the file.  Also called </a:t>
            </a:r>
            <a:br>
              <a:rPr lang="en-US" altLang="en-US" dirty="0"/>
            </a:br>
            <a:r>
              <a:rPr lang="en-US" altLang="en-US" b="1" dirty="0" err="1">
                <a:solidFill>
                  <a:srgbClr val="002060"/>
                </a:solidFill>
              </a:rPr>
              <a:t>nonclustering</a:t>
            </a:r>
            <a:r>
              <a:rPr lang="en-US" altLang="en-US" b="1" dirty="0">
                <a:solidFill>
                  <a:srgbClr val="002060"/>
                </a:solidFill>
              </a:rPr>
              <a:t> index</a:t>
            </a:r>
            <a:r>
              <a:rPr lang="en-US" altLang="en-US" b="1" dirty="0"/>
              <a:t>.</a:t>
            </a:r>
            <a:endParaRPr lang="en-US" altLang="en-US" dirty="0"/>
          </a:p>
          <a:p>
            <a:r>
              <a:rPr lang="en-US" altLang="en-US" b="1" dirty="0">
                <a:solidFill>
                  <a:srgbClr val="002060"/>
                </a:solidFill>
              </a:rPr>
              <a:t>Index-sequential file</a:t>
            </a:r>
            <a:r>
              <a:rPr lang="en-US" altLang="en-US" b="1" dirty="0"/>
              <a:t>:</a:t>
            </a:r>
            <a:r>
              <a:rPr lang="en-US" altLang="en-US" dirty="0"/>
              <a:t> sequential file ordered on a search key, with a clustering index on the search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D3B2-A617-4A6E-87BD-BE79450A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in Main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FDAE-F992-4C11-9764-1E789DC5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IN" dirty="0"/>
              <a:t>Random access in memory </a:t>
            </a:r>
          </a:p>
          <a:p>
            <a:pPr lvl="1"/>
            <a:r>
              <a:rPr lang="en-IN" dirty="0"/>
              <a:t>Much cheaper than on disk/flash</a:t>
            </a:r>
          </a:p>
          <a:p>
            <a:pPr lvl="1"/>
            <a:r>
              <a:rPr lang="en-IN" dirty="0"/>
              <a:t>But still expensive compared to cache read</a:t>
            </a:r>
          </a:p>
          <a:p>
            <a:pPr lvl="1"/>
            <a:r>
              <a:rPr lang="en-IN" dirty="0"/>
              <a:t>Data structures that make best use of cache preferable</a:t>
            </a:r>
          </a:p>
          <a:p>
            <a:pPr lvl="1"/>
            <a:r>
              <a:rPr lang="en-IN" dirty="0"/>
              <a:t>Binary search for a key value within a large B</a:t>
            </a:r>
            <a:r>
              <a:rPr lang="en-IN" sz="2000" baseline="30000" dirty="0"/>
              <a:t>+</a:t>
            </a:r>
            <a:r>
              <a:rPr lang="en-IN" dirty="0"/>
              <a:t>-tree node results in many cache misses</a:t>
            </a:r>
          </a:p>
          <a:p>
            <a:r>
              <a:rPr lang="en-IN" dirty="0"/>
              <a:t>B</a:t>
            </a:r>
            <a:r>
              <a:rPr lang="en-IN" sz="2000" baseline="30000" dirty="0"/>
              <a:t>+</a:t>
            </a:r>
            <a:r>
              <a:rPr lang="en-IN" dirty="0"/>
              <a:t>- trees with small nodes that fit in cache line are preferable to reduce cache misses</a:t>
            </a:r>
          </a:p>
          <a:p>
            <a:r>
              <a:rPr lang="en-IN" dirty="0"/>
              <a:t>Key idea:  use large node size to optimize disk access, but structure data within a node using a tree with small node size, instead of using an array.</a:t>
            </a:r>
          </a:p>
        </p:txBody>
      </p:sp>
    </p:spTree>
    <p:extLst>
      <p:ext uri="{BB962C8B-B14F-4D97-AF65-F5344CB8AC3E}">
        <p14:creationId xmlns:p14="http://schemas.microsoft.com/office/powerpoint/2010/main" val="2039983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182" y="2825222"/>
            <a:ext cx="3442522" cy="81550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Hashing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1029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>
            <a:extLst>
              <a:ext uri="{FF2B5EF4-FFF2-40B4-BE49-F238E27FC236}">
                <a16:creationId xmlns:a16="http://schemas.microsoft.com/office/drawing/2014/main" id="{52FD36A4-F39A-4F81-86BF-A9A0BC6C7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Static Hashing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38D9A33-26FC-4A62-AD5F-F72CC746C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8" y="1191566"/>
            <a:ext cx="7362409" cy="413861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bucket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a unit of storage containing one or more entries (a bucket is typically a disk block). </a:t>
            </a:r>
          </a:p>
          <a:p>
            <a:pPr lvl="1"/>
            <a:r>
              <a:rPr lang="en-US" altLang="en-US" dirty="0"/>
              <a:t>we obtain the bucket of an entry from its search-key value using a </a:t>
            </a:r>
            <a:r>
              <a:rPr lang="en-US" altLang="en-US" b="1" dirty="0">
                <a:solidFill>
                  <a:srgbClr val="002060"/>
                </a:solidFill>
              </a:rPr>
              <a:t>hash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function</a:t>
            </a:r>
            <a:endParaRPr lang="en-US" altLang="en-US" dirty="0"/>
          </a:p>
          <a:p>
            <a:r>
              <a:rPr lang="en-US" altLang="en-US" dirty="0"/>
              <a:t>Hash function </a:t>
            </a:r>
            <a:r>
              <a:rPr lang="en-US" altLang="en-US" i="1" dirty="0"/>
              <a:t>h</a:t>
            </a:r>
            <a:r>
              <a:rPr lang="en-US" altLang="en-US" dirty="0"/>
              <a:t> is a function from the set of all search-key values </a:t>
            </a:r>
            <a:r>
              <a:rPr lang="en-US" altLang="en-US" i="1" dirty="0"/>
              <a:t>K</a:t>
            </a:r>
            <a:r>
              <a:rPr lang="en-US" altLang="en-US" dirty="0"/>
              <a:t> to the set of all bucket addresses </a:t>
            </a:r>
            <a:r>
              <a:rPr lang="en-US" altLang="en-US" i="1" dirty="0"/>
              <a:t>B.</a:t>
            </a:r>
          </a:p>
          <a:p>
            <a:r>
              <a:rPr lang="en-US" altLang="en-US" dirty="0"/>
              <a:t>Hash function is used to locate entries for access, insertion as well as deletion.</a:t>
            </a:r>
          </a:p>
          <a:p>
            <a:r>
              <a:rPr lang="en-US" altLang="en-US" dirty="0"/>
              <a:t>Entries with different search-key values may be mapped to the same bucket; thus entire bucket has to be searched sequentially to locate an entry. </a:t>
            </a:r>
          </a:p>
          <a:p>
            <a:r>
              <a:rPr lang="en-US" altLang="en-US" dirty="0"/>
              <a:t>In a </a:t>
            </a:r>
            <a:r>
              <a:rPr lang="en-US" altLang="en-US" b="1" dirty="0">
                <a:solidFill>
                  <a:srgbClr val="002060"/>
                </a:solidFill>
              </a:rPr>
              <a:t>hash index</a:t>
            </a:r>
            <a:r>
              <a:rPr lang="en-US" altLang="en-US" dirty="0"/>
              <a:t>, buckets store entries with pointers to records</a:t>
            </a:r>
          </a:p>
          <a:p>
            <a:r>
              <a:rPr lang="en-US" altLang="en-US" dirty="0"/>
              <a:t>In a </a:t>
            </a:r>
            <a:r>
              <a:rPr lang="en-US" altLang="en-US" b="1" dirty="0">
                <a:solidFill>
                  <a:srgbClr val="002060"/>
                </a:solidFill>
              </a:rPr>
              <a:t>hash file-organization 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buckets store records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>
            <a:extLst>
              <a:ext uri="{FF2B5EF4-FFF2-40B4-BE49-F238E27FC236}">
                <a16:creationId xmlns:a16="http://schemas.microsoft.com/office/drawing/2014/main" id="{5F0006E8-93B2-44FD-A559-4D293CFFC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FF4ED6D-853E-43F6-A5A9-AD24BD361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639050" cy="5073650"/>
          </a:xfrm>
        </p:spPr>
        <p:txBody>
          <a:bodyPr/>
          <a:lstStyle/>
          <a:p>
            <a:r>
              <a:rPr lang="en-US" altLang="en-US" dirty="0"/>
              <a:t>Bucket overflow can occur because of </a:t>
            </a:r>
          </a:p>
          <a:p>
            <a:pPr lvl="1"/>
            <a:r>
              <a:rPr lang="en-US" altLang="en-US" dirty="0"/>
              <a:t>Insufficient buckets </a:t>
            </a:r>
          </a:p>
          <a:p>
            <a:pPr lvl="1"/>
            <a:r>
              <a:rPr lang="en-US" altLang="en-US" dirty="0"/>
              <a:t>Skew in distribution of records.  This can occur due to two reasons:</a:t>
            </a:r>
          </a:p>
          <a:p>
            <a:pPr lvl="2"/>
            <a:r>
              <a:rPr lang="en-US" altLang="en-US" dirty="0"/>
              <a:t>multiple records have same search-key value</a:t>
            </a:r>
          </a:p>
          <a:p>
            <a:pPr lvl="2"/>
            <a:r>
              <a:rPr lang="en-US" altLang="en-US" dirty="0"/>
              <a:t>chosen hash function produces non-uniform distribution of key values</a:t>
            </a:r>
          </a:p>
          <a:p>
            <a:r>
              <a:rPr lang="en-US" altLang="en-US" dirty="0"/>
              <a:t>Although the probability of bucket overflow can be reduced, it cannot be eliminated; it is handled by using </a:t>
            </a:r>
            <a:r>
              <a:rPr lang="en-US" altLang="en-US" b="1" i="1" dirty="0">
                <a:solidFill>
                  <a:srgbClr val="002060"/>
                </a:solidFill>
              </a:rPr>
              <a:t>overflow buckets</a:t>
            </a:r>
            <a:r>
              <a:rPr lang="en-US" altLang="en-US" i="1" dirty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>
            <a:extLst>
              <a:ext uri="{FF2B5EF4-FFF2-40B4-BE49-F238E27FC236}">
                <a16:creationId xmlns:a16="http://schemas.microsoft.com/office/drawing/2014/main" id="{279E72F7-D3A3-4E47-9DCA-7CDF97CE4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413" y="0"/>
            <a:ext cx="8077200" cy="79692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 (Cont.)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72707851-F199-458F-9740-4660D004E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3" y="1135063"/>
            <a:ext cx="7796212" cy="487680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Overflow chaining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the overflow buckets of a given bucket are chained together in a linked list.</a:t>
            </a:r>
          </a:p>
          <a:p>
            <a:r>
              <a:rPr lang="en-US" altLang="en-US" dirty="0"/>
              <a:t>Above scheme is called </a:t>
            </a:r>
            <a:r>
              <a:rPr lang="en-US" altLang="en-US" b="1" dirty="0">
                <a:solidFill>
                  <a:srgbClr val="002060"/>
                </a:solidFill>
              </a:rPr>
              <a:t>closed addressing (</a:t>
            </a:r>
            <a:r>
              <a:rPr lang="en-US" altLang="en-US" dirty="0">
                <a:solidFill>
                  <a:srgbClr val="000000"/>
                </a:solidFill>
              </a:rPr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closed hashing </a:t>
            </a:r>
            <a:r>
              <a:rPr lang="en-US" altLang="en-US" b="1" dirty="0"/>
              <a:t>or </a:t>
            </a:r>
            <a:r>
              <a:rPr lang="en-US" altLang="en-US" b="1" dirty="0">
                <a:solidFill>
                  <a:srgbClr val="002060"/>
                </a:solidFill>
              </a:rPr>
              <a:t>open hashing </a:t>
            </a:r>
            <a:r>
              <a:rPr lang="en-US" altLang="en-US" dirty="0"/>
              <a:t>depending on the book you use</a:t>
            </a:r>
            <a:r>
              <a:rPr lang="en-US" altLang="en-US" b="1" dirty="0">
                <a:solidFill>
                  <a:srgbClr val="002060"/>
                </a:solidFill>
              </a:rPr>
              <a:t>)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dirty="0"/>
              <a:t>An alternative, called </a:t>
            </a:r>
            <a:br>
              <a:rPr lang="en-US" altLang="en-US" dirty="0"/>
            </a:br>
            <a:r>
              <a:rPr lang="en-US" altLang="en-US" b="1" dirty="0">
                <a:solidFill>
                  <a:srgbClr val="002060"/>
                </a:solidFill>
              </a:rPr>
              <a:t>open addressing 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(</a:t>
            </a:r>
            <a:r>
              <a:rPr lang="en-US" altLang="en-US" dirty="0"/>
              <a:t>also called </a:t>
            </a:r>
            <a:br>
              <a:rPr lang="en-US" altLang="en-US" dirty="0"/>
            </a:br>
            <a:r>
              <a:rPr lang="en-US" altLang="en-US" b="1" dirty="0">
                <a:solidFill>
                  <a:srgbClr val="002060"/>
                </a:solidFill>
              </a:rPr>
              <a:t>open hashing </a:t>
            </a:r>
            <a:r>
              <a:rPr lang="en-US" altLang="en-US" dirty="0"/>
              <a:t>or</a:t>
            </a:r>
            <a:r>
              <a:rPr lang="en-US" altLang="en-US" b="1" dirty="0"/>
              <a:t> </a:t>
            </a:r>
            <a:br>
              <a:rPr lang="en-US" altLang="en-US" b="1" dirty="0"/>
            </a:br>
            <a:r>
              <a:rPr lang="en-US" altLang="en-US" b="1" dirty="0">
                <a:solidFill>
                  <a:srgbClr val="002060"/>
                </a:solidFill>
              </a:rPr>
              <a:t>closed hashing </a:t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dirty="0"/>
              <a:t>depending on the                                                                                    book you use) which                                                                           does not use over-                                                                                     flow buckets, is not                                                                         suitable for database                                                                               applications.</a:t>
            </a:r>
          </a:p>
          <a:p>
            <a:endParaRPr lang="en-US" altLang="en-US" dirty="0"/>
          </a:p>
        </p:txBody>
      </p:sp>
      <p:pic>
        <p:nvPicPr>
          <p:cNvPr id="112644" name="Picture 6">
            <a:extLst>
              <a:ext uri="{FF2B5EF4-FFF2-40B4-BE49-F238E27FC236}">
                <a16:creationId xmlns:a16="http://schemas.microsoft.com/office/drawing/2014/main" id="{15758074-D6CE-40EA-AEF2-7A68D90B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63" y="2528881"/>
            <a:ext cx="4581444" cy="327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>
            <a:extLst>
              <a:ext uri="{FF2B5EF4-FFF2-40B4-BE49-F238E27FC236}">
                <a16:creationId xmlns:a16="http://schemas.microsoft.com/office/drawing/2014/main" id="{DC539456-4AB4-4449-BD6E-4A05722E7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588" y="367407"/>
            <a:ext cx="8358187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31F5434-B6D2-4FB9-8B66-9D64F5F9F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1593" y="1871651"/>
            <a:ext cx="7466012" cy="2700343"/>
          </a:xfrm>
        </p:spPr>
        <p:txBody>
          <a:bodyPr/>
          <a:lstStyle/>
          <a:p>
            <a:r>
              <a:rPr lang="en-US" altLang="en-US" dirty="0"/>
              <a:t>There are 10 buckets,</a:t>
            </a:r>
          </a:p>
          <a:p>
            <a:r>
              <a:rPr lang="en-US" altLang="en-US" dirty="0"/>
              <a:t>The binary representation of the </a:t>
            </a:r>
            <a:r>
              <a:rPr lang="en-US" altLang="en-US" i="1" dirty="0"/>
              <a:t>I </a:t>
            </a:r>
            <a:r>
              <a:rPr lang="en-US" altLang="en-US" baseline="30000" dirty="0" err="1"/>
              <a:t>th</a:t>
            </a:r>
            <a:r>
              <a:rPr lang="en-US" altLang="en-US" dirty="0"/>
              <a:t> character is assumed to be the integer </a:t>
            </a:r>
            <a:r>
              <a:rPr lang="en-US" altLang="en-US" i="1" dirty="0"/>
              <a:t>i.</a:t>
            </a:r>
            <a:endParaRPr lang="en-US" altLang="en-US" dirty="0"/>
          </a:p>
          <a:p>
            <a:r>
              <a:rPr lang="en-US" altLang="en-US" dirty="0"/>
              <a:t>The hash function returns the sum of the binary representations of the characters modulo 10</a:t>
            </a:r>
          </a:p>
          <a:p>
            <a:pPr lvl="1"/>
            <a:r>
              <a:rPr lang="en-US" altLang="en-US" dirty="0"/>
              <a:t>E.g. h(Music) = 1        h(History) = 2   </a:t>
            </a:r>
            <a:br>
              <a:rPr lang="en-US" altLang="en-US" dirty="0"/>
            </a:br>
            <a:r>
              <a:rPr lang="en-US" altLang="en-US" dirty="0"/>
              <a:t>        h(Physics) =  3   h(Elec. Eng.) = 3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A54A1832-9303-4EA8-9F3B-4B4B751F9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54446"/>
            <a:ext cx="6320961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br>
              <a:rPr kumimoji="0" lang="en-US" altLang="en-US" sz="1700" dirty="0"/>
            </a:b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</a:t>
            </a:r>
            <a:br>
              <a:rPr kumimoji="0" lang="en-US" altLang="en-US" sz="1700" dirty="0"/>
            </a:br>
            <a:r>
              <a:rPr kumimoji="0" lang="en-US" altLang="en-US" sz="1700" dirty="0"/>
              <a:t> (See figure in next slide.)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>
            <a:extLst>
              <a:ext uri="{FF2B5EF4-FFF2-40B4-BE49-F238E27FC236}">
                <a16:creationId xmlns:a16="http://schemas.microsoft.com/office/drawing/2014/main" id="{8A3B5075-8130-4281-882A-D976C0672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 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4BAE5A9F-1290-412E-968C-F49355AF3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831" y="1112820"/>
            <a:ext cx="696843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key.</a:t>
            </a:r>
          </a:p>
        </p:txBody>
      </p:sp>
      <p:pic>
        <p:nvPicPr>
          <p:cNvPr id="108548" name="Picture 6">
            <a:extLst>
              <a:ext uri="{FF2B5EF4-FFF2-40B4-BE49-F238E27FC236}">
                <a16:creationId xmlns:a16="http://schemas.microsoft.com/office/drawing/2014/main" id="{3298B221-151A-44EB-AECB-B6F77639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692081"/>
            <a:ext cx="5627687" cy="444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>
            <a:extLst>
              <a:ext uri="{FF2B5EF4-FFF2-40B4-BE49-F238E27FC236}">
                <a16:creationId xmlns:a16="http://schemas.microsoft.com/office/drawing/2014/main" id="{9EB85E01-AB48-4CA9-A569-E29B02BAC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Deficiencies of Static Hashing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7141BECF-8644-459C-B0A2-A3A738C22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542551" cy="4343400"/>
          </a:xfrm>
        </p:spPr>
        <p:txBody>
          <a:bodyPr/>
          <a:lstStyle/>
          <a:p>
            <a:r>
              <a:rPr lang="en-US" altLang="en-US" dirty="0"/>
              <a:t>In static hashing, function </a:t>
            </a:r>
            <a:r>
              <a:rPr lang="en-US" altLang="en-US" i="1" dirty="0"/>
              <a:t>h</a:t>
            </a:r>
            <a:r>
              <a:rPr lang="en-US" altLang="en-US" dirty="0"/>
              <a:t> maps search-key values to a fixed set of </a:t>
            </a:r>
            <a:r>
              <a:rPr lang="en-US" altLang="en-US" i="1" dirty="0"/>
              <a:t>B</a:t>
            </a:r>
            <a:r>
              <a:rPr lang="en-US" altLang="en-US" dirty="0"/>
              <a:t> of bucket addresses. Databases grow or shrink with time. </a:t>
            </a:r>
          </a:p>
          <a:p>
            <a:pPr lvl="1"/>
            <a:r>
              <a:rPr lang="en-US" altLang="en-US" dirty="0"/>
              <a:t>If initial number of buckets is too small, and file grows, performance will degrade due to too much overflows.</a:t>
            </a:r>
          </a:p>
          <a:p>
            <a:pPr lvl="1"/>
            <a:r>
              <a:rPr lang="en-US" altLang="en-US" dirty="0"/>
              <a:t>If space is allocated for anticipated growth, a significant amount of space will be wasted initially (and buckets will be </a:t>
            </a:r>
            <a:r>
              <a:rPr lang="en-US" altLang="en-US" dirty="0" err="1"/>
              <a:t>underfull</a:t>
            </a:r>
            <a:r>
              <a:rPr lang="en-US" altLang="en-US" dirty="0"/>
              <a:t>).</a:t>
            </a:r>
          </a:p>
          <a:p>
            <a:pPr lvl="1"/>
            <a:r>
              <a:rPr lang="en-US" altLang="en-US" dirty="0"/>
              <a:t>If database shrinks, again space will be wasted.</a:t>
            </a:r>
          </a:p>
          <a:p>
            <a:r>
              <a:rPr lang="en-US" altLang="en-US" dirty="0"/>
              <a:t>One solution: periodic re-organization of the file with a new hash function</a:t>
            </a:r>
          </a:p>
          <a:p>
            <a:pPr lvl="1"/>
            <a:r>
              <a:rPr lang="en-US" altLang="en-US" dirty="0"/>
              <a:t>Expensive, disrupts normal operations</a:t>
            </a:r>
          </a:p>
          <a:p>
            <a:r>
              <a:rPr lang="en-US" altLang="en-US" dirty="0"/>
              <a:t>Better solution: allow the number of buckets to be modified dynamically.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1586-17B2-4D51-A701-D7FE0A2A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Dynamic Hashing</a:t>
            </a: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D631710E-935B-49D2-ABC2-3AA06A6A8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altLang="en-US" dirty="0"/>
              <a:t>Periodic rehashing</a:t>
            </a:r>
          </a:p>
          <a:p>
            <a:pPr lvl="1"/>
            <a:r>
              <a:rPr lang="en-IN" altLang="en-US" dirty="0"/>
              <a:t>If number of entries in a hash table becomes (say) 1.5 times size of hash table, </a:t>
            </a:r>
          </a:p>
          <a:p>
            <a:pPr lvl="2"/>
            <a:r>
              <a:rPr lang="en-IN" altLang="en-US" dirty="0"/>
              <a:t>create new hash table of size  (say) 2 times the size of the previous hash table</a:t>
            </a:r>
          </a:p>
          <a:p>
            <a:pPr lvl="2"/>
            <a:r>
              <a:rPr lang="en-IN" altLang="en-US" dirty="0"/>
              <a:t>Rehash all entries to new table</a:t>
            </a:r>
          </a:p>
          <a:p>
            <a:r>
              <a:rPr lang="en-IN" altLang="en-US" dirty="0"/>
              <a:t>Linear Hashing</a:t>
            </a:r>
          </a:p>
          <a:p>
            <a:pPr lvl="1"/>
            <a:r>
              <a:rPr lang="en-IN" altLang="en-US" dirty="0"/>
              <a:t>Do rehashing in an incremental manner</a:t>
            </a:r>
          </a:p>
          <a:p>
            <a:r>
              <a:rPr lang="en-IN" altLang="en-US" dirty="0"/>
              <a:t>Extendable Hashing</a:t>
            </a:r>
          </a:p>
          <a:p>
            <a:pPr lvl="1"/>
            <a:r>
              <a:rPr lang="en-IN" altLang="en-US" dirty="0"/>
              <a:t>Tailored to disk based hashing, with buckets shared by multiple hash values</a:t>
            </a:r>
          </a:p>
          <a:p>
            <a:pPr lvl="1"/>
            <a:r>
              <a:rPr lang="en-IN" altLang="en-US" dirty="0"/>
              <a:t>Doubling of # of entries in hash table, without doubling # of buckets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>
            <a:extLst>
              <a:ext uri="{FF2B5EF4-FFF2-40B4-BE49-F238E27FC236}">
                <a16:creationId xmlns:a16="http://schemas.microsoft.com/office/drawing/2014/main" id="{C6973200-5778-4C3E-B831-BA4D4B582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228600"/>
            <a:ext cx="908685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Comparison of Ordered Indexing and Hashing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5748324B-2425-4374-8C0E-BD482CFCF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93788"/>
            <a:ext cx="7617041" cy="4903787"/>
          </a:xfrm>
        </p:spPr>
        <p:txBody>
          <a:bodyPr/>
          <a:lstStyle/>
          <a:p>
            <a:r>
              <a:rPr lang="en-US" altLang="en-US" dirty="0"/>
              <a:t>Cost of periodic re-organization</a:t>
            </a:r>
          </a:p>
          <a:p>
            <a:r>
              <a:rPr lang="en-US" altLang="en-US" dirty="0"/>
              <a:t>Relative frequency of insertions and deletions</a:t>
            </a:r>
          </a:p>
          <a:p>
            <a:r>
              <a:rPr lang="en-US" altLang="en-US" dirty="0"/>
              <a:t>Is it desirable to optimize average access time at the expense of worst-case access time?</a:t>
            </a:r>
          </a:p>
          <a:p>
            <a:r>
              <a:rPr lang="en-US" altLang="en-US" dirty="0"/>
              <a:t>Expected type of queries:</a:t>
            </a:r>
          </a:p>
          <a:p>
            <a:pPr lvl="1"/>
            <a:r>
              <a:rPr lang="en-US" altLang="en-US" dirty="0"/>
              <a:t>Hashing is generally better at retrieving records having a specified value of the key.</a:t>
            </a:r>
          </a:p>
          <a:p>
            <a:pPr lvl="1"/>
            <a:r>
              <a:rPr lang="en-US" altLang="en-US" dirty="0"/>
              <a:t>If range queries are common, ordered indices are to be preferred</a:t>
            </a:r>
          </a:p>
          <a:p>
            <a:r>
              <a:rPr lang="en-US" altLang="en-US" dirty="0"/>
              <a:t>In practice:</a:t>
            </a:r>
          </a:p>
          <a:p>
            <a:pPr lvl="1"/>
            <a:r>
              <a:rPr lang="en-US" altLang="en-US" dirty="0"/>
              <a:t>PostgreSQL supports hash indices, but discourages use due to poor performance</a:t>
            </a:r>
          </a:p>
          <a:p>
            <a:pPr lvl="1"/>
            <a:r>
              <a:rPr lang="en-US" altLang="en-US" dirty="0"/>
              <a:t>Oracle supports static hash organization, but not hash indices</a:t>
            </a:r>
          </a:p>
          <a:p>
            <a:pPr lvl="1"/>
            <a:r>
              <a:rPr lang="en-US" altLang="en-US" dirty="0" err="1"/>
              <a:t>SQLServer</a:t>
            </a:r>
            <a:r>
              <a:rPr lang="en-US" altLang="en-US" dirty="0"/>
              <a:t> supports only B</a:t>
            </a:r>
            <a:r>
              <a:rPr lang="en-US" altLang="en-US" baseline="30000" dirty="0"/>
              <a:t>+</a:t>
            </a:r>
            <a:r>
              <a:rPr lang="en-US" altLang="en-US" dirty="0"/>
              <a:t>-trees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id="{69C9745A-37B7-4F0E-A3B3-2DAF58FB2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AF8129C-3EED-4426-9DD8-3F433D6DF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Dense index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— Index record appears for every search-key value in the file. </a:t>
            </a:r>
          </a:p>
          <a:p>
            <a:r>
              <a:rPr lang="en-US" altLang="en-US" dirty="0"/>
              <a:t>E.g. index on </a:t>
            </a:r>
            <a:r>
              <a:rPr lang="en-US" altLang="en-US" i="1" dirty="0"/>
              <a:t>ID</a:t>
            </a:r>
            <a:r>
              <a:rPr lang="en-US" altLang="en-US" dirty="0"/>
              <a:t> attribute of </a:t>
            </a:r>
            <a:r>
              <a:rPr lang="en-US" altLang="en-US" i="1" dirty="0"/>
              <a:t>instructor</a:t>
            </a:r>
            <a:r>
              <a:rPr lang="en-US" altLang="en-US" dirty="0"/>
              <a:t> relation </a:t>
            </a:r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id="{710620EF-3A3A-4679-B2D8-8E62EC03A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0" y="2290436"/>
            <a:ext cx="6700837" cy="32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>
            <a:extLst>
              <a:ext uri="{FF2B5EF4-FFF2-40B4-BE49-F238E27FC236}">
                <a16:creationId xmlns:a16="http://schemas.microsoft.com/office/drawing/2014/main" id="{2C9F485D-F4F8-4455-9371-C52B178D5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Multiple-Key Access</a:t>
            </a:r>
          </a:p>
        </p:txBody>
      </p:sp>
      <p:sp>
        <p:nvSpPr>
          <p:cNvPr id="1411075" name="Rectangle 3">
            <a:extLst>
              <a:ext uri="{FF2B5EF4-FFF2-40B4-BE49-F238E27FC236}">
                <a16:creationId xmlns:a16="http://schemas.microsoft.com/office/drawing/2014/main" id="{D9D8D23E-D0D5-474D-899D-518B5857D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1101725"/>
            <a:ext cx="7620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Use multiple indices for certain types of queries.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Example: 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from</a:t>
            </a:r>
            <a:r>
              <a:rPr lang="en-US" altLang="en-US" i="1" dirty="0"/>
              <a:t> instructor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where</a:t>
            </a:r>
            <a:r>
              <a:rPr lang="en-US" altLang="en-US" i="1" dirty="0"/>
              <a:t> dept_name </a:t>
            </a:r>
            <a:r>
              <a:rPr lang="en-US" altLang="en-US" dirty="0"/>
              <a:t>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 </a:t>
            </a:r>
            <a:r>
              <a:rPr lang="en-US" altLang="ja-JP" i="1" dirty="0"/>
              <a:t> salary</a:t>
            </a:r>
            <a:r>
              <a:rPr lang="en-US" altLang="ja-JP" dirty="0"/>
              <a:t> = 80000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Possible strategies for processing query using indices on single attributes: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1.	Use index on </a:t>
            </a:r>
            <a:r>
              <a:rPr lang="en-US" altLang="en-US" i="1" dirty="0"/>
              <a:t>dept_name </a:t>
            </a:r>
            <a:r>
              <a:rPr lang="en-US" altLang="en-US" dirty="0"/>
              <a:t>to find instructors with department name Finance; test </a:t>
            </a:r>
            <a:r>
              <a:rPr lang="en-US" altLang="en-US" i="1" dirty="0"/>
              <a:t>salary = 80000 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2.	</a:t>
            </a:r>
            <a:r>
              <a:rPr lang="en-US" altLang="en-US" dirty="0"/>
              <a:t>Use index</a:t>
            </a:r>
            <a:r>
              <a:rPr lang="en-US" altLang="en-US" i="1" dirty="0"/>
              <a:t> </a:t>
            </a:r>
            <a:r>
              <a:rPr lang="en-US" altLang="en-US" dirty="0"/>
              <a:t>on</a:t>
            </a:r>
            <a:r>
              <a:rPr lang="en-US" altLang="en-US" i="1" dirty="0"/>
              <a:t> salary </a:t>
            </a:r>
            <a:r>
              <a:rPr lang="en-US" altLang="en-US" dirty="0"/>
              <a:t>to find instructors with a salary of $80000; test</a:t>
            </a:r>
            <a:r>
              <a:rPr lang="en-US" altLang="en-US" i="1" dirty="0"/>
              <a:t> dept_name 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.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3.	Use </a:t>
            </a:r>
            <a:r>
              <a:rPr lang="en-US" altLang="en-US" i="1" dirty="0"/>
              <a:t>dept_name </a:t>
            </a:r>
            <a:r>
              <a:rPr lang="en-US" altLang="en-US" dirty="0"/>
              <a:t>index to find pointers to all records pertaining to the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department.  Similarly use index on </a:t>
            </a:r>
            <a:r>
              <a:rPr lang="en-US" altLang="ja-JP" i="1" dirty="0"/>
              <a:t>salary</a:t>
            </a:r>
            <a:r>
              <a:rPr lang="en-US" altLang="ja-JP" dirty="0"/>
              <a:t>.  Take intersection of both sets of pointers obtained.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0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>
            <a:extLst>
              <a:ext uri="{FF2B5EF4-FFF2-40B4-BE49-F238E27FC236}">
                <a16:creationId xmlns:a16="http://schemas.microsoft.com/office/drawing/2014/main" id="{07F3202C-0109-474E-85DE-199E30FA3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Keys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D96BC10-12FC-4600-B3FD-7FCE70F4B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Composite search keys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are search keys containing more than one attribute</a:t>
            </a:r>
          </a:p>
          <a:p>
            <a:pPr lvl="1"/>
            <a:r>
              <a:rPr lang="en-US" altLang="en-US" dirty="0"/>
              <a:t>E.g., (</a:t>
            </a:r>
            <a:r>
              <a:rPr lang="en-US" altLang="en-US" i="1" dirty="0"/>
              <a:t>dept_name, salary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Lexicographic ordering: 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) &lt; (b</a:t>
            </a:r>
            <a:r>
              <a:rPr lang="en-US" altLang="en-US" baseline="-25000" dirty="0"/>
              <a:t>1</a:t>
            </a:r>
            <a:r>
              <a:rPr lang="en-US" altLang="en-US" dirty="0"/>
              <a:t>, b</a:t>
            </a:r>
            <a:r>
              <a:rPr lang="en-US" altLang="en-US" baseline="-25000" dirty="0"/>
              <a:t>2</a:t>
            </a:r>
            <a:r>
              <a:rPr lang="en-US" altLang="en-US" dirty="0"/>
              <a:t>) if either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 &lt; b</a:t>
            </a:r>
            <a:r>
              <a:rPr lang="en-US" altLang="en-US" baseline="-25000" dirty="0"/>
              <a:t>1</a:t>
            </a:r>
            <a:r>
              <a:rPr lang="en-US" altLang="en-US" dirty="0"/>
              <a:t>, or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=b</a:t>
            </a:r>
            <a:r>
              <a:rPr lang="en-US" altLang="en-US" baseline="-25000" dirty="0"/>
              <a:t>1</a:t>
            </a:r>
            <a:r>
              <a:rPr lang="en-US" altLang="en-US" dirty="0"/>
              <a:t> and  a</a:t>
            </a:r>
            <a:r>
              <a:rPr lang="en-US" altLang="en-US" baseline="-25000" dirty="0"/>
              <a:t>2</a:t>
            </a:r>
            <a:r>
              <a:rPr lang="en-US" altLang="en-US" dirty="0"/>
              <a:t> &lt; b</a:t>
            </a:r>
            <a:r>
              <a:rPr lang="en-US" alt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4465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>
            <a:extLst>
              <a:ext uri="{FF2B5EF4-FFF2-40B4-BE49-F238E27FC236}">
                <a16:creationId xmlns:a16="http://schemas.microsoft.com/office/drawing/2014/main" id="{F9B8536D-5A49-4AA7-8186-E709FA04D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Attributes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95EF6C0B-7AB3-42F5-A676-8C10A613C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8393" y="1900234"/>
            <a:ext cx="7467600" cy="4137025"/>
          </a:xfrm>
        </p:spPr>
        <p:txBody>
          <a:bodyPr/>
          <a:lstStyle/>
          <a:p>
            <a:r>
              <a:rPr lang="en-US" altLang="en-US" dirty="0"/>
              <a:t> With the </a:t>
            </a:r>
            <a:r>
              <a:rPr lang="en-US" altLang="en-US" b="1" dirty="0"/>
              <a:t>where</a:t>
            </a:r>
            <a:r>
              <a:rPr lang="en-US" altLang="en-US" dirty="0"/>
              <a:t> clause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 =</a:t>
            </a:r>
            <a:r>
              <a:rPr lang="en-US" altLang="en-US" dirty="0"/>
              <a:t>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</a:t>
            </a:r>
            <a:r>
              <a:rPr lang="en-US" altLang="ja-JP" dirty="0"/>
              <a:t> </a:t>
            </a:r>
            <a:r>
              <a:rPr lang="en-US" altLang="ja-JP" i="1" dirty="0"/>
              <a:t>salary = </a:t>
            </a:r>
            <a:r>
              <a:rPr lang="en-US" altLang="ja-JP" dirty="0"/>
              <a:t>80000</a:t>
            </a:r>
            <a:br>
              <a:rPr lang="en-US" altLang="ja-JP" dirty="0"/>
            </a:br>
            <a:r>
              <a:rPr lang="en-US" altLang="ja-JP" dirty="0"/>
              <a:t>the index on (</a:t>
            </a:r>
            <a:r>
              <a:rPr lang="en-US" altLang="ja-JP" i="1" dirty="0"/>
              <a:t>dept_name, salary</a:t>
            </a:r>
            <a:r>
              <a:rPr lang="en-US" altLang="ja-JP" dirty="0"/>
              <a:t>) can be used to fetch only records that satisfy both conditions.</a:t>
            </a:r>
          </a:p>
          <a:p>
            <a:pPr lvl="1"/>
            <a:r>
              <a:rPr lang="en-US" altLang="en-US" dirty="0"/>
              <a:t>Using separate indices in less efficient — we may fetch many records (or pointers) that satisfy only one of the conditions.</a:t>
            </a:r>
          </a:p>
          <a:p>
            <a:r>
              <a:rPr lang="en-US" altLang="en-US" dirty="0"/>
              <a:t>Can also efficiently handle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</a:t>
            </a:r>
            <a:r>
              <a:rPr lang="en-US" altLang="en-US" dirty="0"/>
              <a:t> 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 </a:t>
            </a:r>
            <a:r>
              <a:rPr lang="en-US" altLang="ja-JP" i="1" dirty="0"/>
              <a:t>salary </a:t>
            </a:r>
            <a:r>
              <a:rPr lang="en-US" altLang="ja-JP" dirty="0"/>
              <a:t>&lt; 80000</a:t>
            </a:r>
          </a:p>
          <a:p>
            <a:r>
              <a:rPr lang="en-US" altLang="en-US" dirty="0"/>
              <a:t>But cannot efficiently handle</a:t>
            </a:r>
            <a:br>
              <a:rPr lang="en-US" altLang="en-US" dirty="0"/>
            </a:br>
            <a:r>
              <a:rPr lang="en-US" altLang="en-US" dirty="0"/>
              <a:t>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 </a:t>
            </a:r>
            <a:r>
              <a:rPr lang="en-US" altLang="en-US" dirty="0"/>
              <a:t>&lt;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</a:t>
            </a:r>
            <a:r>
              <a:rPr lang="en-US" altLang="ja-JP" dirty="0"/>
              <a:t> </a:t>
            </a:r>
            <a:r>
              <a:rPr lang="en-US" altLang="ja-JP" i="1" dirty="0"/>
              <a:t>balance = </a:t>
            </a:r>
            <a:r>
              <a:rPr lang="en-US" altLang="ja-JP" dirty="0"/>
              <a:t>80000</a:t>
            </a:r>
          </a:p>
          <a:p>
            <a:pPr lvl="1"/>
            <a:r>
              <a:rPr lang="en-US" altLang="en-US" dirty="0"/>
              <a:t>May fetch many records that satisfy the first but not the second condition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8D3DF4BA-274C-458D-939D-AD458329B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78123"/>
            <a:ext cx="733583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Suppose we have an index on combined search-key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	(</a:t>
            </a:r>
            <a:r>
              <a:rPr kumimoji="0" lang="en-US" altLang="en-US" sz="1700" i="1" dirty="0"/>
              <a:t>dept_name, salary</a:t>
            </a:r>
            <a:r>
              <a:rPr kumimoji="0" lang="en-US" altLang="en-US" sz="17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060164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5CBF40C-FDEC-4B51-82B6-F9A36EB1F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Other Features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03E8A28-F44C-40DC-8B8E-0BEEC6E30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Covering indices</a:t>
            </a:r>
          </a:p>
          <a:p>
            <a:pPr lvl="1"/>
            <a:r>
              <a:rPr lang="en-US" altLang="en-US" dirty="0"/>
              <a:t>Add extra attributes to index so (some) queries can avoid fetching the actual records</a:t>
            </a:r>
          </a:p>
          <a:p>
            <a:pPr lvl="1"/>
            <a:r>
              <a:rPr lang="en-US" altLang="en-US" dirty="0"/>
              <a:t>Store extra attributes only at leaf</a:t>
            </a:r>
          </a:p>
          <a:p>
            <a:pPr lvl="2"/>
            <a:r>
              <a:rPr lang="en-US" altLang="en-US" dirty="0"/>
              <a:t>Why?</a:t>
            </a:r>
          </a:p>
          <a:p>
            <a:r>
              <a:rPr lang="en-US" altLang="en-US" dirty="0"/>
              <a:t>Particularly useful for secondary indices </a:t>
            </a:r>
          </a:p>
          <a:p>
            <a:pPr lvl="1"/>
            <a:r>
              <a:rPr lang="en-US" altLang="en-US" dirty="0"/>
              <a:t>Why?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9711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7B1E-F09F-433B-9DE8-24CFCBDA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7C8A-9400-49E5-B6F4-9A1FD504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0" y="1067662"/>
            <a:ext cx="7652551" cy="5263469"/>
          </a:xfrm>
        </p:spPr>
        <p:txBody>
          <a:bodyPr/>
          <a:lstStyle/>
          <a:p>
            <a:r>
              <a:rPr lang="en-IN" dirty="0"/>
              <a:t>Example</a:t>
            </a:r>
            <a:br>
              <a:rPr lang="en-IN" b="1" dirty="0"/>
            </a:br>
            <a:r>
              <a:rPr lang="en-IN" b="1" dirty="0"/>
              <a:t>  </a:t>
            </a:r>
            <a:r>
              <a:rPr lang="en-IN" b="1" dirty="0">
                <a:solidFill>
                  <a:srgbClr val="002060"/>
                </a:solidFill>
              </a:rPr>
              <a:t>create index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i="1" dirty="0" err="1"/>
              <a:t>takes_pk</a:t>
            </a:r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on</a:t>
            </a:r>
            <a:r>
              <a:rPr lang="en-IN" dirty="0"/>
              <a:t> </a:t>
            </a:r>
            <a:r>
              <a:rPr lang="en-IN" i="1" dirty="0"/>
              <a:t>takes</a:t>
            </a:r>
            <a:r>
              <a:rPr lang="en-IN" dirty="0"/>
              <a:t> (</a:t>
            </a:r>
            <a:r>
              <a:rPr lang="en-IN" i="1" dirty="0" err="1"/>
              <a:t>ID,course_ID</a:t>
            </a:r>
            <a:r>
              <a:rPr lang="en-IN" i="1" dirty="0"/>
              <a:t>, year, semester, section</a:t>
            </a:r>
            <a:r>
              <a:rPr lang="en-IN" dirty="0"/>
              <a:t>)</a:t>
            </a:r>
            <a:br>
              <a:rPr lang="en-IN" dirty="0"/>
            </a:br>
            <a:r>
              <a:rPr lang="en-US" dirty="0"/>
              <a:t>  </a:t>
            </a:r>
            <a:r>
              <a:rPr lang="en-US" altLang="en-US" b="1" dirty="0">
                <a:solidFill>
                  <a:srgbClr val="002060"/>
                </a:solidFill>
              </a:rPr>
              <a:t>drop index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i="1" dirty="0" err="1"/>
              <a:t>takes_pk</a:t>
            </a:r>
            <a:endParaRPr lang="en-US" altLang="en-US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Most database systems allow specification of type of index, and clustering.</a:t>
            </a:r>
            <a:endParaRPr lang="en-IN" dirty="0"/>
          </a:p>
          <a:p>
            <a:r>
              <a:rPr lang="en-IN" dirty="0"/>
              <a:t>Indices on primary key created automatically by all databases</a:t>
            </a:r>
          </a:p>
          <a:p>
            <a:pPr lvl="1"/>
            <a:r>
              <a:rPr lang="en-IN" dirty="0"/>
              <a:t>Why?</a:t>
            </a:r>
          </a:p>
          <a:p>
            <a:r>
              <a:rPr lang="en-IN" dirty="0"/>
              <a:t>Some database also create indices on foreign key attributes</a:t>
            </a:r>
          </a:p>
          <a:p>
            <a:pPr lvl="1"/>
            <a:r>
              <a:rPr lang="en-IN" dirty="0"/>
              <a:t>Why might such an index be useful for this query:</a:t>
            </a:r>
          </a:p>
          <a:p>
            <a:pPr lvl="2"/>
            <a:r>
              <a:rPr lang="en-IN" i="1" dirty="0"/>
              <a:t>takes </a:t>
            </a:r>
            <a:r>
              <a:rPr lang="en-IN" dirty="0"/>
              <a:t>⨝ </a:t>
            </a:r>
            <a:r>
              <a:rPr lang="el-GR" dirty="0"/>
              <a:t>σ</a:t>
            </a:r>
            <a:r>
              <a:rPr lang="en-IN" i="1" baseline="-25000" dirty="0"/>
              <a:t>name='Shankar'</a:t>
            </a:r>
            <a:r>
              <a:rPr lang="en-IN" i="1" dirty="0"/>
              <a:t> </a:t>
            </a:r>
            <a:r>
              <a:rPr lang="en-IN" dirty="0"/>
              <a:t>(</a:t>
            </a:r>
            <a:r>
              <a:rPr lang="en-IN" i="1" dirty="0"/>
              <a:t>student</a:t>
            </a:r>
            <a:r>
              <a:rPr lang="en-IN" dirty="0"/>
              <a:t>)</a:t>
            </a:r>
          </a:p>
          <a:p>
            <a:r>
              <a:rPr lang="en-IN" dirty="0"/>
              <a:t>Indices can greatly speed up lookups, but impose cost on updates</a:t>
            </a:r>
          </a:p>
          <a:p>
            <a:pPr lvl="1"/>
            <a:r>
              <a:rPr lang="en-IN" dirty="0"/>
              <a:t>Index tuning assistants/wizards supported on several databases to help choose indices, based on query and update workload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2389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>
            <a:extLst>
              <a:ext uri="{FF2B5EF4-FFF2-40B4-BE49-F238E27FC236}">
                <a16:creationId xmlns:a16="http://schemas.microsoft.com/office/drawing/2014/main" id="{23FA71F2-5E41-4EB3-A4ED-C3860AC45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Definition in SQL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819C5AD-9CB5-4434-921A-17E0D8C24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546019" cy="5263469"/>
          </a:xfrm>
        </p:spPr>
        <p:txBody>
          <a:bodyPr/>
          <a:lstStyle/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Create an index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create index</a:t>
            </a:r>
            <a:r>
              <a:rPr lang="en-US" altLang="en-US" dirty="0"/>
              <a:t> &lt;index-name&gt; </a:t>
            </a:r>
            <a:r>
              <a:rPr lang="en-US" altLang="en-US" b="1" dirty="0"/>
              <a:t>on</a:t>
            </a:r>
            <a:r>
              <a:rPr lang="en-US" altLang="en-US" dirty="0"/>
              <a:t> &lt;relation-name&gt;</a:t>
            </a:r>
            <a:br>
              <a:rPr lang="en-US" altLang="en-US" dirty="0"/>
            </a:br>
            <a:r>
              <a:rPr lang="en-US" altLang="en-US" dirty="0"/>
              <a:t>			(&lt;attribute-list&gt;)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E.g.,:  </a:t>
            </a:r>
            <a:r>
              <a:rPr lang="en-US" altLang="en-US" b="1" dirty="0"/>
              <a:t>create index </a:t>
            </a:r>
            <a:r>
              <a:rPr lang="en-US" altLang="en-US" i="1" dirty="0"/>
              <a:t> b-index </a:t>
            </a:r>
            <a:r>
              <a:rPr lang="en-US" altLang="en-US" b="1" dirty="0"/>
              <a:t>on</a:t>
            </a:r>
            <a:r>
              <a:rPr lang="en-US" altLang="en-US" i="1" dirty="0"/>
              <a:t> branch(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Use </a:t>
            </a:r>
            <a:r>
              <a:rPr lang="en-US" altLang="en-US" b="1" dirty="0"/>
              <a:t>create unique index</a:t>
            </a:r>
            <a:r>
              <a:rPr lang="en-US" altLang="en-US" dirty="0"/>
              <a:t> to indirectly specify and enforce the condition that the search key is a candidate key is a candidate key.</a:t>
            </a:r>
          </a:p>
          <a:p>
            <a:pPr lvl="1"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Not really required if SQL </a:t>
            </a:r>
            <a:r>
              <a:rPr lang="en-US" altLang="en-US" b="1" dirty="0"/>
              <a:t>unique</a:t>
            </a:r>
            <a:r>
              <a:rPr lang="en-US" altLang="en-US" dirty="0"/>
              <a:t> integrity constraint is supported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To drop an index 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			</a:t>
            </a:r>
            <a:r>
              <a:rPr lang="en-US" altLang="en-US" b="1" dirty="0"/>
              <a:t>drop index </a:t>
            </a:r>
            <a:r>
              <a:rPr lang="en-US" altLang="en-US" dirty="0"/>
              <a:t>&lt;index-name&gt;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Most database systems allow specification of type of index, and clustering.</a:t>
            </a:r>
          </a:p>
        </p:txBody>
      </p:sp>
    </p:spTree>
    <p:extLst>
      <p:ext uri="{BB962C8B-B14F-4D97-AF65-F5344CB8AC3E}">
        <p14:creationId xmlns:p14="http://schemas.microsoft.com/office/powerpoint/2010/main" val="38276952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CBC9C0-F8F7-4226-A463-1425C178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Write Optimized Indices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B1859A-2050-448A-A442-511498BA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Performance of  B</a:t>
            </a:r>
            <a:r>
              <a:rPr lang="en-IN" baseline="30000" dirty="0"/>
              <a:t>+</a:t>
            </a:r>
            <a:r>
              <a:rPr lang="en-IN" dirty="0"/>
              <a:t>-trees can be poor for write-intensive workloads</a:t>
            </a:r>
          </a:p>
          <a:p>
            <a:pPr lvl="1"/>
            <a:r>
              <a:rPr lang="en-IN" dirty="0"/>
              <a:t>One I/O per leaf, assuming all internal nodes are in memory</a:t>
            </a:r>
          </a:p>
          <a:p>
            <a:pPr lvl="1"/>
            <a:r>
              <a:rPr lang="en-IN" dirty="0"/>
              <a:t>With magnetic disks, &lt; 100 inserts per second per disk</a:t>
            </a:r>
          </a:p>
          <a:p>
            <a:pPr lvl="1"/>
            <a:r>
              <a:rPr lang="en-IN" dirty="0"/>
              <a:t>With flash memory, one page overwrite per insert</a:t>
            </a:r>
          </a:p>
          <a:p>
            <a:r>
              <a:rPr lang="en-IN" dirty="0"/>
              <a:t>Two approaches to reducing cost of writes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Log-structured merge tree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Buffer tree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1B3087-CBC4-4397-96A2-D747129D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Structured Merge (LSM) Tree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E48722-7D6F-4349-9BD7-8ECBD7BA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3641494" cy="5263469"/>
          </a:xfrm>
        </p:spPr>
        <p:txBody>
          <a:bodyPr/>
          <a:lstStyle/>
          <a:p>
            <a:r>
              <a:rPr lang="en-IN" dirty="0"/>
              <a:t>Consider only inserts/queries for now</a:t>
            </a:r>
          </a:p>
          <a:p>
            <a:r>
              <a:rPr lang="en-IN" dirty="0"/>
              <a:t>Records inserted first into in-memory tree (L</a:t>
            </a:r>
            <a:r>
              <a:rPr lang="en-IN" sz="2000" baseline="-25000" dirty="0"/>
              <a:t>0</a:t>
            </a:r>
            <a:r>
              <a:rPr lang="en-IN" dirty="0"/>
              <a:t> tree)</a:t>
            </a:r>
          </a:p>
          <a:p>
            <a:r>
              <a:rPr lang="en-IN" dirty="0"/>
              <a:t>When in-memory tree is full, records moved to disk (L</a:t>
            </a:r>
            <a:r>
              <a:rPr lang="en-IN" sz="2000" baseline="-25000" dirty="0"/>
              <a:t>1</a:t>
            </a:r>
            <a:r>
              <a:rPr lang="en-IN" dirty="0"/>
              <a:t> tree)</a:t>
            </a:r>
          </a:p>
          <a:p>
            <a:pPr lvl="1"/>
            <a:r>
              <a:rPr lang="en-IN" dirty="0"/>
              <a:t>B</a:t>
            </a:r>
            <a:r>
              <a:rPr lang="en-IN" sz="2000" baseline="30000" dirty="0"/>
              <a:t>+</a:t>
            </a:r>
            <a:r>
              <a:rPr lang="en-IN" dirty="0"/>
              <a:t>-tree constructed using bottom-up build by merging existing L</a:t>
            </a:r>
            <a:r>
              <a:rPr lang="en-IN" sz="2000" baseline="-25000" dirty="0"/>
              <a:t>1</a:t>
            </a:r>
            <a:r>
              <a:rPr lang="en-IN" dirty="0"/>
              <a:t> tree with records from L</a:t>
            </a:r>
            <a:r>
              <a:rPr lang="en-IN" sz="2000" baseline="-25000" dirty="0"/>
              <a:t>0</a:t>
            </a:r>
            <a:r>
              <a:rPr lang="en-IN" dirty="0"/>
              <a:t> tree</a:t>
            </a:r>
          </a:p>
          <a:p>
            <a:r>
              <a:rPr lang="en-IN" dirty="0"/>
              <a:t>When L</a:t>
            </a:r>
            <a:r>
              <a:rPr lang="en-IN" sz="2000" baseline="-25000" dirty="0"/>
              <a:t>1</a:t>
            </a:r>
            <a:r>
              <a:rPr lang="en-IN" dirty="0"/>
              <a:t> tree exceeds some threshold, merge into L</a:t>
            </a:r>
            <a:r>
              <a:rPr lang="en-IN" sz="2000" baseline="-25000" dirty="0"/>
              <a:t>2</a:t>
            </a:r>
            <a:r>
              <a:rPr lang="en-IN" dirty="0"/>
              <a:t> tree</a:t>
            </a:r>
          </a:p>
          <a:p>
            <a:pPr lvl="1"/>
            <a:r>
              <a:rPr lang="en-IN" dirty="0"/>
              <a:t>And so on for more levels</a:t>
            </a:r>
          </a:p>
          <a:p>
            <a:pPr lvl="1"/>
            <a:r>
              <a:rPr lang="en-IN" dirty="0"/>
              <a:t>Size threshold for L</a:t>
            </a:r>
            <a:r>
              <a:rPr lang="en-IN" sz="2000" baseline="-25000" dirty="0"/>
              <a:t>i+1</a:t>
            </a:r>
            <a:r>
              <a:rPr lang="en-IN" dirty="0"/>
              <a:t> tree is </a:t>
            </a:r>
            <a:r>
              <a:rPr lang="en-IN" i="1" dirty="0"/>
              <a:t>k </a:t>
            </a:r>
            <a:r>
              <a:rPr lang="en-IN" dirty="0"/>
              <a:t>times size threshold for L</a:t>
            </a:r>
            <a:r>
              <a:rPr lang="en-IN" sz="2000" baseline="-25000" dirty="0"/>
              <a:t>i</a:t>
            </a:r>
            <a:r>
              <a:rPr lang="en-IN" dirty="0"/>
              <a:t> tree </a:t>
            </a: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430DCB4C-DD9C-4AAD-B94C-3099AD3DD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475995" y="1797464"/>
            <a:ext cx="4369555" cy="376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3854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B6BA-6E0C-4D10-ADF3-673FF843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LSM Tree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D0D8-4BDD-447A-8666-5ECF985F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dirty="0"/>
              <a:t>Benefits of LSM approach</a:t>
            </a:r>
          </a:p>
          <a:p>
            <a:pPr lvl="1"/>
            <a:r>
              <a:rPr lang="en-IN" dirty="0"/>
              <a:t>Inserts are done using only sequential I/O operations</a:t>
            </a:r>
          </a:p>
          <a:p>
            <a:pPr lvl="1"/>
            <a:r>
              <a:rPr lang="en-IN" dirty="0"/>
              <a:t>Leaves are full, avoiding space wastage</a:t>
            </a:r>
          </a:p>
          <a:p>
            <a:pPr lvl="1"/>
            <a:r>
              <a:rPr lang="en-IN" dirty="0"/>
              <a:t>Reduced number of I/O operations per record inserted as compared to normal B</a:t>
            </a:r>
            <a:r>
              <a:rPr lang="en-IN" sz="2000" baseline="30000" dirty="0"/>
              <a:t>+</a:t>
            </a:r>
            <a:r>
              <a:rPr lang="en-IN" dirty="0"/>
              <a:t>-tree (up to some size)</a:t>
            </a:r>
          </a:p>
          <a:p>
            <a:r>
              <a:rPr lang="en-IN" dirty="0"/>
              <a:t>Drawback of LSM approach</a:t>
            </a:r>
          </a:p>
          <a:p>
            <a:pPr lvl="1"/>
            <a:r>
              <a:rPr lang="en-IN" dirty="0"/>
              <a:t>Queries have to search multiple trees</a:t>
            </a:r>
          </a:p>
          <a:p>
            <a:pPr lvl="1"/>
            <a:r>
              <a:rPr lang="en-IN" dirty="0"/>
              <a:t>Entire content of each level copied multiple times</a:t>
            </a:r>
          </a:p>
          <a:p>
            <a:r>
              <a:rPr lang="en-IN" dirty="0"/>
              <a:t>Stepped-merge index</a:t>
            </a:r>
          </a:p>
          <a:p>
            <a:pPr lvl="1"/>
            <a:r>
              <a:rPr lang="en-IN" dirty="0"/>
              <a:t>Variant of LSM tree with multiple trees at each level</a:t>
            </a:r>
          </a:p>
          <a:p>
            <a:pPr lvl="1"/>
            <a:r>
              <a:rPr lang="en-IN" dirty="0"/>
              <a:t>Reduces write cost compared to LSM tree</a:t>
            </a:r>
          </a:p>
          <a:p>
            <a:pPr lvl="1"/>
            <a:r>
              <a:rPr lang="en-IN" dirty="0"/>
              <a:t>But queries are even more expensive</a:t>
            </a:r>
          </a:p>
          <a:p>
            <a:pPr lvl="2"/>
            <a:r>
              <a:rPr lang="en-IN" dirty="0"/>
              <a:t>Bloom filters to avoid lookups in most trees </a:t>
            </a:r>
          </a:p>
          <a:p>
            <a:r>
              <a:rPr lang="en-IN" dirty="0"/>
              <a:t>Details are covered in Chapter 24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9116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9F8D-79D5-40BA-A0BE-77C0235D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LSM Trees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6E40-4E40-40EF-B015-EE1FAC4B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6" y="1067662"/>
            <a:ext cx="7662481" cy="5263469"/>
          </a:xfrm>
        </p:spPr>
        <p:txBody>
          <a:bodyPr/>
          <a:lstStyle/>
          <a:p>
            <a:r>
              <a:rPr lang="en-IN" dirty="0"/>
              <a:t>Deletion handled by adding special “delete” entries</a:t>
            </a:r>
          </a:p>
          <a:p>
            <a:pPr lvl="1"/>
            <a:r>
              <a:rPr lang="en-IN" dirty="0"/>
              <a:t>Lookups will find both original entry and the delete entry, and must return only those entries that do not have matching delete entry</a:t>
            </a:r>
          </a:p>
          <a:p>
            <a:pPr lvl="1"/>
            <a:r>
              <a:rPr lang="en-IN" dirty="0"/>
              <a:t>When trees are merged, if we find a delete entry matching an original entry, both are dropped.</a:t>
            </a:r>
          </a:p>
          <a:p>
            <a:r>
              <a:rPr lang="en-IN" dirty="0"/>
              <a:t>Update handled using </a:t>
            </a:r>
            <a:r>
              <a:rPr lang="en-IN" dirty="0" err="1"/>
              <a:t>insert+delete</a:t>
            </a:r>
            <a:endParaRPr lang="en-IN" dirty="0"/>
          </a:p>
          <a:p>
            <a:r>
              <a:rPr lang="en-IN" dirty="0"/>
              <a:t>LSM trees were introduced for disk-based indices</a:t>
            </a:r>
          </a:p>
          <a:p>
            <a:pPr lvl="1"/>
            <a:r>
              <a:rPr lang="en-IN" dirty="0"/>
              <a:t>But useful to minimize erases with flash-based indices</a:t>
            </a:r>
          </a:p>
          <a:p>
            <a:pPr lvl="1"/>
            <a:r>
              <a:rPr lang="en-IN" dirty="0"/>
              <a:t>The stepped-merge variant of LSM trees is used in many </a:t>
            </a:r>
            <a:r>
              <a:rPr lang="en-IN" dirty="0" err="1"/>
              <a:t>BigData</a:t>
            </a:r>
            <a:r>
              <a:rPr lang="en-IN" dirty="0"/>
              <a:t> storage systems</a:t>
            </a:r>
          </a:p>
          <a:p>
            <a:pPr lvl="2"/>
            <a:r>
              <a:rPr lang="en-IN" dirty="0"/>
              <a:t>Google </a:t>
            </a:r>
            <a:r>
              <a:rPr lang="en-IN" dirty="0" err="1"/>
              <a:t>BigTable</a:t>
            </a:r>
            <a:r>
              <a:rPr lang="en-IN" dirty="0"/>
              <a:t>, Apache Cassandra, MongoDB</a:t>
            </a:r>
          </a:p>
          <a:p>
            <a:pPr lvl="2"/>
            <a:r>
              <a:rPr lang="en-IN" dirty="0"/>
              <a:t>And more recently in SQLite4, </a:t>
            </a:r>
            <a:r>
              <a:rPr lang="en-IN" dirty="0" err="1"/>
              <a:t>LevelDB</a:t>
            </a:r>
            <a:r>
              <a:rPr lang="en-IN" dirty="0"/>
              <a:t>, and </a:t>
            </a:r>
            <a:r>
              <a:rPr lang="en-IN" dirty="0" err="1"/>
              <a:t>MyRocks</a:t>
            </a:r>
            <a:r>
              <a:rPr lang="en-IN" dirty="0"/>
              <a:t> storage engine of MySQL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77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id="{A0AC463D-5BF0-4013-9522-A5AD19E7A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 (Cont.)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72A41FD-6D01-4D50-86B9-6E628B8C7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/>
          <a:lstStyle/>
          <a:p>
            <a:r>
              <a:rPr lang="en-US" altLang="en-US" dirty="0"/>
              <a:t>Dense index on </a:t>
            </a:r>
            <a:r>
              <a:rPr lang="en-US" altLang="en-US" i="1" dirty="0"/>
              <a:t>dept_name</a:t>
            </a:r>
            <a:r>
              <a:rPr lang="en-US" altLang="en-US" dirty="0"/>
              <a:t>, with </a:t>
            </a:r>
            <a:r>
              <a:rPr lang="en-US" altLang="en-US" i="1" dirty="0"/>
              <a:t>instructor </a:t>
            </a:r>
            <a:r>
              <a:rPr lang="en-US" altLang="en-US" dirty="0"/>
              <a:t>file sorted on </a:t>
            </a:r>
            <a:r>
              <a:rPr lang="en-US" altLang="en-US" i="1" dirty="0"/>
              <a:t>dept_name</a:t>
            </a:r>
            <a:endParaRPr lang="en-US" altLang="en-US" dirty="0"/>
          </a:p>
        </p:txBody>
      </p:sp>
      <p:pic>
        <p:nvPicPr>
          <p:cNvPr id="17412" name="Picture 7">
            <a:extLst>
              <a:ext uri="{FF2B5EF4-FFF2-40B4-BE49-F238E27FC236}">
                <a16:creationId xmlns:a16="http://schemas.microsoft.com/office/drawing/2014/main" id="{6206C307-EB8B-44EE-BC03-F42F67E2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7" y="1672167"/>
            <a:ext cx="7081838" cy="29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CD51-7C8C-476D-B17A-5604D930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4EA5-BC9B-4BA7-A0E5-D972FC597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dirty="0"/>
              <a:t>Alternative to LSM tree</a:t>
            </a:r>
          </a:p>
          <a:p>
            <a:r>
              <a:rPr lang="en-IN" dirty="0"/>
              <a:t>Key idea: each internal node of B</a:t>
            </a:r>
            <a:r>
              <a:rPr lang="en-IN" sz="2000" baseline="30000" dirty="0"/>
              <a:t>+</a:t>
            </a:r>
            <a:r>
              <a:rPr lang="en-IN" dirty="0"/>
              <a:t>-tree has a buffer to store inserts</a:t>
            </a:r>
          </a:p>
          <a:p>
            <a:pPr lvl="1"/>
            <a:r>
              <a:rPr lang="en-IN" dirty="0"/>
              <a:t>Inserts are moved to lower levels when buffer is full</a:t>
            </a:r>
          </a:p>
          <a:p>
            <a:pPr lvl="1"/>
            <a:r>
              <a:rPr lang="en-IN" dirty="0"/>
              <a:t>With a large buffer, many records are moved to lower level each time</a:t>
            </a:r>
          </a:p>
          <a:p>
            <a:pPr lvl="1"/>
            <a:r>
              <a:rPr lang="en-IN" dirty="0"/>
              <a:t>Per record I/O decreases correspondingly </a:t>
            </a:r>
          </a:p>
          <a:p>
            <a:r>
              <a:rPr lang="en-IN" dirty="0"/>
              <a:t>Benefits</a:t>
            </a:r>
          </a:p>
          <a:p>
            <a:pPr lvl="1"/>
            <a:r>
              <a:rPr lang="en-IN" dirty="0"/>
              <a:t>Less overhead on queries</a:t>
            </a:r>
          </a:p>
          <a:p>
            <a:pPr lvl="1"/>
            <a:r>
              <a:rPr lang="en-IN" dirty="0"/>
              <a:t>Can be used with any tree index structure</a:t>
            </a:r>
          </a:p>
          <a:p>
            <a:pPr lvl="1"/>
            <a:r>
              <a:rPr lang="en-IN" dirty="0"/>
              <a:t>Used in PostgreSQL Generalized Search Tree (</a:t>
            </a:r>
            <a:r>
              <a:rPr lang="en-IN" dirty="0" err="1"/>
              <a:t>GiST</a:t>
            </a:r>
            <a:r>
              <a:rPr lang="en-IN" dirty="0"/>
              <a:t>) indices</a:t>
            </a:r>
          </a:p>
          <a:p>
            <a:r>
              <a:rPr lang="en-IN" dirty="0"/>
              <a:t>Drawback: more random I/O than LSM tree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5296A56-F08F-4E11-BBF8-A569A17C8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998" y="4642424"/>
            <a:ext cx="7653603" cy="10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634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2" name="Rectangle 2">
            <a:extLst>
              <a:ext uri="{FF2B5EF4-FFF2-40B4-BE49-F238E27FC236}">
                <a16:creationId xmlns:a16="http://schemas.microsoft.com/office/drawing/2014/main" id="{EB621FDA-61A3-442F-BA71-505BD0374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E98C0208-69E7-4D57-8EBE-6ADDE7208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528264" cy="5263469"/>
          </a:xfrm>
        </p:spPr>
        <p:txBody>
          <a:bodyPr/>
          <a:lstStyle/>
          <a:p>
            <a:r>
              <a:rPr lang="en-US" altLang="en-US" dirty="0"/>
              <a:t>Bitmap indices are a special type of index designed for efficient querying on multiple keys</a:t>
            </a:r>
          </a:p>
          <a:p>
            <a:r>
              <a:rPr lang="en-US" altLang="en-US" dirty="0"/>
              <a:t>Records in a relation are assumed to be numbered sequentially from, say, 0</a:t>
            </a:r>
          </a:p>
          <a:p>
            <a:pPr lvl="1"/>
            <a:r>
              <a:rPr lang="en-US" altLang="en-US" dirty="0"/>
              <a:t>Given a number </a:t>
            </a:r>
            <a:r>
              <a:rPr lang="en-US" altLang="en-US" i="1" dirty="0"/>
              <a:t>n</a:t>
            </a:r>
            <a:r>
              <a:rPr lang="en-US" altLang="en-US" dirty="0"/>
              <a:t> it must be easy to retrieve record </a:t>
            </a:r>
            <a:r>
              <a:rPr lang="en-US" altLang="en-US" i="1" dirty="0"/>
              <a:t>n</a:t>
            </a:r>
            <a:endParaRPr lang="en-US" altLang="en-US" dirty="0"/>
          </a:p>
          <a:p>
            <a:pPr lvl="2"/>
            <a:r>
              <a:rPr lang="en-US" altLang="en-US" dirty="0"/>
              <a:t>Particularly easy if records are of fixed size</a:t>
            </a:r>
          </a:p>
          <a:p>
            <a:r>
              <a:rPr lang="en-US" altLang="en-US" dirty="0"/>
              <a:t>Applicable on attributes that take on a relatively small number of distinct values</a:t>
            </a:r>
          </a:p>
          <a:p>
            <a:pPr lvl="1"/>
            <a:r>
              <a:rPr lang="en-US" altLang="en-US" dirty="0"/>
              <a:t>E.g., gender, country, state, …</a:t>
            </a:r>
          </a:p>
          <a:p>
            <a:pPr lvl="1"/>
            <a:r>
              <a:rPr lang="en-US" altLang="en-US" dirty="0"/>
              <a:t>E.g., income-level (income broken up into a small number of  levels such as 0-9999, 10000-19999, 20000-50000, 50000- infinity)</a:t>
            </a:r>
          </a:p>
          <a:p>
            <a:r>
              <a:rPr lang="en-US" altLang="en-US" dirty="0"/>
              <a:t>A bitmap is simply an array of bits</a:t>
            </a:r>
          </a:p>
        </p:txBody>
      </p:sp>
    </p:spTree>
    <p:extLst>
      <p:ext uri="{BB962C8B-B14F-4D97-AF65-F5344CB8AC3E}">
        <p14:creationId xmlns:p14="http://schemas.microsoft.com/office/powerpoint/2010/main" val="13212247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2">
            <a:extLst>
              <a:ext uri="{FF2B5EF4-FFF2-40B4-BE49-F238E27FC236}">
                <a16:creationId xmlns:a16="http://schemas.microsoft.com/office/drawing/2014/main" id="{2C5472FF-C093-4031-8337-24ECB6AE9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8753F9D6-9728-4779-998F-F111D8EE8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20932"/>
            <a:ext cx="7641162" cy="4976643"/>
          </a:xfrm>
        </p:spPr>
        <p:txBody>
          <a:bodyPr/>
          <a:lstStyle/>
          <a:p>
            <a:r>
              <a:rPr lang="en-US" altLang="en-US" dirty="0"/>
              <a:t>In its simplest form a bitmap index on an attribute has a bitmap for each value of the attribute</a:t>
            </a:r>
          </a:p>
          <a:p>
            <a:pPr lvl="1"/>
            <a:r>
              <a:rPr lang="en-US" altLang="en-US" dirty="0"/>
              <a:t>Bitmap has as many bits as records</a:t>
            </a:r>
          </a:p>
          <a:p>
            <a:pPr lvl="1"/>
            <a:r>
              <a:rPr lang="en-US" altLang="en-US" dirty="0"/>
              <a:t>In a bitmap for value v, the bit for a record is 1 if the record has the value v for the attribute, and is 0 otherwise</a:t>
            </a:r>
          </a:p>
          <a:p>
            <a:r>
              <a:rPr lang="en-US" altLang="en-US" dirty="0"/>
              <a:t>Example</a:t>
            </a:r>
          </a:p>
        </p:txBody>
      </p:sp>
      <p:pic>
        <p:nvPicPr>
          <p:cNvPr id="157700" name="Picture 7">
            <a:extLst>
              <a:ext uri="{FF2B5EF4-FFF2-40B4-BE49-F238E27FC236}">
                <a16:creationId xmlns:a16="http://schemas.microsoft.com/office/drawing/2014/main" id="{2291BD59-780C-4B0E-A14D-DBAEFB6E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6" y="3060303"/>
            <a:ext cx="6038127" cy="262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6920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>
            <a:extLst>
              <a:ext uri="{FF2B5EF4-FFF2-40B4-BE49-F238E27FC236}">
                <a16:creationId xmlns:a16="http://schemas.microsoft.com/office/drawing/2014/main" id="{4C489884-9545-4F93-8C8F-DDF6077E4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4611B1AB-25D7-42D6-8DFD-D7E5A169C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83075"/>
            <a:ext cx="7732450" cy="5311375"/>
          </a:xfrm>
        </p:spPr>
        <p:txBody>
          <a:bodyPr/>
          <a:lstStyle/>
          <a:p>
            <a:pPr marL="381000" indent="-381000"/>
            <a:r>
              <a:rPr lang="en-US" altLang="en-US" dirty="0"/>
              <a:t>Bitmap indices are useful for queries on multiple attributes </a:t>
            </a:r>
          </a:p>
          <a:p>
            <a:pPr marL="800100" lvl="1" indent="-342900"/>
            <a:r>
              <a:rPr lang="en-US" altLang="en-US" dirty="0"/>
              <a:t>not particularly useful for single attribute queries</a:t>
            </a:r>
          </a:p>
          <a:p>
            <a:pPr marL="381000" indent="-381000"/>
            <a:r>
              <a:rPr lang="en-US" altLang="en-US" dirty="0"/>
              <a:t>Queries are answered using bitmap operations</a:t>
            </a:r>
          </a:p>
          <a:p>
            <a:pPr marL="800100" lvl="1" indent="-342900"/>
            <a:r>
              <a:rPr lang="en-US" altLang="en-US" dirty="0"/>
              <a:t>Intersection (and)</a:t>
            </a:r>
          </a:p>
          <a:p>
            <a:pPr marL="800100" lvl="1" indent="-342900"/>
            <a:r>
              <a:rPr lang="en-US" altLang="en-US" dirty="0"/>
              <a:t>Union (or)</a:t>
            </a:r>
          </a:p>
          <a:p>
            <a:pPr marL="381000" indent="-381000"/>
            <a:r>
              <a:rPr lang="en-US" altLang="en-US" dirty="0"/>
              <a:t>Each operation takes two bitmaps of the same size and applies the operation on corresponding bits to get the result bitmap</a:t>
            </a:r>
          </a:p>
          <a:p>
            <a:pPr marL="800100" lvl="1" indent="-342900"/>
            <a:r>
              <a:rPr lang="en-US" altLang="en-US" dirty="0"/>
              <a:t>E.g.,   100110  AND 110011 = 100010</a:t>
            </a:r>
          </a:p>
          <a:p>
            <a:pPr marL="800100" lvl="1" indent="-342900">
              <a:buFont typeface="Monotype Sorts" pitchFamily="-65" charset="2"/>
              <a:buNone/>
            </a:pPr>
            <a:r>
              <a:rPr lang="en-US" altLang="en-US" dirty="0"/>
              <a:t>                100110  OR  110011 = 110111</a:t>
            </a:r>
            <a:br>
              <a:rPr lang="en-US" altLang="en-US" dirty="0"/>
            </a:br>
            <a:r>
              <a:rPr lang="en-US" altLang="en-US" dirty="0"/>
              <a:t>                       NOT 100110  = 011001</a:t>
            </a:r>
          </a:p>
          <a:p>
            <a:pPr marL="800100" lvl="1" indent="-342900"/>
            <a:r>
              <a:rPr lang="en-US" altLang="en-US" dirty="0"/>
              <a:t>Males with income level L1:   10010 AND 10100 = 10000</a:t>
            </a:r>
          </a:p>
          <a:p>
            <a:pPr marL="1200150" lvl="2" indent="-342900"/>
            <a:r>
              <a:rPr lang="en-US" altLang="en-US" dirty="0"/>
              <a:t>Can then retrieve required tuples.</a:t>
            </a:r>
          </a:p>
          <a:p>
            <a:pPr marL="1200150" lvl="2" indent="-342900"/>
            <a:r>
              <a:rPr lang="en-US" altLang="en-US" dirty="0"/>
              <a:t>Counting number of matching tuples is even faster</a:t>
            </a:r>
          </a:p>
        </p:txBody>
      </p:sp>
    </p:spTree>
    <p:extLst>
      <p:ext uri="{BB962C8B-B14F-4D97-AF65-F5344CB8AC3E}">
        <p14:creationId xmlns:p14="http://schemas.microsoft.com/office/powerpoint/2010/main" val="40205637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>
            <a:extLst>
              <a:ext uri="{FF2B5EF4-FFF2-40B4-BE49-F238E27FC236}">
                <a16:creationId xmlns:a16="http://schemas.microsoft.com/office/drawing/2014/main" id="{F0C66E22-7179-4713-954A-6250EC2A4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5651EBC4-CA5E-4F80-A811-274B1D9AC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6" y="1198485"/>
            <a:ext cx="7510509" cy="4813378"/>
          </a:xfrm>
        </p:spPr>
        <p:txBody>
          <a:bodyPr/>
          <a:lstStyle/>
          <a:p>
            <a:r>
              <a:rPr lang="en-US" altLang="en-US" dirty="0"/>
              <a:t>Bitmap indices generally very small compared with relation size</a:t>
            </a:r>
          </a:p>
          <a:p>
            <a:pPr lvl="1"/>
            <a:r>
              <a:rPr lang="en-US" altLang="en-US" dirty="0"/>
              <a:t>E.g., if record is 100 bytes, space for a single bitmap is 1/800 of space used by relation.  </a:t>
            </a:r>
          </a:p>
          <a:p>
            <a:pPr lvl="2"/>
            <a:r>
              <a:rPr lang="en-US" altLang="en-US" dirty="0"/>
              <a:t>If number of distinct attribute values is 8, bitmap is only 1% of relation size</a:t>
            </a:r>
          </a:p>
        </p:txBody>
      </p:sp>
    </p:spTree>
    <p:extLst>
      <p:ext uri="{BB962C8B-B14F-4D97-AF65-F5344CB8AC3E}">
        <p14:creationId xmlns:p14="http://schemas.microsoft.com/office/powerpoint/2010/main" val="39011844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>
            <a:extLst>
              <a:ext uri="{FF2B5EF4-FFF2-40B4-BE49-F238E27FC236}">
                <a16:creationId xmlns:a16="http://schemas.microsoft.com/office/drawing/2014/main" id="{B04DB7D5-E84C-420F-B6AC-28A2F85B2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Efficient Implementation of Bitmap Operations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CFBFA6B0-F886-422A-A775-BBE4FA427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0" y="1093788"/>
            <a:ext cx="7581531" cy="4903787"/>
          </a:xfrm>
        </p:spPr>
        <p:txBody>
          <a:bodyPr/>
          <a:lstStyle/>
          <a:p>
            <a:r>
              <a:rPr lang="en-US" altLang="en-US" dirty="0"/>
              <a:t>Bitmaps are packed into words;  a single word and (a basic CPU instruction) computes and of 32 or 64 bits at once</a:t>
            </a:r>
          </a:p>
          <a:p>
            <a:pPr lvl="1"/>
            <a:r>
              <a:rPr lang="en-US" altLang="en-US" dirty="0"/>
              <a:t>E.g., 1-million-bit maps can be and-</a:t>
            </a:r>
            <a:r>
              <a:rPr lang="en-US" altLang="en-US" dirty="0" err="1"/>
              <a:t>ed</a:t>
            </a:r>
            <a:r>
              <a:rPr lang="en-US" altLang="en-US" dirty="0"/>
              <a:t> with just 31,250 instruction</a:t>
            </a:r>
          </a:p>
          <a:p>
            <a:r>
              <a:rPr lang="en-US" altLang="en-US" dirty="0"/>
              <a:t>Counting number of 1s can be done fast by a trick:</a:t>
            </a:r>
          </a:p>
          <a:p>
            <a:pPr lvl="1"/>
            <a:r>
              <a:rPr lang="en-US" altLang="en-US" dirty="0"/>
              <a:t>Use each byte to index into a precomputed array of 256 elements each storing the count of 1s in the binary representation</a:t>
            </a:r>
          </a:p>
          <a:p>
            <a:pPr lvl="2"/>
            <a:r>
              <a:rPr lang="en-US" altLang="en-US" dirty="0"/>
              <a:t>Can use pairs of bytes to speed up further at a higher memory cost</a:t>
            </a:r>
          </a:p>
          <a:p>
            <a:pPr lvl="1"/>
            <a:r>
              <a:rPr lang="en-US" altLang="en-US" dirty="0"/>
              <a:t>Add up the retrieved counts</a:t>
            </a:r>
          </a:p>
          <a:p>
            <a:r>
              <a:rPr lang="en-US" altLang="en-US" dirty="0"/>
              <a:t>Bitmaps can be used instead of Tuple-ID lists at leaf levels of </a:t>
            </a:r>
            <a:br>
              <a:rPr lang="en-US" altLang="en-US" dirty="0"/>
            </a:b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-trees, for values that have a large number of matching records</a:t>
            </a:r>
          </a:p>
          <a:p>
            <a:pPr lvl="1"/>
            <a:r>
              <a:rPr lang="en-US" altLang="en-US" dirty="0"/>
              <a:t>Worthwhile if &gt; 1/64 of the records have that value, assuming a tuple-id is 64 bits</a:t>
            </a:r>
          </a:p>
          <a:p>
            <a:pPr lvl="1"/>
            <a:r>
              <a:rPr lang="en-US" altLang="en-US" dirty="0"/>
              <a:t>Above technique merges benefits of bitmap and B</a:t>
            </a:r>
            <a:r>
              <a:rPr lang="en-US" altLang="en-US" baseline="30000" dirty="0"/>
              <a:t>+</a:t>
            </a:r>
            <a:r>
              <a:rPr lang="en-US" altLang="en-US" dirty="0"/>
              <a:t>-tree indices</a:t>
            </a:r>
          </a:p>
        </p:txBody>
      </p:sp>
    </p:spTree>
    <p:extLst>
      <p:ext uri="{BB962C8B-B14F-4D97-AF65-F5344CB8AC3E}">
        <p14:creationId xmlns:p14="http://schemas.microsoft.com/office/powerpoint/2010/main" val="6072599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576" y="2796646"/>
            <a:ext cx="5928553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Spatial and Temporal Indices</a:t>
            </a:r>
          </a:p>
        </p:txBody>
      </p:sp>
    </p:spTree>
    <p:extLst>
      <p:ext uri="{BB962C8B-B14F-4D97-AF65-F5344CB8AC3E}">
        <p14:creationId xmlns:p14="http://schemas.microsoft.com/office/powerpoint/2010/main" val="2683781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FC67521-7F9B-4735-B715-B36E3C30D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Spatial Data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E7EFBCE8-0EDF-4A48-A1D2-2597E17CB2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dirty="0"/>
              <a:t>Databases can store data types such as lines, polygons, in addition to raster images </a:t>
            </a:r>
          </a:p>
          <a:p>
            <a:pPr lvl="1"/>
            <a:r>
              <a:rPr lang="en-US" altLang="en-US" dirty="0"/>
              <a:t>allows relational databases to store and retrieve spatial information</a:t>
            </a:r>
          </a:p>
          <a:p>
            <a:pPr lvl="1"/>
            <a:r>
              <a:rPr lang="en-US" altLang="en-US" dirty="0"/>
              <a:t>Queries can use spatial conditions (e.g. contains or overlaps).</a:t>
            </a:r>
          </a:p>
          <a:p>
            <a:pPr lvl="1"/>
            <a:r>
              <a:rPr lang="en-US" altLang="en-US" dirty="0"/>
              <a:t>queries can mix spatial and nonspatial conditions 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Nearest neighbor queries</a:t>
            </a:r>
            <a:r>
              <a:rPr lang="en-US" altLang="en-US" dirty="0"/>
              <a:t>, given a point or an object, find the nearest object that satisfies given conditions.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Range queries </a:t>
            </a:r>
            <a:r>
              <a:rPr lang="en-US" altLang="en-US" dirty="0"/>
              <a:t>deal with spatial regions. e.g., ask for objects that lie partially or fully inside a specified region.</a:t>
            </a:r>
          </a:p>
          <a:p>
            <a:r>
              <a:rPr lang="en-US" altLang="en-US" dirty="0"/>
              <a:t>Queries that compute intersections or </a:t>
            </a:r>
            <a:r>
              <a:rPr lang="en-US" altLang="en-US" dirty="0">
                <a:solidFill>
                  <a:srgbClr val="002060"/>
                </a:solidFill>
              </a:rPr>
              <a:t>unions</a:t>
            </a:r>
            <a:r>
              <a:rPr lang="en-US" altLang="en-US" dirty="0"/>
              <a:t> of regions.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Spatial join </a:t>
            </a:r>
            <a:r>
              <a:rPr lang="en-US" altLang="en-US" dirty="0"/>
              <a:t>of two spatial relations with the location playing the role of join attribute.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46936AA-5389-4706-9D86-8A63CE20F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Indexing of Spatial Data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EC4A4D1F-8168-4564-BDE7-6C8D4BD78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80783"/>
            <a:ext cx="4435083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k-d tree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- early structure used for indexing in multiple dimensions.</a:t>
            </a:r>
          </a:p>
          <a:p>
            <a:r>
              <a:rPr lang="en-US" altLang="en-US" dirty="0"/>
              <a:t>Each level of a </a:t>
            </a:r>
            <a:r>
              <a:rPr lang="en-US" altLang="en-US" i="1" dirty="0"/>
              <a:t>k-d</a:t>
            </a:r>
            <a:r>
              <a:rPr lang="en-US" altLang="en-US" dirty="0"/>
              <a:t>  tree partitions the space into two.</a:t>
            </a:r>
          </a:p>
          <a:p>
            <a:pPr lvl="1"/>
            <a:r>
              <a:rPr lang="en-US" altLang="en-US" dirty="0"/>
              <a:t>Choose one dimension for partitioning at the root level of the tree.</a:t>
            </a:r>
          </a:p>
          <a:p>
            <a:pPr lvl="1"/>
            <a:r>
              <a:rPr lang="en-US" altLang="en-US" dirty="0"/>
              <a:t>Choose another dimensions for partitioning in nodes at the next level and so on, cycling through the dimensions.</a:t>
            </a:r>
          </a:p>
          <a:p>
            <a:r>
              <a:rPr lang="en-US" altLang="en-US" dirty="0"/>
              <a:t>In each node, approximately half of the points stored in the sub-tree fall on one side and half on the other.</a:t>
            </a:r>
          </a:p>
          <a:p>
            <a:r>
              <a:rPr lang="en-US" altLang="en-US" dirty="0"/>
              <a:t>Partitioning stops when a node has less than a given number of points.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28D4692-2C0C-4171-B92F-B0BEE58A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47" y="916193"/>
            <a:ext cx="3553905" cy="372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F5BAEA6-A9D8-43EF-8AFB-109BDADBB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72" y="4830025"/>
            <a:ext cx="3509978" cy="164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700" kern="0" dirty="0"/>
              <a:t>The </a:t>
            </a:r>
            <a:r>
              <a:rPr lang="en-US" altLang="en-US" sz="1700" b="1" kern="0" dirty="0">
                <a:solidFill>
                  <a:srgbClr val="002060"/>
                </a:solidFill>
              </a:rPr>
              <a:t>k-d-B tree</a:t>
            </a:r>
            <a:r>
              <a:rPr lang="en-US" altLang="en-US" sz="1700" kern="0" dirty="0">
                <a:solidFill>
                  <a:srgbClr val="002060"/>
                </a:solidFill>
              </a:rPr>
              <a:t> </a:t>
            </a:r>
            <a:r>
              <a:rPr lang="en-US" altLang="en-US" sz="1700" kern="0" dirty="0"/>
              <a:t>extends the </a:t>
            </a:r>
            <a:r>
              <a:rPr lang="en-US" altLang="en-US" sz="1700" i="1" kern="0" dirty="0"/>
              <a:t>k-d</a:t>
            </a:r>
            <a:r>
              <a:rPr lang="en-US" altLang="en-US" sz="1700" kern="0" dirty="0"/>
              <a:t> tree to allow multiple child nodes for each internal node; well-suited for secondary storage.</a:t>
            </a:r>
          </a:p>
          <a:p>
            <a:pPr>
              <a:lnSpc>
                <a:spcPct val="90000"/>
              </a:lnSpc>
            </a:pPr>
            <a:endParaRPr lang="en-US" altLang="en-US" sz="17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194717B-8ECF-4F8B-945D-8AB26924C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Division of Space by Quadtrees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479A0A68-C07D-436B-B4EC-0157D39473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53390"/>
            <a:ext cx="7653603" cy="52634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Each node of a quadtree is associated with  a rectangular region of space; the top node is associated with the entire target space.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Each non-leaf  nodes divides its region into four equal sized quadrants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correspondingly each such node has four child nodes corresponding to the four quadrants and so 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Leaf nodes have between zero and some fixed maximum number of points (set to 1 in example).</a:t>
            </a:r>
          </a:p>
        </p:txBody>
      </p:sp>
      <p:pic>
        <p:nvPicPr>
          <p:cNvPr id="136196" name="Picture 7">
            <a:extLst>
              <a:ext uri="{FF2B5EF4-FFF2-40B4-BE49-F238E27FC236}">
                <a16:creationId xmlns:a16="http://schemas.microsoft.com/office/drawing/2014/main" id="{231FABA6-5033-4C35-80CF-5126966A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67" y="3332941"/>
            <a:ext cx="2395861" cy="239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>
            <a:extLst>
              <a:ext uri="{FF2B5EF4-FFF2-40B4-BE49-F238E27FC236}">
                <a16:creationId xmlns:a16="http://schemas.microsoft.com/office/drawing/2014/main" id="{D16DB98C-5073-42B4-BF88-0C4542938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EC30A03-5B48-4877-BFDE-46B4DC935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32675" cy="249555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Sparse Index</a:t>
            </a:r>
            <a:r>
              <a:rPr lang="en-US" altLang="en-US" dirty="0"/>
              <a:t>:  contains index records for only some search-key values.</a:t>
            </a:r>
          </a:p>
          <a:p>
            <a:pPr lvl="1"/>
            <a:r>
              <a:rPr lang="en-US" altLang="en-US" dirty="0"/>
              <a:t>Applicable when records are sequentially ordered on search-key</a:t>
            </a:r>
          </a:p>
          <a:p>
            <a:r>
              <a:rPr lang="en-US" altLang="en-US" dirty="0"/>
              <a:t>To locate a record with search-key value </a:t>
            </a:r>
            <a:r>
              <a:rPr lang="en-US" altLang="en-US" i="1" dirty="0"/>
              <a:t>K</a:t>
            </a:r>
            <a:r>
              <a:rPr lang="en-US" altLang="en-US" dirty="0"/>
              <a:t> we:</a:t>
            </a:r>
          </a:p>
          <a:p>
            <a:pPr lvl="1"/>
            <a:r>
              <a:rPr lang="en-US" altLang="en-US" dirty="0"/>
              <a:t>Find index record with largest search-key value &lt; </a:t>
            </a:r>
            <a:r>
              <a:rPr lang="en-US" altLang="en-US" i="1" dirty="0"/>
              <a:t>K</a:t>
            </a:r>
            <a:endParaRPr lang="en-US" altLang="en-US" dirty="0"/>
          </a:p>
          <a:p>
            <a:pPr lvl="1"/>
            <a:r>
              <a:rPr lang="en-US" altLang="en-US" dirty="0"/>
              <a:t>Search file sequentially starting at the record to which the index record points</a:t>
            </a:r>
          </a:p>
        </p:txBody>
      </p:sp>
      <p:pic>
        <p:nvPicPr>
          <p:cNvPr id="19460" name="Picture 7">
            <a:extLst>
              <a:ext uri="{FF2B5EF4-FFF2-40B4-BE49-F238E27FC236}">
                <a16:creationId xmlns:a16="http://schemas.microsoft.com/office/drawing/2014/main" id="{4CA72F48-2A38-43A9-866F-F0DC1888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22" y="3489323"/>
            <a:ext cx="6078598" cy="27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07C7D0F-CE98-447A-BB57-D0098B311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R-Trees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DB6B82C9-851B-4DC2-8EBF-CDB535FD7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R-trees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are a N-dimensional extension of B</a:t>
            </a:r>
            <a:r>
              <a:rPr lang="en-US" altLang="en-US" baseline="30000" dirty="0"/>
              <a:t>+</a:t>
            </a:r>
            <a:r>
              <a:rPr lang="en-US" altLang="en-US" dirty="0"/>
              <a:t>-trees, useful for indexing sets of rectangles and other polygons.</a:t>
            </a:r>
          </a:p>
          <a:p>
            <a:r>
              <a:rPr lang="en-US" altLang="en-US" dirty="0"/>
              <a:t>Supported in many modern database systems, along with variants like R</a:t>
            </a:r>
            <a:r>
              <a:rPr lang="en-US" altLang="en-US" baseline="30000" dirty="0"/>
              <a:t>+</a:t>
            </a:r>
            <a:r>
              <a:rPr lang="en-US" altLang="en-US" dirty="0"/>
              <a:t> -trees and R*-trees.</a:t>
            </a:r>
          </a:p>
          <a:p>
            <a:r>
              <a:rPr lang="en-US" altLang="en-US" dirty="0"/>
              <a:t>Basic idea: generalize the notion of a one-dimensional interval associated with each B+ -tree node to an </a:t>
            </a:r>
            <a:br>
              <a:rPr lang="en-US" altLang="en-US" dirty="0"/>
            </a:br>
            <a:r>
              <a:rPr lang="en-US" altLang="en-US" dirty="0"/>
              <a:t>N-dimensional interval, that is, an N-dimensional rectangle.</a:t>
            </a:r>
          </a:p>
          <a:p>
            <a:r>
              <a:rPr lang="en-US" altLang="en-US" dirty="0"/>
              <a:t>Will consider only the two-dimensional case (</a:t>
            </a:r>
            <a:r>
              <a:rPr lang="en-US" altLang="en-US" i="1" dirty="0"/>
              <a:t>N </a:t>
            </a:r>
            <a:r>
              <a:rPr lang="en-US" altLang="en-US" dirty="0"/>
              <a:t>= 2) </a:t>
            </a:r>
          </a:p>
          <a:p>
            <a:pPr lvl="1"/>
            <a:r>
              <a:rPr lang="en-US" altLang="en-US" dirty="0"/>
              <a:t>generalization for </a:t>
            </a:r>
            <a:r>
              <a:rPr lang="en-US" altLang="en-US" i="1" dirty="0"/>
              <a:t>N </a:t>
            </a:r>
            <a:r>
              <a:rPr lang="en-US" altLang="en-US" dirty="0"/>
              <a:t>&gt; 2 is  straightforward, although R-trees work well only for relatively small N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bounding box </a:t>
            </a:r>
            <a:r>
              <a:rPr lang="en-US" altLang="en-US" dirty="0"/>
              <a:t>of a node is a minimum  sized rectangle that contains all the rectangles/polygons associated with the node</a:t>
            </a:r>
          </a:p>
          <a:p>
            <a:pPr lvl="1"/>
            <a:r>
              <a:rPr lang="en-US" altLang="en-US" i="1" dirty="0"/>
              <a:t>Bounding boxes of children of a node are allowed to overlap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17F5472-3E83-469E-989D-EC685DBB3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R-Tree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0F338110-E777-4E0C-9127-4B7D0ACAEB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A set of rectangles (solid line) and the bounding boxes (dashed line) of the nodes of an R-tree for the rectangles.</a:t>
            </a:r>
          </a:p>
          <a:p>
            <a:r>
              <a:rPr lang="en-US" altLang="en-US" dirty="0"/>
              <a:t>The R-tree is shown on the right.</a:t>
            </a:r>
            <a:endParaRPr lang="en-US" altLang="en-US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Georgia" panose="02040502050405020303" pitchFamily="18" charset="0"/>
              </a:rPr>
              <a:t>	</a:t>
            </a:r>
          </a:p>
        </p:txBody>
      </p:sp>
      <p:pic>
        <p:nvPicPr>
          <p:cNvPr id="144388" name="Picture 79">
            <a:extLst>
              <a:ext uri="{FF2B5EF4-FFF2-40B4-BE49-F238E27FC236}">
                <a16:creationId xmlns:a16="http://schemas.microsoft.com/office/drawing/2014/main" id="{A65AA742-AC24-4D62-BA4A-DCC43CC9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02" y="2228410"/>
            <a:ext cx="5992874" cy="316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756284EF-D536-4EF0-BF9C-272C367C7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ransport MT" pitchFamily="2" charset="2"/>
              <a:buNone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Search in R-Trees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B27CFB6C-B278-44C5-9E66-319128CC2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095942"/>
            <a:ext cx="7696941" cy="2439109"/>
          </a:xfrm>
        </p:spPr>
        <p:txBody>
          <a:bodyPr/>
          <a:lstStyle/>
          <a:p>
            <a:r>
              <a:rPr lang="en-US" altLang="en-US" dirty="0"/>
              <a:t>To find data items intersecting a given query point/region, do the following, starting from the root node:</a:t>
            </a:r>
          </a:p>
          <a:p>
            <a:pPr lvl="1"/>
            <a:r>
              <a:rPr lang="en-US" altLang="en-US" dirty="0"/>
              <a:t>If the node is a leaf node, output the data items whose keys intersect the given query point/region.</a:t>
            </a:r>
          </a:p>
          <a:p>
            <a:pPr lvl="1"/>
            <a:r>
              <a:rPr lang="en-US" altLang="en-US" dirty="0"/>
              <a:t>Else, for each child of the current node whose bounding box intersects the query point/region, recursively search the child</a:t>
            </a:r>
          </a:p>
          <a:p>
            <a:r>
              <a:rPr lang="en-US" altLang="en-US" dirty="0"/>
              <a:t>Can be very inefficient in worst case since multiple paths may need to be searched, but works acceptably in practice.</a:t>
            </a:r>
          </a:p>
        </p:txBody>
      </p:sp>
      <p:pic>
        <p:nvPicPr>
          <p:cNvPr id="4" name="Picture 79">
            <a:extLst>
              <a:ext uri="{FF2B5EF4-FFF2-40B4-BE49-F238E27FC236}">
                <a16:creationId xmlns:a16="http://schemas.microsoft.com/office/drawing/2014/main" id="{E6DFA1BE-4532-4908-91A0-338119CB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3642491"/>
            <a:ext cx="4877436" cy="257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9DE2-8AB6-410D-90D1-AD915182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Temporal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D5E2-E96C-4EE1-BA94-E85FFAC7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Temporal data refers to data that has an associated time period (interval)</a:t>
            </a:r>
          </a:p>
          <a:p>
            <a:pPr lvl="1"/>
            <a:r>
              <a:rPr lang="en-IN" dirty="0"/>
              <a:t>Example: a temporal version of the </a:t>
            </a:r>
            <a:r>
              <a:rPr lang="en-IN" i="1" dirty="0"/>
              <a:t>course</a:t>
            </a:r>
            <a:r>
              <a:rPr lang="en-IN" dirty="0"/>
              <a:t> relation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Time interval has a start and end time</a:t>
            </a:r>
          </a:p>
          <a:p>
            <a:pPr lvl="1"/>
            <a:r>
              <a:rPr lang="en-IN" dirty="0"/>
              <a:t>End time set to infinity (or large date such as 9999-12-31) if a tuple is currently valid and its validity end time is not currently known</a:t>
            </a:r>
          </a:p>
          <a:p>
            <a:r>
              <a:rPr lang="en-IN" dirty="0"/>
              <a:t>Query may ask for all tuples that are valid at a point in time or during a time interval</a:t>
            </a:r>
          </a:p>
          <a:p>
            <a:pPr lvl="1"/>
            <a:r>
              <a:rPr lang="en-IN" dirty="0"/>
              <a:t>Index on valid time period speeds up this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5" y="1800207"/>
            <a:ext cx="6893893" cy="13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388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9DE2-8AB6-410D-90D1-AD915182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Temporal 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D5E2-E96C-4EE1-BA94-E85FFAC7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78" y="1067662"/>
            <a:ext cx="7679185" cy="3768289"/>
          </a:xfrm>
        </p:spPr>
        <p:txBody>
          <a:bodyPr/>
          <a:lstStyle/>
          <a:p>
            <a:r>
              <a:rPr lang="en-IN" dirty="0"/>
              <a:t>To create a temporal index on attribute </a:t>
            </a:r>
            <a:r>
              <a:rPr lang="en-IN" i="1" dirty="0"/>
              <a:t>a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Use spatial index, such as R-tree, with attribute </a:t>
            </a:r>
            <a:r>
              <a:rPr lang="en-IN" i="1" dirty="0"/>
              <a:t>a</a:t>
            </a:r>
            <a:r>
              <a:rPr lang="en-IN" dirty="0"/>
              <a:t> as one dimension, and time as another dimension</a:t>
            </a:r>
          </a:p>
          <a:p>
            <a:pPr lvl="2"/>
            <a:r>
              <a:rPr lang="en-IN" dirty="0"/>
              <a:t>Valid time forms an interval in the time dimension</a:t>
            </a:r>
          </a:p>
          <a:p>
            <a:pPr lvl="1"/>
            <a:r>
              <a:rPr lang="en-IN" dirty="0"/>
              <a:t>Tuples that are currently valid cause problems, since value is infinite or very large</a:t>
            </a:r>
          </a:p>
          <a:p>
            <a:pPr lvl="2"/>
            <a:r>
              <a:rPr lang="en-IN" dirty="0"/>
              <a:t>Solution:  store all current tuples (with end time as infinity) in a separate index, indexed on (</a:t>
            </a:r>
            <a:r>
              <a:rPr lang="en-IN" i="1" dirty="0"/>
              <a:t>a, start-time</a:t>
            </a:r>
            <a:r>
              <a:rPr lang="en-IN" dirty="0"/>
              <a:t>)</a:t>
            </a:r>
          </a:p>
          <a:p>
            <a:pPr lvl="3"/>
            <a:r>
              <a:rPr lang="en-IN" dirty="0"/>
              <a:t>To find tuples valid at a point in time </a:t>
            </a:r>
            <a:r>
              <a:rPr lang="en-IN" i="1" dirty="0"/>
              <a:t>t </a:t>
            </a:r>
            <a:r>
              <a:rPr lang="en-IN" dirty="0"/>
              <a:t>in the current tuple index, search for tuples in the range (</a:t>
            </a:r>
            <a:r>
              <a:rPr lang="en-IN" i="1" dirty="0"/>
              <a:t>a, 0</a:t>
            </a:r>
            <a:r>
              <a:rPr lang="en-IN" dirty="0"/>
              <a:t>) to (</a:t>
            </a:r>
            <a:r>
              <a:rPr lang="en-IN" i="1" dirty="0" err="1"/>
              <a:t>a,t</a:t>
            </a:r>
            <a:r>
              <a:rPr lang="en-IN" dirty="0"/>
              <a:t>)</a:t>
            </a:r>
            <a:r>
              <a:rPr lang="en-IN" i="1" dirty="0"/>
              <a:t> </a:t>
            </a:r>
          </a:p>
          <a:p>
            <a:r>
              <a:rPr lang="en-IN" dirty="0"/>
              <a:t>Temporal index on primary key can help enforce temporal primary key constraint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DBFAE2-DBBD-4DE9-B51F-67137EAF7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25156"/>
          <a:stretch/>
        </p:blipFill>
        <p:spPr>
          <a:xfrm>
            <a:off x="1377216" y="4835951"/>
            <a:ext cx="6611507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677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14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>
            <a:extLst>
              <a:ext uri="{FF2B5EF4-FFF2-40B4-BE49-F238E27FC236}">
                <a16:creationId xmlns:a16="http://schemas.microsoft.com/office/drawing/2014/main" id="{0CB98B47-6052-4377-A81B-F6C56F5C8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Index</a:t>
            </a:r>
          </a:p>
        </p:txBody>
      </p:sp>
      <p:pic>
        <p:nvPicPr>
          <p:cNvPr id="118787" name="Picture 5">
            <a:extLst>
              <a:ext uri="{FF2B5EF4-FFF2-40B4-BE49-F238E27FC236}">
                <a16:creationId xmlns:a16="http://schemas.microsoft.com/office/drawing/2014/main" id="{86721564-F866-4E39-8B45-6EF28EA0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787400"/>
            <a:ext cx="592931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Text Box 4">
            <a:extLst>
              <a:ext uri="{FF2B5EF4-FFF2-40B4-BE49-F238E27FC236}">
                <a16:creationId xmlns:a16="http://schemas.microsoft.com/office/drawing/2014/main" id="{7A86AA5E-8C26-4ABC-823F-32A185E8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5497513"/>
            <a:ext cx="405027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index on </a:t>
            </a:r>
            <a:r>
              <a:rPr kumimoji="0" lang="en-US" altLang="en-US" sz="1700" i="1" dirty="0"/>
              <a:t>instructor, </a:t>
            </a:r>
            <a:r>
              <a:rPr kumimoji="0" lang="en-US" altLang="en-US" sz="1700" dirty="0"/>
              <a:t> on attribute </a:t>
            </a:r>
            <a:r>
              <a:rPr kumimoji="0" lang="en-US" altLang="en-US" sz="1700" i="1" dirty="0"/>
              <a:t>ID</a:t>
            </a:r>
            <a:endParaRPr kumimoji="0"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7630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>
            <a:extLst>
              <a:ext uri="{FF2B5EF4-FFF2-40B4-BE49-F238E27FC236}">
                <a16:creationId xmlns:a16="http://schemas.microsoft.com/office/drawing/2014/main" id="{24121C46-A7F8-4C85-B0FA-844931DCB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497FC95-73F7-4D82-B58B-073729F71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3" y="1193804"/>
            <a:ext cx="8282867" cy="5192712"/>
          </a:xfrm>
        </p:spPr>
        <p:txBody>
          <a:bodyPr/>
          <a:lstStyle/>
          <a:p>
            <a:r>
              <a:rPr lang="en-US" altLang="en-US" dirty="0"/>
              <a:t>Compared to dense indices:</a:t>
            </a:r>
          </a:p>
          <a:p>
            <a:pPr lvl="1"/>
            <a:r>
              <a:rPr lang="en-US" altLang="en-US" dirty="0"/>
              <a:t>Less space and less maintenance overhead for insertions and deletions.</a:t>
            </a:r>
          </a:p>
          <a:p>
            <a:pPr lvl="1"/>
            <a:r>
              <a:rPr lang="en-US" altLang="en-US" dirty="0"/>
              <a:t>Generally slower than dense index for locating records.</a:t>
            </a:r>
          </a:p>
          <a:p>
            <a:r>
              <a:rPr lang="en-US" altLang="en-US" b="1" dirty="0"/>
              <a:t>Good tradeoff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for clustered index: sparse index with an index entry for every block in file, corresponding to least search-key value in the block.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For </a:t>
            </a:r>
            <a:r>
              <a:rPr lang="en-US" altLang="en-US" dirty="0" err="1"/>
              <a:t>unclustered</a:t>
            </a:r>
            <a:r>
              <a:rPr lang="en-US" altLang="en-US" dirty="0"/>
              <a:t> index: sparse index on top of dense index (multilevel index)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DE9D94-E986-4FDA-B2F6-B47DE62C9308}"/>
              </a:ext>
            </a:extLst>
          </p:cNvPr>
          <p:cNvGrpSpPr/>
          <p:nvPr/>
        </p:nvGrpSpPr>
        <p:grpSpPr>
          <a:xfrm>
            <a:off x="2743200" y="3414711"/>
            <a:ext cx="2504405" cy="2239959"/>
            <a:chOff x="2465294" y="3429000"/>
            <a:chExt cx="2782312" cy="256857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16BB815-C486-41E2-8B5C-0756C1851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9022" t="-6" r="-1376" b="53812"/>
            <a:stretch/>
          </p:blipFill>
          <p:spPr>
            <a:xfrm>
              <a:off x="2528392" y="3429000"/>
              <a:ext cx="2719214" cy="244174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584757-4F0D-4F53-8610-649ED2931878}"/>
                </a:ext>
              </a:extLst>
            </p:cNvPr>
            <p:cNvSpPr/>
            <p:nvPr/>
          </p:nvSpPr>
          <p:spPr bwMode="auto">
            <a:xfrm>
              <a:off x="2465294" y="4649871"/>
              <a:ext cx="1147482" cy="12208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A78095-0A25-48F9-9B32-1E9D76A9734D}"/>
                </a:ext>
              </a:extLst>
            </p:cNvPr>
            <p:cNvSpPr/>
            <p:nvPr/>
          </p:nvSpPr>
          <p:spPr bwMode="auto">
            <a:xfrm>
              <a:off x="3357627" y="5333999"/>
              <a:ext cx="636494" cy="663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76064</TotalTime>
  <Words>7474</Words>
  <Application>Microsoft Macintosh PowerPoint</Application>
  <PresentationFormat>On-screen Show (4:3)</PresentationFormat>
  <Paragraphs>731</Paragraphs>
  <Slides>86</Slides>
  <Notes>66</Notes>
  <HiddenSlides>7</HiddenSlides>
  <MMClips>0</MMClips>
  <ScaleCrop>false</ScaleCrop>
  <HeadingPairs>
    <vt:vector size="10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  <vt:variant>
        <vt:lpstr>Custom Shows</vt:lpstr>
      </vt:variant>
      <vt:variant>
        <vt:i4>1</vt:i4>
      </vt:variant>
    </vt:vector>
  </HeadingPairs>
  <TitlesOfParts>
    <vt:vector size="99" baseType="lpstr">
      <vt:lpstr>ＭＳ Ｐゴシック</vt:lpstr>
      <vt:lpstr>Arial</vt:lpstr>
      <vt:lpstr>Georgia</vt:lpstr>
      <vt:lpstr>Helvetica</vt:lpstr>
      <vt:lpstr>Monotype Sorts</vt:lpstr>
      <vt:lpstr>Symbol</vt:lpstr>
      <vt:lpstr>Times New Roman</vt:lpstr>
      <vt:lpstr>Transport MT</vt:lpstr>
      <vt:lpstr>Webdings</vt:lpstr>
      <vt:lpstr>Wingdings</vt:lpstr>
      <vt:lpstr>2_db-5-grey</vt:lpstr>
      <vt:lpstr>Equation</vt:lpstr>
      <vt:lpstr>Chapter 14: Indexing</vt:lpstr>
      <vt:lpstr>Outline</vt:lpstr>
      <vt:lpstr>Basic Concepts</vt:lpstr>
      <vt:lpstr>Index Evaluation Metrics</vt:lpstr>
      <vt:lpstr>Ordered Indices</vt:lpstr>
      <vt:lpstr>Dense Index Files</vt:lpstr>
      <vt:lpstr>Dense Index Files (Cont.)</vt:lpstr>
      <vt:lpstr>Sparse Index Files</vt:lpstr>
      <vt:lpstr>Sparse Index Files (Cont.)</vt:lpstr>
      <vt:lpstr>Secondary Indices Example</vt:lpstr>
      <vt:lpstr>Clustering vs Nonclustering Indices</vt:lpstr>
      <vt:lpstr>Multilevel Index</vt:lpstr>
      <vt:lpstr>Multilevel Index (Cont.)</vt:lpstr>
      <vt:lpstr>Index Update:  Deletion</vt:lpstr>
      <vt:lpstr>Index Update:  Insertion</vt:lpstr>
      <vt:lpstr>Indices on Multiple Keys</vt:lpstr>
      <vt:lpstr>B+-Tree Index Files</vt:lpstr>
      <vt:lpstr>Example of B+-Tree</vt:lpstr>
      <vt:lpstr>B+-Tree Index Files (Cont.)</vt:lpstr>
      <vt:lpstr>B+-Tree Node Structure</vt:lpstr>
      <vt:lpstr>Leaf Nodes in B+-Trees</vt:lpstr>
      <vt:lpstr>Non-Leaf Nodes in B+-Trees</vt:lpstr>
      <vt:lpstr>Example of B+-tree</vt:lpstr>
      <vt:lpstr>Observations about B+-trees</vt:lpstr>
      <vt:lpstr>Queries on B+-Trees</vt:lpstr>
      <vt:lpstr>Queries on B+-Trees (Cont.)</vt:lpstr>
      <vt:lpstr>Queries on B+-Trees (Cont.)</vt:lpstr>
      <vt:lpstr>Non-Unique Keys</vt:lpstr>
      <vt:lpstr>Updates on B+-Trees:  Insertion</vt:lpstr>
      <vt:lpstr>Updates on B+-Trees:  Insertion (Cont.)</vt:lpstr>
      <vt:lpstr>B+-Tree  Insertion</vt:lpstr>
      <vt:lpstr>B+-Tree  Insertion</vt:lpstr>
      <vt:lpstr>Insertion in B+-Trees (Cont.)</vt:lpstr>
      <vt:lpstr>Examples of B+-Tree Deletion</vt:lpstr>
      <vt:lpstr>Examples of B+-Tree Deletion (Cont.)</vt:lpstr>
      <vt:lpstr>Example of B+-tree Deletion (Cont.)</vt:lpstr>
      <vt:lpstr>Updates on B+-Trees: Deletion</vt:lpstr>
      <vt:lpstr>Updates on B+-Trees:  Deletion</vt:lpstr>
      <vt:lpstr>Complexity of Updates</vt:lpstr>
      <vt:lpstr>Non-Unique Search Keys</vt:lpstr>
      <vt:lpstr>B+-Tree File Organization</vt:lpstr>
      <vt:lpstr>B+-Tree File Organization (Cont.)</vt:lpstr>
      <vt:lpstr>Other Issues in Indexing</vt:lpstr>
      <vt:lpstr>Indexing Strings</vt:lpstr>
      <vt:lpstr>Bulk Loading and Bottom-Up Build</vt:lpstr>
      <vt:lpstr>B-Tree Index Files</vt:lpstr>
      <vt:lpstr>B-Tree Index Files (Cont.)</vt:lpstr>
      <vt:lpstr>B-Tree Index File Example</vt:lpstr>
      <vt:lpstr>Indexing on Flash</vt:lpstr>
      <vt:lpstr>Indexing in Main Memory</vt:lpstr>
      <vt:lpstr>PowerPoint Presentation</vt:lpstr>
      <vt:lpstr>Static Hashing</vt:lpstr>
      <vt:lpstr>Handling of Bucket Overflows</vt:lpstr>
      <vt:lpstr>Handling of Bucket Overflows (Cont.)</vt:lpstr>
      <vt:lpstr>Example of Hash File Organization</vt:lpstr>
      <vt:lpstr>Example of Hash File Organization </vt:lpstr>
      <vt:lpstr>Deficiencies of Static Hashing</vt:lpstr>
      <vt:lpstr>Dynamic Hashing</vt:lpstr>
      <vt:lpstr>Comparison of Ordered Indexing and Hashing</vt:lpstr>
      <vt:lpstr>Multiple-Key Access</vt:lpstr>
      <vt:lpstr>Indices on Multiple Keys</vt:lpstr>
      <vt:lpstr>Indices on Multiple Attributes</vt:lpstr>
      <vt:lpstr>Other Features</vt:lpstr>
      <vt:lpstr>Creation of Indices</vt:lpstr>
      <vt:lpstr>Index Definition in SQL</vt:lpstr>
      <vt:lpstr>Write Optimized Indices</vt:lpstr>
      <vt:lpstr>Log Structured Merge (LSM) Tree</vt:lpstr>
      <vt:lpstr>LSM Tree (Cont.)</vt:lpstr>
      <vt:lpstr>LSM Trees (Cont.)</vt:lpstr>
      <vt:lpstr>Buffer Tree</vt:lpstr>
      <vt:lpstr>Bitmap Indices</vt:lpstr>
      <vt:lpstr>Bitmap Indices (Cont.)</vt:lpstr>
      <vt:lpstr>Bitmap Indices (Cont.)</vt:lpstr>
      <vt:lpstr>Bitmap Indices (Cont.)</vt:lpstr>
      <vt:lpstr>Efficient Implementation of Bitmap Operations</vt:lpstr>
      <vt:lpstr>PowerPoint Presentation</vt:lpstr>
      <vt:lpstr>Spatial Data</vt:lpstr>
      <vt:lpstr>Indexing of Spatial Data</vt:lpstr>
      <vt:lpstr>Division of Space by Quadtrees</vt:lpstr>
      <vt:lpstr>R-Trees</vt:lpstr>
      <vt:lpstr>Example R-Tree</vt:lpstr>
      <vt:lpstr>Search in R-Trees</vt:lpstr>
      <vt:lpstr>Indexing Temporal Data</vt:lpstr>
      <vt:lpstr>Indexing Temporal Data (Cont.)</vt:lpstr>
      <vt:lpstr>End of Chapter 14</vt:lpstr>
      <vt:lpstr>Example of Hash Index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Kishan Kumar Zalavadia</cp:lastModifiedBy>
  <cp:revision>360</cp:revision>
  <cp:lastPrinted>2019-06-24T14:40:34Z</cp:lastPrinted>
  <dcterms:created xsi:type="dcterms:W3CDTF">2009-12-23T00:01:06Z</dcterms:created>
  <dcterms:modified xsi:type="dcterms:W3CDTF">2024-03-28T23:59:38Z</dcterms:modified>
</cp:coreProperties>
</file>