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37"/>
  </p:notesMasterIdLst>
  <p:handoutMasterIdLst>
    <p:handoutMasterId r:id="rId38"/>
  </p:handoutMasterIdLst>
  <p:sldIdLst>
    <p:sldId id="346" r:id="rId2"/>
    <p:sldId id="257" r:id="rId3"/>
    <p:sldId id="258" r:id="rId4"/>
    <p:sldId id="259" r:id="rId5"/>
    <p:sldId id="335" r:id="rId6"/>
    <p:sldId id="262" r:id="rId7"/>
    <p:sldId id="354" r:id="rId8"/>
    <p:sldId id="348" r:id="rId9"/>
    <p:sldId id="263" r:id="rId10"/>
    <p:sldId id="268" r:id="rId11"/>
    <p:sldId id="350" r:id="rId12"/>
    <p:sldId id="270" r:id="rId13"/>
    <p:sldId id="271" r:id="rId14"/>
    <p:sldId id="272" r:id="rId15"/>
    <p:sldId id="275" r:id="rId16"/>
    <p:sldId id="279" r:id="rId17"/>
    <p:sldId id="284" r:id="rId18"/>
    <p:sldId id="285" r:id="rId19"/>
    <p:sldId id="286" r:id="rId20"/>
    <p:sldId id="290" r:id="rId21"/>
    <p:sldId id="287" r:id="rId22"/>
    <p:sldId id="264" r:id="rId23"/>
    <p:sldId id="365" r:id="rId24"/>
    <p:sldId id="289" r:id="rId25"/>
    <p:sldId id="291" r:id="rId26"/>
    <p:sldId id="293" r:id="rId27"/>
    <p:sldId id="292" r:id="rId28"/>
    <p:sldId id="294" r:id="rId29"/>
    <p:sldId id="295" r:id="rId30"/>
    <p:sldId id="336" r:id="rId31"/>
    <p:sldId id="296" r:id="rId32"/>
    <p:sldId id="297" r:id="rId33"/>
    <p:sldId id="298" r:id="rId34"/>
    <p:sldId id="299" r:id="rId35"/>
    <p:sldId id="363" r:id="rId3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9"/>
    <p:restoredTop sz="65584" autoAdjust="0"/>
  </p:normalViewPr>
  <p:slideViewPr>
    <p:cSldViewPr snapToGrid="0">
      <p:cViewPr varScale="1">
        <p:scale>
          <a:sx n="57" d="100"/>
          <a:sy n="57" d="100"/>
        </p:scale>
        <p:origin x="2664" y="176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Go from root to internal node to leaf and then to the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b: number of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A4 (Algorithm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They are not consecutive because it’s a secondary. (That means they are not in the same data blocks).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A7: select * from student where ID = 1 and ID=2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A8: select * from student where ID = 1 and course = ‘5350’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A9: select * from student where dept = ‘CS’ and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= ‘L’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What we do is find the pointers to dept = ‘CS’ and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= ‘L’ and then combine them.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Disjunction: OR operation</a:t>
            </a:r>
          </a:p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We used nested for loop to join the records for the 2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R: outer 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S: inner 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We don’t need an index.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This is very resource-intensive.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We assume the worst case: which is we can only bring one block from the R reaction and 1 block from the S relation.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Every row in one block is paired with one row in another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Worst case estimate: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* bs +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block transfers + 2*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seeks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Best case: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+ bs block transfers + 2 seeks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Query: is “select * from table”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Parser: Check the syntax is correct. (Check if the table exists, the column name exists,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For a query, we can have multiple ‘expressions’.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Optimizer: The best expression is picked based on query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Join is based on a common attribute (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join and Natural join).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H: Height of the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a1 is the join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06FC9D1-2B29-4318-9DE5-2580D98EC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50A1E83-E92B-4677-B68A-745A6E514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188A57-90AF-4DB9-B105-B826374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The goal is that the query should use fewer resources and it should get the result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The number of block transfers and a number of seeks are considered.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We consider the worst case scenario: which is we have as less blocks as possible.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b</a:t>
            </a:r>
          </a:p>
          <a:p>
            <a:pPr lvl="1"/>
            <a:endParaRPr lang="en-US" altLang="en-US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 matching records </a:t>
            </a:r>
            <a:r>
              <a:rPr lang="en-US" altLang="en-US" dirty="0">
                <a:ea typeface="MS PGothic" panose="020B0600070205080204" pitchFamily="34" charset="-128"/>
              </a:rPr>
              <a:t>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  <a:p>
            <a:pPr lvl="3"/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i-  - height of index</a:t>
            </a:r>
          </a:p>
          <a:p>
            <a:pPr lvl="3"/>
            <a:endParaRPr lang="en-US" altLang="en-US" i="1" baseline="-25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3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and scan relation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kumimoji="0"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scan index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r>
              <a:rPr lang="en-US" altLang="en-US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fit in memory, </a:t>
            </a:r>
            <a:r>
              <a:rPr lang="en-US" altLang="ja-JP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5,000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100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131" y="1165225"/>
            <a:ext cx="756777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Steps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i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translate </a:t>
            </a:r>
            <a:r>
              <a:rPr lang="en-US" altLang="en-US" dirty="0">
                <a:ea typeface="MS PGothic" panose="020B0600070205080204" pitchFamily="34" charset="-128"/>
              </a:rPr>
              <a:t>the query into its internal form.  This is then translated into relational algebra.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perse-tree representation of the query </a:t>
            </a:r>
            <a:endParaRPr lang="en-US" altLang="en-US" dirty="0">
              <a:solidFill>
                <a:schemeClr val="accent3">
                  <a:lumMod val="50000"/>
                </a:schemeClr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syntax,</a:t>
            </a:r>
            <a:r>
              <a:rPr lang="en-US" altLang="en-US" dirty="0">
                <a:ea typeface="MS PGothic" panose="020B0600070205080204" pitchFamily="34" charset="-128"/>
              </a:rPr>
              <a:t>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query-evaluation plan</a:t>
            </a:r>
            <a:r>
              <a:rPr lang="en-US" altLang="en-US" dirty="0">
                <a:ea typeface="MS PGothic" panose="020B0600070205080204" pitchFamily="34" charset="-128"/>
              </a:rPr>
              <a:t>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51CD40E2-0F2E-4AEB-8983-8A23570A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3424975"/>
            <a:ext cx="3981256" cy="23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99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342751" progId="Equation.3">
                  <p:embed/>
                </p:oleObj>
              </mc:Choice>
              <mc:Fallback>
                <p:oleObj name="Equation" r:id="rId3" imgW="431613" imgH="34275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A8C7246-B5CA-4016-A4F1-92AB9F44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57C20A5-724E-4FAD-A218-59AA7A20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7636318" cy="4335777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Join with a conjunctive condition:</a:t>
            </a:r>
          </a:p>
          <a:p>
            <a:pPr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endParaRPr lang="en-US" altLang="en-US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solidFill>
                  <a:schemeClr val="accent3">
                    <a:lumMod val="50000"/>
                  </a:schemeClr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with lowest cost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measure query costs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Algorithms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for evaluating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relational algebra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013" y="1138593"/>
            <a:ext cx="7663796" cy="472078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 of query evaluation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 time to execute query</a:t>
            </a:r>
            <a:r>
              <a:rPr lang="en-US" altLang="en-US" dirty="0">
                <a:ea typeface="MS PGothic" panose="020B0600070205080204" pitchFamily="34" charset="-128"/>
              </a:rPr>
              <a:t>, and cost f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minimizing resource consumption </a:t>
            </a:r>
            <a:r>
              <a:rPr lang="en-US" altLang="en-US" dirty="0">
                <a:ea typeface="MS PGothic" panose="020B0600070205080204" pitchFamily="34" charset="-128"/>
              </a:rPr>
              <a:t>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 -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primary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70522</TotalTime>
  <Words>4238</Words>
  <Application>Microsoft Macintosh PowerPoint</Application>
  <PresentationFormat>On-screen Show (4:3)</PresentationFormat>
  <Paragraphs>369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Helvetica</vt:lpstr>
      <vt:lpstr>Monotype Sorts</vt:lpstr>
      <vt:lpstr>Times New Roman</vt:lpstr>
      <vt:lpstr>Webdings</vt:lpstr>
      <vt:lpstr>Wingdings</vt:lpstr>
      <vt:lpstr>db</vt:lpstr>
      <vt:lpstr>Equation</vt:lpstr>
      <vt:lpstr>Chapter 15: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Kishan Kumar Zalavadia</cp:lastModifiedBy>
  <cp:revision>640</cp:revision>
  <cp:lastPrinted>1999-06-28T19:27:31Z</cp:lastPrinted>
  <dcterms:created xsi:type="dcterms:W3CDTF">2000-02-23T18:58:38Z</dcterms:created>
  <dcterms:modified xsi:type="dcterms:W3CDTF">2024-04-17T14:59:40Z</dcterms:modified>
</cp:coreProperties>
</file>