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53"/>
  </p:notesMasterIdLst>
  <p:handoutMasterIdLst>
    <p:handoutMasterId r:id="rId54"/>
  </p:handoutMasterIdLst>
  <p:sldIdLst>
    <p:sldId id="370" r:id="rId2"/>
    <p:sldId id="256" r:id="rId3"/>
    <p:sldId id="344" r:id="rId4"/>
    <p:sldId id="319" r:id="rId5"/>
    <p:sldId id="343" r:id="rId6"/>
    <p:sldId id="465" r:id="rId7"/>
    <p:sldId id="476" r:id="rId8"/>
    <p:sldId id="363" r:id="rId9"/>
    <p:sldId id="309" r:id="rId10"/>
    <p:sldId id="310" r:id="rId11"/>
    <p:sldId id="388" r:id="rId12"/>
    <p:sldId id="311" r:id="rId13"/>
    <p:sldId id="312" r:id="rId14"/>
    <p:sldId id="313" r:id="rId15"/>
    <p:sldId id="462" r:id="rId16"/>
    <p:sldId id="463" r:id="rId17"/>
    <p:sldId id="455" r:id="rId18"/>
    <p:sldId id="456" r:id="rId19"/>
    <p:sldId id="342" r:id="rId20"/>
    <p:sldId id="457" r:id="rId21"/>
    <p:sldId id="317" r:id="rId22"/>
    <p:sldId id="318" r:id="rId23"/>
    <p:sldId id="425" r:id="rId24"/>
    <p:sldId id="320" r:id="rId25"/>
    <p:sldId id="321" r:id="rId26"/>
    <p:sldId id="322" r:id="rId27"/>
    <p:sldId id="325" r:id="rId28"/>
    <p:sldId id="477" r:id="rId29"/>
    <p:sldId id="426" r:id="rId30"/>
    <p:sldId id="427" r:id="rId31"/>
    <p:sldId id="466" r:id="rId32"/>
    <p:sldId id="428" r:id="rId33"/>
    <p:sldId id="429" r:id="rId34"/>
    <p:sldId id="430" r:id="rId35"/>
    <p:sldId id="470" r:id="rId36"/>
    <p:sldId id="347" r:id="rId37"/>
    <p:sldId id="366" r:id="rId38"/>
    <p:sldId id="467" r:id="rId39"/>
    <p:sldId id="350" r:id="rId40"/>
    <p:sldId id="349" r:id="rId41"/>
    <p:sldId id="468" r:id="rId42"/>
    <p:sldId id="351" r:id="rId43"/>
    <p:sldId id="352" r:id="rId44"/>
    <p:sldId id="353" r:id="rId45"/>
    <p:sldId id="478" r:id="rId46"/>
    <p:sldId id="449" r:id="rId47"/>
    <p:sldId id="450" r:id="rId48"/>
    <p:sldId id="451" r:id="rId49"/>
    <p:sldId id="452" r:id="rId50"/>
    <p:sldId id="453" r:id="rId51"/>
    <p:sldId id="454" r:id="rId5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920" autoAdjust="0"/>
  </p:normalViewPr>
  <p:slideViewPr>
    <p:cSldViewPr snapToGrid="0">
      <p:cViewPr varScale="1">
        <p:scale>
          <a:sx n="79" d="100"/>
          <a:sy n="79" d="100"/>
        </p:scale>
        <p:origin x="2064" y="192"/>
      </p:cViewPr>
      <p:guideLst>
        <p:guide orient="horz" pos="70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A1F08303-2CD9-4788-958C-65C4BFDD75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161BF148-0A15-46B7-8DD7-02C13C8EF9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4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7238AF6D-AA32-4C88-BB92-27E791452A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91141A00-8B0B-40AA-9BDC-71C79084B6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0788"/>
            <a:ext cx="304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36E825B-D795-474E-A44E-EE0311DDC1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6BFD82A-7DBF-496D-8A34-58AC026337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F4BD03-B568-40D5-86DC-D2326AF695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E6A977-6667-44CC-9695-7786EF5BC6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0263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351312-129D-4F3F-81CB-22BFA61745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339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9839329-0D0E-4440-AF95-A5CC0C4458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E5359F0-274A-4408-8973-E5AB57445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E737BEB-9250-4702-B43C-3A636F0CD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1A0E380-F0EE-40D0-AFCE-90433E95E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0C9F46-EEC1-44E1-AADF-0C5DFAC157F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EE72DA4-8AA8-4864-8EDE-1781EF2B1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33BAE36-8C0B-40D0-862F-F5862FDA8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15551B6-F202-41C7-9919-C9D7CFDD0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98B507-36CD-452D-B3F8-31AD42CE15FF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97D8762-D09A-4267-9D70-BE56B4669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64E75D3-B753-40E5-8669-F958D69C7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FCF47F-4348-498B-B820-B9B73C6D5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F0E0E8-D17B-41A3-B753-2245199CBB3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6EC2138-3D91-405A-B29F-B1C527799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7519BCB-959F-4CA7-86A5-A3590C17A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BC8D124-B136-42BA-B33A-1DF2378A5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3A896A-CD88-45BB-883A-A5A6ACCFC261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0E5C191-44C7-4313-85F7-8BD71D8C9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2ECE34-0B14-4777-B117-F516895DE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375F6E7-BF43-423E-9E8D-8524F7B1F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8B0E96-3F79-4205-B0CE-221B7F97329C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61EE5A8-966A-41BB-B726-B2C48308D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1EC76AA-7316-448A-A891-5E3CEF933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375F6E7-BF43-423E-9E8D-8524F7B1F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8B0E96-3F79-4205-B0CE-221B7F97329C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61EE5A8-966A-41BB-B726-B2C48308D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1EC76AA-7316-448A-A891-5E3CEF933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56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375F6E7-BF43-423E-9E8D-8524F7B1F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8B0E96-3F79-4205-B0CE-221B7F97329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61EE5A8-966A-41BB-B726-B2C48308D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1EC76AA-7316-448A-A891-5E3CEF933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How about </a:t>
            </a:r>
            <a:r>
              <a:rPr lang="en-US" altLang="en-US" dirty="0">
                <a:sym typeface="Greek Symbols" pitchFamily="18" charset="2"/>
              </a:rPr>
              <a:t>(r </a:t>
            </a:r>
            <a:r>
              <a:rPr lang="en-IN" dirty="0"/>
              <a:t>⟕ s) ⟕ t  vs </a:t>
            </a:r>
            <a:r>
              <a:rPr lang="en-US" altLang="en-US" dirty="0">
                <a:sym typeface="Greek Symbols" pitchFamily="18" charset="2"/>
              </a:rPr>
              <a:t>(r </a:t>
            </a:r>
            <a:r>
              <a:rPr lang="en-IN" dirty="0"/>
              <a:t>⟕ t) ⟕ s assuming r has common attributes with s and t?  Hint: consider 2 cases where s and t have common attributes and those where they have no common attribute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84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FFE2C0B-1E00-41D0-8A11-C4E72548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C713CF-9607-4470-A273-AC494A38B95B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19EB798-4276-4EB1-BA14-2883766AD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ECD4996-047F-43DA-BBDD-D548EFF47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047973B-0933-4747-BC7D-DC93B515F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076AEA-D4D8-443A-B94D-3E3B52B66C93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94E1CE2-39F3-415A-A9D3-7A1485FAB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618E90F-7E5F-432A-A700-F2B7700B1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71AD5BA-2A20-45B1-B5ED-8C53DA2EC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A7E811-F856-4583-9950-8E1234DCF49C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94988F5-3980-4401-8BEA-49271D3F2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081064C-90F0-4D6B-84C2-C2B908F48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640E601-E447-4EA9-8E5B-261D289D7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BC6F3F-3101-443A-9932-59D410DB72C2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B6B35C0-D563-464E-8DD0-1467C17E1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9CA3D8A-3E47-403D-9CF5-59912AA4E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321B667-9A45-42B8-9A88-05CCA7CE4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219423-C9AB-4B43-A997-58F863D1912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3F8EC89-E9A1-405D-981C-52FF1AF24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7EED68-434D-49BF-B488-F84981275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3C188B3-A46D-44EC-BBED-E180A2EEE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DDAB6A-6145-44B6-8CC9-B34BECF16AE0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8C02448-FBA7-4F1D-93CC-8D33FFE4C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EEE7383-E30A-4C27-985A-259DE8AF3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1B06015-4375-4F47-98C5-80E32064B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566348-BFEE-4085-9B98-BB3E51A967A7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00DAAEE-9188-46A0-8928-77476B356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31AFA1C-1C5D-441D-82BC-5AC4D121B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44337F7-50FA-4021-BC54-20BEE3F6C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C7E9C3-BD75-46A3-867E-65FA35FE9943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58E696C-C7BE-499B-8D32-37876C7BD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18E99F0-F35A-4648-A298-134C44B1E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207BE2E-CD49-4007-A746-9E7BC97E9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2F11D3-C453-4FDA-9D45-787E30EAB8E3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8AD38A-DA1E-4E9E-B746-D9DC296EF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FBAAC0F-5BDD-45F4-AAE7-FD45B13CE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2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8E1D179-B9D0-48F6-B6D0-CA0943E58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7635B1-A065-42E2-B3DD-0514E4CC0D92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261093E-637A-458C-94AC-5E33FAC54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ADF86CC-0D28-4363-A6D7-10D10E919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ECC75F1-FF96-44EB-9E57-7B4029AEE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18ACC0-49F8-47AD-970F-E6ED5878580B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4DFE4F3-2356-4D53-BC8E-C847746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7C376C0-3BE1-415B-9426-66FD918A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ABB337A-7416-4EA0-B63B-3F3E233AD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5B2E15-168D-404D-B3E5-D811B39D72AB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8E8E170-8726-477F-A246-82382BBD6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ECF24F5-E536-40B5-A388-459BFDBDD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3559CD3-DE10-4005-9316-DA78585EA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DC10EE-63E0-4227-A36A-67C2F043110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7D3DFD0-427F-437C-952B-2FFAA5FBD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C53DDDB-BBE4-4830-A772-48EB4E456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F7092FC-A0F3-4562-BBBC-D1152A102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A6C910-6398-48B8-8ED3-30ACA795710E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A228FE6-43E8-4CC2-93E1-40D7894EC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FF91C14-76BF-40D6-A170-A52168925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737C83C-5231-400C-ABAC-E802D5725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6960B5-CD0D-4E77-9549-F0BE319614A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C02F081-F3E5-4E82-A506-8249FCC7E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01E14C4-E8D3-4EF2-AE91-C909FDE03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09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82A1B1B-F105-4542-8C84-F3577F839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0AE584F-BE77-4CB7-BA8C-A68D1227213D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50431C6-2CED-448B-86D5-66F5582BB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623CF82B-25A6-4AEA-B852-622167DB5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EDCD3A8-8CE4-4EDB-864A-4C21897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10B5C1-7C2C-4F20-A729-16D6CB13CEC5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B15ED7A-4E38-4E80-9C71-3F15BF94B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2CE105D2-8B2B-433C-B339-E151778D8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EDCD3A8-8CE4-4EDB-864A-4C21897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10B5C1-7C2C-4F20-A729-16D6CB13CEC5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B15ED7A-4E38-4E80-9C71-3F15BF94B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2CE105D2-8B2B-433C-B339-E151778D8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61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388A9BE-CAEE-40C7-A9AC-A6A2AFA68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67966D-D241-441D-8A98-B44F3BCDA90B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A73D03FA-2A61-43B5-9CAC-FB54DF93D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D62D1324-E1FC-4253-B012-6A729B166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2B87CB8-9DD2-4BE0-98B5-BA889B46E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269A15-F8FA-4B14-9339-75723294DD04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E7D9A2B-1067-4164-98DA-EE39329FE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00B00AE-D509-49B5-9EF3-0E257B5B8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FBA35C56-5884-418A-A710-C72DAA06D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98DFC3-B04D-4D7B-AE3F-771854D17957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DB88FD2-6EF2-4C57-A062-4F7247E36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44B1F0EB-B6D9-404E-9105-6F144A0A0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82815B4D-17A1-4892-AD9B-42A8E2641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2403F1-BA73-4A79-BA61-8EB38B83C072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5DCFC0F7-3A69-436D-84EB-7E77E50D4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3F0CA09-EBA2-40C5-BA79-8F26EF430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128C53-CB30-47FE-AB93-A75A3D501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0AB2FA-44E6-4D45-9718-797B2D10A34F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9A2BEED-4A75-4E08-8612-8A659850C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1855F94-8969-4C8D-A9E0-1A63BB9BB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0B70E7C-6BD0-4B47-846B-BDFA05BE3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FFDD60-6F1F-41F9-AE11-E0C93AB4804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9056EE3-D9C5-4A86-BC14-5FA042746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C850731-90E0-4872-BC7B-AD10870C1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CF650C2-80E3-4CAE-B402-F5D65ADB8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748F81-99FD-43AF-9238-630E5FAF0BB1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FFB6153E-9C76-4B1D-93BF-420016151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65F741D8-9CB0-4C0A-A804-C6285A7D1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E4F09F3E-6E8F-4B86-BC1D-780E006D7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25B7F2-3196-4B6B-A397-E0814A77837E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BE9E19F4-950B-4370-B2DF-840D71F24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02C2A723-E80B-4D34-BD41-92A55428F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F76E8F01-50DB-4DAC-A14E-7725196B5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73C88F-C442-4107-BFCF-6A552A371D3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5BE766EE-2959-4F58-88A9-26FCB27C1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85F43BDE-3010-447B-871C-6397D09C1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DD270E9E-20F3-4BAD-8F33-615151C28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12EE6C2-5042-41D6-8DC4-7849D078CBD2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9D491853-AD1D-43AE-ACBC-483FE51F9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86A00DE3-3A90-4962-9557-92CF95D37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C09B93E8-2058-4A4D-BCB2-1A82F3A34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7808BA-38A7-4311-A7C3-9D654572C264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DBC55B19-D5BA-4F06-9FDB-710361D81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78154A94-573A-445D-BFA8-345EFE59E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14ED7219-148C-4D56-8786-BED4323FA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716CAA-1AFC-4B77-8BC2-B16F79A2CC37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430DB70-9D49-4F65-9101-289B8C000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A4111C1E-706F-4518-81CA-4B7EBBA37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32DA4FD-03E3-4ADF-B51F-ED6C5C47E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F12D1A-C6EE-4D7C-AC44-7E505EC7AF9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DF77218-C772-4D7B-9568-C8F8165B9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0D1FB1-38D3-4CD0-9B4F-E6C096821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152DB3B-E3D4-4EB9-891D-3AFF2DD1D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17FA94-1851-4A4F-882F-690D434D566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AF0C87B-A3AD-4535-996D-565146AFE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C7946C1-AA22-4D30-A389-86F48E79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8A60A3C-83B9-4899-851B-E58271EE2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2A6619-26FC-4C2B-BBB5-BE9514BF139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9CE9E0F-6018-43CB-B763-D2A60ACCC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E9F0D31-793C-457E-82A5-88A01D82B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8C1544A-10C5-41D5-BE9F-0F5FFAC90E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58AEBB-0155-4B61-8D5B-28334522388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6171361-ED55-4304-B92D-1B39E353D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31805C8-25FE-4591-82A9-583FCE3F7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17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22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18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2497"/>
            <a:ext cx="7772400" cy="5367972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6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  <a:prstGeom prst="rect">
            <a:avLst/>
          </a:prstGeo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0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06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3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0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8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6" y="1093788"/>
            <a:ext cx="782478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16.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9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6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4BB7257D-8AAC-402C-AE83-4064ED60F5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16: Query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8091ABB1-6B13-4524-B9B6-6B007212F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96C4720A-18C3-455E-B064-C93B8601E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18" y="1102497"/>
            <a:ext cx="7469205" cy="5367972"/>
          </a:xfrm>
        </p:spPr>
        <p:txBody>
          <a:bodyPr/>
          <a:lstStyle/>
          <a:p>
            <a:pPr marL="0" indent="0">
              <a:buNone/>
              <a:tabLst>
                <a:tab pos="3376613" algn="ctr"/>
              </a:tabLst>
            </a:pPr>
            <a:r>
              <a:rPr lang="en-US" altLang="en-US" dirty="0"/>
              <a:t>5.  Theta-join operations (and natural joins) are commutative.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    </a:t>
            </a:r>
            <a:r>
              <a:rPr lang="en-IN" dirty="0"/>
              <a:t>≡    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 ⨝</a:t>
            </a:r>
            <a:r>
              <a:rPr lang="en-US" altLang="en-US" dirty="0"/>
              <a:t>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br>
              <a:rPr lang="en-US" altLang="en-US" dirty="0"/>
            </a:br>
            <a:endParaRPr lang="en-US" altLang="en-US" baseline="-25000" dirty="0">
              <a:sym typeface="Greek Symbols" pitchFamily="18" charset="2"/>
            </a:endParaRPr>
          </a:p>
          <a:p>
            <a:pPr>
              <a:buFont typeface="Monotype Sorts" pitchFamily="-65" charset="2"/>
              <a:buNone/>
              <a:tabLst>
                <a:tab pos="3376613" algn="ctr"/>
              </a:tabLst>
            </a:pPr>
            <a:r>
              <a:rPr lang="en-US" altLang="en-US" dirty="0">
                <a:sym typeface="Greek Symbols" pitchFamily="18" charset="2"/>
              </a:rPr>
              <a:t>6.	(a) Natural join operations are associative:</a:t>
            </a:r>
          </a:p>
          <a:p>
            <a:pPr>
              <a:buNone/>
              <a:tabLst>
                <a:tab pos="3376613" algn="ctr"/>
              </a:tabLst>
            </a:pPr>
            <a:r>
              <a:rPr lang="en-US" altLang="en-US" dirty="0">
                <a:sym typeface="Greek Symbols" pitchFamily="18" charset="2"/>
              </a:rPr>
              <a:t>	                </a:t>
            </a:r>
            <a:r>
              <a:rPr lang="en-US" altLang="en-US" dirty="0"/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46000" dirty="0">
                <a:sym typeface="Greek Symbols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    </a:t>
            </a:r>
            <a:r>
              <a:rPr lang="en-IN" dirty="0"/>
              <a:t>≡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dirty="0"/>
              <a:t> (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 ⨝</a:t>
            </a:r>
            <a:r>
              <a:rPr lang="en-US" altLang="en-US" i="1" dirty="0"/>
              <a:t> E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(b) Theta joins are associative in the following manner: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      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 </a:t>
            </a:r>
            <a:r>
              <a:rPr lang="en-US" altLang="en-US" baseline="-46000" dirty="0">
                <a:sym typeface="Greek Symbols" pitchFamily="18" charset="2"/>
              </a:rPr>
              <a:t>2 </a:t>
            </a:r>
            <a:r>
              <a:rPr lang="en-US" altLang="en-US" baseline="-25000" dirty="0">
                <a:sym typeface="Symbol" panose="05050102010706020507" pitchFamily="18" charset="2"/>
              </a:rPr>
              <a:t> </a:t>
            </a:r>
            <a:r>
              <a:rPr lang="en-US" altLang="en-US" baseline="-46000" dirty="0">
                <a:sym typeface="Greek Symbols" pitchFamily="18" charset="2"/>
              </a:rPr>
              <a:t>3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   </a:t>
            </a:r>
            <a:r>
              <a:rPr lang="en-IN" dirty="0"/>
              <a:t>≡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 </a:t>
            </a:r>
            <a:r>
              <a:rPr lang="en-US" altLang="en-US" baseline="-25000" dirty="0">
                <a:sym typeface="Symbol" panose="05050102010706020507" pitchFamily="18" charset="2"/>
              </a:rPr>
              <a:t> </a:t>
            </a:r>
            <a:r>
              <a:rPr lang="en-US" altLang="en-US" baseline="-46000" dirty="0">
                <a:sym typeface="Greek Symbols" pitchFamily="18" charset="2"/>
              </a:rPr>
              <a:t>3</a:t>
            </a:r>
            <a:r>
              <a:rPr lang="en-US" altLang="en-US" dirty="0"/>
              <a:t> (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 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i="1" dirty="0"/>
              <a:t> E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br>
              <a:rPr lang="en-US" altLang="en-US" dirty="0"/>
            </a:br>
            <a:r>
              <a:rPr lang="en-US" altLang="en-US" dirty="0"/>
              <a:t>     where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sym typeface="Greek Symbols" pitchFamily="18" charset="2"/>
              </a:rPr>
              <a:t>2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involves attributes from only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and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i="1" baseline="-25000" dirty="0">
                <a:sym typeface="Greek Symbols" pitchFamily="18" charset="2"/>
              </a:rPr>
              <a:t>3</a:t>
            </a:r>
            <a:r>
              <a:rPr lang="en-US" altLang="en-US" i="1" dirty="0">
                <a:sym typeface="Greek Symbols" pitchFamily="18" charset="2"/>
              </a:rPr>
              <a:t>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B99422-6334-4E45-9086-F1F2684CA3D1}"/>
              </a:ext>
            </a:extLst>
          </p:cNvPr>
          <p:cNvSpPr txBox="1"/>
          <p:nvPr/>
        </p:nvSpPr>
        <p:spPr bwMode="auto">
          <a:xfrm>
            <a:off x="1647612" y="5188653"/>
            <a:ext cx="2792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13BE5181-BC0D-4E3C-B803-BDBB6753C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555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Pictorial Depiction of Equivalence Rules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F349FB-4CB9-462F-A282-31330CD91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627" y="1065978"/>
            <a:ext cx="6917843" cy="51331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6B49CD74-8487-4512-88D7-665692A99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1631F66-0C00-49F9-97DF-D953852A7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00211" cy="536797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7.	The selection operation distributes over the theta join operation under the following two conditions:</a:t>
            </a:r>
            <a:br>
              <a:rPr lang="en-US" altLang="en-US" dirty="0"/>
            </a:br>
            <a:r>
              <a:rPr lang="en-US" altLang="en-US" dirty="0"/>
              <a:t>(a)  When all the attributes in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0 </a:t>
            </a:r>
            <a:r>
              <a:rPr lang="en-US" altLang="en-US" dirty="0">
                <a:sym typeface="Greek Symbols" pitchFamily="18" charset="2"/>
              </a:rPr>
              <a:t> involve only the attributes of one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of the expressions 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 being joined.</a:t>
            </a:r>
            <a:br>
              <a:rPr lang="en-US" altLang="en-US" dirty="0">
                <a:sym typeface="Greek Symbols" pitchFamily="18" charset="2"/>
              </a:rPr>
            </a:b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     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E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     </a:t>
            </a:r>
            <a:r>
              <a:rPr lang="en-IN" dirty="0"/>
              <a:t>≡    </a:t>
            </a:r>
            <a:r>
              <a:rPr lang="en-US" altLang="en-US" dirty="0">
                <a:sym typeface="Symbol" panose="05050102010706020507" pitchFamily="18" charset="2"/>
              </a:rPr>
              <a:t> (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(E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</a:t>
            </a:r>
            <a:br>
              <a:rPr lang="en-US" altLang="en-US" dirty="0">
                <a:sym typeface="Greek Symbols" pitchFamily="18" charset="2"/>
              </a:rPr>
            </a:br>
            <a:endParaRPr lang="en-US" altLang="en-US" dirty="0">
              <a:sym typeface="Greek Symbols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Greek Symbols" pitchFamily="18" charset="2"/>
              </a:rPr>
              <a:t>	(b) When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1 </a:t>
            </a:r>
            <a:r>
              <a:rPr lang="en-US" altLang="en-US" dirty="0">
                <a:sym typeface="Greek Symbols" pitchFamily="18" charset="2"/>
              </a:rPr>
              <a:t>involves only the attributes of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and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2 </a:t>
            </a:r>
            <a:r>
              <a:rPr lang="en-US" altLang="en-US" dirty="0">
                <a:sym typeface="Greek Symbols" pitchFamily="18" charset="2"/>
              </a:rPr>
              <a:t> involves 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only the attributes of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.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	                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 </a:t>
            </a:r>
            <a:r>
              <a:rPr lang="en-US" altLang="en-US" baseline="-25000" dirty="0">
                <a:sym typeface="Greek Symbols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E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    </a:t>
            </a:r>
            <a:r>
              <a:rPr lang="en-IN" dirty="0"/>
              <a:t>≡</a:t>
            </a:r>
            <a:r>
              <a:rPr lang="en-US" altLang="en-US" dirty="0">
                <a:sym typeface="Symbol" panose="05050102010706020507" pitchFamily="18" charset="2"/>
              </a:rPr>
              <a:t>      (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 (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(E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B646A50B-011F-454A-8351-8C638211E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57962" cy="5367972"/>
          </a:xfrm>
        </p:spPr>
        <p:txBody>
          <a:bodyPr/>
          <a:lstStyle/>
          <a:p>
            <a:pPr>
              <a:buFont typeface="Monotype Sorts" pitchFamily="-65" charset="2"/>
              <a:buNone/>
              <a:tabLst>
                <a:tab pos="3087688" algn="ctr"/>
              </a:tabLst>
            </a:pPr>
            <a:r>
              <a:rPr lang="en-US" altLang="en-US" dirty="0"/>
              <a:t>8.	The projection operation distributes over the theta join operation as follows:</a:t>
            </a:r>
          </a:p>
          <a:p>
            <a:pPr>
              <a:buFont typeface="Monotype Sorts" pitchFamily="-65" charset="2"/>
              <a:buNone/>
              <a:tabLst>
                <a:tab pos="3087688" algn="ctr"/>
              </a:tabLst>
            </a:pPr>
            <a:r>
              <a:rPr lang="en-US" altLang="en-US" dirty="0"/>
              <a:t>	(a) if 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involves only attributes from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IN" altLang="en-US" dirty="0">
                <a:sym typeface="Symbol" panose="05050102010706020507" pitchFamily="18" charset="2"/>
              </a:rPr>
              <a:t>    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    </a:t>
            </a:r>
            <a:r>
              <a:rPr lang="en-IN" dirty="0"/>
              <a:t>≡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)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IN" altLang="en-US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 typeface="Monotype Sorts" pitchFamily="-65" charset="2"/>
              <a:buNone/>
              <a:tabLst>
                <a:tab pos="308768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(b) In general, consider a join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>
                <a:sym typeface="Greek Symbols" pitchFamily="18" charset="2"/>
              </a:rPr>
              <a:t>. </a:t>
            </a:r>
          </a:p>
          <a:p>
            <a:pPr lvl="1">
              <a:tabLst>
                <a:tab pos="3087688" algn="ctr"/>
              </a:tabLst>
            </a:pPr>
            <a:r>
              <a:rPr lang="en-US" altLang="en-US" dirty="0">
                <a:sym typeface="Greek Symbols" pitchFamily="18" charset="2"/>
              </a:rPr>
              <a:t> Let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be sets of attributes from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, respectively.  </a:t>
            </a:r>
          </a:p>
          <a:p>
            <a:pPr lvl="1">
              <a:tabLst>
                <a:tab pos="3087688" algn="ctr"/>
              </a:tabLst>
            </a:pPr>
            <a:r>
              <a:rPr lang="en-US" altLang="en-US" dirty="0">
                <a:sym typeface="Greek Symbols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be attributes of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that are involved in join condition </a:t>
            </a:r>
            <a:r>
              <a:rPr lang="en-US" altLang="en-US" i="1" dirty="0">
                <a:sym typeface="Greek Symbols" pitchFamily="18" charset="2"/>
              </a:rPr>
              <a:t>, </a:t>
            </a:r>
            <a:r>
              <a:rPr lang="en-US" altLang="en-US" dirty="0">
                <a:sym typeface="Greek Symbols" pitchFamily="18" charset="2"/>
              </a:rPr>
              <a:t>but are not in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and</a:t>
            </a:r>
          </a:p>
          <a:p>
            <a:pPr lvl="1">
              <a:tabLst>
                <a:tab pos="308768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let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4</a:t>
            </a:r>
            <a:r>
              <a:rPr lang="en-US" altLang="en-US" dirty="0">
                <a:sym typeface="Greek Symbols" pitchFamily="18" charset="2"/>
              </a:rPr>
              <a:t> be attributes of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 </a:t>
            </a:r>
            <a:r>
              <a:rPr lang="en-US" altLang="en-US" dirty="0">
                <a:sym typeface="Greek Symbols" pitchFamily="18" charset="2"/>
              </a:rPr>
              <a:t>that are involved in join condition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, but are not in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    </a:t>
            </a:r>
            <a:r>
              <a:rPr lang="en-IN" dirty="0"/>
              <a:t>≡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3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)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4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))</a:t>
            </a:r>
          </a:p>
          <a:p>
            <a:pPr lvl="1">
              <a:tabLst>
                <a:tab pos="3087688" algn="ctr"/>
              </a:tabLst>
            </a:pPr>
            <a:endParaRPr lang="en-IN" altLang="en-US" dirty="0"/>
          </a:p>
          <a:p>
            <a:pPr marL="457200" lvl="1" indent="0">
              <a:buNone/>
              <a:tabLst>
                <a:tab pos="3087688" algn="ctr"/>
              </a:tabLst>
            </a:pPr>
            <a:r>
              <a:rPr lang="en-IN" altLang="en-US" dirty="0"/>
              <a:t>Similar equivalences hold for </a:t>
            </a:r>
            <a:r>
              <a:rPr lang="en-IN" altLang="en-US" dirty="0" err="1"/>
              <a:t>outerjoin</a:t>
            </a:r>
            <a:r>
              <a:rPr lang="en-IN" altLang="en-US" dirty="0"/>
              <a:t> operations: </a:t>
            </a:r>
            <a:r>
              <a:rPr lang="en-IN" dirty="0"/>
              <a:t>⟕, ⟖, and ⟗</a:t>
            </a:r>
            <a:r>
              <a:rPr lang="en-IN" altLang="en-US" dirty="0"/>
              <a:t>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CC6BF4E4-7BA6-4F5E-9757-648842B6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A280E042-4593-4F00-8739-31BAD978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499" name="Rectangle 3">
                <a:extLst>
                  <a:ext uri="{FF2B5EF4-FFF2-40B4-BE49-F238E27FC236}">
                    <a16:creationId xmlns:a16="http://schemas.microsoft.com/office/drawing/2014/main" id="{CD34A2FB-3E13-4F06-8207-CFF2D7389F2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73768" y="1096159"/>
                <a:ext cx="7401828" cy="4659747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</a:rPr>
                  <a:t> 9.  </a:t>
                </a:r>
                <a:r>
                  <a:rPr lang="en-US" altLang="en-US" dirty="0"/>
                  <a:t>The set operations union and intersection are commutative</a:t>
                </a:r>
                <a:br>
                  <a:rPr lang="en-US" altLang="en-US" dirty="0"/>
                </a:br>
                <a:r>
                  <a:rPr lang="en-US" altLang="en-US" dirty="0"/>
                  <a:t>              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    </a:t>
                </a:r>
                <a:r>
                  <a:rPr lang="en-IN" dirty="0"/>
                  <a:t>≡  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 </a:t>
                </a:r>
                <a:br>
                  <a:rPr lang="en-US" altLang="en-US" baseline="-25000" dirty="0">
                    <a:sym typeface="Symbol" panose="05050102010706020507" pitchFamily="18" charset="2"/>
                  </a:rPr>
                </a:br>
                <a:r>
                  <a:rPr lang="en-US" altLang="en-US" dirty="0"/>
                  <a:t>               </a:t>
                </a:r>
                <a:r>
                  <a:rPr lang="en-US" altLang="en-US" i="1" dirty="0" err="1"/>
                  <a:t>E</a:t>
                </a:r>
                <a:r>
                  <a:rPr lang="en-US" altLang="en-US" baseline="-25000" dirty="0" err="1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    </a:t>
                </a:r>
                <a:r>
                  <a:rPr lang="en-IN" dirty="0"/>
                  <a:t>≡  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i="1" dirty="0"/>
                  <a:t>       </a:t>
                </a:r>
                <a:r>
                  <a:rPr lang="en-US" altLang="en-US" dirty="0"/>
                  <a:t>(set difference is not commutative).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10.  </a:t>
                </a:r>
                <a:r>
                  <a:rPr lang="en-US" altLang="en-US" dirty="0">
                    <a:sym typeface="Symbol" panose="05050102010706020507" pitchFamily="18" charset="2"/>
                  </a:rPr>
                  <a:t>Set union and intersection are associative.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           </a:t>
                </a:r>
                <a:r>
                  <a:rPr lang="en-US" altLang="en-US" dirty="0"/>
                  <a:t> 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</a:t>
                </a:r>
                <a:r>
                  <a:rPr lang="en-IN" dirty="0"/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    </a:t>
                </a:r>
                <a:r>
                  <a:rPr lang="en-IN" dirty="0"/>
                  <a:t>≡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  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dirty="0"/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sym typeface="Symbol" panose="05050102010706020507" pitchFamily="18" charset="2"/>
                  </a:rPr>
                  <a:t> 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IN" dirty="0"/>
                  <a:t>)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br>
                  <a:rPr lang="en-US" altLang="en-US" baseline="-25000" dirty="0">
                    <a:sym typeface="Symbol" panose="05050102010706020507" pitchFamily="18" charset="2"/>
                  </a:rPr>
                </a:br>
                <a:r>
                  <a:rPr lang="en-US" altLang="en-US" baseline="-25000" dirty="0">
                    <a:sym typeface="Symbol" panose="05050102010706020507" pitchFamily="18" charset="2"/>
                  </a:rPr>
                  <a:t>              </a:t>
                </a:r>
                <a:r>
                  <a:rPr lang="en-US" altLang="en-US" dirty="0">
                    <a:sym typeface="Symbol" panose="05050102010706020507" pitchFamily="18" charset="2"/>
                  </a:rPr>
                  <a:t>  </a:t>
                </a:r>
                <a:r>
                  <a:rPr lang="en-US" altLang="en-US" dirty="0"/>
                  <a:t> 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</a:t>
                </a:r>
                <a:r>
                  <a:rPr lang="en-IN" dirty="0"/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    </a:t>
                </a:r>
                <a:r>
                  <a:rPr lang="en-IN" dirty="0"/>
                  <a:t>≡  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dirty="0"/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sym typeface="Symbol" panose="05050102010706020507" pitchFamily="18" charset="2"/>
                  </a:rPr>
                  <a:t> 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IN" dirty="0"/>
                  <a:t>)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11.  </a:t>
                </a:r>
                <a:r>
                  <a:rPr lang="en-US" altLang="en-US" dirty="0">
                    <a:sym typeface="Symbol" panose="05050102010706020507" pitchFamily="18" charset="2"/>
                  </a:rPr>
                  <a:t>The selection operation distributes over ,  and –. 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I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/>
                      <m:t>	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         a.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   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    b.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Greek Symbols" pitchFamily="18" charset="2"/>
                  </a:rPr>
                  <a:t>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    c.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–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   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–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    d.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Greek Symbols" pitchFamily="18" charset="2"/>
                  </a:rPr>
                  <a:t>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br>
                  <a:rPr lang="en-US" altLang="en-US" baseline="-25000" dirty="0">
                    <a:sym typeface="Greek Symbols" pitchFamily="18" charset="2"/>
                  </a:rPr>
                </a:br>
                <a:r>
                  <a:rPr lang="en-US" altLang="en-US" baseline="-25000" dirty="0">
                    <a:sym typeface="Greek Symbols" pitchFamily="18" charset="2"/>
                  </a:rPr>
                  <a:t>                  </a:t>
                </a:r>
                <a:r>
                  <a:rPr lang="en-US" altLang="en-US" dirty="0">
                    <a:sym typeface="Greek Symbols" pitchFamily="18" charset="2"/>
                  </a:rPr>
                  <a:t>e.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–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Greek Symbols" pitchFamily="18" charset="2"/>
                  </a:rPr>
                  <a:t>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–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preceding equivalence does not hold for</a:t>
                </a:r>
                <a:r>
                  <a:rPr lang="en-US" altLang="en-US" dirty="0">
                    <a:sym typeface="Symbol" panose="05050102010706020507" pitchFamily="18" charset="2"/>
                  </a:rPr>
                  <a:t> </a:t>
                </a:r>
              </a:p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  <a:sym typeface="Greek Symbols" pitchFamily="18" charset="2"/>
                  </a:rPr>
                  <a:t>12.  </a:t>
                </a:r>
                <a:r>
                  <a:rPr lang="en-US" altLang="en-US" dirty="0">
                    <a:sym typeface="Greek Symbols" pitchFamily="18" charset="2"/>
                  </a:rPr>
                  <a:t>The projection operation distributes over union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</a:t>
                </a:r>
                <a:r>
                  <a:rPr lang="en-US" altLang="en-US" dirty="0">
                    <a:sym typeface="Symbol" panose="05050102010706020507" pitchFamily="18" charset="2"/>
                  </a:rPr>
                  <a:t>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L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sym typeface="Symbol" panose="05050102010706020507" pitchFamily="18" charset="2"/>
                  </a:rPr>
                  <a:t>)  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Symbol" panose="05050102010706020507" pitchFamily="18" charset="2"/>
                  </a:rPr>
                  <a:t>     (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L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)) </a:t>
                </a:r>
                <a:r>
                  <a:rPr lang="en-US" altLang="en-US" dirty="0">
                    <a:sym typeface="Symbol" panose="05050102010706020507" pitchFamily="18" charset="2"/>
                  </a:rPr>
                  <a:t> (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L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)) </a:t>
                </a:r>
                <a:endParaRPr lang="en-US" altLang="en-US" dirty="0">
                  <a:sym typeface="Greek Symbols" pitchFamily="18" charset="2"/>
                </a:endParaRPr>
              </a:p>
              <a:p>
                <a:pPr marL="404813" indent="-404813">
                  <a:buFont typeface="Monotype Sorts" pitchFamily="-65" charset="2"/>
                  <a:buAutoNum type="arabicPeriod" startAt="10"/>
                  <a:tabLst>
                    <a:tab pos="2279650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marL="404813" indent="-404813">
                  <a:buFont typeface="Monotype Sorts" pitchFamily="-65" charset="2"/>
                  <a:buNone/>
                  <a:tabLst>
                    <a:tab pos="2279650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62499" name="Rectangle 3">
                <a:extLst>
                  <a:ext uri="{FF2B5EF4-FFF2-40B4-BE49-F238E27FC236}">
                    <a16:creationId xmlns:a16="http://schemas.microsoft.com/office/drawing/2014/main" id="{CD34A2FB-3E13-4F06-8207-CFF2D7389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8" y="1096159"/>
                <a:ext cx="7401828" cy="4659747"/>
              </a:xfrm>
              <a:blipFill>
                <a:blip r:embed="rId3"/>
                <a:stretch>
                  <a:fillRect l="-577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A280E042-4593-4F00-8739-31BAD978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CD34A2FB-3E13-4F06-8207-CFF2D7389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20" y="932534"/>
            <a:ext cx="7806088" cy="5642002"/>
          </a:xfrm>
        </p:spPr>
        <p:txBody>
          <a:bodyPr/>
          <a:lstStyle/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13.</a:t>
            </a:r>
            <a:r>
              <a:rPr lang="en-US" altLang="en-US" dirty="0">
                <a:sym typeface="Greek Symbols" pitchFamily="18" charset="2"/>
              </a:rPr>
              <a:t>  Selection distributes over aggregation as below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baseline="-25000" dirty="0">
                <a:sym typeface="Greek Symbols" pitchFamily="18" charset="2"/>
              </a:rPr>
              <a:t>G</a:t>
            </a:r>
            <a:r>
              <a:rPr lang="en-IN" dirty="0"/>
              <a:t>𝛾</a:t>
            </a:r>
            <a:r>
              <a:rPr lang="en-US" altLang="en-US" baseline="-25000" dirty="0">
                <a:sym typeface="Greek Symbols" pitchFamily="18" charset="2"/>
              </a:rPr>
              <a:t>A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dirty="0">
                <a:sym typeface="Greek Symbols" pitchFamily="18" charset="2"/>
              </a:rPr>
              <a:t>))    </a:t>
            </a:r>
            <a:r>
              <a:rPr lang="en-IN" dirty="0"/>
              <a:t>≡   </a:t>
            </a:r>
            <a:r>
              <a:rPr lang="en-US" altLang="en-US" baseline="-25000" dirty="0">
                <a:sym typeface="Greek Symbols" pitchFamily="18" charset="2"/>
              </a:rPr>
              <a:t>G</a:t>
            </a:r>
            <a:r>
              <a:rPr lang="en-IN" dirty="0"/>
              <a:t>𝛾</a:t>
            </a:r>
            <a:r>
              <a:rPr lang="en-US" altLang="en-US" baseline="-25000" dirty="0">
                <a:sym typeface="Greek Symbols" pitchFamily="18" charset="2"/>
              </a:rPr>
              <a:t>A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dirty="0">
                <a:sym typeface="Greek Symbols" pitchFamily="18" charset="2"/>
              </a:rPr>
              <a:t>))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provided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only involves attributes in G</a:t>
            </a:r>
          </a:p>
          <a:p>
            <a:pPr marL="0" indent="0">
              <a:spcBef>
                <a:spcPts val="714"/>
              </a:spcBef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14.</a:t>
            </a:r>
            <a:r>
              <a:rPr lang="en-US" altLang="en-US" dirty="0">
                <a:sym typeface="Greek Symbols" pitchFamily="18" charset="2"/>
              </a:rPr>
              <a:t>  a. Full </a:t>
            </a:r>
            <a:r>
              <a:rPr lang="en-US" altLang="en-US" dirty="0" err="1">
                <a:sym typeface="Greek Symbols" pitchFamily="18" charset="2"/>
              </a:rPr>
              <a:t>outerjoin</a:t>
            </a:r>
            <a:r>
              <a:rPr lang="en-US" altLang="en-US" dirty="0">
                <a:sym typeface="Greek Symbols" pitchFamily="18" charset="2"/>
              </a:rPr>
              <a:t> is commutative: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dirty="0"/>
              <a:t>⟗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     </a:t>
            </a:r>
            <a:r>
              <a:rPr lang="en-IN" dirty="0"/>
              <a:t>≡ 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dirty="0"/>
              <a:t>⟗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br>
              <a:rPr lang="en-US" altLang="en-US" baseline="-25000" dirty="0">
                <a:sym typeface="Symbol" panose="05050102010706020507" pitchFamily="18" charset="2"/>
              </a:rPr>
            </a:br>
            <a:r>
              <a:rPr lang="en-US" altLang="en-US" baseline="-250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b. Left and right </a:t>
            </a:r>
            <a:r>
              <a:rPr lang="en-US" altLang="en-US" dirty="0" err="1">
                <a:sym typeface="Symbol" panose="05050102010706020507" pitchFamily="18" charset="2"/>
              </a:rPr>
              <a:t>outerjoin</a:t>
            </a:r>
            <a:r>
              <a:rPr lang="en-US" altLang="en-US" dirty="0">
                <a:sym typeface="Symbol" panose="05050102010706020507" pitchFamily="18" charset="2"/>
              </a:rPr>
              <a:t> are not commutative, but: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dirty="0"/>
              <a:t>⟕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     </a:t>
            </a:r>
            <a:r>
              <a:rPr lang="en-IN" dirty="0"/>
              <a:t>≡ 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dirty="0"/>
              <a:t>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endParaRPr lang="en-US" altLang="en-US" dirty="0">
              <a:sym typeface="Greek Symbols" pitchFamily="18" charset="2"/>
            </a:endParaRPr>
          </a:p>
          <a:p>
            <a:pPr marL="0" indent="0">
              <a:spcBef>
                <a:spcPts val="714"/>
              </a:spcBef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15.  </a:t>
            </a:r>
            <a:r>
              <a:rPr lang="en-US" altLang="en-US" dirty="0">
                <a:sym typeface="Greek Symbols" pitchFamily="18" charset="2"/>
              </a:rPr>
              <a:t>Selection distributes over left and right </a:t>
            </a:r>
            <a:r>
              <a:rPr lang="en-US" altLang="en-US" dirty="0" err="1">
                <a:sym typeface="Greek Symbols" pitchFamily="18" charset="2"/>
              </a:rPr>
              <a:t>outerjoins</a:t>
            </a:r>
            <a:r>
              <a:rPr lang="en-US" altLang="en-US" dirty="0">
                <a:sym typeface="Greek Symbols" pitchFamily="18" charset="2"/>
              </a:rPr>
              <a:t> as below, provided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            </a:t>
            </a:r>
          </a:p>
          <a:p>
            <a:pPr marL="0" indent="0">
              <a:spcBef>
                <a:spcPts val="0"/>
              </a:spcBef>
              <a:buNone/>
              <a:tabLst>
                <a:tab pos="2279650" algn="l"/>
              </a:tabLst>
            </a:pPr>
            <a:r>
              <a:rPr lang="en-US" altLang="en-US" dirty="0">
                <a:sym typeface="Greek Symbols" pitchFamily="18" charset="2"/>
              </a:rPr>
              <a:t>       only involves attributes of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a.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</a:t>
            </a:r>
            <a:r>
              <a:rPr lang="en-US" altLang="en-US" dirty="0">
                <a:sym typeface="Greek Symbols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))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b.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⟖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))</a:t>
            </a:r>
          </a:p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16.  </a:t>
            </a:r>
            <a:r>
              <a:rPr lang="en-US" altLang="en-US" dirty="0" err="1">
                <a:sym typeface="Greek Symbols" pitchFamily="18" charset="2"/>
              </a:rPr>
              <a:t>Outerjoins</a:t>
            </a:r>
            <a:r>
              <a:rPr lang="en-US" altLang="en-US" dirty="0">
                <a:sym typeface="Greek Symbols" pitchFamily="18" charset="2"/>
              </a:rPr>
              <a:t> can be replaced by inner joins under some conditions</a:t>
            </a:r>
          </a:p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a.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b.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⟖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provided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null rejecting on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</a:t>
            </a:r>
          </a:p>
          <a:p>
            <a:pPr marL="457200" indent="-457200">
              <a:buFont typeface="Monotype Sorts" pitchFamily="-65" charset="2"/>
              <a:buAutoNum type="arabicPeriod" startAt="13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57200" indent="-457200">
              <a:buFont typeface="Monotype Sorts" pitchFamily="-65" charset="2"/>
              <a:buAutoNum type="arabicPeriod" startAt="13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57200" indent="-457200">
              <a:buFont typeface="Monotype Sorts" pitchFamily="-65" charset="2"/>
              <a:buAutoNum type="arabicPeriod" startAt="13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01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A280E042-4593-4F00-8739-31BAD978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CD34A2FB-3E13-4F06-8207-CFF2D7389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932534"/>
            <a:ext cx="7796463" cy="5642002"/>
          </a:xfrm>
        </p:spPr>
        <p:txBody>
          <a:bodyPr/>
          <a:lstStyle/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ym typeface="Greek Symbols" pitchFamily="18" charset="2"/>
              </a:rPr>
              <a:t>Note that several equivalences that hold for joins do not hold for </a:t>
            </a:r>
            <a:r>
              <a:rPr lang="en-US" altLang="en-US" dirty="0" err="1">
                <a:sym typeface="Greek Symbols" pitchFamily="18" charset="2"/>
              </a:rPr>
              <a:t>outerjoins</a:t>
            </a:r>
            <a:endParaRPr lang="en-US" altLang="en-US" dirty="0">
              <a:sym typeface="Greek Symbols" pitchFamily="18" charset="2"/>
            </a:endParaRPr>
          </a:p>
          <a:p>
            <a:pPr>
              <a:tabLst>
                <a:tab pos="2279650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year=2017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instructor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⟕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teaches</a:t>
            </a:r>
            <a:r>
              <a:rPr lang="en-US" altLang="en-US" dirty="0">
                <a:sym typeface="Greek Symbols" pitchFamily="18" charset="2"/>
              </a:rPr>
              <a:t>)  </a:t>
            </a:r>
            <a:r>
              <a:rPr lang="en-IN" dirty="0"/>
              <a:t>≢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year=2017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instructor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teaches</a:t>
            </a:r>
            <a:r>
              <a:rPr lang="en-US" altLang="en-US" dirty="0">
                <a:sym typeface="Greek Symbols" pitchFamily="18" charset="2"/>
              </a:rPr>
              <a:t>)</a:t>
            </a:r>
          </a:p>
          <a:p>
            <a:pPr>
              <a:tabLst>
                <a:tab pos="2279650" algn="l"/>
              </a:tabLst>
            </a:pPr>
            <a:r>
              <a:rPr lang="en-US" altLang="en-US" dirty="0" err="1">
                <a:sym typeface="Greek Symbols" pitchFamily="18" charset="2"/>
              </a:rPr>
              <a:t>Outerjoins</a:t>
            </a:r>
            <a:r>
              <a:rPr lang="en-US" altLang="en-US" dirty="0">
                <a:sym typeface="Greek Symbols" pitchFamily="18" charset="2"/>
              </a:rPr>
              <a:t> are not associative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     (r </a:t>
            </a:r>
            <a:r>
              <a:rPr lang="en-IN" dirty="0"/>
              <a:t>⟕ s) ⟕ t     ≢     r ⟕ (s ⟕ t)</a:t>
            </a:r>
          </a:p>
          <a:p>
            <a:pPr lvl="1">
              <a:tabLst>
                <a:tab pos="2279650" algn="l"/>
              </a:tabLst>
            </a:pPr>
            <a:r>
              <a:rPr lang="en-IN" altLang="en-US" dirty="0">
                <a:sym typeface="Greek Symbols" pitchFamily="18" charset="2"/>
              </a:rPr>
              <a:t>e.g. with r(A,B) = {(1,1),    s(B,C) = { (1,1)},   t(A,C) = { }</a:t>
            </a:r>
            <a:endParaRPr lang="en-US" altLang="en-US" dirty="0">
              <a:sym typeface="Greek Symbols" pitchFamily="18" charset="2"/>
            </a:endParaRPr>
          </a:p>
          <a:p>
            <a:pPr marL="457200" indent="-457200">
              <a:buFont typeface="Monotype Sorts" pitchFamily="-65" charset="2"/>
              <a:buAutoNum type="arabicPeriod" startAt="16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32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9AB4C80-3C53-4A22-A0BA-9A1ABBED1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Transformation Example: Pushing Selections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387F6FF-70A9-4D77-9B93-3363D0FBA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892" y="1102497"/>
            <a:ext cx="7729087" cy="5367972"/>
          </a:xfrm>
        </p:spPr>
        <p:txBody>
          <a:bodyPr/>
          <a:lstStyle/>
          <a:p>
            <a:r>
              <a:rPr lang="en-US" altLang="en-US" dirty="0"/>
              <a:t>Query:  Find the names of all instructors in the Music department, along with the titles of the courses that they teach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ja-JP" i="1" baseline="-25000" dirty="0">
                <a:sym typeface="Symbol" panose="05050102010706020507" pitchFamily="18" charset="2"/>
              </a:rPr>
              <a:t>‘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’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            (</a:t>
            </a:r>
            <a:r>
              <a:rPr lang="en-US" altLang="ja-JP" i="1" dirty="0">
                <a:sym typeface="Symbol" panose="05050102010706020507" pitchFamily="18" charset="2"/>
              </a:rPr>
              <a:t>instructor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(teaches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Transformation using rule 7a.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en-US" i="1" baseline="-25000" dirty="0">
                <a:sym typeface="Symbol" panose="05050102010706020507" pitchFamily="18" charset="2"/>
              </a:rPr>
              <a:t>‘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’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ja-JP" i="1" dirty="0">
                <a:sym typeface="Symbol" panose="05050102010706020507" pitchFamily="18" charset="2"/>
              </a:rPr>
              <a:t>   </a:t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i="1" dirty="0">
                <a:sym typeface="Symbol" panose="05050102010706020507" pitchFamily="18" charset="2"/>
              </a:rPr>
              <a:t>               (teaches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Performing the selection as early as possible reduces the size of the relation to be joined. </a:t>
            </a:r>
            <a:endParaRPr lang="en-US" altLang="en-US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0C250CDD-B570-4445-BF3F-3A786F80E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with Multiple Transformations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E12142C-2886-40EF-8A6F-FA29A95487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892" y="1102497"/>
            <a:ext cx="7757963" cy="5367972"/>
          </a:xfrm>
        </p:spPr>
        <p:txBody>
          <a:bodyPr/>
          <a:lstStyle/>
          <a:p>
            <a:r>
              <a:rPr lang="en-US" altLang="en-US" dirty="0"/>
              <a:t>Query: Find the names of all instructors in the Music department who have taught a course in 2017, along with the titles of the courses that they taught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ja-JP" i="1" baseline="-25000" dirty="0">
                <a:sym typeface="Symbol" panose="05050102010706020507" pitchFamily="18" charset="2"/>
              </a:rPr>
              <a:t>"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</a:t>
            </a:r>
            <a:r>
              <a:rPr lang="en-US" altLang="ja-JP" i="1" baseline="-25000" dirty="0">
                <a:sym typeface="Symbol" panose="05050102010706020507" pitchFamily="18" charset="2"/>
              </a:rPr>
              <a:t>year</a:t>
            </a:r>
            <a:r>
              <a:rPr lang="en-US" altLang="ja-JP" baseline="-25000" dirty="0">
                <a:sym typeface="Symbol" panose="05050102010706020507" pitchFamily="18" charset="2"/>
              </a:rPr>
              <a:t> = 2017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      (</a:t>
            </a:r>
            <a:r>
              <a:rPr lang="en-US" altLang="ja-JP" i="1" dirty="0">
                <a:sym typeface="Symbol" panose="05050102010706020507" pitchFamily="18" charset="2"/>
              </a:rPr>
              <a:t>instructor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(teaches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  <a:endParaRPr lang="en-US" altLang="ja-JP" dirty="0"/>
          </a:p>
          <a:p>
            <a:r>
              <a:rPr lang="en-US" altLang="en-US" dirty="0">
                <a:sym typeface="Symbol" panose="05050102010706020507" pitchFamily="18" charset="2"/>
              </a:rPr>
              <a:t>Transformation using join associatively (Rule 6a):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</a:t>
            </a:r>
            <a:r>
              <a:rPr lang="en-US" altLang="ja-JP" i="1" baseline="-25000" dirty="0">
                <a:sym typeface="Symbol" panose="05050102010706020507" pitchFamily="18" charset="2"/>
              </a:rPr>
              <a:t>year</a:t>
            </a:r>
            <a:r>
              <a:rPr lang="en-US" altLang="ja-JP" baseline="-25000" dirty="0">
                <a:sym typeface="Symbol" panose="05050102010706020507" pitchFamily="18" charset="2"/>
              </a:rPr>
              <a:t> = 2017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      ((</a:t>
            </a:r>
            <a:r>
              <a:rPr lang="en-US" altLang="ja-JP" i="1" dirty="0">
                <a:sym typeface="Symbol" panose="05050102010706020507" pitchFamily="18" charset="2"/>
              </a:rPr>
              <a:t>instructor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teaches)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ja-JP" i="1" dirty="0">
                <a:sym typeface="Symbol" panose="05050102010706020507" pitchFamily="18" charset="2"/>
              </a:rPr>
              <a:t> 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Second form provides an opportunity to apply the </a:t>
            </a:r>
            <a:r>
              <a:rPr lang="ja-JP" altLang="en-US" dirty="0">
                <a:sym typeface="Symbol" panose="05050102010706020507" pitchFamily="18" charset="2"/>
              </a:rPr>
              <a:t>“</a:t>
            </a:r>
            <a:r>
              <a:rPr lang="en-US" altLang="ja-JP" dirty="0">
                <a:sym typeface="Symbol" panose="05050102010706020507" pitchFamily="18" charset="2"/>
              </a:rPr>
              <a:t>perform selections early</a:t>
            </a:r>
            <a:r>
              <a:rPr lang="ja-JP" altLang="en-US" dirty="0">
                <a:sym typeface="Symbol" panose="05050102010706020507" pitchFamily="18" charset="2"/>
              </a:rPr>
              <a:t>”</a:t>
            </a:r>
            <a:r>
              <a:rPr lang="en-US" altLang="ja-JP" dirty="0">
                <a:sym typeface="Symbol" panose="05050102010706020507" pitchFamily="18" charset="2"/>
              </a:rPr>
              <a:t> rule, resulting in the subexpression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 = </a:t>
            </a:r>
            <a:r>
              <a:rPr lang="en-IN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dirty="0">
                <a:sym typeface="Symbol" panose="05050102010706020507" pitchFamily="18" charset="2"/>
              </a:rPr>
              <a:t>  </a:t>
            </a:r>
            <a:r>
              <a:rPr lang="en-US" altLang="ja-JP" i="1" baseline="-25000" dirty="0">
                <a:sym typeface="Symbol" panose="05050102010706020507" pitchFamily="18" charset="2"/>
              </a:rPr>
              <a:t>year = 2017</a:t>
            </a:r>
            <a:r>
              <a:rPr lang="en-US" altLang="ja-JP" dirty="0">
                <a:sym typeface="Symbol" panose="05050102010706020507" pitchFamily="18" charset="2"/>
              </a:rPr>
              <a:t> (</a:t>
            </a:r>
            <a:r>
              <a:rPr lang="en-US" altLang="ja-JP" i="1" dirty="0">
                <a:sym typeface="Symbol" panose="05050102010706020507" pitchFamily="18" charset="2"/>
              </a:rPr>
              <a:t>teaches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E491A4A-3C0A-4D6B-A8E6-DAADB455E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Transformations (Cont.)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3E806A7-61B5-4CE6-B8A7-DDF13E6D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393" y="1301164"/>
            <a:ext cx="8227213" cy="36102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28584A3-E588-472A-9A73-1615951D4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F228E95-0A51-4249-9394-A4C573974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269" y="1102498"/>
            <a:ext cx="7738711" cy="2607354"/>
          </a:xfrm>
        </p:spPr>
        <p:txBody>
          <a:bodyPr/>
          <a:lstStyle/>
          <a:p>
            <a:r>
              <a:rPr lang="en-US" altLang="en-US" dirty="0"/>
              <a:t>Introduction </a:t>
            </a:r>
          </a:p>
          <a:p>
            <a:r>
              <a:rPr lang="en-US" altLang="en-US" dirty="0"/>
              <a:t>Transformation of Relational Expressions</a:t>
            </a:r>
          </a:p>
          <a:p>
            <a:r>
              <a:rPr lang="en-US" altLang="en-US" dirty="0"/>
              <a:t>Catalog Information for Cost Estimation</a:t>
            </a:r>
          </a:p>
          <a:p>
            <a:r>
              <a:rPr lang="en-US" altLang="en-US" dirty="0"/>
              <a:t>Statistical Information for Cost Estimation</a:t>
            </a:r>
          </a:p>
          <a:p>
            <a:r>
              <a:rPr lang="en-US" altLang="en-US" dirty="0"/>
              <a:t>Cost-based optimization</a:t>
            </a:r>
          </a:p>
          <a:p>
            <a:r>
              <a:rPr lang="en-US" altLang="en-US" dirty="0"/>
              <a:t>Dynamic Programming for Choosing Evaluation Plans</a:t>
            </a:r>
          </a:p>
          <a:p>
            <a:r>
              <a:rPr lang="en-US" altLang="en-US" dirty="0"/>
              <a:t>Materialized views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DA5B014-9A7D-4BC3-B609-3F8C59E67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Transformation Example: Pushing Projections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FF184D8-343D-426D-8603-75BB32384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143" y="1102497"/>
            <a:ext cx="779646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Consider: 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teaches</a:t>
            </a:r>
            <a:r>
              <a:rPr lang="en-US" altLang="ja-JP" dirty="0">
                <a:sym typeface="Symbol" panose="05050102010706020507" pitchFamily="18" charset="2"/>
              </a:rPr>
              <a:t>) </a:t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i="1" dirty="0">
                <a:sym typeface="Symbol" panose="05050102010706020507" pitchFamily="18" charset="2"/>
              </a:rPr>
              <a:t>                                  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we compute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	(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baseline="-25000" dirty="0">
                <a:sym typeface="Symbol" panose="05050102010706020507" pitchFamily="18" charset="2"/>
              </a:rPr>
              <a:t> = </a:t>
            </a:r>
            <a:r>
              <a:rPr lang="ja-JP" altLang="en-US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dirty="0">
                <a:sym typeface="Symbol" panose="05050102010706020507" pitchFamily="18" charset="2"/>
              </a:rPr>
              <a:t> 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teaches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we obtain a relation whose schema is: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ID, name, dept_name, salary, </a:t>
            </a:r>
            <a:r>
              <a:rPr lang="en-US" altLang="en-US" i="1" dirty="0" err="1">
                <a:sym typeface="Symbol" panose="05050102010706020507" pitchFamily="18" charset="2"/>
              </a:rPr>
              <a:t>course_id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sec_id</a:t>
            </a:r>
            <a:r>
              <a:rPr lang="en-US" altLang="en-US" i="1" dirty="0">
                <a:sym typeface="Symbol" panose="05050102010706020507" pitchFamily="18" charset="2"/>
              </a:rPr>
              <a:t>, semester, year)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Push projections using equivalence rules 8a and 8b; eliminate unneeded attributes from intermediate results to get: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     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teaches</a:t>
            </a:r>
            <a:r>
              <a:rPr lang="en-US" altLang="ja-JP" dirty="0">
                <a:sym typeface="Symbol" panose="05050102010706020507" pitchFamily="18" charset="2"/>
              </a:rPr>
              <a:t>)) </a:t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i="1" dirty="0">
                <a:sym typeface="Symbol" panose="05050102010706020507" pitchFamily="18" charset="2"/>
              </a:rPr>
              <a:t>               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Performing the projection as early as possible reduces the size of the relation to be joined. 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C6E47C56-A0BE-493D-99C6-FE63BED90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Ordering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C1CF120-E4F7-4429-B2DB-787B5E5C0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144" y="1073622"/>
            <a:ext cx="7594332" cy="5367972"/>
          </a:xfrm>
        </p:spPr>
        <p:txBody>
          <a:bodyPr/>
          <a:lstStyle/>
          <a:p>
            <a:pPr>
              <a:tabLst>
                <a:tab pos="1947863" algn="l"/>
              </a:tabLst>
            </a:pPr>
            <a:r>
              <a:rPr lang="en-US" altLang="en-US" dirty="0"/>
              <a:t>For all relations </a:t>
            </a:r>
            <a:r>
              <a:rPr lang="en-US" altLang="en-US" i="1" dirty="0"/>
              <a:t>r</a:t>
            </a:r>
            <a:r>
              <a:rPr lang="en-US" altLang="en-US" baseline="-25000" dirty="0"/>
              <a:t>1, </a:t>
            </a:r>
            <a:r>
              <a:rPr lang="en-US" altLang="en-US" i="1" dirty="0"/>
              <a:t>r</a:t>
            </a:r>
            <a:r>
              <a:rPr lang="en-US" altLang="en-US" baseline="-25000" dirty="0"/>
              <a:t>2, </a:t>
            </a:r>
            <a:r>
              <a:rPr lang="en-US" altLang="en-US" dirty="0"/>
              <a:t>and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,</a:t>
            </a:r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r>
              <a:rPr lang="en-US" altLang="en-US" dirty="0"/>
              <a:t>		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3  </a:t>
            </a:r>
            <a:r>
              <a:rPr lang="en-US" altLang="en-US" dirty="0"/>
              <a:t>=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3 </a:t>
            </a:r>
            <a:r>
              <a:rPr lang="en-US" altLang="en-US" dirty="0"/>
              <a:t>)</a:t>
            </a:r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r>
              <a:rPr lang="en-US" altLang="en-US" dirty="0"/>
              <a:t>	(Join Associativity)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endParaRPr lang="en-US" altLang="en-US" dirty="0"/>
          </a:p>
          <a:p>
            <a:pPr>
              <a:tabLst>
                <a:tab pos="1947863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dirty="0"/>
              <a:t>  </a:t>
            </a:r>
            <a:r>
              <a:rPr lang="en-US" altLang="en-US" i="1" dirty="0"/>
              <a:t>r</a:t>
            </a:r>
            <a:r>
              <a:rPr lang="en-US" altLang="en-US" baseline="-25000" dirty="0"/>
              <a:t>3 </a:t>
            </a:r>
            <a:r>
              <a:rPr lang="en-US" altLang="en-US" dirty="0"/>
              <a:t> is quite large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small, we choose</a:t>
            </a:r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br>
              <a:rPr lang="en-US" altLang="en-US" baseline="-25000" dirty="0"/>
            </a:br>
            <a:r>
              <a:rPr lang="en-US" altLang="en-US" baseline="-25000" dirty="0"/>
              <a:t>	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r>
              <a:rPr lang="en-US" altLang="en-US" dirty="0"/>
              <a:t>	so that we compute and store a smaller temporary relation.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A7DFCF53-4E54-4048-AC08-C5BD5617B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Ordering Example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C58C06D-6BC1-4E20-A3A3-6AFD666C4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144" y="1073622"/>
            <a:ext cx="7584708" cy="5367972"/>
          </a:xfrm>
        </p:spPr>
        <p:txBody>
          <a:bodyPr/>
          <a:lstStyle/>
          <a:p>
            <a:pPr>
              <a:tabLst>
                <a:tab pos="1198563" algn="l"/>
              </a:tabLst>
            </a:pPr>
            <a:r>
              <a:rPr lang="en-US" altLang="en-US" dirty="0"/>
              <a:t>Consider the expression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ja-JP" i="1" dirty="0">
                <a:sym typeface="Symbol" panose="05050102010706020507" pitchFamily="18" charset="2"/>
              </a:rPr>
              <a:t> teaches</a:t>
            </a:r>
            <a:r>
              <a:rPr lang="en-US" altLang="ja-JP" dirty="0">
                <a:sym typeface="Symbol" panose="05050102010706020507" pitchFamily="18" charset="2"/>
              </a:rPr>
              <a:t>) </a:t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i="1" dirty="0">
                <a:sym typeface="Symbol" panose="05050102010706020507" pitchFamily="18" charset="2"/>
              </a:rPr>
              <a:t> 			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</a:p>
          <a:p>
            <a:pPr>
              <a:tabLst>
                <a:tab pos="1198563" algn="l"/>
              </a:tabLst>
            </a:pPr>
            <a:r>
              <a:rPr lang="en-US" altLang="en-US" dirty="0"/>
              <a:t>Could compute   </a:t>
            </a:r>
            <a:r>
              <a:rPr lang="en-US" altLang="en-US" i="1" dirty="0"/>
              <a:t>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en-US" i="1" baseline="-25000" dirty="0">
                <a:sym typeface="Symbol" panose="05050102010706020507" pitchFamily="18" charset="2"/>
              </a:rPr>
              <a:t>, title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course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/>
              <a:t> </a:t>
            </a:r>
            <a:r>
              <a:rPr lang="en-US" altLang="en-US" dirty="0"/>
              <a:t>first, and join result with </a:t>
            </a:r>
            <a:br>
              <a:rPr lang="en-US" altLang="en-US" dirty="0"/>
            </a:br>
            <a:r>
              <a:rPr lang="en-US" altLang="en-US" dirty="0"/>
              <a:t>	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but  the result of the first join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is likely to be a large relation.</a:t>
            </a:r>
          </a:p>
          <a:p>
            <a:pPr>
              <a:tabLst>
                <a:tab pos="11985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Only a small fraction of the university</a:t>
            </a:r>
            <a:r>
              <a:rPr lang="ja-JP" altLang="en-US" dirty="0">
                <a:sym typeface="Symbol" panose="05050102010706020507" pitchFamily="18" charset="2"/>
              </a:rPr>
              <a:t>’</a:t>
            </a:r>
            <a:r>
              <a:rPr lang="en-US" altLang="ja-JP" dirty="0">
                <a:sym typeface="Symbol" panose="05050102010706020507" pitchFamily="18" charset="2"/>
              </a:rPr>
              <a:t>s instructors are likely to be from the Music department</a:t>
            </a:r>
          </a:p>
          <a:p>
            <a:pPr lvl="1">
              <a:tabLst>
                <a:tab pos="11985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it is better to compute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r>
              <a:rPr lang="en-US" altLang="en-US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teaches 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       </a:t>
            </a:r>
            <a:r>
              <a:rPr lang="en-US" altLang="en-US" dirty="0">
                <a:sym typeface="Symbol" panose="05050102010706020507" pitchFamily="18" charset="2"/>
              </a:rPr>
              <a:t>first.</a:t>
            </a:r>
            <a:r>
              <a:rPr lang="en-US" altLang="en-US" dirty="0"/>
              <a:t> 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CD7419F5-FE92-4159-9AAF-687033F90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Cost Estimation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F513389-B461-4AFD-8659-5598A25B6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8171782" cy="5367972"/>
          </a:xfrm>
        </p:spPr>
        <p:txBody>
          <a:bodyPr/>
          <a:lstStyle/>
          <a:p>
            <a:r>
              <a:rPr lang="en-US" altLang="en-US" dirty="0"/>
              <a:t>Cost of each operator computer as described in Chapter 15</a:t>
            </a:r>
          </a:p>
          <a:p>
            <a:pPr lvl="1"/>
            <a:r>
              <a:rPr lang="en-US" altLang="en-US" dirty="0"/>
              <a:t>Need statistics of input relations</a:t>
            </a:r>
          </a:p>
          <a:p>
            <a:pPr lvl="2"/>
            <a:r>
              <a:rPr lang="en-US" altLang="en-US" dirty="0"/>
              <a:t>E.g., number of tuples, sizes of tuples</a:t>
            </a:r>
          </a:p>
          <a:p>
            <a:r>
              <a:rPr lang="en-US" altLang="en-US" dirty="0"/>
              <a:t>Inputs can be results of sub-expressions</a:t>
            </a:r>
          </a:p>
          <a:p>
            <a:pPr lvl="1"/>
            <a:r>
              <a:rPr lang="en-US" altLang="en-US" dirty="0"/>
              <a:t>Need to estimate statistics of expression results</a:t>
            </a:r>
          </a:p>
          <a:p>
            <a:pPr lvl="1"/>
            <a:r>
              <a:rPr lang="en-US" altLang="en-US" dirty="0"/>
              <a:t>To do so, we require additional statistics</a:t>
            </a:r>
          </a:p>
          <a:p>
            <a:pPr lvl="2"/>
            <a:r>
              <a:rPr lang="en-US" altLang="en-US" dirty="0"/>
              <a:t>E.g., number of distinct values for an attribute</a:t>
            </a:r>
          </a:p>
          <a:p>
            <a:r>
              <a:rPr lang="en-US" altLang="en-US" dirty="0"/>
              <a:t>More on cost estimation later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64326744-9FBF-4DBD-9453-5D70A30DD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Evaluation Plans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FE03035-031F-48FD-B68D-7BF85E78C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96464" cy="5367972"/>
          </a:xfrm>
        </p:spPr>
        <p:txBody>
          <a:bodyPr/>
          <a:lstStyle/>
          <a:p>
            <a:r>
              <a:rPr lang="en-US" altLang="en-US" dirty="0"/>
              <a:t>Must consider the interaction of evaluation techniques when choosing evaluation plans</a:t>
            </a:r>
          </a:p>
          <a:p>
            <a:pPr lvl="1"/>
            <a:r>
              <a:rPr lang="en-US" altLang="en-US" dirty="0"/>
              <a:t>choosing the cheapest algorithm for each operation independently may not yield best overall algorithm.  E.g.</a:t>
            </a:r>
          </a:p>
          <a:p>
            <a:pPr lvl="2"/>
            <a:r>
              <a:rPr lang="en-US" altLang="en-US" dirty="0"/>
              <a:t>merge-join may be costlier than hash-join, but may provide a sorted output which reduces the cost for an outer level aggregation.</a:t>
            </a:r>
          </a:p>
          <a:p>
            <a:pPr lvl="2"/>
            <a:r>
              <a:rPr lang="en-US" altLang="en-US" dirty="0"/>
              <a:t>nested-loop join may provide opportunity for pipelining</a:t>
            </a:r>
          </a:p>
          <a:p>
            <a:r>
              <a:rPr lang="en-US" altLang="en-US" dirty="0"/>
              <a:t>Practical query optimizers incorporate elements of the following two broad approaches: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1.	Search all the plans and choose the best plan in a </a:t>
            </a:r>
            <a:br>
              <a:rPr lang="en-US" altLang="en-US" dirty="0"/>
            </a:br>
            <a:r>
              <a:rPr lang="en-US" altLang="en-US" dirty="0"/>
              <a:t>cost-based fashion.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2. Uses heuristics to choose a plan.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D488288B-9F1E-41DE-952D-1B18F0FF9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Cost-Based Optimization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04B53F0-B238-43C6-8666-D94F62176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00210" cy="5367972"/>
          </a:xfrm>
        </p:spPr>
        <p:txBody>
          <a:bodyPr/>
          <a:lstStyle/>
          <a:p>
            <a:r>
              <a:rPr lang="en-US" altLang="en-US" dirty="0"/>
              <a:t>Consider finding the best join-order for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baseline="-25000" dirty="0"/>
              <a:t>   </a:t>
            </a:r>
            <a:r>
              <a:rPr lang="en-US" altLang="en-US" dirty="0"/>
              <a:t>. . .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en-US" dirty="0"/>
              <a:t>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There are (2(</a:t>
            </a:r>
            <a:r>
              <a:rPr lang="en-US" altLang="en-US" i="1" dirty="0"/>
              <a:t>n</a:t>
            </a:r>
            <a:r>
              <a:rPr lang="en-US" altLang="en-US" dirty="0"/>
              <a:t> – 1))!/(</a:t>
            </a:r>
            <a:r>
              <a:rPr lang="en-US" altLang="en-US" i="1" dirty="0"/>
              <a:t>n</a:t>
            </a:r>
            <a:r>
              <a:rPr lang="en-US" altLang="en-US" dirty="0"/>
              <a:t> – 1)! different join orders for above expression.  With </a:t>
            </a:r>
            <a:r>
              <a:rPr lang="en-US" altLang="en-US" i="1" dirty="0"/>
              <a:t>n</a:t>
            </a:r>
            <a:r>
              <a:rPr lang="en-US" altLang="en-US" dirty="0"/>
              <a:t> = 7, the number is 665280, with </a:t>
            </a:r>
            <a:r>
              <a:rPr lang="en-US" altLang="en-US" i="1" dirty="0"/>
              <a:t>n = </a:t>
            </a:r>
            <a:r>
              <a:rPr lang="en-US" altLang="en-US" dirty="0"/>
              <a:t>10, the</a:t>
            </a:r>
            <a:r>
              <a:rPr lang="en-US" altLang="en-US" i="1" dirty="0"/>
              <a:t> </a:t>
            </a:r>
            <a:r>
              <a:rPr lang="en-US" altLang="en-US" dirty="0"/>
              <a:t>number is greater than 176 billion!</a:t>
            </a:r>
          </a:p>
          <a:p>
            <a:r>
              <a:rPr lang="en-US" altLang="en-US" dirty="0"/>
              <a:t>No need to generate all the join orders.  Using dynamic programming, the least-cost join order for any subset of </a:t>
            </a:r>
            <a:br>
              <a:rPr lang="en-US" altLang="en-US" dirty="0"/>
            </a:br>
            <a:r>
              <a:rPr lang="en-US" altLang="en-US" dirty="0"/>
              <a:t>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 is computed only once and stored for future use.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787CC2D0-0C7D-42A9-AF22-7CDDC87AC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Left Deep Join Trees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1EB365F-100D-4A52-810C-9B26E5642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093788"/>
            <a:ext cx="7093870" cy="166211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In </a:t>
            </a:r>
            <a:r>
              <a:rPr lang="en-US" altLang="en-US" b="1" dirty="0"/>
              <a:t>left-deep join trees,</a:t>
            </a:r>
            <a:r>
              <a:rPr lang="en-US" altLang="en-US" dirty="0"/>
              <a:t> the right-hand-side input for each join is a relation, not the result of an intermediate join.</a:t>
            </a:r>
          </a:p>
        </p:txBody>
      </p:sp>
      <p:pic>
        <p:nvPicPr>
          <p:cNvPr id="56324" name="Picture 6">
            <a:extLst>
              <a:ext uri="{FF2B5EF4-FFF2-40B4-BE49-F238E27FC236}">
                <a16:creationId xmlns:a16="http://schemas.microsoft.com/office/drawing/2014/main" id="{3896FDEC-5956-484B-BEFE-47EA3B83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160588"/>
            <a:ext cx="6805613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2ED439D-5E84-4683-953D-387E702F7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Heuristic Optimization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3FE8240-83B1-4C08-8204-3A38A6B7C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5267" y="1073622"/>
            <a:ext cx="7911967" cy="5367972"/>
          </a:xfrm>
        </p:spPr>
        <p:txBody>
          <a:bodyPr/>
          <a:lstStyle/>
          <a:p>
            <a:r>
              <a:rPr lang="en-US" altLang="en-US" dirty="0"/>
              <a:t>Cost-based optimization is expensive, even with dynamic programming.</a:t>
            </a:r>
          </a:p>
          <a:p>
            <a:r>
              <a:rPr lang="en-US" altLang="en-US" dirty="0"/>
              <a:t>Systems may use </a:t>
            </a:r>
            <a:r>
              <a:rPr lang="en-US" altLang="en-US" i="1" dirty="0"/>
              <a:t>heuristics </a:t>
            </a:r>
            <a:r>
              <a:rPr lang="en-US" altLang="en-US" dirty="0"/>
              <a:t>to reduce the number of choices that must be made in a cost-based fashion.</a:t>
            </a:r>
          </a:p>
          <a:p>
            <a:r>
              <a:rPr lang="en-US" altLang="en-US" dirty="0"/>
              <a:t>Heuristic optimization transforms the query-tree by using a set of rules that typically (but not in all cases) improve execution performance:</a:t>
            </a:r>
          </a:p>
          <a:p>
            <a:pPr lvl="1"/>
            <a:r>
              <a:rPr lang="en-US" altLang="en-US" dirty="0"/>
              <a:t>Perform selection early (reduces the number of tuples)</a:t>
            </a:r>
          </a:p>
          <a:p>
            <a:pPr lvl="1"/>
            <a:r>
              <a:rPr lang="en-US" altLang="en-US" dirty="0"/>
              <a:t>Perform projection early (reduces the number of attributes)</a:t>
            </a:r>
          </a:p>
          <a:p>
            <a:pPr lvl="1"/>
            <a:r>
              <a:rPr lang="en-US" altLang="en-US" dirty="0"/>
              <a:t>Perform most restrictive selection and join operations (i.e., with smallest result size) before other similar operations.</a:t>
            </a:r>
          </a:p>
          <a:p>
            <a:pPr lvl="1"/>
            <a:r>
              <a:rPr lang="en-US" altLang="en-US" dirty="0"/>
              <a:t>Some systems use only heuristics, others combine heuristics with partial cost-based optimization.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211" y="2770453"/>
            <a:ext cx="719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Statistics for Cost Estimation</a:t>
            </a:r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6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252523AE-0431-4C86-991C-4ADEC5581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375650" cy="67166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 Information for Cost Estimation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7BD364A-03AF-4F06-BA7E-96341C7F4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4518" y="1102497"/>
            <a:ext cx="7806088" cy="5367972"/>
          </a:xfrm>
        </p:spPr>
        <p:txBody>
          <a:bodyPr/>
          <a:lstStyle/>
          <a:p>
            <a:r>
              <a:rPr lang="en-US" altLang="en-US" i="1" dirty="0" err="1"/>
              <a:t>n</a:t>
            </a:r>
            <a:r>
              <a:rPr lang="en-US" altLang="en-US" i="1" baseline="-25000" dirty="0" err="1"/>
              <a:t>r</a:t>
            </a:r>
            <a:r>
              <a:rPr lang="en-US" altLang="en-US" i="1" dirty="0"/>
              <a:t>:  </a:t>
            </a:r>
            <a:r>
              <a:rPr lang="en-US" altLang="en-US" dirty="0"/>
              <a:t>number of tuples in a relation </a:t>
            </a:r>
            <a:r>
              <a:rPr lang="en-US" altLang="en-US" i="1" dirty="0"/>
              <a:t>r.</a:t>
            </a:r>
            <a:endParaRPr lang="en-US" altLang="en-US" dirty="0"/>
          </a:p>
          <a:p>
            <a:r>
              <a:rPr lang="en-US" altLang="en-US" i="1" dirty="0" err="1"/>
              <a:t>b</a:t>
            </a:r>
            <a:r>
              <a:rPr lang="en-US" altLang="en-US" i="1" baseline="-25000" dirty="0" err="1"/>
              <a:t>r</a:t>
            </a:r>
            <a:r>
              <a:rPr lang="en-US" altLang="en-US" dirty="0"/>
              <a:t>: number of blocks containing tuples of </a:t>
            </a:r>
            <a:r>
              <a:rPr lang="en-US" altLang="en-US" i="1" dirty="0"/>
              <a:t>r.</a:t>
            </a:r>
            <a:endParaRPr lang="en-US" altLang="en-US" dirty="0"/>
          </a:p>
          <a:p>
            <a:r>
              <a:rPr lang="en-US" altLang="en-US" i="1" dirty="0" err="1"/>
              <a:t>l</a:t>
            </a:r>
            <a:r>
              <a:rPr lang="en-US" altLang="en-US" i="1" baseline="-25000" dirty="0" err="1"/>
              <a:t>r</a:t>
            </a:r>
            <a:r>
              <a:rPr lang="en-US" altLang="en-US" dirty="0"/>
              <a:t>: size of a tuple of </a:t>
            </a:r>
            <a:r>
              <a:rPr lang="en-US" altLang="en-US" i="1" dirty="0"/>
              <a:t>r.</a:t>
            </a:r>
          </a:p>
          <a:p>
            <a:r>
              <a:rPr lang="en-US" altLang="en-US" i="1" dirty="0" err="1"/>
              <a:t>f</a:t>
            </a:r>
            <a:r>
              <a:rPr lang="en-US" altLang="en-US" i="1" baseline="-25000" dirty="0" err="1"/>
              <a:t>r</a:t>
            </a:r>
            <a:r>
              <a:rPr lang="en-US" altLang="en-US" i="1" dirty="0"/>
              <a:t>: </a:t>
            </a:r>
            <a:r>
              <a:rPr lang="en-US" altLang="en-US" dirty="0"/>
              <a:t>blocking factor of </a:t>
            </a:r>
            <a:r>
              <a:rPr lang="en-US" altLang="en-US" i="1" dirty="0"/>
              <a:t>r</a:t>
            </a:r>
            <a:r>
              <a:rPr lang="en-US" altLang="en-US" dirty="0"/>
              <a:t> — i.e., the number of tuples of </a:t>
            </a:r>
            <a:r>
              <a:rPr lang="en-US" altLang="en-US" i="1" dirty="0"/>
              <a:t>r </a:t>
            </a:r>
            <a:r>
              <a:rPr lang="en-US" altLang="en-US" dirty="0"/>
              <a:t>that fit into one block.</a:t>
            </a:r>
          </a:p>
          <a:p>
            <a:r>
              <a:rPr lang="en-US" altLang="en-US" i="1" dirty="0"/>
              <a:t>V(A, r):</a:t>
            </a:r>
            <a:r>
              <a:rPr lang="en-US" altLang="en-US" dirty="0"/>
              <a:t> number of distinct values that appear in </a:t>
            </a:r>
            <a:r>
              <a:rPr lang="en-US" altLang="en-US" i="1" dirty="0"/>
              <a:t>r</a:t>
            </a:r>
            <a:r>
              <a:rPr lang="en-US" altLang="en-US" dirty="0"/>
              <a:t> for attribute </a:t>
            </a:r>
            <a:r>
              <a:rPr lang="en-US" altLang="en-US" i="1" dirty="0"/>
              <a:t>A; </a:t>
            </a:r>
            <a:r>
              <a:rPr lang="en-US" altLang="en-US" dirty="0"/>
              <a:t>same as the size of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tuples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are stored together physically in a file, then: 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71684" name="Object 2">
            <a:extLst>
              <a:ext uri="{FF2B5EF4-FFF2-40B4-BE49-F238E27FC236}">
                <a16:creationId xmlns:a16="http://schemas.microsoft.com/office/drawing/2014/main" id="{55A18B11-A2C4-4B33-91D7-440CA2606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56673"/>
              </p:ext>
            </p:extLst>
          </p:nvPr>
        </p:nvGraphicFramePr>
        <p:xfrm>
          <a:off x="3590642" y="3691271"/>
          <a:ext cx="88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9000" imgH="660400" progId="Equation.3">
                  <p:embed/>
                </p:oleObj>
              </mc:Choice>
              <mc:Fallback>
                <p:oleObj name="Equation" r:id="rId3" imgW="8890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642" y="3691271"/>
                        <a:ext cx="88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6" name="Rectangle 6">
            <a:extLst>
              <a:ext uri="{FF2B5EF4-FFF2-40B4-BE49-F238E27FC236}">
                <a16:creationId xmlns:a16="http://schemas.microsoft.com/office/drawing/2014/main" id="{3598BEF7-BBDB-45DA-88AB-4873FD9E5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07242271-6D11-4330-A09C-537A38CCC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268" y="1102498"/>
            <a:ext cx="7082131" cy="1039812"/>
          </a:xfrm>
        </p:spPr>
        <p:txBody>
          <a:bodyPr/>
          <a:lstStyle/>
          <a:p>
            <a:r>
              <a:rPr lang="en-US" altLang="en-US" dirty="0"/>
              <a:t>Alternative ways of evaluating a given query</a:t>
            </a:r>
          </a:p>
          <a:p>
            <a:pPr lvl="1"/>
            <a:r>
              <a:rPr lang="en-US" altLang="en-US" dirty="0"/>
              <a:t>Equivalent expressions</a:t>
            </a:r>
          </a:p>
          <a:p>
            <a:pPr lvl="1"/>
            <a:r>
              <a:rPr lang="en-US" altLang="en-US" dirty="0"/>
              <a:t>Different algorithms for each operation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39E27B-873D-4551-A927-6DFB7A85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5478" y="2360977"/>
            <a:ext cx="7388619" cy="349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4CBB64EA-64A3-40D7-A007-B17EF0C9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Histograms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BCD9F34-1091-43A5-8EC9-11FA49027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142" y="1102497"/>
            <a:ext cx="7709837" cy="5367972"/>
          </a:xfrm>
        </p:spPr>
        <p:txBody>
          <a:bodyPr/>
          <a:lstStyle/>
          <a:p>
            <a:r>
              <a:rPr lang="en-US" altLang="en-US" dirty="0"/>
              <a:t>Histogram on attribute </a:t>
            </a:r>
            <a:r>
              <a:rPr lang="en-US" altLang="en-US" i="1" dirty="0"/>
              <a:t>age</a:t>
            </a:r>
            <a:r>
              <a:rPr lang="en-US" altLang="en-US" dirty="0"/>
              <a:t> of relation </a:t>
            </a:r>
            <a:r>
              <a:rPr lang="en-US" altLang="en-US" i="1" dirty="0"/>
              <a:t>person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-width</a:t>
            </a:r>
            <a:r>
              <a:rPr lang="en-US" altLang="en-US" dirty="0"/>
              <a:t> histograms</a:t>
            </a:r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-depth</a:t>
            </a:r>
            <a:r>
              <a:rPr lang="en-US" altLang="en-US" dirty="0"/>
              <a:t> histograms break up range such that each range has (approximately) the same number of tuples</a:t>
            </a:r>
          </a:p>
          <a:p>
            <a:pPr lvl="1"/>
            <a:r>
              <a:rPr lang="en-US" altLang="en-US" dirty="0"/>
              <a:t>E.g. (4, 8, 14, 19) </a:t>
            </a:r>
          </a:p>
          <a:p>
            <a:r>
              <a:rPr lang="en-US" altLang="en-US" dirty="0"/>
              <a:t>Many databases also store </a:t>
            </a:r>
            <a:r>
              <a:rPr lang="en-US" altLang="en-US" i="1" dirty="0"/>
              <a:t>n </a:t>
            </a:r>
            <a:r>
              <a:rPr lang="en-US" altLang="en-US" b="1" dirty="0">
                <a:solidFill>
                  <a:srgbClr val="002060"/>
                </a:solidFill>
              </a:rPr>
              <a:t>most-frequent values </a:t>
            </a:r>
            <a:r>
              <a:rPr lang="en-US" altLang="en-US" dirty="0"/>
              <a:t>and their counts</a:t>
            </a:r>
          </a:p>
          <a:p>
            <a:pPr lvl="1"/>
            <a:r>
              <a:rPr lang="en-US" altLang="en-US" dirty="0"/>
              <a:t>Histogram is built on remaining values only</a:t>
            </a:r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id="{A3C2BFE6-D0A1-4BB1-AFE8-7CD8B81A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90" y="1666668"/>
            <a:ext cx="4092575" cy="288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0F08-A4D6-4755-A428-3ABB81B5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EAC6-9925-40BC-B05B-1DDF59AB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8" y="1102497"/>
            <a:ext cx="7748337" cy="5367972"/>
          </a:xfrm>
        </p:spPr>
        <p:txBody>
          <a:bodyPr/>
          <a:lstStyle/>
          <a:p>
            <a:r>
              <a:rPr lang="en-IN" dirty="0"/>
              <a:t>Histograms and other statistics usually computed based on a </a:t>
            </a:r>
            <a:r>
              <a:rPr lang="en-IN" b="1" dirty="0">
                <a:solidFill>
                  <a:srgbClr val="002060"/>
                </a:solidFill>
              </a:rPr>
              <a:t>random  sample</a:t>
            </a:r>
          </a:p>
          <a:p>
            <a:r>
              <a:rPr lang="en-IN" dirty="0"/>
              <a:t>Statistics may be out of date</a:t>
            </a:r>
          </a:p>
          <a:p>
            <a:pPr lvl="1"/>
            <a:r>
              <a:rPr lang="en-IN" dirty="0"/>
              <a:t>Some database require a </a:t>
            </a:r>
            <a:r>
              <a:rPr lang="en-IN" b="1" dirty="0" err="1"/>
              <a:t>analyze</a:t>
            </a:r>
            <a:r>
              <a:rPr lang="en-IN" b="1" dirty="0"/>
              <a:t> </a:t>
            </a:r>
            <a:r>
              <a:rPr lang="en-IN" dirty="0"/>
              <a:t> command to be executed to update statistics</a:t>
            </a:r>
          </a:p>
          <a:p>
            <a:pPr lvl="1"/>
            <a:r>
              <a:rPr lang="en-IN" dirty="0"/>
              <a:t>Others automatically recompute statistics </a:t>
            </a:r>
          </a:p>
          <a:p>
            <a:pPr lvl="2"/>
            <a:r>
              <a:rPr lang="en-IN" dirty="0"/>
              <a:t>e.g., when number of tuples in a relation changes by some percentage</a:t>
            </a:r>
          </a:p>
        </p:txBody>
      </p:sp>
    </p:spTree>
    <p:extLst>
      <p:ext uri="{BB962C8B-B14F-4D97-AF65-F5344CB8AC3E}">
        <p14:creationId xmlns:p14="http://schemas.microsoft.com/office/powerpoint/2010/main" val="1327861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A902C18D-987A-402C-B20E-660F1DA6FA1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4519" y="1092794"/>
            <a:ext cx="7843762" cy="4903787"/>
          </a:xfrm>
          <a:prstGeom prst="rect">
            <a:avLst/>
          </a:prstGeo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ym typeface="Symbol" panose="05050102010706020507" pitchFamily="18" charset="2"/>
              </a:rPr>
              <a:t></a:t>
            </a:r>
            <a:r>
              <a:rPr lang="en-US" altLang="en-US" b="1" i="1" baseline="-25000" dirty="0">
                <a:sym typeface="Symbol" panose="05050102010706020507" pitchFamily="18" charset="2"/>
              </a:rPr>
              <a:t>A=v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sym typeface="Symbol" panose="05050102010706020507" pitchFamily="18" charset="2"/>
              </a:rPr>
              <a:t>r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r</a:t>
            </a:r>
            <a:r>
              <a:rPr lang="en-US" altLang="en-US" i="1" dirty="0">
                <a:sym typeface="Symbol" panose="05050102010706020507" pitchFamily="18" charset="2"/>
              </a:rPr>
              <a:t> / V(</a:t>
            </a:r>
            <a:r>
              <a:rPr lang="en-US" altLang="en-US" i="1" dirty="0" err="1">
                <a:sym typeface="Symbol" panose="05050102010706020507" pitchFamily="18" charset="2"/>
              </a:rPr>
              <a:t>A,r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: number of records that will satisfy the selection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Equality condition on a key attribute:</a:t>
            </a:r>
            <a:r>
              <a:rPr lang="en-US" altLang="en-US" i="1" dirty="0">
                <a:sym typeface="Symbol" panose="05050102010706020507" pitchFamily="18" charset="2"/>
              </a:rPr>
              <a:t> size estimate = </a:t>
            </a:r>
            <a:r>
              <a:rPr lang="en-US" altLang="en-US" dirty="0">
                <a:sym typeface="Symbol" panose="05050102010706020507" pitchFamily="18" charset="2"/>
              </a:rPr>
              <a:t>1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kumimoji="0" lang="en-US" altLang="en-US" dirty="0"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sym typeface="Symbol" panose="05050102010706020507" pitchFamily="18" charset="2"/>
              </a:rPr>
              <a:t>) (case of 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sym typeface="Symbol" panose="05050102010706020507" pitchFamily="18" charset="2"/>
              </a:rPr>
              <a:t>) is symmetric)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Let c denote  the estimated number of tuples satisfying the condition.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min(</a:t>
            </a:r>
            <a:r>
              <a:rPr lang="en-US" altLang="en-US" dirty="0" err="1">
                <a:sym typeface="Symbol" panose="05050102010706020507" pitchFamily="18" charset="2"/>
              </a:rPr>
              <a:t>A,r</a:t>
            </a:r>
            <a:r>
              <a:rPr lang="en-US" altLang="en-US" dirty="0">
                <a:sym typeface="Symbol" panose="05050102010706020507" pitchFamily="18" charset="2"/>
              </a:rPr>
              <a:t>) and max(</a:t>
            </a:r>
            <a:r>
              <a:rPr lang="en-US" altLang="en-US" dirty="0" err="1">
                <a:sym typeface="Symbol" panose="05050102010706020507" pitchFamily="18" charset="2"/>
              </a:rPr>
              <a:t>A,r</a:t>
            </a:r>
            <a:r>
              <a:rPr lang="en-US" altLang="en-US" dirty="0">
                <a:sym typeface="Symbol" panose="05050102010706020507" pitchFamily="18" charset="2"/>
              </a:rPr>
              <a:t>) are available in catalog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c = 0 if v &lt; min(</a:t>
            </a:r>
            <a:r>
              <a:rPr lang="en-US" altLang="en-US" dirty="0" err="1"/>
              <a:t>A,r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c =</a:t>
            </a:r>
            <a:br>
              <a:rPr lang="en-US" altLang="en-US" dirty="0"/>
            </a:b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 If histograms available, can refine above estimate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In absence of statistical information</a:t>
            </a:r>
            <a:r>
              <a:rPr lang="en-US" altLang="en-US" i="1" dirty="0"/>
              <a:t> c </a:t>
            </a:r>
            <a:r>
              <a:rPr lang="en-US" altLang="en-US" dirty="0"/>
              <a:t>is assumed to be</a:t>
            </a:r>
            <a:r>
              <a:rPr lang="en-US" altLang="en-US" i="1" dirty="0"/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/ </a:t>
            </a:r>
            <a:r>
              <a:rPr lang="en-US" altLang="en-US" dirty="0">
                <a:sym typeface="Symbol" panose="05050102010706020507" pitchFamily="18" charset="2"/>
              </a:rPr>
              <a:t>2.</a:t>
            </a:r>
          </a:p>
          <a:p>
            <a:pPr lvl="2"/>
            <a:endParaRPr lang="en-US" altLang="en-US" sz="1600" dirty="0">
              <a:sym typeface="Symbol" panose="05050102010706020507" pitchFamily="18" charset="2"/>
            </a:endParaRPr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C897B721-DA5B-48DB-89C5-0ECC40E42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Selection Size Estimation</a:t>
            </a:r>
          </a:p>
        </p:txBody>
      </p:sp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51A7D16A-0EF1-42C9-84D1-BB8084DBD57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45174"/>
              </p:ext>
            </p:extLst>
          </p:nvPr>
        </p:nvGraphicFramePr>
        <p:xfrm>
          <a:off x="2217019" y="3701147"/>
          <a:ext cx="2167090" cy="5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44500" progId="Equation.3">
                  <p:embed/>
                </p:oleObj>
              </mc:Choice>
              <mc:Fallback>
                <p:oleObj name="Equation" r:id="rId3" imgW="16129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19" y="3701147"/>
                        <a:ext cx="2167090" cy="597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25B34E41-68A0-4111-B5A3-5964468F8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Size Estimation of Complex Selections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F37CA3D-1CFA-4DD3-8583-A2203BB9D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19461" cy="5367972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selectivity </a:t>
            </a:r>
            <a:r>
              <a:rPr lang="en-US" altLang="en-US" dirty="0"/>
              <a:t>of a condition 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dirty="0">
                <a:sym typeface="Greek Symbols" pitchFamily="18" charset="2"/>
              </a:rPr>
              <a:t> is the probability that a tuple in the relation </a:t>
            </a: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sym typeface="Greek Symbols" pitchFamily="18" charset="2"/>
              </a:rPr>
              <a:t> satisfies 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dirty="0">
                <a:sym typeface="Greek Symbols" pitchFamily="18" charset="2"/>
              </a:rPr>
              <a:t> 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sym typeface="Greek Symbols" pitchFamily="18" charset="2"/>
              </a:rPr>
              <a:t> If </a:t>
            </a:r>
            <a:r>
              <a:rPr lang="en-US" altLang="en-US" i="1" dirty="0" err="1">
                <a:sym typeface="Greek Symbols" pitchFamily="18" charset="2"/>
              </a:rPr>
              <a:t>s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 is the number of satisfying tuples in </a:t>
            </a:r>
            <a:r>
              <a:rPr lang="en-US" altLang="en-US" i="1" dirty="0">
                <a:sym typeface="Greek Symbols" pitchFamily="18" charset="2"/>
              </a:rPr>
              <a:t>r, </a:t>
            </a:r>
            <a:r>
              <a:rPr lang="en-US" altLang="en-US" dirty="0">
                <a:sym typeface="Greek Symbols" pitchFamily="18" charset="2"/>
              </a:rPr>
              <a:t>the selectivity of 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dirty="0">
                <a:sym typeface="Greek Symbols" pitchFamily="18" charset="2"/>
              </a:rPr>
              <a:t> is given by </a:t>
            </a:r>
            <a:r>
              <a:rPr lang="en-US" altLang="en-US" i="1" dirty="0" err="1">
                <a:sym typeface="Greek Symbols" pitchFamily="18" charset="2"/>
              </a:rPr>
              <a:t>s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i="1" dirty="0">
                <a:sym typeface="Greek Symbols" pitchFamily="18" charset="2"/>
              </a:rPr>
              <a:t> /</a:t>
            </a:r>
            <a:r>
              <a:rPr lang="en-US" altLang="en-US" i="1" dirty="0" err="1">
                <a:sym typeface="Greek Symbols" pitchFamily="18" charset="2"/>
              </a:rPr>
              <a:t>n</a:t>
            </a:r>
            <a:r>
              <a:rPr lang="en-US" altLang="en-US" i="1" baseline="-25000" dirty="0" err="1">
                <a:sym typeface="Greek Symbols" pitchFamily="18" charset="2"/>
              </a:rPr>
              <a:t>r</a:t>
            </a:r>
            <a:r>
              <a:rPr lang="en-US" altLang="en-US" i="1" dirty="0">
                <a:sym typeface="Greek Symbols" pitchFamily="18" charset="2"/>
              </a:rPr>
              <a:t>.</a:t>
            </a:r>
            <a:endParaRPr lang="en-US" altLang="en-US" dirty="0">
              <a:sym typeface="Greek Symbols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sym typeface="Greek Symbols" pitchFamily="18" charset="2"/>
              </a:rPr>
              <a:t>Conjunction: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sym typeface="Greek Symbols" pitchFamily="18" charset="2"/>
              </a:rPr>
              <a:t>1</a:t>
            </a:r>
            <a:r>
              <a:rPr lang="en-US" altLang="en-US" sz="2000" baseline="-25000" dirty="0">
                <a:sym typeface="Symbol" panose="05050102010706020507" pitchFamily="18" charset="2"/>
              </a:rPr>
              <a:t>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sym typeface="Greek Symbols" pitchFamily="18" charset="2"/>
              </a:rPr>
              <a:t>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. . . 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>
                <a:sym typeface="Greek Symbols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r).  Assuming independence, </a:t>
            </a:r>
            <a:r>
              <a:rPr lang="en-US" altLang="en-US" dirty="0">
                <a:sym typeface="Symbol" panose="05050102010706020507" pitchFamily="18" charset="2"/>
              </a:rPr>
              <a:t>estimate of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tuples in the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result is:</a:t>
            </a:r>
            <a:br>
              <a:rPr lang="en-US" altLang="en-US" sz="2800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Disjunction: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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sz="1400" baseline="-25000" dirty="0">
                <a:sym typeface="Greek Symbols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. . . 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sym typeface="Greek Symbols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r). </a:t>
            </a:r>
            <a:r>
              <a:rPr lang="en-US" altLang="en-US" dirty="0">
                <a:sym typeface="Symbol" panose="05050102010706020507" pitchFamily="18" charset="2"/>
              </a:rPr>
              <a:t>  Estimated number of tuples: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Negation: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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r). </a:t>
            </a:r>
            <a:r>
              <a:rPr lang="en-US" altLang="en-US" dirty="0">
                <a:sym typeface="Symbol" panose="05050102010706020507" pitchFamily="18" charset="2"/>
              </a:rPr>
              <a:t> Estimated number of tuples: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–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size(</a:t>
            </a:r>
            <a:r>
              <a:rPr lang="en-US" altLang="en-US" i="1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r))</a:t>
            </a:r>
          </a:p>
        </p:txBody>
      </p:sp>
      <p:graphicFrame>
        <p:nvGraphicFramePr>
          <p:cNvPr id="77828" name="Object 2">
            <a:extLst>
              <a:ext uri="{FF2B5EF4-FFF2-40B4-BE49-F238E27FC236}">
                <a16:creationId xmlns:a16="http://schemas.microsoft.com/office/drawing/2014/main" id="{63B73BDC-F3BD-4665-84D2-AF3E2262D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20246"/>
              </p:ext>
            </p:extLst>
          </p:nvPr>
        </p:nvGraphicFramePr>
        <p:xfrm>
          <a:off x="3498487" y="3001962"/>
          <a:ext cx="2286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700" imgH="431800" progId="Equation.3">
                  <p:embed/>
                </p:oleObj>
              </mc:Choice>
              <mc:Fallback>
                <p:oleObj name="Equation" r:id="rId3" imgW="1155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487" y="3001962"/>
                        <a:ext cx="2286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3">
            <a:extLst>
              <a:ext uri="{FF2B5EF4-FFF2-40B4-BE49-F238E27FC236}">
                <a16:creationId xmlns:a16="http://schemas.microsoft.com/office/drawing/2014/main" id="{DB4B5B34-2CC2-46E0-ADA1-80DC084DA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9088" y="4232275"/>
          <a:ext cx="41306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74900" imgH="482600" progId="Equation.3">
                  <p:embed/>
                </p:oleObj>
              </mc:Choice>
              <mc:Fallback>
                <p:oleObj name="Equation" r:id="rId5" imgW="2374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232275"/>
                        <a:ext cx="41306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FA826EF6-8A13-43AB-AA82-CE18A68AE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Operation:  Running Example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2C97EEF-6D3D-4C8B-9254-896CBF0B1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873466" cy="5367972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635000" algn="l"/>
                <a:tab pos="2568575" algn="l"/>
              </a:tabLst>
            </a:pPr>
            <a:r>
              <a:rPr lang="en-US" altLang="en-US" dirty="0"/>
              <a:t>Running example: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student </a:t>
            </a:r>
            <a:r>
              <a:rPr lang="en-IN" dirty="0"/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635000" algn="l"/>
                <a:tab pos="2568575" algn="l"/>
              </a:tabLst>
            </a:pPr>
            <a:r>
              <a:rPr lang="en-US" altLang="en-US" dirty="0"/>
              <a:t>Catalog information for join examples: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n</a:t>
            </a:r>
            <a:r>
              <a:rPr lang="en-US" altLang="en-US" i="1" baseline="-25000" dirty="0" err="1"/>
              <a:t>student</a:t>
            </a:r>
            <a:r>
              <a:rPr lang="en-US" altLang="en-US" i="1" dirty="0"/>
              <a:t> = 5</a:t>
            </a:r>
            <a:r>
              <a:rPr lang="en-US" altLang="en-US" dirty="0"/>
              <a:t>,000.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f</a:t>
            </a:r>
            <a:r>
              <a:rPr lang="en-US" altLang="en-US" i="1" baseline="-25000" dirty="0" err="1"/>
              <a:t>student</a:t>
            </a:r>
            <a:r>
              <a:rPr lang="en-US" altLang="en-US" i="1" dirty="0"/>
              <a:t>  = 50, </a:t>
            </a:r>
            <a:r>
              <a:rPr lang="en-US" altLang="en-US" dirty="0"/>
              <a:t>which implies that </a:t>
            </a:r>
            <a:br>
              <a:rPr lang="en-US" altLang="en-US" dirty="0"/>
            </a:br>
            <a:r>
              <a:rPr lang="en-US" altLang="en-US" i="1" dirty="0"/>
              <a:t>	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student</a:t>
            </a:r>
            <a:r>
              <a:rPr lang="en-US" altLang="en-US" dirty="0"/>
              <a:t> =5000/50 = 100.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n</a:t>
            </a:r>
            <a:r>
              <a:rPr lang="en-US" altLang="en-US" i="1" baseline="-25000" dirty="0" err="1"/>
              <a:t>takes</a:t>
            </a:r>
            <a:r>
              <a:rPr lang="en-US" altLang="en-US" i="1" dirty="0"/>
              <a:t> = </a:t>
            </a:r>
            <a:r>
              <a:rPr lang="en-US" altLang="en-US" dirty="0"/>
              <a:t>10000.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f</a:t>
            </a:r>
            <a:r>
              <a:rPr lang="en-US" altLang="en-US" i="1" baseline="-25000" dirty="0" err="1"/>
              <a:t>takes</a:t>
            </a:r>
            <a:r>
              <a:rPr lang="en-US" altLang="en-US" baseline="-25000" dirty="0"/>
              <a:t>   </a:t>
            </a:r>
            <a:r>
              <a:rPr lang="en-US" altLang="en-US" dirty="0"/>
              <a:t>= 25, which implies that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takes</a:t>
            </a:r>
            <a:r>
              <a:rPr lang="en-US" altLang="en-US" baseline="-25000" dirty="0"/>
              <a:t> </a:t>
            </a:r>
            <a:r>
              <a:rPr lang="en-US" altLang="en-US" dirty="0"/>
              <a:t>= 10000/25 = 400.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/>
              <a:t>V(ID, takes)</a:t>
            </a:r>
            <a:r>
              <a:rPr lang="en-US" altLang="en-US" dirty="0"/>
              <a:t> = 2500, which implies that on average, each student who has taken a course has taken 4 courses.</a:t>
            </a:r>
          </a:p>
          <a:p>
            <a:pPr lvl="1"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dirty="0"/>
              <a:t>Attribute </a:t>
            </a:r>
            <a:r>
              <a:rPr lang="en-US" altLang="en-US" i="1" dirty="0"/>
              <a:t>ID</a:t>
            </a:r>
            <a:r>
              <a:rPr lang="en-US" altLang="en-US" dirty="0"/>
              <a:t> in </a:t>
            </a:r>
            <a:r>
              <a:rPr lang="en-US" altLang="en-US" i="1" dirty="0"/>
              <a:t>takes </a:t>
            </a:r>
            <a:r>
              <a:rPr lang="en-US" altLang="en-US" dirty="0"/>
              <a:t>is a foreign key referencing </a:t>
            </a:r>
            <a:r>
              <a:rPr lang="en-US" altLang="en-US" i="1" dirty="0"/>
              <a:t>student.</a:t>
            </a:r>
          </a:p>
          <a:p>
            <a:pPr lvl="1"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/>
              <a:t>V</a:t>
            </a:r>
            <a:r>
              <a:rPr lang="en-US" altLang="en-US" dirty="0"/>
              <a:t>(</a:t>
            </a:r>
            <a:r>
              <a:rPr lang="en-US" altLang="en-US" i="1" dirty="0"/>
              <a:t>ID, student</a:t>
            </a:r>
            <a:r>
              <a:rPr lang="en-US" altLang="en-US" dirty="0"/>
              <a:t>)</a:t>
            </a:r>
            <a:r>
              <a:rPr lang="en-US" altLang="en-US" i="1" dirty="0"/>
              <a:t> = </a:t>
            </a:r>
            <a:r>
              <a:rPr lang="en-US" altLang="en-US" dirty="0"/>
              <a:t>5000 (</a:t>
            </a:r>
            <a:r>
              <a:rPr lang="en-US" altLang="en-US" i="1" dirty="0"/>
              <a:t>primary key!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635000" algn="l"/>
                <a:tab pos="25685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782" y="2455821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99858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26ACB2C3-8064-4B72-9C77-0C17C0912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Optimizing Nested Subqueries**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FA7B72B-947C-4CE3-8E0E-51EF8FD38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4518" y="962526"/>
            <a:ext cx="8156541" cy="5488692"/>
          </a:xfrm>
        </p:spPr>
        <p:txBody>
          <a:bodyPr/>
          <a:lstStyle/>
          <a:p>
            <a:r>
              <a:rPr lang="en-US" altLang="en-US" dirty="0"/>
              <a:t>Nested query example:</a:t>
            </a:r>
            <a:br>
              <a:rPr lang="en-US" altLang="en-US" dirty="0"/>
            </a:b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/>
              <a:t>name</a:t>
            </a:r>
            <a:r>
              <a:rPr lang="en-US" altLang="en-US" sz="2400" i="1" dirty="0"/>
              <a:t> </a:t>
            </a:r>
            <a:br>
              <a:rPr lang="en-US" altLang="en-US" sz="1800" i="1" dirty="0"/>
            </a:b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b="1" dirty="0"/>
              <a:t>where exists 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 </a:t>
            </a:r>
            <a:r>
              <a:rPr lang="en-US" altLang="en-US" sz="1800" dirty="0"/>
              <a:t>*</a:t>
            </a:r>
            <a:br>
              <a:rPr lang="en-US" altLang="en-US" sz="1800" dirty="0"/>
            </a:br>
            <a:r>
              <a:rPr lang="en-US" altLang="en-US" sz="1800" dirty="0"/>
              <a:t>	               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teaches</a:t>
            </a:r>
            <a:br>
              <a:rPr lang="en-US" altLang="en-US" sz="1800" dirty="0"/>
            </a:br>
            <a:r>
              <a:rPr lang="en-US" altLang="en-US" sz="1800" dirty="0"/>
              <a:t>	                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instructor.ID = teaches.ID </a:t>
            </a:r>
            <a:r>
              <a:rPr lang="en-US" altLang="en-US" sz="1800" b="1" dirty="0"/>
              <a:t>and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teaches.year</a:t>
            </a:r>
            <a:r>
              <a:rPr lang="en-US" altLang="en-US" sz="1800" i="1" dirty="0"/>
              <a:t> = 2019</a:t>
            </a:r>
            <a:r>
              <a:rPr lang="en-US" altLang="en-US" sz="1800" dirty="0"/>
              <a:t>)</a:t>
            </a:r>
            <a:endParaRPr lang="en-US" altLang="en-US" dirty="0"/>
          </a:p>
          <a:p>
            <a:r>
              <a:rPr lang="en-US" altLang="en-US" dirty="0"/>
              <a:t>SQL</a:t>
            </a:r>
            <a:r>
              <a:rPr lang="en-US" altLang="en-US" b="1" dirty="0"/>
              <a:t> </a:t>
            </a:r>
            <a:r>
              <a:rPr lang="en-US" altLang="en-US" dirty="0"/>
              <a:t>conceptually treats nested subqueries in the where clause as       functions that take parameters and return a single value or set of values</a:t>
            </a:r>
          </a:p>
          <a:p>
            <a:pPr lvl="1"/>
            <a:r>
              <a:rPr lang="en-US" altLang="en-US" dirty="0"/>
              <a:t>Parameters are variables from outer level query that are used in the  nested subquery; such variables are called </a:t>
            </a:r>
            <a:r>
              <a:rPr lang="en-US" altLang="en-US" b="1" dirty="0">
                <a:solidFill>
                  <a:srgbClr val="002060"/>
                </a:solidFill>
              </a:rPr>
              <a:t>correlation variables</a:t>
            </a:r>
          </a:p>
          <a:p>
            <a:r>
              <a:rPr lang="en-US" altLang="en-US" dirty="0"/>
              <a:t>Conceptually, nested subquery is executed once for each tuple in the       cross-product generated by the outer level </a:t>
            </a:r>
            <a:r>
              <a:rPr lang="en-US" altLang="en-US" b="1" dirty="0"/>
              <a:t>from</a:t>
            </a:r>
            <a:r>
              <a:rPr lang="en-US" altLang="en-US" dirty="0"/>
              <a:t> clause</a:t>
            </a:r>
          </a:p>
          <a:p>
            <a:pPr lvl="1"/>
            <a:r>
              <a:rPr lang="en-US" altLang="en-US" dirty="0"/>
              <a:t>Such evaluation is called </a:t>
            </a:r>
            <a:r>
              <a:rPr lang="en-US" altLang="en-US" b="1" dirty="0">
                <a:solidFill>
                  <a:srgbClr val="002060"/>
                </a:solidFill>
              </a:rPr>
              <a:t>correlated evaluation </a:t>
            </a:r>
          </a:p>
          <a:p>
            <a:pPr lvl="1"/>
            <a:r>
              <a:rPr lang="en-US" altLang="en-US" dirty="0"/>
              <a:t>Note: other conditions in where clause may be used to compute a join (instead of a cross-product) before executing the nested subquery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7A672B98-14FC-411C-AB01-D1C725123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Optimizing Nested Subqueries (Cont.)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F74BD83-425E-4E21-9AE9-6E0F41D9F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18" y="1102497"/>
            <a:ext cx="7652085" cy="5367972"/>
          </a:xfrm>
        </p:spPr>
        <p:txBody>
          <a:bodyPr/>
          <a:lstStyle/>
          <a:p>
            <a:r>
              <a:rPr lang="en-US" altLang="en-US" dirty="0"/>
              <a:t>Correlated evaluation may be quite inefficient since </a:t>
            </a:r>
          </a:p>
          <a:p>
            <a:pPr lvl="1"/>
            <a:r>
              <a:rPr lang="en-US" altLang="en-US" dirty="0"/>
              <a:t>a large number of calls may be made to the nested query </a:t>
            </a:r>
          </a:p>
          <a:p>
            <a:pPr lvl="1"/>
            <a:r>
              <a:rPr lang="en-US" altLang="en-US" dirty="0"/>
              <a:t>there may be unnecessary random I/O as a result</a:t>
            </a:r>
          </a:p>
          <a:p>
            <a:r>
              <a:rPr lang="en-US" altLang="en-US" dirty="0"/>
              <a:t>SQL optimizers attempt to transform nested subqueries to joins where possible, enabling use of efficient join techniques</a:t>
            </a:r>
          </a:p>
          <a:p>
            <a:r>
              <a:rPr lang="en-US" altLang="en-US" dirty="0"/>
              <a:t>E.g.,: earlier nested query can be rewritten as </a:t>
            </a:r>
            <a:br>
              <a:rPr lang="en-US" altLang="en-US" dirty="0"/>
            </a:b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i="1" baseline="-25000" dirty="0"/>
              <a:t>name</a:t>
            </a:r>
            <a:r>
              <a:rPr lang="en-IN" dirty="0"/>
              <a:t>(</a:t>
            </a:r>
            <a:r>
              <a:rPr lang="en-US" altLang="en-US" i="1" dirty="0"/>
              <a:t>instructor</a:t>
            </a:r>
            <a:r>
              <a:rPr lang="en-IN" altLang="en-US" dirty="0"/>
              <a:t> ⨝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instructor.ID=teaches.ID </a:t>
            </a:r>
            <a:r>
              <a:rPr lang="en-US" altLang="en-US" baseline="-25000" dirty="0">
                <a:sym typeface="Symbol" panose="05050102010706020507" pitchFamily="18" charset="2"/>
              </a:rPr>
              <a:t>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teaches.year</a:t>
            </a:r>
            <a:r>
              <a:rPr lang="en-US" altLang="en-US" i="1" baseline="-25000" dirty="0">
                <a:sym typeface="Symbol" panose="05050102010706020507" pitchFamily="18" charset="2"/>
              </a:rPr>
              <a:t>=2019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teaches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Note: the two queries generate different numbers of duplicates (why?)</a:t>
            </a:r>
          </a:p>
          <a:p>
            <a:pPr lvl="1"/>
            <a:r>
              <a:rPr lang="en-US" altLang="en-US" dirty="0"/>
              <a:t>Can be modified to handle duplicates correctly using </a:t>
            </a:r>
            <a:r>
              <a:rPr lang="en-US" altLang="en-US" dirty="0" err="1"/>
              <a:t>semijoins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7A672B98-14FC-411C-AB01-D1C725123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Optimizing Nested Subqueries (Cont.)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F74BD83-425E-4E21-9AE9-6E0F41D9F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19" y="1102497"/>
            <a:ext cx="7796464" cy="5367972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 err="1">
                <a:solidFill>
                  <a:srgbClr val="002060"/>
                </a:solidFill>
              </a:rPr>
              <a:t>semijoin</a:t>
            </a:r>
            <a:r>
              <a:rPr lang="en-US" altLang="en-US" dirty="0"/>
              <a:t> operator </a:t>
            </a:r>
            <a:r>
              <a:rPr lang="en-IN" dirty="0"/>
              <a:t>⋉ </a:t>
            </a:r>
            <a:r>
              <a:rPr lang="en-US" altLang="en-US" dirty="0"/>
              <a:t>is defined as follows</a:t>
            </a:r>
          </a:p>
          <a:p>
            <a:pPr lvl="1"/>
            <a:r>
              <a:rPr lang="en-US" altLang="en-US" dirty="0"/>
              <a:t>A tuple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appears n times in </a:t>
            </a:r>
            <a:r>
              <a:rPr lang="en-US" altLang="en-US" i="1" dirty="0"/>
              <a:t>r </a:t>
            </a:r>
            <a:r>
              <a:rPr lang="en-IN" dirty="0"/>
              <a:t>⋉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s</a:t>
            </a:r>
            <a:r>
              <a:rPr lang="en-US" altLang="en-US" dirty="0"/>
              <a:t> if it appears </a:t>
            </a:r>
            <a:r>
              <a:rPr lang="en-US" altLang="en-US" i="1" dirty="0"/>
              <a:t>n</a:t>
            </a:r>
            <a:r>
              <a:rPr lang="en-US" altLang="en-US" dirty="0"/>
              <a:t> times in </a:t>
            </a:r>
            <a:r>
              <a:rPr lang="en-US" altLang="en-US" i="1" dirty="0"/>
              <a:t>r</a:t>
            </a:r>
            <a:r>
              <a:rPr lang="en-US" altLang="en-US" dirty="0"/>
              <a:t>, and there is at least one matching tuple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s</a:t>
            </a:r>
          </a:p>
          <a:p>
            <a:r>
              <a:rPr lang="en-US" altLang="en-US" dirty="0"/>
              <a:t>E.g.: earlier nested query can be rewritten as </a:t>
            </a:r>
            <a:br>
              <a:rPr lang="en-US" altLang="en-US" dirty="0"/>
            </a:b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i="1" baseline="-25000" dirty="0"/>
              <a:t>name</a:t>
            </a:r>
            <a:r>
              <a:rPr lang="en-IN" dirty="0"/>
              <a:t>(</a:t>
            </a:r>
            <a:r>
              <a:rPr lang="en-US" altLang="en-US" i="1" dirty="0"/>
              <a:t>instructor</a:t>
            </a:r>
            <a:r>
              <a:rPr lang="en-IN" altLang="en-US" dirty="0"/>
              <a:t> </a:t>
            </a:r>
            <a:r>
              <a:rPr lang="en-IN" dirty="0"/>
              <a:t>⋉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instructor.ID=teaches.ID </a:t>
            </a:r>
            <a:r>
              <a:rPr lang="en-US" altLang="en-US" baseline="-25000" dirty="0">
                <a:sym typeface="Symbol" panose="05050102010706020507" pitchFamily="18" charset="2"/>
              </a:rPr>
              <a:t>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teaches.year</a:t>
            </a:r>
            <a:r>
              <a:rPr lang="en-US" altLang="en-US" i="1" baseline="-25000" dirty="0">
                <a:sym typeface="Symbol" panose="05050102010706020507" pitchFamily="18" charset="2"/>
              </a:rPr>
              <a:t>=2019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teaches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Or even as:  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IN" i="1" baseline="-25000" dirty="0"/>
              <a:t>name</a:t>
            </a:r>
            <a:r>
              <a:rPr lang="en-IN" dirty="0"/>
              <a:t>(</a:t>
            </a:r>
            <a:r>
              <a:rPr lang="en-US" altLang="en-US" i="1" dirty="0"/>
              <a:t>instructor</a:t>
            </a:r>
            <a:r>
              <a:rPr lang="en-IN" altLang="en-US" dirty="0"/>
              <a:t> </a:t>
            </a:r>
            <a:r>
              <a:rPr lang="en-IN" dirty="0"/>
              <a:t>⋉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instructor.ID=teaches.ID </a:t>
            </a:r>
            <a:r>
              <a:rPr lang="en-US" altLang="en-US" i="1" dirty="0">
                <a:sym typeface="Symbol" panose="05050102010706020507" pitchFamily="18" charset="2"/>
              </a:rPr>
              <a:t>(</a:t>
            </a:r>
            <a:r>
              <a:rPr lang="en-US" altLang="en-US" baseline="-25000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eaches.year</a:t>
            </a:r>
            <a:r>
              <a:rPr lang="en-US" altLang="en-US" i="1" baseline="-25000" dirty="0">
                <a:sym typeface="Symbol" panose="05050102010706020507" pitchFamily="18" charset="2"/>
              </a:rPr>
              <a:t>=2019</a:t>
            </a:r>
            <a:r>
              <a:rPr lang="en-US" altLang="en-US" i="1" dirty="0"/>
              <a:t> teaches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Now the duplicate count is correct!</a:t>
            </a:r>
          </a:p>
          <a:p>
            <a:r>
              <a:rPr lang="en-US" altLang="en-US" dirty="0"/>
              <a:t>The above relational algebra query is also equivalent to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ID </a:t>
            </a:r>
            <a:r>
              <a:rPr lang="en-US" altLang="en-US" b="1" dirty="0"/>
              <a:t>in </a:t>
            </a:r>
            <a:r>
              <a:rPr lang="en-US" altLang="en-US" dirty="0"/>
              <a:t>(</a:t>
            </a:r>
            <a:r>
              <a:rPr lang="en-US" altLang="en-US" b="1" dirty="0"/>
              <a:t>select </a:t>
            </a:r>
            <a:r>
              <a:rPr lang="en-US" altLang="en-US" i="1" dirty="0"/>
              <a:t>teaches.ID </a:t>
            </a:r>
            <a:br>
              <a:rPr lang="en-US" altLang="en-US" dirty="0"/>
            </a:br>
            <a:r>
              <a:rPr lang="en-US" altLang="en-US" dirty="0"/>
              <a:t>	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teaches</a:t>
            </a:r>
            <a:br>
              <a:rPr lang="en-US" altLang="en-US" dirty="0"/>
            </a:br>
            <a:r>
              <a:rPr lang="en-US" altLang="en-US" dirty="0"/>
              <a:t>	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teaches.year</a:t>
            </a:r>
            <a:r>
              <a:rPr lang="en-US" altLang="en-US" i="1" dirty="0"/>
              <a:t> = 2019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0824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3CE1EAD6-DB5C-4834-8A41-B91AB1BF1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Optimizing Nested Subqueries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99" name="Rectangle 3">
                <a:extLst>
                  <a:ext uri="{FF2B5EF4-FFF2-40B4-BE49-F238E27FC236}">
                    <a16:creationId xmlns:a16="http://schemas.microsoft.com/office/drawing/2014/main" id="{13C4CD1F-0D87-4F2A-85A1-F98440113CD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93020" y="1102497"/>
                <a:ext cx="7844588" cy="536797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This could also be written using only joins (in SQL) as</a:t>
                </a:r>
                <a:br>
                  <a:rPr lang="en-US" altLang="en-US" dirty="0"/>
                </a:br>
                <a:r>
                  <a:rPr lang="en-US" altLang="en-US" dirty="0"/>
                  <a:t>    </a:t>
                </a:r>
                <a:r>
                  <a:rPr lang="en-US" altLang="en-US" b="1" dirty="0"/>
                  <a:t>with </a:t>
                </a:r>
                <a:r>
                  <a:rPr lang="en-US" altLang="en-US" i="1" dirty="0"/>
                  <a:t>t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b="1" dirty="0"/>
                  <a:t>as</a:t>
                </a:r>
                <a:r>
                  <a:rPr lang="en-US" altLang="en-US" dirty="0"/>
                  <a:t> </a:t>
                </a:r>
                <a:br>
                  <a:rPr lang="en-US" altLang="en-US" dirty="0"/>
                </a:br>
                <a:r>
                  <a:rPr lang="en-US" altLang="en-US" dirty="0"/>
                  <a:t>         (</a:t>
                </a:r>
                <a:r>
                  <a:rPr lang="en-US" altLang="en-US" b="1" dirty="0"/>
                  <a:t>select distinct </a:t>
                </a:r>
                <a:r>
                  <a:rPr lang="en-US" altLang="en-US" i="1" dirty="0"/>
                  <a:t>ID</a:t>
                </a:r>
                <a:br>
                  <a:rPr lang="en-US" altLang="en-US" dirty="0"/>
                </a:br>
                <a:r>
                  <a:rPr lang="en-US" altLang="en-US" dirty="0"/>
                  <a:t>         </a:t>
                </a:r>
                <a:r>
                  <a:rPr lang="en-US" altLang="en-US" b="1" dirty="0"/>
                  <a:t>from </a:t>
                </a:r>
                <a:r>
                  <a:rPr lang="en-US" altLang="en-US" i="1" dirty="0"/>
                  <a:t>teaches</a:t>
                </a:r>
                <a:br>
                  <a:rPr lang="en-US" altLang="en-US" i="1" dirty="0"/>
                </a:br>
                <a:r>
                  <a:rPr lang="en-US" altLang="en-US" i="1" dirty="0"/>
                  <a:t>         </a:t>
                </a:r>
                <a:r>
                  <a:rPr lang="en-US" altLang="en-US" b="1" dirty="0"/>
                  <a:t>where </a:t>
                </a:r>
                <a:r>
                  <a:rPr lang="en-US" altLang="en-US" i="1" dirty="0"/>
                  <a:t>year = 2019)</a:t>
                </a:r>
                <a:br>
                  <a:rPr lang="en-US" altLang="en-US" dirty="0"/>
                </a:br>
                <a:r>
                  <a:rPr lang="en-US" altLang="en-US" dirty="0"/>
                  <a:t>    </a:t>
                </a:r>
                <a:r>
                  <a:rPr lang="en-US" altLang="en-US" b="1" dirty="0"/>
                  <a:t>select </a:t>
                </a:r>
                <a:r>
                  <a:rPr lang="en-US" altLang="en-US" i="1" dirty="0"/>
                  <a:t>name</a:t>
                </a:r>
                <a:br>
                  <a:rPr lang="en-US" altLang="en-US" dirty="0"/>
                </a:br>
                <a:r>
                  <a:rPr lang="en-US" altLang="en-US" dirty="0"/>
                  <a:t>    </a:t>
                </a:r>
                <a:r>
                  <a:rPr lang="en-US" altLang="en-US" b="1" dirty="0"/>
                  <a:t>from </a:t>
                </a:r>
                <a:r>
                  <a:rPr lang="en-US" altLang="en-US" i="1" dirty="0"/>
                  <a:t>instructor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t</a:t>
                </a:r>
                <a:r>
                  <a:rPr lang="en-US" altLang="en-US" baseline="-25000" dirty="0"/>
                  <a:t>1</a:t>
                </a:r>
                <a:br>
                  <a:rPr lang="en-US" altLang="en-US" dirty="0"/>
                </a:br>
                <a:r>
                  <a:rPr lang="en-US" altLang="en-US" dirty="0"/>
                  <a:t>     </a:t>
                </a:r>
                <a:r>
                  <a:rPr lang="en-US" altLang="en-US" b="1" dirty="0"/>
                  <a:t>where </a:t>
                </a:r>
                <a:r>
                  <a:rPr lang="en-US" altLang="en-US" i="1" dirty="0"/>
                  <a:t>t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</a:t>
                </a:r>
                <a:r>
                  <a:rPr lang="en-US" altLang="en-US" i="1" dirty="0"/>
                  <a:t>ID = instructor.ID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The query</a:t>
                </a:r>
                <a:r>
                  <a:rPr lang="en-US" altLang="en-US" b="1" dirty="0"/>
                  <a:t> </a:t>
                </a:r>
                <a:br>
                  <a:rPr lang="en-US" altLang="en-US" b="1" dirty="0"/>
                </a:br>
                <a:r>
                  <a:rPr lang="en-US" altLang="en-US" b="1" dirty="0"/>
                  <a:t>select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name </a:t>
                </a:r>
                <a:br>
                  <a:rPr lang="en-US" altLang="en-US" i="1" dirty="0"/>
                </a:br>
                <a:r>
                  <a:rPr lang="en-US" altLang="en-US" b="1" dirty="0"/>
                  <a:t>from </a:t>
                </a:r>
                <a:r>
                  <a:rPr lang="en-US" altLang="en-US" i="1" dirty="0"/>
                  <a:t>instructor</a:t>
                </a:r>
                <a:br>
                  <a:rPr lang="en-US" altLang="en-US" i="1" dirty="0"/>
                </a:br>
                <a:r>
                  <a:rPr lang="en-US" altLang="en-US" b="1" dirty="0"/>
                  <a:t>where not exists </a:t>
                </a:r>
                <a:r>
                  <a:rPr lang="en-US" altLang="en-US" dirty="0"/>
                  <a:t>(</a:t>
                </a:r>
                <a:r>
                  <a:rPr lang="en-US" altLang="en-US" b="1" dirty="0"/>
                  <a:t>select </a:t>
                </a:r>
                <a:r>
                  <a:rPr lang="en-US" altLang="en-US" dirty="0"/>
                  <a:t>*</a:t>
                </a:r>
                <a:br>
                  <a:rPr lang="en-US" altLang="en-US" dirty="0"/>
                </a:br>
                <a:r>
                  <a:rPr lang="en-US" altLang="en-US" dirty="0"/>
                  <a:t>	                </a:t>
                </a:r>
                <a:r>
                  <a:rPr lang="en-US" altLang="en-US" b="1" dirty="0"/>
                  <a:t>from </a:t>
                </a:r>
                <a:r>
                  <a:rPr lang="en-US" altLang="en-US" i="1" dirty="0"/>
                  <a:t>teaches</a:t>
                </a:r>
                <a:br>
                  <a:rPr lang="en-US" altLang="en-US" dirty="0"/>
                </a:br>
                <a:r>
                  <a:rPr lang="en-US" altLang="en-US" dirty="0"/>
                  <a:t>	                </a:t>
                </a:r>
                <a:r>
                  <a:rPr lang="en-US" altLang="en-US" b="1" dirty="0"/>
                  <a:t>where </a:t>
                </a:r>
                <a:r>
                  <a:rPr lang="en-US" altLang="en-US" i="1" dirty="0"/>
                  <a:t>instructor.ID = teaches.ID </a:t>
                </a:r>
                <a:r>
                  <a:rPr lang="en-US" altLang="en-US" b="1" dirty="0"/>
                  <a:t>and</a:t>
                </a:r>
                <a:r>
                  <a:rPr lang="en-US" altLang="en-US" i="1" dirty="0"/>
                  <a:t> </a:t>
                </a:r>
                <a:r>
                  <a:rPr lang="en-US" altLang="en-US" i="1" dirty="0" err="1"/>
                  <a:t>teaches.year</a:t>
                </a:r>
                <a:r>
                  <a:rPr lang="en-US" altLang="en-US" i="1" dirty="0"/>
                  <a:t> = 2019</a:t>
                </a:r>
                <a:r>
                  <a:rPr lang="en-US" altLang="en-US" dirty="0"/>
                  <a:t>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    can be rewritten using the </a:t>
                </a:r>
                <a:r>
                  <a:rPr lang="en-US" altLang="en-US" b="1" dirty="0">
                    <a:solidFill>
                      <a:srgbClr val="002060"/>
                    </a:solidFill>
                  </a:rPr>
                  <a:t>anti-</a:t>
                </a:r>
                <a:r>
                  <a:rPr lang="en-US" altLang="en-US" b="1" dirty="0" err="1">
                    <a:solidFill>
                      <a:srgbClr val="002060"/>
                    </a:solidFill>
                  </a:rPr>
                  <a:t>semijoin</a:t>
                </a:r>
                <a:r>
                  <a:rPr lang="en-US" altLang="en-US" dirty="0"/>
                  <a:t> operation as</a:t>
                </a:r>
                <a:r>
                  <a:rPr lang="en-I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IN" b="1" dirty="0"/>
                          <m:t>⋉</m:t>
                        </m:r>
                      </m:e>
                    </m:acc>
                  </m:oMath>
                </a14:m>
                <a:br>
                  <a:rPr lang="en-IN" altLang="en-US" dirty="0"/>
                </a:br>
                <a:br>
                  <a:rPr lang="en-US" altLang="en-US" dirty="0"/>
                </a:br>
                <a:r>
                  <a:rPr lang="en-US" altLang="en-US" dirty="0"/>
                  <a:t>            </a:t>
                </a:r>
                <a:r>
                  <a:rPr lang="en-IN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ea typeface="MS PGothic" panose="020B0600070205080204" pitchFamily="34" charset="-128"/>
                    <a:sym typeface="Symbol" panose="05050102010706020507" pitchFamily="18" charset="2"/>
                  </a:rPr>
                  <a:t> </a:t>
                </a:r>
                <a:r>
                  <a:rPr lang="en-IN" i="1" baseline="-25000" dirty="0"/>
                  <a:t>name</a:t>
                </a:r>
                <a:r>
                  <a:rPr lang="en-IN" dirty="0"/>
                  <a:t>(</a:t>
                </a:r>
                <a:r>
                  <a:rPr lang="en-US" altLang="en-US" i="1" dirty="0"/>
                  <a:t>instructor</a:t>
                </a:r>
                <a:r>
                  <a:rPr lang="en-I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IN" dirty="0"/>
                          <m:t>⋉</m:t>
                        </m:r>
                      </m:e>
                    </m:acc>
                  </m:oMath>
                </a14:m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instructor.ID=teaches.ID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teaches.year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=2019</a:t>
                </a:r>
                <a:r>
                  <a:rPr lang="en-US" altLang="en-US" i="1" dirty="0"/>
                  <a:t>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/>
                  <a:t>teaches</a:t>
                </a:r>
                <a:r>
                  <a:rPr lang="en-US" altLang="en-US" dirty="0"/>
                  <a:t>) </a:t>
                </a:r>
              </a:p>
            </p:txBody>
          </p:sp>
        </mc:Choice>
        <mc:Fallback xmlns="">
          <p:sp>
            <p:nvSpPr>
              <p:cNvPr id="106499" name="Rectangle 3">
                <a:extLst>
                  <a:ext uri="{FF2B5EF4-FFF2-40B4-BE49-F238E27FC236}">
                    <a16:creationId xmlns:a16="http://schemas.microsoft.com/office/drawing/2014/main" id="{13C4CD1F-0D87-4F2A-85A1-F98440113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020" y="1102497"/>
                <a:ext cx="7844588" cy="5367972"/>
              </a:xfrm>
              <a:blipFill>
                <a:blip r:embed="rId3"/>
                <a:stretch>
                  <a:fillRect l="-544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75832F87-A2B9-47F7-BB53-DF9BAE724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B55794D-DFAA-4CF0-981A-C7BE83AF0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267" y="1092872"/>
            <a:ext cx="7816402" cy="4494724"/>
          </a:xfrm>
        </p:spPr>
        <p:txBody>
          <a:bodyPr/>
          <a:lstStyle/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evaluation plan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defines exactly what algorithm is used for each operation, and how the execution of the operations is coordinated.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Find out how to view query execution plans on your favorite database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164316-923D-4EC2-A0F7-CE5F6F3F2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045" y="1868075"/>
            <a:ext cx="5407032" cy="3393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44E71600-EAEB-4445-9FE7-51CF8BC59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Optimizing Nested Subqueries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5D2FC05-4587-4642-8988-4937CFE8C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613584" cy="536797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In general, SQL queries of the form below can be rewritten as shown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Rewrite:  </a:t>
            </a: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br>
              <a:rPr lang="en-US" altLang="en-US" dirty="0"/>
            </a:br>
            <a:r>
              <a:rPr lang="en-US" altLang="en-US" dirty="0"/>
              <a:t>      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 r</a:t>
            </a:r>
            <a:r>
              <a:rPr lang="en-US" altLang="en-US" baseline="-25000" dirty="0"/>
              <a:t>2</a:t>
            </a:r>
            <a:r>
              <a:rPr lang="en-US" altLang="en-US" i="1" dirty="0"/>
              <a:t> ,…, </a:t>
            </a:r>
            <a:r>
              <a:rPr lang="en-US" altLang="en-US" i="1" dirty="0" err="1"/>
              <a:t>r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 </a:t>
            </a:r>
            <a:br>
              <a:rPr lang="en-US" altLang="en-US" baseline="-25000" dirty="0"/>
            </a:br>
            <a:r>
              <a:rPr lang="en-US" altLang="en-US" baseline="-25000" dirty="0"/>
              <a:t>                      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b="1" dirty="0"/>
              <a:t>and exists </a:t>
            </a:r>
            <a:r>
              <a:rPr lang="en-US" altLang="en-US" dirty="0"/>
              <a:t>(</a:t>
            </a:r>
            <a:r>
              <a:rPr lang="en-US" altLang="en-US" b="1" dirty="0"/>
              <a:t>select </a:t>
            </a:r>
            <a:r>
              <a:rPr lang="en-US" altLang="en-US" dirty="0"/>
              <a:t>*</a:t>
            </a:r>
            <a:br>
              <a:rPr lang="en-US" altLang="en-US" dirty="0"/>
            </a:br>
            <a:r>
              <a:rPr lang="en-US" altLang="en-US" dirty="0"/>
              <a:t>		          		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r>
              <a:rPr lang="en-US" altLang="en-US" baseline="-25000" dirty="0"/>
              <a:t>1</a:t>
            </a:r>
            <a:r>
              <a:rPr lang="en-US" altLang="en-US" i="1" dirty="0"/>
              <a:t>, s</a:t>
            </a:r>
            <a:r>
              <a:rPr lang="en-US" altLang="en-US" baseline="-25000" dirty="0"/>
              <a:t>2</a:t>
            </a:r>
            <a:r>
              <a:rPr lang="en-US" altLang="en-US" i="1" dirty="0"/>
              <a:t> ,…,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m</a:t>
            </a:r>
            <a:r>
              <a:rPr lang="en-US" altLang="en-US" baseline="-25000" dirty="0"/>
              <a:t> </a:t>
            </a:r>
            <a:br>
              <a:rPr lang="en-US" altLang="en-US" dirty="0"/>
            </a:br>
            <a:r>
              <a:rPr lang="en-US" altLang="en-US" dirty="0"/>
              <a:t>				   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1</a:t>
            </a:r>
            <a:r>
              <a:rPr lang="en-US" altLang="en-US" baseline="-25000" dirty="0"/>
              <a:t>  </a:t>
            </a:r>
            <a:r>
              <a:rPr lang="en-US" altLang="en-US" b="1" dirty="0"/>
              <a:t>and</a:t>
            </a:r>
            <a:r>
              <a:rPr lang="en-US" altLang="en-US" i="1" dirty="0"/>
              <a:t> P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2</a:t>
            </a:r>
            <a:r>
              <a:rPr lang="en-US" altLang="en-US" baseline="-25000" dirty="0"/>
              <a:t> 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To: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i="1" baseline="-25000" dirty="0"/>
              <a:t>A</a:t>
            </a:r>
            <a:r>
              <a:rPr lang="en-IN" dirty="0"/>
              <a:t>(</a:t>
            </a:r>
            <a:r>
              <a:rPr lang="el-GR" altLang="en-US" dirty="0"/>
              <a:t>σ</a:t>
            </a:r>
            <a:r>
              <a:rPr lang="en-US" altLang="en-US" baseline="-25000" dirty="0"/>
              <a:t> P1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x</a:t>
            </a:r>
            <a:r>
              <a:rPr lang="en-US" altLang="en-US" i="1" dirty="0"/>
              <a:t> r</a:t>
            </a:r>
            <a:r>
              <a:rPr lang="en-US" altLang="en-US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x </a:t>
            </a:r>
            <a:r>
              <a:rPr lang="en-US" altLang="en-US" i="1" dirty="0"/>
              <a:t>…</a:t>
            </a:r>
            <a:r>
              <a:rPr lang="en-US" altLang="en-US" dirty="0"/>
              <a:t> x</a:t>
            </a:r>
            <a:r>
              <a:rPr lang="en-US" altLang="en-US" i="1" dirty="0"/>
              <a:t> </a:t>
            </a:r>
            <a:r>
              <a:rPr lang="en-US" altLang="en-US" i="1" dirty="0" err="1"/>
              <a:t>r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 </a:t>
            </a:r>
            <a:r>
              <a:rPr lang="en-US" altLang="en-US" dirty="0"/>
              <a:t>) </a:t>
            </a:r>
            <a:r>
              <a:rPr lang="en-IN" dirty="0"/>
              <a:t>⋉ </a:t>
            </a:r>
            <a:r>
              <a:rPr lang="en-US" altLang="en-US" i="1" baseline="-25000" dirty="0">
                <a:sym typeface="Symbol" panose="05050102010706020507" pitchFamily="18" charset="2"/>
              </a:rPr>
              <a:t>P</a:t>
            </a:r>
            <a:r>
              <a:rPr lang="en-US" altLang="en-US" i="1" baseline="-34000" dirty="0">
                <a:sym typeface="Symbol" panose="05050102010706020507" pitchFamily="18" charset="2"/>
              </a:rPr>
              <a:t>2</a:t>
            </a:r>
            <a:r>
              <a:rPr lang="en-US" altLang="en-US" i="1" baseline="-10000" dirty="0">
                <a:sym typeface="Symbol" panose="05050102010706020507" pitchFamily="18" charset="2"/>
              </a:rPr>
              <a:t>2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l-GR" altLang="en-US" dirty="0"/>
              <a:t>σ</a:t>
            </a:r>
            <a:r>
              <a:rPr lang="en-US" altLang="en-US" baseline="-25000" dirty="0"/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</a:t>
            </a:r>
            <a:r>
              <a:rPr lang="en-US" altLang="en-US" i="1" baseline="-34000" dirty="0">
                <a:sym typeface="Symbol" panose="05050102010706020507" pitchFamily="18" charset="2"/>
              </a:rPr>
              <a:t>2</a:t>
            </a:r>
            <a:r>
              <a:rPr lang="en-US" altLang="en-US" i="1" baseline="-10000" dirty="0">
                <a:sym typeface="Symbol" panose="05050102010706020507" pitchFamily="18" charset="2"/>
              </a:rPr>
              <a:t>1</a:t>
            </a:r>
            <a:r>
              <a:rPr lang="en-US" altLang="en-US" baseline="-25000" dirty="0"/>
              <a:t> </a:t>
            </a:r>
            <a:r>
              <a:rPr lang="en-US" altLang="en-US" i="1" dirty="0"/>
              <a:t>(s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x</a:t>
            </a:r>
            <a:r>
              <a:rPr lang="en-US" altLang="en-US" i="1" dirty="0"/>
              <a:t> s</a:t>
            </a:r>
            <a:r>
              <a:rPr lang="en-US" altLang="en-US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x </a:t>
            </a:r>
            <a:r>
              <a:rPr lang="en-US" altLang="en-US" i="1" dirty="0"/>
              <a:t>…</a:t>
            </a:r>
            <a:r>
              <a:rPr lang="en-US" altLang="en-US" dirty="0"/>
              <a:t> x</a:t>
            </a:r>
            <a:r>
              <a:rPr lang="en-US" altLang="en-US" i="1" dirty="0"/>
              <a:t>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m</a:t>
            </a:r>
            <a:r>
              <a:rPr lang="en-US" altLang="en-US" baseline="-25000" dirty="0"/>
              <a:t> 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1  </a:t>
            </a:r>
            <a:r>
              <a:rPr lang="en-US" altLang="en-US" dirty="0"/>
              <a:t>contains predicates that do not involve any correlation variables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2</a:t>
            </a:r>
            <a:r>
              <a:rPr lang="en-US" altLang="en-US" dirty="0"/>
              <a:t> contains predicates involving correlation variables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process of replacing a nested query by a query with a join/</a:t>
            </a:r>
            <a:r>
              <a:rPr lang="en-US" altLang="en-US" dirty="0" err="1"/>
              <a:t>semijoin</a:t>
            </a:r>
            <a:r>
              <a:rPr lang="en-US" altLang="en-US" dirty="0"/>
              <a:t> (possibly with a temporary relation) is called </a:t>
            </a:r>
            <a:r>
              <a:rPr lang="en-US" altLang="en-US" b="1" dirty="0">
                <a:solidFill>
                  <a:srgbClr val="002060"/>
                </a:solidFill>
              </a:rPr>
              <a:t>decorrelation</a:t>
            </a:r>
            <a:r>
              <a:rPr lang="en-US" altLang="en-US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Decorrelation is more complicated in several cases, e.g.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nested subquery uses aggregation, or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nested subquery is a scalar subquery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Correlated evaluation used in these cases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5E7A-4CE6-47C9-A956-33A6A29C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Decorrelation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5AE5-D832-4D58-9ABC-DC849F09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8" y="1102497"/>
            <a:ext cx="8152531" cy="5367972"/>
          </a:xfrm>
        </p:spPr>
        <p:txBody>
          <a:bodyPr/>
          <a:lstStyle/>
          <a:p>
            <a:r>
              <a:rPr lang="en-US" altLang="en-US" dirty="0"/>
              <a:t>Decorrelation of scalar aggregate subqueries can be done using </a:t>
            </a:r>
            <a:r>
              <a:rPr lang="en-US" altLang="en-US" dirty="0" err="1"/>
              <a:t>groupby</a:t>
            </a:r>
            <a:r>
              <a:rPr lang="en-US" altLang="en-US" dirty="0"/>
              <a:t>/aggregation in some cases</a:t>
            </a:r>
          </a:p>
          <a:p>
            <a:r>
              <a:rPr lang="en-US" altLang="en-US" b="1" dirty="0"/>
              <a:t>select </a:t>
            </a:r>
            <a:r>
              <a:rPr lang="en-US" altLang="en-US" i="1" dirty="0"/>
              <a:t>name</a:t>
            </a:r>
            <a:br>
              <a:rPr lang="en-US" altLang="en-US" b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b="1" i="1" dirty="0"/>
              <a:t> </a:t>
            </a:r>
            <a:r>
              <a:rPr lang="en-US" altLang="en-US" dirty="0"/>
              <a:t>1 &lt;</a:t>
            </a:r>
            <a:r>
              <a:rPr lang="en-US" altLang="en-US" b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select count</a:t>
            </a:r>
            <a:r>
              <a:rPr lang="en-US" altLang="en-US" dirty="0"/>
              <a:t>(*)</a:t>
            </a:r>
            <a:r>
              <a:rPr lang="en-US" altLang="en-US" i="1" dirty="0"/>
              <a:t> </a:t>
            </a:r>
            <a:br>
              <a:rPr lang="en-US" altLang="en-US" dirty="0"/>
            </a:br>
            <a:r>
              <a:rPr lang="en-US" altLang="en-US" dirty="0"/>
              <a:t>	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teaches</a:t>
            </a:r>
            <a:br>
              <a:rPr lang="en-US" altLang="en-US" dirty="0"/>
            </a:br>
            <a:r>
              <a:rPr lang="en-US" altLang="en-US" dirty="0"/>
              <a:t>	                </a:t>
            </a:r>
            <a:r>
              <a:rPr lang="en-US" altLang="en-US" b="1" dirty="0"/>
              <a:t>where </a:t>
            </a:r>
            <a:r>
              <a:rPr lang="en-US" altLang="en-US" i="1" dirty="0"/>
              <a:t>instructor.ID = teaches.ID </a:t>
            </a:r>
            <a:br>
              <a:rPr lang="en-US" altLang="en-US" i="1" dirty="0"/>
            </a:br>
            <a:r>
              <a:rPr lang="en-US" altLang="en-US" i="1" dirty="0"/>
              <a:t>                                    </a:t>
            </a:r>
            <a:r>
              <a:rPr lang="en-US" altLang="en-US" b="1" dirty="0"/>
              <a:t>and </a:t>
            </a:r>
            <a:r>
              <a:rPr lang="en-US" altLang="en-US" i="1" dirty="0" err="1"/>
              <a:t>teaches.year</a:t>
            </a:r>
            <a:r>
              <a:rPr lang="en-US" altLang="en-US" i="1" dirty="0"/>
              <a:t> = 2019</a:t>
            </a:r>
            <a:r>
              <a:rPr lang="en-US" altLang="en-US" dirty="0"/>
              <a:t>)</a:t>
            </a:r>
          </a:p>
          <a:p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IN" i="1" baseline="-25000" dirty="0"/>
              <a:t>name</a:t>
            </a:r>
            <a:r>
              <a:rPr lang="en-IN" dirty="0"/>
              <a:t>(</a:t>
            </a:r>
            <a:r>
              <a:rPr lang="en-US" altLang="en-US" i="1" dirty="0"/>
              <a:t>instructor</a:t>
            </a:r>
            <a:r>
              <a:rPr lang="en-IN" altLang="en-US" dirty="0"/>
              <a:t> </a:t>
            </a:r>
            <a:r>
              <a:rPr lang="en-IN" dirty="0"/>
              <a:t>⋉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instructor.ID=TID </a:t>
            </a:r>
            <a:r>
              <a:rPr lang="en-US" altLang="en-US" baseline="-25000" dirty="0">
                <a:sym typeface="Symbol" panose="05050102010706020507" pitchFamily="18" charset="2"/>
              </a:rPr>
              <a:t> 1 &lt;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cnt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 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baseline="-25000" dirty="0">
                <a:sym typeface="Symbol" panose="05050102010706020507" pitchFamily="18" charset="2"/>
              </a:rPr>
              <a:t>ID as TID </a:t>
            </a:r>
            <a:r>
              <a:rPr lang="en-IN" dirty="0"/>
              <a:t>𝛾</a:t>
            </a:r>
            <a:r>
              <a:rPr lang="en-US" altLang="en-US" b="1" baseline="-25000" dirty="0">
                <a:sym typeface="Symbol" panose="05050102010706020507" pitchFamily="18" charset="2"/>
              </a:rPr>
              <a:t>count</a:t>
            </a:r>
            <a:r>
              <a:rPr lang="en-US" altLang="en-US" i="1" baseline="-25000" dirty="0">
                <a:sym typeface="Symbol" panose="05050102010706020507" pitchFamily="18" charset="2"/>
              </a:rPr>
              <a:t>(*) as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cnt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IN" dirty="0"/>
              <a:t>(</a:t>
            </a:r>
            <a:r>
              <a:rPr lang="el-GR" altLang="en-US" dirty="0"/>
              <a:t>σ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teaches.year</a:t>
            </a:r>
            <a:r>
              <a:rPr lang="en-US" altLang="en-US" i="1" baseline="-25000" dirty="0">
                <a:sym typeface="Symbol" panose="05050102010706020507" pitchFamily="18" charset="2"/>
              </a:rPr>
              <a:t>=2019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teaches</a:t>
            </a:r>
            <a:r>
              <a:rPr lang="en-US" altLang="en-US" dirty="0"/>
              <a:t>))))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27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501B20E9-8980-4D77-B0B2-349448CAF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Materialized Views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20D77A7-F821-461F-88B7-16FA2645D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19461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materialized view </a:t>
            </a:r>
            <a:r>
              <a:rPr lang="en-US" altLang="en-US" dirty="0"/>
              <a:t>is a view whose contents are computed and stored.</a:t>
            </a:r>
          </a:p>
          <a:p>
            <a:r>
              <a:rPr lang="en-US" altLang="en-US" dirty="0"/>
              <a:t>Consider the view</a:t>
            </a:r>
            <a:br>
              <a:rPr lang="en-US" altLang="en-US" dirty="0"/>
            </a:br>
            <a:r>
              <a:rPr lang="en-US" altLang="en-US" dirty="0"/>
              <a:t>c</a:t>
            </a:r>
            <a:r>
              <a:rPr lang="en-US" altLang="en-US" b="1" dirty="0"/>
              <a:t>reate view </a:t>
            </a:r>
            <a:r>
              <a:rPr lang="en-US" altLang="en-US" i="1" dirty="0" err="1"/>
              <a:t>department_total_salary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</a:t>
            </a:r>
            <a:r>
              <a:rPr lang="en-US" altLang="en-US" i="1" dirty="0" err="1"/>
              <a:t>total_salary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salary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b="1" dirty="0"/>
              <a:t>group by </a:t>
            </a:r>
            <a:r>
              <a:rPr lang="en-US" altLang="en-US" i="1" dirty="0" err="1"/>
              <a:t>dept_name</a:t>
            </a:r>
            <a:endParaRPr lang="en-US" altLang="en-US" i="1" dirty="0"/>
          </a:p>
          <a:p>
            <a:r>
              <a:rPr lang="en-US" altLang="en-US" dirty="0"/>
              <a:t>Materializing the above view would be very useful if the total salary by department is required frequently</a:t>
            </a:r>
          </a:p>
          <a:p>
            <a:pPr lvl="1"/>
            <a:r>
              <a:rPr lang="en-US" altLang="en-US" dirty="0"/>
              <a:t>Saves the effort of finding multiple tuples and adding up their amounts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AB9AFF3-8680-436A-84F5-B4BE25FEC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Materialized View Maintenance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73008DF-1222-4200-ADB7-10BDBF2D6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09836" cy="5367972"/>
          </a:xfrm>
        </p:spPr>
        <p:txBody>
          <a:bodyPr/>
          <a:lstStyle/>
          <a:p>
            <a:r>
              <a:rPr lang="en-US" altLang="en-US" dirty="0"/>
              <a:t>The task of keeping a materialized view up-to-date with the underlying data is known as </a:t>
            </a:r>
            <a:r>
              <a:rPr lang="en-US" altLang="en-US" b="1" dirty="0">
                <a:solidFill>
                  <a:srgbClr val="002060"/>
                </a:solidFill>
              </a:rPr>
              <a:t>materialized view maintenance</a:t>
            </a:r>
          </a:p>
          <a:p>
            <a:r>
              <a:rPr lang="en-US" altLang="en-US" dirty="0"/>
              <a:t>Materialized views can be maintained by </a:t>
            </a:r>
            <a:r>
              <a:rPr lang="en-US" altLang="en-US" dirty="0" err="1"/>
              <a:t>recomputation</a:t>
            </a:r>
            <a:r>
              <a:rPr lang="en-US" altLang="en-US" dirty="0"/>
              <a:t> on every update</a:t>
            </a:r>
          </a:p>
          <a:p>
            <a:r>
              <a:rPr lang="en-US" altLang="en-US" dirty="0"/>
              <a:t>A better option is to use </a:t>
            </a:r>
            <a:r>
              <a:rPr lang="en-US" altLang="en-US" b="1" dirty="0">
                <a:solidFill>
                  <a:srgbClr val="002060"/>
                </a:solidFill>
              </a:rPr>
              <a:t>incremental view maintenance</a:t>
            </a:r>
          </a:p>
          <a:p>
            <a:pPr lvl="1"/>
            <a:r>
              <a:rPr lang="en-US" altLang="en-US" b="1" dirty="0"/>
              <a:t>Changes to database relations are used to compute changes to the materialized view, which is then updated</a:t>
            </a:r>
          </a:p>
          <a:p>
            <a:r>
              <a:rPr lang="en-US" altLang="en-US" dirty="0"/>
              <a:t>View maintenance can be done by</a:t>
            </a:r>
          </a:p>
          <a:p>
            <a:pPr lvl="1"/>
            <a:r>
              <a:rPr lang="en-US" altLang="en-US" dirty="0"/>
              <a:t>Manually defining triggers on insert, delete, and update of each relation in the view definition</a:t>
            </a:r>
          </a:p>
          <a:p>
            <a:pPr lvl="1"/>
            <a:r>
              <a:rPr lang="en-US" altLang="en-US" dirty="0"/>
              <a:t>Manually written code to update the view whenever database relations are updated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</a:t>
            </a:r>
            <a:r>
              <a:rPr lang="en-US" altLang="en-US" dirty="0" err="1"/>
              <a:t>recomputation</a:t>
            </a:r>
            <a:r>
              <a:rPr lang="en-US" altLang="en-US" dirty="0"/>
              <a:t> (e.g. nightly)</a:t>
            </a:r>
          </a:p>
          <a:p>
            <a:pPr lvl="1"/>
            <a:r>
              <a:rPr lang="en-US" altLang="en-US" dirty="0"/>
              <a:t>Incremental maintenance supported by many database systems</a:t>
            </a:r>
          </a:p>
          <a:p>
            <a:pPr lvl="2"/>
            <a:r>
              <a:rPr lang="en-US" altLang="en-US" dirty="0"/>
              <a:t>Avoids manual effort/correctness issues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1E98A813-9EA3-4922-B69B-431B2E92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Incremental View Maintenance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5C02D90-25A8-48A2-9670-FF7033B0F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00211" cy="5367972"/>
          </a:xfrm>
        </p:spPr>
        <p:txBody>
          <a:bodyPr/>
          <a:lstStyle/>
          <a:p>
            <a:r>
              <a:rPr lang="en-US" altLang="en-US" dirty="0"/>
              <a:t>The changes (inserts and deletes) to a relation or expressions are referred to as its </a:t>
            </a:r>
            <a:r>
              <a:rPr lang="en-US" altLang="en-US" b="1" dirty="0">
                <a:solidFill>
                  <a:srgbClr val="002060"/>
                </a:solidFill>
              </a:rPr>
              <a:t>differential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Set of tuples inserted to and deleted from r are denoted </a:t>
            </a:r>
            <a:r>
              <a:rPr lang="en-US" altLang="en-US" b="1" dirty="0" err="1"/>
              <a:t>i</a:t>
            </a:r>
            <a:r>
              <a:rPr lang="en-US" altLang="en-US" b="1" baseline="-25000" dirty="0" err="1"/>
              <a:t>r</a:t>
            </a:r>
            <a:r>
              <a:rPr lang="en-US" altLang="en-US" dirty="0"/>
              <a:t> and </a:t>
            </a:r>
            <a:r>
              <a:rPr lang="en-US" altLang="en-US" b="1" dirty="0" err="1"/>
              <a:t>d</a:t>
            </a:r>
            <a:r>
              <a:rPr lang="en-US" altLang="en-US" b="1" baseline="-25000" dirty="0" err="1"/>
              <a:t>r</a:t>
            </a:r>
            <a:endParaRPr lang="en-US" altLang="en-US" b="1" baseline="-25000" dirty="0"/>
          </a:p>
          <a:p>
            <a:r>
              <a:rPr lang="en-US" altLang="en-US" dirty="0"/>
              <a:t>To simplify our description, we only consider inserts and deletes</a:t>
            </a:r>
          </a:p>
          <a:p>
            <a:pPr lvl="1"/>
            <a:r>
              <a:rPr lang="en-US" altLang="en-US" dirty="0"/>
              <a:t>We replace updates to a tuple by deletion of the tuple followed by insertion of the update tuple </a:t>
            </a:r>
          </a:p>
          <a:p>
            <a:r>
              <a:rPr lang="en-US" altLang="en-US" dirty="0"/>
              <a:t>We describe how to compute the change to the result of each relational operation, given changes to its inputs</a:t>
            </a:r>
          </a:p>
          <a:p>
            <a:r>
              <a:rPr lang="en-US" altLang="en-US" dirty="0"/>
              <a:t>We then outline how to handle relational algebra expressions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1976" y="3015003"/>
            <a:ext cx="416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End of Chapter</a:t>
            </a:r>
          </a:p>
        </p:txBody>
      </p:sp>
    </p:spTree>
    <p:extLst>
      <p:ext uri="{BB962C8B-B14F-4D97-AF65-F5344CB8AC3E}">
        <p14:creationId xmlns:p14="http://schemas.microsoft.com/office/powerpoint/2010/main" val="4031272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7A49F457-8B7F-406D-AEEE-8FBBD3FB4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Figure 13.01</a:t>
            </a:r>
          </a:p>
        </p:txBody>
      </p:sp>
      <p:pic>
        <p:nvPicPr>
          <p:cNvPr id="148483" name="Picture 5">
            <a:extLst>
              <a:ext uri="{FF2B5EF4-FFF2-40B4-BE49-F238E27FC236}">
                <a16:creationId xmlns:a16="http://schemas.microsoft.com/office/drawing/2014/main" id="{3B6B5FF1-FFC4-40A3-8D0F-0340B8D3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917575"/>
            <a:ext cx="847090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DC67F1A1-F855-4F04-A112-646B0F5EB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Figure 13.02</a:t>
            </a:r>
          </a:p>
        </p:txBody>
      </p:sp>
      <p:pic>
        <p:nvPicPr>
          <p:cNvPr id="150531" name="Picture 5">
            <a:extLst>
              <a:ext uri="{FF2B5EF4-FFF2-40B4-BE49-F238E27FC236}">
                <a16:creationId xmlns:a16="http://schemas.microsoft.com/office/drawing/2014/main" id="{82C920D4-6B5D-4EAC-B14D-A03FDA48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62013"/>
            <a:ext cx="7669213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32AF4A59-481D-41A5-91EE-61680CEA2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Figure 13.03</a:t>
            </a:r>
          </a:p>
        </p:txBody>
      </p:sp>
      <p:pic>
        <p:nvPicPr>
          <p:cNvPr id="152579" name="Picture 5">
            <a:extLst>
              <a:ext uri="{FF2B5EF4-FFF2-40B4-BE49-F238E27FC236}">
                <a16:creationId xmlns:a16="http://schemas.microsoft.com/office/drawing/2014/main" id="{D0989958-BAE7-440C-A6F0-29508140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827088"/>
            <a:ext cx="7694613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E32A1396-1D3E-43EF-B1F7-E61929450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Figure 13.04</a:t>
            </a:r>
          </a:p>
        </p:txBody>
      </p:sp>
      <p:pic>
        <p:nvPicPr>
          <p:cNvPr id="154627" name="Picture 5">
            <a:extLst>
              <a:ext uri="{FF2B5EF4-FFF2-40B4-BE49-F238E27FC236}">
                <a16:creationId xmlns:a16="http://schemas.microsoft.com/office/drawing/2014/main" id="{5F38408B-64A6-4882-8893-7912FE2B7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28688"/>
            <a:ext cx="8753475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286EDAB9-31F0-445E-9936-BCF7095F2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2FD3551-130F-449A-9742-57CFBE167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269" y="1121747"/>
            <a:ext cx="7806088" cy="4220272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dirty="0"/>
              <a:t>Cost difference between evaluation plans for a query can be enormous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E.g., seconds vs. days in some cases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dirty="0"/>
              <a:t>Steps in </a:t>
            </a:r>
            <a:r>
              <a:rPr lang="en-US" altLang="en-US" b="1" dirty="0">
                <a:solidFill>
                  <a:srgbClr val="002060"/>
                </a:solidFill>
              </a:rPr>
              <a:t>cost-based query optimization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Generate logically equivalent expressions using </a:t>
            </a:r>
            <a:r>
              <a:rPr lang="en-US" altLang="en-US" b="1" dirty="0">
                <a:solidFill>
                  <a:srgbClr val="002060"/>
                </a:solidFill>
              </a:rPr>
              <a:t>equivalence rules</a:t>
            </a:r>
            <a:endParaRPr lang="en-US" altLang="en-US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Annotate resultant expressions to get alternative query plans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Choose the cheapest plan based on </a:t>
            </a:r>
            <a:r>
              <a:rPr lang="en-US" altLang="en-US" b="1" dirty="0">
                <a:solidFill>
                  <a:srgbClr val="002060"/>
                </a:solidFill>
              </a:rPr>
              <a:t>estimated cost</a:t>
            </a:r>
            <a:endParaRPr lang="en-US" altLang="en-US" dirty="0">
              <a:solidFill>
                <a:srgbClr val="002060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en-US" dirty="0"/>
              <a:t>Estimation of plan cost based on: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Statistical information about relations. Examples: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dirty="0"/>
              <a:t>number of tuples, number of distinct values for an attribute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Statistics estimation for intermediate results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dirty="0"/>
              <a:t>to compute cost of complex expressions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Cost formulae for algorithms, computed using statistics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>
            <a:extLst>
              <a:ext uri="{FF2B5EF4-FFF2-40B4-BE49-F238E27FC236}">
                <a16:creationId xmlns:a16="http://schemas.microsoft.com/office/drawing/2014/main" id="{62EE0589-8671-40D2-9537-E2E6080B1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Figure 13.06</a:t>
            </a:r>
          </a:p>
        </p:txBody>
      </p:sp>
      <p:pic>
        <p:nvPicPr>
          <p:cNvPr id="156675" name="Picture 5">
            <a:extLst>
              <a:ext uri="{FF2B5EF4-FFF2-40B4-BE49-F238E27FC236}">
                <a16:creationId xmlns:a16="http://schemas.microsoft.com/office/drawing/2014/main" id="{F65C49E8-9306-499A-B77F-F42FD02D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881063"/>
            <a:ext cx="7721600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B15D7F7B-1A7D-4359-963D-F9EFF033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Figure 13.08</a:t>
            </a:r>
          </a:p>
        </p:txBody>
      </p:sp>
      <p:pic>
        <p:nvPicPr>
          <p:cNvPr id="158723" name="Picture 5">
            <a:extLst>
              <a:ext uri="{FF2B5EF4-FFF2-40B4-BE49-F238E27FC236}">
                <a16:creationId xmlns:a16="http://schemas.microsoft.com/office/drawing/2014/main" id="{467239E3-44A3-4338-8B79-23A9C525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990600"/>
            <a:ext cx="8531225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E00F-E685-47A5-84F9-E60D4C1A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Query Evaluation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1549-6E63-4CF8-ADF8-9777B7E5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" y="1092872"/>
            <a:ext cx="7709835" cy="4393528"/>
          </a:xfrm>
        </p:spPr>
        <p:txBody>
          <a:bodyPr/>
          <a:lstStyle/>
          <a:p>
            <a:r>
              <a:rPr lang="en-IN" dirty="0"/>
              <a:t>Most database support  </a:t>
            </a:r>
            <a:r>
              <a:rPr lang="en-IN" b="1" dirty="0">
                <a:solidFill>
                  <a:srgbClr val="002060"/>
                </a:solidFill>
              </a:rPr>
              <a:t>explain</a:t>
            </a:r>
            <a:r>
              <a:rPr lang="en-IN" dirty="0"/>
              <a:t> &lt;query&gt;</a:t>
            </a:r>
          </a:p>
          <a:p>
            <a:pPr lvl="1"/>
            <a:r>
              <a:rPr lang="en-IN" dirty="0"/>
              <a:t>Displays plan chosen by query optimizer, along with cost estimates</a:t>
            </a:r>
          </a:p>
          <a:p>
            <a:pPr lvl="1"/>
            <a:r>
              <a:rPr lang="en-IN" dirty="0"/>
              <a:t>Some syntax variations between databases</a:t>
            </a:r>
          </a:p>
          <a:p>
            <a:pPr lvl="2"/>
            <a:r>
              <a:rPr lang="en-IN" dirty="0"/>
              <a:t>Oracle:  </a:t>
            </a:r>
            <a:r>
              <a:rPr lang="en-IN" b="1" dirty="0">
                <a:solidFill>
                  <a:srgbClr val="002060"/>
                </a:solidFill>
              </a:rPr>
              <a:t>explain plan for </a:t>
            </a:r>
            <a:r>
              <a:rPr lang="en-IN" dirty="0">
                <a:solidFill>
                  <a:srgbClr val="002060"/>
                </a:solidFill>
              </a:rPr>
              <a:t>&lt;query&gt; </a:t>
            </a:r>
            <a:r>
              <a:rPr lang="en-IN" dirty="0"/>
              <a:t>followed by </a:t>
            </a:r>
            <a:r>
              <a:rPr lang="en-IN" b="1" dirty="0">
                <a:solidFill>
                  <a:srgbClr val="002060"/>
                </a:solidFill>
              </a:rPr>
              <a:t>select</a:t>
            </a:r>
            <a:r>
              <a:rPr lang="en-IN" dirty="0"/>
              <a:t> * </a:t>
            </a:r>
            <a:r>
              <a:rPr lang="en-IN" b="1" dirty="0">
                <a:solidFill>
                  <a:srgbClr val="002060"/>
                </a:solidFill>
              </a:rPr>
              <a:t>from</a:t>
            </a:r>
            <a:r>
              <a:rPr lang="en-IN" dirty="0"/>
              <a:t> table (</a:t>
            </a:r>
            <a:r>
              <a:rPr lang="en-IN" i="1" dirty="0" err="1"/>
              <a:t>dbms_xplan.display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SQL Server:  </a:t>
            </a:r>
            <a:r>
              <a:rPr lang="en-IN" b="1" dirty="0">
                <a:solidFill>
                  <a:srgbClr val="002060"/>
                </a:solidFill>
              </a:rPr>
              <a:t>set </a:t>
            </a:r>
            <a:r>
              <a:rPr lang="en-IN" b="1" dirty="0" err="1">
                <a:solidFill>
                  <a:srgbClr val="002060"/>
                </a:solidFill>
              </a:rPr>
              <a:t>showplan_text</a:t>
            </a:r>
            <a:r>
              <a:rPr lang="en-IN" b="1" dirty="0">
                <a:solidFill>
                  <a:srgbClr val="002060"/>
                </a:solidFill>
              </a:rPr>
              <a:t> on</a:t>
            </a:r>
          </a:p>
          <a:p>
            <a:pPr algn="just"/>
            <a:r>
              <a:rPr lang="en-IN" dirty="0"/>
              <a:t>Some databases (e.g. PostgreSQL) support  </a:t>
            </a:r>
            <a:r>
              <a:rPr lang="en-IN" b="1" dirty="0">
                <a:solidFill>
                  <a:srgbClr val="002060"/>
                </a:solidFill>
              </a:rPr>
              <a:t>explain analyse</a:t>
            </a:r>
            <a:r>
              <a:rPr lang="en-IN" dirty="0"/>
              <a:t> &lt;query&gt;</a:t>
            </a:r>
          </a:p>
          <a:p>
            <a:pPr lvl="1" algn="just"/>
            <a:r>
              <a:rPr lang="en-IN" dirty="0"/>
              <a:t>Shows actual runtime statistics found by running the query, in addition to showing the plan </a:t>
            </a:r>
          </a:p>
          <a:p>
            <a:r>
              <a:rPr lang="en-IN" dirty="0"/>
              <a:t>Some databases (e.g. PostgreSQL) show cost as   </a:t>
            </a:r>
            <a:r>
              <a:rPr lang="en-IN" i="1" dirty="0" err="1">
                <a:solidFill>
                  <a:srgbClr val="002060"/>
                </a:solidFill>
              </a:rPr>
              <a:t>f..l</a:t>
            </a:r>
            <a:r>
              <a:rPr lang="en-IN" i="1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IN" i="1" dirty="0"/>
              <a:t>f</a:t>
            </a:r>
            <a:r>
              <a:rPr lang="en-IN" dirty="0"/>
              <a:t> is the cost of delivering first tuple and </a:t>
            </a:r>
            <a:r>
              <a:rPr lang="en-IN" i="1" dirty="0"/>
              <a:t>l</a:t>
            </a:r>
            <a:r>
              <a:rPr lang="en-IN" dirty="0"/>
              <a:t> is cost of delivering all results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14862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919" y="2632801"/>
            <a:ext cx="719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Generating Equivalent Expressions</a:t>
            </a:r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6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C3630E94-546B-44A3-9C2A-A6A0EA10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2887" y="827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Transformation of Relational Expressions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E3790DE-27F5-44AA-ADB0-8D5296161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19" y="1102497"/>
            <a:ext cx="7700210" cy="3941141"/>
          </a:xfrm>
        </p:spPr>
        <p:txBody>
          <a:bodyPr/>
          <a:lstStyle/>
          <a:p>
            <a:r>
              <a:rPr lang="en-US" altLang="en-US" dirty="0"/>
              <a:t>Two relational algebra expressions are said to be </a:t>
            </a:r>
            <a:r>
              <a:rPr lang="en-US" altLang="en-US" b="1" dirty="0">
                <a:solidFill>
                  <a:srgbClr val="002060"/>
                </a:solidFill>
              </a:rPr>
              <a:t>equivalent</a:t>
            </a:r>
            <a:r>
              <a:rPr lang="en-US" altLang="en-US" dirty="0"/>
              <a:t> if the two expressions generate the same set of tuples on every </a:t>
            </a:r>
            <a:r>
              <a:rPr lang="en-US" altLang="en-US" i="1" dirty="0"/>
              <a:t>legal</a:t>
            </a:r>
            <a:r>
              <a:rPr lang="en-US" altLang="en-US" dirty="0"/>
              <a:t> database instance</a:t>
            </a:r>
          </a:p>
          <a:p>
            <a:pPr lvl="1"/>
            <a:r>
              <a:rPr lang="en-US" altLang="en-US" dirty="0"/>
              <a:t>Note: order of tuples is irrelevant</a:t>
            </a:r>
          </a:p>
          <a:p>
            <a:pPr lvl="1"/>
            <a:r>
              <a:rPr lang="en-US" altLang="en-US" dirty="0"/>
              <a:t>we don’</a:t>
            </a:r>
            <a:r>
              <a:rPr lang="en-US" altLang="ja-JP" dirty="0"/>
              <a:t>t care if they generate different results on databases that violate integrity constraints</a:t>
            </a:r>
          </a:p>
          <a:p>
            <a:r>
              <a:rPr lang="en-US" altLang="en-US" dirty="0"/>
              <a:t>In SQL, inputs and outputs are multisets of tuples</a:t>
            </a:r>
          </a:p>
          <a:p>
            <a:pPr lvl="1"/>
            <a:r>
              <a:rPr lang="en-US" altLang="en-US" dirty="0"/>
              <a:t>Two expressions in the multiset version of the relational algebra are said to be equivalent if the two expressions generate the same multiset of tuples on every legal database instance. 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equivalence rule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says that expressions of two forms are equivalent</a:t>
            </a:r>
          </a:p>
          <a:p>
            <a:pPr lvl="1"/>
            <a:r>
              <a:rPr lang="en-US" altLang="en-US" dirty="0"/>
              <a:t>Can replace expression of first form by second, or vice versa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95081A04-D8E9-4687-B8DF-F240A7F2C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5F88891E-6FB7-4A93-A7DD-19CC40EB4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77212" cy="3729385"/>
          </a:xfrm>
        </p:spPr>
        <p:txBody>
          <a:bodyPr/>
          <a:lstStyle/>
          <a:p>
            <a:pPr marL="381000" indent="-381000">
              <a:buFont typeface="Monotype Sorts" pitchFamily="-65" charset="2"/>
              <a:buNone/>
            </a:pPr>
            <a:r>
              <a:rPr lang="en-US" altLang="en-US" dirty="0"/>
              <a:t>1.	Conjunctive selection operations can be deconstructed into a sequence of individual selections.</a:t>
            </a:r>
            <a:br>
              <a:rPr lang="en-US" altLang="en-US" dirty="0"/>
            </a:br>
            <a:r>
              <a:rPr lang="en-US" altLang="en-US" dirty="0"/>
              <a:t>               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 </a:t>
            </a:r>
            <a:r>
              <a:rPr lang="en-US" altLang="en-US" baseline="-25000" dirty="0">
                <a:sym typeface="Symbol" panose="05050102010706020507" pitchFamily="18" charset="2"/>
              </a:rPr>
              <a:t> </a:t>
            </a:r>
            <a:r>
              <a:rPr lang="en-US" altLang="en-US" i="1" baseline="-46000" dirty="0">
                <a:sym typeface="Greek Symbols" pitchFamily="18" charset="2"/>
              </a:rPr>
              <a:t>2 </a:t>
            </a:r>
            <a:r>
              <a:rPr lang="en-US" altLang="en-US" dirty="0"/>
              <a:t>(E) </a:t>
            </a:r>
            <a:r>
              <a:rPr lang="en-US" altLang="en-US" baseline="-25000" dirty="0"/>
              <a:t>    </a:t>
            </a:r>
            <a:r>
              <a:rPr lang="en-IN" dirty="0"/>
              <a:t>≡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IN" dirty="0"/>
              <a:t>(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sym typeface="Greek Symbols" pitchFamily="18" charset="2"/>
              </a:rPr>
              <a:t>2 </a:t>
            </a:r>
            <a:r>
              <a:rPr lang="en-US" altLang="en-US" dirty="0"/>
              <a:t>(E))</a:t>
            </a:r>
            <a:r>
              <a:rPr lang="en-US" altLang="en-US" baseline="-25000" dirty="0"/>
              <a:t> </a:t>
            </a:r>
            <a:endParaRPr lang="en-US" altLang="en-US" dirty="0"/>
          </a:p>
          <a:p>
            <a:pPr marL="381000" indent="-381000">
              <a:buFont typeface="Monotype Sorts" pitchFamily="-65" charset="2"/>
              <a:buNone/>
            </a:pPr>
            <a:r>
              <a:rPr lang="en-US" altLang="en-US" dirty="0"/>
              <a:t>2.	Selection operations are commutative.</a:t>
            </a:r>
            <a:br>
              <a:rPr lang="en-US" altLang="en-US" dirty="0"/>
            </a:br>
            <a:r>
              <a:rPr lang="en-US" altLang="en-US" dirty="0"/>
              <a:t>               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sym typeface="Greek Symbols" pitchFamily="18" charset="2"/>
              </a:rPr>
              <a:t>2</a:t>
            </a:r>
            <a:r>
              <a:rPr lang="en-US" altLang="en-US" dirty="0"/>
              <a:t>(E))</a:t>
            </a:r>
            <a:r>
              <a:rPr lang="en-US" altLang="en-US" baseline="-25000" dirty="0"/>
              <a:t>    </a:t>
            </a:r>
            <a:r>
              <a:rPr lang="en-IN" dirty="0"/>
              <a:t>≡ 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IN" dirty="0"/>
              <a:t>(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sym typeface="Greek Symbols" pitchFamily="18" charset="2"/>
              </a:rPr>
              <a:t>1</a:t>
            </a:r>
            <a:r>
              <a:rPr lang="en-US" altLang="en-US" dirty="0"/>
              <a:t>(E))</a:t>
            </a:r>
          </a:p>
          <a:p>
            <a:pPr marL="381000" indent="-381000">
              <a:buNone/>
            </a:pPr>
            <a:r>
              <a:rPr lang="en-US" altLang="en-US" dirty="0"/>
              <a:t>3.	Only the last in a sequence of projection operations is needed, the others can be omitted.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IN" dirty="0"/>
              <a:t>(…(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n</a:t>
            </a:r>
            <a:r>
              <a:rPr lang="en-IN" dirty="0"/>
              <a:t>(E))…))     ≡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(E)</a:t>
            </a:r>
            <a:br>
              <a:rPr lang="en-US" altLang="en-US" dirty="0"/>
            </a:br>
            <a:r>
              <a:rPr lang="en-US" altLang="en-US" dirty="0"/>
              <a:t>where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  <a:r>
              <a:rPr lang="en-IN" dirty="0"/>
              <a:t>⊆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2</a:t>
            </a:r>
            <a:r>
              <a:rPr lang="en-US" altLang="en-US" dirty="0"/>
              <a:t> … </a:t>
            </a:r>
            <a:r>
              <a:rPr lang="en-IN" dirty="0"/>
              <a:t>⊆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n</a:t>
            </a:r>
          </a:p>
          <a:p>
            <a:pPr marL="0" indent="0">
              <a:buNone/>
            </a:pPr>
            <a:r>
              <a:rPr lang="en-US" altLang="en-US" dirty="0"/>
              <a:t>4.    Selections can be combined with Cartesian products and theta joins.</a:t>
            </a:r>
          </a:p>
          <a:p>
            <a:pPr marL="800100" lvl="1" indent="-342900">
              <a:buFont typeface="Monotype Sorts" pitchFamily="-65" charset="2"/>
              <a:buAutoNum type="alphaLcPeriod"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 </a:t>
            </a:r>
            <a:r>
              <a:rPr lang="en-US" altLang="en-US" dirty="0"/>
              <a:t>(E</a:t>
            </a:r>
            <a:r>
              <a:rPr lang="en-US" altLang="en-US" baseline="-25000" dirty="0"/>
              <a:t>1</a:t>
            </a:r>
            <a:r>
              <a:rPr lang="en-US" altLang="en-US" dirty="0"/>
              <a:t> x E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baseline="-25000" dirty="0"/>
              <a:t>     </a:t>
            </a:r>
            <a:r>
              <a:rPr lang="en-IN" dirty="0"/>
              <a:t>≡    </a:t>
            </a:r>
            <a:r>
              <a:rPr lang="en-US" altLang="en-US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/>
              <a:t>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E</a:t>
            </a:r>
            <a:r>
              <a:rPr lang="en-US" altLang="en-US" baseline="-25000" dirty="0"/>
              <a:t>2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marL="800100" lvl="1" indent="-342900">
              <a:buFont typeface="Monotype Sorts" pitchFamily="-65" charset="2"/>
              <a:buAutoNum type="alphaLcPeriod"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 </a:t>
            </a:r>
            <a:r>
              <a:rPr lang="en-US" altLang="en-US" baseline="-46000" dirty="0">
                <a:sym typeface="Greek Symbols" pitchFamily="18" charset="2"/>
              </a:rPr>
              <a:t>1 </a:t>
            </a:r>
            <a:r>
              <a:rPr lang="en-US" altLang="en-US" dirty="0"/>
              <a:t>(E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dirty="0"/>
              <a:t> E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baseline="-25000" dirty="0"/>
              <a:t>     </a:t>
            </a:r>
            <a:r>
              <a:rPr lang="en-IN" dirty="0"/>
              <a:t>≡    </a:t>
            </a:r>
            <a:r>
              <a:rPr lang="en-US" altLang="en-US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/>
              <a:t>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∧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dirty="0"/>
              <a:t> E</a:t>
            </a:r>
            <a:r>
              <a:rPr lang="en-US" altLang="en-US" baseline="-25000" dirty="0"/>
              <a:t>2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1B40F190-8F0E-46FA-A03B-CD59DA3B9BE7}" vid="{5BEDA3C5-9F17-4237-A302-9E1B73B082A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131292</TotalTime>
  <Words>4403</Words>
  <Application>Microsoft Macintosh PowerPoint</Application>
  <PresentationFormat>On-screen Show (4:3)</PresentationFormat>
  <Paragraphs>341</Paragraphs>
  <Slides>51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MS PGothic</vt:lpstr>
      <vt:lpstr>Arial</vt:lpstr>
      <vt:lpstr>Cambria Math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Equation</vt:lpstr>
      <vt:lpstr>Chapter 16: Query Optimization</vt:lpstr>
      <vt:lpstr>Outline</vt:lpstr>
      <vt:lpstr>Introduction</vt:lpstr>
      <vt:lpstr>Introduction (Cont.)</vt:lpstr>
      <vt:lpstr>Introduction (Cont.)</vt:lpstr>
      <vt:lpstr>Viewing Query Evaluation Plans</vt:lpstr>
      <vt:lpstr>PowerPoint Presentation</vt:lpstr>
      <vt:lpstr>Transformation of Relational Expressions</vt:lpstr>
      <vt:lpstr>Equivalence Rules</vt:lpstr>
      <vt:lpstr>Equivalence Rules (Cont.)</vt:lpstr>
      <vt:lpstr>Pictorial Depiction of Equivalence Rules</vt:lpstr>
      <vt:lpstr>Equivalence Rules (Cont.)</vt:lpstr>
      <vt:lpstr>Equivalence Rules (Cont.)</vt:lpstr>
      <vt:lpstr>Equivalence Rules (Cont.)</vt:lpstr>
      <vt:lpstr>Equivalence Rules (Cont.)</vt:lpstr>
      <vt:lpstr>Equivalence Rules (Cont.)</vt:lpstr>
      <vt:lpstr>Transformation Example: Pushing Selections</vt:lpstr>
      <vt:lpstr>Example with Multiple Transformations</vt:lpstr>
      <vt:lpstr>Multiple Transformations (Cont.)</vt:lpstr>
      <vt:lpstr>Transformation Example: Pushing Projections</vt:lpstr>
      <vt:lpstr>Join Ordering Example</vt:lpstr>
      <vt:lpstr>Join Ordering Example (Cont.)</vt:lpstr>
      <vt:lpstr>Cost Estimation</vt:lpstr>
      <vt:lpstr>Choice of Evaluation Plans</vt:lpstr>
      <vt:lpstr>Cost-Based Optimization</vt:lpstr>
      <vt:lpstr>Left Deep Join Trees</vt:lpstr>
      <vt:lpstr>Heuristic Optimization</vt:lpstr>
      <vt:lpstr>PowerPoint Presentation</vt:lpstr>
      <vt:lpstr>Statistical Information for Cost Estimation</vt:lpstr>
      <vt:lpstr>Histograms</vt:lpstr>
      <vt:lpstr>Histograms (cont.)</vt:lpstr>
      <vt:lpstr>Selection Size Estimation</vt:lpstr>
      <vt:lpstr>Size Estimation of Complex Selections</vt:lpstr>
      <vt:lpstr>Join Operation:  Running Example</vt:lpstr>
      <vt:lpstr>PowerPoint Presentation</vt:lpstr>
      <vt:lpstr>Optimizing Nested Subqueries**</vt:lpstr>
      <vt:lpstr>Optimizing Nested Subqueries (Cont.)</vt:lpstr>
      <vt:lpstr>Optimizing Nested Subqueries (Cont.)</vt:lpstr>
      <vt:lpstr>Optimizing Nested Subqueries (Cont.)</vt:lpstr>
      <vt:lpstr>Optimizing Nested Subqueries (Cont.)</vt:lpstr>
      <vt:lpstr>Decorrelation (Cont.)</vt:lpstr>
      <vt:lpstr>Materialized Views</vt:lpstr>
      <vt:lpstr>Materialized View Maintenance</vt:lpstr>
      <vt:lpstr>Incremental View Maintenance</vt:lpstr>
      <vt:lpstr>PowerPoint Presentation</vt:lpstr>
      <vt:lpstr>Figure 13.01</vt:lpstr>
      <vt:lpstr>Figure 13.02</vt:lpstr>
      <vt:lpstr>Figure 13.03</vt:lpstr>
      <vt:lpstr>Figure 13.04</vt:lpstr>
      <vt:lpstr>Figure 13.06</vt:lpstr>
      <vt:lpstr>Figure 13.08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16: Query Optimization</dc:title>
  <dc:creator>Silberschatz;Korth;Sudarshan</dc:creator>
  <cp:lastModifiedBy>Kishan Kumar Zalavadia</cp:lastModifiedBy>
  <cp:revision>715</cp:revision>
  <cp:lastPrinted>2001-02-16T16:44:23Z</cp:lastPrinted>
  <dcterms:created xsi:type="dcterms:W3CDTF">2000-02-23T18:58:38Z</dcterms:created>
  <dcterms:modified xsi:type="dcterms:W3CDTF">2024-04-17T15:01:00Z</dcterms:modified>
</cp:coreProperties>
</file>