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39" r:id="rId1"/>
  </p:sldMasterIdLst>
  <p:notesMasterIdLst>
    <p:notesMasterId r:id="rId31"/>
  </p:notesMasterIdLst>
  <p:handoutMasterIdLst>
    <p:handoutMasterId r:id="rId32"/>
  </p:handoutMasterIdLst>
  <p:sldIdLst>
    <p:sldId id="332" r:id="rId2"/>
    <p:sldId id="256" r:id="rId3"/>
    <p:sldId id="257" r:id="rId4"/>
    <p:sldId id="258" r:id="rId5"/>
    <p:sldId id="259" r:id="rId6"/>
    <p:sldId id="425" r:id="rId7"/>
    <p:sldId id="260" r:id="rId8"/>
    <p:sldId id="261" r:id="rId9"/>
    <p:sldId id="262" r:id="rId10"/>
    <p:sldId id="263" r:id="rId11"/>
    <p:sldId id="264" r:id="rId12"/>
    <p:sldId id="434" r:id="rId13"/>
    <p:sldId id="265" r:id="rId14"/>
    <p:sldId id="266" r:id="rId15"/>
    <p:sldId id="267" r:id="rId16"/>
    <p:sldId id="327" r:id="rId17"/>
    <p:sldId id="328" r:id="rId18"/>
    <p:sldId id="268" r:id="rId19"/>
    <p:sldId id="269" r:id="rId20"/>
    <p:sldId id="270" r:id="rId21"/>
    <p:sldId id="381" r:id="rId22"/>
    <p:sldId id="382" r:id="rId23"/>
    <p:sldId id="383" r:id="rId24"/>
    <p:sldId id="384" r:id="rId25"/>
    <p:sldId id="416" r:id="rId26"/>
    <p:sldId id="387" r:id="rId27"/>
    <p:sldId id="343" r:id="rId28"/>
    <p:sldId id="418" r:id="rId29"/>
    <p:sldId id="451" r:id="rId30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0">
          <p15:clr>
            <a:srgbClr val="A4A3A4"/>
          </p15:clr>
        </p15:guide>
        <p15:guide id="2" pos="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5119"/>
  </p:normalViewPr>
  <p:slideViewPr>
    <p:cSldViewPr snapToGrid="0">
      <p:cViewPr>
        <p:scale>
          <a:sx n="82" d="100"/>
          <a:sy n="82" d="100"/>
        </p:scale>
        <p:origin x="1944" y="120"/>
      </p:cViewPr>
      <p:guideLst>
        <p:guide orient="horz" pos="680"/>
        <p:guide pos="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80" d="100"/>
        <a:sy n="180" d="100"/>
      </p:scale>
      <p:origin x="0" y="0"/>
    </p:cViewPr>
  </p:notesTextViewPr>
  <p:sorterViewPr>
    <p:cViewPr>
      <p:scale>
        <a:sx n="154" d="100"/>
        <a:sy n="154" d="100"/>
      </p:scale>
      <p:origin x="0" y="-23670"/>
    </p:cViewPr>
  </p:sorterViewPr>
  <p:notesViewPr>
    <p:cSldViewPr snapToGrid="0">
      <p:cViewPr varScale="1">
        <p:scale>
          <a:sx n="51" d="100"/>
          <a:sy n="51" d="100"/>
        </p:scale>
        <p:origin x="219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fld id="{9F21AF21-E34B-4BD5-AC40-448A5921D9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>
            <a:lvl1pPr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>
            <a:lvl1pPr algn="r"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b" anchorCtr="0" compatLnSpc="1">
            <a:prstTxWarp prst="textNoShape">
              <a:avLst/>
            </a:prstTxWarp>
          </a:bodyPr>
          <a:lstStyle>
            <a:lvl1pPr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b" anchorCtr="0" compatLnSpc="1">
            <a:prstTxWarp prst="textNoShape">
              <a:avLst/>
            </a:prstTxWarp>
          </a:bodyPr>
          <a:lstStyle>
            <a:lvl1pPr algn="r" defTabSz="879475">
              <a:defRPr sz="1200">
                <a:latin typeface="Times New Roman" panose="02020603050405020304" pitchFamily="18" charset="0"/>
              </a:defRPr>
            </a:lvl1pPr>
          </a:lstStyle>
          <a:p>
            <a:fld id="{4ECE00E5-1464-4ADA-9CEB-920722EE8C4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51C3CC-85E9-4EB0-AE84-86EE2CEAA304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457AB9-3BFC-4073-B22E-4956C57EECC1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88688-530E-4253-AC88-F094F75C031C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88688-530E-4253-AC88-F094F75C031C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874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3DE15F-304C-4F8B-973C-37594E88A915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216424-5483-4674-976A-4CF840959603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D0E9FD9-D26A-4801-8463-8811DB58E320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7C4D67-3A9F-42B6-82B2-2B1E3CE0D621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DBC5AB9-34BB-442E-A644-79BF67BF4889}" type="slidenum">
              <a:rPr lang="en-US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Empty rectangles are the objects.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Blue boxes are transactions.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Dark blue – granted one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T23 has a grate to work on I912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T23 is waiting for another lock on I4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9C8992-0439-4DD7-A8E0-8B90E9D06DF2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Graph protocol sometimes limits so we use tree-</a:t>
            </a:r>
            <a:r>
              <a:rPr lang="en-US" altLang="en-US" dirty="0" err="1">
                <a:latin typeface="Times New Roman" panose="02020603050405020304" pitchFamily="18" charset="0"/>
              </a:rPr>
              <a:t>protocal</a:t>
            </a:r>
            <a:r>
              <a:rPr lang="en-US" altLang="en-US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C8FB574-47DE-4DCE-A16E-1940A6943B7A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Lock parent first. Ex: if we lock B then no one can access its children(E, F, I, D, G, H, I)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No order of unlock, or order of locking, and one object can be locked by a particular transaction only once.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19A8B4-FE31-4F70-9BCC-8CB6AE40496C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8CCAE0D-C571-4990-82FF-D6A11D67E2F0}" type="slidenum">
              <a:rPr lang="en-US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F98A016-F54F-4898-8554-458A48F2F13C}" type="slidenum">
              <a:rPr lang="en-US" altLang="en-US" sz="1200"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F482EFC-DA03-4276-85F4-EF7CA60623D5}" type="slidenum">
              <a:rPr lang="en-US" altLang="en-US" sz="1200">
                <a:latin typeface="Times New Roman" panose="02020603050405020304" pitchFamily="18" charset="0"/>
              </a:rPr>
              <a:pPr/>
              <a:t>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197FB18-F33B-4585-AE4B-7195EC71C23B}" type="slidenum">
              <a:rPr lang="en-US" altLang="en-US" sz="1200"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571464-BC2A-4607-9109-DE5DFF5600A1}" type="slidenum">
              <a:rPr lang="en-US" altLang="en-US" sz="1200">
                <a:latin typeface="Times New Roman" panose="02020603050405020304" pitchFamily="18" charset="0"/>
              </a:rPr>
              <a:pPr/>
              <a:t>24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7BF320E-3154-48B9-AFD3-84664BED8565}" type="slidenum">
              <a:rPr lang="en-US" altLang="en-US" sz="1200">
                <a:latin typeface="Times New Roman" panose="02020603050405020304" pitchFamily="18" charset="0"/>
              </a:rPr>
              <a:pPr/>
              <a:t>25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 T17 is waiting for resources which is </a:t>
            </a:r>
            <a:r>
              <a:rPr lang="en-US" altLang="en-US" dirty="0" err="1">
                <a:latin typeface="Times New Roman" panose="02020603050405020304" pitchFamily="18" charset="0"/>
              </a:rPr>
              <a:t>holded</a:t>
            </a:r>
            <a:r>
              <a:rPr lang="en-US" altLang="en-US" dirty="0">
                <a:latin typeface="Times New Roman" panose="02020603050405020304" pitchFamily="18" charset="0"/>
              </a:rPr>
              <a:t> by T18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If you have a loop – then there is a deadlock- roll back the smallest one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9270D3-72BB-4558-B8B9-976293801957}" type="slidenum">
              <a:rPr lang="en-US" altLang="en-US" sz="1200">
                <a:latin typeface="Times New Roman" panose="02020603050405020304" pitchFamily="18" charset="0"/>
              </a:rPr>
              <a:pPr/>
              <a:t>26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Roll back whole T2 then its total rollback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If id only roll back a part of T2 then it’s a partial roll back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B6ACC3-5598-4868-AA42-D5B6F7BEB9B9}" type="slidenum">
              <a:rPr lang="en-US" altLang="en-US" sz="1200">
                <a:latin typeface="Times New Roman" panose="02020603050405020304" pitchFamily="18" charset="0"/>
              </a:rPr>
              <a:pPr/>
              <a:t>27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A260BE-933F-43F0-A67B-1CD2DF8C0DDF}" type="slidenum">
              <a:rPr lang="en-US" altLang="en-US" sz="1200">
                <a:latin typeface="Times New Roman" panose="02020603050405020304" pitchFamily="18" charset="0"/>
              </a:rPr>
              <a:pPr/>
              <a:t>28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A260BE-933F-43F0-A67B-1CD2DF8C0DDF}" type="slidenum">
              <a:rPr lang="en-US" altLang="en-US" sz="1200">
                <a:latin typeface="Times New Roman" panose="02020603050405020304" pitchFamily="18" charset="0"/>
              </a:rPr>
              <a:pPr/>
              <a:t>29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980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6F1A6D1-0721-4D26-A1A3-1AB4D70577E7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9702E69-A796-456C-8856-48AD9C8C9A41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If a lock cannot be granted, the requesting transaction is made to wait till all incompatible locks held by other transactions have been released.  The lock is then granted.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dirty="0"/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8A582B-3CD1-4357-870E-F2BE1FD49E70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T2: Lock-S(A) – T2 requested a shared lock on object A.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 should be unlocked after or just before unlocking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E00E5-1464-4ADA-9CEB-920722EE8C4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5293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58FF41-950F-4F96-8279-E010A1BE69B8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To prevent – one should roll back.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3A6097-897E-46D6-809E-2E2D3FD64F82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All transaction request lock on same object.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82EC89-B20C-4094-938B-231411E2148A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To prevent early lock.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CFDC9EC4-5C98-44E9-9772-DADA868FE97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over-6Ed">
            <a:extLst>
              <a:ext uri="{FF2B5EF4-FFF2-40B4-BE49-F238E27FC236}">
                <a16:creationId xmlns:a16="http://schemas.microsoft.com/office/drawing/2014/main" id="{5F8709C0-BCA3-4293-869D-7D16F67CF9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18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145AF-6EF6-4D3F-9F5A-D9A01965DFC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82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73E3-C97D-4F1E-BBB4-46F84DAEF79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664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18533F7-750B-4DBA-96FC-65DC7E364D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422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Database System Concepts, 7</a:t>
            </a:r>
            <a:r>
              <a:rPr lang="en-US" b="1" baseline="30000" dirty="0">
                <a:solidFill>
                  <a:srgbClr val="002060"/>
                </a:solidFill>
                <a:latin typeface="Helvetica" charset="0"/>
              </a:rPr>
              <a:t>th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 Ed</a:t>
            </a:r>
            <a:r>
              <a:rPr lang="en-US" dirty="0">
                <a:solidFill>
                  <a:srgbClr val="002060"/>
                </a:solidFill>
                <a:latin typeface="Helvetica" charset="0"/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002060"/>
                </a:solidFill>
                <a:latin typeface="Helvetica" charset="0"/>
              </a:rPr>
              <a:t>©Silberschatz, Korth and Sudarshan</a:t>
            </a:r>
            <a:br>
              <a:rPr lang="en-US" sz="1200" b="1" dirty="0">
                <a:solidFill>
                  <a:srgbClr val="002060"/>
                </a:solidFill>
                <a:latin typeface="Helvetica" charset="0"/>
              </a:rPr>
            </a:br>
            <a:r>
              <a:rPr lang="en-US" sz="1200" b="1" dirty="0">
                <a:solidFill>
                  <a:srgbClr val="002060"/>
                </a:solidFill>
                <a:latin typeface="Helvetica" charset="0"/>
              </a:rPr>
              <a:t>See </a:t>
            </a:r>
            <a:r>
              <a:rPr lang="en-US" sz="1200" b="1" dirty="0">
                <a:solidFill>
                  <a:srgbClr val="002060"/>
                </a:solidFill>
                <a:latin typeface="Helvetica" charset="0"/>
                <a:hlinkClick r:id="rId2"/>
              </a:rPr>
              <a:t>www.db-book.com</a:t>
            </a:r>
            <a:r>
              <a:rPr lang="en-US" sz="1200" b="1" dirty="0">
                <a:solidFill>
                  <a:srgbClr val="002060"/>
                </a:solidFill>
                <a:latin typeface="Helvetica" charset="0"/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6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96063" y="6218238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anose="02020603050405020304" pitchFamily="18" charset="0"/>
              </a:defRPr>
            </a:lvl1pPr>
          </a:lstStyle>
          <a:p>
            <a:fld id="{CFDC9EC4-5C98-44E9-9772-DADA868FE9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879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84081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0FF13-A7A4-47FE-9669-E2EFAD58AB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58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29D90-88FA-402A-BEA8-1EF51CAB675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30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92F4-3A7D-46E7-98AB-5C544D380A1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428750" indent="-228600">
              <a:buFont typeface="Arial" panose="020B0604020202020204" pitchFamily="34" charset="0"/>
              <a:buChar char="•"/>
              <a:defRPr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298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C0E4B-79D4-46C0-883C-5BC043062C3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70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DF77F-67A1-48F6-8358-97C70542CB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24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6F0F5-1220-4B86-AECD-B7BEE6E1BE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20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5D68A-6EDF-45EE-BBA8-637BD793E61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05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35670-FB96-4DB8-BA64-B31D7C042BD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53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3251494-9320-46DB-9561-B10814EE66F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18.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B1280626-73DF-45AA-8D8E-C04647F395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86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2" r:id="rId12"/>
    <p:sldLayoutId id="2147483838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18 : Concurrency Control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Two-Phase Locking Protocol 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34796" cy="5367972"/>
          </a:xfrm>
        </p:spPr>
        <p:txBody>
          <a:bodyPr/>
          <a:lstStyle/>
          <a:p>
            <a:r>
              <a:rPr lang="en-US" altLang="en-US" dirty="0"/>
              <a:t>Two-phase locking </a:t>
            </a:r>
            <a:r>
              <a:rPr lang="en-US" altLang="en-US" i="1" dirty="0">
                <a:solidFill>
                  <a:srgbClr val="00B0F0"/>
                </a:solidFill>
              </a:rPr>
              <a:t>does not</a:t>
            </a:r>
            <a:r>
              <a:rPr lang="en-US" altLang="en-US" dirty="0">
                <a:solidFill>
                  <a:srgbClr val="00B0F0"/>
                </a:solidFill>
              </a:rPr>
              <a:t> ensure </a:t>
            </a:r>
            <a:r>
              <a:rPr lang="en-US" altLang="en-US" dirty="0"/>
              <a:t>freedom from deadlocks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Extensions to basic two-phase locking needed to ensure recoverability of freedom from cascading roll-back</a:t>
            </a:r>
          </a:p>
          <a:p>
            <a:pPr lvl="1">
              <a:lnSpc>
                <a:spcPct val="11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Strict two-phase locking: </a:t>
            </a:r>
            <a:r>
              <a:rPr lang="en-US" altLang="en-US" dirty="0"/>
              <a:t>a transaction must hold </a:t>
            </a:r>
            <a:r>
              <a:rPr lang="en-US" altLang="en-US" dirty="0">
                <a:solidFill>
                  <a:srgbClr val="FF0000"/>
                </a:solidFill>
              </a:rPr>
              <a:t>all its exclusive locks</a:t>
            </a:r>
            <a:r>
              <a:rPr lang="en-US" altLang="en-US" dirty="0"/>
              <a:t> till it commits/aborts.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Ensures recoverability and avoids cascading roll-backs</a:t>
            </a:r>
          </a:p>
          <a:p>
            <a:pPr lvl="1">
              <a:lnSpc>
                <a:spcPct val="11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Rigorous two-phase locking</a:t>
            </a:r>
            <a:r>
              <a:rPr lang="en-US" altLang="en-US" dirty="0"/>
              <a:t>: a transaction must hold </a:t>
            </a:r>
            <a:r>
              <a:rPr lang="en-US" altLang="en-US" i="1" dirty="0">
                <a:solidFill>
                  <a:srgbClr val="FF0000"/>
                </a:solidFill>
              </a:rPr>
              <a:t>all </a:t>
            </a:r>
            <a:r>
              <a:rPr lang="en-US" altLang="en-US" dirty="0">
                <a:solidFill>
                  <a:srgbClr val="FF0000"/>
                </a:solidFill>
              </a:rPr>
              <a:t>locks </a:t>
            </a:r>
            <a:r>
              <a:rPr lang="en-US" altLang="en-US" dirty="0"/>
              <a:t>till commit/abort. 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Transactions can be serialized in the order in which they commit.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Most databases implement rigorous two-phase locking, </a:t>
            </a:r>
            <a:r>
              <a:rPr lang="en-US" altLang="en-US" i="1" dirty="0"/>
              <a:t>but refer to it as simply two-phase locking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Two-Phase Locking Protocol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79527" y="1106807"/>
            <a:ext cx="4274213" cy="5133916"/>
          </a:xfrm>
        </p:spPr>
        <p:txBody>
          <a:bodyPr/>
          <a:lstStyle/>
          <a:p>
            <a:r>
              <a:rPr lang="en-US" altLang="en-US" dirty="0"/>
              <a:t>Two-phase locking is not a necessary condition for serializability</a:t>
            </a:r>
          </a:p>
          <a:p>
            <a:pPr lvl="1"/>
            <a:r>
              <a:rPr lang="en-US" altLang="en-US" dirty="0"/>
              <a:t>There are conflict serializable schedules that cannot be obtained if the two-phase locking protocol is used.  </a:t>
            </a:r>
          </a:p>
          <a:p>
            <a:r>
              <a:rPr lang="en-US" altLang="en-US" dirty="0"/>
              <a:t>In the absence of extra information (e.g., ordering of  access to data), two-phase locking is necessary for conflict serializability </a:t>
            </a:r>
            <a:r>
              <a:rPr lang="en-US" altLang="en-US" i="1" dirty="0"/>
              <a:t>in the following sense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i="1" dirty="0"/>
              <a:t>Given a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that does not follow two-phase locking, we can find a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that uses two-phase locking, and a schedule for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that is not conflict serializable.</a:t>
            </a:r>
          </a:p>
          <a:p>
            <a:pPr lvl="1"/>
            <a:endParaRPr lang="en-US" alt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425639-A7C9-4745-9067-3FEACF8F6A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" r="51213"/>
          <a:stretch/>
        </p:blipFill>
        <p:spPr>
          <a:xfrm>
            <a:off x="5578034" y="602411"/>
            <a:ext cx="2797616" cy="60180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Locking Protocols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08163" cy="5367972"/>
          </a:xfrm>
        </p:spPr>
        <p:txBody>
          <a:bodyPr/>
          <a:lstStyle/>
          <a:p>
            <a:r>
              <a:rPr lang="en-US" altLang="en-US" dirty="0"/>
              <a:t>Given a locking protocol (such as 2PL)</a:t>
            </a:r>
          </a:p>
          <a:p>
            <a:pPr lvl="1"/>
            <a:r>
              <a:rPr lang="en-US" altLang="en-US" dirty="0"/>
              <a:t>A schedule S is </a:t>
            </a:r>
            <a:r>
              <a:rPr lang="en-US" altLang="en-US" b="1" dirty="0">
                <a:solidFill>
                  <a:srgbClr val="002060"/>
                </a:solidFill>
              </a:rPr>
              <a:t>legal</a:t>
            </a:r>
            <a:r>
              <a:rPr lang="en-US" altLang="en-US" dirty="0"/>
              <a:t> under a locking protocol if it can be generated by a set of transactions that follow the protocol </a:t>
            </a:r>
          </a:p>
          <a:p>
            <a:pPr lvl="1"/>
            <a:r>
              <a:rPr lang="en-US" altLang="en-US" dirty="0"/>
              <a:t>A protocol </a:t>
            </a:r>
            <a:r>
              <a:rPr lang="en-US" altLang="en-US" b="1" dirty="0">
                <a:solidFill>
                  <a:srgbClr val="002060"/>
                </a:solidFill>
              </a:rPr>
              <a:t>ensures</a:t>
            </a:r>
            <a:r>
              <a:rPr lang="en-US" altLang="en-US" dirty="0"/>
              <a:t> serializability if all legal schedules under that protocol are serializable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3601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 Conversions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8153092" cy="5367972"/>
          </a:xfrm>
          <a:noFill/>
        </p:spPr>
        <p:txBody>
          <a:bodyPr/>
          <a:lstStyle/>
          <a:p>
            <a:r>
              <a:rPr lang="en-US" altLang="en-US" dirty="0"/>
              <a:t>Two-phase locking protocol with lock conversions: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–   Growing Phase:        </a:t>
            </a:r>
          </a:p>
          <a:p>
            <a:pPr lvl="1"/>
            <a:r>
              <a:rPr lang="en-US" altLang="en-US" dirty="0"/>
              <a:t>can acquire a lock-S on item</a:t>
            </a:r>
          </a:p>
          <a:p>
            <a:pPr lvl="1"/>
            <a:r>
              <a:rPr lang="en-US" altLang="en-US" dirty="0"/>
              <a:t>can acquire a lock-X on item</a:t>
            </a:r>
          </a:p>
          <a:p>
            <a:pPr lvl="1"/>
            <a:r>
              <a:rPr lang="en-US" altLang="en-US" dirty="0"/>
              <a:t>can </a:t>
            </a:r>
            <a:r>
              <a:rPr lang="en-US" altLang="en-US" b="1" dirty="0">
                <a:solidFill>
                  <a:srgbClr val="002060"/>
                </a:solidFill>
              </a:rPr>
              <a:t>convert</a:t>
            </a:r>
            <a:r>
              <a:rPr lang="en-US" altLang="en-US" dirty="0"/>
              <a:t> a lock-S to a lock-X (</a:t>
            </a:r>
            <a:r>
              <a:rPr lang="en-US" altLang="en-US" b="1" dirty="0">
                <a:solidFill>
                  <a:srgbClr val="002060"/>
                </a:solidFill>
              </a:rPr>
              <a:t>upgrade</a:t>
            </a:r>
            <a:r>
              <a:rPr lang="en-US" altLang="en-US" dirty="0"/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–   Shrinking Phase:</a:t>
            </a:r>
          </a:p>
          <a:p>
            <a:pPr lvl="1"/>
            <a:r>
              <a:rPr lang="en-US" altLang="en-US" dirty="0"/>
              <a:t>can release a lock-S</a:t>
            </a:r>
          </a:p>
          <a:p>
            <a:pPr lvl="1"/>
            <a:r>
              <a:rPr lang="en-US" altLang="en-US" dirty="0"/>
              <a:t>can release a lock-X</a:t>
            </a:r>
          </a:p>
          <a:p>
            <a:pPr lvl="1"/>
            <a:r>
              <a:rPr lang="en-US" altLang="en-US" dirty="0"/>
              <a:t>can convert a lock-X to a lock-S  (</a:t>
            </a:r>
            <a:r>
              <a:rPr lang="en-US" altLang="en-US" b="1" dirty="0">
                <a:solidFill>
                  <a:srgbClr val="002060"/>
                </a:solidFill>
              </a:rPr>
              <a:t>downgrade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This protocol ensures serializability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Automatic Acquisition of Locks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554898" cy="536797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00B0F0"/>
                </a:solidFill>
              </a:rPr>
              <a:t>transaction </a:t>
            </a:r>
            <a:r>
              <a:rPr lang="en-US" altLang="en-US" i="1" dirty="0">
                <a:solidFill>
                  <a:srgbClr val="00B0F0"/>
                </a:solidFill>
              </a:rPr>
              <a:t>T</a:t>
            </a:r>
            <a:r>
              <a:rPr lang="en-US" altLang="en-US" baseline="-25000" dirty="0">
                <a:solidFill>
                  <a:srgbClr val="00B0F0"/>
                </a:solidFill>
              </a:rPr>
              <a:t>i</a:t>
            </a:r>
            <a:r>
              <a:rPr lang="en-US" altLang="en-US" dirty="0">
                <a:solidFill>
                  <a:srgbClr val="00B0F0"/>
                </a:solidFill>
              </a:rPr>
              <a:t> </a:t>
            </a:r>
            <a:r>
              <a:rPr lang="en-US" altLang="en-US" dirty="0"/>
              <a:t>issues the standard read/write instruction, without explicit locking calls.</a:t>
            </a:r>
          </a:p>
          <a:p>
            <a:r>
              <a:rPr lang="en-US" altLang="en-US" dirty="0"/>
              <a:t>The </a:t>
            </a:r>
            <a:r>
              <a:rPr lang="en-US" altLang="en-US" dirty="0">
                <a:solidFill>
                  <a:srgbClr val="00B0F0"/>
                </a:solidFill>
              </a:rPr>
              <a:t>operation </a:t>
            </a:r>
            <a:r>
              <a:rPr lang="en-US" altLang="en-US" b="1" dirty="0">
                <a:solidFill>
                  <a:srgbClr val="00B0F0"/>
                </a:solidFill>
              </a:rPr>
              <a:t>read</a:t>
            </a:r>
            <a:r>
              <a:rPr lang="en-US" altLang="en-US" dirty="0">
                <a:solidFill>
                  <a:srgbClr val="00B0F0"/>
                </a:solidFill>
              </a:rPr>
              <a:t>(</a:t>
            </a:r>
            <a:r>
              <a:rPr lang="en-US" altLang="en-US" i="1" dirty="0">
                <a:solidFill>
                  <a:srgbClr val="00B0F0"/>
                </a:solidFill>
              </a:rPr>
              <a:t>D</a:t>
            </a:r>
            <a:r>
              <a:rPr lang="en-US" altLang="en-US" dirty="0">
                <a:solidFill>
                  <a:srgbClr val="00B0F0"/>
                </a:solidFill>
              </a:rPr>
              <a:t>) </a:t>
            </a:r>
            <a:r>
              <a:rPr lang="en-US" altLang="en-US" dirty="0"/>
              <a:t>is processed as: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</a:t>
            </a:r>
            <a:r>
              <a:rPr lang="en-US" altLang="en-US" b="1" dirty="0"/>
              <a:t>if</a:t>
            </a:r>
            <a:r>
              <a:rPr lang="en-US" altLang="en-US" dirty="0"/>
              <a:t>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has a lock on </a:t>
            </a:r>
            <a:r>
              <a:rPr lang="en-US" altLang="en-US" i="1" dirty="0"/>
              <a:t>D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   </a:t>
            </a:r>
            <a:r>
              <a:rPr lang="en-US" altLang="en-US" b="1" dirty="0"/>
              <a:t>then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          read(</a:t>
            </a:r>
            <a:r>
              <a:rPr lang="en-US" altLang="en-US" i="1" dirty="0"/>
              <a:t>D</a:t>
            </a:r>
            <a:r>
              <a:rPr lang="en-US" altLang="en-US" dirty="0"/>
              <a:t>)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b="1" dirty="0"/>
              <a:t>                         else begin</a:t>
            </a:r>
            <a:r>
              <a:rPr lang="en-US" altLang="en-US" dirty="0"/>
              <a:t>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             if necessary wait until no other 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                               transaction has a </a:t>
            </a:r>
            <a:r>
              <a:rPr lang="en-US" altLang="en-US" b="1" dirty="0"/>
              <a:t>lock-X</a:t>
            </a:r>
            <a:r>
              <a:rPr lang="en-US" altLang="en-US" dirty="0"/>
              <a:t> on </a:t>
            </a:r>
            <a:r>
              <a:rPr lang="en-US" altLang="en-US" i="1" dirty="0"/>
              <a:t>D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                           </a:t>
            </a:r>
            <a:r>
              <a:rPr lang="en-US" altLang="en-US" dirty="0">
                <a:solidFill>
                  <a:srgbClr val="FF0000"/>
                </a:solidFill>
              </a:rPr>
              <a:t>grant </a:t>
            </a:r>
            <a:r>
              <a:rPr lang="en-US" altLang="en-US" i="1" dirty="0">
                <a:solidFill>
                  <a:srgbClr val="FF0000"/>
                </a:solidFill>
              </a:rPr>
              <a:t>T</a:t>
            </a:r>
            <a:r>
              <a:rPr lang="en-US" altLang="en-US" i="1" baseline="-25000" dirty="0">
                <a:solidFill>
                  <a:srgbClr val="FF0000"/>
                </a:solidFill>
              </a:rPr>
              <a:t>i</a:t>
            </a:r>
            <a:r>
              <a:rPr lang="en-US" altLang="en-US" dirty="0">
                <a:solidFill>
                  <a:srgbClr val="FF0000"/>
                </a:solidFill>
              </a:rPr>
              <a:t> a </a:t>
            </a:r>
            <a:r>
              <a:rPr lang="en-US" altLang="en-US" b="1" dirty="0">
                <a:solidFill>
                  <a:srgbClr val="FF0000"/>
                </a:solidFill>
              </a:rPr>
              <a:t> lock-S</a:t>
            </a:r>
            <a:r>
              <a:rPr lang="en-US" altLang="en-US" dirty="0">
                <a:solidFill>
                  <a:srgbClr val="FF0000"/>
                </a:solidFill>
              </a:rPr>
              <a:t> on </a:t>
            </a:r>
            <a:r>
              <a:rPr lang="en-US" altLang="en-US" i="1" dirty="0">
                <a:solidFill>
                  <a:srgbClr val="FF0000"/>
                </a:solidFill>
              </a:rPr>
              <a:t>D</a:t>
            </a:r>
            <a:r>
              <a:rPr lang="en-US" altLang="en-US" dirty="0">
                <a:solidFill>
                  <a:srgbClr val="FF0000"/>
                </a:solidFill>
              </a:rPr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             read(</a:t>
            </a:r>
            <a:r>
              <a:rPr lang="en-US" altLang="en-US" i="1" dirty="0"/>
              <a:t>D</a:t>
            </a:r>
            <a:r>
              <a:rPr lang="en-US" altLang="en-US" dirty="0"/>
              <a:t>)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                                end</a:t>
            </a:r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Automatic Acquisition of Locks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501631" cy="5367972"/>
          </a:xfrm>
        </p:spPr>
        <p:txBody>
          <a:bodyPr/>
          <a:lstStyle/>
          <a:p>
            <a:r>
              <a:rPr lang="en-US" altLang="en-US" dirty="0"/>
              <a:t>The operation </a:t>
            </a:r>
            <a:r>
              <a:rPr lang="en-US" altLang="en-US" b="1" dirty="0"/>
              <a:t>write</a:t>
            </a:r>
            <a:r>
              <a:rPr lang="en-US" altLang="en-US" i="1" dirty="0"/>
              <a:t>(D)</a:t>
            </a:r>
            <a:r>
              <a:rPr lang="en-US" altLang="en-US" dirty="0"/>
              <a:t> is processed as: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</a:t>
            </a:r>
            <a:r>
              <a:rPr lang="en-US" altLang="en-US" b="1" dirty="0"/>
              <a:t>if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has a  </a:t>
            </a:r>
            <a:r>
              <a:rPr lang="en-US" altLang="en-US" b="1" dirty="0"/>
              <a:t>lock-X</a:t>
            </a:r>
            <a:r>
              <a:rPr lang="en-US" altLang="en-US" dirty="0"/>
              <a:t> on </a:t>
            </a:r>
            <a:r>
              <a:rPr lang="en-US" altLang="en-US" i="1" dirty="0"/>
              <a:t>D</a:t>
            </a:r>
            <a:r>
              <a:rPr lang="en-US" altLang="en-US" dirty="0"/>
              <a:t> 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        then</a:t>
            </a:r>
            <a:r>
              <a:rPr lang="en-US" altLang="en-US" dirty="0"/>
              <a:t> 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 dirty="0"/>
              <a:t>          write(</a:t>
            </a:r>
            <a:r>
              <a:rPr lang="en-US" altLang="en-US" i="1" dirty="0"/>
              <a:t>D</a:t>
            </a:r>
            <a:r>
              <a:rPr lang="en-US" altLang="en-US" dirty="0"/>
              <a:t>)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       </a:t>
            </a:r>
            <a:r>
              <a:rPr lang="en-US" altLang="en-US" b="1" dirty="0"/>
              <a:t>else begin</a:t>
            </a:r>
            <a:endParaRPr lang="en-US" altLang="en-US" dirty="0"/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    if necessary wait until no other trans. has any lock on </a:t>
            </a:r>
            <a:r>
              <a:rPr lang="en-US" altLang="en-US" i="1" dirty="0"/>
              <a:t>D</a:t>
            </a:r>
            <a:r>
              <a:rPr lang="en-US" altLang="en-US" dirty="0"/>
              <a:t>,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    if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has a </a:t>
            </a:r>
            <a:r>
              <a:rPr lang="en-US" altLang="en-US" b="1" dirty="0"/>
              <a:t>lock-S</a:t>
            </a:r>
            <a:r>
              <a:rPr lang="en-US" altLang="en-US" dirty="0"/>
              <a:t> on </a:t>
            </a:r>
            <a:r>
              <a:rPr lang="en-US" altLang="en-US" i="1" dirty="0"/>
              <a:t>D</a:t>
            </a:r>
            <a:endParaRPr lang="en-US" altLang="en-US" dirty="0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                 then</a:t>
            </a:r>
            <a:endParaRPr lang="en-US" altLang="en-US" dirty="0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                    upgrade</a:t>
            </a:r>
            <a:r>
              <a:rPr lang="en-US" altLang="en-US" dirty="0"/>
              <a:t> lock on </a:t>
            </a:r>
            <a:r>
              <a:rPr lang="en-US" altLang="en-US" i="1" dirty="0"/>
              <a:t>D</a:t>
            </a:r>
            <a:r>
              <a:rPr lang="en-US" altLang="en-US" dirty="0"/>
              <a:t>  to </a:t>
            </a:r>
            <a:r>
              <a:rPr lang="en-US" altLang="en-US" b="1" dirty="0"/>
              <a:t>lock-X</a:t>
            </a:r>
            <a:endParaRPr lang="en-US" altLang="en-US" dirty="0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                else</a:t>
            </a:r>
            <a:endParaRPr lang="en-US" altLang="en-US" dirty="0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                    grant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a </a:t>
            </a:r>
            <a:r>
              <a:rPr lang="en-US" altLang="en-US" b="1" dirty="0"/>
              <a:t>lock-X</a:t>
            </a:r>
            <a:r>
              <a:rPr lang="en-US" altLang="en-US" dirty="0"/>
              <a:t> on </a:t>
            </a:r>
            <a:r>
              <a:rPr lang="en-US" altLang="en-US" i="1" dirty="0"/>
              <a:t>D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write(</a:t>
            </a:r>
            <a:r>
              <a:rPr lang="en-US" altLang="en-US" i="1" dirty="0"/>
              <a:t>D</a:t>
            </a:r>
            <a:r>
              <a:rPr lang="en-US" altLang="en-US" dirty="0"/>
              <a:t>)</a:t>
            </a:r>
          </a:p>
          <a:p>
            <a:pPr>
              <a:lnSpc>
                <a:spcPct val="50000"/>
              </a:lnSpc>
              <a:buFont typeface="Monotype Sorts" charset="2"/>
              <a:buNone/>
            </a:pPr>
            <a:r>
              <a:rPr lang="en-US" altLang="en-US" b="1" dirty="0"/>
              <a:t>         end</a:t>
            </a:r>
            <a:r>
              <a:rPr lang="en-US" altLang="en-US" dirty="0"/>
              <a:t>;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b="1" dirty="0"/>
              <a:t>All locks are released after commit or abort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Implementation of Locking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79185" cy="5367972"/>
          </a:xfrm>
        </p:spPr>
        <p:txBody>
          <a:bodyPr/>
          <a:lstStyle/>
          <a:p>
            <a:r>
              <a:rPr lang="en-US" altLang="en-US" dirty="0"/>
              <a:t>A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lock manager </a:t>
            </a:r>
            <a:r>
              <a:rPr lang="en-US" altLang="en-US" dirty="0"/>
              <a:t>can be implemented as a separate process 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Transactions</a:t>
            </a:r>
            <a:r>
              <a:rPr lang="en-US" altLang="en-US" dirty="0"/>
              <a:t> can </a:t>
            </a:r>
            <a:r>
              <a:rPr lang="en-US" altLang="en-US" dirty="0">
                <a:solidFill>
                  <a:srgbClr val="FF0000"/>
                </a:solidFill>
              </a:rPr>
              <a:t>send lock and unlock requests </a:t>
            </a:r>
            <a:r>
              <a:rPr lang="en-US" altLang="en-US" dirty="0"/>
              <a:t>as messages</a:t>
            </a:r>
          </a:p>
          <a:p>
            <a:r>
              <a:rPr lang="en-US" altLang="en-US" dirty="0"/>
              <a:t>The lock manager replies to a lock request by sending a lock grant messages (or a message asking the transaction to roll back, in case of  a deadlock)</a:t>
            </a:r>
          </a:p>
          <a:p>
            <a:pPr lvl="1"/>
            <a:r>
              <a:rPr lang="en-US" altLang="en-US" dirty="0"/>
              <a:t>The requesting transaction waits until its request is answered</a:t>
            </a:r>
          </a:p>
          <a:p>
            <a:r>
              <a:rPr lang="en-US" altLang="en-US" dirty="0"/>
              <a:t>The lock manager maintains an in-memory data-structure called a </a:t>
            </a:r>
            <a:r>
              <a:rPr lang="en-US" altLang="en-US" b="1" dirty="0">
                <a:solidFill>
                  <a:srgbClr val="002060"/>
                </a:solidFill>
              </a:rPr>
              <a:t>lock table </a:t>
            </a:r>
            <a:r>
              <a:rPr lang="en-US" altLang="en-US" dirty="0"/>
              <a:t>to record granted locks and pending requests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 Table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610100" y="923278"/>
            <a:ext cx="4191000" cy="5325122"/>
          </a:xfrm>
          <a:noFill/>
        </p:spPr>
        <p:txBody>
          <a:bodyPr/>
          <a:lstStyle/>
          <a:p>
            <a:r>
              <a:rPr lang="en-US" altLang="en-US" dirty="0"/>
              <a:t>Dark rectangles indicate granted locks, light colored ones indicate waiting requests</a:t>
            </a:r>
          </a:p>
          <a:p>
            <a:r>
              <a:rPr lang="en-US" altLang="en-US" dirty="0"/>
              <a:t>Lock table also records the type of lock granted or requested</a:t>
            </a:r>
          </a:p>
          <a:p>
            <a:r>
              <a:rPr lang="en-US" altLang="en-US" dirty="0"/>
              <a:t>New request is added to the end of the queue of requests for the data item, and granted if it is compatible with all earlier locks</a:t>
            </a:r>
          </a:p>
          <a:p>
            <a:r>
              <a:rPr lang="en-US" altLang="en-US" dirty="0"/>
              <a:t>Unlock requests result in the request being deleted, and later requests are checked to see if they can now be granted</a:t>
            </a:r>
          </a:p>
          <a:p>
            <a:r>
              <a:rPr lang="en-US" altLang="en-US" dirty="0"/>
              <a:t>If transaction aborts, all waiting or granted requests of the transaction are deleted </a:t>
            </a:r>
          </a:p>
          <a:p>
            <a:pPr lvl="1"/>
            <a:r>
              <a:rPr lang="en-US" altLang="en-US" dirty="0"/>
              <a:t>lock manager may keep a list of locks held by each transaction, to implement this efficiently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837BC0C-40AC-4932-83F0-8E305F276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156" y="1216346"/>
            <a:ext cx="3632559" cy="51893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Graph-Based Protocols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670306" cy="5367972"/>
          </a:xfrm>
        </p:spPr>
        <p:txBody>
          <a:bodyPr/>
          <a:lstStyle/>
          <a:p>
            <a:r>
              <a:rPr lang="en-US" altLang="en-US" dirty="0"/>
              <a:t>Graph-based protocols are an </a:t>
            </a:r>
            <a:r>
              <a:rPr lang="en-US" altLang="en-US" dirty="0">
                <a:solidFill>
                  <a:srgbClr val="FF0000"/>
                </a:solidFill>
              </a:rPr>
              <a:t>alternative</a:t>
            </a:r>
            <a:r>
              <a:rPr lang="en-US" altLang="en-US" dirty="0"/>
              <a:t> to two-phase locking</a:t>
            </a:r>
          </a:p>
          <a:p>
            <a:r>
              <a:rPr lang="en-US" altLang="en-US" dirty="0"/>
              <a:t>Impose a partial ordering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on the set </a:t>
            </a:r>
            <a:r>
              <a:rPr lang="en-US" altLang="en-US" b="1" dirty="0"/>
              <a:t>D</a:t>
            </a:r>
            <a:r>
              <a:rPr lang="en-US" altLang="en-US" dirty="0"/>
              <a:t> = {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d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 ,..., d</a:t>
            </a:r>
            <a:r>
              <a:rPr lang="en-US" altLang="en-US" i="1" baseline="-25000" dirty="0"/>
              <a:t>h</a:t>
            </a:r>
            <a:r>
              <a:rPr lang="en-US" altLang="en-US" dirty="0"/>
              <a:t>} of all data items.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r>
              <a:rPr lang="en-US" altLang="en-US" i="1" baseline="-25000" dirty="0"/>
              <a:t> </a:t>
            </a:r>
            <a:r>
              <a:rPr lang="en-US" altLang="en-US" dirty="0"/>
              <a:t> then any transaction accessing both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must access d</a:t>
            </a:r>
            <a:r>
              <a:rPr lang="en-US" altLang="en-US" baseline="-25000" dirty="0"/>
              <a:t>i</a:t>
            </a:r>
            <a:r>
              <a:rPr lang="en-US" altLang="en-US" dirty="0"/>
              <a:t> before accessing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Implies that the set </a:t>
            </a:r>
            <a:r>
              <a:rPr lang="en-US" altLang="en-US" b="1" dirty="0"/>
              <a:t>D</a:t>
            </a:r>
            <a:r>
              <a:rPr lang="en-US" altLang="en-US" dirty="0"/>
              <a:t> may now be viewed as a </a:t>
            </a:r>
            <a:r>
              <a:rPr lang="en-US" altLang="en-US" dirty="0">
                <a:solidFill>
                  <a:srgbClr val="FF0000"/>
                </a:solidFill>
              </a:rPr>
              <a:t>directed acyclic graph</a:t>
            </a:r>
            <a:r>
              <a:rPr lang="en-US" altLang="en-US" dirty="0"/>
              <a:t>, called a 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</a:rPr>
              <a:t>database graph</a:t>
            </a:r>
            <a:r>
              <a:rPr lang="en-US" altLang="en-US" dirty="0"/>
              <a:t>.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The </a:t>
            </a:r>
            <a:r>
              <a:rPr lang="en-US" altLang="en-US" i="1" dirty="0">
                <a:solidFill>
                  <a:srgbClr val="FF0000"/>
                </a:solidFill>
              </a:rPr>
              <a:t>tree-protocol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is a simple kind of graph protocol.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Tree Protocol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619"/>
            <a:ext cx="7750207" cy="2738938"/>
          </a:xfrm>
        </p:spPr>
        <p:txBody>
          <a:bodyPr/>
          <a:lstStyle/>
          <a:p>
            <a:r>
              <a:rPr lang="en-US" altLang="en-US" dirty="0"/>
              <a:t>Only exclusive locks are allowed.</a:t>
            </a:r>
          </a:p>
          <a:p>
            <a:r>
              <a:rPr lang="en-US" altLang="en-US" dirty="0"/>
              <a:t>The first lock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may be on any data item. Subsequently, a data </a:t>
            </a:r>
            <a:r>
              <a:rPr lang="en-US" altLang="en-US" i="1" dirty="0"/>
              <a:t>Q</a:t>
            </a:r>
            <a:r>
              <a:rPr lang="en-US" altLang="en-US" dirty="0"/>
              <a:t> can be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only if the parent of </a:t>
            </a:r>
            <a:r>
              <a:rPr lang="en-US" altLang="en-US" i="1" dirty="0"/>
              <a:t>Q</a:t>
            </a:r>
            <a:r>
              <a:rPr lang="en-US" altLang="en-US" dirty="0"/>
              <a:t> is currently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Data items may be unlocked at any time.</a:t>
            </a:r>
          </a:p>
          <a:p>
            <a:r>
              <a:rPr lang="en-US" altLang="en-US" dirty="0"/>
              <a:t>A data item that has been locked and unlocked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 cannot subsequently be relocked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</a:t>
            </a:r>
          </a:p>
        </p:txBody>
      </p:sp>
      <p:pic>
        <p:nvPicPr>
          <p:cNvPr id="2048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650" y="3254044"/>
            <a:ext cx="2460625" cy="22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102497"/>
            <a:ext cx="7581531" cy="5367972"/>
          </a:xfrm>
        </p:spPr>
        <p:txBody>
          <a:bodyPr/>
          <a:lstStyle/>
          <a:p>
            <a:r>
              <a:rPr lang="en-US" altLang="en-US" dirty="0"/>
              <a:t>Lock-Based Protocols</a:t>
            </a:r>
          </a:p>
          <a:p>
            <a:r>
              <a:rPr lang="en-US" altLang="en-US" dirty="0"/>
              <a:t>Timestamp-Based Protocols</a:t>
            </a:r>
          </a:p>
          <a:p>
            <a:r>
              <a:rPr lang="en-US" altLang="en-US" dirty="0"/>
              <a:t>Validation-Based Protocols</a:t>
            </a:r>
          </a:p>
          <a:p>
            <a:r>
              <a:rPr lang="en-US" altLang="en-US" dirty="0"/>
              <a:t>Multiple Granularity</a:t>
            </a:r>
          </a:p>
          <a:p>
            <a:r>
              <a:rPr lang="en-US" altLang="en-US" dirty="0"/>
              <a:t>Multiversion Schemes</a:t>
            </a:r>
          </a:p>
          <a:p>
            <a:r>
              <a:rPr lang="en-US" altLang="en-US" dirty="0"/>
              <a:t>Insert and Delete Operations</a:t>
            </a:r>
          </a:p>
          <a:p>
            <a:r>
              <a:rPr lang="en-US" altLang="en-US" dirty="0"/>
              <a:t>Concurrency in Index Structures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Graph-Based Protocols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25918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 tree protocol ensures conflict serializability as well as freedom from deadlock.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Unlocking may occur earlier in the tree-locking protocol than in the two-phase locking protocol.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Shorter waiting times, and increase in concurrency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Protocol is deadlock-free, no rollbacks are required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Drawbacks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Protocol does not guarantee recoverability or cascade freedom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Need to introduce commit dependencies to ensure recoverability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Transactions may have to lock data items that they do not access.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increased locking overhead, and additional waiting time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potential decrease in concurrency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Schedules not possible under two-phase locking are possible under the tree protocol, and vice versa.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Handling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8144214" cy="5367972"/>
          </a:xfrm>
        </p:spPr>
        <p:txBody>
          <a:bodyPr/>
          <a:lstStyle/>
          <a:p>
            <a:r>
              <a:rPr lang="en-US" altLang="en-US" dirty="0"/>
              <a:t>System is </a:t>
            </a:r>
            <a:r>
              <a:rPr lang="en-US" altLang="en-US" b="1" dirty="0">
                <a:solidFill>
                  <a:srgbClr val="002060"/>
                </a:solidFill>
              </a:rPr>
              <a:t>deadlocked</a:t>
            </a:r>
            <a:r>
              <a:rPr lang="en-US" altLang="en-US" dirty="0"/>
              <a:t> if there is a set of transactions such that every transaction in the set is waiting for another transaction in the set.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AA52137-467D-461F-81B4-27A741A8C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0308" y="1914510"/>
            <a:ext cx="2753349" cy="273908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Handling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567782" cy="5367972"/>
          </a:xfrm>
        </p:spPr>
        <p:txBody>
          <a:bodyPr/>
          <a:lstStyle/>
          <a:p>
            <a:r>
              <a:rPr lang="en-US" altLang="en-US" b="1" i="1" dirty="0">
                <a:solidFill>
                  <a:srgbClr val="002060"/>
                </a:solidFill>
              </a:rPr>
              <a:t>Deadlock prevention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protocols ensure that the system will </a:t>
            </a:r>
            <a:r>
              <a:rPr lang="en-US" altLang="en-US" i="1" dirty="0"/>
              <a:t>never</a:t>
            </a:r>
            <a:r>
              <a:rPr lang="en-US" altLang="en-US" dirty="0"/>
              <a:t> enter into a deadlock state. Some prevention strategies:</a:t>
            </a:r>
          </a:p>
          <a:p>
            <a:pPr lvl="1"/>
            <a:r>
              <a:rPr lang="en-US" altLang="en-US" dirty="0"/>
              <a:t>Require that each transaction locks all its data items before it begins execution (pre-declaration).</a:t>
            </a:r>
          </a:p>
          <a:p>
            <a:pPr lvl="1"/>
            <a:r>
              <a:rPr lang="en-US" altLang="en-US" dirty="0"/>
              <a:t>Impose partial ordering of all data items and require that a transaction can lock data items only in the order specified by the partial order (graph-based protocol).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More Deadlock Prevention Strategies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34796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wait-die</a:t>
            </a:r>
            <a:r>
              <a:rPr lang="en-US" altLang="en-US" dirty="0"/>
              <a:t> scheme — non-preemptive</a:t>
            </a:r>
          </a:p>
          <a:p>
            <a:pPr lvl="1"/>
            <a:r>
              <a:rPr lang="en-US" altLang="en-US" dirty="0"/>
              <a:t>Older transaction may wait for younger one to release data item.</a:t>
            </a:r>
          </a:p>
          <a:p>
            <a:pPr lvl="1"/>
            <a:r>
              <a:rPr lang="en-US" altLang="en-US" dirty="0"/>
              <a:t>Younger transactions never wait for older ones; they are rolled back instead.</a:t>
            </a:r>
          </a:p>
          <a:p>
            <a:pPr lvl="1"/>
            <a:r>
              <a:rPr lang="en-US" altLang="en-US" dirty="0"/>
              <a:t>A transaction may die several times before acquiring a lock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wound-wait</a:t>
            </a:r>
            <a:r>
              <a:rPr lang="en-US" altLang="en-US" dirty="0"/>
              <a:t> scheme — preemptive</a:t>
            </a:r>
          </a:p>
          <a:p>
            <a:pPr lvl="1"/>
            <a:r>
              <a:rPr lang="en-US" altLang="en-US" dirty="0"/>
              <a:t>Older transaction </a:t>
            </a:r>
            <a:r>
              <a:rPr lang="en-US" altLang="en-US" i="1" dirty="0"/>
              <a:t>wounds</a:t>
            </a:r>
            <a:r>
              <a:rPr lang="en-US" altLang="en-US" dirty="0"/>
              <a:t> (forces rollback) of younger transaction instead of waiting for it. </a:t>
            </a:r>
          </a:p>
          <a:p>
            <a:pPr lvl="1"/>
            <a:r>
              <a:rPr lang="en-US" altLang="en-US" dirty="0"/>
              <a:t>Younger transactions may wait for older ones.</a:t>
            </a:r>
          </a:p>
          <a:p>
            <a:pPr lvl="1"/>
            <a:r>
              <a:rPr lang="en-US" altLang="en-US" dirty="0"/>
              <a:t>Fewer rollbacks than </a:t>
            </a:r>
            <a:r>
              <a:rPr lang="en-US" altLang="en-US" i="1" dirty="0"/>
              <a:t>wait-die</a:t>
            </a:r>
            <a:r>
              <a:rPr lang="en-US" altLang="en-US" dirty="0"/>
              <a:t> scheme.</a:t>
            </a:r>
          </a:p>
          <a:p>
            <a:r>
              <a:rPr lang="en-US" altLang="en-US" dirty="0"/>
              <a:t>In both schemes, a rolled back transactions is restarted with its original timestamp. </a:t>
            </a:r>
          </a:p>
          <a:p>
            <a:pPr lvl="1"/>
            <a:r>
              <a:rPr lang="en-US" altLang="en-US" dirty="0"/>
              <a:t>Ensures that older transactions have precedence over newer ones, and starvation is thus avoided.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prevention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96940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Timeout-Based Schemes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A transaction waits for a lock only for a specified amount of time. After that, the wait times out and the transaction is rolled back.</a:t>
            </a:r>
          </a:p>
          <a:p>
            <a:pPr lvl="1"/>
            <a:r>
              <a:rPr lang="en-US" altLang="en-US" dirty="0"/>
              <a:t>Ensures that deadlocks get resolved by timeout if they occur</a:t>
            </a:r>
          </a:p>
          <a:p>
            <a:pPr lvl="1"/>
            <a:r>
              <a:rPr lang="en-US" altLang="en-US" dirty="0"/>
              <a:t>Simple to implement</a:t>
            </a:r>
          </a:p>
          <a:p>
            <a:pPr lvl="1"/>
            <a:r>
              <a:rPr lang="en-US" altLang="en-US" dirty="0"/>
              <a:t>But may roll back transaction unnecessarily in absence of deadlock</a:t>
            </a:r>
          </a:p>
          <a:p>
            <a:pPr lvl="2"/>
            <a:r>
              <a:rPr lang="en-US" altLang="en-US" dirty="0"/>
              <a:t>Difficult to determine good value of the timeout interval.</a:t>
            </a:r>
          </a:p>
          <a:p>
            <a:pPr lvl="1"/>
            <a:r>
              <a:rPr lang="en-US" altLang="en-US" dirty="0"/>
              <a:t>Starvation is also possible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Detection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50206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Wait-for graph</a:t>
            </a:r>
            <a:endParaRPr lang="en-US" altLang="en-US" dirty="0">
              <a:solidFill>
                <a:srgbClr val="002060"/>
              </a:solidFill>
            </a:endParaRPr>
          </a:p>
          <a:p>
            <a:pPr lvl="1"/>
            <a:r>
              <a:rPr lang="en-US" altLang="en-US" i="1" dirty="0"/>
              <a:t>Vertices: </a:t>
            </a:r>
            <a:r>
              <a:rPr lang="en-US" altLang="en-US" dirty="0"/>
              <a:t>transactions</a:t>
            </a:r>
          </a:p>
          <a:p>
            <a:pPr lvl="1"/>
            <a:r>
              <a:rPr lang="en-US" altLang="en-US" i="1" dirty="0"/>
              <a:t>Edge from</a:t>
            </a:r>
            <a:r>
              <a:rPr lang="en-US" altLang="en-US" dirty="0"/>
              <a:t>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. : if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is waiting for a lock held in conflicting mode </a:t>
            </a:r>
            <a:r>
              <a:rPr lang="en-US" altLang="en-US" dirty="0" err="1">
                <a:sym typeface="Symbol" panose="05050102010706020507" pitchFamily="18" charset="2"/>
              </a:rPr>
              <a:t>by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baseline="-25000" dirty="0"/>
              <a:t> </a:t>
            </a:r>
            <a:endParaRPr lang="en-US" altLang="en-US" dirty="0"/>
          </a:p>
          <a:p>
            <a:r>
              <a:rPr lang="en-US" altLang="en-US" dirty="0"/>
              <a:t>The system is in a deadlock state if and only if the wait-for graph has a cycle.  </a:t>
            </a:r>
          </a:p>
          <a:p>
            <a:r>
              <a:rPr lang="en-US" altLang="en-US" dirty="0"/>
              <a:t>Invoke a deadlock-detection algorithm periodically to look for cycles.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7E65FA3-290F-45D6-96B1-EA520E859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3" y="5528535"/>
            <a:ext cx="305397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/>
              <a:t>Wait-for graph without a cycle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AFB0325-7D70-455E-B59A-5068769F0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883" y="5571400"/>
            <a:ext cx="2810321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/>
              <a:t>Wait-for graph  with a cycle</a:t>
            </a: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9E6DE4A4-4D87-4010-AA01-AE17AA1E1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3542301"/>
            <a:ext cx="2239962" cy="165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7883DCB0-CC17-40E2-9C93-AB7251DB7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699" y="3602608"/>
            <a:ext cx="2153443" cy="1574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Recovery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679185" cy="5367972"/>
          </a:xfrm>
        </p:spPr>
        <p:txBody>
          <a:bodyPr/>
          <a:lstStyle/>
          <a:p>
            <a:r>
              <a:rPr lang="en-US" altLang="en-US" dirty="0"/>
              <a:t>When deadlock is  detected :</a:t>
            </a:r>
          </a:p>
          <a:p>
            <a:pPr lvl="1"/>
            <a:r>
              <a:rPr lang="en-US" altLang="en-US" dirty="0"/>
              <a:t>Some transaction will have to rolled back (made a </a:t>
            </a:r>
            <a:r>
              <a:rPr lang="en-US" altLang="en-US" b="1" dirty="0">
                <a:solidFill>
                  <a:srgbClr val="002060"/>
                </a:solidFill>
              </a:rPr>
              <a:t>victim</a:t>
            </a:r>
            <a:r>
              <a:rPr lang="en-US" altLang="en-US" dirty="0"/>
              <a:t>) to break deadlock cycle.  </a:t>
            </a:r>
          </a:p>
          <a:p>
            <a:pPr lvl="2"/>
            <a:r>
              <a:rPr lang="en-US" altLang="en-US" dirty="0"/>
              <a:t>Select that transaction as victim that will incur minimum cost</a:t>
            </a:r>
          </a:p>
          <a:p>
            <a:pPr lvl="1"/>
            <a:r>
              <a:rPr lang="en-US" altLang="en-US" dirty="0"/>
              <a:t>Rollback -- determine how far to roll back transaction</a:t>
            </a:r>
          </a:p>
          <a:p>
            <a:pPr lvl="2"/>
            <a:r>
              <a:rPr lang="en-US" altLang="en-US" b="1" dirty="0">
                <a:solidFill>
                  <a:srgbClr val="002060"/>
                </a:solidFill>
              </a:rPr>
              <a:t>Total rollback</a:t>
            </a:r>
            <a:r>
              <a:rPr lang="en-US" altLang="en-US" dirty="0"/>
              <a:t>: Abort the transaction and then restart it.</a:t>
            </a:r>
          </a:p>
          <a:p>
            <a:pPr lvl="2"/>
            <a:r>
              <a:rPr lang="en-US" altLang="en-US" b="1" dirty="0">
                <a:solidFill>
                  <a:srgbClr val="002060"/>
                </a:solidFill>
              </a:rPr>
              <a:t>Partial rollback</a:t>
            </a:r>
            <a:r>
              <a:rPr lang="en-US" altLang="en-US" dirty="0"/>
              <a:t>: Roll back victim transaction only as far as necessary to release locks that another transaction in cycle is waiting for</a:t>
            </a:r>
          </a:p>
          <a:p>
            <a:r>
              <a:rPr lang="en-US" altLang="en-US" dirty="0"/>
              <a:t>Starvation can happen (why?)</a:t>
            </a:r>
          </a:p>
          <a:p>
            <a:pPr lvl="1"/>
            <a:r>
              <a:rPr lang="en-US" altLang="en-US" dirty="0"/>
              <a:t>One solution: oldest transaction in the deadlock set is never chosen as victim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Multiple Granularity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05818" cy="5367972"/>
          </a:xfrm>
        </p:spPr>
        <p:txBody>
          <a:bodyPr/>
          <a:lstStyle/>
          <a:p>
            <a:r>
              <a:rPr lang="en-US" altLang="en-US" dirty="0"/>
              <a:t>Allow data items to be of various sizes and define a hierarchy of data granularities, where the small granularities are nested within larger ones</a:t>
            </a:r>
          </a:p>
          <a:p>
            <a:r>
              <a:rPr lang="en-US" altLang="en-US" dirty="0"/>
              <a:t>Can be represented graphically as a tree (but don't confuse with tree-locking protocol)</a:t>
            </a:r>
          </a:p>
          <a:p>
            <a:r>
              <a:rPr lang="en-US" altLang="en-US" dirty="0"/>
              <a:t>When a transaction locks a node in the tree </a:t>
            </a:r>
            <a:r>
              <a:rPr lang="en-US" altLang="en-US" i="1" dirty="0"/>
              <a:t>explicitly</a:t>
            </a:r>
            <a:r>
              <a:rPr lang="en-US" altLang="en-US" dirty="0"/>
              <a:t>, it </a:t>
            </a:r>
            <a:r>
              <a:rPr lang="en-US" altLang="en-US" i="1" dirty="0"/>
              <a:t>implicitly</a:t>
            </a:r>
            <a:r>
              <a:rPr lang="en-US" altLang="en-US" dirty="0"/>
              <a:t> locks all the node's descendants in the same mode.</a:t>
            </a:r>
          </a:p>
          <a:p>
            <a:r>
              <a:rPr lang="en-US" altLang="en-US" dirty="0">
                <a:solidFill>
                  <a:srgbClr val="002060"/>
                </a:solidFill>
              </a:rPr>
              <a:t>Granularity of locking </a:t>
            </a:r>
            <a:r>
              <a:rPr lang="en-US" altLang="en-US" dirty="0"/>
              <a:t>(level in tree where locking is done):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Fine granularity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(lower in tree): high concurrency, high locking overhead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Coarse granularity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(higher in tree): low locking overhead, low concurrency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Granularity Hierarchy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92474" y="1157889"/>
            <a:ext cx="8153092" cy="1756761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The levels, starting from the coarsest (top) level are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database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area 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i="1" dirty="0"/>
              <a:t>file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i="1" dirty="0"/>
              <a:t>record</a:t>
            </a:r>
            <a:r>
              <a:rPr lang="en-US" altLang="en-US" dirty="0"/>
              <a:t> </a:t>
            </a:r>
          </a:p>
        </p:txBody>
      </p:sp>
      <p:pic>
        <p:nvPicPr>
          <p:cNvPr id="3072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46" y="2925464"/>
            <a:ext cx="5745163" cy="2635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Granularity Hierarchy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92474" y="1200752"/>
            <a:ext cx="7265676" cy="221396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 levels, starting from the coarsest (top) level are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database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area 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i="1" dirty="0"/>
              <a:t>file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i="1" dirty="0"/>
              <a:t>record</a:t>
            </a:r>
            <a:r>
              <a:rPr lang="en-US" alt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corresponding tree</a:t>
            </a:r>
          </a:p>
        </p:txBody>
      </p:sp>
      <p:pic>
        <p:nvPicPr>
          <p:cNvPr id="3072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47" y="3256027"/>
            <a:ext cx="5216521" cy="239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97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Lock-Based Protocols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43674" cy="5367972"/>
          </a:xfrm>
        </p:spPr>
        <p:txBody>
          <a:bodyPr/>
          <a:lstStyle/>
          <a:p>
            <a:r>
              <a:rPr lang="en-US" altLang="en-US" dirty="0"/>
              <a:t>A lock is a mechanism to control concurrent </a:t>
            </a:r>
            <a:r>
              <a:rPr lang="en-US" altLang="en-US" dirty="0">
                <a:solidFill>
                  <a:srgbClr val="FF0000"/>
                </a:solidFill>
              </a:rPr>
              <a:t>access</a:t>
            </a:r>
            <a:r>
              <a:rPr lang="en-US" altLang="en-US" dirty="0"/>
              <a:t> to a data item</a:t>
            </a:r>
          </a:p>
          <a:p>
            <a:r>
              <a:rPr lang="en-US" altLang="en-US" dirty="0"/>
              <a:t>Data items can be locked in two modes :</a:t>
            </a:r>
          </a:p>
          <a:p>
            <a:pPr>
              <a:buFont typeface="Monotype Sorts" charset="2"/>
              <a:buNone/>
            </a:pPr>
            <a:r>
              <a:rPr lang="en-US" altLang="en-US" i="1" dirty="0"/>
              <a:t>    </a:t>
            </a:r>
            <a:r>
              <a:rPr lang="en-US" altLang="en-US" dirty="0"/>
              <a:t>1</a:t>
            </a:r>
            <a:r>
              <a:rPr lang="en-US" altLang="en-US" i="1" dirty="0"/>
              <a:t>.  </a:t>
            </a:r>
            <a:r>
              <a:rPr lang="en-US" altLang="en-US" b="1" dirty="0">
                <a:solidFill>
                  <a:srgbClr val="002060"/>
                </a:solidFill>
              </a:rPr>
              <a:t>exclusive</a:t>
            </a:r>
            <a:r>
              <a:rPr lang="en-US" altLang="en-US" i="1" dirty="0"/>
              <a:t> (X) mode</a:t>
            </a:r>
            <a:r>
              <a:rPr lang="en-US" altLang="en-US" dirty="0"/>
              <a:t>. Data item can be both read as well  as   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 dirty="0"/>
              <a:t>         written. X-lock is requested using </a:t>
            </a:r>
            <a:r>
              <a:rPr lang="en-US" altLang="en-US" b="1" dirty="0"/>
              <a:t> lock-X</a:t>
            </a:r>
            <a:r>
              <a:rPr lang="en-US" altLang="en-US" dirty="0"/>
              <a:t> instruction.</a:t>
            </a:r>
          </a:p>
          <a:p>
            <a:pPr>
              <a:buFont typeface="Monotype Sorts" charset="2"/>
              <a:buNone/>
            </a:pPr>
            <a:r>
              <a:rPr lang="en-US" altLang="en-US" i="1" dirty="0"/>
              <a:t>    </a:t>
            </a:r>
            <a:r>
              <a:rPr lang="en-US" altLang="en-US" dirty="0"/>
              <a:t>2</a:t>
            </a:r>
            <a:r>
              <a:rPr lang="en-US" altLang="en-US" i="1" dirty="0"/>
              <a:t>.  </a:t>
            </a:r>
            <a:r>
              <a:rPr lang="en-US" altLang="en-US" b="1" dirty="0">
                <a:solidFill>
                  <a:srgbClr val="002060"/>
                </a:solidFill>
              </a:rPr>
              <a:t>shared</a:t>
            </a:r>
            <a:r>
              <a:rPr lang="en-US" altLang="en-US" i="1" dirty="0"/>
              <a:t> (S) mode</a:t>
            </a:r>
            <a:r>
              <a:rPr lang="en-US" altLang="en-US" dirty="0"/>
              <a:t>. Data item can only be read. S-lock is          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 dirty="0"/>
              <a:t>         </a:t>
            </a:r>
            <a:r>
              <a:rPr lang="en-US" altLang="en-US" dirty="0">
                <a:solidFill>
                  <a:srgbClr val="FF0000"/>
                </a:solidFill>
              </a:rPr>
              <a:t>requested</a:t>
            </a:r>
            <a:r>
              <a:rPr lang="en-US" altLang="en-US" dirty="0"/>
              <a:t> using </a:t>
            </a:r>
            <a:r>
              <a:rPr lang="en-US" altLang="en-US" b="1" dirty="0"/>
              <a:t> lock-S</a:t>
            </a:r>
            <a:r>
              <a:rPr lang="en-US" altLang="en-US" dirty="0"/>
              <a:t> instruction.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Lock requests are made to concurrency-control manager. Transaction can proceed only after request is granted.</a:t>
            </a:r>
          </a:p>
          <a:p>
            <a:pPr>
              <a:lnSpc>
                <a:spcPct val="110000"/>
              </a:lnSpc>
            </a:pPr>
            <a:endParaRPr lang="en-US" altLang="en-US" dirty="0"/>
          </a:p>
          <a:p>
            <a:pPr>
              <a:lnSpc>
                <a:spcPct val="110000"/>
              </a:lnSpc>
            </a:pPr>
            <a:r>
              <a:rPr lang="en-US" altLang="en-US" dirty="0"/>
              <a:t>consistency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Lock-Based Protocols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696940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Lock-compatibility matrix</a:t>
            </a:r>
          </a:p>
          <a:p>
            <a:endParaRPr lang="en-US" altLang="en-US" dirty="0">
              <a:solidFill>
                <a:schemeClr val="tx2"/>
              </a:solidFill>
            </a:endParaRPr>
          </a:p>
          <a:p>
            <a:endParaRPr lang="en-US" altLang="en-US" dirty="0"/>
          </a:p>
          <a:p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r>
              <a:rPr lang="en-US" altLang="en-US" dirty="0"/>
              <a:t>A transaction may be granted a lock on an item if the requested lock is compatible with locks already held on the item by other transactions</a:t>
            </a:r>
          </a:p>
          <a:p>
            <a:r>
              <a:rPr lang="en-US" altLang="en-US" dirty="0"/>
              <a:t>Any number of transactions can hold shared locks on an item, </a:t>
            </a:r>
          </a:p>
          <a:p>
            <a:r>
              <a:rPr lang="en-US" altLang="en-US" dirty="0"/>
              <a:t>But if any transaction holds an exclusive on the item no other transaction may hold any lock on the item.</a:t>
            </a:r>
          </a:p>
        </p:txBody>
      </p:sp>
      <p:pic>
        <p:nvPicPr>
          <p:cNvPr id="7172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1684338"/>
            <a:ext cx="1912937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Lock-Based Protocols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8153092" cy="5367972"/>
          </a:xfrm>
        </p:spPr>
        <p:txBody>
          <a:bodyPr/>
          <a:lstStyle/>
          <a:p>
            <a:r>
              <a:rPr lang="en-US" altLang="en-US" dirty="0"/>
              <a:t>Example of a transaction performing locking: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2</a:t>
            </a:r>
            <a:r>
              <a:rPr lang="en-US" altLang="en-US" dirty="0"/>
              <a:t>:</a:t>
            </a:r>
            <a:r>
              <a:rPr lang="en-US" altLang="en-US" b="1" dirty="0"/>
              <a:t> lock-S</a:t>
            </a:r>
            <a:r>
              <a:rPr lang="en-US" altLang="en-US" i="1" dirty="0"/>
              <a:t>(A)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read </a:t>
            </a:r>
            <a:r>
              <a:rPr lang="en-US" altLang="en-US" i="1" dirty="0"/>
              <a:t>(A)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unlock</a:t>
            </a:r>
            <a:r>
              <a:rPr lang="en-US" altLang="en-US" i="1" dirty="0"/>
              <a:t>(A)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lock-S</a:t>
            </a:r>
            <a:r>
              <a:rPr lang="en-US" altLang="en-US" i="1" dirty="0"/>
              <a:t>(B)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read </a:t>
            </a:r>
            <a:r>
              <a:rPr lang="en-US" altLang="en-US" i="1" dirty="0"/>
              <a:t>(B)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unlock</a:t>
            </a:r>
            <a:r>
              <a:rPr lang="en-US" altLang="en-US" i="1" dirty="0"/>
              <a:t>(B)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display</a:t>
            </a:r>
            <a:r>
              <a:rPr lang="en-US" altLang="en-US" i="1" dirty="0"/>
              <a:t>(A+B)</a:t>
            </a:r>
          </a:p>
          <a:p>
            <a:r>
              <a:rPr lang="en-US" altLang="en-US" dirty="0"/>
              <a:t>Locking as above is </a:t>
            </a:r>
            <a:r>
              <a:rPr lang="en-US" altLang="en-US" i="1" u="sng" dirty="0"/>
              <a:t>not sufficient </a:t>
            </a:r>
            <a:r>
              <a:rPr lang="en-US" altLang="en-US" dirty="0"/>
              <a:t>to guarantee serializability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DB60-C461-4BD8-BE62-943FF7AA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Schedule With Lock Grants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18C1A-C907-4055-BE08-B00EB60C0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3" y="1017143"/>
            <a:ext cx="2959304" cy="5363110"/>
          </a:xfrm>
        </p:spPr>
        <p:txBody>
          <a:bodyPr/>
          <a:lstStyle/>
          <a:p>
            <a:r>
              <a:rPr lang="en-IN" dirty="0"/>
              <a:t>Grants omitted in rest of chapter</a:t>
            </a:r>
          </a:p>
          <a:p>
            <a:pPr lvl="1"/>
            <a:r>
              <a:rPr lang="en-IN" dirty="0"/>
              <a:t>Assume grant happens just before the next instruction following lock request</a:t>
            </a:r>
          </a:p>
          <a:p>
            <a:r>
              <a:rPr lang="en-IN" dirty="0">
                <a:highlight>
                  <a:srgbClr val="FFFF00"/>
                </a:highlight>
              </a:rPr>
              <a:t>This schedule is not serializable (why?)</a:t>
            </a:r>
          </a:p>
          <a:p>
            <a:r>
              <a:rPr lang="en-US" altLang="en-US" dirty="0"/>
              <a:t>A  </a:t>
            </a:r>
            <a:r>
              <a:rPr lang="en-US" altLang="en-US" b="1" dirty="0">
                <a:solidFill>
                  <a:srgbClr val="002060"/>
                </a:solidFill>
              </a:rPr>
              <a:t>locking protocol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is a set of rules followed by all transactions while requesting and releasing locks.</a:t>
            </a:r>
          </a:p>
          <a:p>
            <a:r>
              <a:rPr lang="en-US" altLang="en-US" dirty="0"/>
              <a:t>Locking protocols enforce serializability by restricting the set of possible schedules.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AE3D180-B317-4C09-92A6-94ACE70F5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1585" y="971364"/>
            <a:ext cx="4573439" cy="4799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43B948-59FD-C61B-502F-B9EDC348A636}"/>
              </a:ext>
            </a:extLst>
          </p:cNvPr>
          <p:cNvSpPr txBox="1"/>
          <p:nvPr/>
        </p:nvSpPr>
        <p:spPr>
          <a:xfrm>
            <a:off x="4940968" y="6063916"/>
            <a:ext cx="3094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T1 unlock data item b too early</a:t>
            </a:r>
          </a:p>
        </p:txBody>
      </p:sp>
    </p:spTree>
    <p:extLst>
      <p:ext uri="{BB962C8B-B14F-4D97-AF65-F5344CB8AC3E}">
        <p14:creationId xmlns:p14="http://schemas.microsoft.com/office/powerpoint/2010/main" val="351914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Deadlock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599286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Consider the partial schedule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br>
              <a:rPr lang="en-US" altLang="en-US" dirty="0"/>
            </a:b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Neither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3</a:t>
            </a:r>
            <a:r>
              <a:rPr lang="en-US" altLang="en-US" dirty="0"/>
              <a:t> nor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4</a:t>
            </a:r>
            <a:r>
              <a:rPr lang="en-US" altLang="en-US" dirty="0"/>
              <a:t> can make progress — executing  </a:t>
            </a:r>
            <a:r>
              <a:rPr lang="en-US" altLang="en-US" b="1" dirty="0"/>
              <a:t>lock-S</a:t>
            </a:r>
            <a:r>
              <a:rPr lang="en-US" altLang="en-US" i="1" dirty="0"/>
              <a:t>(B)</a:t>
            </a:r>
            <a:r>
              <a:rPr lang="en-US" altLang="en-US" dirty="0"/>
              <a:t> causes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4</a:t>
            </a:r>
            <a:r>
              <a:rPr lang="en-US" altLang="en-US" dirty="0"/>
              <a:t> to wait for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3</a:t>
            </a:r>
            <a:r>
              <a:rPr lang="en-US" altLang="en-US" dirty="0"/>
              <a:t> to release its lock on </a:t>
            </a:r>
            <a:r>
              <a:rPr lang="en-US" altLang="en-US" i="1" dirty="0"/>
              <a:t>B</a:t>
            </a:r>
            <a:r>
              <a:rPr lang="en-US" altLang="en-US" dirty="0"/>
              <a:t>, while executing  </a:t>
            </a:r>
            <a:r>
              <a:rPr lang="en-US" altLang="en-US" b="1" dirty="0"/>
              <a:t>lock-X</a:t>
            </a:r>
            <a:r>
              <a:rPr lang="en-US" altLang="en-US" i="1" dirty="0"/>
              <a:t>(A)</a:t>
            </a:r>
            <a:r>
              <a:rPr lang="en-US" altLang="en-US" dirty="0"/>
              <a:t> causes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3</a:t>
            </a:r>
            <a:r>
              <a:rPr lang="en-US" altLang="en-US" i="1" dirty="0"/>
              <a:t> </a:t>
            </a:r>
            <a:r>
              <a:rPr lang="en-US" altLang="en-US" dirty="0"/>
              <a:t> to wait for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4</a:t>
            </a:r>
            <a:r>
              <a:rPr lang="en-US" altLang="en-US" dirty="0"/>
              <a:t> to release its lock on </a:t>
            </a:r>
            <a:r>
              <a:rPr lang="en-US" altLang="en-US" i="1" dirty="0"/>
              <a:t>A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Such a situation is called a </a:t>
            </a:r>
            <a:r>
              <a:rPr lang="en-US" altLang="en-US" b="1" dirty="0">
                <a:solidFill>
                  <a:srgbClr val="002060"/>
                </a:solidFill>
              </a:rPr>
              <a:t>deadlock</a:t>
            </a:r>
            <a:r>
              <a:rPr lang="en-US" altLang="en-US" dirty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To handle a deadlock one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3</a:t>
            </a:r>
            <a:r>
              <a:rPr lang="en-US" altLang="en-US" dirty="0"/>
              <a:t> 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4</a:t>
            </a:r>
            <a:r>
              <a:rPr lang="en-US" altLang="en-US" dirty="0"/>
              <a:t> must be rolled back </a:t>
            </a:r>
            <a:br>
              <a:rPr lang="en-US" altLang="en-US" dirty="0"/>
            </a:br>
            <a:r>
              <a:rPr lang="en-US" altLang="en-US" dirty="0"/>
              <a:t>and its locks released.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106EC28-4654-4E10-A473-7E719F7E7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1057" y="1376516"/>
            <a:ext cx="2646298" cy="26325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Deadlock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88062" cy="5367972"/>
          </a:xfrm>
        </p:spPr>
        <p:txBody>
          <a:bodyPr/>
          <a:lstStyle/>
          <a:p>
            <a:r>
              <a:rPr lang="en-US" altLang="en-US" dirty="0"/>
              <a:t>The potential for deadlock exists in most locking protocols. Deadlocks are a necessary evil.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Starvation</a:t>
            </a:r>
            <a:r>
              <a:rPr lang="en-US" altLang="en-US" dirty="0"/>
              <a:t> is also possible if concurrency control manager is badly designed. For example:</a:t>
            </a:r>
          </a:p>
          <a:p>
            <a:pPr lvl="1"/>
            <a:r>
              <a:rPr lang="en-US" altLang="en-US" dirty="0"/>
              <a:t>A transaction may be waiting for an X-lock on an item, while a sequence of other transactions request and are granted an S-lock on the same item.  </a:t>
            </a:r>
          </a:p>
          <a:p>
            <a:pPr lvl="1"/>
            <a:r>
              <a:rPr lang="en-US" altLang="en-US" dirty="0"/>
              <a:t>The same transaction is repeatedly rolled back due to deadlocks.</a:t>
            </a:r>
          </a:p>
          <a:p>
            <a:r>
              <a:rPr lang="en-US" altLang="en-US" dirty="0"/>
              <a:t>Concurrency control manager can be designed to prevent starvation.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The Two-Phase Locking Protocol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78845" y="1102497"/>
            <a:ext cx="4797264" cy="5367972"/>
          </a:xfrm>
        </p:spPr>
        <p:txBody>
          <a:bodyPr/>
          <a:lstStyle/>
          <a:p>
            <a:r>
              <a:rPr lang="en-US" altLang="en-US" dirty="0"/>
              <a:t>A protocol which ensures </a:t>
            </a:r>
            <a:r>
              <a:rPr lang="en-US" altLang="en-US" dirty="0">
                <a:solidFill>
                  <a:srgbClr val="FF0000"/>
                </a:solidFill>
              </a:rPr>
              <a:t>conflict-serializable</a:t>
            </a:r>
            <a:r>
              <a:rPr lang="en-US" altLang="en-US" dirty="0"/>
              <a:t> schedules.</a:t>
            </a:r>
          </a:p>
          <a:p>
            <a:r>
              <a:rPr lang="en-US" altLang="en-US" dirty="0"/>
              <a:t>Phase 1: </a:t>
            </a:r>
            <a:r>
              <a:rPr lang="en-US" altLang="en-US" b="1" dirty="0">
                <a:solidFill>
                  <a:srgbClr val="002060"/>
                </a:solidFill>
              </a:rPr>
              <a:t>Growing Phase</a:t>
            </a:r>
          </a:p>
          <a:p>
            <a:pPr lvl="1"/>
            <a:r>
              <a:rPr lang="en-US" altLang="en-US" dirty="0"/>
              <a:t>Transaction may obtain locks </a:t>
            </a:r>
          </a:p>
          <a:p>
            <a:pPr lvl="1"/>
            <a:r>
              <a:rPr lang="en-US" altLang="en-US" dirty="0"/>
              <a:t>Transaction may not release locks</a:t>
            </a:r>
          </a:p>
          <a:p>
            <a:r>
              <a:rPr lang="en-US" altLang="en-US" dirty="0"/>
              <a:t>Phase 2: </a:t>
            </a:r>
            <a:r>
              <a:rPr lang="en-US" altLang="en-US" b="1" dirty="0">
                <a:solidFill>
                  <a:srgbClr val="002060"/>
                </a:solidFill>
              </a:rPr>
              <a:t>Shrinking Phase</a:t>
            </a:r>
          </a:p>
          <a:p>
            <a:pPr lvl="1"/>
            <a:r>
              <a:rPr lang="en-US" altLang="en-US" dirty="0"/>
              <a:t>Transaction may release locks</a:t>
            </a:r>
          </a:p>
          <a:p>
            <a:pPr lvl="1"/>
            <a:r>
              <a:rPr lang="en-US" altLang="en-US" dirty="0"/>
              <a:t>Transaction may not obtain locks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The protocol assures serializability. It can be proved that the transactions can be serialized in the order of their </a:t>
            </a:r>
            <a:r>
              <a:rPr lang="en-US" altLang="en-US" b="1" dirty="0">
                <a:solidFill>
                  <a:srgbClr val="002060"/>
                </a:solidFill>
              </a:rPr>
              <a:t>lock points</a:t>
            </a:r>
            <a:r>
              <a:rPr lang="en-US" altLang="en-US" i="1" dirty="0">
                <a:solidFill>
                  <a:srgbClr val="002060"/>
                </a:solidFill>
              </a:rPr>
              <a:t> 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(i.e., the point where a transaction acquired its final lock).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6EAA91-4667-40F7-8DA5-75028B5E0C2D}"/>
              </a:ext>
            </a:extLst>
          </p:cNvPr>
          <p:cNvGrpSpPr/>
          <p:nvPr/>
        </p:nvGrpSpPr>
        <p:grpSpPr>
          <a:xfrm>
            <a:off x="5583990" y="1941816"/>
            <a:ext cx="3261560" cy="1761771"/>
            <a:chOff x="5728328" y="1541124"/>
            <a:chExt cx="3261560" cy="176177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FB54162-306B-4489-8B81-698E913A8D5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298054" y="1931542"/>
              <a:ext cx="637498" cy="89385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E3CB620-AC29-4FAC-95E2-262B8772164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35552" y="1931542"/>
              <a:ext cx="65679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5C9845F-53B5-42CF-9DED-577E128BCBD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92351" y="1931541"/>
              <a:ext cx="1017142" cy="89385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D83627-5621-4B13-9C3D-3A3022EAABA8}"/>
                </a:ext>
              </a:extLst>
            </p:cNvPr>
            <p:cNvCxnSpPr/>
            <p:nvPr/>
          </p:nvCxnSpPr>
          <p:spPr bwMode="auto">
            <a:xfrm>
              <a:off x="6174763" y="1541124"/>
              <a:ext cx="0" cy="128426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77ADCCD-4ADA-470C-8D85-8D1F7DB228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85037" y="2825393"/>
              <a:ext cx="28048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A1DDE4-522C-445C-B280-368903635744}"/>
                </a:ext>
              </a:extLst>
            </p:cNvPr>
            <p:cNvSpPr txBox="1"/>
            <p:nvPr/>
          </p:nvSpPr>
          <p:spPr>
            <a:xfrm>
              <a:off x="6935552" y="2964341"/>
              <a:ext cx="801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Time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CE1A40-51CB-4ABA-9E17-4CFF2435A163}"/>
                </a:ext>
              </a:extLst>
            </p:cNvPr>
            <p:cNvSpPr txBox="1"/>
            <p:nvPr/>
          </p:nvSpPr>
          <p:spPr>
            <a:xfrm rot="16200000">
              <a:off x="5496912" y="1900888"/>
              <a:ext cx="801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Locks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E4B3A32-79FE-4DB8-A614-AF9F0FFCEB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2309" y="2964343"/>
              <a:ext cx="86328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CED7774-56BB-4BC7-AD39-7011E54C9342}"/>
                </a:ext>
              </a:extLst>
            </p:cNvPr>
            <p:cNvCxnSpPr/>
            <p:nvPr/>
          </p:nvCxnSpPr>
          <p:spPr bwMode="auto">
            <a:xfrm flipV="1">
              <a:off x="6066882" y="1715668"/>
              <a:ext cx="0" cy="7089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CEAF51-B2DF-4A38-8239-209AFA7E8E75}"/>
              </a:ext>
            </a:extLst>
          </p:cNvPr>
          <p:cNvCxnSpPr>
            <a:cxnSpLocks/>
          </p:cNvCxnSpPr>
          <p:nvPr/>
        </p:nvCxnSpPr>
        <p:spPr bwMode="auto">
          <a:xfrm>
            <a:off x="3666478" y="1861257"/>
            <a:ext cx="3021493" cy="609600"/>
          </a:xfrm>
          <a:prstGeom prst="straightConnector1">
            <a:avLst/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9857D5-A3B4-4348-AD13-80AB0BFB7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3870664" y="2583951"/>
            <a:ext cx="3804867" cy="372313"/>
          </a:xfrm>
          <a:prstGeom prst="straightConnector1">
            <a:avLst/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F32B76-916B-43B1-BB7A-6C852A73927C}"/>
              </a:ext>
            </a:extLst>
          </p:cNvPr>
          <p:cNvCxnSpPr>
            <a:cxnSpLocks/>
          </p:cNvCxnSpPr>
          <p:nvPr/>
        </p:nvCxnSpPr>
        <p:spPr bwMode="auto">
          <a:xfrm flipV="1">
            <a:off x="5255581" y="2825355"/>
            <a:ext cx="1954740" cy="1737767"/>
          </a:xfrm>
          <a:prstGeom prst="straightConnector1">
            <a:avLst/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100104</TotalTime>
  <Words>2302</Words>
  <Application>Microsoft Macintosh PowerPoint</Application>
  <PresentationFormat>On-screen Show (4:3)</PresentationFormat>
  <Paragraphs>275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Helvetica</vt:lpstr>
      <vt:lpstr>Monotype Sorts</vt:lpstr>
      <vt:lpstr>Symbol</vt:lpstr>
      <vt:lpstr>Times New Roman</vt:lpstr>
      <vt:lpstr>Webdings</vt:lpstr>
      <vt:lpstr>Wingdings</vt:lpstr>
      <vt:lpstr>db</vt:lpstr>
      <vt:lpstr>Chapter 18 : Concurrency Control </vt:lpstr>
      <vt:lpstr>Outline</vt:lpstr>
      <vt:lpstr>Lock-Based Protocols</vt:lpstr>
      <vt:lpstr>Lock-Based Protocols (Cont.)</vt:lpstr>
      <vt:lpstr>Lock-Based Protocols (Cont.)</vt:lpstr>
      <vt:lpstr>Schedule With Lock Grants</vt:lpstr>
      <vt:lpstr>Deadlock</vt:lpstr>
      <vt:lpstr>Deadlock (Cont.)</vt:lpstr>
      <vt:lpstr>The Two-Phase Locking Protocol</vt:lpstr>
      <vt:lpstr>The Two-Phase Locking Protocol (Cont.)</vt:lpstr>
      <vt:lpstr>The Two-Phase Locking Protocol (Cont.)</vt:lpstr>
      <vt:lpstr>Locking Protocols</vt:lpstr>
      <vt:lpstr>Lock Conversions</vt:lpstr>
      <vt:lpstr>Automatic Acquisition of Locks</vt:lpstr>
      <vt:lpstr>Automatic Acquisition of Locks (Cont.)</vt:lpstr>
      <vt:lpstr>Implementation of Locking</vt:lpstr>
      <vt:lpstr>Lock Table</vt:lpstr>
      <vt:lpstr>Graph-Based Protocols</vt:lpstr>
      <vt:lpstr>Tree Protocol</vt:lpstr>
      <vt:lpstr>Graph-Based Protocols (Cont.)</vt:lpstr>
      <vt:lpstr>Deadlock Handling</vt:lpstr>
      <vt:lpstr>Deadlock Handling</vt:lpstr>
      <vt:lpstr>More Deadlock Prevention Strategies</vt:lpstr>
      <vt:lpstr>Deadlock prevention (Cont.)</vt:lpstr>
      <vt:lpstr>Deadlock Detection</vt:lpstr>
      <vt:lpstr>Deadlock Recovery</vt:lpstr>
      <vt:lpstr>Multiple Granularity</vt:lpstr>
      <vt:lpstr>Example of Granularity Hierarchy</vt:lpstr>
      <vt:lpstr>Example of Granularity Hierarchy</vt:lpstr>
    </vt:vector>
  </TitlesOfParts>
  <Company>IITB, Mumbai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14: Concurrency Control</dc:title>
  <dc:creator>nandu</dc:creator>
  <cp:lastModifiedBy>Zalavadia, Kishan Kumar</cp:lastModifiedBy>
  <cp:revision>461</cp:revision>
  <dcterms:created xsi:type="dcterms:W3CDTF">2009-12-21T15:40:24Z</dcterms:created>
  <dcterms:modified xsi:type="dcterms:W3CDTF">2024-04-22T16:08:23Z</dcterms:modified>
</cp:coreProperties>
</file>