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997700" cy="92837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dONtCfnegcpysVO0p0lnx+Rk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:notes"/>
          <p:cNvSpPr/>
          <p:nvPr/>
        </p:nvSpPr>
        <p:spPr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2:notes"/>
          <p:cNvSpPr/>
          <p:nvPr/>
        </p:nvSpPr>
        <p:spPr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900" spcFirstLastPara="1" rIns="9190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9" name="Google Shape;79;p2:notes"/>
          <p:cNvSpPr/>
          <p:nvPr/>
        </p:nvSpPr>
        <p:spPr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2:notes"/>
          <p:cNvSpPr/>
          <p:nvPr/>
        </p:nvSpPr>
        <p:spPr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87450" y="703263"/>
            <a:ext cx="4622800" cy="34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31146" y="4410702"/>
            <a:ext cx="5135409" cy="4174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125" lIns="91900" spcFirstLastPara="1" rIns="91900" wrap="square" tIns="4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6f4434d48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6f4434d48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e6f4434d48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4:notes"/>
          <p:cNvSpPr/>
          <p:nvPr/>
        </p:nvSpPr>
        <p:spPr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4:notes"/>
          <p:cNvSpPr/>
          <p:nvPr/>
        </p:nvSpPr>
        <p:spPr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900" spcFirstLastPara="1" rIns="9190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6" name="Google Shape;106;p4:notes"/>
          <p:cNvSpPr/>
          <p:nvPr/>
        </p:nvSpPr>
        <p:spPr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4:notes"/>
          <p:cNvSpPr/>
          <p:nvPr/>
        </p:nvSpPr>
        <p:spPr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87450" y="703263"/>
            <a:ext cx="4622800" cy="34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31146" y="4410702"/>
            <a:ext cx="5135409" cy="4174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125" lIns="91900" spcFirstLastPara="1" rIns="91900" wrap="square" tIns="4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20" name="Google Shape;20;p3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22" name="Google Shape;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6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204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" type="body"/>
          </p:nvPr>
        </p:nvSpPr>
        <p:spPr>
          <a:xfrm rot="5400000">
            <a:off x="2172480" y="-305608"/>
            <a:ext cx="4903787" cy="7702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7185" lvl="1" marL="914400" algn="l"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7185" lvl="1" marL="914400" algn="l"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Font typeface="Noto Sans Symbols"/>
              <a:buChar char="▪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Noto Sans Symbols"/>
              <a:buChar char="▪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spcBef>
                <a:spcPts val="595"/>
              </a:spcBef>
              <a:spcAft>
                <a:spcPts val="0"/>
              </a:spcAft>
              <a:buSzPts val="1615"/>
              <a:buNone/>
              <a:defRPr/>
            </a:lvl2pPr>
            <a:lvl3pPr lvl="2" algn="ctr">
              <a:spcBef>
                <a:spcPts val="595"/>
              </a:spcBef>
              <a:spcAft>
                <a:spcPts val="0"/>
              </a:spcAft>
              <a:buSzPts val="1445"/>
              <a:buNone/>
              <a:defRPr/>
            </a:lvl3pPr>
            <a:lvl4pPr lvl="3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71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7" name="Google Shape;47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idx="1" type="body"/>
          </p:nvPr>
        </p:nvSpPr>
        <p:spPr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1152" lvl="1" marL="914400" marR="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615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357" lvl="2" marL="1371600" marR="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9562" lvl="4" marL="2286000" marR="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31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31"/>
          <p:cNvSpPr txBox="1"/>
          <p:nvPr/>
        </p:nvSpPr>
        <p:spPr>
          <a:xfrm>
            <a:off x="4479984" y="6613525"/>
            <a:ext cx="4475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fld id="{00000000-1234-1234-1234-123412341234}" type="slidenum"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1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- 7</a:t>
            </a:r>
            <a:r>
              <a:rPr b="1" baseline="30000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6" name="Google Shape;16;p31"/>
          <p:cNvSpPr/>
          <p:nvPr/>
        </p:nvSpPr>
        <p:spPr>
          <a:xfrm>
            <a:off x="8916988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7" name="Google Shape;17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Intro to Relational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Relational Query Languages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768349" y="1084263"/>
            <a:ext cx="7692069" cy="3555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Procedural versus non-procedural, or declarative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“Pure” languages: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Relational algebra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Tuple relational calculus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Domain relational calculus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above 3 pure languages are equivalent in computing power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We will concentrate in this chapter on relational algebra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Consists of 6 basic operations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Relational Algebra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768350" y="1077913"/>
            <a:ext cx="755890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  procedural language consisting  of a set of operations that take one or two relations as input and produce a new relation as their result.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Six basic operators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select: σ</a:t>
            </a:r>
            <a:endParaRPr sz="1700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project: ∏</a:t>
            </a:r>
            <a:endParaRPr sz="1700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union: ∪</a:t>
            </a:r>
            <a:endParaRPr sz="1700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set difference: </a:t>
            </a:r>
            <a:r>
              <a:rPr i="1" lang="en-US" sz="1700"/>
              <a:t>–</a:t>
            </a:r>
            <a:r>
              <a:rPr lang="en-US" sz="1700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Cartesian product: x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rename: </a:t>
            </a:r>
            <a:r>
              <a:rPr i="1" lang="en-US" sz="1700"/>
              <a:t>ρ</a:t>
            </a:r>
            <a:endParaRPr/>
          </a:p>
          <a:p>
            <a:pPr indent="-146050" lvl="1" marL="742950" rtl="0" algn="l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i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Select Operation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768350" y="1173574"/>
            <a:ext cx="7612170" cy="3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 </a:t>
            </a:r>
            <a:r>
              <a:rPr b="1" lang="en-US" sz="1700"/>
              <a:t>selec</a:t>
            </a:r>
            <a:r>
              <a:rPr lang="en-US" sz="1700"/>
              <a:t>t operation selects tuples that satisfy a given predicate.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Notation:  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p </a:t>
            </a:r>
            <a:r>
              <a:rPr lang="en-US" sz="1700"/>
              <a:t>(</a:t>
            </a:r>
            <a:r>
              <a:rPr i="1" lang="en-US" sz="1700"/>
              <a:t>r</a:t>
            </a:r>
            <a:r>
              <a:rPr lang="en-US" sz="1700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i="1" lang="en-US" sz="1700"/>
              <a:t>p</a:t>
            </a:r>
            <a:r>
              <a:rPr lang="en-US" sz="1700"/>
              <a:t> is called the </a:t>
            </a:r>
            <a:r>
              <a:rPr b="1" lang="en-US" sz="1700">
                <a:solidFill>
                  <a:srgbClr val="002060"/>
                </a:solidFill>
              </a:rPr>
              <a:t>selection predicate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Example: select those tuples of the </a:t>
            </a:r>
            <a:r>
              <a:rPr i="1" lang="en-US" sz="1700"/>
              <a:t>instructor</a:t>
            </a:r>
            <a:r>
              <a:rPr lang="en-US" sz="1700"/>
              <a:t>  relation where the instructor is in the “Physics” department.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Query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br>
              <a:rPr lang="en-US" sz="1700"/>
            </a:br>
            <a:r>
              <a:rPr lang="en-US" sz="1700"/>
              <a:t>  	</a:t>
            </a:r>
            <a:r>
              <a:rPr i="1" lang="en-US" sz="1900"/>
              <a:t>σ</a:t>
            </a:r>
            <a:r>
              <a:rPr lang="en-US" sz="1900"/>
              <a:t> </a:t>
            </a:r>
            <a:r>
              <a:rPr baseline="-25000" i="1" lang="en-US" sz="1900"/>
              <a:t>dept_name=“Physics”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Result</a:t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31858" l="0" r="0" t="0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Select Operation (Cont.)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768350" y="1138873"/>
            <a:ext cx="7656559" cy="4810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We allow comparisons using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              =, ≠, &gt;, ≥. &lt;. ≤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in the selection predicate.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We can combine several predicates into a larger predicate by using the connectives: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            ∧ (</a:t>
            </a:r>
            <a:r>
              <a:rPr b="1" lang="en-US" sz="1700"/>
              <a:t>and</a:t>
            </a:r>
            <a:r>
              <a:rPr lang="en-US" sz="1700"/>
              <a:t>), ∨ (</a:t>
            </a:r>
            <a:r>
              <a:rPr b="1" lang="en-US" sz="1700"/>
              <a:t>or</a:t>
            </a:r>
            <a:r>
              <a:rPr lang="en-US" sz="1700"/>
              <a:t>), ¬ (</a:t>
            </a:r>
            <a:r>
              <a:rPr b="1" lang="en-US" sz="1700"/>
              <a:t>not</a:t>
            </a:r>
            <a:r>
              <a:rPr lang="en-US" sz="1700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Example: Find the instructors in Physics with a salary greater $90,000, we write: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br>
              <a:rPr lang="en-US" sz="1700"/>
            </a:br>
            <a:r>
              <a:rPr lang="en-US" sz="1700"/>
              <a:t>          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dept_name=“Physics” </a:t>
            </a:r>
            <a:r>
              <a:rPr lang="en-US"/>
              <a:t>∧</a:t>
            </a:r>
            <a:r>
              <a:rPr baseline="-25000" i="1" lang="en-US"/>
              <a:t> salary </a:t>
            </a:r>
            <a:r>
              <a:rPr baseline="-25000" i="1" lang="en-US" sz="1700"/>
              <a:t>&gt;</a:t>
            </a:r>
            <a:r>
              <a:rPr i="1" lang="en-US" sz="1700"/>
              <a:t> </a:t>
            </a:r>
            <a:r>
              <a:rPr baseline="-25000" i="1" lang="en-US" sz="1700"/>
              <a:t>90,000</a:t>
            </a:r>
            <a:r>
              <a:rPr i="1" lang="en-US" sz="1700"/>
              <a:t>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i="1" lang="en-US" sz="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select predicate may  include comparisons between two attributes.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Example, find all departments whose name is the same as their building name: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SzPts val="1870"/>
              <a:buChar char="•"/>
            </a:pPr>
            <a:r>
              <a:rPr i="1" lang="en-US" sz="1700"/>
              <a:t> </a:t>
            </a:r>
            <a:r>
              <a:rPr i="1" lang="en-US" sz="1900"/>
              <a:t>σ</a:t>
            </a:r>
            <a:r>
              <a:rPr lang="en-US" sz="1900"/>
              <a:t> </a:t>
            </a:r>
            <a:r>
              <a:rPr baseline="-25000" i="1" lang="en-US" sz="1900"/>
              <a:t>dept_name=building</a:t>
            </a:r>
            <a:r>
              <a:rPr i="1" lang="en-US" sz="1900"/>
              <a:t> </a:t>
            </a:r>
            <a:r>
              <a:rPr baseline="-25000" i="1" lang="en-US" sz="1900"/>
              <a:t> </a:t>
            </a:r>
            <a:r>
              <a:rPr lang="en-US" sz="1700"/>
              <a:t>(</a:t>
            </a:r>
            <a:r>
              <a:rPr i="1" lang="en-US" sz="1700"/>
              <a:t>department</a:t>
            </a:r>
            <a:r>
              <a:rPr lang="en-US" sz="1700"/>
              <a:t>)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Project Operation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768350" y="1077913"/>
            <a:ext cx="768319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A unary operation that returns its argument relation, with certain attributes left out. 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Notation: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             ∏ </a:t>
            </a:r>
            <a:r>
              <a:rPr baseline="-25000" i="1" lang="en-US"/>
              <a:t>A1,A2,A3 ….Ak </a:t>
            </a:r>
            <a:r>
              <a:rPr baseline="-25000" lang="en-US"/>
              <a:t> </a:t>
            </a:r>
            <a:r>
              <a:rPr lang="en-US" sz="1700"/>
              <a:t>(</a:t>
            </a:r>
            <a:r>
              <a:rPr i="1" lang="en-US" sz="1700"/>
              <a:t>r</a:t>
            </a:r>
            <a:r>
              <a:rPr lang="en-US" sz="1700"/>
              <a:t>)</a:t>
            </a:r>
            <a:r>
              <a:rPr lang="en-US" sz="1700">
                <a:solidFill>
                  <a:srgbClr val="008FE5"/>
                </a:solidFill>
              </a:rPr>
              <a:t>	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 sz="1700"/>
              <a:t>	where </a:t>
            </a:r>
            <a:r>
              <a:rPr i="1" lang="en-US" sz="1700"/>
              <a:t>A</a:t>
            </a:r>
            <a:r>
              <a:rPr baseline="-25000" i="1" lang="en-US" sz="1700"/>
              <a:t>1</a:t>
            </a:r>
            <a:r>
              <a:rPr i="1" lang="en-US" sz="1700"/>
              <a:t>, A</a:t>
            </a:r>
            <a:r>
              <a:rPr baseline="-25000" i="1" lang="en-US" sz="1700"/>
              <a:t>2</a:t>
            </a:r>
            <a:r>
              <a:rPr lang="en-US" sz="1700"/>
              <a:t>,  …, </a:t>
            </a:r>
            <a:r>
              <a:rPr i="1" lang="en-US"/>
              <a:t>A</a:t>
            </a:r>
            <a:r>
              <a:rPr baseline="-25000" i="1" lang="en-US"/>
              <a:t>k</a:t>
            </a:r>
            <a:r>
              <a:rPr lang="en-US" sz="1700"/>
              <a:t>  are attribute names and </a:t>
            </a:r>
            <a:r>
              <a:rPr i="1" lang="en-US" sz="1700"/>
              <a:t>r</a:t>
            </a:r>
            <a:r>
              <a:rPr lang="en-US" sz="1700"/>
              <a:t> is a relation name.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result is defined as the relation of </a:t>
            </a:r>
            <a:r>
              <a:rPr i="1" lang="en-US" sz="1700"/>
              <a:t>k</a:t>
            </a:r>
            <a:r>
              <a:rPr lang="en-US" sz="1700"/>
              <a:t> columns obtained by erasing the columns that are not listed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Duplicate rows removed from result, since relations are sets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Project Operation Example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768350" y="1077913"/>
            <a:ext cx="7912353" cy="156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Example: eliminate the </a:t>
            </a:r>
            <a:r>
              <a:rPr i="1" lang="en-US" sz="1700"/>
              <a:t>dept_name</a:t>
            </a:r>
            <a:r>
              <a:rPr lang="en-US" sz="1700"/>
              <a:t> attribute of </a:t>
            </a:r>
            <a:r>
              <a:rPr i="1" lang="en-US" sz="1700"/>
              <a:t>instructor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Query</a:t>
            </a:r>
            <a:r>
              <a:rPr i="1" lang="en-US" sz="1700"/>
              <a:t>:</a:t>
            </a:r>
            <a:br>
              <a:rPr lang="en-US" sz="1700"/>
            </a:br>
            <a:r>
              <a:rPr lang="en-US" sz="800"/>
              <a:t> </a:t>
            </a:r>
            <a:br>
              <a:rPr lang="en-US" sz="1700"/>
            </a:br>
            <a:r>
              <a:rPr lang="en-US" sz="1700"/>
              <a:t>         	 </a:t>
            </a:r>
            <a:r>
              <a:rPr lang="en-US"/>
              <a:t>∏</a:t>
            </a:r>
            <a:r>
              <a:rPr baseline="-25000" i="1" lang="en-US"/>
              <a:t>ID, name, salary</a:t>
            </a:r>
            <a:r>
              <a:rPr lang="en-US"/>
              <a:t>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Result:</a:t>
            </a:r>
            <a:br>
              <a:rPr lang="en-US" sz="1700"/>
            </a:br>
            <a:endParaRPr sz="1700"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9823" l="0" r="0" t="0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Composition of Relational Operations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768351" y="1242035"/>
            <a:ext cx="7558786" cy="372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result of a relational-algebra operation is relation  and therefore of relational-algebra operations can be composed together into a </a:t>
            </a:r>
            <a:r>
              <a:rPr b="1" lang="en-US" sz="1700"/>
              <a:t>relational-algebra expression</a:t>
            </a:r>
            <a:r>
              <a:rPr lang="en-US" sz="1700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Consider  the query -- Find the names of all instructors in the Physics department.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      </a:t>
            </a:r>
            <a:r>
              <a:rPr lang="en-US"/>
              <a:t>∏</a:t>
            </a:r>
            <a:r>
              <a:rPr baseline="-25000" i="1" lang="en-US"/>
              <a:t>name</a:t>
            </a:r>
            <a:r>
              <a:rPr lang="en-US"/>
              <a:t>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dept_name</a:t>
            </a:r>
            <a:r>
              <a:rPr i="1" lang="en-US"/>
              <a:t> </a:t>
            </a:r>
            <a:r>
              <a:rPr baseline="-25000" i="1" lang="en-US"/>
              <a:t>=“Physics” </a:t>
            </a:r>
            <a:r>
              <a:rPr i="1" lang="en-US"/>
              <a:t>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Instead of giving the name of a relation as the argument of the projection operation, we give an expression that evaluates to a relation.</a:t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Cartesian-Product Operation</a:t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768350" y="1065721"/>
            <a:ext cx="77098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Cartesian-product operation (denoted by X)  allows us to combine information from any two relations.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Example: the Cartesian product of the relations </a:t>
            </a:r>
            <a:r>
              <a:rPr i="1" lang="en-US" sz="1700"/>
              <a:t>instructor</a:t>
            </a:r>
            <a:r>
              <a:rPr lang="en-US" sz="1700"/>
              <a:t> and t</a:t>
            </a:r>
            <a:r>
              <a:rPr i="1" lang="en-US" sz="1700"/>
              <a:t>eaches</a:t>
            </a:r>
            <a:r>
              <a:rPr lang="en-US" sz="1700"/>
              <a:t> is written  as: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 sz="1700"/>
              <a:t>                instructor</a:t>
            </a:r>
            <a:r>
              <a:rPr lang="en-US" sz="1700"/>
              <a:t>  X  </a:t>
            </a:r>
            <a:r>
              <a:rPr i="1" lang="en-US" sz="1700"/>
              <a:t>teaches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We construct a tuple of the result out of each possible pair of tuples: one from the </a:t>
            </a:r>
            <a:r>
              <a:rPr i="1" lang="en-US" sz="1700"/>
              <a:t>instructor</a:t>
            </a:r>
            <a:r>
              <a:rPr lang="en-US" sz="1700"/>
              <a:t> relation and one from the </a:t>
            </a:r>
            <a:r>
              <a:rPr i="1" lang="en-US" sz="1700"/>
              <a:t>teaches</a:t>
            </a:r>
            <a:r>
              <a:rPr lang="en-US" sz="1700"/>
              <a:t> relation (see next slide)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Since the instructor</a:t>
            </a:r>
            <a:r>
              <a:rPr i="1" lang="en-US" sz="1700"/>
              <a:t> ID </a:t>
            </a:r>
            <a:r>
              <a:rPr lang="en-US" sz="1700"/>
              <a:t>appears in both relations we distinguish between these attribute by attaching to the attribute the name of the relation from which the attribute originally came.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 sz="1700"/>
              <a:t>instructor.ID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 sz="1700"/>
              <a:t>teaches.ID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</a:t>
            </a:r>
            <a:r>
              <a:rPr i="1" lang="en-US" sz="2800"/>
              <a:t>  instructor</a:t>
            </a:r>
            <a:r>
              <a:rPr lang="en-US" sz="2800"/>
              <a:t>  </a:t>
            </a:r>
            <a:r>
              <a:rPr lang="en-US" sz="2400"/>
              <a:t>X</a:t>
            </a:r>
            <a:r>
              <a:rPr lang="en-US" sz="2800"/>
              <a:t>  </a:t>
            </a:r>
            <a:r>
              <a:rPr i="1" lang="en-US" sz="2800"/>
              <a:t>teaches  table</a:t>
            </a:r>
            <a:endParaRPr sz="2800"/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 b="6551" l="0" r="0" t="-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Join Operation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768351" y="1126681"/>
            <a:ext cx="7631938" cy="466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Cartesian-Product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 sz="1700"/>
              <a:t>                    instructor</a:t>
            </a:r>
            <a:r>
              <a:rPr lang="en-US" sz="1700"/>
              <a:t>  X  </a:t>
            </a:r>
            <a:r>
              <a:rPr i="1" lang="en-US" sz="1700"/>
              <a:t>teaches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associates every  tuple of  instructor with every tuple of teaches.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Most of the resulting rows have information about instructors who did NOT teach a particular course.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To get only those tuples of  “</a:t>
            </a:r>
            <a:r>
              <a:rPr i="1" lang="en-US" sz="1700"/>
              <a:t>instructor</a:t>
            </a:r>
            <a:r>
              <a:rPr lang="en-US" sz="1700"/>
              <a:t>  X  </a:t>
            </a:r>
            <a:r>
              <a:rPr i="1" lang="en-US" sz="1700"/>
              <a:t>teaches</a:t>
            </a:r>
            <a:r>
              <a:rPr lang="en-US" sz="1700"/>
              <a:t> “ that pertain to instructors and the courses that they taught, we write: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>
                <a:solidFill>
                  <a:srgbClr val="008FE5"/>
                </a:solidFill>
              </a:rPr>
              <a:t>            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instructor.id =  teaches.id </a:t>
            </a:r>
            <a:r>
              <a:rPr i="1" lang="en-US"/>
              <a:t> </a:t>
            </a:r>
            <a:r>
              <a:rPr lang="en-US" sz="1700"/>
              <a:t>(</a:t>
            </a:r>
            <a:r>
              <a:rPr i="1" lang="en-US" sz="1700"/>
              <a:t>instructor  </a:t>
            </a:r>
            <a:r>
              <a:rPr lang="en-US" sz="1700"/>
              <a:t>x</a:t>
            </a:r>
            <a:r>
              <a:rPr i="1" lang="en-US" sz="1700"/>
              <a:t> teaches </a:t>
            </a:r>
            <a:r>
              <a:rPr lang="en-US" sz="1700"/>
              <a:t>))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We get only those tuples of “</a:t>
            </a:r>
            <a:r>
              <a:rPr i="1" lang="en-US" sz="1700"/>
              <a:t>instructor</a:t>
            </a:r>
            <a:r>
              <a:rPr lang="en-US" sz="1700"/>
              <a:t>  X  </a:t>
            </a:r>
            <a:r>
              <a:rPr i="1" lang="en-US" sz="1700"/>
              <a:t>teaches” </a:t>
            </a:r>
            <a:r>
              <a:rPr lang="en-US" sz="1700"/>
              <a:t>that pertain to instructors and the courses that they taught.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result of this expression, shown in the next slide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Outline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768351" y="1104900"/>
            <a:ext cx="7496760" cy="277215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Structure of Relational Databases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Database Schema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Keys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Schema Diagrams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Relational Query Languages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Relational Algebra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Join Operation (Cont.)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768351" y="1077913"/>
            <a:ext cx="7436866" cy="84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 table corresponding to: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 sz="1700">
                <a:solidFill>
                  <a:srgbClr val="008FE5"/>
                </a:solidFill>
              </a:rPr>
              <a:t>            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instructor.id =  teaches.id </a:t>
            </a:r>
            <a:r>
              <a:rPr lang="en-US" sz="1700"/>
              <a:t>(</a:t>
            </a:r>
            <a:r>
              <a:rPr i="1" lang="en-US" sz="1700"/>
              <a:t>instructor  </a:t>
            </a:r>
            <a:r>
              <a:rPr lang="en-US" sz="1700"/>
              <a:t>x</a:t>
            </a:r>
            <a:r>
              <a:rPr i="1" lang="en-US" sz="1700"/>
              <a:t> teaches</a:t>
            </a:r>
            <a:r>
              <a:rPr lang="en-US" sz="1700"/>
              <a:t>))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>
              <a:solidFill>
                <a:srgbClr val="008FE5"/>
              </a:solidFill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12877" l="0" r="0" t="-1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Join Operation (Cont.)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768350" y="1138873"/>
            <a:ext cx="7644131" cy="48230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57" r="0" t="-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Union Operation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768350" y="1114489"/>
            <a:ext cx="7683191" cy="4688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union operation allows us to combine two relations 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Notation:  </a:t>
            </a:r>
            <a:r>
              <a:rPr i="1" lang="en-US" sz="1700"/>
              <a:t>r </a:t>
            </a:r>
            <a:r>
              <a:rPr lang="en-US" sz="1700"/>
              <a:t> ∪ </a:t>
            </a:r>
            <a:r>
              <a:rPr i="1" lang="en-US" sz="1700"/>
              <a:t>s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For </a:t>
            </a:r>
            <a:r>
              <a:rPr i="1" lang="en-US" sz="1700"/>
              <a:t>r</a:t>
            </a:r>
            <a:r>
              <a:rPr lang="en-US" sz="1700"/>
              <a:t>  ∪ </a:t>
            </a:r>
            <a:r>
              <a:rPr i="1" lang="en-US" sz="1700"/>
              <a:t>s</a:t>
            </a:r>
            <a:r>
              <a:rPr lang="en-US" sz="1700"/>
              <a:t> to be valid.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i="1" lang="en-US" sz="1700"/>
              <a:t>	</a:t>
            </a:r>
            <a:r>
              <a:rPr lang="en-US" sz="1700"/>
              <a:t>1.   </a:t>
            </a:r>
            <a:r>
              <a:rPr i="1" lang="en-US" sz="1700"/>
              <a:t>r,</a:t>
            </a:r>
            <a:r>
              <a:rPr lang="en-US" sz="1700"/>
              <a:t> </a:t>
            </a:r>
            <a:r>
              <a:rPr i="1" lang="en-US" sz="1700"/>
              <a:t>s</a:t>
            </a:r>
            <a:r>
              <a:rPr lang="en-US" sz="1700"/>
              <a:t> must have the </a:t>
            </a:r>
            <a:r>
              <a:rPr i="1" lang="en-US" sz="1700"/>
              <a:t>same </a:t>
            </a:r>
            <a:r>
              <a:rPr b="1" lang="en-US" sz="1700">
                <a:solidFill>
                  <a:srgbClr val="002060"/>
                </a:solidFill>
              </a:rPr>
              <a:t>arity</a:t>
            </a:r>
            <a:r>
              <a:rPr lang="en-US" sz="1700"/>
              <a:t> (same number of attributes)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	2.   The attribute domains must be </a:t>
            </a:r>
            <a:r>
              <a:rPr b="1" lang="en-US" sz="1700">
                <a:solidFill>
                  <a:srgbClr val="002060"/>
                </a:solidFill>
              </a:rPr>
              <a:t>compatible</a:t>
            </a:r>
            <a:r>
              <a:rPr lang="en-US" sz="1700"/>
              <a:t> (example: 2</a:t>
            </a:r>
            <a:r>
              <a:rPr baseline="30000" lang="en-US" sz="1700"/>
              <a:t>nd</a:t>
            </a:r>
            <a:r>
              <a:rPr lang="en-US" sz="1700"/>
              <a:t>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1600"/>
              <a:t>     </a:t>
            </a:r>
            <a:r>
              <a:rPr lang="en-US"/>
              <a:t>column of </a:t>
            </a:r>
            <a:r>
              <a:rPr i="1" lang="en-US"/>
              <a:t>r</a:t>
            </a:r>
            <a:r>
              <a:rPr lang="en-US"/>
              <a:t> deals with the same type of values as does the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2</a:t>
            </a:r>
            <a:r>
              <a:rPr baseline="30000" lang="en-US"/>
              <a:t>nd </a:t>
            </a:r>
            <a:r>
              <a:rPr lang="en-US"/>
              <a:t>column of </a:t>
            </a:r>
            <a:r>
              <a:rPr i="1" lang="en-US"/>
              <a:t>s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Example: to find all courses taught in the Fall 2017 semester, or in the Spring 2018 semester, or in both</a:t>
            </a:r>
            <a:br>
              <a:rPr lang="en-US" sz="1700"/>
            </a:br>
            <a:r>
              <a:rPr lang="en-US"/>
              <a:t>   ∏</a:t>
            </a:r>
            <a:r>
              <a:rPr baseline="-25000" i="1" lang="en-US"/>
              <a:t>course_id</a:t>
            </a:r>
            <a:r>
              <a:rPr lang="en-US"/>
              <a:t> 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semester=“Fall”  Λ year=2017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  ∪  </a:t>
            </a:r>
            <a:br>
              <a:rPr lang="en-US" sz="1700"/>
            </a:br>
            <a:r>
              <a:rPr lang="en-US" sz="1700"/>
              <a:t>   </a:t>
            </a:r>
            <a:r>
              <a:rPr lang="en-US"/>
              <a:t>∏</a:t>
            </a:r>
            <a:r>
              <a:rPr baseline="-25000" i="1" lang="en-US"/>
              <a:t>course_id</a:t>
            </a:r>
            <a:r>
              <a:rPr lang="en-US"/>
              <a:t> 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semester=“Spring”  Λ year=2018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</a:t>
            </a:r>
            <a:endParaRPr/>
          </a:p>
          <a:p>
            <a:pPr indent="-224155" lvl="0" marL="342900" rtl="0" algn="l">
              <a:lnSpc>
                <a:spcPct val="14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4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Union Operation (Cont.)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768350" y="1041338"/>
            <a:ext cx="7680706" cy="137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Result of: </a:t>
            </a:r>
            <a:br>
              <a:rPr lang="en-US" sz="1700"/>
            </a:br>
            <a:r>
              <a:rPr lang="en-US" sz="1700"/>
              <a:t>   </a:t>
            </a:r>
            <a:r>
              <a:rPr lang="en-US"/>
              <a:t>∏</a:t>
            </a:r>
            <a:r>
              <a:rPr baseline="-25000" i="1" lang="en-US"/>
              <a:t>course_id</a:t>
            </a:r>
            <a:r>
              <a:rPr lang="en-US"/>
              <a:t> 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semester=“Fall”  Λ year=2017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  ∪  </a:t>
            </a:r>
            <a:br>
              <a:rPr lang="en-US" sz="1700"/>
            </a:br>
            <a:r>
              <a:rPr lang="en-US"/>
              <a:t>   ∏</a:t>
            </a:r>
            <a:r>
              <a:rPr baseline="-25000" i="1" lang="en-US"/>
              <a:t>course_id</a:t>
            </a:r>
            <a:r>
              <a:rPr lang="en-US"/>
              <a:t> 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semester=“Spring”  Λ year=2018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</a:t>
            </a:r>
            <a:endParaRPr/>
          </a:p>
          <a:p>
            <a:pPr indent="-224155" lvl="0" marL="342900" rtl="0" algn="l">
              <a:lnSpc>
                <a:spcPct val="14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 i="1"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13863" l="37449" r="37779" t="0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Set-Intersection Operation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768350" y="1077913"/>
            <a:ext cx="7612169" cy="39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 set-intersection  operation  allows us to find tuples that are in both the input relations.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Notation: </a:t>
            </a:r>
            <a:r>
              <a:rPr i="1" lang="en-US" sz="1700"/>
              <a:t>r</a:t>
            </a:r>
            <a:r>
              <a:rPr lang="en-US" sz="1700"/>
              <a:t> ∩ </a:t>
            </a:r>
            <a:r>
              <a:rPr i="1" lang="en-US" sz="1700"/>
              <a:t>s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Assume: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 sz="1700"/>
              <a:t>r</a:t>
            </a:r>
            <a:r>
              <a:rPr lang="en-US" sz="1700"/>
              <a:t>, </a:t>
            </a:r>
            <a:r>
              <a:rPr i="1" lang="en-US" sz="1700"/>
              <a:t>s</a:t>
            </a:r>
            <a:r>
              <a:rPr lang="en-US" sz="1700"/>
              <a:t> have the </a:t>
            </a:r>
            <a:r>
              <a:rPr i="1" lang="en-US" sz="1700"/>
              <a:t>same arity</a:t>
            </a:r>
            <a:r>
              <a:rPr lang="en-US" sz="1700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attributes of </a:t>
            </a:r>
            <a:r>
              <a:rPr i="1" lang="en-US" sz="1700"/>
              <a:t>r</a:t>
            </a:r>
            <a:r>
              <a:rPr lang="en-US" sz="1700"/>
              <a:t> and </a:t>
            </a:r>
            <a:r>
              <a:rPr i="1" lang="en-US" sz="1700"/>
              <a:t>s</a:t>
            </a:r>
            <a:r>
              <a:rPr lang="en-US" sz="1700"/>
              <a:t> are compatible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Example: Find the set of all courses taught in both the Fall 2017 and the Spring 2018 semesters.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    </a:t>
            </a:r>
            <a:r>
              <a:rPr lang="en-US"/>
              <a:t>∏</a:t>
            </a:r>
            <a:r>
              <a:rPr baseline="-25000" i="1" lang="en-US"/>
              <a:t>course_id</a:t>
            </a:r>
            <a:r>
              <a:rPr lang="en-US"/>
              <a:t> 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semester=“Fall”  Λ year=2017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 ∩ </a:t>
            </a:r>
            <a:br>
              <a:rPr lang="en-US" sz="1700"/>
            </a:br>
            <a:r>
              <a:rPr lang="en-US" sz="1700"/>
              <a:t>     </a:t>
            </a:r>
            <a:r>
              <a:rPr lang="en-US"/>
              <a:t>∏</a:t>
            </a:r>
            <a:r>
              <a:rPr baseline="-25000" i="1" lang="en-US"/>
              <a:t>course_id</a:t>
            </a:r>
            <a:r>
              <a:rPr lang="en-US"/>
              <a:t> 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semester=“Spring”  Λ year=2018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Result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33302" l="38817" r="40861" t="0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768350" y="1111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Set Difference Operation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768351" y="1077913"/>
            <a:ext cx="7754212" cy="3737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set-difference operation allows us to find tuples that are in one relation but are not in another. </a:t>
            </a:r>
            <a:endParaRPr/>
          </a:p>
          <a:p>
            <a:pPr indent="-342900" lvl="0" marL="342900" rtl="0" algn="l">
              <a:spcBef>
                <a:spcPts val="102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Notation </a:t>
            </a:r>
            <a:r>
              <a:rPr i="1" lang="en-US" sz="1700"/>
              <a:t>r – 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Set differences must be taken between </a:t>
            </a:r>
            <a:r>
              <a:rPr b="1" lang="en-US" sz="1700">
                <a:solidFill>
                  <a:srgbClr val="002060"/>
                </a:solidFill>
              </a:rPr>
              <a:t>compatible</a:t>
            </a:r>
            <a:r>
              <a:rPr lang="en-US" sz="1700"/>
              <a:t> relations.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 sz="1700"/>
              <a:t>r</a:t>
            </a:r>
            <a:r>
              <a:rPr lang="en-US" sz="1700"/>
              <a:t> and </a:t>
            </a:r>
            <a:r>
              <a:rPr i="1" lang="en-US" sz="1700"/>
              <a:t>s</a:t>
            </a:r>
            <a:r>
              <a:rPr lang="en-US" sz="1700"/>
              <a:t> must have the </a:t>
            </a:r>
            <a:r>
              <a:rPr lang="en-US" sz="1700">
                <a:solidFill>
                  <a:srgbClr val="002060"/>
                </a:solidFill>
              </a:rPr>
              <a:t>same</a:t>
            </a:r>
            <a:r>
              <a:rPr lang="en-US" sz="1700"/>
              <a:t> arity</a:t>
            </a:r>
            <a:endParaRPr sz="1700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attribute domains of </a:t>
            </a:r>
            <a:r>
              <a:rPr i="1" lang="en-US" sz="1700"/>
              <a:t>r </a:t>
            </a:r>
            <a:r>
              <a:rPr lang="en-US" sz="1700"/>
              <a:t>and </a:t>
            </a:r>
            <a:r>
              <a:rPr i="1" lang="en-US" sz="1700"/>
              <a:t>s </a:t>
            </a:r>
            <a:r>
              <a:rPr lang="en-US" sz="1700"/>
              <a:t>must be compatible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Example: to find all courses taught in the Fall 2017 semester, but not in the Spring 2018 semester</a:t>
            </a:r>
            <a:br>
              <a:rPr lang="en-US" sz="1700"/>
            </a:br>
            <a:r>
              <a:rPr lang="en-US" sz="1700"/>
              <a:t>   ∏</a:t>
            </a:r>
            <a:r>
              <a:rPr baseline="-25000" i="1" lang="en-US" sz="1700"/>
              <a:t>course_id</a:t>
            </a:r>
            <a:r>
              <a:rPr lang="en-US" sz="1700"/>
              <a:t> (</a:t>
            </a:r>
            <a:r>
              <a:rPr i="1" lang="en-US" sz="1700"/>
              <a:t>σ</a:t>
            </a:r>
            <a:r>
              <a:rPr lang="en-US" sz="1700"/>
              <a:t> </a:t>
            </a:r>
            <a:r>
              <a:rPr baseline="-25000" i="1" lang="en-US" sz="1700"/>
              <a:t>semester=“Fall”  Λ year=2017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  −  </a:t>
            </a:r>
            <a:br>
              <a:rPr lang="en-US" sz="1700"/>
            </a:br>
            <a:r>
              <a:rPr lang="en-US" sz="1700"/>
              <a:t>   ∏</a:t>
            </a:r>
            <a:r>
              <a:rPr baseline="-25000" i="1" lang="en-US" sz="1700"/>
              <a:t>course_id</a:t>
            </a:r>
            <a:r>
              <a:rPr lang="en-US" sz="1700"/>
              <a:t> (</a:t>
            </a:r>
            <a:r>
              <a:rPr i="1" lang="en-US" sz="1700"/>
              <a:t>σ</a:t>
            </a:r>
            <a:r>
              <a:rPr lang="en-US" sz="1700"/>
              <a:t> </a:t>
            </a:r>
            <a:r>
              <a:rPr baseline="-25000" i="1" lang="en-US" sz="1700"/>
              <a:t>semester=“Spring”  Λ year=2018 </a:t>
            </a:r>
            <a:r>
              <a:rPr lang="en-US" sz="1700"/>
              <a:t>(</a:t>
            </a:r>
            <a:r>
              <a:rPr i="1" lang="en-US" sz="1700"/>
              <a:t>section</a:t>
            </a:r>
            <a:r>
              <a:rPr lang="en-US" sz="1700"/>
              <a:t>))</a:t>
            </a:r>
            <a:endParaRPr/>
          </a:p>
          <a:p>
            <a:pPr indent="-23114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41352" l="40709" r="41294" t="0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Assignment  Operation 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768350" y="1071563"/>
            <a:ext cx="7656322" cy="4835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It is convenient at times to write a relational-algebra expression by assigning parts of it to temporary relation variables.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assignment  operation is  denoted by ← and works like assignment in a programming language.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Example: Find all instructor in the “Physics” and Music department.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         </a:t>
            </a:r>
            <a:r>
              <a:rPr i="1" lang="en-US" sz="1700"/>
              <a:t>Physics</a:t>
            </a:r>
            <a:r>
              <a:rPr lang="en-US" sz="1700"/>
              <a:t> ←</a:t>
            </a:r>
            <a:r>
              <a:rPr b="1" lang="en-US" sz="1700"/>
              <a:t> </a:t>
            </a:r>
            <a:r>
              <a:rPr i="1" lang="en-US" sz="1800"/>
              <a:t>σ</a:t>
            </a:r>
            <a:r>
              <a:rPr lang="en-US" sz="1800"/>
              <a:t> </a:t>
            </a:r>
            <a:r>
              <a:rPr baseline="-25000" i="1" lang="en-US"/>
              <a:t>dept_name=“Physics”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</a:t>
            </a:r>
            <a:r>
              <a:rPr i="1" lang="en-US" sz="1700"/>
              <a:t>Music</a:t>
            </a:r>
            <a:r>
              <a:rPr lang="en-US" sz="1700"/>
              <a:t> ←</a:t>
            </a:r>
            <a:r>
              <a:rPr b="1" lang="en-US" sz="1700"/>
              <a:t> </a:t>
            </a:r>
            <a:r>
              <a:rPr i="1" lang="en-US" sz="1900"/>
              <a:t>σ</a:t>
            </a:r>
            <a:r>
              <a:rPr lang="en-US" sz="1900"/>
              <a:t> </a:t>
            </a:r>
            <a:r>
              <a:rPr baseline="-25000" i="1" lang="en-US" sz="1900"/>
              <a:t>dept_name=“Music”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</a:t>
            </a:r>
            <a:r>
              <a:rPr i="1" lang="en-US" sz="1700"/>
              <a:t>Physics</a:t>
            </a:r>
            <a:r>
              <a:rPr lang="en-US" sz="1700"/>
              <a:t>  ∪ </a:t>
            </a:r>
            <a:r>
              <a:rPr i="1" lang="en-US" sz="1700"/>
              <a:t>Music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With the assignment operation, a query can be written as a sequential program consisting of a series of assignments followed by an expression whose value is displayed as the result of the query.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Rename Operation 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768350" y="1077913"/>
            <a:ext cx="7683191" cy="32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results of relational-algebra expressions do not have a name that we can use to refer to them.  The  rename operator,  </a:t>
            </a:r>
            <a:r>
              <a:rPr i="1" lang="en-US" sz="1700"/>
              <a:t>ρ ,</a:t>
            </a:r>
            <a:r>
              <a:rPr lang="en-US" sz="1700"/>
              <a:t>  is provided </a:t>
            </a:r>
            <a:r>
              <a:rPr i="1" lang="en-US" sz="1700"/>
              <a:t> </a:t>
            </a:r>
            <a:r>
              <a:rPr lang="en-US" sz="1700"/>
              <a:t>for that purpose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expression: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           </a:t>
            </a:r>
            <a:r>
              <a:rPr i="1" lang="en-US"/>
              <a:t>ρ</a:t>
            </a:r>
            <a:r>
              <a:rPr baseline="-25000" i="1" lang="en-US"/>
              <a:t>x</a:t>
            </a:r>
            <a:r>
              <a:rPr i="1" lang="en-US"/>
              <a:t> </a:t>
            </a:r>
            <a:r>
              <a:rPr lang="en-US" sz="1700"/>
              <a:t>(</a:t>
            </a:r>
            <a:r>
              <a:rPr i="1" lang="en-US" sz="1700"/>
              <a:t>E</a:t>
            </a:r>
            <a:r>
              <a:rPr lang="en-US" sz="1700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returns the result of expression </a:t>
            </a:r>
            <a:r>
              <a:rPr i="1" lang="en-US" sz="1700"/>
              <a:t>E</a:t>
            </a:r>
            <a:r>
              <a:rPr lang="en-US" sz="1700"/>
              <a:t> under the name </a:t>
            </a:r>
            <a:r>
              <a:rPr i="1" lang="en-US" sz="1700"/>
              <a:t>x</a:t>
            </a:r>
            <a:endParaRPr i="1"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Another form of the rename operation: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                 </a:t>
            </a:r>
            <a:r>
              <a:rPr i="1" lang="en-US"/>
              <a:t>ρ</a:t>
            </a:r>
            <a:r>
              <a:rPr baseline="-25000" i="1" lang="en-US"/>
              <a:t>x(A1,A2, .. An) </a:t>
            </a:r>
            <a:r>
              <a:rPr lang="en-US" sz="1700"/>
              <a:t>(</a:t>
            </a:r>
            <a:r>
              <a:rPr i="1" lang="en-US" sz="1700"/>
              <a:t>E</a:t>
            </a:r>
            <a:r>
              <a:rPr lang="en-US" sz="1700"/>
              <a:t>)</a:t>
            </a:r>
            <a:endParaRPr sz="1700"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Equivalent Queries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768350" y="1096740"/>
            <a:ext cx="7683192" cy="466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There is more than one way to write a query in relational algebra.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Example:  Find information about courses taught by instructors in the Physics department with salary greater than 90,000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Query 1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 sz="1700"/>
              <a:t>           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dept_name=“Physics” </a:t>
            </a:r>
            <a:r>
              <a:rPr lang="en-US"/>
              <a:t>∧</a:t>
            </a:r>
            <a:r>
              <a:rPr baseline="-25000" i="1" lang="en-US"/>
              <a:t> salary &gt; </a:t>
            </a:r>
            <a:r>
              <a:rPr baseline="-25000" lang="en-US"/>
              <a:t>90,000</a:t>
            </a:r>
            <a:r>
              <a:rPr lang="en-US"/>
              <a:t>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Query 2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 sz="1700"/>
              <a:t>          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dept_name=“Physics” </a:t>
            </a:r>
            <a:r>
              <a:rPr lang="en-US"/>
              <a:t>(</a:t>
            </a:r>
            <a:r>
              <a:rPr i="1" lang="en-US"/>
              <a:t>σ</a:t>
            </a:r>
            <a:r>
              <a:rPr lang="en-US"/>
              <a:t> </a:t>
            </a:r>
            <a:r>
              <a:rPr baseline="-25000" i="1" lang="en-US"/>
              <a:t>salary &gt; 90.000</a:t>
            </a:r>
            <a:r>
              <a:rPr i="1" lang="en-US"/>
              <a:t> </a:t>
            </a:r>
            <a:r>
              <a:rPr lang="en-US" sz="1700"/>
              <a:t>(</a:t>
            </a:r>
            <a:r>
              <a:rPr i="1" lang="en-US" sz="1700"/>
              <a:t>instructor</a:t>
            </a:r>
            <a:r>
              <a:rPr lang="en-US" sz="1700"/>
              <a:t>))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rPr lang="en-US" sz="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The two queries are not identical; they are, however, equivalent -- they give the same result on any database.</a:t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Equivalent Queries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768349" y="1138873"/>
            <a:ext cx="7638803" cy="45060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57" r="0" t="-6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of a </a:t>
            </a:r>
            <a:r>
              <a:rPr i="1" lang="en-US" sz="2800"/>
              <a:t>Instructor</a:t>
            </a:r>
            <a:r>
              <a:rPr lang="en-US" sz="2800"/>
              <a:t>  Relation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columns)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3" name="Google Shape;93;p3"/>
          <p:cNvCxnSpPr/>
          <p:nvPr/>
        </p:nvCxnSpPr>
        <p:spPr>
          <a:xfrm flipH="1">
            <a:off x="3238499" y="1565275"/>
            <a:ext cx="3927475" cy="3508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3"/>
          <p:cNvCxnSpPr/>
          <p:nvPr/>
        </p:nvCxnSpPr>
        <p:spPr>
          <a:xfrm flipH="1">
            <a:off x="4608513" y="1546225"/>
            <a:ext cx="2557461" cy="369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3"/>
          <p:cNvCxnSpPr/>
          <p:nvPr/>
        </p:nvCxnSpPr>
        <p:spPr>
          <a:xfrm flipH="1">
            <a:off x="5819775" y="1565275"/>
            <a:ext cx="1320800" cy="360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3"/>
          <p:cNvSpPr txBox="1"/>
          <p:nvPr/>
        </p:nvSpPr>
        <p:spPr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rows)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7" name="Google Shape;97;p3"/>
          <p:cNvCxnSpPr/>
          <p:nvPr/>
        </p:nvCxnSpPr>
        <p:spPr>
          <a:xfrm rot="10800000">
            <a:off x="6742113" y="2487613"/>
            <a:ext cx="369887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3"/>
          <p:cNvCxnSpPr/>
          <p:nvPr/>
        </p:nvCxnSpPr>
        <p:spPr>
          <a:xfrm flipH="1">
            <a:off x="6729413" y="2706688"/>
            <a:ext cx="369887" cy="1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3"/>
          <p:cNvCxnSpPr/>
          <p:nvPr/>
        </p:nvCxnSpPr>
        <p:spPr>
          <a:xfrm flipH="1">
            <a:off x="6718300" y="2717800"/>
            <a:ext cx="392113" cy="3127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3"/>
          <p:cNvCxnSpPr/>
          <p:nvPr/>
        </p:nvCxnSpPr>
        <p:spPr>
          <a:xfrm flipH="1">
            <a:off x="6729413" y="2727325"/>
            <a:ext cx="381000" cy="555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13197" l="0" r="0" t="0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6f4434d48_0_0"/>
          <p:cNvSpPr txBox="1"/>
          <p:nvPr>
            <p:ph type="title"/>
          </p:nvPr>
        </p:nvSpPr>
        <p:spPr>
          <a:xfrm>
            <a:off x="768350" y="2830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of having more than one </a:t>
            </a:r>
            <a:r>
              <a:rPr lang="en-US"/>
              <a:t>equivalent</a:t>
            </a:r>
            <a:r>
              <a:rPr lang="en-US"/>
              <a:t> queries</a:t>
            </a:r>
            <a:endParaRPr/>
          </a:p>
        </p:txBody>
      </p:sp>
      <p:sp>
        <p:nvSpPr>
          <p:cNvPr id="301" name="Google Shape;301;ge6f4434d48_0_0"/>
          <p:cNvSpPr txBox="1"/>
          <p:nvPr>
            <p:ph idx="1" type="body"/>
          </p:nvPr>
        </p:nvSpPr>
        <p:spPr>
          <a:xfrm>
            <a:off x="768350" y="1093788"/>
            <a:ext cx="7707300" cy="490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Can anyone give me a clue on this?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 Schema and Instance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68350" y="1104900"/>
            <a:ext cx="6790690" cy="351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A</a:t>
            </a:r>
            <a:r>
              <a:rPr baseline="-25000" i="1" lang="en-US"/>
              <a:t>n</a:t>
            </a:r>
            <a:r>
              <a:rPr i="1" lang="en-US"/>
              <a:t> </a:t>
            </a:r>
            <a:r>
              <a:rPr lang="en-US"/>
              <a:t>are </a:t>
            </a:r>
            <a:r>
              <a:rPr i="1" lang="en-US"/>
              <a:t>attributes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R</a:t>
            </a:r>
            <a:r>
              <a:rPr lang="en-US"/>
              <a:t> = (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A</a:t>
            </a:r>
            <a:r>
              <a:rPr baseline="-25000" i="1" lang="en-US"/>
              <a:t>n</a:t>
            </a:r>
            <a:r>
              <a:rPr lang="en-US"/>
              <a:t> ) is a </a:t>
            </a:r>
            <a:r>
              <a:rPr i="1" lang="en-US"/>
              <a:t>relation schema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Example: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</a:t>
            </a:r>
            <a:r>
              <a:rPr i="1" lang="en-US"/>
              <a:t>     instructor </a:t>
            </a:r>
            <a:r>
              <a:rPr lang="en-US"/>
              <a:t> = (</a:t>
            </a:r>
            <a:r>
              <a:rPr i="1" lang="en-US"/>
              <a:t>ID,  name, dept_name, salary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 relation instance </a:t>
            </a:r>
            <a:r>
              <a:rPr i="1" lang="en-US"/>
              <a:t>r</a:t>
            </a:r>
            <a:r>
              <a:rPr lang="en-US"/>
              <a:t> defined over schema </a:t>
            </a:r>
            <a:r>
              <a:rPr i="1" lang="en-US"/>
              <a:t>R</a:t>
            </a:r>
            <a:r>
              <a:rPr lang="en-US"/>
              <a:t> is denoted  by </a:t>
            </a:r>
            <a:r>
              <a:rPr i="1" lang="en-US"/>
              <a:t>r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The current values a relation are specified by a table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An element </a:t>
            </a:r>
            <a:r>
              <a:rPr b="1" i="1" lang="en-US">
                <a:solidFill>
                  <a:srgbClr val="000099"/>
                </a:solidFill>
              </a:rPr>
              <a:t>t</a:t>
            </a:r>
            <a:r>
              <a:rPr b="1" lang="en-US">
                <a:solidFill>
                  <a:srgbClr val="000099"/>
                </a:solidFill>
              </a:rPr>
              <a:t> </a:t>
            </a:r>
            <a:r>
              <a:rPr lang="en-US"/>
              <a:t>of</a:t>
            </a:r>
            <a:r>
              <a:rPr b="1" lang="en-US">
                <a:solidFill>
                  <a:schemeClr val="lt2"/>
                </a:solidFill>
              </a:rPr>
              <a:t> </a:t>
            </a:r>
            <a:r>
              <a:rPr lang="en-US"/>
              <a:t>relation</a:t>
            </a:r>
            <a:r>
              <a:rPr b="1" lang="en-US">
                <a:solidFill>
                  <a:schemeClr val="lt2"/>
                </a:solidFill>
              </a:rPr>
              <a:t> </a:t>
            </a:r>
            <a:r>
              <a:rPr b="1" i="1" lang="en-US">
                <a:solidFill>
                  <a:srgbClr val="000099"/>
                </a:solidFill>
              </a:rPr>
              <a:t>r</a:t>
            </a:r>
            <a:r>
              <a:rPr lang="en-US"/>
              <a:t> is called a  </a:t>
            </a:r>
            <a:r>
              <a:rPr i="1" lang="en-US"/>
              <a:t>tuple</a:t>
            </a:r>
            <a:r>
              <a:rPr lang="en-US"/>
              <a:t> and is represented by a </a:t>
            </a:r>
            <a:r>
              <a:rPr i="1" lang="en-US"/>
              <a:t>row </a:t>
            </a:r>
            <a:r>
              <a:rPr lang="en-US"/>
              <a:t>in a table</a:t>
            </a:r>
            <a:endParaRPr/>
          </a:p>
          <a:p>
            <a:pPr indent="-224155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Attributes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768351" y="1219200"/>
            <a:ext cx="7656558" cy="42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set of allowed values for each attribute is called the </a:t>
            </a:r>
            <a:r>
              <a:rPr b="1" lang="en-US" sz="1700">
                <a:solidFill>
                  <a:srgbClr val="002060"/>
                </a:solidFill>
              </a:rPr>
              <a:t>domain</a:t>
            </a:r>
            <a:r>
              <a:rPr lang="en-US" sz="1700">
                <a:solidFill>
                  <a:srgbClr val="002060"/>
                </a:solidFill>
              </a:rPr>
              <a:t> </a:t>
            </a:r>
            <a:r>
              <a:rPr lang="en-US" sz="1700"/>
              <a:t>of the attribute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Attribute values are (normally) required to be </a:t>
            </a:r>
            <a:r>
              <a:rPr b="1" lang="en-US" sz="1700">
                <a:solidFill>
                  <a:srgbClr val="002060"/>
                </a:solidFill>
              </a:rPr>
              <a:t>atomic</a:t>
            </a:r>
            <a:r>
              <a:rPr lang="en-US" sz="1700"/>
              <a:t>; that is, indivisible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special value</a:t>
            </a:r>
            <a:r>
              <a:rPr b="1" lang="en-US" sz="1700">
                <a:solidFill>
                  <a:schemeClr val="dk2"/>
                </a:solidFill>
              </a:rPr>
              <a:t> </a:t>
            </a:r>
            <a:r>
              <a:rPr b="1" i="1" lang="en-US" sz="1700">
                <a:solidFill>
                  <a:srgbClr val="000000"/>
                </a:solidFill>
              </a:rPr>
              <a:t>null</a:t>
            </a:r>
            <a:r>
              <a:rPr lang="en-US" sz="1700"/>
              <a:t>  is a member of every domain. Indicated that the value is “unknown”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null value causes complications in the definition of many operations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Relations are Unordered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768350" y="1219200"/>
            <a:ext cx="7621047" cy="104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Order of tuples is irrelevant (tuples may be stored in an arbitrary order)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Example: </a:t>
            </a:r>
            <a:r>
              <a:rPr i="1" lang="en-US" sz="1700"/>
              <a:t>instructor</a:t>
            </a:r>
            <a:r>
              <a:rPr lang="en-US" sz="1700"/>
              <a:t>  relation with unordered tuples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12197" l="0" r="0" t="-1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Schema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768351" y="1102297"/>
            <a:ext cx="7594414" cy="2055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Database schema -- is the logical structure of the database.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Database instance -- is a snapshot of the data in the database at a given instant in time.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Example: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schema:   i</a:t>
            </a:r>
            <a:r>
              <a:rPr i="1" lang="en-US" sz="1700"/>
              <a:t>nstructor</a:t>
            </a:r>
            <a:r>
              <a:rPr lang="en-US" sz="1700"/>
              <a:t> (</a:t>
            </a:r>
            <a:r>
              <a:rPr i="1" lang="en-US" sz="1700"/>
              <a:t>ID, name, dept_name, salary</a:t>
            </a:r>
            <a:r>
              <a:rPr lang="en-US" sz="1700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Instance: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12197" l="0" r="0" t="-1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Keys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768351" y="1098865"/>
            <a:ext cx="7647680" cy="489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Let K ⊆ 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 sz="1700"/>
              <a:t>K </a:t>
            </a:r>
            <a:r>
              <a:rPr lang="en-US" sz="1700"/>
              <a:t>is a </a:t>
            </a:r>
            <a:r>
              <a:rPr b="1" lang="en-US" sz="1700">
                <a:solidFill>
                  <a:srgbClr val="002060"/>
                </a:solidFill>
              </a:rPr>
              <a:t>superkey</a:t>
            </a:r>
            <a:r>
              <a:rPr b="1" lang="en-US" sz="1700">
                <a:solidFill>
                  <a:schemeClr val="dk2"/>
                </a:solidFill>
              </a:rPr>
              <a:t> </a:t>
            </a:r>
            <a:r>
              <a:rPr lang="en-US" sz="1700"/>
              <a:t>of </a:t>
            </a:r>
            <a:r>
              <a:rPr i="1" lang="en-US" sz="1700"/>
              <a:t>R</a:t>
            </a:r>
            <a:r>
              <a:rPr lang="en-US" sz="1700"/>
              <a:t> if values for </a:t>
            </a:r>
            <a:r>
              <a:rPr i="1" lang="en-US" sz="1700"/>
              <a:t>K</a:t>
            </a:r>
            <a:r>
              <a:rPr lang="en-US" sz="1700"/>
              <a:t> are sufficient to identify a unique tuple of each possible relation </a:t>
            </a:r>
            <a:r>
              <a:rPr i="1" lang="en-US" sz="1700"/>
              <a:t>r(R)</a:t>
            </a:r>
            <a:r>
              <a:rPr lang="en-US" sz="1700"/>
              <a:t>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Example:  {</a:t>
            </a:r>
            <a:r>
              <a:rPr i="1" lang="en-US" sz="1700"/>
              <a:t>ID</a:t>
            </a:r>
            <a:r>
              <a:rPr lang="en-US" sz="1700"/>
              <a:t>} and {ID,name} are both superkeys of </a:t>
            </a:r>
            <a:r>
              <a:rPr i="1" lang="en-US" sz="1700"/>
              <a:t>instructor.</a:t>
            </a:r>
            <a:endParaRPr sz="1700"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Superkey </a:t>
            </a:r>
            <a:r>
              <a:rPr i="1" lang="en-US" sz="1700"/>
              <a:t>K</a:t>
            </a:r>
            <a:r>
              <a:rPr lang="en-US" sz="1700"/>
              <a:t> is a </a:t>
            </a:r>
            <a:r>
              <a:rPr b="1" lang="en-US" sz="1700">
                <a:solidFill>
                  <a:srgbClr val="002060"/>
                </a:solidFill>
              </a:rPr>
              <a:t>candidate key</a:t>
            </a:r>
            <a:r>
              <a:rPr lang="en-US" sz="1700"/>
              <a:t> if </a:t>
            </a:r>
            <a:r>
              <a:rPr i="1" lang="en-US" sz="1700"/>
              <a:t>K</a:t>
            </a:r>
            <a:r>
              <a:rPr lang="en-US" sz="1700"/>
              <a:t> is minimal</a:t>
            </a:r>
            <a:br>
              <a:rPr lang="en-US" sz="1700"/>
            </a:br>
            <a:r>
              <a:rPr lang="en-US" sz="1700"/>
              <a:t>Example:  {</a:t>
            </a:r>
            <a:r>
              <a:rPr i="1" lang="en-US" sz="1700"/>
              <a:t>ID</a:t>
            </a:r>
            <a:r>
              <a:rPr lang="en-US" sz="1700"/>
              <a:t>} is a candidate key for </a:t>
            </a:r>
            <a:r>
              <a:rPr i="1" lang="en-US" sz="1700"/>
              <a:t>Instructor</a:t>
            </a:r>
            <a:endParaRPr sz="1700"/>
          </a:p>
          <a:p>
            <a:pPr indent="-342900" lvl="0" marL="34290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One of the candidate keys is selected to be the </a:t>
            </a:r>
            <a:r>
              <a:rPr b="1" lang="en-US" sz="1700">
                <a:solidFill>
                  <a:srgbClr val="002060"/>
                </a:solidFill>
              </a:rPr>
              <a:t>primary key</a:t>
            </a:r>
            <a:r>
              <a:rPr lang="en-US" sz="1700"/>
              <a:t>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</a:t>
            </a:r>
            <a:r>
              <a:rPr lang="en-US" sz="1700"/>
              <a:t>hich one?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Foreign key</a:t>
            </a:r>
            <a:r>
              <a:rPr lang="en-US" sz="1700">
                <a:solidFill>
                  <a:srgbClr val="002060"/>
                </a:solidFill>
              </a:rPr>
              <a:t> </a:t>
            </a:r>
            <a:r>
              <a:rPr lang="en-US" sz="1700"/>
              <a:t>constraint: Value in one relation must appear in another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 sz="1700">
                <a:solidFill>
                  <a:srgbClr val="002060"/>
                </a:solidFill>
              </a:rPr>
              <a:t>Referencing</a:t>
            </a:r>
            <a:r>
              <a:rPr lang="en-US" sz="1700"/>
              <a:t> relation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 sz="1700">
                <a:solidFill>
                  <a:srgbClr val="002060"/>
                </a:solidFill>
              </a:rPr>
              <a:t>Referenced</a:t>
            </a:r>
            <a:r>
              <a:rPr lang="en-US" sz="1700"/>
              <a:t> relation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Example: </a:t>
            </a:r>
            <a:r>
              <a:rPr i="1" lang="en-US" sz="1700"/>
              <a:t>dept_name</a:t>
            </a:r>
            <a:r>
              <a:rPr lang="en-US" sz="1700"/>
              <a:t> in i</a:t>
            </a:r>
            <a:r>
              <a:rPr i="1" lang="en-US" sz="1700"/>
              <a:t>nstructor</a:t>
            </a:r>
            <a:r>
              <a:rPr lang="en-US" sz="1700"/>
              <a:t>  is a foreign key from </a:t>
            </a:r>
            <a:r>
              <a:rPr i="1" lang="en-US" sz="1700"/>
              <a:t>instructor</a:t>
            </a:r>
            <a:r>
              <a:rPr lang="en-US" sz="1700"/>
              <a:t> referencing </a:t>
            </a:r>
            <a:r>
              <a:rPr i="1" lang="en-US" sz="1700"/>
              <a:t>department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Schema Diagram for University Database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02" y="1383738"/>
            <a:ext cx="8131996" cy="487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2009-12-21T15:40:22Z</dcterms:created>
  <dc:creator>Marilyn Turnamian</dc:creator>
</cp:coreProperties>
</file>