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74" r:id="rId8"/>
    <p:sldId id="275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97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5T10:41:47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3019 653 24575,'-7'-19'0,"5"7"0,-9-5 0,-15-25 0,16 25 0,-19-24 0,28 33 0,-6 4 0,6-2 0,-6 5 0,4-5 0,-4 2 0,-1-4 0,0-5 0,-6 3 0,2-9 0,-2 3 0,-1 0 0,5 2 0,-5-1 0,7 10 0,-2-14 0,1 17 0,4-11 0,-3 9 0,4-1 0,-1-2 0,-2 2 0,2 1 0,1-3 0,-3 6 0,2-7 0,0 4 0,-2-1 0,3 2 0,-5-1 0,5-1 0,-4 1 0,4 0 0,-4 1 0,3-2 0,-2 0 0,2 2 0,-3-1 0,0 3 0,0-6 0,-1 6 0,1-6 0,0 6 0,0-7 0,-1 7 0,1-2 0,0-1 0,0 3 0,0-6 0,-1 6 0,-4-7 0,3 7 0,-9-8 0,10 4 0,-10-1 0,4-2 0,-6 7 0,1-8 0,-1 8 0,1-8 0,0 3 0,-1 1 0,1 0 0,5 1 0,-4 4 0,9-4 0,-3 0 0,4 3 0,1-2 0,-5 3 0,3-4 0,-4 3 0,6-3 0,-5 0 0,3 3 0,-9-4 0,9 2 0,-9 2 0,10-7 0,-5 7 0,6-2 0,-6 3 0,5-4 0,-5 3 0,6-2 0,0 3 0,-1-4 0,1 3 0,-5-3 0,3 4 0,-4-3 0,1 2 0,3-3 0,-9 0 0,10 3 0,-11-4 0,11 5 0,-5-4 0,6 3 0,-6-2 0,5 3 0,-5 0 0,1 0 0,3-4 0,-9 3 0,9-2 0,-9 3 0,4 0 0,0 0 0,-4 0 0,4 0 0,-5 0 0,-1-5 0,6 4 0,-4-4 0,4 5 0,-5 0 0,5 0 0,-4 0 0,4 0 0,-5 0 0,-1 0 0,6-3 0,-4 2 0,4-3 0,-5 4 0,5 0 0,-4 0 0,9 0 0,-9 0 0,10 0 0,-11 0 0,11 0 0,-5 0 0,1 0 0,3 0 0,-9 0 0,4 0 0,0 0 0,-4 0 0,4 0 0,0 0 0,-4 0 0,9 0 0,-9 0 0,4 0 0,0 0 0,-4 0 0,10 0 0,-10 0 0,9 0 0,-9 0 0,10 0 0,-10 0 0,9 0 0,-4 0 0,1 0 0,3 0 0,-3 0 0,4 0 0,1 0 0,-6 0 0,5 0 0,-5 0 0,1 0 0,3 0 0,-9 5 0,9-4 0,-3 3 0,-1 1 0,5-4 0,-10 8 0,9-8 0,-9 8 0,9-8 0,-9 8 0,10-7 0,-10 7 0,9-8 0,-3 7 0,-1-7 0,-1 7 0,0-3 0,-4 0 0,4 4 0,0-5 0,-4 6 0,9-5 0,-9 4 0,10-4 0,-5 0 0,0 4 0,5-8 0,-5 7 0,1-3 0,3 0 0,-4 3 0,6-7 0,0 7 0,0-4 0,0 1 0,-1 2 0,1-2 0,0-1 0,0 3 0,-1-2 0,1 0 0,0 2 0,0-3 0,0 1 0,-1 2 0,1-2 0,0 3 0,0-3 0,-1 2 0,-4-2 0,3 4 0,-3 0 0,5-1 0,-1-3 0,1 2 0,-5-2 0,3 4 0,-4 0 0,6-1 0,-6 1 0,5 0 0,-5 0 0,6-5 0,0 4 0,3-4 0,-2 1 0,2 2 0,-3-2 0,4 3 0,-4 0 0,4-3 0,-5 2 0,5-2 0,-3 3 0,2 0 0,-3 0 0,0 0 0,-1 1 0,1-1 0,0 0 0,3 0 0,-2-3 0,3 2 0,-1-2 0,-2-1 0,6 3 0,-6-2 0,6 2 0,-6-3 0,6 3 0,-6-3 0,7 3 0,-4 0 0,1-3 0,3 3 0,-3-9 0,3-4 0,0 1 0,0-4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5T10:41:49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24575,'0'12'0,"0"-3"0,0 10 0,0-4 0,0 5 0,0 1 0,0-6 0,0-1 0,0-1 0,0-3 0,0 3 0,0-4 0,0-1 0,0 0 0,0 0 0,0 0 0,0 1 0,0-1 0,0 0 0,0 0 0,0 1 0,0-1 0,0 0 0,0 0 0,0 0 0,0 1 0,0-1 0,0 0 0,0 0 0,0 1 0,0-1 0,0 0 0,0-1 0,0 0 0,0 1 0,0-1 0,0-1 0,0 1 0,0 0 0,0 1 0,3-4 0,1-4 0,3-1 0,-3-6 0,3 6 0,-3-6 0,4 6 0,-1-5 0,0 5 0,0-2 0,1 3 0,-1 0 0,1 0 0,0 0 0,0 0 0,1 0 0,-1 0 0,0 0 0,0 0 0,1 0 0,-1 0 0,0 0 0,6 0 0,-5 0 0,10 0 0,-4 0 0,0 0 0,4 0 0,-9 0 0,4 0 0,-6 0 0,0-4 0,0 3 0,6-2 0,-5 3 0,5 0 0,-6 0 0,0 0 0,1 0 0,-1 0 0,0 0 0,0 0 0,0 0 0,1 0 0,-1 0 0,0 0 0,0 0 0,0 0 0,1 0 0,-1 0 0,0 0 0,0 0 0,0 0 0,0 0 0,0 0 0,-1 0 0,1 0 0,-1 0 0,1 0 0,0 0 0,0 0 0,0 0 0,-1 0 0,1 0 0,-1 0 0,-3 0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9888-3244-F84E-838D-A7F1427AE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A4F98-628C-1142-96AB-EEAED5660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D4F7F-BD70-F249-9C01-BF3965F5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564D-1ACF-8B4C-8A2A-421FC5E3AC25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B381C-3E84-694F-B913-6323A401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876CB-DAC6-0E4C-B1B2-3199480C4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E5B1C-1D79-9840-9593-DAEB1DB85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0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3AC2-A636-834B-9B98-BC4176B3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AD133-14B8-BD45-884C-99B1A73A8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65980-65AE-744A-BD3D-78B6208D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564D-1ACF-8B4C-8A2A-421FC5E3AC25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7F7B1-A731-F540-9F45-34E9D6A1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DB2D5-CDD0-8240-9EEF-12694786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E5B1C-1D79-9840-9593-DAEB1DB85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9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0AC527-8463-084E-9AE4-C608DCA7F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D19D4-C4C1-5F45-A72D-75A5EA039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D72E1-CE51-984C-B4B5-06D72134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564D-1ACF-8B4C-8A2A-421FC5E3AC25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D88DC-3E2C-6A43-AAA0-66870D01D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9EB69-8FA7-204F-89AD-A075B74C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E5B1C-1D79-9840-9593-DAEB1DB85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8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8B757-A0D5-854B-9251-48E71F7A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26E57-0777-CB46-849D-669AEDE8D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340E3-62DF-8C4E-801A-5E88E467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564D-1ACF-8B4C-8A2A-421FC5E3AC25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7EBDA-12DE-074F-AC0D-63F8D2228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CA1AD-03CA-8E46-98CC-90A5345A8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E5B1C-1D79-9840-9593-DAEB1DB85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3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42F8A-F039-E447-82D6-15AB8454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3EDC4-1BB1-3B4C-918E-A45C67C7E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880A8-5F4A-7241-A29B-48B448C6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564D-1ACF-8B4C-8A2A-421FC5E3AC25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AE367-2B06-A747-B1C7-45F3ABC2C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2B347-8081-7245-8EE3-5FB5A49F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E5B1C-1D79-9840-9593-DAEB1DB85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3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FF8B-997A-4846-959C-E4751056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1A283-803D-A146-93E4-3AB20C41C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14456-932B-6B44-B8F7-2E0979712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775C5-E973-CD4E-80B5-B8AF9EAA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564D-1ACF-8B4C-8A2A-421FC5E3AC25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53A3C-5F37-D747-886C-C5269176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9F6E6-F8B9-3844-9082-86F84238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E5B1C-1D79-9840-9593-DAEB1DB85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6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C8B-CBD4-BD43-9CFB-464DD7D86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E828E-A2C6-934D-9514-FC24B8FBE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1EEDE-5AB8-344A-B588-7A709646F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9DFB3-FC8F-6344-BFD1-4352D20BA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B447C-C739-A848-B271-85FC2A3D7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1BE20-B371-F241-80F1-FF4B8B74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564D-1ACF-8B4C-8A2A-421FC5E3AC25}" type="datetimeFigureOut">
              <a:rPr lang="en-US" smtClean="0"/>
              <a:t>2/13/24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C4757D-B813-A041-855B-09E3DD74E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6082A9-7F60-D04C-A1A6-F1B622F7B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E5B1C-1D79-9840-9593-DAEB1DB85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6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E247-A0D7-2B43-A13B-9B1C6886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E254A-52AC-6A4E-85A4-BDBD35F2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564D-1ACF-8B4C-8A2A-421FC5E3AC25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E40E9-3540-D241-A4DF-AEC1301C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05B1D9-7CC2-3F47-A996-28456629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E5B1C-1D79-9840-9593-DAEB1DB85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7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641153-2DBF-4D4C-B69F-12DC9FC2B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564D-1ACF-8B4C-8A2A-421FC5E3AC25}" type="datetimeFigureOut">
              <a:rPr lang="en-US" smtClean="0"/>
              <a:t>2/13/24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F4FB6-4D13-F941-A9F7-09D61066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CCD85-04C5-CB43-8084-845967C70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E5B1C-1D79-9840-9593-DAEB1DB85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7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84D70-23A7-4D4E-9E37-BD442BF21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FB28-FCC4-054F-9908-4DCA4BA69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FFCE8-08F0-854F-B5D1-BB0053A00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18C0A-97A7-9748-BC2C-2AFD4871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564D-1ACF-8B4C-8A2A-421FC5E3AC25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16AF2-33E8-2D40-9DB8-E42B778CB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E10A5-51EE-464F-A849-BDE546A4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E5B1C-1D79-9840-9593-DAEB1DB85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1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4B75-FF6B-F54A-A597-0AD3268B5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DAD2C-6B62-C647-9C31-BF721B79B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3E458-97EA-E048-8FAA-C2D88DFBF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E0AAB-7C28-DC49-A1D7-550CD890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564D-1ACF-8B4C-8A2A-421FC5E3AC25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03252-F71C-A14E-B651-F18FD7F7A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06E2B-A769-5A42-B6AE-D1BD3F91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E5B1C-1D79-9840-9593-DAEB1DB85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7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746D7C-BD1D-DA4D-ACE0-6879545C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4C47B-92D3-B94F-AE8A-92C25A568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0F050-6275-C445-B45C-374121358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1564D-1ACF-8B4C-8A2A-421FC5E3AC25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8035A-ABC7-FA44-961C-EBA2B5A1D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67DCD-8AF4-C64F-A0EC-D50EB5F92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E5B1C-1D79-9840-9593-DAEB1DB85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8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customXml" Target="../ink/ink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FC32F-1FA2-F14D-A6DF-5DF3624BC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26" y="713195"/>
            <a:ext cx="9605948" cy="23186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Normalization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23D5B-A0C1-E446-8F47-EC22DA249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240" y="3031860"/>
            <a:ext cx="8937522" cy="105937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Functional Dependency</a:t>
            </a:r>
          </a:p>
          <a:p>
            <a:r>
              <a:rPr lang="en-US" dirty="0">
                <a:solidFill>
                  <a:srgbClr val="FFFFFF"/>
                </a:solidFill>
              </a:rPr>
              <a:t>Attribute Closure</a:t>
            </a:r>
          </a:p>
          <a:p>
            <a:r>
              <a:rPr lang="en-US" dirty="0">
                <a:solidFill>
                  <a:srgbClr val="FFFFFF"/>
                </a:solidFill>
              </a:rPr>
              <a:t>Data Normalization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6DA1E7E2-B2C7-4F99-B16C-3A4C34055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49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AA4F6-1C6E-994A-AC53-9C5FBD46F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Use attribute closure to find candidate and super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B2961-1D23-9548-B446-9536F5F5B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fontAlgn="base"/>
            <a:r>
              <a:rPr lang="en-US" sz="2400" dirty="0"/>
              <a:t>If attribute closure of an attribute set contains all attributes of relation, the attribute set will be super key of the relation.</a:t>
            </a:r>
          </a:p>
          <a:p>
            <a:pPr lvl="1" fontAlgn="base"/>
            <a:r>
              <a:rPr lang="en-US" dirty="0"/>
              <a:t>Is the ST_ID a super key?</a:t>
            </a:r>
          </a:p>
          <a:p>
            <a:pPr lvl="1" fontAlgn="base"/>
            <a:r>
              <a:rPr lang="en-US" dirty="0"/>
              <a:t>(ST_ID)+ = {ST_ID, ST_NAME, ST_PHONE, ST_STATE, ST_COUNTRY, ST_AGE}</a:t>
            </a:r>
          </a:p>
          <a:p>
            <a:pPr lvl="1" fontAlgn="base"/>
            <a:endParaRPr lang="en-US" dirty="0"/>
          </a:p>
          <a:p>
            <a:pPr fontAlgn="base"/>
            <a:r>
              <a:rPr lang="en-US" sz="2400" dirty="0"/>
              <a:t>If no subset of this attribute set can functionally determine all attributes of the relation, the set will be candidate key as well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14A79E-1C6E-E0F0-06C2-0B47D080DD13}"/>
              </a:ext>
            </a:extLst>
          </p:cNvPr>
          <p:cNvSpPr txBox="1"/>
          <p:nvPr/>
        </p:nvSpPr>
        <p:spPr>
          <a:xfrm>
            <a:off x="1496291" y="6057608"/>
            <a:ext cx="8180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it is minimal then the super key can be candidate key. In this case it is candidate key.</a:t>
            </a:r>
          </a:p>
        </p:txBody>
      </p:sp>
    </p:spTree>
    <p:extLst>
      <p:ext uri="{BB962C8B-B14F-4D97-AF65-F5344CB8AC3E}">
        <p14:creationId xmlns:p14="http://schemas.microsoft.com/office/powerpoint/2010/main" val="618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E6834-0094-554F-9F9C-447D83C3A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Use attribute closure to find candidate and super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E1110-3EC8-BD40-9BD1-700CC447A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(ST_ID, ST_NAME)+ = {ST_ID, ST_NAME, ST_PHONE, ST_STATE, ST_COUNTRY, ST_AGE}</a:t>
            </a:r>
          </a:p>
          <a:p>
            <a:pPr marL="0" indent="0">
              <a:buNone/>
            </a:pPr>
            <a:r>
              <a:rPr lang="en-US" sz="1800" dirty="0"/>
              <a:t>This is a super key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Is the (ST_ID, ST_NAME) candidate key?</a:t>
            </a:r>
          </a:p>
          <a:p>
            <a:pPr marL="0" indent="0">
              <a:buNone/>
            </a:pPr>
            <a:r>
              <a:rPr lang="en-US" sz="2400" dirty="0"/>
              <a:t>No, its not candidate key.</a:t>
            </a:r>
          </a:p>
          <a:p>
            <a:pPr marL="0" indent="0">
              <a:buNone/>
            </a:pPr>
            <a:r>
              <a:rPr lang="en-US" sz="1800" dirty="0"/>
              <a:t>ST_ID is the candidate key.</a:t>
            </a:r>
          </a:p>
        </p:txBody>
      </p:sp>
      <p:pic>
        <p:nvPicPr>
          <p:cNvPr id="5" name="Picture 4" descr="A screenshot of a phone number&#10;&#10;Description automatically generated">
            <a:extLst>
              <a:ext uri="{FF2B5EF4-FFF2-40B4-BE49-F238E27FC236}">
                <a16:creationId xmlns:a16="http://schemas.microsoft.com/office/drawing/2014/main" id="{F1F5F35F-1ADA-6E14-46A6-B379B0BE9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511" y="4134724"/>
            <a:ext cx="5474489" cy="26312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DDFDF1-37FC-C915-AC2C-A03CE3A123C7}"/>
              </a:ext>
            </a:extLst>
          </p:cNvPr>
          <p:cNvSpPr txBox="1"/>
          <p:nvPr/>
        </p:nvSpPr>
        <p:spPr>
          <a:xfrm>
            <a:off x="1316173" y="2254202"/>
            <a:ext cx="97604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no subset of this attribute set can functionally determine all attributes of the relation, the set will be candidate key as well.</a:t>
            </a:r>
          </a:p>
        </p:txBody>
      </p:sp>
    </p:spTree>
    <p:extLst>
      <p:ext uri="{BB962C8B-B14F-4D97-AF65-F5344CB8AC3E}">
        <p14:creationId xmlns:p14="http://schemas.microsoft.com/office/powerpoint/2010/main" val="3389179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1E508-29F5-A34C-837A-53A68ABD3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Use attribute closure to find candidate and super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AAE5-B7C9-E546-A035-5B3DA18C2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(ST_ID, ST_NAME) is a super key but not candidate key because its subset (ST_ID)+ is equal to all attributes of the relation. So, ST_ID will be a candidate key.</a:t>
            </a:r>
          </a:p>
        </p:txBody>
      </p:sp>
    </p:spTree>
    <p:extLst>
      <p:ext uri="{BB962C8B-B14F-4D97-AF65-F5344CB8AC3E}">
        <p14:creationId xmlns:p14="http://schemas.microsoft.com/office/powerpoint/2010/main" val="863484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78F3F-85DB-6F45-BD14-257D72CC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Candidate key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E6E5E-94FF-6A40-8950-77C445A04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R = {E, F, G, H, I, J, K, L, M, M} and </a:t>
            </a:r>
          </a:p>
          <a:p>
            <a:r>
              <a:rPr lang="en-US" sz="2400"/>
              <a:t>the set of functional dependencies </a:t>
            </a:r>
          </a:p>
          <a:p>
            <a:pPr lvl="1"/>
            <a:r>
              <a:rPr lang="en-US" dirty="0"/>
              <a:t>{{E, F} -&gt; {G}, {F} -&gt; {I, J}, {E, H} -&gt; {K, L}, K -&gt; {M}, L -&gt; {N} on R. </a:t>
            </a:r>
          </a:p>
          <a:p>
            <a:pPr lvl="1"/>
            <a:r>
              <a:rPr lang="en-US" dirty="0"/>
              <a:t>What is the key for R?</a:t>
            </a:r>
          </a:p>
          <a:p>
            <a:pPr lvl="1"/>
            <a:endParaRPr lang="en-US" b="1" dirty="0"/>
          </a:p>
          <a:p>
            <a:pPr marL="457200" lvl="1" indent="0">
              <a:buNone/>
            </a:pPr>
            <a:r>
              <a:rPr lang="en-US" dirty="0"/>
              <a:t>1.         {E, F}</a:t>
            </a:r>
            <a:br>
              <a:rPr lang="en-US" dirty="0"/>
            </a:br>
            <a:r>
              <a:rPr lang="en-US" dirty="0"/>
              <a:t>2.         {E, F, H}</a:t>
            </a:r>
            <a:br>
              <a:rPr lang="en-US" dirty="0"/>
            </a:br>
            <a:r>
              <a:rPr lang="en-US" dirty="0"/>
              <a:t>3.         {E, F, H, K, L}</a:t>
            </a:r>
            <a:br>
              <a:rPr lang="en-US" dirty="0"/>
            </a:br>
            <a:r>
              <a:rPr lang="en-US" dirty="0"/>
              <a:t>4.         {E}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54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0C48D-48C4-9A47-B106-BF5051167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Answer: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1E8B9-FA71-644F-86B8-91775CDF3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1900"/>
              <a:t>Finding attribute closure of all given options, we get:</a:t>
            </a:r>
            <a:br>
              <a:rPr lang="en-US" sz="1900"/>
            </a:br>
            <a:r>
              <a:rPr lang="en-US" sz="1900"/>
              <a:t>{E,F}+ = {EFGIJ}</a:t>
            </a:r>
            <a:br>
              <a:rPr lang="en-US" sz="1900"/>
            </a:br>
            <a:r>
              <a:rPr lang="en-US" sz="1900"/>
              <a:t>{E,F,H}+ = {EFHGIJKLMN}</a:t>
            </a:r>
            <a:br>
              <a:rPr lang="en-US" sz="1900"/>
            </a:br>
            <a:r>
              <a:rPr lang="en-US" sz="1900"/>
              <a:t>{E,F,H,K,L}+ = {{EFHGIJKLMN}</a:t>
            </a:r>
            <a:br>
              <a:rPr lang="en-US" sz="1900"/>
            </a:br>
            <a:r>
              <a:rPr lang="en-US" sz="1900"/>
              <a:t>{E}+ = {E}</a:t>
            </a:r>
          </a:p>
          <a:p>
            <a:endParaRPr lang="en-US" sz="1900"/>
          </a:p>
          <a:p>
            <a:r>
              <a:rPr lang="en-US" sz="1900"/>
              <a:t>{EFH}+ and {EFHKL}+ results in set of all attributes</a:t>
            </a:r>
          </a:p>
          <a:p>
            <a:endParaRPr lang="en-US" sz="1900"/>
          </a:p>
          <a:p>
            <a:pPr lvl="1"/>
            <a:r>
              <a:rPr lang="en-US" sz="1900"/>
              <a:t>EFH and EFHKL are super keys</a:t>
            </a:r>
          </a:p>
          <a:p>
            <a:pPr lvl="1"/>
            <a:r>
              <a:rPr lang="en-US" sz="1900"/>
              <a:t>EFH is minimal</a:t>
            </a:r>
          </a:p>
          <a:p>
            <a:pPr lvl="1"/>
            <a:r>
              <a:rPr lang="en-US" sz="1900"/>
              <a:t>It is the candidate key,  Answer is 2</a:t>
            </a:r>
          </a:p>
        </p:txBody>
      </p:sp>
    </p:spTree>
    <p:extLst>
      <p:ext uri="{BB962C8B-B14F-4D97-AF65-F5344CB8AC3E}">
        <p14:creationId xmlns:p14="http://schemas.microsoft.com/office/powerpoint/2010/main" val="3809760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41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7EC700-1FAA-6F4B-9CF6-C7A61EDD4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Another Example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6E3F532-B083-9E46-B34B-AFD04062CC5B}"/>
              </a:ext>
            </a:extLst>
          </p:cNvPr>
          <p:cNvSpPr txBox="1">
            <a:spLocks/>
          </p:cNvSpPr>
          <p:nvPr/>
        </p:nvSpPr>
        <p:spPr>
          <a:xfrm>
            <a:off x="1424904" y="2494450"/>
            <a:ext cx="4053545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000" dirty="0"/>
              <a:t>FD </a:t>
            </a:r>
            <a:r>
              <a:rPr lang="en-US" sz="2000" b="1" dirty="0"/>
              <a:t>E-ID-&gt;NAME</a:t>
            </a:r>
            <a:r>
              <a:rPr lang="en-US" sz="2000" dirty="0"/>
              <a:t> holds </a:t>
            </a:r>
          </a:p>
          <a:p>
            <a:pPr lvl="1" fontAlgn="base"/>
            <a:r>
              <a:rPr lang="en-US" sz="2000" dirty="0"/>
              <a:t>because for each E-ID, there is a unique value of NAME.</a:t>
            </a:r>
          </a:p>
          <a:p>
            <a:pPr fontAlgn="base"/>
            <a:r>
              <a:rPr lang="en-US" sz="2000" dirty="0"/>
              <a:t>FD </a:t>
            </a:r>
            <a:r>
              <a:rPr lang="en-US" sz="2000" b="1" dirty="0"/>
              <a:t>E-ID-&gt;CITY</a:t>
            </a:r>
            <a:r>
              <a:rPr lang="en-US" sz="2000" dirty="0"/>
              <a:t> and </a:t>
            </a:r>
            <a:r>
              <a:rPr lang="en-US" sz="2000" b="1" dirty="0"/>
              <a:t>CITY-&gt;STATE</a:t>
            </a:r>
            <a:r>
              <a:rPr lang="en-US" sz="2000" dirty="0"/>
              <a:t> also holds.</a:t>
            </a:r>
          </a:p>
          <a:p>
            <a:pPr fontAlgn="base"/>
            <a:r>
              <a:rPr lang="en-US" sz="2000" dirty="0"/>
              <a:t>FD NAME-&gt;E-ID </a:t>
            </a:r>
            <a:r>
              <a:rPr lang="en-US" sz="2000" b="1" dirty="0"/>
              <a:t>does not hold</a:t>
            </a:r>
            <a:r>
              <a:rPr lang="en-US" sz="2000" dirty="0"/>
              <a:t> </a:t>
            </a:r>
          </a:p>
          <a:p>
            <a:pPr lvl="1" fontAlgn="base"/>
            <a:r>
              <a:rPr lang="en-US" sz="2000" dirty="0"/>
              <a:t>because E-NAME ‘John’ is not uniquely determining E-ID. There are 2 E-IDs corresponding to John (E001 and E003).</a:t>
            </a:r>
          </a:p>
          <a:p>
            <a:endParaRPr lang="en-US" sz="2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4ED7B7-A87B-324D-9AE2-70F54BEA52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9756298"/>
              </p:ext>
            </p:extLst>
          </p:nvPr>
        </p:nvGraphicFramePr>
        <p:xfrm>
          <a:off x="6098892" y="2721991"/>
          <a:ext cx="4802406" cy="310414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931304">
                  <a:extLst>
                    <a:ext uri="{9D8B030D-6E8A-4147-A177-3AD203B41FA5}">
                      <a16:colId xmlns:a16="http://schemas.microsoft.com/office/drawing/2014/main" val="2941451156"/>
                    </a:ext>
                  </a:extLst>
                </a:gridCol>
                <a:gridCol w="1088044">
                  <a:extLst>
                    <a:ext uri="{9D8B030D-6E8A-4147-A177-3AD203B41FA5}">
                      <a16:colId xmlns:a16="http://schemas.microsoft.com/office/drawing/2014/main" val="4052118321"/>
                    </a:ext>
                  </a:extLst>
                </a:gridCol>
                <a:gridCol w="1391529">
                  <a:extLst>
                    <a:ext uri="{9D8B030D-6E8A-4147-A177-3AD203B41FA5}">
                      <a16:colId xmlns:a16="http://schemas.microsoft.com/office/drawing/2014/main" val="3646865176"/>
                    </a:ext>
                  </a:extLst>
                </a:gridCol>
                <a:gridCol w="1391529">
                  <a:extLst>
                    <a:ext uri="{9D8B030D-6E8A-4147-A177-3AD203B41FA5}">
                      <a16:colId xmlns:a16="http://schemas.microsoft.com/office/drawing/2014/main" val="2763373029"/>
                    </a:ext>
                  </a:extLst>
                </a:gridCol>
              </a:tblGrid>
              <a:tr h="69971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u="sng" cap="none" spc="0">
                          <a:solidFill>
                            <a:schemeClr val="tx1"/>
                          </a:solidFill>
                          <a:effectLst/>
                        </a:rPr>
                        <a:t>E-ID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6033" marR="156033" marT="149792" marB="21844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cap="none" spc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6033" marR="156033" marT="149792" marB="21844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cap="none" spc="0">
                          <a:solidFill>
                            <a:schemeClr val="tx1"/>
                          </a:solidFill>
                          <a:effectLst/>
                        </a:rPr>
                        <a:t>CITY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6033" marR="156033" marT="149792" marB="21844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cap="none" spc="0">
                          <a:solidFill>
                            <a:schemeClr val="tx1"/>
                          </a:solidFill>
                          <a:effectLst/>
                        </a:rPr>
                        <a:t>STATE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6033" marR="156033" marT="149792" marB="218447" anchor="ctr"/>
                </a:tc>
                <a:extLst>
                  <a:ext uri="{0D108BD9-81ED-4DB2-BD59-A6C34878D82A}">
                    <a16:rowId xmlns:a16="http://schemas.microsoft.com/office/drawing/2014/main" val="1924198231"/>
                  </a:ext>
                </a:extLst>
              </a:tr>
              <a:tr h="69971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E001</a:t>
                      </a:r>
                    </a:p>
                  </a:txBody>
                  <a:tcPr marL="156033" marR="156033" marT="149792" marB="21844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John</a:t>
                      </a:r>
                    </a:p>
                  </a:txBody>
                  <a:tcPr marL="156033" marR="156033" marT="149792" marB="21844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Denton</a:t>
                      </a:r>
                    </a:p>
                  </a:txBody>
                  <a:tcPr marL="156033" marR="156033" marT="149792" marB="21844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Texas</a:t>
                      </a:r>
                    </a:p>
                  </a:txBody>
                  <a:tcPr marL="156033" marR="156033" marT="149792" marB="218447" anchor="ctr"/>
                </a:tc>
                <a:extLst>
                  <a:ext uri="{0D108BD9-81ED-4DB2-BD59-A6C34878D82A}">
                    <a16:rowId xmlns:a16="http://schemas.microsoft.com/office/drawing/2014/main" val="2094495178"/>
                  </a:ext>
                </a:extLst>
              </a:tr>
              <a:tr h="69971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E002</a:t>
                      </a:r>
                    </a:p>
                  </a:txBody>
                  <a:tcPr marL="156033" marR="156033" marT="149792" marB="21844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Mary</a:t>
                      </a:r>
                    </a:p>
                  </a:txBody>
                  <a:tcPr marL="156033" marR="156033" marT="149792" marB="21844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Dallas</a:t>
                      </a:r>
                    </a:p>
                  </a:txBody>
                  <a:tcPr marL="156033" marR="156033" marT="149792" marB="21844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Texas</a:t>
                      </a:r>
                    </a:p>
                  </a:txBody>
                  <a:tcPr marL="156033" marR="156033" marT="149792" marB="218447" anchor="ctr"/>
                </a:tc>
                <a:extLst>
                  <a:ext uri="{0D108BD9-81ED-4DB2-BD59-A6C34878D82A}">
                    <a16:rowId xmlns:a16="http://schemas.microsoft.com/office/drawing/2014/main" val="2871279535"/>
                  </a:ext>
                </a:extLst>
              </a:tr>
              <a:tr h="100501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E003</a:t>
                      </a:r>
                    </a:p>
                  </a:txBody>
                  <a:tcPr marL="156033" marR="156033" marT="149792" marB="21844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John</a:t>
                      </a:r>
                    </a:p>
                  </a:txBody>
                  <a:tcPr marL="156033" marR="156033" marT="149792" marB="21844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New York</a:t>
                      </a:r>
                    </a:p>
                  </a:txBody>
                  <a:tcPr marL="156033" marR="156033" marT="149792" marB="21844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cap="none" spc="0" dirty="0">
                          <a:solidFill>
                            <a:schemeClr val="tx1"/>
                          </a:solidFill>
                          <a:effectLst/>
                        </a:rPr>
                        <a:t>New York</a:t>
                      </a:r>
                    </a:p>
                  </a:txBody>
                  <a:tcPr marL="156033" marR="156033" marT="149792" marB="218447" anchor="ctr"/>
                </a:tc>
                <a:extLst>
                  <a:ext uri="{0D108BD9-81ED-4DB2-BD59-A6C34878D82A}">
                    <a16:rowId xmlns:a16="http://schemas.microsoft.com/office/drawing/2014/main" val="1282484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242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90DF6-B592-C94E-A149-1EFF46DB0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FDs of the Employee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4D433-A1F6-7640-B28E-D5DA1177E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{ E-ID-&gt;NAME, E-ID-&gt;CITY, E-ID-&gt;STATE, CITY-&gt;STATE }</a:t>
            </a:r>
          </a:p>
          <a:p>
            <a:endParaRPr lang="en-US" sz="2400" dirty="0"/>
          </a:p>
          <a:p>
            <a:r>
              <a:rPr lang="en-US" sz="2400" dirty="0"/>
              <a:t>Find (E-ID)</a:t>
            </a:r>
            <a:r>
              <a:rPr lang="en-US" sz="2400" baseline="30000" dirty="0"/>
              <a:t>+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7500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EE942-B744-E248-8513-03C68F006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Prime and non-prime attributes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0D973-F71A-044D-97F8-744F9DAF2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An attribute is a part of a candidate key -&gt; prime attribute</a:t>
            </a:r>
          </a:p>
          <a:p>
            <a:endParaRPr lang="en-US" sz="2400" dirty="0"/>
          </a:p>
          <a:p>
            <a:r>
              <a:rPr lang="en-US" sz="2400" dirty="0"/>
              <a:t>{E-ID-&gt;NAME, E-ID-&gt;CITY, E-ID-&gt;STATE, CITY-&gt;STATE}</a:t>
            </a:r>
          </a:p>
          <a:p>
            <a:pPr lvl="1"/>
            <a:r>
              <a:rPr lang="en-US" sz="2000" dirty="0"/>
              <a:t>What is the prime attribute?</a:t>
            </a:r>
          </a:p>
          <a:p>
            <a:r>
              <a:rPr lang="en-US" sz="2400" dirty="0"/>
              <a:t>Define non-prime attributes</a:t>
            </a:r>
          </a:p>
          <a:p>
            <a:pPr lvl="1"/>
            <a:r>
              <a:rPr lang="en-US" sz="2000" dirty="0"/>
              <a:t>Attributes that are not a part of the candidate key. -&gt; NAME, CITY, STATE</a:t>
            </a:r>
          </a:p>
        </p:txBody>
      </p:sp>
    </p:spTree>
    <p:extLst>
      <p:ext uri="{BB962C8B-B14F-4D97-AF65-F5344CB8AC3E}">
        <p14:creationId xmlns:p14="http://schemas.microsoft.com/office/powerpoint/2010/main" val="2931030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21BFF-133E-B74D-A6E1-6A42E5CA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Properties of Functional Dependencies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7421E-F4AF-2147-B230-1F62A244D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fontAlgn="base"/>
            <a:r>
              <a:rPr lang="en-US" sz="2000" dirty="0"/>
              <a:t>Let </a:t>
            </a:r>
            <a:r>
              <a:rPr lang="en-US" sz="2000" i="1" dirty="0"/>
              <a:t>X</a:t>
            </a:r>
            <a:r>
              <a:rPr lang="en-US" sz="2000" dirty="0"/>
              <a:t>, </a:t>
            </a:r>
            <a:r>
              <a:rPr lang="en-US" sz="2000" i="1" dirty="0"/>
              <a:t>Y</a:t>
            </a:r>
            <a:r>
              <a:rPr lang="en-US" sz="2000" dirty="0"/>
              <a:t>, and </a:t>
            </a:r>
            <a:r>
              <a:rPr lang="en-US" sz="2000" i="1" dirty="0"/>
              <a:t>Z</a:t>
            </a:r>
            <a:r>
              <a:rPr lang="en-US" sz="2000" dirty="0"/>
              <a:t> are sets of attributes in a relation </a:t>
            </a:r>
            <a:r>
              <a:rPr lang="en-US" sz="2000" i="1" dirty="0"/>
              <a:t>R</a:t>
            </a:r>
            <a:r>
              <a:rPr lang="en-US" sz="2000" dirty="0"/>
              <a:t>. </a:t>
            </a:r>
          </a:p>
          <a:p>
            <a:pPr lvl="1" fontAlgn="base"/>
            <a:r>
              <a:rPr lang="en-US" sz="2000" dirty="0"/>
              <a:t>There are several properties of functional dependencies which always hold in R also known as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Armstrong Axioms</a:t>
            </a:r>
            <a:r>
              <a:rPr lang="en-US" sz="2000" dirty="0"/>
              <a:t>.</a:t>
            </a:r>
          </a:p>
          <a:p>
            <a:pPr fontAlgn="base"/>
            <a:r>
              <a:rPr lang="en-US" sz="2000" b="1" dirty="0"/>
              <a:t>Reflexivity</a:t>
            </a:r>
            <a:r>
              <a:rPr lang="en-US" sz="2000" dirty="0"/>
              <a:t>: If </a:t>
            </a:r>
            <a:r>
              <a:rPr lang="en-US" sz="2000" i="1" dirty="0"/>
              <a:t>Y</a:t>
            </a:r>
            <a:r>
              <a:rPr lang="en-US" sz="2000" dirty="0"/>
              <a:t> is a subset of </a:t>
            </a:r>
            <a:r>
              <a:rPr lang="en-US" sz="2000" i="1" dirty="0"/>
              <a:t>X</a:t>
            </a:r>
            <a:r>
              <a:rPr lang="en-US" sz="2000" dirty="0"/>
              <a:t>, then </a:t>
            </a:r>
            <a:r>
              <a:rPr lang="en-US" sz="2000" i="1" dirty="0"/>
              <a:t>X</a:t>
            </a:r>
            <a:r>
              <a:rPr lang="en-US" sz="2000" dirty="0"/>
              <a:t> → </a:t>
            </a:r>
            <a:r>
              <a:rPr lang="en-US" sz="2000" i="1" dirty="0"/>
              <a:t>Y</a:t>
            </a:r>
          </a:p>
          <a:p>
            <a:pPr lvl="1" fontAlgn="base"/>
            <a:r>
              <a:rPr lang="en-US" sz="2000" dirty="0"/>
              <a:t>{</a:t>
            </a:r>
            <a:r>
              <a:rPr lang="en-US" sz="2000" dirty="0">
                <a:solidFill>
                  <a:srgbClr val="FF0000"/>
                </a:solidFill>
              </a:rPr>
              <a:t>ST_ID</a:t>
            </a:r>
            <a:r>
              <a:rPr lang="en-US" sz="2000" dirty="0"/>
              <a:t>, ST_NAME} -&gt; {</a:t>
            </a:r>
            <a:r>
              <a:rPr lang="en-US" sz="2000" dirty="0">
                <a:solidFill>
                  <a:srgbClr val="FF0000"/>
                </a:solidFill>
              </a:rPr>
              <a:t>ST_ID</a:t>
            </a:r>
            <a:r>
              <a:rPr lang="en-US" sz="2000" dirty="0"/>
              <a:t>}</a:t>
            </a:r>
          </a:p>
          <a:p>
            <a:pPr fontAlgn="base"/>
            <a:r>
              <a:rPr lang="en-US" sz="2000" b="1" dirty="0"/>
              <a:t>Augmentation</a:t>
            </a:r>
            <a:r>
              <a:rPr lang="en-US" sz="2000" dirty="0"/>
              <a:t>: If </a:t>
            </a:r>
            <a:r>
              <a:rPr lang="en-US" sz="2000" i="1" dirty="0"/>
              <a:t>X</a:t>
            </a:r>
            <a:r>
              <a:rPr lang="en-US" sz="2000" dirty="0"/>
              <a:t> → </a:t>
            </a:r>
            <a:r>
              <a:rPr lang="en-US" sz="2000" i="1" dirty="0"/>
              <a:t>Y</a:t>
            </a:r>
            <a:r>
              <a:rPr lang="en-US" sz="2000" dirty="0"/>
              <a:t>, then </a:t>
            </a:r>
            <a:r>
              <a:rPr lang="en-US" sz="2000" i="1" dirty="0"/>
              <a:t>X</a:t>
            </a:r>
            <a:r>
              <a:rPr lang="en-US" sz="2000" i="1" dirty="0">
                <a:solidFill>
                  <a:srgbClr val="FF0000"/>
                </a:solidFill>
              </a:rPr>
              <a:t>Z</a:t>
            </a:r>
            <a:r>
              <a:rPr lang="en-US" sz="2000" dirty="0"/>
              <a:t> → </a:t>
            </a:r>
            <a:r>
              <a:rPr lang="en-US" sz="2000" i="1" dirty="0"/>
              <a:t>Y</a:t>
            </a:r>
            <a:r>
              <a:rPr lang="en-US" sz="2000" i="1" dirty="0">
                <a:solidFill>
                  <a:srgbClr val="FF0000"/>
                </a:solidFill>
              </a:rPr>
              <a:t>Z</a:t>
            </a:r>
            <a:r>
              <a:rPr lang="en-US" sz="2000" dirty="0"/>
              <a:t> </a:t>
            </a:r>
          </a:p>
          <a:p>
            <a:pPr lvl="1" fontAlgn="base"/>
            <a:r>
              <a:rPr lang="en-US" sz="2000" dirty="0"/>
              <a:t>{ST_ID,ST_NAME} -&gt; {ST_ID}    =&gt; {ST_ID,ST_NAME, </a:t>
            </a:r>
            <a:r>
              <a:rPr lang="en-US" sz="2000" dirty="0">
                <a:solidFill>
                  <a:srgbClr val="FF0000"/>
                </a:solidFill>
              </a:rPr>
              <a:t>ST_CITY</a:t>
            </a:r>
            <a:r>
              <a:rPr lang="en-US" sz="2000" dirty="0"/>
              <a:t>} -&gt; {ST_ID, </a:t>
            </a:r>
            <a:r>
              <a:rPr lang="en-US" sz="2000" dirty="0">
                <a:solidFill>
                  <a:srgbClr val="FF0000"/>
                </a:solidFill>
              </a:rPr>
              <a:t>ST_CITY</a:t>
            </a:r>
            <a:r>
              <a:rPr lang="en-US" sz="2000" dirty="0"/>
              <a:t>} </a:t>
            </a:r>
          </a:p>
          <a:p>
            <a:pPr fontAlgn="base"/>
            <a:r>
              <a:rPr lang="en-US" sz="2000" b="1" dirty="0"/>
              <a:t>Transitivity</a:t>
            </a:r>
            <a:r>
              <a:rPr lang="en-US" sz="2000" dirty="0"/>
              <a:t>: If </a:t>
            </a:r>
            <a:r>
              <a:rPr lang="en-US" sz="2000" i="1" dirty="0"/>
              <a:t>X</a:t>
            </a:r>
            <a:r>
              <a:rPr lang="en-US" sz="2000" dirty="0"/>
              <a:t> → </a:t>
            </a:r>
            <a:r>
              <a:rPr lang="en-US" sz="2000" i="1" dirty="0"/>
              <a:t>Y</a:t>
            </a:r>
            <a:r>
              <a:rPr lang="en-US" sz="2000" dirty="0"/>
              <a:t> and </a:t>
            </a:r>
            <a:r>
              <a:rPr lang="en-US" sz="2000" i="1" dirty="0"/>
              <a:t>Y</a:t>
            </a:r>
            <a:r>
              <a:rPr lang="en-US" sz="2000" dirty="0"/>
              <a:t> → </a:t>
            </a:r>
            <a:r>
              <a:rPr lang="en-US" sz="2000" i="1" dirty="0"/>
              <a:t>Z</a:t>
            </a:r>
            <a:r>
              <a:rPr lang="en-US" sz="2000" dirty="0"/>
              <a:t>, then </a:t>
            </a:r>
            <a:r>
              <a:rPr lang="en-US" sz="2000" i="1" dirty="0"/>
              <a:t>X</a:t>
            </a:r>
            <a:r>
              <a:rPr lang="en-US" sz="2000" dirty="0"/>
              <a:t> → </a:t>
            </a:r>
            <a:r>
              <a:rPr lang="en-US" sz="2000" i="1" dirty="0"/>
              <a:t>Z	</a:t>
            </a:r>
          </a:p>
          <a:p>
            <a:pPr lvl="1" fontAlgn="base"/>
            <a:r>
              <a:rPr lang="en-US" sz="2000" dirty="0"/>
              <a:t>{ST_ID} -&gt; {ST_CITY} and {ST_CITY} -&gt;{ST_STATE} then {ST_ID} -&gt; {ST_STATE}</a:t>
            </a:r>
          </a:p>
          <a:p>
            <a:pPr lvl="1" fontAlgn="base"/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58440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F33A6-25F4-7048-9DB1-9BA032E6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5F152-4EF9-B44A-B99C-6BF7E5E80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Normal Form</a:t>
            </a:r>
          </a:p>
          <a:p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Normal Form</a:t>
            </a:r>
          </a:p>
          <a:p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Normal Form</a:t>
            </a:r>
          </a:p>
          <a:p>
            <a:r>
              <a:rPr lang="en-US" sz="2400" dirty="0"/>
              <a:t>Boyce-Codd Normal Form - BCNF (3.5 Normal Form)</a:t>
            </a:r>
          </a:p>
          <a:p>
            <a:endParaRPr lang="en-US" sz="2400" dirty="0"/>
          </a:p>
          <a:p>
            <a:r>
              <a:rPr lang="en-US" sz="2400" dirty="0"/>
              <a:t>Normal forms that we do not discuss</a:t>
            </a:r>
          </a:p>
          <a:p>
            <a:pPr lvl="1"/>
            <a:r>
              <a:rPr lang="en-US" sz="2000" dirty="0"/>
              <a:t>4</a:t>
            </a:r>
            <a:r>
              <a:rPr lang="en-US" sz="2000" baseline="30000" dirty="0"/>
              <a:t>th</a:t>
            </a:r>
            <a:r>
              <a:rPr lang="en-US" sz="2000" dirty="0"/>
              <a:t> Normal Form</a:t>
            </a:r>
          </a:p>
          <a:p>
            <a:pPr lvl="1"/>
            <a:r>
              <a:rPr lang="en-US" sz="2000" dirty="0"/>
              <a:t>5</a:t>
            </a:r>
            <a:r>
              <a:rPr lang="en-US" sz="2000" baseline="30000" dirty="0"/>
              <a:t>th</a:t>
            </a:r>
            <a:r>
              <a:rPr lang="en-US" sz="2000" dirty="0"/>
              <a:t> Normal Form</a:t>
            </a:r>
          </a:p>
        </p:txBody>
      </p:sp>
    </p:spTree>
    <p:extLst>
      <p:ext uri="{BB962C8B-B14F-4D97-AF65-F5344CB8AC3E}">
        <p14:creationId xmlns:p14="http://schemas.microsoft.com/office/powerpoint/2010/main" val="179735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BDA5C-6971-0745-BE5D-694797D69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Functional Dependency and Attribute Closure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81B0C-F143-9347-A2E7-EEA07BBC2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Functional Dependency</a:t>
            </a:r>
            <a:endParaRPr lang="en-US" sz="2000" dirty="0"/>
          </a:p>
          <a:p>
            <a:r>
              <a:rPr lang="en-US" sz="2000" dirty="0"/>
              <a:t>A functional dependency A-&gt;B in a relation holds if two tuples having same value of attribute A also have same value for attribute B. For </a:t>
            </a:r>
          </a:p>
          <a:p>
            <a:pPr marL="0" indent="0">
              <a:buNone/>
            </a:pPr>
            <a:r>
              <a:rPr lang="en-US" sz="2000" dirty="0"/>
              <a:t>EX: STUDENT relation has the following functional dependencies</a:t>
            </a:r>
          </a:p>
          <a:p>
            <a:pPr marL="457200" lvl="1" indent="0">
              <a:buNone/>
            </a:pPr>
            <a:r>
              <a:rPr lang="en-US" sz="2000" dirty="0"/>
              <a:t>These dependencies hold</a:t>
            </a:r>
          </a:p>
          <a:p>
            <a:pPr marL="457200" lvl="1" indent="0">
              <a:buNone/>
            </a:pPr>
            <a:r>
              <a:rPr lang="en-US" sz="2000" dirty="0"/>
              <a:t>ST_ID-&gt;ST_NAME, </a:t>
            </a:r>
          </a:p>
          <a:p>
            <a:pPr marL="457200" lvl="1" indent="0">
              <a:buNone/>
            </a:pPr>
            <a:r>
              <a:rPr lang="en-US" sz="2000" dirty="0"/>
              <a:t>ST_ID-&gt;ST_PHONE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But not this</a:t>
            </a:r>
          </a:p>
          <a:p>
            <a:pPr marL="457200" lvl="1" indent="0">
              <a:buNone/>
            </a:pPr>
            <a:r>
              <a:rPr lang="en-US" sz="2000" dirty="0"/>
              <a:t>ST_NAME-&gt;ST_ADDR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66104-17DC-2D02-DC12-9DFB577246EC}"/>
              </a:ext>
            </a:extLst>
          </p:cNvPr>
          <p:cNvSpPr txBox="1"/>
          <p:nvPr/>
        </p:nvSpPr>
        <p:spPr>
          <a:xfrm>
            <a:off x="1865447" y="6068984"/>
            <a:ext cx="6518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-&gt; B : Attribute A determines Attribute B or Attribute B is functionally dependent on Attribute A.</a:t>
            </a:r>
          </a:p>
          <a:p>
            <a:r>
              <a:rPr lang="en-US" sz="1200" dirty="0"/>
              <a:t>For A there can only every be one value of B.</a:t>
            </a:r>
          </a:p>
          <a:p>
            <a:r>
              <a:rPr lang="en-US" sz="1200" dirty="0"/>
              <a:t>If ST_ID is 4 then </a:t>
            </a:r>
            <a:r>
              <a:rPr lang="en-US" sz="1200" dirty="0" err="1"/>
              <a:t>ST_Name</a:t>
            </a:r>
            <a:r>
              <a:rPr lang="en-US" sz="1200" dirty="0"/>
              <a:t> is always John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14390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538DED-11BC-004A-9A83-FC0E2E532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Why do we normalize?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3171F-542E-EE46-9DC9-13A0BC991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280" y="2439717"/>
            <a:ext cx="4561282" cy="4299563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We normalize </a:t>
            </a:r>
            <a:r>
              <a:rPr lang="en-US" sz="1800" dirty="0">
                <a:solidFill>
                  <a:srgbClr val="FF0000"/>
                </a:solidFill>
              </a:rPr>
              <a:t>to reduce data redundancy</a:t>
            </a:r>
          </a:p>
          <a:p>
            <a:pPr lvl="1"/>
            <a:r>
              <a:rPr lang="en-US" sz="1800" dirty="0"/>
              <a:t>That causes</a:t>
            </a:r>
          </a:p>
          <a:p>
            <a:pPr lvl="2"/>
            <a:r>
              <a:rPr lang="en-US" sz="1800" b="1" dirty="0"/>
              <a:t>Update anomalies </a:t>
            </a:r>
            <a:r>
              <a:rPr lang="en-US" sz="1800" dirty="0"/>
              <a:t>– Data is duplicated in several places, one gets updated – </a:t>
            </a:r>
            <a:r>
              <a:rPr lang="en-US" sz="1600" dirty="0"/>
              <a:t>Ex: Branch and </a:t>
            </a:r>
            <a:r>
              <a:rPr lang="en-US" sz="1600" dirty="0" err="1"/>
              <a:t>Branch_ID</a:t>
            </a:r>
            <a:endParaRPr lang="en-US" sz="1800" dirty="0"/>
          </a:p>
          <a:p>
            <a:pPr lvl="2"/>
            <a:r>
              <a:rPr lang="en-US" sz="1800" b="1" dirty="0"/>
              <a:t>Delete anomalies </a:t>
            </a:r>
            <a:r>
              <a:rPr lang="en-US" sz="1800" dirty="0"/>
              <a:t>– Delete one record, part of it is in another table/ delete other records</a:t>
            </a:r>
          </a:p>
          <a:p>
            <a:pPr marL="914400" lvl="2" indent="0">
              <a:buNone/>
            </a:pPr>
            <a:r>
              <a:rPr lang="en-US" sz="1800" dirty="0"/>
              <a:t>                                         such as </a:t>
            </a:r>
            <a:r>
              <a:rPr lang="en-US" sz="1800" dirty="0">
                <a:solidFill>
                  <a:srgbClr val="FF0000"/>
                </a:solidFill>
              </a:rPr>
              <a:t>department from the system when deleting an employee </a:t>
            </a:r>
            <a:r>
              <a:rPr lang="en-US" sz="1800" dirty="0"/>
              <a:t>– </a:t>
            </a:r>
            <a:r>
              <a:rPr lang="en-US" sz="1400" dirty="0"/>
              <a:t>Ex: If Stephanie leaves the university, only she is in PHY dept. So we loss all data related to PHY department.</a:t>
            </a:r>
            <a:endParaRPr lang="en-US" sz="2400" dirty="0">
              <a:solidFill>
                <a:srgbClr val="FF0000"/>
              </a:solidFill>
            </a:endParaRPr>
          </a:p>
          <a:p>
            <a:pPr lvl="2"/>
            <a:r>
              <a:rPr lang="en-US" sz="1800" b="1" dirty="0"/>
              <a:t>Insert anomalies </a:t>
            </a:r>
            <a:r>
              <a:rPr lang="en-US" sz="1800" dirty="0"/>
              <a:t>– Insert data, but the related data is not in the database (referencing)</a:t>
            </a:r>
          </a:p>
          <a:p>
            <a:pPr lvl="2"/>
            <a:endParaRPr lang="en-US" sz="15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7C6BDA0-FD59-B547-870E-64E44047E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050763"/>
              </p:ext>
            </p:extLst>
          </p:nvPr>
        </p:nvGraphicFramePr>
        <p:xfrm>
          <a:off x="5784031" y="2812886"/>
          <a:ext cx="5767784" cy="278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168">
                  <a:extLst>
                    <a:ext uri="{9D8B030D-6E8A-4147-A177-3AD203B41FA5}">
                      <a16:colId xmlns:a16="http://schemas.microsoft.com/office/drawing/2014/main" val="4288044809"/>
                    </a:ext>
                  </a:extLst>
                </a:gridCol>
                <a:gridCol w="1134260">
                  <a:extLst>
                    <a:ext uri="{9D8B030D-6E8A-4147-A177-3AD203B41FA5}">
                      <a16:colId xmlns:a16="http://schemas.microsoft.com/office/drawing/2014/main" val="4274437565"/>
                    </a:ext>
                  </a:extLst>
                </a:gridCol>
                <a:gridCol w="1187863">
                  <a:extLst>
                    <a:ext uri="{9D8B030D-6E8A-4147-A177-3AD203B41FA5}">
                      <a16:colId xmlns:a16="http://schemas.microsoft.com/office/drawing/2014/main" val="1283927258"/>
                    </a:ext>
                  </a:extLst>
                </a:gridCol>
                <a:gridCol w="1080656">
                  <a:extLst>
                    <a:ext uri="{9D8B030D-6E8A-4147-A177-3AD203B41FA5}">
                      <a16:colId xmlns:a16="http://schemas.microsoft.com/office/drawing/2014/main" val="2691350457"/>
                    </a:ext>
                  </a:extLst>
                </a:gridCol>
                <a:gridCol w="1380837">
                  <a:extLst>
                    <a:ext uri="{9D8B030D-6E8A-4147-A177-3AD203B41FA5}">
                      <a16:colId xmlns:a16="http://schemas.microsoft.com/office/drawing/2014/main" val="1276428504"/>
                    </a:ext>
                  </a:extLst>
                </a:gridCol>
              </a:tblGrid>
              <a:tr h="378592">
                <a:tc>
                  <a:txBody>
                    <a:bodyPr/>
                    <a:lstStyle/>
                    <a:p>
                      <a:r>
                        <a:rPr lang="en-US" sz="1300"/>
                        <a:t>EMP_ID</a:t>
                      </a:r>
                    </a:p>
                  </a:txBody>
                  <a:tcPr marL="64270" marR="64270" marT="32135" marB="321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NAME</a:t>
                      </a:r>
                    </a:p>
                  </a:txBody>
                  <a:tcPr marL="64270" marR="64270" marT="32135" marB="321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Address</a:t>
                      </a:r>
                    </a:p>
                  </a:txBody>
                  <a:tcPr marL="64270" marR="64270" marT="32135" marB="321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BRANCH</a:t>
                      </a:r>
                    </a:p>
                  </a:txBody>
                  <a:tcPr marL="64270" marR="64270" marT="32135" marB="321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BRANCH_ID</a:t>
                      </a:r>
                    </a:p>
                  </a:txBody>
                  <a:tcPr marL="64270" marR="64270" marT="32135" marB="32135"/>
                </a:tc>
                <a:extLst>
                  <a:ext uri="{0D108BD9-81ED-4DB2-BD59-A6C34878D82A}">
                    <a16:rowId xmlns:a16="http://schemas.microsoft.com/office/drawing/2014/main" val="3196043312"/>
                  </a:ext>
                </a:extLst>
              </a:tr>
              <a:tr h="378592"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 marL="64270" marR="64270" marT="32135" marB="321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John</a:t>
                      </a:r>
                    </a:p>
                  </a:txBody>
                  <a:tcPr marL="64270" marR="64270" marT="32135" marB="321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Dallas TX</a:t>
                      </a:r>
                    </a:p>
                  </a:txBody>
                  <a:tcPr marL="64270" marR="64270" marT="32135" marB="321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CSE</a:t>
                      </a:r>
                    </a:p>
                  </a:txBody>
                  <a:tcPr marL="64270" marR="64270" marT="32135" marB="321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10</a:t>
                      </a:r>
                    </a:p>
                  </a:txBody>
                  <a:tcPr marL="64270" marR="64270" marT="32135" marB="32135"/>
                </a:tc>
                <a:extLst>
                  <a:ext uri="{0D108BD9-81ED-4DB2-BD59-A6C34878D82A}">
                    <a16:rowId xmlns:a16="http://schemas.microsoft.com/office/drawing/2014/main" val="3603926207"/>
                  </a:ext>
                </a:extLst>
              </a:tr>
              <a:tr h="378592">
                <a:tc>
                  <a:txBody>
                    <a:bodyPr/>
                    <a:lstStyle/>
                    <a:p>
                      <a:r>
                        <a:rPr lang="en-US" sz="1300"/>
                        <a:t>2</a:t>
                      </a:r>
                    </a:p>
                  </a:txBody>
                  <a:tcPr marL="64270" marR="64270" marT="32135" marB="321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Kumar</a:t>
                      </a:r>
                    </a:p>
                  </a:txBody>
                  <a:tcPr marL="64270" marR="64270" marT="32135" marB="321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Denton TX</a:t>
                      </a:r>
                    </a:p>
                  </a:txBody>
                  <a:tcPr marL="64270" marR="64270" marT="32135" marB="321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CSE</a:t>
                      </a:r>
                    </a:p>
                  </a:txBody>
                  <a:tcPr marL="64270" marR="64270" marT="32135" marB="321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10</a:t>
                      </a:r>
                    </a:p>
                  </a:txBody>
                  <a:tcPr marL="64270" marR="64270" marT="32135" marB="32135"/>
                </a:tc>
                <a:extLst>
                  <a:ext uri="{0D108BD9-81ED-4DB2-BD59-A6C34878D82A}">
                    <a16:rowId xmlns:a16="http://schemas.microsoft.com/office/drawing/2014/main" val="1309429158"/>
                  </a:ext>
                </a:extLst>
              </a:tr>
              <a:tr h="378592">
                <a:tc>
                  <a:txBody>
                    <a:bodyPr/>
                    <a:lstStyle/>
                    <a:p>
                      <a:r>
                        <a:rPr lang="en-US" sz="1300"/>
                        <a:t>3</a:t>
                      </a:r>
                    </a:p>
                  </a:txBody>
                  <a:tcPr marL="64270" marR="64270" marT="32135" marB="32135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Ravi</a:t>
                      </a:r>
                    </a:p>
                  </a:txBody>
                  <a:tcPr marL="64270" marR="64270" marT="32135" marB="321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Boston MA</a:t>
                      </a:r>
                    </a:p>
                  </a:txBody>
                  <a:tcPr marL="64270" marR="64270" marT="32135" marB="321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CSE</a:t>
                      </a:r>
                    </a:p>
                  </a:txBody>
                  <a:tcPr marL="64270" marR="64270" marT="32135" marB="321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10</a:t>
                      </a:r>
                    </a:p>
                  </a:txBody>
                  <a:tcPr marL="64270" marR="64270" marT="32135" marB="32135"/>
                </a:tc>
                <a:extLst>
                  <a:ext uri="{0D108BD9-81ED-4DB2-BD59-A6C34878D82A}">
                    <a16:rowId xmlns:a16="http://schemas.microsoft.com/office/drawing/2014/main" val="3385546742"/>
                  </a:ext>
                </a:extLst>
              </a:tr>
              <a:tr h="636722">
                <a:tc>
                  <a:txBody>
                    <a:bodyPr/>
                    <a:lstStyle/>
                    <a:p>
                      <a:r>
                        <a:rPr lang="en-US" sz="1300"/>
                        <a:t>4</a:t>
                      </a:r>
                    </a:p>
                  </a:txBody>
                  <a:tcPr marL="64270" marR="64270" marT="32135" marB="321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Stephanie</a:t>
                      </a:r>
                    </a:p>
                  </a:txBody>
                  <a:tcPr marL="64270" marR="64270" marT="32135" marB="321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New York NY</a:t>
                      </a:r>
                    </a:p>
                  </a:txBody>
                  <a:tcPr marL="64270" marR="64270" marT="32135" marB="32135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PHY</a:t>
                      </a:r>
                    </a:p>
                  </a:txBody>
                  <a:tcPr marL="64270" marR="64270" marT="32135" marB="321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11</a:t>
                      </a:r>
                    </a:p>
                  </a:txBody>
                  <a:tcPr marL="64270" marR="64270" marT="32135" marB="32135"/>
                </a:tc>
                <a:extLst>
                  <a:ext uri="{0D108BD9-81ED-4DB2-BD59-A6C34878D82A}">
                    <a16:rowId xmlns:a16="http://schemas.microsoft.com/office/drawing/2014/main" val="11924237"/>
                  </a:ext>
                </a:extLst>
              </a:tr>
              <a:tr h="636722">
                <a:tc>
                  <a:txBody>
                    <a:bodyPr/>
                    <a:lstStyle/>
                    <a:p>
                      <a:r>
                        <a:rPr lang="en-US" sz="1300"/>
                        <a:t>5</a:t>
                      </a:r>
                    </a:p>
                  </a:txBody>
                  <a:tcPr marL="64270" marR="64270" marT="32135" marB="321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Jayantha</a:t>
                      </a:r>
                    </a:p>
                  </a:txBody>
                  <a:tcPr marL="64270" marR="64270" marT="32135" marB="321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Flower Mound TX</a:t>
                      </a:r>
                    </a:p>
                  </a:txBody>
                  <a:tcPr marL="64270" marR="64270" marT="32135" marB="321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CSE</a:t>
                      </a:r>
                    </a:p>
                  </a:txBody>
                  <a:tcPr marL="64270" marR="64270" marT="32135" marB="32135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10</a:t>
                      </a:r>
                    </a:p>
                  </a:txBody>
                  <a:tcPr marL="64270" marR="64270" marT="32135" marB="32135"/>
                </a:tc>
                <a:extLst>
                  <a:ext uri="{0D108BD9-81ED-4DB2-BD59-A6C34878D82A}">
                    <a16:rowId xmlns:a16="http://schemas.microsoft.com/office/drawing/2014/main" val="3321178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597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6B9BF-C708-F84C-9F4F-F97AFEEC7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066C2-32E1-8C45-A045-9BFC26747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Dealing with multi-valued attributes</a:t>
            </a:r>
          </a:p>
          <a:p>
            <a:pPr lvl="1"/>
            <a:r>
              <a:rPr lang="en-US" dirty="0"/>
              <a:t>All the attributes must be atomic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4767FC8-7530-4F4E-90B2-99C09C312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714170"/>
              </p:ext>
            </p:extLst>
          </p:nvPr>
        </p:nvGraphicFramePr>
        <p:xfrm>
          <a:off x="1359338" y="3158066"/>
          <a:ext cx="40324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965">
                  <a:extLst>
                    <a:ext uri="{9D8B030D-6E8A-4147-A177-3AD203B41FA5}">
                      <a16:colId xmlns:a16="http://schemas.microsoft.com/office/drawing/2014/main" val="2718487985"/>
                    </a:ext>
                  </a:extLst>
                </a:gridCol>
                <a:gridCol w="1492469">
                  <a:extLst>
                    <a:ext uri="{9D8B030D-6E8A-4147-A177-3AD203B41FA5}">
                      <a16:colId xmlns:a16="http://schemas.microsoft.com/office/drawing/2014/main" val="2793610884"/>
                    </a:ext>
                  </a:extLst>
                </a:gridCol>
                <a:gridCol w="1051034">
                  <a:extLst>
                    <a:ext uri="{9D8B030D-6E8A-4147-A177-3AD203B41FA5}">
                      <a16:colId xmlns:a16="http://schemas.microsoft.com/office/drawing/2014/main" val="3859719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8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Red, 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1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122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Blue, Purple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715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6366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B4B4777-C23F-1F44-B61C-B2C2F2712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702912"/>
              </p:ext>
            </p:extLst>
          </p:nvPr>
        </p:nvGraphicFramePr>
        <p:xfrm>
          <a:off x="6186214" y="3089456"/>
          <a:ext cx="2539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965">
                  <a:extLst>
                    <a:ext uri="{9D8B030D-6E8A-4147-A177-3AD203B41FA5}">
                      <a16:colId xmlns:a16="http://schemas.microsoft.com/office/drawing/2014/main" val="2718487985"/>
                    </a:ext>
                  </a:extLst>
                </a:gridCol>
                <a:gridCol w="1051034">
                  <a:extLst>
                    <a:ext uri="{9D8B030D-6E8A-4147-A177-3AD203B41FA5}">
                      <a16:colId xmlns:a16="http://schemas.microsoft.com/office/drawing/2014/main" val="3859719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8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1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122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715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63664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A05DC8B-D282-C94F-845B-E896DD2CF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43437"/>
              </p:ext>
            </p:extLst>
          </p:nvPr>
        </p:nvGraphicFramePr>
        <p:xfrm>
          <a:off x="8984593" y="3074194"/>
          <a:ext cx="298143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965">
                  <a:extLst>
                    <a:ext uri="{9D8B030D-6E8A-4147-A177-3AD203B41FA5}">
                      <a16:colId xmlns:a16="http://schemas.microsoft.com/office/drawing/2014/main" val="2718487985"/>
                    </a:ext>
                  </a:extLst>
                </a:gridCol>
                <a:gridCol w="1492469">
                  <a:extLst>
                    <a:ext uri="{9D8B030D-6E8A-4147-A177-3AD203B41FA5}">
                      <a16:colId xmlns:a16="http://schemas.microsoft.com/office/drawing/2014/main" val="2793610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8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1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244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122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715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612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6366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BB19971-5E8D-0841-B4BA-00ECB4B9ACAD}"/>
              </a:ext>
            </a:extLst>
          </p:cNvPr>
          <p:cNvSpPr/>
          <p:nvPr/>
        </p:nvSpPr>
        <p:spPr>
          <a:xfrm>
            <a:off x="6022428" y="2480444"/>
            <a:ext cx="6085489" cy="3657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DB3E91-72E3-8644-AC13-392C48066F4A}"/>
              </a:ext>
            </a:extLst>
          </p:cNvPr>
          <p:cNvSpPr/>
          <p:nvPr/>
        </p:nvSpPr>
        <p:spPr>
          <a:xfrm>
            <a:off x="605221" y="2764221"/>
            <a:ext cx="239206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Product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CDD0C1-B67A-1349-8939-50A92B3DE0E7}"/>
              </a:ext>
            </a:extLst>
          </p:cNvPr>
          <p:cNvSpPr/>
          <p:nvPr/>
        </p:nvSpPr>
        <p:spPr>
          <a:xfrm>
            <a:off x="5729974" y="2644543"/>
            <a:ext cx="239206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Product_Price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CAB3A9-9C81-C642-9FA7-B62A94339255}"/>
              </a:ext>
            </a:extLst>
          </p:cNvPr>
          <p:cNvSpPr/>
          <p:nvPr/>
        </p:nvSpPr>
        <p:spPr>
          <a:xfrm>
            <a:off x="8539430" y="2629281"/>
            <a:ext cx="239206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Product_</a:t>
            </a:r>
            <a:r>
              <a:rPr lang="en-US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Color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5483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2495E-AD30-2148-8CD8-8DA29EB33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0EB57-F731-154B-AB14-91C121B6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table is said to be in 2NF if both the following conditions hold:</a:t>
            </a:r>
          </a:p>
          <a:p>
            <a:pPr lvl="1"/>
            <a:r>
              <a:rPr lang="en-US" dirty="0"/>
              <a:t>Table is in 1NF (1</a:t>
            </a:r>
            <a:r>
              <a:rPr lang="en-US" baseline="30000" dirty="0"/>
              <a:t>st</a:t>
            </a:r>
            <a:r>
              <a:rPr lang="en-US" dirty="0"/>
              <a:t> normal form)</a:t>
            </a:r>
          </a:p>
          <a:p>
            <a:pPr lvl="1"/>
            <a:r>
              <a:rPr lang="en-US" b="1" dirty="0"/>
              <a:t>No</a:t>
            </a:r>
            <a:r>
              <a:rPr lang="en-US" dirty="0"/>
              <a:t> non-prime attribute is dependent on the proper subset of any candidate key of table.</a:t>
            </a:r>
          </a:p>
          <a:p>
            <a:r>
              <a:rPr lang="en-US" dirty="0"/>
              <a:t>An attribute that is not part of any candidate key is known as non-prime attribute.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24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4ECF2-BF69-8C48-866E-15A46CFE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Normal Form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58B03-6E99-A442-BEEE-7FAB775BC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about the </a:t>
            </a:r>
            <a:r>
              <a:rPr lang="en-US" dirty="0" err="1"/>
              <a:t>Store_Id</a:t>
            </a:r>
            <a:r>
              <a:rPr lang="en-US" dirty="0"/>
              <a:t> -&gt; </a:t>
            </a:r>
            <a:r>
              <a:rPr lang="en-US" dirty="0" err="1"/>
              <a:t>store_Location</a:t>
            </a:r>
            <a:r>
              <a:rPr lang="en-US" dirty="0"/>
              <a:t>?</a:t>
            </a:r>
          </a:p>
          <a:p>
            <a:r>
              <a:rPr lang="en-US" dirty="0" err="1"/>
              <a:t>Store_Location</a:t>
            </a:r>
            <a:r>
              <a:rPr lang="en-US" dirty="0"/>
              <a:t> is a non-prime attribute</a:t>
            </a:r>
          </a:p>
          <a:p>
            <a:r>
              <a:rPr lang="en-US" dirty="0"/>
              <a:t>What is the primary key?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ED1204-D6DC-FB4C-ACC3-AC2D24FB5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27867"/>
              </p:ext>
            </p:extLst>
          </p:nvPr>
        </p:nvGraphicFramePr>
        <p:xfrm>
          <a:off x="1033519" y="4693603"/>
          <a:ext cx="569310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701">
                  <a:extLst>
                    <a:ext uri="{9D8B030D-6E8A-4147-A177-3AD203B41FA5}">
                      <a16:colId xmlns:a16="http://schemas.microsoft.com/office/drawing/2014/main" val="4121030963"/>
                    </a:ext>
                  </a:extLst>
                </a:gridCol>
                <a:gridCol w="1897701">
                  <a:extLst>
                    <a:ext uri="{9D8B030D-6E8A-4147-A177-3AD203B41FA5}">
                      <a16:colId xmlns:a16="http://schemas.microsoft.com/office/drawing/2014/main" val="4195229588"/>
                    </a:ext>
                  </a:extLst>
                </a:gridCol>
                <a:gridCol w="1897701">
                  <a:extLst>
                    <a:ext uri="{9D8B030D-6E8A-4147-A177-3AD203B41FA5}">
                      <a16:colId xmlns:a16="http://schemas.microsoft.com/office/drawing/2014/main" val="1225103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Customer_Id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Store_Id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Store_Location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07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25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863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09637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4A018A6-274B-6340-9FC0-D1917C9DF44B}"/>
              </a:ext>
            </a:extLst>
          </p:cNvPr>
          <p:cNvSpPr/>
          <p:nvPr/>
        </p:nvSpPr>
        <p:spPr>
          <a:xfrm>
            <a:off x="153276" y="4158556"/>
            <a:ext cx="239206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val="2368223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7E2D-AF37-BF4E-B45C-675DDA92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Normal Form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65508-1113-DD40-A5F9-4F803D0B9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the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14F7C5-0CB6-F941-BC9E-4FFDC4B0F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445745"/>
              </p:ext>
            </p:extLst>
          </p:nvPr>
        </p:nvGraphicFramePr>
        <p:xfrm>
          <a:off x="980967" y="2864804"/>
          <a:ext cx="37954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701">
                  <a:extLst>
                    <a:ext uri="{9D8B030D-6E8A-4147-A177-3AD203B41FA5}">
                      <a16:colId xmlns:a16="http://schemas.microsoft.com/office/drawing/2014/main" val="4121030963"/>
                    </a:ext>
                  </a:extLst>
                </a:gridCol>
                <a:gridCol w="1897701">
                  <a:extLst>
                    <a:ext uri="{9D8B030D-6E8A-4147-A177-3AD203B41FA5}">
                      <a16:colId xmlns:a16="http://schemas.microsoft.com/office/drawing/2014/main" val="4195229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Customer_Id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Store_Id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07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25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863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0963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5FA7CA-499C-C344-86F0-C79D59E80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522663"/>
              </p:ext>
            </p:extLst>
          </p:nvPr>
        </p:nvGraphicFramePr>
        <p:xfrm>
          <a:off x="5198246" y="2888774"/>
          <a:ext cx="37954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701">
                  <a:extLst>
                    <a:ext uri="{9D8B030D-6E8A-4147-A177-3AD203B41FA5}">
                      <a16:colId xmlns:a16="http://schemas.microsoft.com/office/drawing/2014/main" val="4195229588"/>
                    </a:ext>
                  </a:extLst>
                </a:gridCol>
                <a:gridCol w="1897701">
                  <a:extLst>
                    <a:ext uri="{9D8B030D-6E8A-4147-A177-3AD203B41FA5}">
                      <a16:colId xmlns:a16="http://schemas.microsoft.com/office/drawing/2014/main" val="1225103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Store_Id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Store_Location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07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25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86380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EFACE72-A60A-2A43-8134-9B5D234A0CBC}"/>
              </a:ext>
            </a:extLst>
          </p:cNvPr>
          <p:cNvSpPr/>
          <p:nvPr/>
        </p:nvSpPr>
        <p:spPr>
          <a:xfrm>
            <a:off x="142766" y="2405032"/>
            <a:ext cx="239206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7F5EA5-F454-014A-A029-ADBF4ED8E504}"/>
              </a:ext>
            </a:extLst>
          </p:cNvPr>
          <p:cNvSpPr/>
          <p:nvPr/>
        </p:nvSpPr>
        <p:spPr>
          <a:xfrm>
            <a:off x="4790408" y="2358226"/>
            <a:ext cx="239206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Store_Location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1928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118A-9DE4-524A-88A9-8D132E2B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D36D6-56EA-D446-BDC2-F64E7B3C0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table design is said to be in 3NF if both the following conditions hold:</a:t>
            </a:r>
          </a:p>
          <a:p>
            <a:pPr lvl="1"/>
            <a:r>
              <a:rPr lang="en-US" dirty="0"/>
              <a:t>Table must be in 2NF</a:t>
            </a:r>
          </a:p>
          <a:p>
            <a:pPr lvl="1"/>
            <a:r>
              <a:rPr lang="en-US" dirty="0"/>
              <a:t>Transitive functional dependency of non-prime attribute on any super key should be removed.</a:t>
            </a:r>
          </a:p>
          <a:p>
            <a:pPr marL="0" indent="0">
              <a:buNone/>
            </a:pPr>
            <a:r>
              <a:rPr lang="en-US" dirty="0"/>
              <a:t>An attribute that is not part of any candidate key is known as non-prime attribute.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table is in 3NF if it is in 2NF and for each functional dependency X-&gt; Y at least one of the following conditions hold:</a:t>
            </a:r>
          </a:p>
          <a:p>
            <a:pPr lvl="1"/>
            <a:r>
              <a:rPr lang="en-US" dirty="0"/>
              <a:t> X is a super key of table</a:t>
            </a:r>
          </a:p>
          <a:p>
            <a:pPr lvl="1"/>
            <a:r>
              <a:rPr lang="en-US" dirty="0"/>
              <a:t>Y is a prime attribute of table</a:t>
            </a:r>
          </a:p>
          <a:p>
            <a:pPr marL="0" indent="0">
              <a:buNone/>
            </a:pPr>
            <a:r>
              <a:rPr lang="en-US" dirty="0"/>
              <a:t>An attribute that is a part of one of the candidate keys is known as prime attribute.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35305-AD30-2FC4-4B9B-18EA05D18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00" y="3456114"/>
            <a:ext cx="4775200" cy="54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11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AC783-4FFD-E742-B2A7-1C81E69E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Normal Form Cont’d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FB669F-BD3E-3A48-B074-905E1E7443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276228"/>
              </p:ext>
            </p:extLst>
          </p:nvPr>
        </p:nvGraphicFramePr>
        <p:xfrm>
          <a:off x="838200" y="2214508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3987184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404973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615919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37670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ST_CITY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ST_ZIP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8971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58D8EF-E2D5-8240-B9E1-8C8625CB7398}"/>
              </a:ext>
            </a:extLst>
          </p:cNvPr>
          <p:cNvSpPr/>
          <p:nvPr/>
        </p:nvSpPr>
        <p:spPr>
          <a:xfrm>
            <a:off x="84082" y="1690688"/>
            <a:ext cx="239206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Student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F54E06-169D-1640-86D0-074F6C93F511}"/>
              </a:ext>
            </a:extLst>
          </p:cNvPr>
          <p:cNvSpPr txBox="1">
            <a:spLocks/>
          </p:cNvSpPr>
          <p:nvPr/>
        </p:nvSpPr>
        <p:spPr>
          <a:xfrm>
            <a:off x="838200" y="30162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 these conditions hold?</a:t>
            </a:r>
          </a:p>
          <a:p>
            <a:pPr lvl="1"/>
            <a:r>
              <a:rPr lang="en-US" dirty="0"/>
              <a:t>Zip is a super key of table -&gt; No</a:t>
            </a:r>
          </a:p>
          <a:p>
            <a:pPr lvl="1"/>
            <a:r>
              <a:rPr lang="en-US" dirty="0"/>
              <a:t>City is a prime attribute of table -&gt; No</a:t>
            </a:r>
          </a:p>
          <a:p>
            <a:endParaRPr lang="en-US" dirty="0"/>
          </a:p>
          <a:p>
            <a:r>
              <a:rPr lang="en-US" dirty="0"/>
              <a:t>Student table is not in 3</a:t>
            </a:r>
            <a:r>
              <a:rPr lang="en-US" baseline="30000" dirty="0"/>
              <a:t>rd</a:t>
            </a:r>
            <a:r>
              <a:rPr lang="en-US" dirty="0"/>
              <a:t> normal form</a:t>
            </a:r>
          </a:p>
          <a:p>
            <a:pPr lvl="1"/>
            <a:r>
              <a:rPr lang="en-US" dirty="0"/>
              <a:t>The only prime attribute is the ST_ID</a:t>
            </a:r>
          </a:p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4082B3-CC98-A842-B4E0-92DB59685BFA}"/>
              </a:ext>
            </a:extLst>
          </p:cNvPr>
          <p:cNvGrpSpPr/>
          <p:nvPr/>
        </p:nvGrpSpPr>
        <p:grpSpPr>
          <a:xfrm>
            <a:off x="8164481" y="1920360"/>
            <a:ext cx="1123200" cy="235440"/>
            <a:chOff x="8164481" y="1920360"/>
            <a:chExt cx="1123200" cy="23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B9EB71F-3521-4548-BEF2-45C8BF2A5474}"/>
                    </a:ext>
                  </a:extLst>
                </p14:cNvPr>
                <p14:cNvContentPartPr/>
                <p14:nvPr/>
              </p14:nvContentPartPr>
              <p14:xfrm>
                <a:off x="8200481" y="1920360"/>
                <a:ext cx="1087200" cy="235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B9EB71F-3521-4548-BEF2-45C8BF2A547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191841" y="1911360"/>
                  <a:ext cx="11048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D92C065-82EE-D245-9ED6-3E1B19B0F5CE}"/>
                    </a:ext>
                  </a:extLst>
                </p14:cNvPr>
                <p14:cNvContentPartPr/>
                <p14:nvPr/>
              </p14:nvContentPartPr>
              <p14:xfrm>
                <a:off x="8164481" y="2008920"/>
                <a:ext cx="205200" cy="142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D92C065-82EE-D245-9ED6-3E1B19B0F5C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55481" y="2000280"/>
                  <a:ext cx="222840" cy="16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31088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4884-AE0A-8B44-87AA-43ECB269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Normal Form Cont’d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3254F5-76CF-8947-9E6F-00BFA6E5F8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5187466"/>
              </p:ext>
            </p:extLst>
          </p:nvPr>
        </p:nvGraphicFramePr>
        <p:xfrm>
          <a:off x="838200" y="2697983"/>
          <a:ext cx="78867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3987184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404973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37670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ST_ZIP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8971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E72FD8D-1846-654D-BA75-8213334E3589}"/>
              </a:ext>
            </a:extLst>
          </p:cNvPr>
          <p:cNvSpPr/>
          <p:nvPr/>
        </p:nvSpPr>
        <p:spPr>
          <a:xfrm>
            <a:off x="84082" y="2174163"/>
            <a:ext cx="239206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Student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F945504-BAEB-CA41-BB64-F0A17FEF8D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451854"/>
              </p:ext>
            </p:extLst>
          </p:nvPr>
        </p:nvGraphicFramePr>
        <p:xfrm>
          <a:off x="838200" y="4708415"/>
          <a:ext cx="525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7615919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37670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8971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2728AE4-55DF-B349-9A69-640AC4F47871}"/>
              </a:ext>
            </a:extLst>
          </p:cNvPr>
          <p:cNvSpPr/>
          <p:nvPr/>
        </p:nvSpPr>
        <p:spPr>
          <a:xfrm>
            <a:off x="-168166" y="4213865"/>
            <a:ext cx="239206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City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3069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8A76-F072-FB47-A259-45486B0B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Boyce-Codd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EE366-048F-6E42-870D-491E7BF97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Boyce-Codd Normal Form (BCNF) is an extension of Third Normal Form on strict terms. BCNF</a:t>
            </a:r>
          </a:p>
          <a:p>
            <a:r>
              <a:rPr lang="en-US" dirty="0"/>
              <a:t>states that −</a:t>
            </a:r>
          </a:p>
          <a:p>
            <a:pPr lvl="1"/>
            <a:r>
              <a:rPr lang="en-US" dirty="0"/>
              <a:t>For any non-trivial functional dependency, X → A, </a:t>
            </a:r>
            <a:r>
              <a:rPr lang="en-US" dirty="0">
                <a:solidFill>
                  <a:srgbClr val="FF0000"/>
                </a:solidFill>
              </a:rPr>
              <a:t>X must be a super-key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 the above image, ST_ID is the super-key in the relation Student and Zip is the super key to the relation City. So,</a:t>
            </a:r>
          </a:p>
          <a:p>
            <a:pPr lvl="1"/>
            <a:r>
              <a:rPr lang="en-US" dirty="0"/>
              <a:t>ST_ID → ST_NAME, ZIP</a:t>
            </a:r>
          </a:p>
          <a:p>
            <a:pPr marL="457200" lvl="1" indent="0">
              <a:buNone/>
            </a:pPr>
            <a:r>
              <a:rPr lang="en-US" dirty="0"/>
              <a:t>and</a:t>
            </a:r>
          </a:p>
          <a:p>
            <a:pPr lvl="1"/>
            <a:r>
              <a:rPr lang="en-US" dirty="0"/>
              <a:t>ZIP → CITY</a:t>
            </a:r>
          </a:p>
          <a:p>
            <a:r>
              <a:rPr lang="en-US" dirty="0"/>
              <a:t>Which confirms that both the relations are in BCNF.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If a </a:t>
            </a:r>
            <a:r>
              <a:rPr lang="en-US" sz="2200" b="1" dirty="0">
                <a:solidFill>
                  <a:srgbClr val="00B050"/>
                </a:solidFill>
              </a:rPr>
              <a:t>functional dependency </a:t>
            </a:r>
            <a:r>
              <a:rPr lang="en-US" sz="2200" dirty="0">
                <a:solidFill>
                  <a:srgbClr val="00B050"/>
                </a:solidFill>
              </a:rPr>
              <a:t>X-&gt; Y holds true when Y is not a subset of X then this </a:t>
            </a:r>
            <a:r>
              <a:rPr lang="en-US" sz="2200" b="1" dirty="0">
                <a:solidFill>
                  <a:srgbClr val="00B050"/>
                </a:solidFill>
              </a:rPr>
              <a:t>dependency</a:t>
            </a:r>
            <a:r>
              <a:rPr lang="en-US" sz="2200" dirty="0">
                <a:solidFill>
                  <a:srgbClr val="00B050"/>
                </a:solidFill>
              </a:rPr>
              <a:t> is called </a:t>
            </a:r>
            <a:r>
              <a:rPr lang="en-US" sz="2200" b="1" dirty="0">
                <a:solidFill>
                  <a:srgbClr val="00B050"/>
                </a:solidFill>
              </a:rPr>
              <a:t>non-trivial Functional dependency</a:t>
            </a:r>
            <a:r>
              <a:rPr lang="en-US" sz="2200" dirty="0">
                <a:solidFill>
                  <a:srgbClr val="00B050"/>
                </a:solidFill>
              </a:rPr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EE6A39-B9BF-5FB0-19AF-4714E8836186}"/>
              </a:ext>
            </a:extLst>
          </p:cNvPr>
          <p:cNvSpPr txBox="1"/>
          <p:nvPr/>
        </p:nvSpPr>
        <p:spPr>
          <a:xfrm>
            <a:off x="838200" y="6169709"/>
            <a:ext cx="4355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(X,Y) -&gt; Y : Trivial functional dependency.</a:t>
            </a:r>
          </a:p>
          <a:p>
            <a:r>
              <a:rPr lang="en-US" dirty="0"/>
              <a:t>(X,Y) -&gt; Z:  Non-trivial functional dependency</a:t>
            </a:r>
          </a:p>
        </p:txBody>
      </p:sp>
    </p:spTree>
    <p:extLst>
      <p:ext uri="{BB962C8B-B14F-4D97-AF65-F5344CB8AC3E}">
        <p14:creationId xmlns:p14="http://schemas.microsoft.com/office/powerpoint/2010/main" val="321123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A981-9231-544D-893F-748724F3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and BCNF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8B3DBC-07F5-6948-B791-9A37570497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8800446"/>
              </p:ext>
            </p:extLst>
          </p:nvPr>
        </p:nvGraphicFramePr>
        <p:xfrm>
          <a:off x="838200" y="2697983"/>
          <a:ext cx="78867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3987184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404973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37670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ST_ZIP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8971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A1B59F-99A7-974B-A8F6-F2CD247508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1972688"/>
              </p:ext>
            </p:extLst>
          </p:nvPr>
        </p:nvGraphicFramePr>
        <p:xfrm>
          <a:off x="838200" y="4708415"/>
          <a:ext cx="525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7615919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37670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8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893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7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DB5116-23BD-A946-BC6A-376D38C40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Student Relation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56A858-A7DC-1445-9617-A9A863BCA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7610544"/>
              </p:ext>
            </p:extLst>
          </p:nvPr>
        </p:nvGraphicFramePr>
        <p:xfrm>
          <a:off x="1422492" y="2984752"/>
          <a:ext cx="9507781" cy="274486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045906">
                  <a:extLst>
                    <a:ext uri="{9D8B030D-6E8A-4147-A177-3AD203B41FA5}">
                      <a16:colId xmlns:a16="http://schemas.microsoft.com/office/drawing/2014/main" val="3613578511"/>
                    </a:ext>
                  </a:extLst>
                </a:gridCol>
                <a:gridCol w="1567159">
                  <a:extLst>
                    <a:ext uri="{9D8B030D-6E8A-4147-A177-3AD203B41FA5}">
                      <a16:colId xmlns:a16="http://schemas.microsoft.com/office/drawing/2014/main" val="1361042864"/>
                    </a:ext>
                  </a:extLst>
                </a:gridCol>
                <a:gridCol w="1750962">
                  <a:extLst>
                    <a:ext uri="{9D8B030D-6E8A-4147-A177-3AD203B41FA5}">
                      <a16:colId xmlns:a16="http://schemas.microsoft.com/office/drawing/2014/main" val="1523659165"/>
                    </a:ext>
                  </a:extLst>
                </a:gridCol>
                <a:gridCol w="1657625">
                  <a:extLst>
                    <a:ext uri="{9D8B030D-6E8A-4147-A177-3AD203B41FA5}">
                      <a16:colId xmlns:a16="http://schemas.microsoft.com/office/drawing/2014/main" val="1718386344"/>
                    </a:ext>
                  </a:extLst>
                </a:gridCol>
                <a:gridCol w="2134364">
                  <a:extLst>
                    <a:ext uri="{9D8B030D-6E8A-4147-A177-3AD203B41FA5}">
                      <a16:colId xmlns:a16="http://schemas.microsoft.com/office/drawing/2014/main" val="384330299"/>
                    </a:ext>
                  </a:extLst>
                </a:gridCol>
                <a:gridCol w="1351765">
                  <a:extLst>
                    <a:ext uri="{9D8B030D-6E8A-4147-A177-3AD203B41FA5}">
                      <a16:colId xmlns:a16="http://schemas.microsoft.com/office/drawing/2014/main" val="252445177"/>
                    </a:ext>
                  </a:extLst>
                </a:gridCol>
              </a:tblGrid>
              <a:tr h="515854">
                <a:tc>
                  <a:txBody>
                    <a:bodyPr/>
                    <a:lstStyle/>
                    <a:p>
                      <a:r>
                        <a:rPr lang="en-US" sz="2200" b="0" cap="none" spc="0">
                          <a:solidFill>
                            <a:schemeClr val="tx1"/>
                          </a:solidFill>
                        </a:rPr>
                        <a:t>ST_ID</a:t>
                      </a:r>
                    </a:p>
                  </a:txBody>
                  <a:tcPr marL="0" marR="126603" marT="25321" marB="12660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cap="none" spc="0">
                          <a:solidFill>
                            <a:schemeClr val="tx1"/>
                          </a:solidFill>
                        </a:rPr>
                        <a:t>ST_NAME</a:t>
                      </a:r>
                    </a:p>
                  </a:txBody>
                  <a:tcPr marL="0" marR="126603" marT="25321" marB="12660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cap="none" spc="0">
                          <a:solidFill>
                            <a:schemeClr val="tx1"/>
                          </a:solidFill>
                        </a:rPr>
                        <a:t>ST_PHONE</a:t>
                      </a:r>
                    </a:p>
                  </a:txBody>
                  <a:tcPr marL="0" marR="126603" marT="25321" marB="12660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cap="none" spc="0">
                          <a:solidFill>
                            <a:schemeClr val="tx1"/>
                          </a:solidFill>
                        </a:rPr>
                        <a:t>ST_STATE</a:t>
                      </a:r>
                    </a:p>
                  </a:txBody>
                  <a:tcPr marL="0" marR="126603" marT="25321" marB="12660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cap="none" spc="0">
                          <a:solidFill>
                            <a:schemeClr val="tx1"/>
                          </a:solidFill>
                        </a:rPr>
                        <a:t>ST_COUNTRY</a:t>
                      </a:r>
                    </a:p>
                  </a:txBody>
                  <a:tcPr marL="0" marR="126603" marT="25321" marB="12660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cap="none" spc="0">
                          <a:solidFill>
                            <a:schemeClr val="tx1"/>
                          </a:solidFill>
                        </a:rPr>
                        <a:t>ST_AGE</a:t>
                      </a:r>
                    </a:p>
                  </a:txBody>
                  <a:tcPr marL="0" marR="126603" marT="25321" marB="12660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628382"/>
                  </a:ext>
                </a:extLst>
              </a:tr>
              <a:tr h="445803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Chris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940-206-2345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Texas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98769"/>
                  </a:ext>
                </a:extLst>
              </a:tr>
              <a:tr h="445803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Melanie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940-206-2346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New York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207276"/>
                  </a:ext>
                </a:extLst>
              </a:tr>
              <a:tr h="445803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Stephnie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940-206-2347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California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108110"/>
                  </a:ext>
                </a:extLst>
              </a:tr>
              <a:tr h="445803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940-206-2348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Tennessee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256816"/>
                  </a:ext>
                </a:extLst>
              </a:tr>
              <a:tr h="445803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Kumar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940-206-2349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Arkansas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760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72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B4575-24FA-1043-9EBE-C7D88DFC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How to find functional dependencies for a relation?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6C32D-F144-6D44-8501-0060F305D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Specific to the domain</a:t>
            </a:r>
          </a:p>
          <a:p>
            <a:r>
              <a:rPr lang="en-US" sz="2400" dirty="0"/>
              <a:t>ST_ID is unique and hence</a:t>
            </a:r>
          </a:p>
          <a:p>
            <a:pPr lvl="1"/>
            <a:r>
              <a:rPr lang="en-US" sz="1600" dirty="0"/>
              <a:t>ST_ID-&gt;ST_NAME, </a:t>
            </a:r>
          </a:p>
          <a:p>
            <a:pPr lvl="1"/>
            <a:r>
              <a:rPr lang="en-US" sz="1600" dirty="0"/>
              <a:t>ST_ID-&gt;ST_PHONE, </a:t>
            </a:r>
          </a:p>
          <a:p>
            <a:pPr lvl="1"/>
            <a:r>
              <a:rPr lang="en-US" sz="1600" dirty="0"/>
              <a:t>ST_ID-&gt;ST_STATE, </a:t>
            </a:r>
          </a:p>
          <a:p>
            <a:pPr lvl="1"/>
            <a:r>
              <a:rPr lang="en-US" sz="1600" dirty="0"/>
              <a:t>ST_ID-&gt;ST_COUNTRY and </a:t>
            </a:r>
          </a:p>
          <a:p>
            <a:pPr lvl="1"/>
            <a:r>
              <a:rPr lang="en-US" sz="1600" dirty="0"/>
              <a:t>ST_ID -&gt; ST_AGE </a:t>
            </a:r>
          </a:p>
          <a:p>
            <a:pPr marL="914400" lvl="2" indent="0">
              <a:buNone/>
            </a:pPr>
            <a:r>
              <a:rPr lang="en-US" dirty="0"/>
              <a:t>all hold</a:t>
            </a:r>
            <a:endParaRPr lang="en-US" sz="1600" dirty="0"/>
          </a:p>
          <a:p>
            <a:r>
              <a:rPr lang="en-US" sz="2400" dirty="0"/>
              <a:t>How about this? </a:t>
            </a:r>
          </a:p>
          <a:p>
            <a:pPr lvl="1"/>
            <a:r>
              <a:rPr lang="en-US" sz="1600" dirty="0"/>
              <a:t>ST_STATE-&gt;ST_COUNTRY</a:t>
            </a:r>
          </a:p>
          <a:p>
            <a:pPr marL="914400" lvl="2" indent="0">
              <a:buNone/>
            </a:pPr>
            <a:r>
              <a:rPr lang="en-US" dirty="0"/>
              <a:t>also hold</a:t>
            </a:r>
            <a:endParaRPr lang="en-US" sz="1600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A2C10681-BD3E-E049-A026-29235E5DC5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1405094"/>
              </p:ext>
            </p:extLst>
          </p:nvPr>
        </p:nvGraphicFramePr>
        <p:xfrm>
          <a:off x="5910943" y="2490436"/>
          <a:ext cx="6063344" cy="358997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666999">
                  <a:extLst>
                    <a:ext uri="{9D8B030D-6E8A-4147-A177-3AD203B41FA5}">
                      <a16:colId xmlns:a16="http://schemas.microsoft.com/office/drawing/2014/main" val="3613578511"/>
                    </a:ext>
                  </a:extLst>
                </a:gridCol>
                <a:gridCol w="999415">
                  <a:extLst>
                    <a:ext uri="{9D8B030D-6E8A-4147-A177-3AD203B41FA5}">
                      <a16:colId xmlns:a16="http://schemas.microsoft.com/office/drawing/2014/main" val="1361042864"/>
                    </a:ext>
                  </a:extLst>
                </a:gridCol>
                <a:gridCol w="1116632">
                  <a:extLst>
                    <a:ext uri="{9D8B030D-6E8A-4147-A177-3AD203B41FA5}">
                      <a16:colId xmlns:a16="http://schemas.microsoft.com/office/drawing/2014/main" val="1523659165"/>
                    </a:ext>
                  </a:extLst>
                </a:gridCol>
                <a:gridCol w="1057108">
                  <a:extLst>
                    <a:ext uri="{9D8B030D-6E8A-4147-A177-3AD203B41FA5}">
                      <a16:colId xmlns:a16="http://schemas.microsoft.com/office/drawing/2014/main" val="1718386344"/>
                    </a:ext>
                  </a:extLst>
                </a:gridCol>
                <a:gridCol w="1361137">
                  <a:extLst>
                    <a:ext uri="{9D8B030D-6E8A-4147-A177-3AD203B41FA5}">
                      <a16:colId xmlns:a16="http://schemas.microsoft.com/office/drawing/2014/main" val="384330299"/>
                    </a:ext>
                  </a:extLst>
                </a:gridCol>
                <a:gridCol w="862053">
                  <a:extLst>
                    <a:ext uri="{9D8B030D-6E8A-4147-A177-3AD203B41FA5}">
                      <a16:colId xmlns:a16="http://schemas.microsoft.com/office/drawing/2014/main" val="252445177"/>
                    </a:ext>
                  </a:extLst>
                </a:gridCol>
              </a:tblGrid>
              <a:tr h="633456">
                <a:tc>
                  <a:txBody>
                    <a:bodyPr/>
                    <a:lstStyle/>
                    <a:p>
                      <a:r>
                        <a:rPr lang="en-US" sz="1400" b="0" cap="none" spc="0">
                          <a:solidFill>
                            <a:schemeClr val="tx1"/>
                          </a:solidFill>
                        </a:rPr>
                        <a:t>ST_ID</a:t>
                      </a:r>
                    </a:p>
                  </a:txBody>
                  <a:tcPr marL="0" marR="126603" marT="25321" marB="12660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>
                          <a:solidFill>
                            <a:schemeClr val="tx1"/>
                          </a:solidFill>
                        </a:rPr>
                        <a:t>ST_NAME</a:t>
                      </a:r>
                    </a:p>
                  </a:txBody>
                  <a:tcPr marL="0" marR="126603" marT="25321" marB="12660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>
                          <a:solidFill>
                            <a:schemeClr val="tx1"/>
                          </a:solidFill>
                        </a:rPr>
                        <a:t>ST_PHONE</a:t>
                      </a:r>
                    </a:p>
                  </a:txBody>
                  <a:tcPr marL="0" marR="126603" marT="25321" marB="12660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>
                          <a:solidFill>
                            <a:schemeClr val="tx1"/>
                          </a:solidFill>
                        </a:rPr>
                        <a:t>ST_STATE</a:t>
                      </a:r>
                    </a:p>
                  </a:txBody>
                  <a:tcPr marL="0" marR="126603" marT="25321" marB="12660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>
                          <a:solidFill>
                            <a:schemeClr val="tx1"/>
                          </a:solidFill>
                        </a:rPr>
                        <a:t>ST_COUNTRY</a:t>
                      </a:r>
                    </a:p>
                  </a:txBody>
                  <a:tcPr marL="0" marR="126603" marT="25321" marB="12660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>
                          <a:solidFill>
                            <a:schemeClr val="tx1"/>
                          </a:solidFill>
                        </a:rPr>
                        <a:t>ST_AGE</a:t>
                      </a:r>
                    </a:p>
                  </a:txBody>
                  <a:tcPr marL="0" marR="126603" marT="25321" marB="12660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628382"/>
                  </a:ext>
                </a:extLst>
              </a:tr>
              <a:tr h="502357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Chris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940-206-2345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Texas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98769"/>
                  </a:ext>
                </a:extLst>
              </a:tr>
              <a:tr h="502357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Melanie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940-206-2346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New York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207276"/>
                  </a:ext>
                </a:extLst>
              </a:tr>
              <a:tr h="502357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Stephnie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940-206-2347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California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108110"/>
                  </a:ext>
                </a:extLst>
              </a:tr>
              <a:tr h="502357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940-206-2348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Tennessee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256816"/>
                  </a:ext>
                </a:extLst>
              </a:tr>
              <a:tr h="502357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Kumar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940-206-2349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Arkansas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76026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546A86B-B7F5-3C56-937A-D23D7A783CEB}"/>
              </a:ext>
            </a:extLst>
          </p:cNvPr>
          <p:cNvSpPr txBox="1"/>
          <p:nvPr/>
        </p:nvSpPr>
        <p:spPr>
          <a:xfrm>
            <a:off x="1367624" y="6315404"/>
            <a:ext cx="5229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Functional dependency set – all the functional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17865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ED8A4-E0B2-4F49-A727-11664A7D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Functional Dependency Set (FD)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F338C-A5B4-D14A-8969-02D923736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Set of all FDs present in the relation</a:t>
            </a:r>
          </a:p>
          <a:p>
            <a:endParaRPr lang="en-US" sz="2400"/>
          </a:p>
          <a:p>
            <a:pPr lvl="1"/>
            <a:r>
              <a:rPr lang="en-US" dirty="0"/>
              <a:t>{ ST_ID-&gt;ST_NAME, ST_ID-&gt;ST_PHONE, ST_ID-&gt;ST_STATE, </a:t>
            </a:r>
          </a:p>
          <a:p>
            <a:pPr marL="457200" lvl="1" indent="0">
              <a:buNone/>
            </a:pPr>
            <a:r>
              <a:rPr lang="en-US" dirty="0"/>
              <a:t>     ST_ID-&gt;ST_COUNTRY, ST_ID -&gt; ST_AGE, ST_STATE-&gt;ST_COUNTRY }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54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F2CF0-E7A9-7141-BACC-8721A693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More on 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3416C-3978-AC4B-A141-BB5C12C3B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1900"/>
              <a:t>An attribute is functionally dependent if its value is determined by another attribute which is a key.</a:t>
            </a:r>
          </a:p>
          <a:p>
            <a:r>
              <a:rPr lang="en-US" sz="1900"/>
              <a:t>That is, if we know the value of one (or several) data items, then we can find the value of another (or several).</a:t>
            </a:r>
          </a:p>
          <a:p>
            <a:pPr marL="0" indent="0">
              <a:buNone/>
            </a:pPr>
            <a:r>
              <a:rPr lang="en-US" sz="1900"/>
              <a:t>• Functional dependencies are expressed as X → Y, where X is the determinant and Y is the functionally dependent attribute.</a:t>
            </a:r>
          </a:p>
          <a:p>
            <a:pPr marL="0" indent="0">
              <a:buNone/>
            </a:pPr>
            <a:r>
              <a:rPr lang="en-US" sz="1900"/>
              <a:t>	• If A →(B,C) then A → B and A → C.</a:t>
            </a:r>
          </a:p>
          <a:p>
            <a:pPr marL="0" indent="0">
              <a:buNone/>
            </a:pPr>
            <a:r>
              <a:rPr lang="en-US" sz="1900"/>
              <a:t>	• If (A,B) → C, then it is not necessarily true that A → C and B → C.</a:t>
            </a:r>
          </a:p>
          <a:p>
            <a:pPr marL="0" indent="0">
              <a:buNone/>
            </a:pPr>
            <a:r>
              <a:rPr lang="en-US" sz="1900"/>
              <a:t>	• If A → B and B → A, then A and B are in a 1-1 relationship.</a:t>
            </a:r>
          </a:p>
          <a:p>
            <a:pPr marL="0" indent="0">
              <a:buNone/>
            </a:pPr>
            <a:r>
              <a:rPr lang="en-US" sz="1900"/>
              <a:t>	• If A → B then for A there can only ever be one value for B.</a:t>
            </a:r>
          </a:p>
          <a:p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67878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24B7D-5FAB-8C49-9A1B-5C5CA3B7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Transitive Dependencies (TD)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33EA2-AEBC-9E4C-AD7E-D93C1180D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An attribute is transitively dependent if its value is determined by another attribute which is not a key.</a:t>
            </a:r>
          </a:p>
          <a:p>
            <a:pPr marL="0" indent="0">
              <a:buNone/>
            </a:pPr>
            <a:r>
              <a:rPr lang="en-US" sz="2400"/>
              <a:t>• If X → Y and X is not a key then this is a transitive dependency.</a:t>
            </a:r>
          </a:p>
          <a:p>
            <a:pPr marL="0" indent="0">
              <a:buNone/>
            </a:pPr>
            <a:r>
              <a:rPr lang="en-US" sz="2400"/>
              <a:t>• A transitive dependency exists when A → B → C but NOT A → C.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33608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8A65B-92FD-0440-BBCB-38422CCE5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Multi-Valued Dependencies (MVD)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050B4-EA24-2C4E-93E2-B5E9DD679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dirty="0"/>
              <a:t>A table involves a multi-valued dependency if it may contain multiple values for an entity.</a:t>
            </a:r>
          </a:p>
          <a:p>
            <a:r>
              <a:rPr lang="en-US" dirty="0"/>
              <a:t>X→Y, i.e. X multi-determines Y, when for each value of X we can have more than one value of Y.</a:t>
            </a:r>
          </a:p>
          <a:p>
            <a:pPr marL="0" indent="0">
              <a:buNone/>
            </a:pPr>
            <a:r>
              <a:rPr lang="en-US" sz="1600" dirty="0"/>
              <a:t>X -&gt;&gt;-Y</a:t>
            </a:r>
          </a:p>
        </p:txBody>
      </p:sp>
      <p:pic>
        <p:nvPicPr>
          <p:cNvPr id="5" name="Picture 4" descr="A table with black text&#10;&#10;Description automatically generated">
            <a:extLst>
              <a:ext uri="{FF2B5EF4-FFF2-40B4-BE49-F238E27FC236}">
                <a16:creationId xmlns:a16="http://schemas.microsoft.com/office/drawing/2014/main" id="{89BE2D86-814E-A5AD-7455-083DAE52D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235" y="4680829"/>
            <a:ext cx="5854365" cy="217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27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2B5B2-8892-F34A-A56C-52058317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Attribute Closure – (attribute)+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C449E-B421-C74D-9CDC-04F35E8BE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Set of attributes which can be functionally determined from it</a:t>
            </a:r>
          </a:p>
          <a:p>
            <a:r>
              <a:rPr lang="en-US" sz="2400" b="1" dirty="0"/>
              <a:t>How to find attribute closure of an attribute set?</a:t>
            </a:r>
          </a:p>
          <a:p>
            <a:pPr lvl="1" fontAlgn="base"/>
            <a:r>
              <a:rPr lang="en-US" dirty="0"/>
              <a:t>Add elements of attribute set to the result set</a:t>
            </a:r>
          </a:p>
          <a:p>
            <a:pPr lvl="1" fontAlgn="base"/>
            <a:r>
              <a:rPr lang="en-US" dirty="0"/>
              <a:t>Recursively add elements to the result set which can be functionally determined from the elements of the result set</a:t>
            </a:r>
          </a:p>
          <a:p>
            <a:r>
              <a:rPr lang="en-US" sz="2400" dirty="0"/>
              <a:t>Using the FD set of the table (Student) </a:t>
            </a:r>
          </a:p>
          <a:p>
            <a:pPr lvl="1"/>
            <a:r>
              <a:rPr lang="en-US" dirty="0"/>
              <a:t>(ST_ID)+ = {ST_ID, ST_NAME, ST_PHONE, ST_STATE, ST_COUNTRY, ST_AGE} (ST_STATE)+ = {ST_STATE, ST_COUNTRY}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6EF723-CB41-9743-98FB-E361DA59DB16}"/>
              </a:ext>
            </a:extLst>
          </p:cNvPr>
          <p:cNvSpPr txBox="1"/>
          <p:nvPr/>
        </p:nvSpPr>
        <p:spPr>
          <a:xfrm>
            <a:off x="10238861" y="5023258"/>
            <a:ext cx="1719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ST_ID we can find all these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082355-8994-2439-4060-6A23B8171590}"/>
              </a:ext>
            </a:extLst>
          </p:cNvPr>
          <p:cNvSpPr txBox="1"/>
          <p:nvPr/>
        </p:nvSpPr>
        <p:spPr>
          <a:xfrm>
            <a:off x="1367624" y="6164906"/>
            <a:ext cx="93201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attribute closure of an attribute contains all the attributes of the entity then it is super key / candidate key.</a:t>
            </a:r>
          </a:p>
        </p:txBody>
      </p:sp>
    </p:spTree>
    <p:extLst>
      <p:ext uri="{BB962C8B-B14F-4D97-AF65-F5344CB8AC3E}">
        <p14:creationId xmlns:p14="http://schemas.microsoft.com/office/powerpoint/2010/main" val="2441923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</TotalTime>
  <Words>2333</Words>
  <Application>Microsoft Macintosh PowerPoint</Application>
  <PresentationFormat>Widescreen</PresentationFormat>
  <Paragraphs>386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Normalization</vt:lpstr>
      <vt:lpstr>Functional Dependency and Attribute Closure</vt:lpstr>
      <vt:lpstr>Student Relation</vt:lpstr>
      <vt:lpstr>How to find functional dependencies for a relation?</vt:lpstr>
      <vt:lpstr>Functional Dependency Set (FD)</vt:lpstr>
      <vt:lpstr>More on FD</vt:lpstr>
      <vt:lpstr>Transitive Dependencies (TD)</vt:lpstr>
      <vt:lpstr>Multi-Valued Dependencies (MVD)</vt:lpstr>
      <vt:lpstr>Attribute Closure – (attribute)+</vt:lpstr>
      <vt:lpstr>Use attribute closure to find candidate and super keys</vt:lpstr>
      <vt:lpstr>Use attribute closure to find candidate and super keys</vt:lpstr>
      <vt:lpstr>Use attribute closure to find candidate and super keys</vt:lpstr>
      <vt:lpstr>Candidate key example</vt:lpstr>
      <vt:lpstr>Answer:</vt:lpstr>
      <vt:lpstr>Another Example</vt:lpstr>
      <vt:lpstr>FDs of the Employee table</vt:lpstr>
      <vt:lpstr>Prime and non-prime attributes</vt:lpstr>
      <vt:lpstr>Properties of Functional Dependencies </vt:lpstr>
      <vt:lpstr>Normalization</vt:lpstr>
      <vt:lpstr>Why do we normalize?</vt:lpstr>
      <vt:lpstr>1st Normal Form</vt:lpstr>
      <vt:lpstr>2nd Normal Form</vt:lpstr>
      <vt:lpstr>2nd Normal Form Cont’d</vt:lpstr>
      <vt:lpstr>2nd Normal Form Cont’d</vt:lpstr>
      <vt:lpstr>3rd Normal Form</vt:lpstr>
      <vt:lpstr>3rd Normal Form Cont’d</vt:lpstr>
      <vt:lpstr>3rd Normal Form Cont’d</vt:lpstr>
      <vt:lpstr>Boyce-Codd Normal Form</vt:lpstr>
      <vt:lpstr>3rd and BCNF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</dc:title>
  <dc:creator>Microsoft Office User</dc:creator>
  <cp:lastModifiedBy>Kishan Kumar Zalavadia</cp:lastModifiedBy>
  <cp:revision>164</cp:revision>
  <dcterms:created xsi:type="dcterms:W3CDTF">2021-09-02T18:54:01Z</dcterms:created>
  <dcterms:modified xsi:type="dcterms:W3CDTF">2024-02-13T21:14:13Z</dcterms:modified>
</cp:coreProperties>
</file>