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9283700" cy="6997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88" autoAdjust="0"/>
    <p:restoredTop sz="81797" autoAdjust="0"/>
  </p:normalViewPr>
  <p:slideViewPr>
    <p:cSldViewPr snapToGrid="0">
      <p:cViewPr>
        <p:scale>
          <a:sx n="84" d="100"/>
          <a:sy n="84" d="100"/>
        </p:scale>
        <p:origin x="1232" y="25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1046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1046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1046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283" y="3324147"/>
            <a:ext cx="6811136" cy="314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1046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5261596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261596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6649237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4022105" cy="3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If it’s a primary key – null is not accepted.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select true and null;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Select false and null;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This is incorrect – because the ID of instructors can be multiple.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Sometimes we are not given access to some tables. In that case, we can create a temporary table using with clause.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0363" y="530225"/>
            <a:ext cx="3482975" cy="261302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32" y="3324619"/>
            <a:ext cx="6813038" cy="3146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2539F9-80C3-6857-BCB5-F02238DB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30" y="1907609"/>
            <a:ext cx="800100" cy="838200"/>
          </a:xfrm>
          <a:prstGeom prst="rect">
            <a:avLst/>
          </a:prstGeom>
        </p:spPr>
      </p:pic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7AEBC441-C0AC-572D-1CA9-09869F28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96" y="3115129"/>
            <a:ext cx="1092200" cy="863600"/>
          </a:xfrm>
          <a:prstGeom prst="rect">
            <a:avLst/>
          </a:prstGeom>
        </p:spPr>
      </p:pic>
      <p:pic>
        <p:nvPicPr>
          <p:cNvPr id="7" name="Picture 6" descr="A black letter a&#10;&#10;Description automatically generated">
            <a:extLst>
              <a:ext uri="{FF2B5EF4-FFF2-40B4-BE49-F238E27FC236}">
                <a16:creationId xmlns:a16="http://schemas.microsoft.com/office/drawing/2014/main" id="{2956D80E-7454-F59B-13CA-B83BA280A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846" y="4507819"/>
            <a:ext cx="609600" cy="1612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F95D1B-CFBF-D4C4-55F8-42607B38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19" y="4531464"/>
            <a:ext cx="3479800" cy="180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C40DB-82FE-F624-C117-6EBCA93DA540}"/>
              </a:ext>
            </a:extLst>
          </p:cNvPr>
          <p:cNvSpPr txBox="1"/>
          <p:nvPr/>
        </p:nvSpPr>
        <p:spPr>
          <a:xfrm>
            <a:off x="4561119" y="4236274"/>
            <a:ext cx="407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Salary/12 will be named as </a:t>
            </a:r>
            <a:r>
              <a:rPr lang="en-US" dirty="0" err="1"/>
              <a:t>monthly_salary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</a:t>
            </a:r>
            <a:r>
              <a:rPr lang="en-US" altLang="en-US" sz="1700" dirty="0">
                <a:solidFill>
                  <a:srgbClr val="00B0F0"/>
                </a:solidFill>
              </a:rPr>
              <a:t>logical connectives </a:t>
            </a:r>
            <a:r>
              <a:rPr lang="en-US" altLang="en-US" sz="1700" b="1" dirty="0">
                <a:solidFill>
                  <a:srgbClr val="00B0F0"/>
                </a:solidFill>
              </a:rPr>
              <a:t> </a:t>
            </a:r>
            <a:r>
              <a:rPr lang="en-US" altLang="en-US" sz="1700" b="1" dirty="0"/>
              <a:t>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</a:t>
            </a:r>
            <a:r>
              <a:rPr lang="en-US" altLang="en-US" sz="1700" dirty="0">
                <a:solidFill>
                  <a:srgbClr val="00B0F0"/>
                </a:solidFill>
              </a:rPr>
              <a:t>comparison operators </a:t>
            </a:r>
            <a:r>
              <a:rPr lang="en-US" altLang="en-US" sz="1700" dirty="0"/>
              <a:t>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</a:t>
            </a:r>
            <a:r>
              <a:rPr lang="en-US" altLang="en-US" sz="1700" dirty="0">
                <a:solidFill>
                  <a:srgbClr val="00B050"/>
                </a:solidFill>
              </a:rPr>
              <a:t>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</a:t>
            </a:r>
            <a:r>
              <a:rPr lang="en-US" altLang="en-US" sz="1700" dirty="0">
                <a:solidFill>
                  <a:srgbClr val="FF0000"/>
                </a:solidFill>
              </a:rPr>
              <a:t>relations</a:t>
            </a:r>
            <a:r>
              <a:rPr lang="en-US" altLang="en-US" sz="1700" dirty="0"/>
              <a:t>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</a:t>
            </a:r>
            <a:r>
              <a:rPr lang="en-US" altLang="en-US" sz="1700" dirty="0">
                <a:solidFill>
                  <a:srgbClr val="FF0000"/>
                </a:solidFill>
              </a:rPr>
              <a:t>Cartesian product </a:t>
            </a:r>
            <a:r>
              <a:rPr lang="en-US" altLang="en-US" sz="1700" dirty="0"/>
              <a:t>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generates every possible instructor – teaches pair</a:t>
            </a:r>
            <a:r>
              <a:rPr lang="en-US" altLang="en-US" sz="1700" dirty="0"/>
              <a:t>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</a:t>
            </a:r>
            <a:r>
              <a:rPr lang="en-US" altLang="en-US" sz="1700" dirty="0">
                <a:solidFill>
                  <a:srgbClr val="FF0000"/>
                </a:solidFill>
              </a:rPr>
              <a:t>renamed using the  relation name </a:t>
            </a:r>
            <a:r>
              <a:rPr lang="en-US" altLang="en-US" sz="1700" dirty="0"/>
              <a:t>(e.g., </a:t>
            </a:r>
            <a:r>
              <a:rPr lang="en-US" altLang="en-US" sz="1700" i="1" dirty="0">
                <a:solidFill>
                  <a:srgbClr val="FF0000"/>
                </a:solidFill>
              </a:rPr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</a:t>
            </a:r>
            <a:r>
              <a:rPr lang="en-US" altLang="en-US" sz="1700" dirty="0">
                <a:solidFill>
                  <a:srgbClr val="FF0000"/>
                </a:solidFill>
              </a:rPr>
              <a:t>useful combined with where-clause condition</a:t>
            </a:r>
            <a:r>
              <a:rPr lang="en-US" altLang="en-US" sz="1700" dirty="0"/>
              <a:t>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5E7E3C-2E2F-BF62-3BDD-AAA54572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867835"/>
            <a:ext cx="5151474" cy="110624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15AA12-F0D7-9996-461E-4C1B8DE25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03" y="4999331"/>
            <a:ext cx="5569820" cy="126674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Find the names of all instructors who have a higher salary than </a:t>
            </a:r>
            <a:br>
              <a:rPr lang="en-US" altLang="en-US" sz="1700" dirty="0">
                <a:solidFill>
                  <a:srgbClr val="FF0000"/>
                </a:solidFill>
              </a:rPr>
            </a:br>
            <a:r>
              <a:rPr lang="en-US" altLang="en-US" sz="1700" dirty="0">
                <a:solidFill>
                  <a:srgbClr val="FF0000"/>
                </a:solidFill>
              </a:rPr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 </a:t>
            </a:r>
            <a:r>
              <a:rPr lang="en-US" altLang="en-US" sz="1700" i="1" dirty="0">
                <a:solidFill>
                  <a:srgbClr val="00B0F0"/>
                </a:solidFill>
              </a:rPr>
              <a:t>–copies of instructor relation.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>
                <a:solidFill>
                  <a:srgbClr val="00B0F0"/>
                </a:solidFill>
              </a:rPr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>
                <a:solidFill>
                  <a:srgbClr val="FF0000"/>
                </a:solidFill>
              </a:rPr>
              <a:t>instructor </a:t>
            </a:r>
            <a:r>
              <a:rPr lang="en-US" altLang="en-US" sz="1700" b="1" dirty="0">
                <a:solidFill>
                  <a:srgbClr val="FF0000"/>
                </a:solidFill>
              </a:rPr>
              <a:t>as </a:t>
            </a:r>
            <a:r>
              <a:rPr lang="en-US" altLang="en-US" sz="1700" i="1" dirty="0">
                <a:solidFill>
                  <a:srgbClr val="FF0000"/>
                </a:solidFill>
              </a:rPr>
              <a:t>T </a:t>
            </a:r>
            <a:r>
              <a:rPr lang="en-US" altLang="en-US" sz="1700" i="1" dirty="0"/>
              <a:t>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920C888-625D-2A50-5F6C-624EEC7F5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4387564"/>
            <a:ext cx="7327900" cy="1866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</a:t>
            </a:r>
            <a:r>
              <a:rPr lang="en-US" altLang="en-US" sz="1700" dirty="0">
                <a:solidFill>
                  <a:srgbClr val="00B0F0"/>
                </a:solidFill>
              </a:rPr>
              <a:t>string-matching operator </a:t>
            </a:r>
            <a:r>
              <a:rPr lang="en-US" altLang="en-US" sz="1700" dirty="0"/>
              <a:t>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</a:t>
            </a:r>
            <a:r>
              <a:rPr lang="en-US" altLang="en-US" sz="1700" dirty="0">
                <a:solidFill>
                  <a:srgbClr val="FF0000"/>
                </a:solidFill>
              </a:rPr>
              <a:t>%</a:t>
            </a:r>
            <a:r>
              <a:rPr lang="en-US" altLang="en-US" sz="1700" dirty="0"/>
              <a:t> character matches any </a:t>
            </a:r>
            <a:r>
              <a:rPr lang="en-US" altLang="en-US" sz="1700" dirty="0">
                <a:solidFill>
                  <a:srgbClr val="FF0000"/>
                </a:solidFill>
              </a:rPr>
              <a:t>substring</a:t>
            </a:r>
            <a:r>
              <a:rPr lang="en-US" altLang="en-US" sz="1700" dirty="0"/>
              <a:t>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</a:t>
            </a:r>
            <a:r>
              <a:rPr lang="en-US" altLang="en-US" sz="1700" dirty="0">
                <a:solidFill>
                  <a:srgbClr val="FF0000"/>
                </a:solidFill>
              </a:rPr>
              <a:t>_</a:t>
            </a:r>
            <a:r>
              <a:rPr lang="en-US" altLang="en-US" sz="1700" dirty="0"/>
              <a:t> character matches any </a:t>
            </a:r>
            <a:r>
              <a:rPr lang="en-US" altLang="en-US" sz="1700" dirty="0">
                <a:solidFill>
                  <a:srgbClr val="FF0000"/>
                </a:solidFill>
              </a:rPr>
              <a:t>character</a:t>
            </a:r>
            <a:r>
              <a:rPr lang="en-US" altLang="en-US" sz="1700" dirty="0"/>
              <a:t>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</a:t>
            </a:r>
            <a:r>
              <a:rPr lang="en-US" altLang="en-US" sz="1700" dirty="0">
                <a:solidFill>
                  <a:srgbClr val="FF0000"/>
                </a:solidFill>
              </a:rPr>
              <a:t>name includes the substring “</a:t>
            </a:r>
            <a:r>
              <a:rPr lang="en-US" altLang="en-US" sz="1700" dirty="0" err="1">
                <a:solidFill>
                  <a:srgbClr val="FF0000"/>
                </a:solidFill>
              </a:rPr>
              <a:t>dar</a:t>
            </a:r>
            <a:r>
              <a:rPr lang="en-US" altLang="en-US" sz="1700" dirty="0">
                <a:solidFill>
                  <a:srgbClr val="FF0000"/>
                </a:solidFill>
              </a:rPr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</a:t>
            </a:r>
            <a:r>
              <a:rPr lang="en-US" altLang="en-US" sz="1700" dirty="0">
                <a:solidFill>
                  <a:srgbClr val="FF0000"/>
                </a:solidFill>
              </a:rPr>
              <a:t>use backslash (\)</a:t>
            </a:r>
            <a:r>
              <a:rPr lang="en-US" altLang="en-US" sz="1700" dirty="0"/>
              <a:t>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</a:t>
            </a:r>
            <a:r>
              <a:rPr lang="en-US" altLang="en-US" sz="1700" dirty="0">
                <a:solidFill>
                  <a:srgbClr val="FF0000"/>
                </a:solidFill>
              </a:rPr>
              <a:t>case sensitive</a:t>
            </a:r>
            <a:r>
              <a:rPr lang="en-US" altLang="en-US" sz="1700" dirty="0"/>
              <a:t>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</a:t>
            </a:r>
            <a:r>
              <a:rPr lang="en-US" altLang="en-US" sz="1700" dirty="0">
                <a:solidFill>
                  <a:srgbClr val="FF0000"/>
                </a:solidFill>
              </a:rPr>
              <a:t>string beginning with </a:t>
            </a:r>
            <a:r>
              <a:rPr lang="en-US" altLang="en-US" sz="1700" dirty="0"/>
              <a:t>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</a:t>
            </a:r>
            <a:r>
              <a:rPr lang="en-US" altLang="en-US" sz="1700" dirty="0">
                <a:solidFill>
                  <a:srgbClr val="FF0000"/>
                </a:solidFill>
              </a:rPr>
              <a:t>substring</a:t>
            </a:r>
            <a:r>
              <a:rPr lang="en-US" altLang="en-US" sz="1700" dirty="0"/>
              <a:t>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</a:t>
            </a:r>
            <a:r>
              <a:rPr lang="en-US" altLang="en-US" sz="1700" dirty="0">
                <a:solidFill>
                  <a:srgbClr val="FF0000"/>
                </a:solidFill>
              </a:rPr>
              <a:t>exactly three characters</a:t>
            </a:r>
            <a:r>
              <a:rPr lang="en-US" altLang="en-US" sz="1700" dirty="0"/>
              <a:t>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</a:t>
            </a:r>
            <a:r>
              <a:rPr lang="en-US" altLang="en-US" sz="1700" dirty="0">
                <a:solidFill>
                  <a:srgbClr val="FF0000"/>
                </a:solidFill>
              </a:rPr>
              <a:t>least three characters</a:t>
            </a:r>
            <a:r>
              <a:rPr lang="en-US" altLang="en-US" sz="1700" dirty="0"/>
              <a:t>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</a:t>
            </a:r>
            <a:r>
              <a:rPr lang="en-US" altLang="en-US" sz="1700" dirty="0">
                <a:solidFill>
                  <a:srgbClr val="FF0000"/>
                </a:solidFill>
              </a:rPr>
              <a:t>ascending order is the default</a:t>
            </a:r>
            <a:r>
              <a:rPr lang="en-US" altLang="en-US" sz="1700" dirty="0"/>
              <a:t>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FF0000"/>
                </a:solidFill>
              </a:rPr>
              <a:t>between</a:t>
            </a:r>
            <a:r>
              <a:rPr lang="en-US" altLang="en-US" sz="1700" dirty="0">
                <a:solidFill>
                  <a:srgbClr val="FF0000"/>
                </a:solidFill>
              </a:rPr>
              <a:t> comparison </a:t>
            </a:r>
            <a:r>
              <a:rPr lang="en-US" altLang="en-US" sz="1700" dirty="0"/>
              <a:t>operator</a:t>
            </a:r>
          </a:p>
          <a:p>
            <a:r>
              <a:rPr lang="en-US" altLang="en-US" sz="1700" dirty="0"/>
              <a:t>Example:  </a:t>
            </a:r>
            <a:r>
              <a:rPr lang="en-US" altLang="en-US" sz="1700" dirty="0">
                <a:solidFill>
                  <a:srgbClr val="00B050"/>
                </a:solidFill>
              </a:rPr>
              <a:t>Find the names of all instructors with salary between $90,000 and $100,000 (that is, </a:t>
            </a:r>
            <a:r>
              <a:rPr lang="en-US" altLang="en-US" sz="1700" dirty="0">
                <a:solidFill>
                  <a:srgbClr val="00B050"/>
                </a:solidFill>
                <a:latin typeface="Symbol" panose="05050102010706020507" pitchFamily="18" charset="2"/>
              </a:rPr>
              <a:t> </a:t>
            </a:r>
            <a:r>
              <a:rPr lang="en-US" altLang="en-US" sz="1700" dirty="0">
                <a:solidFill>
                  <a:srgbClr val="00B050"/>
                </a:solidFill>
              </a:rPr>
              <a:t>$90,000 and </a:t>
            </a:r>
            <a:r>
              <a:rPr lang="en-US" altLang="en-US" sz="1700" dirty="0">
                <a:solidFill>
                  <a:srgbClr val="00B050"/>
                </a:solidFill>
                <a:latin typeface="Symbol" panose="05050102010706020507" pitchFamily="18" charset="2"/>
              </a:rPr>
              <a:t> </a:t>
            </a:r>
            <a:r>
              <a:rPr lang="en-US" altLang="en-US" sz="1700" dirty="0">
                <a:solidFill>
                  <a:srgbClr val="00B050"/>
                </a:solidFill>
              </a:rPr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Name and </a:t>
            </a:r>
            <a:r>
              <a:rPr lang="en-US" altLang="en-US" dirty="0" err="1">
                <a:solidFill>
                  <a:srgbClr val="00B050"/>
                </a:solidFill>
              </a:rPr>
              <a:t>cource_id</a:t>
            </a:r>
            <a:r>
              <a:rPr lang="en-US" altLang="en-US" dirty="0">
                <a:solidFill>
                  <a:srgbClr val="00B050"/>
                </a:solidFill>
              </a:rPr>
              <a:t> – instructors in Biology dept.</a:t>
            </a:r>
            <a:endParaRPr lang="en-US" altLang="en-US" sz="1700" dirty="0">
              <a:solidFill>
                <a:srgbClr val="00B050"/>
              </a:solidFill>
            </a:endParaRP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BFF328F-6BAB-E625-FA23-656D41C8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43" y="4730496"/>
            <a:ext cx="1587500" cy="889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b="1" dirty="0"/>
              <a:t>DML</a:t>
            </a:r>
            <a:r>
              <a:rPr lang="en-US" altLang="en-US" sz="1700" dirty="0"/>
              <a:t> -- provides the ability </a:t>
            </a:r>
            <a:r>
              <a:rPr lang="en-US" altLang="en-US" sz="1700" dirty="0">
                <a:solidFill>
                  <a:srgbClr val="FF0000"/>
                </a:solidFill>
              </a:rPr>
              <a:t>to query information</a:t>
            </a:r>
            <a:r>
              <a:rPr lang="en-US" altLang="en-US" sz="1700" dirty="0"/>
              <a:t> from the database and to </a:t>
            </a:r>
            <a:r>
              <a:rPr lang="en-US" altLang="en-US" sz="1700" dirty="0">
                <a:solidFill>
                  <a:srgbClr val="FF0000"/>
                </a:solidFill>
              </a:rPr>
              <a:t>insert tuples </a:t>
            </a:r>
            <a:r>
              <a:rPr lang="en-US" altLang="en-US" sz="1700" dirty="0"/>
              <a:t>into, </a:t>
            </a:r>
            <a:r>
              <a:rPr lang="en-US" altLang="en-US" sz="1700" dirty="0">
                <a:solidFill>
                  <a:srgbClr val="FF0000"/>
                </a:solidFill>
              </a:rPr>
              <a:t>delete tuples </a:t>
            </a:r>
            <a:r>
              <a:rPr lang="en-US" altLang="en-US" sz="1700" dirty="0"/>
              <a:t>from, and </a:t>
            </a:r>
            <a:r>
              <a:rPr lang="en-US" altLang="en-US" sz="1700" dirty="0">
                <a:solidFill>
                  <a:srgbClr val="FF0000"/>
                </a:solidFill>
              </a:rPr>
              <a:t>modify tuples </a:t>
            </a:r>
            <a:r>
              <a:rPr lang="en-US" altLang="en-US" sz="1700" dirty="0"/>
              <a:t>in the database.</a:t>
            </a:r>
          </a:p>
          <a:p>
            <a:r>
              <a:rPr lang="en-US" altLang="en-US" sz="1700" b="1" dirty="0"/>
              <a:t>integrity</a:t>
            </a:r>
            <a:r>
              <a:rPr lang="en-US" altLang="en-US" sz="1700" dirty="0"/>
              <a:t> – the  DDL includes commands for specifying integrity constraints. -&gt; Primary key, Foreign Key, </a:t>
            </a:r>
            <a:r>
              <a:rPr lang="en-US" altLang="en-US" sz="1700" dirty="0" err="1"/>
              <a:t>etc</a:t>
            </a:r>
            <a:endParaRPr lang="en-US" altLang="en-US" sz="1700" dirty="0"/>
          </a:p>
          <a:p>
            <a:r>
              <a:rPr lang="en-US" altLang="en-US" sz="1700" b="1" dirty="0"/>
              <a:t>View definition </a:t>
            </a:r>
            <a:r>
              <a:rPr lang="en-US" altLang="en-US" sz="1700" dirty="0"/>
              <a:t>-- The DDL  includes commands for defining views.</a:t>
            </a:r>
          </a:p>
          <a:p>
            <a:r>
              <a:rPr lang="en-US" altLang="en-US" sz="1700" b="1" dirty="0"/>
              <a:t>Transaction control </a:t>
            </a:r>
            <a:r>
              <a:rPr lang="en-US" altLang="en-US" sz="1700" dirty="0"/>
              <a:t>–includes commands for specifying the beginning and ending of transactions.</a:t>
            </a:r>
          </a:p>
          <a:p>
            <a:r>
              <a:rPr lang="en-US" altLang="en-US" sz="1700" b="1" dirty="0"/>
              <a:t>Embedded  SQL  and dynamic SQL </a:t>
            </a:r>
            <a:r>
              <a:rPr lang="en-US" altLang="en-US" sz="1700" dirty="0"/>
              <a:t>-- define how SQL statements can be embedded within general-purpose programming languages. </a:t>
            </a:r>
            <a:r>
              <a:rPr lang="en-US" altLang="en-US" sz="1600" dirty="0"/>
              <a:t>[can use MySQL Commands in other programming languages to deal with SQL]</a:t>
            </a:r>
          </a:p>
          <a:p>
            <a:r>
              <a:rPr lang="en-US" altLang="en-US" sz="1700" b="1" dirty="0"/>
              <a:t>Authorization</a:t>
            </a:r>
            <a:r>
              <a:rPr lang="en-US" altLang="en-US" sz="1700" dirty="0"/>
              <a:t> – includes commands for specifying </a:t>
            </a:r>
            <a:r>
              <a:rPr lang="en-US" altLang="en-US" sz="1700" dirty="0">
                <a:solidFill>
                  <a:srgbClr val="FF0000"/>
                </a:solidFill>
              </a:rPr>
              <a:t>access rights </a:t>
            </a:r>
            <a:r>
              <a:rPr lang="en-US" altLang="en-US" sz="1700" dirty="0"/>
              <a:t>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</a:t>
            </a:r>
            <a:r>
              <a:rPr lang="en-US" altLang="en-US" sz="2800"/>
              <a:t>the From </a:t>
            </a:r>
            <a:r>
              <a:rPr lang="en-US" altLang="en-US" sz="2800" dirty="0"/>
              <a:t>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dirty="0">
                <a:solidFill>
                  <a:srgbClr val="FF0000"/>
                </a:solidFill>
              </a:rPr>
              <a:t>schema</a:t>
            </a:r>
            <a:r>
              <a:rPr lang="en-US" altLang="en-US" sz="1700" dirty="0"/>
              <a:t> for each relation.</a:t>
            </a:r>
          </a:p>
          <a:p>
            <a:r>
              <a:rPr lang="en-US" altLang="en-US" sz="1700" dirty="0"/>
              <a:t>The </a:t>
            </a:r>
            <a:r>
              <a:rPr lang="en-US" altLang="en-US" sz="1700" dirty="0">
                <a:solidFill>
                  <a:srgbClr val="FF0000"/>
                </a:solidFill>
              </a:rPr>
              <a:t>type</a:t>
            </a:r>
            <a:r>
              <a:rPr lang="en-US" altLang="en-US" sz="1700" dirty="0"/>
              <a:t>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66EBAD1-96B5-23B9-6A08-0C2B29D6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51" y="4434934"/>
            <a:ext cx="40005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</a:t>
            </a:r>
            <a:r>
              <a:rPr lang="en-US" altLang="en-US" sz="1700" dirty="0">
                <a:solidFill>
                  <a:srgbClr val="FF0000"/>
                </a:solidFill>
              </a:rPr>
              <a:t>character string</a:t>
            </a:r>
            <a:r>
              <a:rPr lang="en-US" altLang="en-US" sz="1700" dirty="0"/>
              <a:t>, with user-specified </a:t>
            </a:r>
            <a:r>
              <a:rPr lang="en-US" altLang="en-US" sz="1700" dirty="0">
                <a:solidFill>
                  <a:srgbClr val="FF0000"/>
                </a:solidFill>
              </a:rPr>
              <a:t>length </a:t>
            </a:r>
            <a:r>
              <a:rPr lang="en-US" altLang="en-US" sz="1700" i="1" dirty="0">
                <a:solidFill>
                  <a:srgbClr val="FF0000"/>
                </a:solidFill>
              </a:rPr>
              <a:t>n</a:t>
            </a:r>
            <a:r>
              <a:rPr lang="en-US" altLang="en-US" sz="1700" i="1" dirty="0"/>
              <a:t>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>
                <a:solidFill>
                  <a:srgbClr val="FF0000"/>
                </a:solidFill>
              </a:rPr>
              <a:t>Fixed point number</a:t>
            </a:r>
            <a:r>
              <a:rPr lang="en-US" altLang="en-US" sz="1700" dirty="0"/>
              <a:t>, with user-specified precision of </a:t>
            </a:r>
            <a:r>
              <a:rPr lang="en-US" altLang="en-US" sz="1700" i="1" dirty="0">
                <a:solidFill>
                  <a:srgbClr val="FF0000"/>
                </a:solidFill>
              </a:rPr>
              <a:t>p</a:t>
            </a:r>
            <a:r>
              <a:rPr lang="en-US" altLang="en-US" sz="1700" dirty="0">
                <a:solidFill>
                  <a:srgbClr val="FF0000"/>
                </a:solidFill>
              </a:rPr>
              <a:t> digits</a:t>
            </a:r>
            <a:r>
              <a:rPr lang="en-US" altLang="en-US" sz="1700" dirty="0"/>
              <a:t>, with </a:t>
            </a:r>
            <a:r>
              <a:rPr lang="en-US" altLang="en-US" sz="1700" i="1" dirty="0">
                <a:solidFill>
                  <a:srgbClr val="FF0000"/>
                </a:solidFill>
              </a:rPr>
              <a:t>d</a:t>
            </a:r>
            <a:r>
              <a:rPr lang="en-US" altLang="en-US" sz="1700" dirty="0">
                <a:solidFill>
                  <a:srgbClr val="FF0000"/>
                </a:solidFill>
              </a:rPr>
              <a:t> digits to the right of decimal point</a:t>
            </a:r>
            <a:r>
              <a:rPr lang="en-US" altLang="en-US" sz="1700" dirty="0"/>
              <a:t>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>
                <a:solidFill>
                  <a:srgbClr val="FF0000"/>
                </a:solidFill>
              </a:rPr>
              <a:t>Floating point </a:t>
            </a:r>
            <a:r>
              <a:rPr lang="en-US" altLang="en-US" sz="1700" dirty="0"/>
              <a:t>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  <p:pic>
        <p:nvPicPr>
          <p:cNvPr id="3" name="Picture 2" descr="A close-up of a person's name&#10;&#10;Description automatically generated">
            <a:extLst>
              <a:ext uri="{FF2B5EF4-FFF2-40B4-BE49-F238E27FC236}">
                <a16:creationId xmlns:a16="http://schemas.microsoft.com/office/drawing/2014/main" id="{53CD817B-8282-4F60-44DA-28B4AC53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5219700"/>
            <a:ext cx="5511800" cy="163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F42F3-7F50-C8B4-4321-F8BC366C969E}"/>
              </a:ext>
            </a:extLst>
          </p:cNvPr>
          <p:cNvSpPr txBox="1"/>
          <p:nvPr/>
        </p:nvSpPr>
        <p:spPr>
          <a:xfrm>
            <a:off x="616379" y="5791200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Double is more accurate than Float.</a:t>
            </a:r>
            <a:br>
              <a:rPr lang="en-US" sz="1400" i="1" dirty="0"/>
            </a:br>
            <a:r>
              <a:rPr lang="en-US" sz="1400" i="1" dirty="0"/>
              <a:t>Then why do we have it? – It saves storage.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			primary key(ID)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2C0920FB-E059-3717-98C1-555EAABF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49" y="5069997"/>
            <a:ext cx="25146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</a:t>
            </a:r>
            <a:r>
              <a:rPr lang="en-US" altLang="en-US" sz="1700" dirty="0">
                <a:solidFill>
                  <a:schemeClr val="accent2">
                    <a:lumMod val="75000"/>
                  </a:schemeClr>
                </a:solidFill>
              </a:rPr>
              <a:t>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93022</TotalTime>
  <Words>5404</Words>
  <Application>Microsoft Macintosh PowerPoint</Application>
  <PresentationFormat>On-screen Show (4:3)</PresentationFormat>
  <Paragraphs>598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From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Kishan Kumar Zalavadia</cp:lastModifiedBy>
  <cp:revision>503</cp:revision>
  <cp:lastPrinted>2024-02-13T22:08:09Z</cp:lastPrinted>
  <dcterms:created xsi:type="dcterms:W3CDTF">2009-12-21T15:40:22Z</dcterms:created>
  <dcterms:modified xsi:type="dcterms:W3CDTF">2024-02-17T22:14:50Z</dcterms:modified>
</cp:coreProperties>
</file>