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4" r:id="rId9"/>
    <p:sldId id="346" r:id="rId10"/>
    <p:sldId id="347" r:id="rId11"/>
    <p:sldId id="348" r:id="rId12"/>
    <p:sldId id="349" r:id="rId13"/>
    <p:sldId id="391" r:id="rId14"/>
    <p:sldId id="354" r:id="rId15"/>
    <p:sldId id="355" r:id="rId16"/>
    <p:sldId id="357" r:id="rId17"/>
    <p:sldId id="392" r:id="rId18"/>
    <p:sldId id="405" r:id="rId19"/>
    <p:sldId id="366" r:id="rId20"/>
    <p:sldId id="367" r:id="rId21"/>
    <p:sldId id="395" r:id="rId22"/>
    <p:sldId id="396" r:id="rId23"/>
    <p:sldId id="385" r:id="rId24"/>
    <p:sldId id="387" r:id="rId25"/>
    <p:sldId id="403" r:id="rId26"/>
    <p:sldId id="389" r:id="rId27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81" d="100"/>
          <a:sy n="81" d="100"/>
        </p:scale>
        <p:origin x="1344" y="67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en-US" dirty="0"/>
              <a:t>WARNING: always use prepared statements when taking an input from the user and adding it to a query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NEVER create a query by concatenating strings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which is: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User could have even used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Always use prepared statements, with user inputs as parameters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</a:p>
          <a:p>
            <a:r>
              <a:rPr lang="en-US" altLang="en-US"/>
              <a:t>E.g.after executing query to get a ResultSet rs: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ResultSetMetaData rsmd = rs.getMetaData();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for(int i = 1; i &lt;= rsmd.getColumnCount(); i++) {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System.out.println(rsmd.getColumnName(i));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     System.out.println(rsmd.getColumnTypeName(i));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       }</a:t>
            </a:r>
          </a:p>
          <a:p>
            <a:r>
              <a:rPr lang="en-US" altLang="en-US"/>
              <a:t>How is this useful?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 idea for transactions with multiple updates</a:t>
            </a:r>
          </a:p>
          <a:p>
            <a:r>
              <a:rPr lang="en-US" altLang="en-US" dirty="0"/>
              <a:t>Can turn off automatic commit on a connection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conn.setAutoCommit</a:t>
            </a:r>
            <a:r>
              <a:rPr lang="en-US" altLang="en-US" dirty="0">
                <a:ea typeface="ＭＳ Ｐゴシック" panose="020B0600070205080204" pitchFamily="34" charset="-128"/>
              </a:rPr>
              <a:t>(false);</a:t>
            </a:r>
          </a:p>
          <a:p>
            <a:r>
              <a:rPr lang="en-US" altLang="en-US" dirty="0"/>
              <a:t>Transactions must then be committed or rolled back explicitly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conn.commit</a:t>
            </a:r>
            <a:r>
              <a:rPr lang="en-US" altLang="en-US" dirty="0">
                <a:ea typeface="ＭＳ Ｐゴシック" panose="020B0600070205080204" pitchFamily="34" charset="-128"/>
              </a:rPr>
              <a:t>();     or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conn.rollback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cStmt1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("{? = call some function(?)}");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cStmt2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("{call some procedure(?,?)}");</a:t>
            </a:r>
          </a:p>
          <a:p>
            <a:r>
              <a:rPr lang="en-US" altLang="en-US" dirty="0"/>
              <a:t>Handling large object types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getBlob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getClob</a:t>
            </a:r>
            <a:r>
              <a:rPr lang="en-US" altLang="en-US" dirty="0">
                <a:ea typeface="ＭＳ Ｐゴシック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getString</a:t>
            </a:r>
            <a:r>
              <a:rPr lang="en-US" altLang="en-US" dirty="0">
                <a:ea typeface="ＭＳ Ｐゴシック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, respectively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ＭＳ Ｐゴシック" panose="020B0600070205080204" pitchFamily="34" charset="-128"/>
              </a:rPr>
              <a:t>getBytes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 object to update large objects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blob.setBlob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parameterIndex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).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https://docs.oracle.com/javase/tutorial/jdbc/index.html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en-US" dirty="0"/>
              <a:t>Applications such as GUI, spreadsheets, etc. can use ODBC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</a:p>
          <a:p>
            <a:r>
              <a:rPr lang="en-US" altLang="en-US" dirty="0"/>
              <a:t>The syntax we present here is defined by the SQL standard.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databases implement nonstandard versions of this syntax.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</a:p>
          <a:p>
            <a:r>
              <a:rPr lang="en-US" altLang="en-US" sz="1700" dirty="0"/>
              <a:t>Functions and Procedures</a:t>
            </a:r>
          </a:p>
          <a:p>
            <a:r>
              <a:rPr lang="en-US" altLang="en-US" sz="1700" dirty="0"/>
              <a:t>Triggers</a:t>
            </a:r>
          </a:p>
          <a:p>
            <a:r>
              <a:rPr lang="en-US" altLang="en-US" sz="1700" dirty="0"/>
              <a:t>Recursive Queries</a:t>
            </a:r>
          </a:p>
          <a:p>
            <a:r>
              <a:rPr lang="en-US" altLang="en-US" sz="1700" dirty="0"/>
              <a:t>Advanced Aggregation Features</a:t>
            </a:r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</a:p>
          <a:p>
            <a:r>
              <a:rPr lang="en-US" altLang="en-US" dirty="0"/>
              <a:t>The name, along with the number of arguments, is used to identify the procedure.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with itself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Alternative: write a procedure to iterate as many times as required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See 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findAllPrereqs</a:t>
            </a:r>
            <a:r>
              <a:rPr lang="en-US" altLang="en-US" dirty="0">
                <a:ea typeface="ＭＳ Ｐゴシック" panose="020B0600070205080204" pitchFamily="34" charset="-128"/>
              </a:rPr>
              <a:t> in book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rec_prereq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from its recursive definition.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 point </a:t>
            </a:r>
            <a:r>
              <a:rPr lang="en-US" altLang="en-US" dirty="0">
                <a:ea typeface="ＭＳ Ｐゴシック" panose="020B0600070205080204" pitchFamily="34" charset="-128"/>
              </a:rPr>
              <a:t> of the recursive view definition.</a:t>
            </a: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</a:p>
          <a:p>
            <a:r>
              <a:rPr lang="en-US" altLang="en-US" sz="1700" dirty="0"/>
              <a:t>Non-declarative actions -- such as printing a report, interacting with a user, or sending the results of a query to a graphical user interface -- cannot be done from within SQL.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-- can connect to and communicate with a database server using a collection of functions</a:t>
            </a:r>
          </a:p>
          <a:p>
            <a:r>
              <a:rPr lang="en-US" altLang="en-US" sz="1700" dirty="0"/>
              <a:t>Embedded SQL -- provides a means by which a program can interact with a database server.  </a:t>
            </a:r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en-US" sz="1700" dirty="0"/>
              <a:t>Model for communicating with the database: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Open a connection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Create a </a:t>
            </a:r>
            <a:r>
              <a:rPr lang="ja-JP" altLang="en-US" sz="1700" dirty="0">
                <a:ea typeface="ＭＳ Ｐゴシック" panose="020B0600070205080204" pitchFamily="34" charset="-128"/>
              </a:rPr>
              <a:t>“</a:t>
            </a:r>
            <a:r>
              <a:rPr lang="en-US" altLang="ja-JP" sz="1700" dirty="0">
                <a:ea typeface="ＭＳ Ｐゴシック" panose="020B0600070205080204" pitchFamily="34" charset="-128"/>
              </a:rPr>
              <a:t>statement</a:t>
            </a:r>
            <a:r>
              <a:rPr lang="ja-JP" altLang="en-US" sz="1700" dirty="0">
                <a:ea typeface="ＭＳ Ｐゴシック" panose="020B0600070205080204" pitchFamily="34" charset="-128"/>
              </a:rPr>
              <a:t>”</a:t>
            </a:r>
            <a:r>
              <a:rPr lang="en-US" altLang="ja-JP" sz="1700" dirty="0">
                <a:ea typeface="ＭＳ Ｐゴシック" panose="020B0600070205080204" pitchFamily="34" charset="-128"/>
              </a:rPr>
              <a:t> object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Execute queries using the statement object to send queries and fetch results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Exception mechanism to handle errors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135063"/>
            <a:ext cx="8031163" cy="52387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(Connection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)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</a:p>
          <a:p>
            <a:pPr>
              <a:buFont typeface="Monotype Sorts" charset="2"/>
              <a:buNone/>
            </a:pPr>
            <a:endParaRPr lang="en-US" altLang="en-US" sz="800" b="1" dirty="0"/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NOTE: Above syntax works with Java 7, and JDBC 4 onwards. </a:t>
            </a:r>
            <a:br>
              <a:rPr lang="en-US" altLang="en-US" sz="1600" b="1" dirty="0"/>
            </a:br>
            <a:r>
              <a:rPr lang="en-US" altLang="en-US" sz="1600" b="1" dirty="0"/>
              <a:t>Resources opened in “try (….)” syntax (“try with resources”) are automatically closed at the end of the try block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</a:p>
          <a:p>
            <a:pPr>
              <a:buFont typeface="Monotype Sorts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</a:p>
          <a:p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en-US" dirty="0">
                <a:ea typeface="ＭＳ Ｐゴシック" panose="020B0600070205080204" pitchFamily="34" charset="-128"/>
              </a:rPr>
              <a:t>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ResultSet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=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,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avg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(salary)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while 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rset.next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()) {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rset.getString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("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 + " " +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rset.getFloat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(2));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}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</a:p>
          <a:p>
            <a:pPr lvl="1"/>
            <a:r>
              <a:rPr lang="en-US" altLang="en-US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 and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ja-JP" b="1" dirty="0">
                <a:ea typeface="ＭＳ Ｐゴシック" panose="020B0600070205080204" pitchFamily="34" charset="-128"/>
              </a:rPr>
              <a:t>(1) equivalent if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ja-JP" b="1" dirty="0">
                <a:ea typeface="ＭＳ Ｐゴシック" panose="020B0600070205080204" pitchFamily="34" charset="-128"/>
              </a:rPr>
              <a:t> is the first argument of select result.</a:t>
            </a:r>
          </a:p>
          <a:p>
            <a:r>
              <a:rPr lang="en-US" altLang="en-US" dirty="0"/>
              <a:t>Dealing with Null values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ea typeface="ＭＳ Ｐゴシック" panose="020B0600070205080204" pitchFamily="34" charset="-128"/>
              </a:rPr>
              <a:t> a =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rs.getInt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rs.wasNull</a:t>
            </a:r>
            <a:r>
              <a:rPr lang="en-US" altLang="en-US" b="1" dirty="0">
                <a:ea typeface="ＭＳ Ｐゴシック" panose="020B0600070205080204" pitchFamily="34" charset="-128"/>
              </a:rPr>
              <a:t>())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Systems.out.println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92663</TotalTime>
  <Words>1862</Words>
  <Application>Microsoft Office PowerPoint</Application>
  <PresentationFormat>On-screen Show (4:3)</PresentationFormat>
  <Paragraphs>172</Paragraphs>
  <Slides>26</Slides>
  <Notes>21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  <vt:variant>
        <vt:lpstr>Custom Shows</vt:lpstr>
      </vt:variant>
      <vt:variant>
        <vt:i4>1</vt:i4>
      </vt:variant>
    </vt:vector>
  </HeadingPairs>
  <TitlesOfParts>
    <vt:vector size="34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Presentation</vt:lpstr>
      <vt:lpstr>JDBC</vt:lpstr>
      <vt:lpstr>JDBC Code</vt:lpstr>
      <vt:lpstr>JDBC Code (Cont.)</vt:lpstr>
      <vt:lpstr>JDBC Code Details       </vt:lpstr>
      <vt:lpstr>Prepared Statement</vt:lpstr>
      <vt:lpstr>SQL Injection</vt:lpstr>
      <vt:lpstr>Metadata Features</vt:lpstr>
      <vt:lpstr>Transaction Control in JDBC</vt:lpstr>
      <vt:lpstr>Other JDBC Features</vt:lpstr>
      <vt:lpstr>JDBC Resources</vt:lpstr>
      <vt:lpstr>PowerPoint Presentation</vt:lpstr>
      <vt:lpstr>ODBC</vt:lpstr>
      <vt:lpstr>PowerPoint Presentation</vt:lpstr>
      <vt:lpstr>Functions and Procedures</vt:lpstr>
      <vt:lpstr>Declaring SQL Functions</vt:lpstr>
      <vt:lpstr>SQL Procedures</vt:lpstr>
      <vt:lpstr>SQL Procedures (Cont.)</vt:lpstr>
      <vt:lpstr>PowerPoint Presentation</vt:lpstr>
      <vt:lpstr>The Power of Recursion</vt:lpstr>
      <vt:lpstr>The Power of Recursion</vt:lpstr>
      <vt:lpstr>Example of Fixed-Point Computation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Jayantha Kumara, Ph.D.</cp:lastModifiedBy>
  <cp:revision>472</cp:revision>
  <cp:lastPrinted>1999-06-28T19:27:31Z</cp:lastPrinted>
  <dcterms:created xsi:type="dcterms:W3CDTF">2009-12-21T15:40:22Z</dcterms:created>
  <dcterms:modified xsi:type="dcterms:W3CDTF">2021-09-26T02:38:42Z</dcterms:modified>
</cp:coreProperties>
</file>