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1"/>
  </p:notesMasterIdLst>
  <p:handoutMasterIdLst>
    <p:handoutMasterId r:id="rId52"/>
  </p:handoutMasterIdLst>
  <p:sldIdLst>
    <p:sldId id="423" r:id="rId2"/>
    <p:sldId id="421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68" r:id="rId32"/>
    <p:sldId id="369" r:id="rId33"/>
    <p:sldId id="370" r:id="rId34"/>
    <p:sldId id="371" r:id="rId35"/>
    <p:sldId id="373" r:id="rId36"/>
    <p:sldId id="374" r:id="rId37"/>
    <p:sldId id="375" r:id="rId38"/>
    <p:sldId id="376" r:id="rId39"/>
    <p:sldId id="377" r:id="rId40"/>
    <p:sldId id="378" r:id="rId41"/>
    <p:sldId id="379" r:id="rId42"/>
    <p:sldId id="380" r:id="rId43"/>
    <p:sldId id="381" r:id="rId44"/>
    <p:sldId id="382" r:id="rId45"/>
    <p:sldId id="383" r:id="rId46"/>
    <p:sldId id="384" r:id="rId47"/>
    <p:sldId id="385" r:id="rId48"/>
    <p:sldId id="386" r:id="rId49"/>
    <p:sldId id="387" r:id="rId50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 Sudarshan" initials="SS" lastIdx="1" clrIdx="0">
    <p:extLst>
      <p:ext uri="{19B8F6BF-5375-455C-9EA6-DF929625EA0E}">
        <p15:presenceInfo xmlns:p15="http://schemas.microsoft.com/office/powerpoint/2012/main" userId="b463bc06a992a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4" autoAdjust="0"/>
    <p:restoredTop sz="90563" autoAdjust="0"/>
  </p:normalViewPr>
  <p:slideViewPr>
    <p:cSldViewPr snapToGrid="0">
      <p:cViewPr varScale="1">
        <p:scale>
          <a:sx n="111" d="100"/>
          <a:sy n="111" d="100"/>
        </p:scale>
        <p:origin x="1488" y="200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796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6C87BE7-122B-4399-B1F6-35CC3C43642F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54D2032-F7A1-47FB-8029-FF01734C1A45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D6698B-82E8-4243-BAB0-D6783EE2B84F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E75EE63-BBAB-4B59-AB6C-C7C62F9D7EF6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FA286EA-37A2-4E74-A5EA-47322F5F22B9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F34FE36-22BB-471F-B5BA-20ABB5BF6430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66F3D21-A5A9-4DF0-817E-313DA5AE0CC9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81DB7B-8BB9-428D-983D-60F2DF463925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1469615-0B6C-4E37-A5DC-FDCF4C566C37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2F97F58-FA04-4838-BA8D-1673429622FF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F0CAC2-290B-4447-A1A9-9DF2412B29D5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E8ABFFE-D826-4EF9-B15D-4180085C23C7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A9C970B-8220-4517-837F-B56840EC81F1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CB53E9A-4F1C-4562-B43B-B5CFB7E98BB2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D71DE7E-FF0D-4034-AE63-651A3A350F6F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6281BB1-9FD8-4756-B07C-05F43DCBB1D1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02CC610-2C92-4BB3-8D98-C7E1312CA104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44853C-1565-4D82-BAFB-17FA6226FCB3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5E82CE-5F33-4AA9-922C-5F54A6966317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8449F55-0331-42F3-8185-5550FA6588AF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A24CF4-9A58-4D8C-8B4A-1F5B4A557C17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202F3DB-D83B-4369-B6DF-4EFAC58302F7}" type="slidenum">
              <a:rPr lang="en-US" altLang="en-US" sz="1200"/>
              <a:pPr algn="r"/>
              <a:t>3</a:t>
            </a:fld>
            <a:endParaRPr lang="en-US" alt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7733CA9-4ACE-4C8E-94A6-AF7CB20743E9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D2532D8-F19F-403F-A34B-7117B24BF533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40ADC53-D181-43CB-9865-BA969C5AAEFD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94E467F-6EAC-4F92-B33E-2BE268A09E9A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AF7D5D7-1528-465C-90C3-10C59F6113C4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D1A45DA-CA64-41FA-A1E8-AD1BAE08C0BB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64DA130-9CE3-4E7D-9E7F-223297258F10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BB2FFBC-ECC8-4E72-ACD7-AC5B3AC7D391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33A54A-C6D5-44D3-B193-2B68843B2348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57AE074-BB24-467C-A389-042288128DCE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4932D46-DD78-4BAB-BBDC-DC51872AFEF6}" type="slidenum">
              <a:rPr lang="en-US" altLang="en-US" sz="1200"/>
              <a:pPr algn="r"/>
              <a:t>4</a:t>
            </a:fld>
            <a:endParaRPr lang="en-US" alt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507090B-43B1-4E96-BBBD-29C4E144CED6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21DAE2F-0D65-4187-8195-66E3DFCF9142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D12A99F-88C8-4413-BBDB-E9633A53948D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9B5DD2D-80F8-4C47-BE29-F71863EB928E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D1584D15-F658-456F-8F61-E80EBA02FF6A}" type="slidenum">
              <a:rPr lang="en-US" altLang="en-US" sz="1200"/>
              <a:pPr algn="r"/>
              <a:t>44</a:t>
            </a:fld>
            <a:endParaRPr lang="en-US" altLang="en-US" sz="12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2C13233-64BC-4954-9464-11A8667DC6C3}" type="slidenum">
              <a:rPr lang="en-US" altLang="en-US" sz="1200"/>
              <a:pPr algn="r"/>
              <a:t>45</a:t>
            </a:fld>
            <a:endParaRPr lang="en-US" altLang="en-US" sz="12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02DC87-2809-4E8A-B7E5-19578CF611CB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C5B6243-9F6C-4A40-B7AB-819F09B48280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3671C7C-5C30-4951-A09C-C7DE0069A227}" type="slidenum">
              <a:rPr lang="en-US" altLang="en-US" sz="1200"/>
              <a:pPr algn="r"/>
              <a:t>48</a:t>
            </a:fld>
            <a:endParaRPr lang="en-US" altLang="en-US" sz="12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1896E650-A8FF-4A75-8D3E-76E6F7496A62}" type="slidenum">
              <a:rPr lang="en-US" altLang="en-US" sz="1200"/>
              <a:pPr algn="r"/>
              <a:t>49</a:t>
            </a:fld>
            <a:endParaRPr lang="en-US" altLang="en-US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572F582-7A30-44E2-B9AE-85A1CA63CB6B}" type="slidenum">
              <a:rPr lang="en-US" altLang="en-US" sz="1200"/>
              <a:pPr algn="r"/>
              <a:t>5</a:t>
            </a:fld>
            <a:endParaRPr lang="en-US" alt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43EEFE5-6DA2-40BF-A0EC-25CFBBE7FBB4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E76179E-0825-42BA-A86D-E07CE2CDFB4A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E8D77EB-8DA4-473C-85D9-A2C867216A15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02298E3-52AF-4F84-BC83-1D80A0E7F6B5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5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6.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10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110000"/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22DBFC5-E763-46C1-ABAD-DD42419B93B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6: Database Design Using the E-R Model</a:t>
            </a:r>
          </a:p>
        </p:txBody>
      </p:sp>
    </p:spTree>
    <p:extLst>
      <p:ext uri="{BB962C8B-B14F-4D97-AF65-F5344CB8AC3E}">
        <p14:creationId xmlns:p14="http://schemas.microsoft.com/office/powerpoint/2010/main" val="416223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12435AE-617D-44C7-8B87-71DB3CDF765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85725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Entity sets in ER Diagram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781235" y="1109663"/>
            <a:ext cx="7615561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Entity sets can be represented graphically as follows:</a:t>
            </a:r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Rectangles represent entity sets.</a:t>
            </a:r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Attributes listed inside entity rectangle</a:t>
            </a:r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Underline indicates primary key attributes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290F8C-1B79-4693-9B6C-81A613B75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719" y="3435718"/>
            <a:ext cx="4465041" cy="171540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E74E6FC-02E6-4B65-AD45-B06E1C45B296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Relationship Sets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7031"/>
            <a:ext cx="7766050" cy="4876800"/>
          </a:xfrm>
        </p:spPr>
        <p:txBody>
          <a:bodyPr/>
          <a:lstStyle/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relationship</a:t>
            </a:r>
            <a:r>
              <a:rPr lang="en-US" altLang="en-US" sz="1700" dirty="0"/>
              <a:t> is an association among several entities</a:t>
            </a:r>
          </a:p>
          <a:p>
            <a:pPr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/>
              <a:t>	Example:</a:t>
            </a:r>
            <a:br>
              <a:rPr lang="en-US" altLang="en-US" sz="1700" dirty="0"/>
            </a:br>
            <a:r>
              <a:rPr lang="en-US" altLang="en-US" sz="1700" dirty="0"/>
              <a:t>	 44553 (Peltier</a:t>
            </a:r>
            <a:r>
              <a:rPr lang="en-US" altLang="en-US" sz="1700" u="sng" dirty="0"/>
              <a:t>)</a:t>
            </a:r>
            <a:r>
              <a:rPr lang="en-US" altLang="en-US" sz="1700" dirty="0"/>
              <a:t> 	</a:t>
            </a:r>
            <a:r>
              <a:rPr lang="en-US" altLang="en-US" sz="1700" i="1" u="sng" dirty="0"/>
              <a:t>advisor</a:t>
            </a:r>
            <a:r>
              <a:rPr lang="en-US" altLang="en-US" sz="1700" dirty="0"/>
              <a:t>	 22222 (</a:t>
            </a:r>
            <a:r>
              <a:rPr lang="en-US" altLang="en-US" sz="1700" u="sng" dirty="0"/>
              <a:t>Einstein)</a:t>
            </a:r>
            <a:r>
              <a:rPr lang="en-US" altLang="en-US" sz="1700" dirty="0"/>
              <a:t> </a:t>
            </a:r>
            <a:br>
              <a:rPr lang="en-US" altLang="en-US" sz="1700" u="sng" dirty="0"/>
            </a:br>
            <a:r>
              <a:rPr lang="en-US" altLang="en-US" sz="1700" dirty="0"/>
              <a:t>	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entity	relationship set	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entity</a:t>
            </a:r>
          </a:p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relationship set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a mathematical relation among </a:t>
            </a:r>
            <a:r>
              <a:rPr lang="en-US" altLang="en-US" sz="1700" i="1" dirty="0"/>
              <a:t>n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 2 entities, each taken from entity sets</a:t>
            </a:r>
          </a:p>
          <a:p>
            <a:pPr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			{(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,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, …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) |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  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,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  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, …,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  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}</a:t>
            </a:r>
            <a:br>
              <a:rPr lang="en-US" altLang="en-US" sz="1700" dirty="0">
                <a:sym typeface="Symbol" panose="05050102010706020507" pitchFamily="18" charset="2"/>
              </a:rPr>
            </a:b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where 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,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, …,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) is a relationship</a:t>
            </a:r>
          </a:p>
          <a:p>
            <a:pPr lvl="1"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Example: </a:t>
            </a:r>
          </a:p>
          <a:p>
            <a:pPr lvl="1"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		        (44553,22222)  </a:t>
            </a:r>
            <a:r>
              <a:rPr lang="en-US" altLang="en-US" sz="17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advisor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2519C1B-53E7-465F-B2F5-C1D824F17F9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85725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(Cont.)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81235" y="1109663"/>
            <a:ext cx="7521391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indent="-4572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Example: we define the relationship set  </a:t>
            </a:r>
            <a:r>
              <a:rPr kumimoji="1" lang="en-US" altLang="en-US" sz="1700" i="1" dirty="0"/>
              <a:t>advisor</a:t>
            </a:r>
            <a:r>
              <a:rPr kumimoji="1" lang="en-US" altLang="en-US" sz="1700" dirty="0"/>
              <a:t> to denote the associations between students and the instructors who act as their advisors.</a:t>
            </a:r>
          </a:p>
          <a:p>
            <a:pPr marL="457200" indent="-4572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Pictorially, we draw a line between related entities.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110000"/>
              <a:buFont typeface="Monotype Sorts" charset="2"/>
              <a:buChar char="n"/>
            </a:pPr>
            <a:endParaRPr kumimoji="1" lang="en-US" altLang="en-US" sz="1700" dirty="0"/>
          </a:p>
        </p:txBody>
      </p:sp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184" y="2488483"/>
            <a:ext cx="4967024" cy="2756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CA44E25-1815-4B95-9BF0-190672492B6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750" y="85725"/>
            <a:ext cx="8350250" cy="6096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Relationship  Sets via ER Diagrams 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823595" y="1205034"/>
            <a:ext cx="749681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Diamonds represent relationship sets.</a:t>
            </a:r>
          </a:p>
        </p:txBody>
      </p:sp>
      <p:pic>
        <p:nvPicPr>
          <p:cNvPr id="1843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281" y="2012264"/>
            <a:ext cx="6006782" cy="122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C11BF5E-0D22-4F77-9B3A-CB373E33C1E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(Cont.)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21047" cy="1250759"/>
          </a:xfrm>
        </p:spPr>
        <p:txBody>
          <a:bodyPr/>
          <a:lstStyle/>
          <a:p>
            <a:r>
              <a:rPr lang="en-US" altLang="en-US" sz="1700" dirty="0"/>
              <a:t>An attribute can also be associated with a relationship set.</a:t>
            </a:r>
          </a:p>
          <a:p>
            <a:r>
              <a:rPr lang="en-US" altLang="en-US" sz="1700" dirty="0"/>
              <a:t>For instance, the </a:t>
            </a:r>
            <a:r>
              <a:rPr lang="en-US" altLang="en-US" sz="1700" i="1" dirty="0"/>
              <a:t>advisor </a:t>
            </a:r>
            <a:r>
              <a:rPr lang="en-US" altLang="en-US" sz="1700" dirty="0"/>
              <a:t>relationship set between entity sets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student </a:t>
            </a:r>
            <a:r>
              <a:rPr lang="en-US" altLang="en-US" sz="1700" dirty="0"/>
              <a:t>may have the attribute </a:t>
            </a:r>
            <a:r>
              <a:rPr lang="en-US" altLang="en-US" sz="1700" i="1" dirty="0"/>
              <a:t>date </a:t>
            </a:r>
            <a:r>
              <a:rPr lang="en-US" altLang="en-US" sz="1700" dirty="0"/>
              <a:t>which tracks when the student started being associated with the advisor</a:t>
            </a:r>
          </a:p>
        </p:txBody>
      </p:sp>
      <p:pic>
        <p:nvPicPr>
          <p:cNvPr id="1946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825" y="2511552"/>
            <a:ext cx="5993450" cy="2842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28CB72F-FF9B-4DEC-8E2A-4D7317ABCAA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with Attributes</a:t>
            </a:r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587500"/>
            <a:ext cx="6932613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701F842-A753-4C1B-8632-C62B81979AC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Roles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1349"/>
            <a:ext cx="7888097" cy="1476375"/>
          </a:xfrm>
        </p:spPr>
        <p:txBody>
          <a:bodyPr/>
          <a:lstStyle/>
          <a:p>
            <a:r>
              <a:rPr kumimoji="0" lang="en-US" altLang="en-US" sz="1700" dirty="0"/>
              <a:t>Entity sets of a relationship need not be distinct</a:t>
            </a:r>
          </a:p>
          <a:p>
            <a:pPr lvl="1"/>
            <a:r>
              <a:rPr kumimoji="0" lang="en-US" altLang="en-US" sz="1700" dirty="0">
                <a:ea typeface="ＭＳ Ｐゴシック" panose="020B0600070205080204" pitchFamily="34" charset="-128"/>
              </a:rPr>
              <a:t>Each occurrence of an entity set plays a “role” in the relationship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r>
              <a:rPr lang="en-US" altLang="en-US" sz="1700" dirty="0"/>
              <a:t>The labels “</a:t>
            </a:r>
            <a:r>
              <a:rPr lang="en-US" altLang="ja-JP" sz="1700" i="1" dirty="0" err="1"/>
              <a:t>course_id</a:t>
            </a:r>
            <a:r>
              <a:rPr lang="en-US" altLang="en-US" sz="1700" dirty="0"/>
              <a:t>”</a:t>
            </a:r>
            <a:r>
              <a:rPr lang="en-US" altLang="ja-JP" sz="1700" dirty="0"/>
              <a:t> and </a:t>
            </a:r>
            <a:r>
              <a:rPr lang="en-US" altLang="en-US" sz="1700" dirty="0"/>
              <a:t>“</a:t>
            </a:r>
            <a:r>
              <a:rPr lang="en-US" altLang="ja-JP" sz="1700" i="1" dirty="0" err="1"/>
              <a:t>prereq_id</a:t>
            </a:r>
            <a:r>
              <a:rPr lang="en-US" altLang="en-US" sz="1700" dirty="0"/>
              <a:t>”</a:t>
            </a:r>
            <a:r>
              <a:rPr lang="en-US" altLang="ja-JP" sz="1700" dirty="0"/>
              <a:t> are called </a:t>
            </a:r>
            <a:r>
              <a:rPr lang="en-US" altLang="ja-JP" sz="1700" b="1" dirty="0">
                <a:solidFill>
                  <a:srgbClr val="002060"/>
                </a:solidFill>
              </a:rPr>
              <a:t>roles</a:t>
            </a:r>
            <a:r>
              <a:rPr lang="en-US" altLang="ja-JP" sz="1700" dirty="0"/>
              <a:t>.</a:t>
            </a:r>
            <a:endParaRPr lang="en-US" altLang="en-US" sz="1700" dirty="0"/>
          </a:p>
        </p:txBody>
      </p:sp>
      <p:pic>
        <p:nvPicPr>
          <p:cNvPr id="2150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520" y="2478346"/>
            <a:ext cx="5139204" cy="151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9D097E6-19A2-465A-AE4B-A74A87D9A89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Degree of a Relationship Set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558787" cy="3783012"/>
          </a:xfrm>
        </p:spPr>
        <p:txBody>
          <a:bodyPr/>
          <a:lstStyle/>
          <a:p>
            <a:r>
              <a:rPr lang="en-US" altLang="en-US" sz="1700" dirty="0"/>
              <a:t>Binary relationship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involve two entity sets (or degree two).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most relationship sets in a database system are binary.</a:t>
            </a:r>
          </a:p>
          <a:p>
            <a:r>
              <a:rPr lang="en-US" altLang="en-US" sz="1700" dirty="0"/>
              <a:t>Relationships between more than two entity sets are rare.  Most relationships are binary. (More on this later.)</a:t>
            </a:r>
          </a:p>
          <a:p>
            <a:pPr lvl="1">
              <a:buClr>
                <a:srgbClr val="FF9933"/>
              </a:buClr>
            </a:pPr>
            <a:r>
              <a:rPr lang="en-US" altLang="en-US" sz="1700" dirty="0">
                <a:ea typeface="ＭＳ Ｐゴシック" panose="020B0600070205080204" pitchFamily="34" charset="-128"/>
              </a:rPr>
              <a:t>Example: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students</a:t>
            </a:r>
            <a:r>
              <a:rPr lang="en-US" altLang="en-US" sz="1700" dirty="0">
                <a:ea typeface="ＭＳ Ｐゴシック" panose="020B0600070205080204" pitchFamily="34" charset="-128"/>
              </a:rPr>
              <a:t> work on research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projects</a:t>
            </a:r>
            <a:r>
              <a:rPr lang="en-US" altLang="en-US" sz="1700" dirty="0">
                <a:ea typeface="ＭＳ Ｐゴシック" panose="020B0600070205080204" pitchFamily="34" charset="-128"/>
              </a:rPr>
              <a:t> under the guidance of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. </a:t>
            </a:r>
          </a:p>
          <a:p>
            <a:pPr lvl="1">
              <a:buClr>
                <a:srgbClr val="FF9933"/>
              </a:buClr>
            </a:pPr>
            <a:r>
              <a:rPr lang="en-US" altLang="en-US" sz="1700" dirty="0">
                <a:ea typeface="ＭＳ Ｐゴシック" panose="020B0600070205080204" pitchFamily="34" charset="-128"/>
              </a:rPr>
              <a:t>relationship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is a ternary relationship between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instructor, student, </a:t>
            </a:r>
            <a:r>
              <a:rPr lang="en-US" altLang="en-US" sz="17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project</a:t>
            </a:r>
            <a:endParaRPr kumimoji="0" lang="en-US" altLang="en-US" sz="1700" dirty="0">
              <a:ea typeface="ＭＳ Ｐゴシック" panose="020B0600070205080204" pitchFamily="34" charset="-128"/>
            </a:endParaRPr>
          </a:p>
          <a:p>
            <a:pPr lvl="1"/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6AF3CF1-7052-4132-BC05-7C4131D52E9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53975"/>
            <a:ext cx="84963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Non-binary Relationship Sets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84275"/>
            <a:ext cx="7634796" cy="1680845"/>
          </a:xfrm>
        </p:spPr>
        <p:txBody>
          <a:bodyPr/>
          <a:lstStyle/>
          <a:p>
            <a:r>
              <a:rPr lang="en-US" altLang="en-US" sz="1700" dirty="0"/>
              <a:t>Most relationship sets are binary</a:t>
            </a:r>
          </a:p>
          <a:p>
            <a:r>
              <a:rPr lang="en-US" altLang="en-US" sz="1700" dirty="0"/>
              <a:t>There are  occasions when it is more convenient to represent relationships as non-binary.</a:t>
            </a:r>
          </a:p>
          <a:p>
            <a:r>
              <a:rPr lang="en-US" altLang="en-US" sz="1700" dirty="0"/>
              <a:t>E-R Diagram with a Ternary Relationship</a:t>
            </a:r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pic>
        <p:nvPicPr>
          <p:cNvPr id="23556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952" y="2755392"/>
            <a:ext cx="5098159" cy="196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147FF76-3AD8-4E24-9552-77EC77D1DBAC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Complex Attributes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753859" cy="3335210"/>
          </a:xfrm>
        </p:spPr>
        <p:txBody>
          <a:bodyPr/>
          <a:lstStyle/>
          <a:p>
            <a:r>
              <a:rPr lang="en-US" altLang="en-US" sz="1700" dirty="0"/>
              <a:t>Attribute types: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Simple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composite</a:t>
            </a:r>
            <a:r>
              <a:rPr lang="en-US" altLang="en-US" sz="1700" dirty="0">
                <a:ea typeface="ＭＳ Ｐゴシック" panose="020B0600070205080204" pitchFamily="34" charset="-128"/>
              </a:rPr>
              <a:t> attributes.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Single-valued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multivalued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attributes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Example: multivalued attribute: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phone_numbers</a:t>
            </a:r>
            <a:endParaRPr lang="en-US" altLang="en-US" sz="1700" i="1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Derived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attributes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Can be computed from other attributes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Example:  age, given 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date_of_birth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Domain</a:t>
            </a:r>
            <a:r>
              <a:rPr lang="en-US" altLang="en-US" sz="1700" dirty="0"/>
              <a:t> – the set of permitted values for each attribute 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38CDAE9-E387-4B01-A720-4ACF35118A5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254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/>
              </a:rPr>
              <a:t>Design Phases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1" y="1185799"/>
            <a:ext cx="7595870" cy="3764153"/>
          </a:xfrm>
        </p:spPr>
        <p:txBody>
          <a:bodyPr/>
          <a:lstStyle/>
          <a:p>
            <a:r>
              <a:rPr lang="en-US" altLang="en-US" sz="1800" dirty="0"/>
              <a:t>Initial phase -- characterize fully the data needs of the prospective database users. </a:t>
            </a:r>
          </a:p>
          <a:p>
            <a:r>
              <a:rPr lang="en-US" altLang="en-US" sz="1800" dirty="0"/>
              <a:t>Second phase  -- choosing  a data model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Applying the concepts of the chosen data model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Translating  these requirements into a conceptual schema of the database.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A fully developed conceptual schema indicates the functional requirements of the enterprise. 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Describe the kinds of operations (or transactions) that will be performed on the data.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3743894-A7D2-481D-9232-969407554A7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Composite Attributes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558786" cy="901700"/>
          </a:xfrm>
        </p:spPr>
        <p:txBody>
          <a:bodyPr/>
          <a:lstStyle/>
          <a:p>
            <a:r>
              <a:rPr lang="en-US" altLang="en-US" sz="1700" dirty="0"/>
              <a:t>Composite attributes allow us to divided attributes  into subparts (other attributes).</a:t>
            </a:r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524" y="1987296"/>
            <a:ext cx="6119901" cy="1882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1E5383E-01AA-44A8-9245-3174AB52F5DC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3480" y="73025"/>
            <a:ext cx="8158578" cy="639763"/>
          </a:xfrm>
        </p:spPr>
        <p:txBody>
          <a:bodyPr/>
          <a:lstStyle/>
          <a:p>
            <a:pPr>
              <a:defRPr/>
            </a:pPr>
            <a:r>
              <a:rPr lang="en-US" alt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Complex Attributes  in ER Diagram</a:t>
            </a: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0" y="1268413"/>
            <a:ext cx="1916113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951B197-0634-436E-AF91-B9FCD0568D3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Cardinality Constraints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12170" cy="4114800"/>
          </a:xfrm>
        </p:spPr>
        <p:txBody>
          <a:bodyPr/>
          <a:lstStyle/>
          <a:p>
            <a:r>
              <a:rPr lang="en-US" altLang="en-US" sz="1700" dirty="0"/>
              <a:t>Express the number of entities to which another entity can be associated via a relationship set.</a:t>
            </a:r>
          </a:p>
          <a:p>
            <a:r>
              <a:rPr lang="en-US" altLang="en-US" sz="1700" dirty="0"/>
              <a:t>Most useful in describing binary relationship sets.</a:t>
            </a:r>
          </a:p>
          <a:p>
            <a:r>
              <a:rPr lang="en-US" altLang="en-US" sz="1700" dirty="0"/>
              <a:t>For a binary relationship set the mapping cardinality must be one of the following types: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One to one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One to many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Many to one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Many to many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7FDFECB-BF84-4C4B-9869-536D9A33F5E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Cardinalities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529459" y="4675886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One to one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265696" y="4679855"/>
            <a:ext cx="14874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One to many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488821" y="5267579"/>
            <a:ext cx="606929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en-US" sz="1700" dirty="0"/>
              <a:t>Note: Some elements in </a:t>
            </a:r>
            <a:r>
              <a:rPr kumimoji="1" lang="en-US" altLang="en-US" sz="1700" i="1" dirty="0"/>
              <a:t>A</a:t>
            </a:r>
            <a:r>
              <a:rPr kumimoji="1" lang="en-US" altLang="en-US" sz="1700" dirty="0"/>
              <a:t> and </a:t>
            </a:r>
            <a:r>
              <a:rPr kumimoji="1" lang="en-US" altLang="en-US" sz="1700" i="1" dirty="0"/>
              <a:t>B</a:t>
            </a:r>
            <a:r>
              <a:rPr kumimoji="1" lang="en-US" altLang="en-US" sz="1700" dirty="0"/>
              <a:t> may not be mapped to any </a:t>
            </a:r>
          </a:p>
          <a:p>
            <a:r>
              <a:rPr kumimoji="1" lang="en-US" altLang="en-US" sz="1700" dirty="0"/>
              <a:t>elements in the other set</a:t>
            </a:r>
          </a:p>
        </p:txBody>
      </p:sp>
      <p:pic>
        <p:nvPicPr>
          <p:cNvPr id="28678" name="Picture 7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1389379"/>
            <a:ext cx="5939028" cy="3025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6131B0C-19E4-4A63-BF29-BB039C88E93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Cardinalities 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284921" y="4593781"/>
            <a:ext cx="1689671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Many to one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962206" y="4632452"/>
            <a:ext cx="1609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Many to many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507109" y="5126038"/>
            <a:ext cx="604518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en-US" sz="1700" dirty="0"/>
              <a:t>Note: Some elements in A and B may not be mapped to any </a:t>
            </a:r>
          </a:p>
          <a:p>
            <a:r>
              <a:rPr kumimoji="1" lang="en-US" altLang="en-US" sz="1700" dirty="0"/>
              <a:t>elements in the other set</a:t>
            </a:r>
          </a:p>
        </p:txBody>
      </p:sp>
      <p:pic>
        <p:nvPicPr>
          <p:cNvPr id="29702" name="Picture 7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277156"/>
            <a:ext cx="5851524" cy="305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171FF3-63AB-41B5-B0A2-FC5B1E933C3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Cardinality Constraints in ER Diagram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3475"/>
            <a:ext cx="7647681" cy="2744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We express cardinality constraints by drawing either a directed line (</a:t>
            </a:r>
            <a:r>
              <a:rPr lang="en-US" altLang="en-US" sz="1700" dirty="0">
                <a:sym typeface="Symbol" panose="05050102010706020507" pitchFamily="18" charset="2"/>
              </a:rPr>
              <a:t>), signifying “one,” or an undirected line (—), signifying “many,” between the relationship set and the entity set.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1700" dirty="0"/>
              <a:t>One-to-one relationship between an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a </a:t>
            </a:r>
            <a:r>
              <a:rPr lang="en-US" altLang="en-US" sz="1700" i="1" dirty="0"/>
              <a:t>student </a:t>
            </a:r>
            <a:r>
              <a:rPr lang="en-US" altLang="en-US" sz="17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A student is associated with at most one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via the relationship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student</a:t>
            </a:r>
            <a:r>
              <a:rPr lang="en-US" altLang="en-US" sz="1700" dirty="0">
                <a:ea typeface="ＭＳ Ｐゴシック" panose="020B0600070205080204" pitchFamily="34" charset="-128"/>
              </a:rPr>
              <a:t> is associated with at most one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department</a:t>
            </a:r>
            <a:r>
              <a:rPr lang="en-US" altLang="en-US" sz="1700" dirty="0">
                <a:ea typeface="ＭＳ Ｐゴシック" panose="020B0600070205080204" pitchFamily="34" charset="-128"/>
              </a:rPr>
              <a:t> via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stud_dept</a:t>
            </a:r>
            <a:endParaRPr lang="en-US" altLang="en-US" sz="1700" dirty="0">
              <a:ea typeface="ＭＳ Ｐゴシック" panose="020B0600070205080204" pitchFamily="34" charset="-128"/>
            </a:endParaRP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418"/>
          <a:stretch>
            <a:fillRect/>
          </a:stretch>
        </p:blipFill>
        <p:spPr bwMode="auto">
          <a:xfrm>
            <a:off x="2267712" y="3654347"/>
            <a:ext cx="5534851" cy="145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184CFEF-5B98-4A34-910C-283EB9B840B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952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One-to-Many Relationship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1" y="1087438"/>
            <a:ext cx="7643672" cy="1582610"/>
          </a:xfrm>
        </p:spPr>
        <p:txBody>
          <a:bodyPr/>
          <a:lstStyle/>
          <a:p>
            <a:r>
              <a:rPr lang="en-US" altLang="en-US" sz="1700" dirty="0"/>
              <a:t>one-to-many relationship between an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a </a:t>
            </a:r>
            <a:r>
              <a:rPr lang="en-US" altLang="en-US" sz="1700" i="1" dirty="0"/>
              <a:t>student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 instructor is associated with several (including 0) students via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 student is associated with at most one instructor via advisor, </a:t>
            </a: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59" b="44698"/>
          <a:stretch>
            <a:fillRect/>
          </a:stretch>
        </p:blipFill>
        <p:spPr bwMode="auto">
          <a:xfrm>
            <a:off x="2340864" y="2372472"/>
            <a:ext cx="5152400" cy="1497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DA7C434-1F11-433B-B868-5B8C52821A1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52488" y="225425"/>
            <a:ext cx="8113712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Many-to-One Relationships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5724" y="1108012"/>
            <a:ext cx="7752101" cy="1814512"/>
          </a:xfrm>
        </p:spPr>
        <p:txBody>
          <a:bodyPr/>
          <a:lstStyle/>
          <a:p>
            <a:r>
              <a:rPr lang="en-US" altLang="en-US" sz="1700" dirty="0"/>
              <a:t>In a many-to-one relationship between an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a </a:t>
            </a:r>
            <a:r>
              <a:rPr lang="en-US" altLang="en-US" sz="1700" i="1" dirty="0"/>
              <a:t>student,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 instructor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 is associated with at most one student via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</a:t>
            </a:r>
            <a:r>
              <a:rPr lang="en-US" altLang="en-US" sz="1700" dirty="0">
                <a:ea typeface="ＭＳ Ｐゴシック" panose="020B0600070205080204" pitchFamily="34" charset="-128"/>
              </a:rPr>
              <a:t>,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and a student is associated with several (including 0) instructors via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11A9D3-B35F-4D20-8A97-EE883DFF5759}"/>
              </a:ext>
            </a:extLst>
          </p:cNvPr>
          <p:cNvGrpSpPr/>
          <p:nvPr/>
        </p:nvGrpSpPr>
        <p:grpSpPr>
          <a:xfrm>
            <a:off x="1999869" y="2532454"/>
            <a:ext cx="5876163" cy="1814513"/>
            <a:chOff x="1999869" y="2532454"/>
            <a:chExt cx="5876163" cy="1814513"/>
          </a:xfrm>
        </p:grpSpPr>
        <p:pic>
          <p:nvPicPr>
            <p:cNvPr id="32772" name="Picture 5"/>
            <p:cNvPicPr preferRelativeResize="0"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164" b="6378"/>
            <a:stretch>
              <a:fillRect/>
            </a:stretch>
          </p:blipFill>
          <p:spPr bwMode="auto">
            <a:xfrm>
              <a:off x="1999869" y="2532454"/>
              <a:ext cx="5876163" cy="1814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3" name="Line 6"/>
            <p:cNvSpPr>
              <a:spLocks noChangeShapeType="1"/>
            </p:cNvSpPr>
            <p:nvPr/>
          </p:nvSpPr>
          <p:spPr bwMode="auto">
            <a:xfrm>
              <a:off x="6361211" y="3472078"/>
              <a:ext cx="22860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4D901F7-E18E-4092-8CEE-D775F0E83EE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Many-to-Many Relationship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772972" cy="1546225"/>
          </a:xfrm>
        </p:spPr>
        <p:txBody>
          <a:bodyPr/>
          <a:lstStyle/>
          <a:p>
            <a:r>
              <a:rPr lang="en-US" altLang="en-US" sz="1700" dirty="0"/>
              <a:t>An instructor is associated with several (possibly 0) students via </a:t>
            </a:r>
            <a:r>
              <a:rPr lang="en-US" altLang="en-US" sz="1700" i="1" dirty="0"/>
              <a:t>advisor</a:t>
            </a:r>
          </a:p>
          <a:p>
            <a:r>
              <a:rPr lang="en-US" altLang="en-US" sz="1700" dirty="0"/>
              <a:t>A student is associated with several (possibly 0) instructors via </a:t>
            </a:r>
            <a:r>
              <a:rPr lang="en-US" altLang="en-US" sz="1700" i="1" dirty="0"/>
              <a:t>advisor</a:t>
            </a:r>
            <a:r>
              <a:rPr lang="en-US" altLang="en-US" sz="1700" dirty="0"/>
              <a:t> </a:t>
            </a:r>
          </a:p>
        </p:txBody>
      </p:sp>
      <p:pic>
        <p:nvPicPr>
          <p:cNvPr id="3379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34480"/>
            <a:ext cx="6161088" cy="126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0AAD82A-5D5B-40A7-94DA-C76C720BA78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6988" y="233363"/>
            <a:ext cx="7427912" cy="455612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Total and Partial Participation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772357" y="1068642"/>
            <a:ext cx="7762043" cy="457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08585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b="1" dirty="0"/>
              <a:t>Total participation </a:t>
            </a:r>
            <a:r>
              <a:rPr kumimoji="1" lang="en-US" altLang="en-US" sz="1700" dirty="0"/>
              <a:t>(indicated by double line):  every entity in the entity set participates in at least one relationship in the relationship set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chemeClr val="hlink"/>
              </a:buClr>
              <a:buSzPct val="80000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chemeClr val="hlink"/>
              </a:buClr>
              <a:buSzPct val="80000"/>
            </a:pPr>
            <a:r>
              <a:rPr kumimoji="1" lang="en-US" altLang="en-US" sz="1700" dirty="0"/>
              <a:t>participation of </a:t>
            </a:r>
            <a:r>
              <a:rPr kumimoji="1" lang="en-US" altLang="en-US" sz="1700" i="1" dirty="0"/>
              <a:t>student  </a:t>
            </a:r>
            <a:r>
              <a:rPr kumimoji="1" lang="en-US" altLang="en-US" sz="1700" dirty="0"/>
              <a:t>in </a:t>
            </a:r>
            <a:r>
              <a:rPr kumimoji="1" lang="en-US" altLang="en-US" sz="1700" i="1" dirty="0"/>
              <a:t>advisor r</a:t>
            </a:r>
            <a:r>
              <a:rPr kumimoji="1" lang="en-US" altLang="en-US" sz="1700" dirty="0"/>
              <a:t>elation is total</a:t>
            </a:r>
          </a:p>
          <a:p>
            <a:pPr marL="1200150" lvl="2" indent="-342900">
              <a:spcBef>
                <a:spcPct val="35000"/>
              </a:spcBef>
              <a:buClr>
                <a:srgbClr val="33CC33"/>
              </a:buClr>
              <a:buSzPct val="9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 every </a:t>
            </a:r>
            <a:r>
              <a:rPr kumimoji="1" lang="en-US" altLang="en-US" sz="1700" i="1" dirty="0"/>
              <a:t>student </a:t>
            </a:r>
            <a:r>
              <a:rPr kumimoji="1" lang="en-US" altLang="en-US" sz="1700" dirty="0"/>
              <a:t>must have an associated instructor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b="1" dirty="0"/>
              <a:t>Partial participation</a:t>
            </a:r>
            <a:r>
              <a:rPr kumimoji="1" lang="en-US" altLang="en-US" sz="1700" dirty="0"/>
              <a:t>:  some entities may not participate in any relationship in the relationship set</a:t>
            </a:r>
          </a:p>
          <a:p>
            <a:pPr marL="800100" lvl="1" indent="-342900">
              <a:spcBef>
                <a:spcPct val="35000"/>
              </a:spcBef>
              <a:buClr>
                <a:schemeClr val="hlink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Example: participation of </a:t>
            </a:r>
            <a:r>
              <a:rPr kumimoji="1" lang="en-US" altLang="en-US" sz="1700" i="1" dirty="0"/>
              <a:t>instructor</a:t>
            </a:r>
            <a:r>
              <a:rPr kumimoji="1" lang="en-US" altLang="en-US" sz="1700" dirty="0"/>
              <a:t> in </a:t>
            </a:r>
            <a:r>
              <a:rPr kumimoji="1" lang="en-US" altLang="en-US" sz="1700" i="1" dirty="0"/>
              <a:t>advisor</a:t>
            </a:r>
            <a:r>
              <a:rPr kumimoji="1" lang="en-US" altLang="en-US" sz="1700" dirty="0"/>
              <a:t> is partial</a:t>
            </a:r>
          </a:p>
        </p:txBody>
      </p:sp>
      <p:pic>
        <p:nvPicPr>
          <p:cNvPr id="504851" name="Picture 504850">
            <a:extLst>
              <a:ext uri="{FF2B5EF4-FFF2-40B4-BE49-F238E27FC236}">
                <a16:creationId xmlns:a16="http://schemas.microsoft.com/office/drawing/2014/main" id="{7AD8FC18-4D82-4ED5-AF97-0EC81F628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753" y="1836380"/>
            <a:ext cx="5985366" cy="11811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C1640C5-367D-4A64-85B5-D5EF1C9AED4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Phases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6762" y="1175195"/>
            <a:ext cx="7610476" cy="43751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Final Phase -- Moving from an abstract data model to the implementation of the database</a:t>
            </a:r>
            <a:endParaRPr lang="en-US" altLang="en-US" sz="1700" i="1" dirty="0"/>
          </a:p>
          <a:p>
            <a:pPr marL="800100" lvl="1" indent="-342900"/>
            <a:r>
              <a:rPr lang="en-US" altLang="en-US" sz="1700" dirty="0">
                <a:ea typeface="ＭＳ Ｐゴシック" panose="020B0600070205080204" pitchFamily="34" charset="-128"/>
              </a:rPr>
              <a:t>Logical Design –  Deciding on the database schema. </a:t>
            </a:r>
          </a:p>
          <a:p>
            <a:pPr marL="1143000" lvl="2" indent="-342900"/>
            <a:r>
              <a:rPr lang="en-US" altLang="en-US" dirty="0">
                <a:ea typeface="ＭＳ Ｐゴシック" panose="020B0600070205080204" pitchFamily="34" charset="-128"/>
              </a:rPr>
              <a:t>Database design requires that we find a “good” collection of relation schemas.</a:t>
            </a:r>
          </a:p>
          <a:p>
            <a:pPr marL="1143000" lvl="2" indent="-342900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Business decision – What attributes should we record in the database?</a:t>
            </a:r>
          </a:p>
          <a:p>
            <a:pPr marL="1143000" lvl="2" indent="-342900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Computer Science decision –  What relation schemas should we have and how should the attributes be distributed among the various relation schemas?</a:t>
            </a:r>
          </a:p>
          <a:p>
            <a:pPr marL="800100" lvl="1" indent="-342900"/>
            <a:r>
              <a:rPr lang="en-US" altLang="en-US" sz="1700" dirty="0">
                <a:ea typeface="ＭＳ Ｐゴシック" panose="020B0600070205080204" pitchFamily="34" charset="-128"/>
              </a:rPr>
              <a:t>Physical Design – Deciding on the physical layout of the database                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927100" y="1074738"/>
            <a:ext cx="7450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charset="2"/>
              <a:buNone/>
            </a:pPr>
            <a:endParaRPr lang="en-US" altLang="en-US"/>
          </a:p>
          <a:p>
            <a:pPr>
              <a:buFont typeface="Monotype Sorts" charset="2"/>
              <a:buNone/>
            </a:pPr>
            <a:r>
              <a:rPr lang="en-US" altLang="en-US">
                <a:sym typeface="Symbol" panose="05050102010706020507" pitchFamily="18" charset="2"/>
              </a:rPr>
              <a:t> </a:t>
            </a:r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C7BCFE4-7BE2-4D24-8AB3-C7558E9772F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8100"/>
            <a:ext cx="8420100" cy="682625"/>
          </a:xfrm>
        </p:spPr>
        <p:txBody>
          <a:bodyPr/>
          <a:lstStyle/>
          <a:p>
            <a:pPr>
              <a:defRPr/>
            </a:pPr>
            <a:r>
              <a:rPr lang="en-US" alt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Notation for Expressing More Complex Constraints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60707" y="1106487"/>
            <a:ext cx="7632954" cy="4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A line may have an associated minimum and maximum cardinality, shown in the form </a:t>
            </a:r>
            <a:r>
              <a:rPr kumimoji="1" lang="en-US" altLang="en-US" sz="1700" i="1" dirty="0" err="1"/>
              <a:t>l..h</a:t>
            </a:r>
            <a:r>
              <a:rPr kumimoji="1" lang="en-US" altLang="en-US" sz="1700" dirty="0"/>
              <a:t>, where </a:t>
            </a:r>
            <a:r>
              <a:rPr kumimoji="1" lang="en-US" altLang="en-US" sz="1700" i="1" dirty="0"/>
              <a:t>l</a:t>
            </a:r>
            <a:r>
              <a:rPr kumimoji="1" lang="en-US" altLang="en-US" sz="1700" dirty="0"/>
              <a:t> is the minimum and </a:t>
            </a:r>
            <a:r>
              <a:rPr kumimoji="1" lang="en-US" altLang="en-US" sz="1700" i="1" dirty="0"/>
              <a:t>h</a:t>
            </a:r>
            <a:r>
              <a:rPr kumimoji="1" lang="en-US" altLang="en-US" sz="1700" dirty="0"/>
              <a:t> the maximum cardinality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 minimum value of 1 indicates total participation.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 maximum value of 1 indicates that the entity participates  in at most one relationship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 maximum value of * indicates no limit.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Instructor can advise 0 or more students.  A student must have 1 advisor; cannot have multiple advisors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</p:txBody>
      </p:sp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457" y="3602833"/>
            <a:ext cx="5392484" cy="1053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5C6DFD9-7FC0-49F4-952D-5E315506DDB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222375"/>
            <a:ext cx="7647681" cy="3386201"/>
          </a:xfrm>
        </p:spPr>
        <p:txBody>
          <a:bodyPr/>
          <a:lstStyle/>
          <a:p>
            <a:r>
              <a:rPr lang="en-US" altLang="en-US" sz="1700" dirty="0"/>
              <a:t>Primary keys provide a way to specify how entities and  relations are distinguished.  We will consider: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Entity sets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Relationship sets.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Weak entity sets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D15450F-CD50-4228-93A1-517A01BC9FC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 for Entity Sets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7925"/>
            <a:ext cx="7534401" cy="3893947"/>
          </a:xfrm>
        </p:spPr>
        <p:txBody>
          <a:bodyPr/>
          <a:lstStyle/>
          <a:p>
            <a:r>
              <a:rPr lang="en-US" altLang="en-US" sz="1700" dirty="0"/>
              <a:t>By definition, individual entities are distinct.</a:t>
            </a:r>
          </a:p>
          <a:p>
            <a:r>
              <a:rPr lang="en-US" altLang="en-US" sz="1700" dirty="0"/>
              <a:t>From database perspective, the differences among them must be expressed in terms of their attributes.</a:t>
            </a:r>
          </a:p>
          <a:p>
            <a:r>
              <a:rPr lang="en-US" altLang="en-US" sz="1700" dirty="0"/>
              <a:t>The values of the attribute values of an entity must be such that they can uniquely identify the entity.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No two entities in an entity set are allowed to have exactly the same value for all attributes.</a:t>
            </a:r>
          </a:p>
          <a:p>
            <a:r>
              <a:rPr lang="en-US" altLang="en-US" sz="1700" dirty="0"/>
              <a:t>A key for an entity is a set of attributes that suffice to distinguish entities from each other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B272E9-6B86-466C-89CA-04C4FFF714A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 for Relationship Sets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3857"/>
            <a:ext cx="7665436" cy="4462272"/>
          </a:xfrm>
        </p:spPr>
        <p:txBody>
          <a:bodyPr/>
          <a:lstStyle/>
          <a:p>
            <a:r>
              <a:rPr lang="en-US" altLang="en-US" sz="1700" dirty="0"/>
              <a:t>To distinguish among the various relationships of a relationship set we use the individual  primary keys of the entities in the relationship set.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Let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</a:t>
            </a:r>
            <a:r>
              <a:rPr lang="en-US" altLang="en-US" sz="1700" dirty="0">
                <a:ea typeface="ＭＳ Ｐゴシック" panose="020B0600070205080204" pitchFamily="34" charset="-128"/>
              </a:rPr>
              <a:t> be a relationship set involving entity sets E1, E2, .. 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En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The primary key for R is consists of the  union of the primary keys of entity sets E1, E2, ..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En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If the relationship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</a:t>
            </a:r>
            <a:r>
              <a:rPr lang="en-US" altLang="en-US" sz="1700" dirty="0">
                <a:ea typeface="ＭＳ Ｐゴシック" panose="020B0600070205080204" pitchFamily="34" charset="-128"/>
              </a:rPr>
              <a:t> has attributes  a1, a2, .., am associated with it, then the  primary key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  </a:t>
            </a:r>
            <a:r>
              <a:rPr lang="en-US" altLang="en-US" sz="1700" dirty="0">
                <a:ea typeface="ＭＳ Ｐゴシック" panose="020B0600070205080204" pitchFamily="34" charset="-128"/>
              </a:rPr>
              <a:t>also includes the attributes  a1, a2, .., am </a:t>
            </a:r>
          </a:p>
          <a:p>
            <a:r>
              <a:rPr lang="en-US" altLang="en-US" sz="1700" dirty="0"/>
              <a:t>Example: relationship set “advisor”.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The primary key  consists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instructor.ID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s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tudent.ID</a:t>
            </a:r>
          </a:p>
          <a:p>
            <a:r>
              <a:rPr lang="en-US" altLang="en-US" sz="1700" dirty="0"/>
              <a:t>The choice of the primary key for a relationship set depends on  the mapping cardinality of the relationship set.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7133808-BDE8-4C4B-BE46-AB5DFF7F916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5123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Choice of Primary key for Binary Relationship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93869"/>
            <a:ext cx="7741328" cy="5096060"/>
          </a:xfrm>
        </p:spPr>
        <p:txBody>
          <a:bodyPr/>
          <a:lstStyle/>
          <a:p>
            <a:r>
              <a:rPr lang="en-US" altLang="en-US" sz="1700" dirty="0"/>
              <a:t>Many-to-Many relationships.   The preceding union of the primary keys is a minimal superkey and is chosen  as the primary key.</a:t>
            </a:r>
          </a:p>
          <a:p>
            <a:r>
              <a:rPr lang="en-US" altLang="en-US" sz="1700" dirty="0"/>
              <a:t>One-to-Many relationships . The primary key of the “Many” side is a minimal superkey and is used as the primary key.</a:t>
            </a:r>
          </a:p>
          <a:p>
            <a:r>
              <a:rPr lang="en-US" altLang="en-US" sz="1700" dirty="0"/>
              <a:t>Many-to-one relationships. The primary key of the “Many” side is a minimal superkey and is used as the primary key.</a:t>
            </a:r>
          </a:p>
          <a:p>
            <a:r>
              <a:rPr lang="en-US" altLang="en-US" sz="1700" dirty="0"/>
              <a:t>One-to-one relationships. The primary key of either one of the participating entity sets forms a minimal superkey, and either one can be chosen as the primary key.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67992AA-4E72-44C7-8240-7058EF6CCDF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89371"/>
            <a:ext cx="7629925" cy="4138533"/>
          </a:xfrm>
        </p:spPr>
        <p:txBody>
          <a:bodyPr/>
          <a:lstStyle/>
          <a:p>
            <a:r>
              <a:rPr lang="en-US" altLang="en-US" sz="1700" dirty="0"/>
              <a:t>Consider a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entity, which is uniquely identified by a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semester, year</a:t>
            </a:r>
            <a:r>
              <a:rPr lang="en-US" altLang="en-US" sz="1700" dirty="0"/>
              <a:t>, and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Clearly, section entities are related to course entities. Suppose we create a relationship set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between entity sets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Note that the information in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is redundant, since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already has an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which identifies the course with which the section is related. </a:t>
            </a:r>
          </a:p>
          <a:p>
            <a:r>
              <a:rPr lang="en-US" altLang="en-US" sz="1700" dirty="0"/>
              <a:t>One option to deal with this redundancy is to get rid of the relationship </a:t>
            </a:r>
            <a:r>
              <a:rPr lang="en-US" altLang="en-US" sz="1700" dirty="0" err="1"/>
              <a:t>s</a:t>
            </a:r>
            <a:r>
              <a:rPr lang="en-US" altLang="en-US" sz="1700" i="1" dirty="0" err="1"/>
              <a:t>ec_course</a:t>
            </a:r>
            <a:r>
              <a:rPr lang="en-US" altLang="en-US" sz="1700" dirty="0"/>
              <a:t>;  however, by doing so the relationship between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becomes implicit in an attribute, which is not desirable.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6D73449-60D4-4B06-B02E-221FA5D7001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56443"/>
            <a:ext cx="7668514" cy="5042732"/>
          </a:xfrm>
        </p:spPr>
        <p:txBody>
          <a:bodyPr/>
          <a:lstStyle/>
          <a:p>
            <a:r>
              <a:rPr lang="en-US" altLang="en-US" sz="1700" dirty="0"/>
              <a:t>An alternative way to deal with this redundancy is to not store the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in the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entity and to only store the remaining attributes </a:t>
            </a:r>
            <a:r>
              <a:rPr lang="en-US" altLang="en-US" sz="1700" i="1" dirty="0" err="1"/>
              <a:t>section_id</a:t>
            </a:r>
            <a:r>
              <a:rPr lang="en-US" altLang="en-US" sz="1700" dirty="0"/>
              <a:t>, 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, and </a:t>
            </a:r>
            <a:r>
              <a:rPr lang="en-US" altLang="en-US" sz="1700" i="1" dirty="0"/>
              <a:t>semester.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However, the entity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section</a:t>
            </a:r>
            <a:r>
              <a:rPr lang="en-US" altLang="en-US" sz="1700" dirty="0">
                <a:ea typeface="ＭＳ Ｐゴシック" panose="020B0600070205080204" pitchFamily="34" charset="-128"/>
              </a:rPr>
              <a:t> then does not have enough attributes to identify a particular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section</a:t>
            </a:r>
            <a:r>
              <a:rPr lang="en-US" altLang="en-US" sz="1700" dirty="0">
                <a:ea typeface="ＭＳ Ｐゴシック" panose="020B0600070205080204" pitchFamily="34" charset="-128"/>
              </a:rPr>
              <a:t> entity uniquely</a:t>
            </a:r>
          </a:p>
          <a:p>
            <a:r>
              <a:rPr lang="en-US" altLang="en-US" sz="1700" dirty="0"/>
              <a:t>To deal with this problem, we treat the relationship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 as a special relationship that provides extra information, in this case, the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required to identify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 entities uniquely.</a:t>
            </a:r>
          </a:p>
          <a:p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weak entity set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one whose existence is dependent on another entity, called its </a:t>
            </a:r>
            <a:r>
              <a:rPr lang="en-US" altLang="en-US" sz="1700" b="1" dirty="0">
                <a:solidFill>
                  <a:srgbClr val="002060"/>
                </a:solidFill>
              </a:rPr>
              <a:t>identifying entity</a:t>
            </a:r>
            <a:endParaRPr lang="en-US" altLang="en-US" sz="1700" dirty="0">
              <a:solidFill>
                <a:srgbClr val="002060"/>
              </a:solidFill>
            </a:endParaRPr>
          </a:p>
          <a:p>
            <a:r>
              <a:rPr lang="en-US" altLang="en-US" sz="1700" dirty="0"/>
              <a:t>Instead of associating a primary key with a weak entity, we use the identifying entity, along with extra attributes called </a:t>
            </a:r>
            <a:r>
              <a:rPr lang="en-US" altLang="en-US" sz="1700" b="1" dirty="0">
                <a:solidFill>
                  <a:srgbClr val="002060"/>
                </a:solidFill>
              </a:rPr>
              <a:t>discriminator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to uniquely identify a weak entity. 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4C3A8C8-1BA7-4535-808C-0989B0B796D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 (Cont.)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8415"/>
            <a:ext cx="7534402" cy="4630593"/>
          </a:xfrm>
        </p:spPr>
        <p:txBody>
          <a:bodyPr/>
          <a:lstStyle/>
          <a:p>
            <a:r>
              <a:rPr lang="en-US" altLang="en-US" sz="1700" dirty="0"/>
              <a:t>An entity set that is not a weak entity set is termed a </a:t>
            </a:r>
            <a:r>
              <a:rPr lang="en-US" altLang="en-US" sz="1700" b="1" dirty="0">
                <a:solidFill>
                  <a:srgbClr val="002060"/>
                </a:solidFill>
              </a:rPr>
              <a:t>strong entity set</a:t>
            </a:r>
            <a:r>
              <a:rPr lang="en-US" altLang="en-US" sz="1700" dirty="0">
                <a:solidFill>
                  <a:srgbClr val="000099"/>
                </a:solidFill>
              </a:rPr>
              <a:t>.</a:t>
            </a:r>
          </a:p>
          <a:p>
            <a:r>
              <a:rPr lang="en-US" altLang="en-US" sz="1700" dirty="0"/>
              <a:t>Every weak entity must be associated with an identifying entity; that is, the weak entity set is said to be </a:t>
            </a:r>
            <a:r>
              <a:rPr lang="en-US" altLang="en-US" sz="1700" b="1" dirty="0">
                <a:solidFill>
                  <a:srgbClr val="002060"/>
                </a:solidFill>
              </a:rPr>
              <a:t>existence dependent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on the identifying entity set. </a:t>
            </a:r>
          </a:p>
          <a:p>
            <a:r>
              <a:rPr lang="en-US" altLang="en-US" sz="1700" dirty="0"/>
              <a:t>The identifying entity set is said to </a:t>
            </a:r>
            <a:r>
              <a:rPr lang="en-US" altLang="en-US" sz="1700" b="1" dirty="0">
                <a:solidFill>
                  <a:srgbClr val="002060"/>
                </a:solidFill>
              </a:rPr>
              <a:t>own</a:t>
            </a:r>
            <a:r>
              <a:rPr lang="en-US" altLang="en-US" sz="1700" dirty="0"/>
              <a:t> the weak entity set that it identifies. </a:t>
            </a:r>
          </a:p>
          <a:p>
            <a:r>
              <a:rPr lang="en-US" altLang="en-US" sz="1700" dirty="0"/>
              <a:t>The relationship associating the weak entity set with the identifying entity set is called the </a:t>
            </a:r>
            <a:r>
              <a:rPr lang="en-US" altLang="en-US" sz="1700" b="1" dirty="0">
                <a:solidFill>
                  <a:srgbClr val="002060"/>
                </a:solidFill>
              </a:rPr>
              <a:t>identifying relationship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Note that the relational schema we eventually create from the entity set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does have the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for reasons that will become clear later, even though we have dropped the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from the entity set </a:t>
            </a:r>
            <a:r>
              <a:rPr lang="en-US" altLang="en-US" sz="1700" i="1" dirty="0"/>
              <a:t>section.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17B4A19-FF1C-465B-95AB-C7FE48D7DDD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857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Expressing Weak Entity Sets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42557"/>
            <a:ext cx="7411789" cy="2222436"/>
          </a:xfrm>
        </p:spPr>
        <p:txBody>
          <a:bodyPr/>
          <a:lstStyle/>
          <a:p>
            <a:r>
              <a:rPr lang="en-US" altLang="en-US" sz="1700" dirty="0"/>
              <a:t>In E-R diagrams, a weak entity set is depicted via a double rectangle.</a:t>
            </a:r>
          </a:p>
          <a:p>
            <a:r>
              <a:rPr lang="en-US" altLang="en-US" sz="1700" dirty="0"/>
              <a:t>We underline the discriminator of a weak entity set  with a dashed line.</a:t>
            </a:r>
          </a:p>
          <a:p>
            <a:r>
              <a:rPr lang="en-US" altLang="en-US" sz="1700" dirty="0"/>
              <a:t>The relationship set connecting the  weak entity set to the identifying strong entity set is depicted by a double diamond. </a:t>
            </a:r>
          </a:p>
          <a:p>
            <a:r>
              <a:rPr lang="en-US" altLang="en-US" sz="1700" dirty="0"/>
              <a:t>Primary key for </a:t>
            </a:r>
            <a:r>
              <a:rPr lang="en-US" altLang="en-US" sz="1700" i="1" dirty="0"/>
              <a:t>section </a:t>
            </a:r>
            <a:r>
              <a:rPr lang="en-US" altLang="en-US" sz="1700" dirty="0"/>
              <a:t>– 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</a:t>
            </a:r>
            <a:r>
              <a:rPr lang="en-US" altLang="en-US" sz="2000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AEF5BF-475C-4A31-832E-515CEDA7E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965" y="3429000"/>
            <a:ext cx="6591616" cy="1351281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FE1A20F-926A-46D5-878A-CC8BCEA5D0C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Redundant Attributes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5145"/>
            <a:ext cx="7594415" cy="3313975"/>
          </a:xfrm>
        </p:spPr>
        <p:txBody>
          <a:bodyPr/>
          <a:lstStyle/>
          <a:p>
            <a:r>
              <a:rPr lang="en-US" altLang="en-US" sz="1700" dirty="0"/>
              <a:t>Suppose we have entity sets:</a:t>
            </a:r>
          </a:p>
          <a:p>
            <a:pPr lvl="1"/>
            <a:r>
              <a:rPr lang="en-US" altLang="en-US" sz="1700" i="1" dirty="0">
                <a:ea typeface="ＭＳ Ｐゴシック" panose="020B0600070205080204" pitchFamily="34" charset="-128"/>
              </a:rPr>
              <a:t>student</a:t>
            </a:r>
            <a:r>
              <a:rPr lang="en-US" altLang="en-US" sz="1700" dirty="0">
                <a:ea typeface="ＭＳ Ｐゴシック" panose="020B0600070205080204" pitchFamily="34" charset="-128"/>
              </a:rPr>
              <a:t>, with attributes: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ID</a:t>
            </a:r>
            <a:r>
              <a:rPr lang="en-US" altLang="en-US" sz="1700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name,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tot_cred</a:t>
            </a:r>
            <a:r>
              <a:rPr lang="en-US" altLang="en-US" sz="1700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dept_name</a:t>
            </a:r>
          </a:p>
          <a:p>
            <a:pPr lvl="1"/>
            <a:r>
              <a:rPr lang="en-US" altLang="en-US" sz="1700" i="1" dirty="0">
                <a:ea typeface="ＭＳ Ｐゴシック" panose="020B0600070205080204" pitchFamily="34" charset="-128"/>
              </a:rPr>
              <a:t>department, </a:t>
            </a:r>
            <a:r>
              <a:rPr lang="en-US" altLang="en-US" sz="1700" dirty="0">
                <a:ea typeface="ＭＳ Ｐゴシック" panose="020B0600070205080204" pitchFamily="34" charset="-128"/>
              </a:rPr>
              <a:t>with attributes: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dept_name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building, budget</a:t>
            </a:r>
          </a:p>
          <a:p>
            <a:r>
              <a:rPr lang="en-US" altLang="en-US" sz="1700" dirty="0"/>
              <a:t>We model the fact that each student has an associated department</a:t>
            </a:r>
            <a:r>
              <a:rPr lang="en-US" altLang="en-US" sz="1700" i="1" dirty="0"/>
              <a:t> </a:t>
            </a:r>
            <a:r>
              <a:rPr lang="en-US" altLang="en-US" sz="1700" dirty="0"/>
              <a:t>using a relationship set </a:t>
            </a:r>
            <a:r>
              <a:rPr lang="en-US" altLang="en-US" i="1" dirty="0" err="1"/>
              <a:t>stud</a:t>
            </a:r>
            <a:r>
              <a:rPr lang="en-US" altLang="en-US" sz="1700" i="1" dirty="0" err="1"/>
              <a:t>_dept</a:t>
            </a:r>
            <a:endParaRPr lang="en-US" altLang="en-US" sz="1700" i="1" dirty="0"/>
          </a:p>
          <a:p>
            <a:r>
              <a:rPr lang="en-US" altLang="en-US" sz="1700" dirty="0"/>
              <a:t>The attribute </a:t>
            </a:r>
            <a:r>
              <a:rPr lang="en-US" altLang="en-US" sz="1700" i="1" dirty="0"/>
              <a:t>dept_name </a:t>
            </a:r>
            <a:r>
              <a:rPr lang="en-US" altLang="en-US" sz="1700" dirty="0"/>
              <a:t>in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below replicates information present in the relationship and is therefore  redundant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and needs to be removed.</a:t>
            </a:r>
          </a:p>
          <a:p>
            <a:r>
              <a:rPr lang="en-US" altLang="en-US" sz="1700" dirty="0"/>
              <a:t>BUT: when converting back to tables, in some cases the attribute gets reintroduced, as we will see later.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DC5132-C467-4720-85B4-2A9134371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479" y="4655471"/>
            <a:ext cx="5560258" cy="208505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3C57B-A0A6-425B-ABE4-183F329F79F4}"/>
              </a:ext>
            </a:extLst>
          </p:cNvPr>
          <p:cNvCxnSpPr/>
          <p:nvPr/>
        </p:nvCxnSpPr>
        <p:spPr bwMode="auto">
          <a:xfrm>
            <a:off x="2006599" y="6075680"/>
            <a:ext cx="92456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275412E-4708-4FFB-A8BD-6C255990832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Alternatives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23950"/>
            <a:ext cx="7612170" cy="44477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In designing a database schema, we must ensure that we avoid two major pitfalls: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Redundancy:  a bad design  may result in repeat information. 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Redundant representation of information may lead to data inconsistency among the various copies of information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Incompleteness: a bad design may make certain aspects of the enterprise difficult or impossible to model.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Avoiding bad designs is not enough. There may be a  large number  of  good designs from which we must choose.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F9C4E9B-3D94-4F2A-98AF-58F41B64941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8100"/>
            <a:ext cx="8420100" cy="6826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E-R Diagram for a University Enterprise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F3C4F-CF32-4104-A221-A27D4040C2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934"/>
          <a:stretch/>
        </p:blipFill>
        <p:spPr>
          <a:xfrm>
            <a:off x="1247095" y="863601"/>
            <a:ext cx="6464227" cy="57404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57B4C2C-4A96-44B1-9B21-040C9858EAC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24399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 Schemas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431AD14-9CAC-4B27-9ABE-33EDDFE6F28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1143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 Schemas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167" y="1130365"/>
            <a:ext cx="7563231" cy="3917124"/>
          </a:xfrm>
        </p:spPr>
        <p:txBody>
          <a:bodyPr/>
          <a:lstStyle/>
          <a:p>
            <a:r>
              <a:rPr lang="en-US" altLang="en-US" sz="1700" dirty="0"/>
              <a:t>Entity sets and relationship sets can be expressed uniformly as </a:t>
            </a:r>
            <a:r>
              <a:rPr lang="en-US" altLang="en-US" sz="1700" i="1" dirty="0"/>
              <a:t>relation schemas </a:t>
            </a:r>
            <a:r>
              <a:rPr lang="en-US" altLang="en-US" sz="1700" dirty="0"/>
              <a:t>that represent the contents of the database.</a:t>
            </a:r>
          </a:p>
          <a:p>
            <a:r>
              <a:rPr lang="en-US" altLang="en-US" sz="1700" dirty="0"/>
              <a:t>A database which conforms to an E-R diagram can be represented by a collection of schemas.</a:t>
            </a:r>
          </a:p>
          <a:p>
            <a:r>
              <a:rPr lang="en-US" altLang="en-US" sz="1700" dirty="0"/>
              <a:t>For each entity set and relationship set there is a unique schema that is assigned the name of the corresponding entity set or relationship set.</a:t>
            </a:r>
          </a:p>
          <a:p>
            <a:r>
              <a:rPr lang="en-US" altLang="en-US" sz="1700" dirty="0"/>
              <a:t>Each schema has a number of columns (generally corresponding to attributes), which have unique names.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2604BBA-5A1B-425B-BBBF-E447F1A4D69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Entity Sets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1413"/>
            <a:ext cx="7612063" cy="2528887"/>
          </a:xfrm>
        </p:spPr>
        <p:txBody>
          <a:bodyPr/>
          <a:lstStyle/>
          <a:p>
            <a:r>
              <a:rPr lang="en-US" altLang="en-US" sz="1700" dirty="0"/>
              <a:t>A strong entity set reduces to a schema with the same attributes</a:t>
            </a:r>
          </a:p>
          <a:p>
            <a:pPr>
              <a:buFont typeface="Monotype Sorts" charset="2"/>
              <a:buNone/>
            </a:pPr>
            <a:br>
              <a:rPr lang="en-US" altLang="en-US" sz="1700" dirty="0"/>
            </a:br>
            <a:r>
              <a:rPr lang="en-US" altLang="en-US" sz="1700" dirty="0"/>
              <a:t>            </a:t>
            </a:r>
            <a:r>
              <a:rPr lang="en-US" altLang="en-US" sz="1700" i="1" dirty="0"/>
              <a:t>student(</a:t>
            </a:r>
            <a:r>
              <a:rPr lang="en-US" altLang="en-US" sz="1700" i="1" u="sng" dirty="0"/>
              <a:t>ID</a:t>
            </a:r>
            <a:r>
              <a:rPr lang="en-US" altLang="en-US" sz="1700" i="1" dirty="0"/>
              <a:t>, name, </a:t>
            </a:r>
            <a:r>
              <a:rPr lang="en-US" altLang="en-US" sz="1700" i="1" dirty="0" err="1"/>
              <a:t>tot_cred</a:t>
            </a:r>
            <a:r>
              <a:rPr lang="en-US" altLang="en-US" sz="1700" i="1" dirty="0"/>
              <a:t>)</a:t>
            </a:r>
          </a:p>
          <a:p>
            <a:pPr>
              <a:buFont typeface="Monotype Sorts" charset="2"/>
              <a:buNone/>
            </a:pPr>
            <a:endParaRPr lang="en-US" altLang="en-US" sz="800" dirty="0"/>
          </a:p>
          <a:p>
            <a:r>
              <a:rPr lang="en-US" altLang="en-US" sz="1700" dirty="0"/>
              <a:t>A weak entity set becomes a table that includes a column for the primary key of the identifying strong entity set </a:t>
            </a:r>
          </a:p>
          <a:p>
            <a:pPr>
              <a:buFont typeface="Monotype Sorts" charset="2"/>
              <a:buNone/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  </a:t>
            </a:r>
            <a:r>
              <a:rPr lang="en-US" altLang="en-US" sz="1700" i="1" dirty="0"/>
              <a:t>section ( </a:t>
            </a:r>
            <a:r>
              <a:rPr lang="en-US" altLang="en-US" sz="1700" i="1" u="sng" dirty="0" err="1"/>
              <a:t>course_id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sec_id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sem</a:t>
            </a:r>
            <a:r>
              <a:rPr lang="en-US" altLang="en-US" sz="1700" i="1" u="sng" dirty="0"/>
              <a:t>, year</a:t>
            </a:r>
            <a:r>
              <a:rPr lang="en-US" altLang="en-US" sz="1700" i="1" dirty="0"/>
              <a:t> )</a:t>
            </a:r>
          </a:p>
          <a:p>
            <a:r>
              <a:rPr lang="en-US" altLang="en-US" sz="1700" dirty="0"/>
              <a:t>Example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B6D0D4F-80F3-46B7-992C-E3FCD232D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6572" y="4185920"/>
            <a:ext cx="6471285" cy="131064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752CFA-C0EB-4F40-9218-876595694A0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3113" y="-11113"/>
            <a:ext cx="8370887" cy="609601"/>
          </a:xfrm>
        </p:spPr>
        <p:txBody>
          <a:bodyPr/>
          <a:lstStyle/>
          <a:p>
            <a:pPr>
              <a:defRPr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Representation of Entity Sets with Composite Attributes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49563" y="1104900"/>
            <a:ext cx="6026150" cy="50974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Composite attributes are flattened out by creating a separate attribute for each component attribute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Example: given entity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with composite attribute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name</a:t>
            </a:r>
            <a:r>
              <a:rPr lang="en-US" altLang="en-US" sz="1700" dirty="0">
                <a:ea typeface="ＭＳ Ｐゴシック" panose="020B0600070205080204" pitchFamily="34" charset="-128"/>
              </a:rPr>
              <a:t> with component attributes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last_name</a:t>
            </a:r>
            <a:r>
              <a:rPr lang="en-US" altLang="en-US" sz="1700" dirty="0">
                <a:ea typeface="ＭＳ Ｐゴシック" panose="020B0600070205080204" pitchFamily="34" charset="-128"/>
              </a:rPr>
              <a:t> the schema corresponding to the entity set has two attributes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name_first_name</a:t>
            </a:r>
            <a:r>
              <a:rPr lang="en-US" altLang="en-US" sz="1700" dirty="0">
                <a:ea typeface="ＭＳ Ｐゴシック" panose="020B0600070205080204" pitchFamily="34" charset="-128"/>
              </a:rPr>
              <a:t>  and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name_last_name</a:t>
            </a:r>
            <a:endParaRPr lang="en-US" altLang="en-US" sz="1700" i="1" dirty="0">
              <a:ea typeface="ＭＳ Ｐゴシック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Prefix omitted if there is no ambiguity (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name_first_name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could be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)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Ignoring multivalued attributes, extended instructor schema is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i="1" dirty="0">
                <a:ea typeface="ＭＳ Ｐゴシック" panose="020B0600070205080204" pitchFamily="34" charset="-128"/>
              </a:rPr>
              <a:t>instructor(ID, 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middle_initial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last_name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street_number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street_name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 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apt_number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city, state,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zip_code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 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date_of_birth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)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5222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27" y="1414272"/>
            <a:ext cx="1963786" cy="41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4677EE1-E8DB-4D68-A10F-B4FE5C51B6C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0593" y="47625"/>
            <a:ext cx="8537575" cy="609600"/>
          </a:xfrm>
        </p:spPr>
        <p:txBody>
          <a:bodyPr/>
          <a:lstStyle/>
          <a:p>
            <a:pPr>
              <a:defRPr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Representation of Entity Sets with Multivalued Attributes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205115"/>
            <a:ext cx="7518204" cy="48177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A multivalued attribute </a:t>
            </a:r>
            <a:r>
              <a:rPr lang="en-US" altLang="en-US" sz="1700" i="1" dirty="0"/>
              <a:t>M</a:t>
            </a:r>
            <a:r>
              <a:rPr lang="en-US" altLang="en-US" sz="1700" dirty="0"/>
              <a:t> of an entity </a:t>
            </a:r>
            <a:r>
              <a:rPr lang="en-US" altLang="en-US" sz="1700" i="1" dirty="0"/>
              <a:t>E</a:t>
            </a:r>
            <a:r>
              <a:rPr lang="en-US" altLang="en-US" sz="1700" dirty="0"/>
              <a:t> is represented by a separate schema </a:t>
            </a:r>
            <a:r>
              <a:rPr lang="en-US" altLang="en-US" sz="1700" i="1" dirty="0"/>
              <a:t>EM</a:t>
            </a:r>
            <a:endParaRPr lang="en-US" altLang="en-US" sz="17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Schema </a:t>
            </a:r>
            <a:r>
              <a:rPr lang="en-US" altLang="en-US" sz="1700" i="1" dirty="0"/>
              <a:t>EM</a:t>
            </a:r>
            <a:r>
              <a:rPr lang="en-US" altLang="en-US" sz="1700" dirty="0"/>
              <a:t> has attributes corresponding to the primary key of </a:t>
            </a:r>
            <a:r>
              <a:rPr lang="en-US" altLang="en-US" sz="1700" i="1" dirty="0"/>
              <a:t>E</a:t>
            </a:r>
            <a:r>
              <a:rPr lang="en-US" altLang="en-US" sz="1700" dirty="0"/>
              <a:t> and an attribute corresponding to multivalued attribute </a:t>
            </a:r>
            <a:r>
              <a:rPr lang="en-US" altLang="en-US" sz="1700" i="1" dirty="0"/>
              <a:t>M</a:t>
            </a:r>
            <a:endParaRPr lang="en-US" altLang="en-US" sz="17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Example:  Multivalued attribute </a:t>
            </a:r>
            <a:r>
              <a:rPr lang="en-US" altLang="en-US" sz="1700" i="1" dirty="0" err="1"/>
              <a:t>phone_number</a:t>
            </a:r>
            <a:r>
              <a:rPr lang="en-US" altLang="en-US" sz="1700" i="1" dirty="0"/>
              <a:t> </a:t>
            </a:r>
            <a:r>
              <a:rPr lang="en-US" altLang="en-US" sz="1700" dirty="0"/>
              <a:t>of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is represented by a schema:</a:t>
            </a:r>
            <a:br>
              <a:rPr lang="en-US" altLang="en-US" sz="1700" dirty="0"/>
            </a:br>
            <a:r>
              <a:rPr lang="en-US" altLang="en-US" sz="1700" dirty="0"/>
              <a:t>    </a:t>
            </a:r>
            <a:r>
              <a:rPr lang="en-US" altLang="en-US" sz="1700" i="1" dirty="0" err="1"/>
              <a:t>inst_phone</a:t>
            </a:r>
            <a:r>
              <a:rPr lang="en-US" altLang="en-US" sz="1700" i="1" dirty="0"/>
              <a:t>= </a:t>
            </a:r>
            <a:r>
              <a:rPr lang="en-US" altLang="en-US" sz="1700" dirty="0"/>
              <a:t>(</a:t>
            </a:r>
            <a:r>
              <a:rPr lang="en-US" altLang="en-US" sz="1700" i="1" dirty="0"/>
              <a:t> </a:t>
            </a:r>
            <a:r>
              <a:rPr lang="en-US" altLang="en-US" sz="1700" i="1" u="sng" dirty="0"/>
              <a:t>ID</a:t>
            </a:r>
            <a:r>
              <a:rPr lang="en-US" altLang="en-US" sz="1700" i="1" dirty="0"/>
              <a:t>, </a:t>
            </a:r>
            <a:r>
              <a:rPr lang="en-US" altLang="en-US" sz="1700" i="1" u="sng" dirty="0" err="1"/>
              <a:t>phone_number</a:t>
            </a:r>
            <a:r>
              <a:rPr lang="en-US" altLang="en-US" sz="1700" dirty="0"/>
              <a:t>)</a:t>
            </a:r>
            <a:r>
              <a:rPr lang="en-US" altLang="en-US" sz="1700" i="1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Each value of the multivalued attribute maps to a separate tuple of the relation on schema </a:t>
            </a:r>
            <a:r>
              <a:rPr lang="en-US" altLang="en-US" sz="1700" i="1" dirty="0"/>
              <a:t>EM</a:t>
            </a:r>
            <a:endParaRPr lang="en-US" altLang="en-US" sz="1700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For example,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entity with primary key  22222 and phone numbers 456-7890 and 123-4567 maps to two tuples:   </a:t>
            </a:r>
            <a:br>
              <a:rPr lang="en-US" altLang="en-US" sz="1700" dirty="0">
                <a:ea typeface="ＭＳ Ｐゴシック" panose="020B0600070205080204" pitchFamily="34" charset="-128"/>
              </a:rPr>
            </a:br>
            <a:r>
              <a:rPr lang="en-US" altLang="en-US" sz="1700" dirty="0">
                <a:ea typeface="ＭＳ Ｐゴシック" panose="020B0600070205080204" pitchFamily="34" charset="-128"/>
              </a:rPr>
              <a:t>   (22222, 456-7890) and (22222, 123-4567)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55F7536-BC6B-4913-B44A-500E7608634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96838"/>
            <a:ext cx="8429625" cy="60325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Relationship Sets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603" y="1189038"/>
            <a:ext cx="7523766" cy="1932114"/>
          </a:xfrm>
        </p:spPr>
        <p:txBody>
          <a:bodyPr/>
          <a:lstStyle/>
          <a:p>
            <a:r>
              <a:rPr lang="en-US" altLang="en-US" sz="1700" dirty="0"/>
              <a:t>A many-to-many relationship set is represented as a schema with attributes for the primary keys of the two participating entity sets, and any descriptive attributes of the relationship set. </a:t>
            </a:r>
          </a:p>
          <a:p>
            <a:r>
              <a:rPr lang="en-US" altLang="en-US" sz="1700" dirty="0"/>
              <a:t>Example: schema for relationship set </a:t>
            </a:r>
            <a:r>
              <a:rPr lang="en-US" altLang="en-US" sz="1700" i="1" dirty="0"/>
              <a:t>advisor</a:t>
            </a:r>
          </a:p>
          <a:p>
            <a:pPr>
              <a:buFont typeface="Monotype Sorts" charset="2"/>
              <a:buNone/>
            </a:pPr>
            <a:endParaRPr lang="en-US" altLang="en-US" sz="1700" i="1" dirty="0"/>
          </a:p>
          <a:p>
            <a:pPr>
              <a:buFont typeface="Monotype Sorts" charset="2"/>
              <a:buNone/>
            </a:pPr>
            <a:r>
              <a:rPr lang="en-US" altLang="en-US" sz="1700" dirty="0"/>
              <a:t>	         </a:t>
            </a:r>
            <a:r>
              <a:rPr lang="en-US" altLang="en-US" sz="1700" i="1" dirty="0"/>
              <a:t>advisor = </a:t>
            </a:r>
            <a:r>
              <a:rPr lang="en-US" altLang="en-US" sz="1700" dirty="0"/>
              <a:t>(</a:t>
            </a:r>
            <a:r>
              <a:rPr lang="en-US" altLang="en-US" sz="1700" i="1" u="sng" dirty="0" err="1"/>
              <a:t>s_id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i_id</a:t>
            </a:r>
            <a:r>
              <a:rPr lang="en-US" altLang="en-US" sz="1700" dirty="0"/>
              <a:t>)</a:t>
            </a:r>
          </a:p>
        </p:txBody>
      </p:sp>
      <p:sp>
        <p:nvSpPr>
          <p:cNvPr id="54276" name="Rectangle 5"/>
          <p:cNvSpPr>
            <a:spLocks noChangeArrowheads="1"/>
          </p:cNvSpPr>
          <p:nvPr/>
        </p:nvSpPr>
        <p:spPr bwMode="auto">
          <a:xfrm rot="-372694">
            <a:off x="2216150" y="3624263"/>
            <a:ext cx="1970088" cy="2809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5427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911" y="3467594"/>
            <a:ext cx="5592445" cy="1144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C4510CF-E01A-48DE-9D75-D2621C2E4C1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Redundancy of Schemas</a:t>
            </a:r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768350" y="1237997"/>
            <a:ext cx="7729474" cy="203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Many-to-one and one-to-many relationship sets that are total on the many-side can be represented by adding an extra attribute to the “many” side, containing the primary key of the “one” side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Example: Instead of creating a schema for relationship set </a:t>
            </a:r>
            <a:r>
              <a:rPr kumimoji="1" lang="en-US" altLang="en-US" sz="1700" i="1" dirty="0" err="1"/>
              <a:t>inst_dept</a:t>
            </a:r>
            <a:r>
              <a:rPr kumimoji="1" lang="en-US" altLang="en-US" sz="1700" dirty="0"/>
              <a:t>, add an attribute </a:t>
            </a:r>
            <a:r>
              <a:rPr kumimoji="1" lang="en-US" altLang="en-US" sz="1700" i="1" dirty="0"/>
              <a:t>dept_name</a:t>
            </a:r>
            <a:r>
              <a:rPr kumimoji="1" lang="en-US" altLang="en-US" sz="1700" dirty="0"/>
              <a:t> to the schema arising from entity set </a:t>
            </a:r>
            <a:r>
              <a:rPr kumimoji="1" lang="en-US" altLang="en-US" sz="1700" i="1" dirty="0"/>
              <a:t>instructor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</a:t>
            </a:r>
          </a:p>
        </p:txBody>
      </p:sp>
      <p:sp>
        <p:nvSpPr>
          <p:cNvPr id="55300" name="Rectangle 6"/>
          <p:cNvSpPr>
            <a:spLocks noChangeArrowheads="1"/>
          </p:cNvSpPr>
          <p:nvPr/>
        </p:nvSpPr>
        <p:spPr bwMode="auto">
          <a:xfrm rot="-372694">
            <a:off x="1692275" y="3449638"/>
            <a:ext cx="1970088" cy="2809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452880" y="3243072"/>
            <a:ext cx="6317679" cy="2578608"/>
            <a:chOff x="0" y="1413"/>
            <a:chExt cx="5483" cy="2545"/>
          </a:xfrm>
        </p:grpSpPr>
        <p:pic>
          <p:nvPicPr>
            <p:cNvPr id="5530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52" t="423" r="7481" b="61655"/>
            <a:stretch>
              <a:fillRect/>
            </a:stretch>
          </p:blipFill>
          <p:spPr bwMode="auto">
            <a:xfrm>
              <a:off x="175" y="1413"/>
              <a:ext cx="5308" cy="2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03" name="Rectangle 11"/>
            <p:cNvSpPr>
              <a:spLocks noChangeArrowheads="1"/>
            </p:cNvSpPr>
            <p:nvPr/>
          </p:nvSpPr>
          <p:spPr bwMode="auto">
            <a:xfrm>
              <a:off x="0" y="1500"/>
              <a:ext cx="1956" cy="4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304" name="Rectangle 12"/>
            <p:cNvSpPr>
              <a:spLocks noChangeArrowheads="1"/>
            </p:cNvSpPr>
            <p:nvPr/>
          </p:nvSpPr>
          <p:spPr bwMode="auto">
            <a:xfrm>
              <a:off x="1920" y="1690"/>
              <a:ext cx="374" cy="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76CA3E-8E5B-4E32-8319-D6101395F8E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Redundancy of Schemas (Cont.)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203706"/>
            <a:ext cx="7558904" cy="285623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For one-to-one relationship sets, either side can be chosen to act as the “many” side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That is, an extra attribute can be added to either of the tables corresponding to the two entity sets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If participation is </a:t>
            </a:r>
            <a:r>
              <a:rPr lang="en-US" altLang="en-US" sz="1700" i="1" dirty="0"/>
              <a:t>partial</a:t>
            </a:r>
            <a:r>
              <a:rPr lang="en-US" altLang="en-US" sz="1700" dirty="0"/>
              <a:t> on the “many” side, replacing a schema by an extra attribute in the schema corresponding to the “many” side could result in null values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1B14CE7-7739-4499-9091-0388D54C416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Redundancy of Schemas (Cont.)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222375"/>
            <a:ext cx="7621047" cy="1545209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The schema corresponding to a relationship set linking a weak entity set to its identifying strong entity set is redundant.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Example: The </a:t>
            </a:r>
            <a:r>
              <a:rPr lang="en-US" altLang="en-US" sz="1700" i="1" dirty="0"/>
              <a:t>section </a:t>
            </a:r>
            <a:r>
              <a:rPr lang="en-US" altLang="en-US" sz="1700" dirty="0"/>
              <a:t>schema already contains the attributes that would appear in the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schema</a:t>
            </a:r>
          </a:p>
          <a:p>
            <a:endParaRPr lang="en-US" alt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144012E-1398-4884-B663-0D56D36F5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1760" y="3210718"/>
            <a:ext cx="6930708" cy="14036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EDAB4D9-DBE9-41E1-A278-0E7435847F7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Approaches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1" y="1123950"/>
            <a:ext cx="7763090" cy="45819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Entity Relationship Model (covered in this chapter)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Models an enterprise as a collection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entities </a:t>
            </a:r>
            <a:r>
              <a:rPr lang="en-US" altLang="en-US" sz="17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relationships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Entity: a “thing” or “object” in the enterprise that is distinguishable from other objects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Described by a set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attributes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Relationship: an association among several entities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Represented diagrammatically by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entity-relationship diagram: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Normalization Theory (Chapter 7)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Formalize what designs are bad, and test for them</a:t>
            </a:r>
          </a:p>
          <a:p>
            <a:pPr lvl="1">
              <a:buFont typeface="Monotype Sorts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6334E2B-E53E-40B6-95AC-130B7A6B180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736850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Outline of the ER Model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422400" y="2851150"/>
            <a:ext cx="68453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E62F591-5EAB-44B3-8668-C4274CA39F6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ER model -- Database Modeling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22375"/>
            <a:ext cx="7619746" cy="3678809"/>
          </a:xfrm>
        </p:spPr>
        <p:txBody>
          <a:bodyPr/>
          <a:lstStyle/>
          <a:p>
            <a:r>
              <a:rPr lang="en-US" altLang="en-US" sz="1700" dirty="0"/>
              <a:t>The ER data mode was developed to facilitate database design by allowing specification of an </a:t>
            </a:r>
            <a:r>
              <a:rPr lang="en-US" altLang="en-US" sz="1700" b="1" dirty="0">
                <a:solidFill>
                  <a:srgbClr val="002060"/>
                </a:solidFill>
              </a:rPr>
              <a:t>enterprise schema </a:t>
            </a:r>
            <a:r>
              <a:rPr lang="en-US" altLang="en-US" sz="1700" dirty="0"/>
              <a:t>that represents the overall logical structure of a database.</a:t>
            </a:r>
          </a:p>
          <a:p>
            <a:r>
              <a:rPr lang="en-US" altLang="en-US" sz="1700" dirty="0"/>
              <a:t>The ER data model employs three basic concepts: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entity sets,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relationship sets,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attributes.</a:t>
            </a:r>
          </a:p>
          <a:p>
            <a:r>
              <a:rPr lang="en-US" altLang="en-US" sz="1700" dirty="0"/>
              <a:t>The ER model also has an associated diagrammatic representation, the </a:t>
            </a:r>
            <a:r>
              <a:rPr lang="en-US" altLang="en-US" sz="1700" b="1" dirty="0">
                <a:solidFill>
                  <a:srgbClr val="002060"/>
                </a:solidFill>
              </a:rPr>
              <a:t>ER diagram</a:t>
            </a:r>
            <a:r>
              <a:rPr lang="en-US" altLang="en-US" sz="1700" dirty="0"/>
              <a:t>, which can express the overall logical structure of a database graphically</a:t>
            </a:r>
            <a:r>
              <a:rPr lang="en-US" altLang="en-US" sz="2000" dirty="0"/>
              <a:t>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90696CC-41D0-4058-A673-1DB6F539427B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Entity Sets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394"/>
            <a:ext cx="7514515" cy="4998159"/>
          </a:xfrm>
        </p:spPr>
        <p:txBody>
          <a:bodyPr/>
          <a:lstStyle/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entity</a:t>
            </a:r>
            <a:r>
              <a:rPr lang="en-US" altLang="en-US" sz="1700" b="1" dirty="0"/>
              <a:t> </a:t>
            </a:r>
            <a:r>
              <a:rPr lang="en-US" altLang="en-US" sz="1700" dirty="0"/>
              <a:t>is an object that exists and is distinguishable from other objects.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 specific person, company, event, plant</a:t>
            </a:r>
          </a:p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entity set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a set of entities of the same type that share the same properties.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set of all persons, companies, trees, holidays</a:t>
            </a:r>
          </a:p>
          <a:p>
            <a:r>
              <a:rPr lang="en-US" altLang="en-US" sz="1700" dirty="0"/>
              <a:t>An entity is represented by a set of attributes; i.e., descriptive properties possessed by all members of an entity set.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>
                <a:ea typeface="ＭＳ Ｐゴシック" panose="020B0600070205080204" pitchFamily="34" charset="-128"/>
              </a:rPr>
              <a:t>     	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 = </a:t>
            </a:r>
            <a:r>
              <a:rPr lang="en-US" altLang="en-US" sz="1700" dirty="0">
                <a:ea typeface="ＭＳ Ｐゴシック" panose="020B0600070205080204" pitchFamily="34" charset="-128"/>
              </a:rPr>
              <a:t>(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ID, name, salary </a:t>
            </a:r>
            <a:r>
              <a:rPr lang="en-US" altLang="en-US" sz="1700" dirty="0">
                <a:ea typeface="ＭＳ Ｐゴシック" panose="020B0600070205080204" pitchFamily="34" charset="-128"/>
              </a:rPr>
              <a:t>)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	course= </a:t>
            </a:r>
            <a:r>
              <a:rPr lang="en-US" altLang="en-US" sz="1700" dirty="0">
                <a:ea typeface="ＭＳ Ｐゴシック" panose="020B0600070205080204" pitchFamily="34" charset="-128"/>
              </a:rPr>
              <a:t>(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course_id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title, credits</a:t>
            </a:r>
            <a:r>
              <a:rPr lang="en-US" altLang="en-US" sz="1700" dirty="0">
                <a:ea typeface="ＭＳ Ｐゴシック" panose="020B0600070205080204" pitchFamily="34" charset="-128"/>
              </a:rPr>
              <a:t>)</a:t>
            </a:r>
            <a:endParaRPr lang="en-US" altLang="en-US" sz="1700" i="1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sz="1700" dirty="0"/>
              <a:t>A subset of the attributes form a  </a:t>
            </a:r>
            <a:r>
              <a:rPr lang="en-US" altLang="en-US" sz="1700" b="1" dirty="0">
                <a:solidFill>
                  <a:srgbClr val="002060"/>
                </a:solidFill>
              </a:rPr>
              <a:t>primary key </a:t>
            </a:r>
            <a:r>
              <a:rPr lang="en-US" altLang="en-US" sz="1700" dirty="0"/>
              <a:t>of the entity set; i.e., uniquely identifying each member of the set.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650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Entity Sets --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instructor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and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student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charset="-128"/>
            </a:endParaRPr>
          </a:p>
        </p:txBody>
      </p:sp>
      <p:pic>
        <p:nvPicPr>
          <p:cNvPr id="1433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38" y="1430338"/>
            <a:ext cx="5795962" cy="322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121608</TotalTime>
  <Words>3098</Words>
  <Application>Microsoft Macintosh PowerPoint</Application>
  <PresentationFormat>On-screen Show (4:3)</PresentationFormat>
  <Paragraphs>302</Paragraphs>
  <Slides>49</Slides>
  <Notes>49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  <vt:variant>
        <vt:lpstr>Custom Shows</vt:lpstr>
      </vt:variant>
      <vt:variant>
        <vt:i4>1</vt:i4>
      </vt:variant>
    </vt:vector>
  </HeadingPairs>
  <TitlesOfParts>
    <vt:vector size="56" baseType="lpstr">
      <vt:lpstr>Arial</vt:lpstr>
      <vt:lpstr>Helvetica</vt:lpstr>
      <vt:lpstr>Monotype Sorts</vt:lpstr>
      <vt:lpstr>Times New Roman</vt:lpstr>
      <vt:lpstr>Wingdings</vt:lpstr>
      <vt:lpstr>2_db-5-grey</vt:lpstr>
      <vt:lpstr>Chapter 6: Database Design Using the E-R Model</vt:lpstr>
      <vt:lpstr>Design Phases</vt:lpstr>
      <vt:lpstr>Design Phases (Cont.)</vt:lpstr>
      <vt:lpstr>Design Alternatives</vt:lpstr>
      <vt:lpstr>Design Approaches</vt:lpstr>
      <vt:lpstr>Outline of the ER Model</vt:lpstr>
      <vt:lpstr>ER model -- Database Modeling</vt:lpstr>
      <vt:lpstr>Entity Sets</vt:lpstr>
      <vt:lpstr>Entity Sets -- instructor and student</vt:lpstr>
      <vt:lpstr>Representing Entity sets in ER Diagram</vt:lpstr>
      <vt:lpstr>Relationship Sets</vt:lpstr>
      <vt:lpstr>Relationship Sets (Cont.)</vt:lpstr>
      <vt:lpstr>Representing Relationship  Sets via ER Diagrams </vt:lpstr>
      <vt:lpstr>Relationship Sets (Cont.)</vt:lpstr>
      <vt:lpstr>Relationship Sets with Attributes</vt:lpstr>
      <vt:lpstr>Roles</vt:lpstr>
      <vt:lpstr>Degree of a Relationship Set</vt:lpstr>
      <vt:lpstr>Non-binary Relationship Sets</vt:lpstr>
      <vt:lpstr>Complex Attributes</vt:lpstr>
      <vt:lpstr>Composite Attributes</vt:lpstr>
      <vt:lpstr>Representing Complex Attributes  in ER Diagram</vt:lpstr>
      <vt:lpstr>Mapping Cardinality Constraints</vt:lpstr>
      <vt:lpstr>Mapping Cardinalities</vt:lpstr>
      <vt:lpstr>Mapping Cardinalities </vt:lpstr>
      <vt:lpstr>Representing Cardinality Constraints in ER Diagram</vt:lpstr>
      <vt:lpstr>One-to-Many Relationship</vt:lpstr>
      <vt:lpstr>Many-to-One Relationships</vt:lpstr>
      <vt:lpstr>Many-to-Many Relationship</vt:lpstr>
      <vt:lpstr>Total and Partial Participation</vt:lpstr>
      <vt:lpstr>Notation for Expressing More Complex Constraints</vt:lpstr>
      <vt:lpstr>Primary Key</vt:lpstr>
      <vt:lpstr>Primary key for Entity Sets</vt:lpstr>
      <vt:lpstr>Primary Key for Relationship Sets</vt:lpstr>
      <vt:lpstr>Choice of Primary key for Binary Relationship</vt:lpstr>
      <vt:lpstr>Weak Entity Sets</vt:lpstr>
      <vt:lpstr>Weak Entity Sets (Cont.)</vt:lpstr>
      <vt:lpstr>Weak Entity Sets (Cont.)</vt:lpstr>
      <vt:lpstr>Expressing Weak Entity Sets</vt:lpstr>
      <vt:lpstr>Redundant Attributes</vt:lpstr>
      <vt:lpstr>E-R Diagram for a University Enterprise</vt:lpstr>
      <vt:lpstr>Reduction to Relation Schemas</vt:lpstr>
      <vt:lpstr>Reduction to Relation Schemas</vt:lpstr>
      <vt:lpstr>Representing Entity Sets</vt:lpstr>
      <vt:lpstr>Representation of Entity Sets with Composite Attributes</vt:lpstr>
      <vt:lpstr>Representation of Entity Sets with Multivalued Attributes</vt:lpstr>
      <vt:lpstr>Representing Relationship Sets</vt:lpstr>
      <vt:lpstr>Redundancy of Schemas</vt:lpstr>
      <vt:lpstr>Redundancy of Schemas (Cont.)</vt:lpstr>
      <vt:lpstr>Redundancy of Schemas (Cont.)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Microsoft Office User</cp:lastModifiedBy>
  <cp:revision>500</cp:revision>
  <cp:lastPrinted>1999-06-28T19:27:31Z</cp:lastPrinted>
  <dcterms:created xsi:type="dcterms:W3CDTF">2009-12-21T15:40:22Z</dcterms:created>
  <dcterms:modified xsi:type="dcterms:W3CDTF">2021-09-01T15:35:28Z</dcterms:modified>
</cp:coreProperties>
</file>