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4"/>
  </p:notesMasterIdLst>
  <p:sldIdLst>
    <p:sldId id="256" r:id="rId2"/>
    <p:sldId id="332" r:id="rId3"/>
    <p:sldId id="263" r:id="rId4"/>
    <p:sldId id="323" r:id="rId5"/>
    <p:sldId id="266" r:id="rId6"/>
    <p:sldId id="337" r:id="rId7"/>
    <p:sldId id="340" r:id="rId8"/>
    <p:sldId id="341" r:id="rId9"/>
    <p:sldId id="324" r:id="rId10"/>
    <p:sldId id="333" r:id="rId11"/>
    <p:sldId id="260" r:id="rId12"/>
    <p:sldId id="261" r:id="rId13"/>
    <p:sldId id="325" r:id="rId14"/>
    <p:sldId id="326" r:id="rId15"/>
    <p:sldId id="327" r:id="rId16"/>
    <p:sldId id="328" r:id="rId17"/>
    <p:sldId id="334" r:id="rId18"/>
    <p:sldId id="275" r:id="rId19"/>
    <p:sldId id="276" r:id="rId20"/>
    <p:sldId id="342" r:id="rId21"/>
    <p:sldId id="277" r:id="rId22"/>
    <p:sldId id="278" r:id="rId23"/>
    <p:sldId id="279" r:id="rId24"/>
    <p:sldId id="280" r:id="rId25"/>
    <p:sldId id="312" r:id="rId26"/>
    <p:sldId id="343" r:id="rId27"/>
    <p:sldId id="344" r:id="rId28"/>
    <p:sldId id="345" r:id="rId29"/>
    <p:sldId id="346" r:id="rId30"/>
    <p:sldId id="313" r:id="rId31"/>
    <p:sldId id="281" r:id="rId32"/>
    <p:sldId id="283" r:id="rId33"/>
    <p:sldId id="335" r:id="rId34"/>
    <p:sldId id="284" r:id="rId35"/>
    <p:sldId id="285" r:id="rId36"/>
    <p:sldId id="329" r:id="rId37"/>
    <p:sldId id="336" r:id="rId38"/>
    <p:sldId id="297" r:id="rId39"/>
    <p:sldId id="298" r:id="rId40"/>
    <p:sldId id="315" r:id="rId41"/>
    <p:sldId id="304" r:id="rId42"/>
    <p:sldId id="316" r:id="rId43"/>
    <p:sldId id="317" r:id="rId44"/>
    <p:sldId id="319" r:id="rId45"/>
    <p:sldId id="321" r:id="rId46"/>
    <p:sldId id="348" r:id="rId47"/>
    <p:sldId id="330" r:id="rId48"/>
    <p:sldId id="349" r:id="rId49"/>
    <p:sldId id="350" r:id="rId50"/>
    <p:sldId id="352" r:id="rId51"/>
    <p:sldId id="351" r:id="rId52"/>
    <p:sldId id="331"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7" autoAdjust="0"/>
    <p:restoredTop sz="77186"/>
  </p:normalViewPr>
  <p:slideViewPr>
    <p:cSldViewPr>
      <p:cViewPr varScale="1">
        <p:scale>
          <a:sx n="82" d="100"/>
          <a:sy n="82" d="100"/>
        </p:scale>
        <p:origin x="1808" y="168"/>
      </p:cViewPr>
      <p:guideLst>
        <p:guide orient="horz" pos="2160"/>
        <p:guide pos="2880"/>
      </p:guideLst>
    </p:cSldViewPr>
  </p:slideViewPr>
  <p:notesTextViewPr>
    <p:cViewPr>
      <p:scale>
        <a:sx n="130" d="100"/>
        <a:sy n="13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3/2/24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Rot="1" noChangeAspect="1" noChangeArrowheads="1" noTextEdit="1"/>
          </p:cNvSpPr>
          <p:nvPr>
            <p:ph type="sldImg"/>
          </p:nvPr>
        </p:nvSpPr>
        <p:spPr>
          <a:xfrm>
            <a:off x="679450" y="336550"/>
            <a:ext cx="5486400" cy="41148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49B85EF6-D934-8848-E4EC-90BEF19FEABA}"/>
              </a:ext>
            </a:extLst>
          </p:cNvPr>
          <p:cNvSpPr>
            <a:spLocks noGrp="1"/>
          </p:cNvSpPr>
          <p:nvPr>
            <p:ph type="body" idx="1"/>
          </p:nvPr>
        </p:nvSpPr>
        <p:spPr/>
        <p:txBody>
          <a:bodyPr/>
          <a:lstStyle/>
          <a:p>
            <a:pPr marL="171450" indent="-171450">
              <a:buFont typeface="Arial" panose="020B0604020202020204" pitchFamily="34" charset="0"/>
              <a:buChar char="•"/>
            </a:pPr>
            <a:r>
              <a:rPr lang="en-US" dirty="0"/>
              <a:t>Ex: If I want to add or delete an attribute to a table it should be able to do.</a:t>
            </a:r>
          </a:p>
          <a:p>
            <a:pPr marL="171450" indent="-171450">
              <a:buFont typeface="Arial" panose="020B0604020202020204" pitchFamily="34" charset="0"/>
              <a:buChar char="•"/>
            </a:pPr>
            <a:r>
              <a:rPr lang="en-US" dirty="0"/>
              <a:t>To provide transparency we need to provide data independence.</a:t>
            </a:r>
          </a:p>
          <a:p>
            <a:pPr marL="171450" indent="-171450">
              <a:buFont typeface="Arial" panose="020B0604020202020204" pitchFamily="34" charset="0"/>
              <a:buChar char="•"/>
            </a:pPr>
            <a:r>
              <a:rPr lang="en-US" dirty="0"/>
              <a:t>Types </a:t>
            </a:r>
          </a:p>
          <a:p>
            <a:pPr marL="628650" lvl="1" indent="-171450">
              <a:buFont typeface="Arial" panose="020B0604020202020204" pitchFamily="34" charset="0"/>
              <a:buChar char="•"/>
            </a:pPr>
            <a:r>
              <a:rPr lang="en-US" dirty="0"/>
              <a:t>Network transparency</a:t>
            </a:r>
          </a:p>
          <a:p>
            <a:pPr marL="628650" lvl="1" indent="-171450">
              <a:buFont typeface="Arial" panose="020B0604020202020204" pitchFamily="34" charset="0"/>
              <a:buChar char="•"/>
            </a:pPr>
            <a:r>
              <a:rPr lang="en-US" dirty="0"/>
              <a:t>Replication transparency</a:t>
            </a:r>
          </a:p>
          <a:p>
            <a:pPr marL="628650" lvl="1" indent="-171450">
              <a:buFont typeface="Arial" panose="020B0604020202020204" pitchFamily="34" charset="0"/>
              <a:buChar char="•"/>
            </a:pPr>
            <a:r>
              <a:rPr lang="en-US" dirty="0"/>
              <a:t>Fragmentation transparency</a:t>
            </a:r>
          </a:p>
          <a:p>
            <a:endParaRPr lang="en-US" dirty="0"/>
          </a:p>
        </p:txBody>
      </p:sp>
    </p:spTree>
    <p:extLst>
      <p:ext uri="{BB962C8B-B14F-4D97-AF65-F5344CB8AC3E}">
        <p14:creationId xmlns:p14="http://schemas.microsoft.com/office/powerpoint/2010/main" val="1087847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2 levels possible: </a:t>
            </a:r>
          </a:p>
          <a:p>
            <a:pPr marL="628650" lvl="1" indent="-171450">
              <a:buFont typeface="Arial" panose="020B0604020202020204" pitchFamily="34" charset="0"/>
              <a:buChar char="•"/>
            </a:pPr>
            <a:r>
              <a:rPr lang="en-US" dirty="0"/>
              <a:t>Logical</a:t>
            </a:r>
          </a:p>
          <a:p>
            <a:pPr marL="628650" lvl="1" indent="-171450">
              <a:buFont typeface="Arial" panose="020B0604020202020204" pitchFamily="34" charset="0"/>
              <a:buChar char="•"/>
            </a:pPr>
            <a:r>
              <a:rPr lang="en-US" dirty="0"/>
              <a:t>Physical</a:t>
            </a:r>
          </a:p>
          <a:p>
            <a:pPr marL="171450" indent="-171450">
              <a:buFont typeface="Arial" panose="020B0604020202020204" pitchFamily="34" charset="0"/>
              <a:buChar char="•"/>
            </a:pPr>
            <a:r>
              <a:rPr lang="en-US" dirty="0"/>
              <a:t>Schema Definition means → Table head</a:t>
            </a:r>
          </a:p>
          <a:p>
            <a:pPr marL="171450" indent="-171450">
              <a:buFont typeface="Arial" panose="020B0604020202020204" pitchFamily="34" charset="0"/>
              <a:buChar char="•"/>
            </a:pPr>
            <a:r>
              <a:rPr lang="en-US" dirty="0"/>
              <a:t>Relationship between tables → Primary key and Foreign Key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20</a:t>
            </a:fld>
            <a:endParaRPr lang="en-US"/>
          </a:p>
        </p:txBody>
      </p:sp>
    </p:spTree>
    <p:extLst>
      <p:ext uri="{BB962C8B-B14F-4D97-AF65-F5344CB8AC3E}">
        <p14:creationId xmlns:p14="http://schemas.microsoft.com/office/powerpoint/2010/main" val="2187955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679450" y="336550"/>
            <a:ext cx="5486400" cy="41148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52951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679450" y="336550"/>
            <a:ext cx="5486400" cy="4114800"/>
          </a:xfrm>
          <a:ln cap="flat"/>
          <a:extLs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normAutofit/>
          </a:bodyPr>
          <a:lstStyle/>
          <a:p>
            <a:r>
              <a:rPr lang="en-CA" dirty="0"/>
              <a:t>Animated slide</a:t>
            </a:r>
          </a:p>
        </p:txBody>
      </p:sp>
    </p:spTree>
    <p:extLst>
      <p:ext uri="{BB962C8B-B14F-4D97-AF65-F5344CB8AC3E}">
        <p14:creationId xmlns:p14="http://schemas.microsoft.com/office/powerpoint/2010/main" val="2986048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613278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53647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26</a:t>
            </a:fld>
            <a:endParaRPr lang="en-US"/>
          </a:p>
        </p:txBody>
      </p:sp>
    </p:spTree>
    <p:extLst>
      <p:ext uri="{BB962C8B-B14F-4D97-AF65-F5344CB8AC3E}">
        <p14:creationId xmlns:p14="http://schemas.microsoft.com/office/powerpoint/2010/main" val="3161945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2 Types: </a:t>
            </a:r>
          </a:p>
          <a:p>
            <a:pPr marL="628650" lvl="1" indent="-171450">
              <a:buFont typeface="Arial" panose="020B0604020202020204" pitchFamily="34" charset="0"/>
              <a:buChar char="•"/>
            </a:pPr>
            <a:r>
              <a:rPr lang="en-US" dirty="0"/>
              <a:t>Location transparency</a:t>
            </a:r>
          </a:p>
          <a:p>
            <a:pPr marL="628650" lvl="1" indent="-171450">
              <a:buFont typeface="Arial" panose="020B0604020202020204" pitchFamily="34" charset="0"/>
              <a:buChar char="•"/>
            </a:pPr>
            <a:r>
              <a:rPr lang="en-US" dirty="0"/>
              <a:t>Naming transparency </a:t>
            </a:r>
          </a:p>
          <a:p>
            <a:pPr marL="1085850" lvl="2" indent="-171450">
              <a:buFont typeface="Arial" panose="020B0604020202020204" pitchFamily="34" charset="0"/>
              <a:buChar char="•"/>
            </a:pPr>
            <a:r>
              <a:rPr lang="en-US" dirty="0"/>
              <a:t>ENO, </a:t>
            </a:r>
            <a:r>
              <a:rPr lang="en-US" dirty="0" err="1"/>
              <a:t>EmpNO</a:t>
            </a:r>
            <a:r>
              <a:rPr lang="en-US" dirty="0"/>
              <a:t>, </a:t>
            </a:r>
            <a:r>
              <a:rPr lang="en-US" dirty="0" err="1"/>
              <a:t>etc</a:t>
            </a:r>
            <a:r>
              <a:rPr lang="en-US" dirty="0"/>
              <a:t> should be allowed</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27</a:t>
            </a:fld>
            <a:endParaRPr lang="en-US"/>
          </a:p>
        </p:txBody>
      </p:sp>
    </p:spTree>
    <p:extLst>
      <p:ext uri="{BB962C8B-B14F-4D97-AF65-F5344CB8AC3E}">
        <p14:creationId xmlns:p14="http://schemas.microsoft.com/office/powerpoint/2010/main" val="1756505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Rot="1" noChangeAspect="1" noChangeArrowheads="1" noTextEdit="1"/>
          </p:cNvSpPr>
          <p:nvPr>
            <p:ph type="sldImg"/>
          </p:nvPr>
        </p:nvSpPr>
        <p:spPr>
          <a:xfrm>
            <a:off x="2506663" y="252413"/>
            <a:ext cx="4114800" cy="3086100"/>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DBEABF55-22E6-EE89-B48A-41D7B47CF7D0}"/>
              </a:ext>
            </a:extLst>
          </p:cNvPr>
          <p:cNvSpPr>
            <a:spLocks noGrp="1"/>
          </p:cNvSpPr>
          <p:nvPr>
            <p:ph type="body" idx="1"/>
          </p:nvPr>
        </p:nvSpPr>
        <p:spPr/>
        <p:txBody>
          <a:bodyPr/>
          <a:lstStyle/>
          <a:p>
            <a:pPr marL="171450" indent="-171450">
              <a:buFont typeface="Arial" panose="020B0604020202020204" pitchFamily="34" charset="0"/>
              <a:buChar char="•"/>
            </a:pPr>
            <a:r>
              <a:rPr lang="en-US" dirty="0"/>
              <a:t>If site-1 is updated then site-2 is updated if a table in site-1 and site-2 are replicated.</a:t>
            </a:r>
          </a:p>
        </p:txBody>
      </p:sp>
    </p:spTree>
    <p:extLst>
      <p:ext uri="{BB962C8B-B14F-4D97-AF65-F5344CB8AC3E}">
        <p14:creationId xmlns:p14="http://schemas.microsoft.com/office/powerpoint/2010/main" val="1226757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Rot="1" noChangeAspect="1" noChangeArrowheads="1" noTextEdit="1"/>
          </p:cNvSpPr>
          <p:nvPr>
            <p:ph type="sldImg"/>
          </p:nvPr>
        </p:nvSpPr>
        <p:spPr>
          <a:xfrm>
            <a:off x="2506663" y="252413"/>
            <a:ext cx="4114800" cy="3086100"/>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CE54936B-59D6-CC8D-BB84-F23D0503D6BD}"/>
              </a:ext>
            </a:extLst>
          </p:cNvPr>
          <p:cNvSpPr>
            <a:spLocks noGrp="1"/>
          </p:cNvSpPr>
          <p:nvPr>
            <p:ph type="body" idx="1"/>
          </p:nvPr>
        </p:nvSpPr>
        <p:spPr/>
        <p:txBody>
          <a:bodyPr/>
          <a:lstStyle/>
          <a:p>
            <a:pPr marL="171450" indent="-171450">
              <a:buFont typeface="Arial" panose="020B0604020202020204" pitchFamily="34" charset="0"/>
              <a:buChar char="•"/>
            </a:pPr>
            <a:r>
              <a:rPr lang="en-US" dirty="0"/>
              <a:t>One table into sub-tables</a:t>
            </a:r>
          </a:p>
          <a:p>
            <a:pPr marL="171450" indent="-171450">
              <a:buFont typeface="Arial" panose="020B0604020202020204" pitchFamily="34" charset="0"/>
              <a:buChar char="•"/>
            </a:pPr>
            <a:r>
              <a:rPr lang="en-US" dirty="0"/>
              <a:t>Horizontal (cut like this -) and vertical (cut like this |) fragmentation also is possible</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76940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AB5EEEB1-A300-2142-7B62-831C97893AE2}"/>
              </a:ext>
            </a:extLst>
          </p:cNvPr>
          <p:cNvSpPr>
            <a:spLocks noGrp="1"/>
          </p:cNvSpPr>
          <p:nvPr>
            <p:ph type="body" idx="1"/>
          </p:nvPr>
        </p:nvSpPr>
        <p:spPr/>
        <p:txBody>
          <a:bodyPr/>
          <a:lstStyle/>
          <a:p>
            <a:pPr marL="171450" indent="-171450">
              <a:buFont typeface="Arial" panose="020B0604020202020204" pitchFamily="34" charset="0"/>
              <a:buChar char="•"/>
            </a:pPr>
            <a:r>
              <a:rPr lang="en-US" dirty="0"/>
              <a:t>There is a broader concept and inside that distributed database is a part.</a:t>
            </a:r>
          </a:p>
          <a:p>
            <a:pPr marL="171450" indent="-171450">
              <a:buFont typeface="Arial" panose="020B0604020202020204" pitchFamily="34" charset="0"/>
              <a:buChar char="•"/>
            </a:pPr>
            <a:r>
              <a:rPr lang="en-US" dirty="0"/>
              <a:t>Autonomous → Each individual things can do something and also connected to other severs. </a:t>
            </a:r>
          </a:p>
          <a:p>
            <a:pPr marL="628650" lvl="1" indent="-171450">
              <a:buFont typeface="Arial" panose="020B0604020202020204" pitchFamily="34" charset="0"/>
              <a:buChar char="•"/>
            </a:pPr>
            <a:r>
              <a:rPr lang="en-US" dirty="0"/>
              <a:t>Have own computing power and connected to other servers.</a:t>
            </a:r>
          </a:p>
          <a:p>
            <a:pPr marL="171450" indent="-171450">
              <a:buFont typeface="Arial" panose="020B0604020202020204" pitchFamily="34" charset="0"/>
              <a:buChar char="•"/>
            </a:pPr>
            <a:r>
              <a:rPr lang="en-US" dirty="0"/>
              <a:t>Distributed → Mostly we think data is distributed but process and other things can also be distributed.</a:t>
            </a:r>
          </a:p>
          <a:p>
            <a:endParaRPr lang="en-US" dirty="0"/>
          </a:p>
        </p:txBody>
      </p:sp>
    </p:spTree>
    <p:extLst>
      <p:ext uri="{BB962C8B-B14F-4D97-AF65-F5344CB8AC3E}">
        <p14:creationId xmlns:p14="http://schemas.microsoft.com/office/powerpoint/2010/main" val="2274437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Atomicity → Query done completely or not done at all</a:t>
            </a:r>
          </a:p>
          <a:p>
            <a:pPr marL="171450" indent="-171450">
              <a:buFont typeface="Arial" panose="020B0604020202020204" pitchFamily="34" charset="0"/>
              <a:buChar char="•"/>
            </a:pPr>
            <a:r>
              <a:rPr lang="en-US" sz="1200" dirty="0"/>
              <a:t>Consistency → Correctness (One bank can allow a negative balance and another may not)</a:t>
            </a:r>
          </a:p>
          <a:p>
            <a:pPr marL="171450" indent="-171450">
              <a:buFont typeface="Arial" panose="020B0604020202020204" pitchFamily="34" charset="0"/>
              <a:buChar char="•"/>
            </a:pPr>
            <a:r>
              <a:rPr lang="en-US" sz="1200" dirty="0"/>
              <a:t>Isolation →</a:t>
            </a:r>
          </a:p>
          <a:p>
            <a:pPr marL="171450" indent="-171450">
              <a:buFont typeface="Arial" panose="020B0604020202020204" pitchFamily="34" charset="0"/>
              <a:buChar char="•"/>
            </a:pPr>
            <a:r>
              <a:rPr lang="en-US" sz="1200" dirty="0"/>
              <a:t>Durability → Query results must be permanently available. Store in disk (multiple disks so if one disk fails then there is a backup)</a:t>
            </a:r>
          </a:p>
          <a:p>
            <a:pPr marL="171450" indent="-171450">
              <a:buFont typeface="Arial" panose="020B0604020202020204" pitchFamily="34" charset="0"/>
              <a:buChar char="•"/>
            </a:pPr>
            <a:endParaRPr lang="en-US" sz="1200" dirty="0"/>
          </a:p>
        </p:txBody>
      </p:sp>
      <p:sp>
        <p:nvSpPr>
          <p:cNvPr id="4" name="Slide Number Placeholder 3"/>
          <p:cNvSpPr>
            <a:spLocks noGrp="1"/>
          </p:cNvSpPr>
          <p:nvPr>
            <p:ph type="sldNum" sz="quarter" idx="5"/>
          </p:nvPr>
        </p:nvSpPr>
        <p:spPr/>
        <p:txBody>
          <a:bodyPr/>
          <a:lstStyle/>
          <a:p>
            <a:fld id="{765F5201-0B02-374C-9C85-2DCB7D098B21}" type="slidenum">
              <a:rPr lang="en-US" smtClean="0"/>
              <a:t>30</a:t>
            </a:fld>
            <a:endParaRPr lang="en-US"/>
          </a:p>
        </p:txBody>
      </p:sp>
    </p:spTree>
    <p:extLst>
      <p:ext uri="{BB962C8B-B14F-4D97-AF65-F5344CB8AC3E}">
        <p14:creationId xmlns:p14="http://schemas.microsoft.com/office/powerpoint/2010/main" val="3437731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465072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093832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031251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6CC15ACD-A486-E9B9-BF64-10D267484DEB}"/>
              </a:ext>
            </a:extLst>
          </p:cNvPr>
          <p:cNvSpPr>
            <a:spLocks noGrp="1"/>
          </p:cNvSpPr>
          <p:nvPr>
            <p:ph type="body" idx="1"/>
          </p:nvPr>
        </p:nvSpPr>
        <p:spPr/>
        <p:txBody>
          <a:bodyPr/>
          <a:lstStyle/>
          <a:p>
            <a:pPr marL="171450" indent="-171450">
              <a:buFont typeface="Arial" panose="020B0604020202020204" pitchFamily="34" charset="0"/>
              <a:buChar char="•"/>
            </a:pPr>
            <a:r>
              <a:rPr lang="en-US" dirty="0"/>
              <a:t>Concurrency control → Some queries need to wait for others to complete</a:t>
            </a:r>
          </a:p>
        </p:txBody>
      </p:sp>
    </p:spTree>
    <p:extLst>
      <p:ext uri="{BB962C8B-B14F-4D97-AF65-F5344CB8AC3E}">
        <p14:creationId xmlns:p14="http://schemas.microsoft.com/office/powerpoint/2010/main" val="1848795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679450" y="336550"/>
            <a:ext cx="5486400" cy="41148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2030925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675318DC-57AF-E667-0E78-85AFA7033C29}"/>
              </a:ext>
            </a:extLst>
          </p:cNvPr>
          <p:cNvSpPr>
            <a:spLocks noGrp="1"/>
          </p:cNvSpPr>
          <p:nvPr>
            <p:ph type="body" idx="1"/>
          </p:nvPr>
        </p:nvSpPr>
        <p:spPr/>
        <p:txBody>
          <a:bodyPr/>
          <a:lstStyle/>
          <a:p>
            <a:pPr marL="171450" indent="-171450">
              <a:buFont typeface="Arial" panose="020B0604020202020204" pitchFamily="34" charset="0"/>
              <a:buChar char="•"/>
            </a:pPr>
            <a:r>
              <a:rPr lang="en-US" dirty="0"/>
              <a:t>Vertical and Horizontal Scaling</a:t>
            </a:r>
          </a:p>
        </p:txBody>
      </p:sp>
    </p:spTree>
    <p:extLst>
      <p:ext uri="{BB962C8B-B14F-4D97-AF65-F5344CB8AC3E}">
        <p14:creationId xmlns:p14="http://schemas.microsoft.com/office/powerpoint/2010/main" val="4092652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07637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21274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9CAD5A52-9DB2-E749-829C-A91C392DABE9}"/>
              </a:ext>
            </a:extLst>
          </p:cNvPr>
          <p:cNvSpPr>
            <a:spLocks noGrp="1"/>
          </p:cNvSpPr>
          <p:nvPr>
            <p:ph type="body" idx="1"/>
          </p:nvPr>
        </p:nvSpPr>
        <p:spPr/>
        <p:txBody>
          <a:bodyPr/>
          <a:lstStyle/>
          <a:p>
            <a:pPr marL="171450" indent="-171450">
              <a:buFont typeface="Arial" panose="020B0604020202020204" pitchFamily="34" charset="0"/>
              <a:buChar char="•"/>
            </a:pPr>
            <a:r>
              <a:rPr lang="en-US" dirty="0"/>
              <a:t>DDB - Distributed Database</a:t>
            </a:r>
          </a:p>
          <a:p>
            <a:pPr marL="171450" indent="-171450">
              <a:buFont typeface="Arial" panose="020B0604020202020204" pitchFamily="34" charset="0"/>
              <a:buChar char="•"/>
            </a:pPr>
            <a:r>
              <a:rPr lang="en-US" dirty="0"/>
              <a:t>Important is transparent</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8653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2863850" y="519113"/>
            <a:ext cx="3416300" cy="2562225"/>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186A299D-733F-4DF9-2995-5D5C07D282B2}"/>
              </a:ext>
            </a:extLst>
          </p:cNvPr>
          <p:cNvSpPr>
            <a:spLocks noGrp="1"/>
          </p:cNvSpPr>
          <p:nvPr>
            <p:ph type="body" idx="1"/>
          </p:nvPr>
        </p:nvSpPr>
        <p:spPr/>
        <p:txBody>
          <a:bodyPr/>
          <a:lstStyle/>
          <a:p>
            <a:pPr marL="171450" indent="-171450">
              <a:buFont typeface="Arial" panose="020B0604020202020204" pitchFamily="34" charset="0"/>
              <a:buChar char="•"/>
            </a:pPr>
            <a:r>
              <a:rPr lang="en-US" dirty="0"/>
              <a:t>Integration not Centralization Distributed DBMS promises</a:t>
            </a:r>
          </a:p>
        </p:txBody>
      </p:sp>
    </p:spTree>
    <p:extLst>
      <p:ext uri="{BB962C8B-B14F-4D97-AF65-F5344CB8AC3E}">
        <p14:creationId xmlns:p14="http://schemas.microsoft.com/office/powerpoint/2010/main" val="2011464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2863850" y="519113"/>
            <a:ext cx="3416300" cy="2562225"/>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678429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endParaRPr lang="en-US"/>
          </a:p>
        </p:txBody>
      </p:sp>
      <p:sp>
        <p:nvSpPr>
          <p:cNvPr id="20483" name="Rectangle 3"/>
          <p:cNvSpPr>
            <a:spLocks noGrp="1" noRot="1" noChangeAspect="1" noChangeArrowheads="1" noTextEdit="1"/>
          </p:cNvSpPr>
          <p:nvPr>
            <p:ph type="sldImg"/>
          </p:nvPr>
        </p:nvSpPr>
        <p:spPr>
          <a:xfrm>
            <a:off x="2863850" y="519113"/>
            <a:ext cx="3416300" cy="2562225"/>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395365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94757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 xmlns:ma14="http://schemas.microsoft.com/office/mac/drawingml/2011/main" val="1"/>
            </a:ext>
          </a:extLst>
        </p:spPr>
      </p:sp>
      <p:sp>
        <p:nvSpPr>
          <p:cNvPr id="8806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51039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2E509C41-6DEB-6399-784B-F8B6E100A448}"/>
              </a:ext>
            </a:extLst>
          </p:cNvPr>
          <p:cNvSpPr>
            <a:spLocks noGrp="1"/>
          </p:cNvSpPr>
          <p:nvPr>
            <p:ph type="body" idx="1"/>
          </p:nvPr>
        </p:nvSpPr>
        <p:spPr/>
        <p:txBody>
          <a:bodyPr/>
          <a:lstStyle/>
          <a:p>
            <a:pPr marL="171450" indent="-171450">
              <a:buFont typeface="Arial" panose="020B0604020202020204" pitchFamily="34" charset="0"/>
              <a:buChar char="•"/>
            </a:pPr>
            <a:r>
              <a:rPr lang="en-US" dirty="0"/>
              <a:t>Fragmented → Split a single table into sub-tables and those sub-tables are distributed</a:t>
            </a:r>
          </a:p>
          <a:p>
            <a:pPr marL="171450" indent="-171450">
              <a:buFont typeface="Arial" panose="020B0604020202020204" pitchFamily="34" charset="0"/>
              <a:buChar char="•"/>
            </a:pPr>
            <a:r>
              <a:rPr lang="en-US" dirty="0"/>
              <a:t>Replication → Table 1 is in site-1 and also in site-2</a:t>
            </a:r>
          </a:p>
          <a:p>
            <a:pPr marL="171450" indent="-171450">
              <a:buFont typeface="Arial" panose="020B0604020202020204" pitchFamily="34" charset="0"/>
              <a:buChar char="•"/>
            </a:pPr>
            <a:r>
              <a:rPr lang="en-US" dirty="0"/>
              <a:t>Reliability → Is us like availability</a:t>
            </a:r>
          </a:p>
          <a:p>
            <a:pPr marL="171450" indent="-171450">
              <a:buFont typeface="Arial" panose="020B0604020202020204" pitchFamily="34" charset="0"/>
              <a:buChar char="•"/>
            </a:pPr>
            <a:r>
              <a:rPr lang="en-US" dirty="0"/>
              <a:t>Availability → It means its reliability</a:t>
            </a:r>
          </a:p>
          <a:p>
            <a:endParaRPr lang="en-US" dirty="0"/>
          </a:p>
        </p:txBody>
      </p:sp>
    </p:spTree>
    <p:extLst>
      <p:ext uri="{BB962C8B-B14F-4D97-AF65-F5344CB8AC3E}">
        <p14:creationId xmlns:p14="http://schemas.microsoft.com/office/powerpoint/2010/main" val="342887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07504"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6278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Database Systems</a:t>
            </a:r>
          </a:p>
        </p:txBody>
      </p:sp>
      <p:sp>
        <p:nvSpPr>
          <p:cNvPr id="2051" name="Rectangle 3"/>
          <p:cNvSpPr>
            <a:spLocks noGrp="1" noChangeArrowheads="1"/>
          </p:cNvSpPr>
          <p:nvPr>
            <p:ph type="subTitle" idx="1"/>
          </p:nvPr>
        </p:nvSpPr>
        <p:spPr/>
        <p:txBody>
          <a:bodyPr/>
          <a:lstStyle/>
          <a:p>
            <a:r>
              <a:rPr lang="en-US" dirty="0"/>
              <a:t>M. Tamer </a:t>
            </a:r>
            <a:r>
              <a:rPr lang="en-US" dirty="0" err="1"/>
              <a:t>Özsu</a:t>
            </a:r>
            <a:endParaRPr lang="en-US" dirty="0"/>
          </a:p>
          <a:p>
            <a:r>
              <a:rPr lang="en-US" dirty="0"/>
              <a:t>Patrick </a:t>
            </a:r>
            <a:r>
              <a:rPr lang="en-US" dirty="0" err="1"/>
              <a:t>Valduriez</a:t>
            </a:r>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alpha val="25000"/>
                  </a:srgbClr>
                </a:solidFill>
                <a:cs typeface="Book Antiqua"/>
              </a:rPr>
              <a:t>What is a distributed DBMS</a:t>
            </a:r>
          </a:p>
          <a:p>
            <a:pPr lvl="1"/>
            <a:r>
              <a:rPr lang="en-US" dirty="0">
                <a:solidFill>
                  <a:srgbClr val="1771A9"/>
                </a:solidFill>
                <a:cs typeface="Book Antiqua"/>
              </a:rPr>
              <a:t>History</a:t>
            </a:r>
          </a:p>
          <a:p>
            <a:pPr lvl="1"/>
            <a:r>
              <a:rPr lang="en-US" dirty="0">
                <a:solidFill>
                  <a:srgbClr val="1771A9">
                    <a:alpha val="25000"/>
                  </a:srgbClr>
                </a:solidFill>
                <a:cs typeface="Book Antiqua"/>
              </a:rPr>
              <a:t>Distributed DBMS promises</a:t>
            </a:r>
          </a:p>
          <a:p>
            <a:pPr lvl="1"/>
            <a:r>
              <a:rPr lang="en-US" dirty="0">
                <a:solidFill>
                  <a:srgbClr val="1771A9">
                    <a:alpha val="25000"/>
                  </a:srgbClr>
                </a:solidFill>
                <a:cs typeface="Book Antiqua"/>
              </a:rPr>
              <a:t>Design issues</a:t>
            </a:r>
          </a:p>
          <a:p>
            <a:pPr lvl="1"/>
            <a:r>
              <a:rPr lang="en-US" dirty="0">
                <a:solidFill>
                  <a:srgbClr val="1771A9">
                    <a:alpha val="25000"/>
                  </a:srgbClr>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10</a:t>
            </a:fld>
            <a:endParaRPr lang="en-US"/>
          </a:p>
        </p:txBody>
      </p:sp>
    </p:spTree>
    <p:extLst>
      <p:ext uri="{BB962C8B-B14F-4D97-AF65-F5344CB8AC3E}">
        <p14:creationId xmlns:p14="http://schemas.microsoft.com/office/powerpoint/2010/main" val="392584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lstStyle/>
          <a:p>
            <a:r>
              <a:rPr lang="en-US" dirty="0"/>
              <a:t>History – File Systems</a:t>
            </a:r>
          </a:p>
        </p:txBody>
      </p:sp>
      <p:sp>
        <p:nvSpPr>
          <p:cNvPr id="2" name="Footer Placeholder 1">
            <a:extLst>
              <a:ext uri="{FF2B5EF4-FFF2-40B4-BE49-F238E27FC236}">
                <a16:creationId xmlns:a16="http://schemas.microsoft.com/office/drawing/2014/main" id="{65DC6C84-02AC-3842-A953-C20C2C7FE401}"/>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050991C-173F-9947-B7B2-797C88A5DDB2}"/>
              </a:ext>
            </a:extLst>
          </p:cNvPr>
          <p:cNvSpPr>
            <a:spLocks noGrp="1"/>
          </p:cNvSpPr>
          <p:nvPr>
            <p:ph type="sldNum" sz="quarter" idx="4"/>
          </p:nvPr>
        </p:nvSpPr>
        <p:spPr/>
        <p:txBody>
          <a:bodyPr/>
          <a:lstStyle/>
          <a:p>
            <a:fld id="{FD96158B-4539-3C43-9DE5-94C547866200}" type="slidenum">
              <a:rPr lang="en-US" smtClean="0"/>
              <a:t>11</a:t>
            </a:fld>
            <a:endParaRPr lang="en-US"/>
          </a:p>
        </p:txBody>
      </p:sp>
      <p:pic>
        <p:nvPicPr>
          <p:cNvPr id="7" name="Picture 6" descr="A screenshot of a cell phone&#10;&#10;Description automatically generated">
            <a:extLst>
              <a:ext uri="{FF2B5EF4-FFF2-40B4-BE49-F238E27FC236}">
                <a16:creationId xmlns:a16="http://schemas.microsoft.com/office/drawing/2014/main" id="{574BED94-1701-1545-A7CB-1AB2175D3C1C}"/>
              </a:ext>
            </a:extLst>
          </p:cNvPr>
          <p:cNvPicPr>
            <a:picLocks noChangeAspect="1"/>
          </p:cNvPicPr>
          <p:nvPr/>
        </p:nvPicPr>
        <p:blipFill>
          <a:blip r:embed="rId3"/>
          <a:stretch>
            <a:fillRect/>
          </a:stretch>
        </p:blipFill>
        <p:spPr>
          <a:xfrm>
            <a:off x="1248158" y="1204458"/>
            <a:ext cx="6636210" cy="4456790"/>
          </a:xfrm>
          <a:prstGeom prst="rect">
            <a:avLst/>
          </a:prstGeom>
        </p:spPr>
      </p:pic>
    </p:spTree>
    <p:extLst>
      <p:ext uri="{BB962C8B-B14F-4D97-AF65-F5344CB8AC3E}">
        <p14:creationId xmlns:p14="http://schemas.microsoft.com/office/powerpoint/2010/main" val="4268351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a:noFill/>
          <a:ln/>
        </p:spPr>
        <p:txBody>
          <a:bodyPr/>
          <a:lstStyle/>
          <a:p>
            <a:r>
              <a:rPr lang="en-US" dirty="0"/>
              <a:t>History – Database Management</a:t>
            </a:r>
          </a:p>
        </p:txBody>
      </p:sp>
      <p:sp>
        <p:nvSpPr>
          <p:cNvPr id="2" name="Footer Placeholder 1">
            <a:extLst>
              <a:ext uri="{FF2B5EF4-FFF2-40B4-BE49-F238E27FC236}">
                <a16:creationId xmlns:a16="http://schemas.microsoft.com/office/drawing/2014/main" id="{024E9677-922B-904A-9174-A2A8777FD99B}"/>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60B6DCE-E244-4B46-BD10-0A9480746F66}"/>
              </a:ext>
            </a:extLst>
          </p:cNvPr>
          <p:cNvSpPr>
            <a:spLocks noGrp="1"/>
          </p:cNvSpPr>
          <p:nvPr>
            <p:ph type="sldNum" sz="quarter" idx="4"/>
          </p:nvPr>
        </p:nvSpPr>
        <p:spPr/>
        <p:txBody>
          <a:bodyPr/>
          <a:lstStyle/>
          <a:p>
            <a:fld id="{FD96158B-4539-3C43-9DE5-94C547866200}" type="slidenum">
              <a:rPr lang="en-US" smtClean="0"/>
              <a:t>12</a:t>
            </a:fld>
            <a:endParaRPr lang="en-US"/>
          </a:p>
        </p:txBody>
      </p:sp>
      <p:pic>
        <p:nvPicPr>
          <p:cNvPr id="5" name="Picture 4" descr="A picture containing screenshot&#10;&#10;Description automatically generated">
            <a:extLst>
              <a:ext uri="{FF2B5EF4-FFF2-40B4-BE49-F238E27FC236}">
                <a16:creationId xmlns:a16="http://schemas.microsoft.com/office/drawing/2014/main" id="{E1262EDE-54DE-9248-9DC2-365D946D0B75}"/>
              </a:ext>
            </a:extLst>
          </p:cNvPr>
          <p:cNvPicPr>
            <a:picLocks noChangeAspect="1"/>
          </p:cNvPicPr>
          <p:nvPr/>
        </p:nvPicPr>
        <p:blipFill>
          <a:blip r:embed="rId3"/>
          <a:stretch>
            <a:fillRect/>
          </a:stretch>
        </p:blipFill>
        <p:spPr>
          <a:xfrm>
            <a:off x="602559" y="1772816"/>
            <a:ext cx="7938882" cy="3528392"/>
          </a:xfrm>
          <a:prstGeom prst="rect">
            <a:avLst/>
          </a:prstGeom>
        </p:spPr>
      </p:pic>
    </p:spTree>
    <p:extLst>
      <p:ext uri="{BB962C8B-B14F-4D97-AF65-F5344CB8AC3E}">
        <p14:creationId xmlns:p14="http://schemas.microsoft.com/office/powerpoint/2010/main" val="378313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4162-67B3-E345-BDA5-A2417FD1944F}"/>
              </a:ext>
            </a:extLst>
          </p:cNvPr>
          <p:cNvSpPr>
            <a:spLocks noGrp="1"/>
          </p:cNvSpPr>
          <p:nvPr>
            <p:ph type="title"/>
          </p:nvPr>
        </p:nvSpPr>
        <p:spPr/>
        <p:txBody>
          <a:bodyPr/>
          <a:lstStyle/>
          <a:p>
            <a:r>
              <a:rPr lang="en-US" dirty="0"/>
              <a:t>History – Early Distribution</a:t>
            </a:r>
          </a:p>
        </p:txBody>
      </p:sp>
      <p:sp>
        <p:nvSpPr>
          <p:cNvPr id="3" name="Footer Placeholder 2">
            <a:extLst>
              <a:ext uri="{FF2B5EF4-FFF2-40B4-BE49-F238E27FC236}">
                <a16:creationId xmlns:a16="http://schemas.microsoft.com/office/drawing/2014/main" id="{1ACD43CB-54B6-E341-A3F1-7B0BD1A3329B}"/>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7CF64714-CA40-C94F-90C9-CD439D5AA2C6}"/>
              </a:ext>
            </a:extLst>
          </p:cNvPr>
          <p:cNvSpPr>
            <a:spLocks noGrp="1"/>
          </p:cNvSpPr>
          <p:nvPr>
            <p:ph type="sldNum" sz="quarter" idx="4"/>
          </p:nvPr>
        </p:nvSpPr>
        <p:spPr/>
        <p:txBody>
          <a:bodyPr/>
          <a:lstStyle/>
          <a:p>
            <a:fld id="{FD96158B-4539-3C43-9DE5-94C547866200}" type="slidenum">
              <a:rPr lang="en-US" smtClean="0"/>
              <a:t>13</a:t>
            </a:fld>
            <a:endParaRPr lang="en-US"/>
          </a:p>
        </p:txBody>
      </p:sp>
      <p:pic>
        <p:nvPicPr>
          <p:cNvPr id="5" name="Picture 4" descr="A close up of a device&#10;&#10;Description automatically generated">
            <a:extLst>
              <a:ext uri="{FF2B5EF4-FFF2-40B4-BE49-F238E27FC236}">
                <a16:creationId xmlns:a16="http://schemas.microsoft.com/office/drawing/2014/main" id="{AE255347-F63A-E74D-BABE-C89109C80DF7}"/>
              </a:ext>
            </a:extLst>
          </p:cNvPr>
          <p:cNvPicPr>
            <a:picLocks noChangeAspect="1"/>
          </p:cNvPicPr>
          <p:nvPr/>
        </p:nvPicPr>
        <p:blipFill>
          <a:blip r:embed="rId2"/>
          <a:stretch>
            <a:fillRect/>
          </a:stretch>
        </p:blipFill>
        <p:spPr>
          <a:xfrm>
            <a:off x="1547664" y="1988840"/>
            <a:ext cx="6296100" cy="4130678"/>
          </a:xfrm>
          <a:prstGeom prst="rect">
            <a:avLst/>
          </a:prstGeom>
        </p:spPr>
      </p:pic>
      <p:sp>
        <p:nvSpPr>
          <p:cNvPr id="6" name="TextBox 5">
            <a:extLst>
              <a:ext uri="{FF2B5EF4-FFF2-40B4-BE49-F238E27FC236}">
                <a16:creationId xmlns:a16="http://schemas.microsoft.com/office/drawing/2014/main" id="{F1DBFEDD-6E88-0F4C-A19A-EB73CD4825C5}"/>
              </a:ext>
            </a:extLst>
          </p:cNvPr>
          <p:cNvSpPr txBox="1"/>
          <p:nvPr/>
        </p:nvSpPr>
        <p:spPr>
          <a:xfrm>
            <a:off x="449196" y="1241573"/>
            <a:ext cx="2820003" cy="461665"/>
          </a:xfrm>
          <a:prstGeom prst="rect">
            <a:avLst/>
          </a:prstGeom>
          <a:noFill/>
        </p:spPr>
        <p:txBody>
          <a:bodyPr wrap="none" rtlCol="0">
            <a:spAutoFit/>
          </a:bodyPr>
          <a:lstStyle/>
          <a:p>
            <a:r>
              <a:rPr lang="en-US" dirty="0">
                <a:solidFill>
                  <a:srgbClr val="0432FF"/>
                </a:solidFill>
              </a:rPr>
              <a:t>Peer-to-Peer (P2P)</a:t>
            </a:r>
          </a:p>
        </p:txBody>
      </p:sp>
    </p:spTree>
    <p:extLst>
      <p:ext uri="{BB962C8B-B14F-4D97-AF65-F5344CB8AC3E}">
        <p14:creationId xmlns:p14="http://schemas.microsoft.com/office/powerpoint/2010/main" val="129358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0F96-02A4-BF48-AFF5-031BCCF340DA}"/>
              </a:ext>
            </a:extLst>
          </p:cNvPr>
          <p:cNvSpPr>
            <a:spLocks noGrp="1"/>
          </p:cNvSpPr>
          <p:nvPr>
            <p:ph type="title"/>
          </p:nvPr>
        </p:nvSpPr>
        <p:spPr/>
        <p:txBody>
          <a:bodyPr/>
          <a:lstStyle/>
          <a:p>
            <a:r>
              <a:rPr lang="en-US" dirty="0"/>
              <a:t>History – Client/Server</a:t>
            </a:r>
          </a:p>
        </p:txBody>
      </p:sp>
      <p:sp>
        <p:nvSpPr>
          <p:cNvPr id="3" name="Footer Placeholder 2">
            <a:extLst>
              <a:ext uri="{FF2B5EF4-FFF2-40B4-BE49-F238E27FC236}">
                <a16:creationId xmlns:a16="http://schemas.microsoft.com/office/drawing/2014/main" id="{38281B52-64D5-3E43-9EA1-322ACDFA0163}"/>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F1D272B1-B7AE-BF48-B326-64F301751F08}"/>
              </a:ext>
            </a:extLst>
          </p:cNvPr>
          <p:cNvSpPr>
            <a:spLocks noGrp="1"/>
          </p:cNvSpPr>
          <p:nvPr>
            <p:ph type="sldNum" sz="quarter" idx="4"/>
          </p:nvPr>
        </p:nvSpPr>
        <p:spPr/>
        <p:txBody>
          <a:bodyPr/>
          <a:lstStyle/>
          <a:p>
            <a:fld id="{FD96158B-4539-3C43-9DE5-94C547866200}" type="slidenum">
              <a:rPr lang="en-US" smtClean="0"/>
              <a:t>14</a:t>
            </a:fld>
            <a:endParaRPr lang="en-US"/>
          </a:p>
        </p:txBody>
      </p:sp>
      <p:pic>
        <p:nvPicPr>
          <p:cNvPr id="6" name="Picture 5" descr="A close up of a device&#10;&#10;Description automatically generated">
            <a:extLst>
              <a:ext uri="{FF2B5EF4-FFF2-40B4-BE49-F238E27FC236}">
                <a16:creationId xmlns:a16="http://schemas.microsoft.com/office/drawing/2014/main" id="{E84AD07D-8273-EF44-A4E9-F9D6DD08B49D}"/>
              </a:ext>
            </a:extLst>
          </p:cNvPr>
          <p:cNvPicPr>
            <a:picLocks noChangeAspect="1"/>
          </p:cNvPicPr>
          <p:nvPr/>
        </p:nvPicPr>
        <p:blipFill>
          <a:blip r:embed="rId2"/>
          <a:stretch>
            <a:fillRect/>
          </a:stretch>
        </p:blipFill>
        <p:spPr>
          <a:xfrm>
            <a:off x="1763688" y="1700808"/>
            <a:ext cx="5400600" cy="4067541"/>
          </a:xfrm>
          <a:prstGeom prst="rect">
            <a:avLst/>
          </a:prstGeom>
        </p:spPr>
      </p:pic>
    </p:spTree>
    <p:extLst>
      <p:ext uri="{BB962C8B-B14F-4D97-AF65-F5344CB8AC3E}">
        <p14:creationId xmlns:p14="http://schemas.microsoft.com/office/powerpoint/2010/main" val="3111126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3B35-DE77-D242-801B-12B78BE3F463}"/>
              </a:ext>
            </a:extLst>
          </p:cNvPr>
          <p:cNvSpPr>
            <a:spLocks noGrp="1"/>
          </p:cNvSpPr>
          <p:nvPr>
            <p:ph type="title"/>
          </p:nvPr>
        </p:nvSpPr>
        <p:spPr/>
        <p:txBody>
          <a:bodyPr/>
          <a:lstStyle/>
          <a:p>
            <a:r>
              <a:rPr lang="en-US" dirty="0"/>
              <a:t>History – Multi Database Systems</a:t>
            </a:r>
          </a:p>
        </p:txBody>
      </p:sp>
      <p:sp>
        <p:nvSpPr>
          <p:cNvPr id="3" name="Footer Placeholder 2">
            <a:extLst>
              <a:ext uri="{FF2B5EF4-FFF2-40B4-BE49-F238E27FC236}">
                <a16:creationId xmlns:a16="http://schemas.microsoft.com/office/drawing/2014/main" id="{EC0572B1-D869-1845-B73A-E08F8E1FADF9}"/>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BA76791B-F929-544A-8846-0202CC840E6F}"/>
              </a:ext>
            </a:extLst>
          </p:cNvPr>
          <p:cNvSpPr>
            <a:spLocks noGrp="1"/>
          </p:cNvSpPr>
          <p:nvPr>
            <p:ph type="sldNum" sz="quarter" idx="4"/>
          </p:nvPr>
        </p:nvSpPr>
        <p:spPr/>
        <p:txBody>
          <a:bodyPr/>
          <a:lstStyle/>
          <a:p>
            <a:fld id="{FD96158B-4539-3C43-9DE5-94C547866200}" type="slidenum">
              <a:rPr lang="en-US" smtClean="0"/>
              <a:t>15</a:t>
            </a:fld>
            <a:endParaRPr lang="en-US"/>
          </a:p>
        </p:txBody>
      </p:sp>
      <p:pic>
        <p:nvPicPr>
          <p:cNvPr id="6" name="Picture 5" descr="A screenshot of a cell phone&#10;&#10;Description automatically generated">
            <a:extLst>
              <a:ext uri="{FF2B5EF4-FFF2-40B4-BE49-F238E27FC236}">
                <a16:creationId xmlns:a16="http://schemas.microsoft.com/office/drawing/2014/main" id="{32D8AA1C-DDE9-0A46-B012-63BD2873C8C9}"/>
              </a:ext>
            </a:extLst>
          </p:cNvPr>
          <p:cNvPicPr>
            <a:picLocks noChangeAspect="1"/>
          </p:cNvPicPr>
          <p:nvPr/>
        </p:nvPicPr>
        <p:blipFill>
          <a:blip r:embed="rId2"/>
          <a:stretch>
            <a:fillRect/>
          </a:stretch>
        </p:blipFill>
        <p:spPr>
          <a:xfrm>
            <a:off x="1979712" y="2132856"/>
            <a:ext cx="5063299" cy="3435810"/>
          </a:xfrm>
          <a:prstGeom prst="rect">
            <a:avLst/>
          </a:prstGeom>
        </p:spPr>
      </p:pic>
    </p:spTree>
    <p:extLst>
      <p:ext uri="{BB962C8B-B14F-4D97-AF65-F5344CB8AC3E}">
        <p14:creationId xmlns:p14="http://schemas.microsoft.com/office/powerpoint/2010/main" val="386012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6449-CD4D-3440-AE1C-83740F40CD61}"/>
              </a:ext>
            </a:extLst>
          </p:cNvPr>
          <p:cNvSpPr>
            <a:spLocks noGrp="1"/>
          </p:cNvSpPr>
          <p:nvPr>
            <p:ph type="title"/>
          </p:nvPr>
        </p:nvSpPr>
        <p:spPr/>
        <p:txBody>
          <a:bodyPr/>
          <a:lstStyle/>
          <a:p>
            <a:r>
              <a:rPr lang="en-US" dirty="0"/>
              <a:t>History – Cloud Computing</a:t>
            </a:r>
          </a:p>
        </p:txBody>
      </p:sp>
      <p:sp>
        <p:nvSpPr>
          <p:cNvPr id="4" name="Footer Placeholder 3">
            <a:extLst>
              <a:ext uri="{FF2B5EF4-FFF2-40B4-BE49-F238E27FC236}">
                <a16:creationId xmlns:a16="http://schemas.microsoft.com/office/drawing/2014/main" id="{2039C42F-E264-EF4D-B6FA-9071308CE6FC}"/>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88F50393-A61F-A943-971B-E6F130710A0C}"/>
              </a:ext>
            </a:extLst>
          </p:cNvPr>
          <p:cNvSpPr>
            <a:spLocks noGrp="1"/>
          </p:cNvSpPr>
          <p:nvPr>
            <p:ph type="sldNum" sz="quarter" idx="4"/>
          </p:nvPr>
        </p:nvSpPr>
        <p:spPr/>
        <p:txBody>
          <a:bodyPr/>
          <a:lstStyle/>
          <a:p>
            <a:fld id="{FD96158B-4539-3C43-9DE5-94C547866200}" type="slidenum">
              <a:rPr lang="en-US" smtClean="0"/>
              <a:t>16</a:t>
            </a:fld>
            <a:endParaRPr lang="en-US"/>
          </a:p>
        </p:txBody>
      </p:sp>
      <p:sp>
        <p:nvSpPr>
          <p:cNvPr id="9" name="Content Placeholder 8">
            <a:extLst>
              <a:ext uri="{FF2B5EF4-FFF2-40B4-BE49-F238E27FC236}">
                <a16:creationId xmlns:a16="http://schemas.microsoft.com/office/drawing/2014/main" id="{0EEC1910-C04E-A04D-A0F5-E7C647B2F71D}"/>
              </a:ext>
            </a:extLst>
          </p:cNvPr>
          <p:cNvSpPr>
            <a:spLocks noGrp="1"/>
          </p:cNvSpPr>
          <p:nvPr>
            <p:ph idx="1"/>
          </p:nvPr>
        </p:nvSpPr>
        <p:spPr>
          <a:xfrm>
            <a:off x="442360" y="1124744"/>
            <a:ext cx="8229600" cy="1972815"/>
          </a:xfrm>
        </p:spPr>
        <p:txBody>
          <a:bodyPr/>
          <a:lstStyle/>
          <a:p>
            <a:pPr marL="0" indent="0">
              <a:buNone/>
            </a:pPr>
            <a:r>
              <a:rPr lang="en-US" dirty="0"/>
              <a:t>On-demand, reliable services provided over the Internet in a cost-efficient manner</a:t>
            </a:r>
          </a:p>
          <a:p>
            <a:r>
              <a:rPr lang="en-US" dirty="0"/>
              <a:t>Cost savings: no need to maintain dedicated compute power</a:t>
            </a:r>
          </a:p>
          <a:p>
            <a:r>
              <a:rPr lang="en-US" dirty="0"/>
              <a:t>Elasticity: better adaptivity to changing workload</a:t>
            </a:r>
          </a:p>
        </p:txBody>
      </p:sp>
      <p:pic>
        <p:nvPicPr>
          <p:cNvPr id="13" name="Picture 12" descr="A close up of text on a white background&#10;&#10;Description automatically generated">
            <a:extLst>
              <a:ext uri="{FF2B5EF4-FFF2-40B4-BE49-F238E27FC236}">
                <a16:creationId xmlns:a16="http://schemas.microsoft.com/office/drawing/2014/main" id="{E73F3D88-530C-8447-AB9D-2C040E9E30E6}"/>
              </a:ext>
            </a:extLst>
          </p:cNvPr>
          <p:cNvPicPr>
            <a:picLocks noChangeAspect="1"/>
          </p:cNvPicPr>
          <p:nvPr/>
        </p:nvPicPr>
        <p:blipFill>
          <a:blip r:embed="rId2"/>
          <a:stretch>
            <a:fillRect/>
          </a:stretch>
        </p:blipFill>
        <p:spPr>
          <a:xfrm>
            <a:off x="1979712" y="3216106"/>
            <a:ext cx="4355976" cy="2882948"/>
          </a:xfrm>
          <a:prstGeom prst="rect">
            <a:avLst/>
          </a:prstGeom>
        </p:spPr>
      </p:pic>
    </p:spTree>
    <p:extLst>
      <p:ext uri="{BB962C8B-B14F-4D97-AF65-F5344CB8AC3E}">
        <p14:creationId xmlns:p14="http://schemas.microsoft.com/office/powerpoint/2010/main" val="196310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alpha val="25000"/>
                  </a:srgbClr>
                </a:solidFill>
                <a:cs typeface="Book Antiqua"/>
              </a:rPr>
              <a:t>What is a distributed DBMS</a:t>
            </a:r>
          </a:p>
          <a:p>
            <a:pPr lvl="1"/>
            <a:r>
              <a:rPr lang="en-US" dirty="0">
                <a:solidFill>
                  <a:srgbClr val="1771A9">
                    <a:alpha val="25000"/>
                  </a:srgbClr>
                </a:solidFill>
                <a:cs typeface="Book Antiqua"/>
              </a:rPr>
              <a:t>History</a:t>
            </a:r>
          </a:p>
          <a:p>
            <a:pPr lvl="1"/>
            <a:r>
              <a:rPr lang="en-US" dirty="0">
                <a:solidFill>
                  <a:srgbClr val="1771A9"/>
                </a:solidFill>
                <a:cs typeface="Book Antiqua"/>
              </a:rPr>
              <a:t>Distributed DBMS promises</a:t>
            </a:r>
          </a:p>
          <a:p>
            <a:pPr lvl="1"/>
            <a:r>
              <a:rPr lang="en-US" dirty="0">
                <a:solidFill>
                  <a:srgbClr val="1771A9">
                    <a:alpha val="25000"/>
                  </a:srgbClr>
                </a:solidFill>
                <a:cs typeface="Book Antiqua"/>
              </a:rPr>
              <a:t>Design issues</a:t>
            </a:r>
          </a:p>
          <a:p>
            <a:pPr lvl="1"/>
            <a:r>
              <a:rPr lang="en-US" dirty="0">
                <a:solidFill>
                  <a:srgbClr val="1771A9">
                    <a:alpha val="25000"/>
                  </a:srgbClr>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17</a:t>
            </a:fld>
            <a:endParaRPr lang="en-US"/>
          </a:p>
        </p:txBody>
      </p:sp>
    </p:spTree>
    <p:extLst>
      <p:ext uri="{BB962C8B-B14F-4D97-AF65-F5344CB8AC3E}">
        <p14:creationId xmlns:p14="http://schemas.microsoft.com/office/powerpoint/2010/main" val="252010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dirty="0"/>
              <a:t>Distributed DBMS Promises</a:t>
            </a:r>
          </a:p>
        </p:txBody>
      </p:sp>
      <p:sp>
        <p:nvSpPr>
          <p:cNvPr id="60419" name="Rectangle 3"/>
          <p:cNvSpPr>
            <a:spLocks noGrp="1" noChangeArrowheads="1"/>
          </p:cNvSpPr>
          <p:nvPr>
            <p:ph idx="1"/>
          </p:nvPr>
        </p:nvSpPr>
        <p:spPr>
          <a:noFill/>
          <a:ln/>
        </p:spPr>
        <p:txBody>
          <a:bodyPr/>
          <a:lstStyle/>
          <a:p>
            <a:pPr marL="286856">
              <a:spcBef>
                <a:spcPct val="100000"/>
              </a:spcBef>
              <a:buSzPct val="100000"/>
              <a:buFont typeface="Wingdings" pitchFamily="2" charset="2"/>
              <a:buChar char=""/>
            </a:pPr>
            <a:r>
              <a:rPr lang="en-US" dirty="0"/>
              <a:t>Transparent management of distributed, fragmented, and replicated data</a:t>
            </a:r>
          </a:p>
          <a:p>
            <a:pPr marL="286856">
              <a:spcBef>
                <a:spcPct val="100000"/>
              </a:spcBef>
              <a:buSzPct val="100000"/>
              <a:buFont typeface="Wingdings" pitchFamily="2" charset="2"/>
              <a:buChar char=""/>
            </a:pPr>
            <a:r>
              <a:rPr lang="en-US" dirty="0"/>
              <a:t>Improved reliability/availability through distributed transactions</a:t>
            </a:r>
          </a:p>
          <a:p>
            <a:pPr marL="286856">
              <a:spcBef>
                <a:spcPct val="100000"/>
              </a:spcBef>
              <a:buSzPct val="100000"/>
              <a:buFont typeface="Wingdings" pitchFamily="2" charset="2"/>
              <a:buChar char=""/>
            </a:pPr>
            <a:r>
              <a:rPr lang="en-US" dirty="0"/>
              <a:t>Improved performance</a:t>
            </a:r>
          </a:p>
          <a:p>
            <a:pPr marL="286856">
              <a:spcBef>
                <a:spcPct val="100000"/>
              </a:spcBef>
              <a:buSzPct val="100000"/>
              <a:buFont typeface="Wingdings" pitchFamily="2" charset="2"/>
              <a:buChar char=""/>
            </a:pPr>
            <a:r>
              <a:rPr lang="en-US" dirty="0"/>
              <a:t>Easier and more economical system expansion</a:t>
            </a:r>
          </a:p>
        </p:txBody>
      </p:sp>
      <p:sp>
        <p:nvSpPr>
          <p:cNvPr id="2" name="Slide Number Placeholder 1"/>
          <p:cNvSpPr>
            <a:spLocks noGrp="1"/>
          </p:cNvSpPr>
          <p:nvPr>
            <p:ph type="sldNum" sz="quarter" idx="10"/>
          </p:nvPr>
        </p:nvSpPr>
        <p:spPr>
          <a:xfrm>
            <a:off x="11758984" y="9499600"/>
            <a:ext cx="864816" cy="304800"/>
          </a:xfrm>
          <a:prstGeom prst="rect">
            <a:avLst/>
          </a:prstGeom>
        </p:spPr>
        <p:txBody>
          <a:bodyPr/>
          <a:lstStyle>
            <a:defPPr>
              <a:defRPr lang="en-US"/>
            </a:defPPr>
            <a:lvl1pPr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1pPr>
            <a:lvl2pPr marL="4572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2pPr>
            <a:lvl3pPr marL="9144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3pPr>
            <a:lvl4pPr marL="13716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4pPr>
            <a:lvl5pPr marL="18288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5pPr>
            <a:lvl6pPr marL="22860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6pPr>
            <a:lvl7pPr marL="27432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7pPr>
            <a:lvl8pPr marL="32004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8pPr>
            <a:lvl9pPr marL="36576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9pPr>
          </a:lstStyle>
          <a:p>
            <a:r>
              <a:rPr lang="en-US">
                <a:latin typeface="Book Antiqua"/>
              </a:rPr>
              <a:t>Ch.1/</a:t>
            </a:r>
            <a:fld id="{D01B99BC-F82C-D046-99BD-FBA1D66F1CB4}" type="slidenum">
              <a:rPr lang="en-US" smtClean="0">
                <a:latin typeface="Book Antiqua"/>
              </a:rPr>
              <a:pPr/>
              <a:t>18</a:t>
            </a:fld>
            <a:endParaRPr lang="en-US" dirty="0">
              <a:latin typeface="Book Antiqua"/>
            </a:endParaRPr>
          </a:p>
        </p:txBody>
      </p:sp>
      <p:sp>
        <p:nvSpPr>
          <p:cNvPr id="3" name="Footer Placeholder 2">
            <a:extLst>
              <a:ext uri="{FF2B5EF4-FFF2-40B4-BE49-F238E27FC236}">
                <a16:creationId xmlns:a16="http://schemas.microsoft.com/office/drawing/2014/main" id="{C8E0F610-57A4-8440-AF15-07657BD13A29}"/>
              </a:ext>
            </a:extLst>
          </p:cNvPr>
          <p:cNvSpPr>
            <a:spLocks noGrp="1"/>
          </p:cNvSpPr>
          <p:nvPr>
            <p:ph type="ftr" sz="quarter" idx="3"/>
          </p:nvPr>
        </p:nvSpPr>
        <p:spPr/>
        <p:txBody>
          <a:bodyPr/>
          <a:lstStyle/>
          <a:p>
            <a:r>
              <a:rPr lang="en-US"/>
              <a:t>© 2020, M.T. Özsu &amp; P. Valduriez</a:t>
            </a:r>
            <a:endParaRPr lang="en-US" dirty="0"/>
          </a:p>
        </p:txBody>
      </p:sp>
    </p:spTree>
    <p:extLst>
      <p:ext uri="{BB962C8B-B14F-4D97-AF65-F5344CB8AC3E}">
        <p14:creationId xmlns:p14="http://schemas.microsoft.com/office/powerpoint/2010/main" val="3855828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a:lstStyle/>
          <a:p>
            <a:r>
              <a:rPr lang="en-US" dirty="0"/>
              <a:t>Transparency</a:t>
            </a:r>
          </a:p>
        </p:txBody>
      </p:sp>
      <p:sp>
        <p:nvSpPr>
          <p:cNvPr id="103427" name="Rectangle 3"/>
          <p:cNvSpPr>
            <a:spLocks noGrp="1" noChangeArrowheads="1"/>
          </p:cNvSpPr>
          <p:nvPr>
            <p:ph idx="1"/>
          </p:nvPr>
        </p:nvSpPr>
        <p:spPr>
          <a:xfrm>
            <a:off x="611560" y="1600200"/>
            <a:ext cx="8075240" cy="4530725"/>
          </a:xfrm>
          <a:noFill/>
          <a:ln/>
        </p:spPr>
        <p:txBody>
          <a:bodyPr/>
          <a:lstStyle/>
          <a:p>
            <a:pPr>
              <a:spcBef>
                <a:spcPts val="0"/>
              </a:spcBef>
              <a:spcAft>
                <a:spcPts val="844"/>
              </a:spcAft>
            </a:pPr>
            <a:r>
              <a:rPr lang="en-US" dirty="0"/>
              <a:t>Transparency is the separation of the higher-level semantics of a system from the lower level implementation issues.</a:t>
            </a:r>
          </a:p>
          <a:p>
            <a:pPr>
              <a:lnSpc>
                <a:spcPct val="80000"/>
              </a:lnSpc>
            </a:pPr>
            <a:r>
              <a:rPr lang="en-US" dirty="0"/>
              <a:t>Fundamental issue is to provide</a:t>
            </a:r>
          </a:p>
          <a:p>
            <a:pPr lvl="4">
              <a:lnSpc>
                <a:spcPct val="80000"/>
              </a:lnSpc>
              <a:buFontTx/>
              <a:buNone/>
            </a:pPr>
            <a:r>
              <a:rPr lang="en-US" sz="2400" dirty="0">
                <a:solidFill>
                  <a:srgbClr val="0432FF"/>
                </a:solidFill>
              </a:rPr>
              <a:t>data independence</a:t>
            </a:r>
            <a:endParaRPr lang="en-US" sz="1400" dirty="0">
              <a:solidFill>
                <a:srgbClr val="0432FF"/>
              </a:solidFill>
            </a:endParaRPr>
          </a:p>
          <a:p>
            <a:pPr>
              <a:lnSpc>
                <a:spcPct val="80000"/>
              </a:lnSpc>
              <a:buFont typeface="Monotype Sorts" charset="0"/>
              <a:buNone/>
            </a:pPr>
            <a:r>
              <a:rPr lang="en-US" dirty="0"/>
              <a:t> 	in the distributed environment</a:t>
            </a:r>
          </a:p>
          <a:p>
            <a:pPr lvl="1">
              <a:lnSpc>
                <a:spcPct val="100000"/>
              </a:lnSpc>
              <a:spcBef>
                <a:spcPts val="600"/>
              </a:spcBef>
            </a:pPr>
            <a:r>
              <a:rPr lang="en-US" dirty="0"/>
              <a:t>Network (distribution) transparency</a:t>
            </a:r>
          </a:p>
          <a:p>
            <a:pPr lvl="1">
              <a:lnSpc>
                <a:spcPct val="100000"/>
              </a:lnSpc>
              <a:spcBef>
                <a:spcPts val="600"/>
              </a:spcBef>
            </a:pPr>
            <a:r>
              <a:rPr lang="en-US" dirty="0"/>
              <a:t>Replication transparency</a:t>
            </a:r>
          </a:p>
          <a:p>
            <a:pPr lvl="1">
              <a:lnSpc>
                <a:spcPct val="100000"/>
              </a:lnSpc>
              <a:spcBef>
                <a:spcPts val="600"/>
              </a:spcBef>
            </a:pPr>
            <a:r>
              <a:rPr lang="en-US" dirty="0"/>
              <a:t>Fragmentation transparency</a:t>
            </a:r>
          </a:p>
          <a:p>
            <a:pPr lvl="2">
              <a:lnSpc>
                <a:spcPct val="80000"/>
              </a:lnSpc>
            </a:pPr>
            <a:r>
              <a:rPr lang="en-US" sz="2000" dirty="0"/>
              <a:t>horizontal fragmentation: selection</a:t>
            </a:r>
          </a:p>
          <a:p>
            <a:pPr lvl="2">
              <a:lnSpc>
                <a:spcPct val="80000"/>
              </a:lnSpc>
            </a:pPr>
            <a:r>
              <a:rPr lang="en-US" sz="2000" dirty="0"/>
              <a:t>vertical fragmentation: projection</a:t>
            </a:r>
          </a:p>
          <a:p>
            <a:pPr lvl="2">
              <a:lnSpc>
                <a:spcPct val="80000"/>
              </a:lnSpc>
            </a:pPr>
            <a:r>
              <a:rPr lang="en-US" sz="2000" dirty="0"/>
              <a:t>hybrid</a:t>
            </a:r>
            <a:endParaRPr lang="en-US" sz="1617" dirty="0"/>
          </a:p>
        </p:txBody>
      </p:sp>
      <p:sp>
        <p:nvSpPr>
          <p:cNvPr id="2" name="Slide Number Placeholder 1"/>
          <p:cNvSpPr>
            <a:spLocks noGrp="1"/>
          </p:cNvSpPr>
          <p:nvPr>
            <p:ph type="sldNum" sz="quarter" idx="10"/>
          </p:nvPr>
        </p:nvSpPr>
        <p:spPr>
          <a:xfrm>
            <a:off x="11758984" y="9499600"/>
            <a:ext cx="864816" cy="304800"/>
          </a:xfrm>
          <a:prstGeom prst="rect">
            <a:avLst/>
          </a:prstGeom>
        </p:spPr>
        <p:txBody>
          <a:bodyPr/>
          <a:lstStyle>
            <a:defPPr>
              <a:defRPr lang="en-US"/>
            </a:defPPr>
            <a:lvl1pPr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1pPr>
            <a:lvl2pPr marL="4572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2pPr>
            <a:lvl3pPr marL="9144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3pPr>
            <a:lvl4pPr marL="13716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4pPr>
            <a:lvl5pPr marL="18288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5pPr>
            <a:lvl6pPr marL="22860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6pPr>
            <a:lvl7pPr marL="27432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7pPr>
            <a:lvl8pPr marL="32004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8pPr>
            <a:lvl9pPr marL="36576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9pPr>
          </a:lstStyle>
          <a:p>
            <a:r>
              <a:rPr lang="en-US">
                <a:latin typeface="Book Antiqua"/>
              </a:rPr>
              <a:t>Ch.1/</a:t>
            </a:r>
            <a:fld id="{D01B99BC-F82C-D046-99BD-FBA1D66F1CB4}" type="slidenum">
              <a:rPr lang="en-US" smtClean="0">
                <a:latin typeface="Book Antiqua"/>
              </a:rPr>
              <a:pPr/>
              <a:t>19</a:t>
            </a:fld>
            <a:endParaRPr lang="en-US" dirty="0">
              <a:latin typeface="Book Antiqua"/>
            </a:endParaRPr>
          </a:p>
        </p:txBody>
      </p:sp>
      <p:sp>
        <p:nvSpPr>
          <p:cNvPr id="3" name="Footer Placeholder 2">
            <a:extLst>
              <a:ext uri="{FF2B5EF4-FFF2-40B4-BE49-F238E27FC236}">
                <a16:creationId xmlns:a16="http://schemas.microsoft.com/office/drawing/2014/main" id="{D0330D7A-797D-FE43-B84A-7AF5720174CA}"/>
              </a:ext>
            </a:extLst>
          </p:cNvPr>
          <p:cNvSpPr>
            <a:spLocks noGrp="1"/>
          </p:cNvSpPr>
          <p:nvPr>
            <p:ph type="ftr" sz="quarter" idx="3"/>
          </p:nvPr>
        </p:nvSpPr>
        <p:spPr/>
        <p:txBody>
          <a:bodyPr/>
          <a:lstStyle/>
          <a:p>
            <a:r>
              <a:rPr lang="en-US"/>
              <a:t>© 2020, M.T. Özsu &amp; P. Valduriez</a:t>
            </a:r>
            <a:endParaRPr lang="en-US" dirty="0"/>
          </a:p>
        </p:txBody>
      </p:sp>
    </p:spTree>
    <p:extLst>
      <p:ext uri="{BB962C8B-B14F-4D97-AF65-F5344CB8AC3E}">
        <p14:creationId xmlns:p14="http://schemas.microsoft.com/office/powerpoint/2010/main" val="102455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solidFill>
                <a:cs typeface="Book Antiqua"/>
              </a:rPr>
              <a:t>What is a distributed DBMS</a:t>
            </a:r>
          </a:p>
          <a:p>
            <a:pPr lvl="1"/>
            <a:r>
              <a:rPr lang="en-US" dirty="0">
                <a:solidFill>
                  <a:srgbClr val="1771A9"/>
                </a:solidFill>
                <a:cs typeface="Book Antiqua"/>
              </a:rPr>
              <a:t>History</a:t>
            </a:r>
          </a:p>
          <a:p>
            <a:pPr lvl="1"/>
            <a:r>
              <a:rPr lang="en-US" dirty="0">
                <a:solidFill>
                  <a:srgbClr val="1771A9"/>
                </a:solidFill>
                <a:cs typeface="Book Antiqua"/>
              </a:rPr>
              <a:t>Distributed DBMS promises</a:t>
            </a:r>
          </a:p>
          <a:p>
            <a:pPr lvl="1"/>
            <a:r>
              <a:rPr lang="en-US" dirty="0">
                <a:solidFill>
                  <a:srgbClr val="1771A9"/>
                </a:solidFill>
                <a:cs typeface="Book Antiqua"/>
              </a:rPr>
              <a:t>Design issues</a:t>
            </a:r>
          </a:p>
          <a:p>
            <a:pPr lvl="1"/>
            <a:r>
              <a:rPr lang="en-US" dirty="0">
                <a:solidFill>
                  <a:srgbClr val="1771A9"/>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25882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Independence</a:t>
            </a:r>
          </a:p>
        </p:txBody>
      </p:sp>
      <p:sp>
        <p:nvSpPr>
          <p:cNvPr id="3" name="Content Placeholder 2"/>
          <p:cNvSpPr>
            <a:spLocks noGrp="1"/>
          </p:cNvSpPr>
          <p:nvPr>
            <p:ph idx="1"/>
          </p:nvPr>
        </p:nvSpPr>
        <p:spPr>
          <a:xfrm>
            <a:off x="395536" y="980728"/>
            <a:ext cx="8515381" cy="4759523"/>
          </a:xfrm>
        </p:spPr>
        <p:txBody>
          <a:bodyPr/>
          <a:lstStyle/>
          <a:p>
            <a:r>
              <a:rPr lang="en-US" dirty="0"/>
              <a:t>The immunity of user applications to changes in the definition and organization of data, and vice versa.</a:t>
            </a:r>
          </a:p>
          <a:p>
            <a:r>
              <a:rPr lang="en-US" dirty="0"/>
              <a:t>Two levels of data definition.</a:t>
            </a:r>
          </a:p>
          <a:p>
            <a:pPr lvl="1"/>
            <a:r>
              <a:rPr lang="en-US" sz="1969" dirty="0"/>
              <a:t>The logical structure of the data: Schema definition.</a:t>
            </a:r>
          </a:p>
          <a:p>
            <a:pPr lvl="1"/>
            <a:r>
              <a:rPr lang="en-US" sz="1969" dirty="0"/>
              <a:t>The physical structure of the data: Physical data description.</a:t>
            </a:r>
          </a:p>
          <a:p>
            <a:r>
              <a:rPr lang="en-US" dirty="0"/>
              <a:t>Therefore, there are two types of data independence:</a:t>
            </a:r>
          </a:p>
          <a:p>
            <a:pPr lvl="1"/>
            <a:r>
              <a:rPr lang="en-US" sz="1969" dirty="0"/>
              <a:t>Logical data independence: the immunity of user applications to changes in the logical structure (i.e., schema change such as addition of new attributes) of the database.</a:t>
            </a:r>
          </a:p>
          <a:p>
            <a:pPr lvl="1"/>
            <a:r>
              <a:rPr lang="en-US" sz="1969" dirty="0"/>
              <a:t>Physical data independence: hiding the details of the storage structure from user applications such as storage structure changes.</a:t>
            </a:r>
          </a:p>
          <a:p>
            <a:r>
              <a:rPr lang="en-US" dirty="0"/>
              <a:t>The user application should not need to be modified when data organization (either logical or physical) changes occur.</a:t>
            </a:r>
          </a:p>
        </p:txBody>
      </p:sp>
    </p:spTree>
    <p:extLst>
      <p:ext uri="{BB962C8B-B14F-4D97-AF65-F5344CB8AC3E}">
        <p14:creationId xmlns:p14="http://schemas.microsoft.com/office/powerpoint/2010/main" val="950749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ln/>
        </p:spPr>
        <p:txBody>
          <a:bodyPr/>
          <a:lstStyle/>
          <a:p>
            <a:r>
              <a:rPr lang="en-US" dirty="0"/>
              <a:t>Example</a:t>
            </a:r>
          </a:p>
        </p:txBody>
      </p:sp>
      <p:sp>
        <p:nvSpPr>
          <p:cNvPr id="89091" name="Rectangle 3"/>
          <p:cNvSpPr>
            <a:spLocks noChangeArrowheads="1"/>
          </p:cNvSpPr>
          <p:nvPr/>
        </p:nvSpPr>
        <p:spPr bwMode="auto">
          <a:xfrm>
            <a:off x="876300" y="1663700"/>
            <a:ext cx="7353300" cy="26670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pic>
        <p:nvPicPr>
          <p:cNvPr id="4" name="Picture 3" descr="Fig-2-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1107056"/>
            <a:ext cx="5428313" cy="4760738"/>
          </a:xfrm>
          <a:prstGeom prst="rect">
            <a:avLst/>
          </a:prstGeom>
        </p:spPr>
      </p:pic>
      <p:sp>
        <p:nvSpPr>
          <p:cNvPr id="2" name="Footer Placeholder 1">
            <a:extLst>
              <a:ext uri="{FF2B5EF4-FFF2-40B4-BE49-F238E27FC236}">
                <a16:creationId xmlns:a16="http://schemas.microsoft.com/office/drawing/2014/main" id="{F35D911A-2F9C-5F43-9EAF-60668C58EA16}"/>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4A88D21B-E852-3740-BF3B-C960AC493D20}"/>
              </a:ext>
            </a:extLst>
          </p:cNvPr>
          <p:cNvSpPr>
            <a:spLocks noGrp="1"/>
          </p:cNvSpPr>
          <p:nvPr>
            <p:ph type="sldNum" sz="quarter" idx="4"/>
          </p:nvPr>
        </p:nvSpPr>
        <p:spPr/>
        <p:txBody>
          <a:bodyPr/>
          <a:lstStyle/>
          <a:p>
            <a:fld id="{FD96158B-4539-3C43-9DE5-94C547866200}" type="slidenum">
              <a:rPr lang="en-US" smtClean="0"/>
              <a:t>21</a:t>
            </a:fld>
            <a:endParaRPr lang="en-US"/>
          </a:p>
        </p:txBody>
      </p:sp>
    </p:spTree>
    <p:extLst>
      <p:ext uri="{BB962C8B-B14F-4D97-AF65-F5344CB8AC3E}">
        <p14:creationId xmlns:p14="http://schemas.microsoft.com/office/powerpoint/2010/main" val="221325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noFill/>
          <a:ln/>
        </p:spPr>
        <p:txBody>
          <a:bodyPr/>
          <a:lstStyle/>
          <a:p>
            <a:r>
              <a:rPr lang="en-US" dirty="0"/>
              <a:t>Transparent Access</a:t>
            </a:r>
          </a:p>
        </p:txBody>
      </p:sp>
      <p:sp>
        <p:nvSpPr>
          <p:cNvPr id="91139" name="Rectangle 3"/>
          <p:cNvSpPr>
            <a:spLocks noGrp="1" noChangeArrowheads="1"/>
          </p:cNvSpPr>
          <p:nvPr>
            <p:ph type="body" idx="4294967295"/>
          </p:nvPr>
        </p:nvSpPr>
        <p:spPr>
          <a:xfrm>
            <a:off x="133771" y="1915993"/>
            <a:ext cx="4134445" cy="1867421"/>
          </a:xfrm>
          <a:noFill/>
          <a:ln/>
        </p:spPr>
        <p:txBody>
          <a:bodyPr/>
          <a:lstStyle/>
          <a:p>
            <a:pPr>
              <a:buNone/>
              <a:tabLst>
                <a:tab pos="919116" algn="l"/>
              </a:tabLst>
            </a:pPr>
            <a:r>
              <a:rPr lang="en-US" sz="1828" b="1" dirty="0">
                <a:latin typeface="Courier New" charset="0"/>
              </a:rPr>
              <a:t>SELECT</a:t>
            </a:r>
            <a:r>
              <a:rPr lang="en-US" sz="1828" dirty="0">
                <a:latin typeface="Courier New" charset="0"/>
              </a:rPr>
              <a:t>	ENAME,SAL</a:t>
            </a:r>
          </a:p>
          <a:p>
            <a:pPr>
              <a:buNone/>
              <a:tabLst>
                <a:tab pos="919116" algn="l"/>
              </a:tabLst>
            </a:pPr>
            <a:r>
              <a:rPr lang="en-US" sz="1828" b="1" dirty="0">
                <a:latin typeface="Courier New" charset="0"/>
              </a:rPr>
              <a:t>FROM</a:t>
            </a:r>
            <a:r>
              <a:rPr lang="en-US" sz="1828" dirty="0">
                <a:latin typeface="Courier New" charset="0"/>
              </a:rPr>
              <a:t>	EMP,ASG,PAY</a:t>
            </a:r>
          </a:p>
          <a:p>
            <a:pPr>
              <a:buNone/>
              <a:tabLst>
                <a:tab pos="919116" algn="l"/>
              </a:tabLst>
            </a:pPr>
            <a:r>
              <a:rPr lang="en-US" sz="1828" b="1" dirty="0">
                <a:latin typeface="Courier New" charset="0"/>
              </a:rPr>
              <a:t>WHERE</a:t>
            </a:r>
            <a:r>
              <a:rPr lang="en-US" sz="1828" dirty="0">
                <a:latin typeface="Courier New" charset="0"/>
              </a:rPr>
              <a:t>	DUR &gt; 12</a:t>
            </a:r>
          </a:p>
          <a:p>
            <a:pPr>
              <a:buNone/>
              <a:tabLst>
                <a:tab pos="919116" algn="l"/>
              </a:tabLst>
            </a:pPr>
            <a:r>
              <a:rPr lang="en-US" sz="1828" b="1" dirty="0">
                <a:latin typeface="Courier New" charset="0"/>
              </a:rPr>
              <a:t>AND</a:t>
            </a:r>
            <a:r>
              <a:rPr lang="en-US" sz="1828" dirty="0">
                <a:latin typeface="Courier New" charset="0"/>
              </a:rPr>
              <a:t>	EMP.ENO = ASG.ENO</a:t>
            </a:r>
          </a:p>
          <a:p>
            <a:pPr>
              <a:buNone/>
              <a:tabLst>
                <a:tab pos="919116" algn="l"/>
              </a:tabLst>
            </a:pPr>
            <a:r>
              <a:rPr lang="en-US" sz="1828" b="1" dirty="0">
                <a:latin typeface="Courier New" charset="0"/>
              </a:rPr>
              <a:t>AND</a:t>
            </a:r>
            <a:r>
              <a:rPr lang="en-US" sz="1828" dirty="0">
                <a:latin typeface="Courier New" charset="0"/>
              </a:rPr>
              <a:t>	PAY.TITLE = EMP.TITLE</a:t>
            </a:r>
          </a:p>
        </p:txBody>
      </p:sp>
      <p:sp>
        <p:nvSpPr>
          <p:cNvPr id="91141" name="Rectangle 5"/>
          <p:cNvSpPr>
            <a:spLocks noChangeArrowheads="1"/>
          </p:cNvSpPr>
          <p:nvPr/>
        </p:nvSpPr>
        <p:spPr bwMode="auto">
          <a:xfrm>
            <a:off x="7460341" y="2602705"/>
            <a:ext cx="1383642" cy="842306"/>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266" dirty="0">
                <a:solidFill>
                  <a:srgbClr val="037C03"/>
                </a:solidFill>
                <a:latin typeface="+mn-ea"/>
                <a:ea typeface="+mn-ea"/>
              </a:rPr>
              <a:t>Paris projects</a:t>
            </a:r>
          </a:p>
          <a:p>
            <a:r>
              <a:rPr lang="en-US" sz="1266" dirty="0">
                <a:solidFill>
                  <a:srgbClr val="037C03"/>
                </a:solidFill>
                <a:latin typeface="+mn-ea"/>
                <a:ea typeface="+mn-ea"/>
              </a:rPr>
              <a:t>Paris employees</a:t>
            </a:r>
          </a:p>
          <a:p>
            <a:r>
              <a:rPr lang="en-US" sz="1266" dirty="0">
                <a:solidFill>
                  <a:srgbClr val="037C03"/>
                </a:solidFill>
                <a:latin typeface="+mn-ea"/>
                <a:ea typeface="+mn-ea"/>
              </a:rPr>
              <a:t>Paris assignments</a:t>
            </a:r>
          </a:p>
          <a:p>
            <a:r>
              <a:rPr lang="en-US" sz="1266" dirty="0">
                <a:solidFill>
                  <a:schemeClr val="hlink"/>
                </a:solidFill>
                <a:latin typeface="+mn-ea"/>
                <a:ea typeface="+mn-ea"/>
              </a:rPr>
              <a:t>Boston employees</a:t>
            </a:r>
          </a:p>
        </p:txBody>
      </p:sp>
      <p:sp>
        <p:nvSpPr>
          <p:cNvPr id="91142" name="Rectangle 6"/>
          <p:cNvSpPr>
            <a:spLocks noChangeArrowheads="1"/>
          </p:cNvSpPr>
          <p:nvPr/>
        </p:nvSpPr>
        <p:spPr bwMode="auto">
          <a:xfrm>
            <a:off x="7032934" y="4645372"/>
            <a:ext cx="1789202" cy="123190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266" dirty="0">
                <a:solidFill>
                  <a:srgbClr val="FF5008"/>
                </a:solidFill>
                <a:latin typeface="+mn-ea"/>
                <a:ea typeface="+mn-ea"/>
              </a:rPr>
              <a:t>Montreal projects</a:t>
            </a:r>
          </a:p>
          <a:p>
            <a:r>
              <a:rPr lang="en-US" sz="1266" dirty="0">
                <a:solidFill>
                  <a:srgbClr val="037C03"/>
                </a:solidFill>
                <a:latin typeface="+mn-ea"/>
                <a:ea typeface="+mn-ea"/>
              </a:rPr>
              <a:t>Paris projects</a:t>
            </a:r>
          </a:p>
          <a:p>
            <a:r>
              <a:rPr lang="en-US" sz="1266" dirty="0">
                <a:solidFill>
                  <a:schemeClr val="tx2"/>
                </a:solidFill>
                <a:latin typeface="+mn-ea"/>
                <a:ea typeface="+mn-ea"/>
              </a:rPr>
              <a:t>New York projects </a:t>
            </a:r>
            <a:endParaRPr lang="en-US" sz="1266" dirty="0">
              <a:solidFill>
                <a:schemeClr val="accent1"/>
              </a:solidFill>
              <a:latin typeface="+mn-ea"/>
              <a:ea typeface="+mn-ea"/>
            </a:endParaRPr>
          </a:p>
          <a:p>
            <a:r>
              <a:rPr lang="en-US" sz="1266" dirty="0">
                <a:solidFill>
                  <a:srgbClr val="037C03"/>
                </a:solidFill>
                <a:latin typeface="+mn-ea"/>
                <a:ea typeface="+mn-ea"/>
              </a:rPr>
              <a:t>    </a:t>
            </a:r>
            <a:r>
              <a:rPr lang="en-US" sz="1266" dirty="0">
                <a:solidFill>
                  <a:schemeClr val="tx2"/>
                </a:solidFill>
                <a:latin typeface="+mn-ea"/>
                <a:ea typeface="+mn-ea"/>
              </a:rPr>
              <a:t>with budget &gt; 200000</a:t>
            </a:r>
            <a:endParaRPr lang="en-US" sz="1266" dirty="0">
              <a:solidFill>
                <a:srgbClr val="FF5008"/>
              </a:solidFill>
              <a:latin typeface="+mn-ea"/>
              <a:ea typeface="+mn-ea"/>
            </a:endParaRPr>
          </a:p>
          <a:p>
            <a:r>
              <a:rPr lang="en-US" sz="1266" dirty="0">
                <a:solidFill>
                  <a:srgbClr val="FF5008"/>
                </a:solidFill>
                <a:latin typeface="+mn-ea"/>
                <a:ea typeface="+mn-ea"/>
              </a:rPr>
              <a:t>Montreal employees</a:t>
            </a:r>
          </a:p>
          <a:p>
            <a:r>
              <a:rPr lang="en-US" sz="1266" dirty="0">
                <a:solidFill>
                  <a:srgbClr val="FF5008"/>
                </a:solidFill>
                <a:latin typeface="+mn-ea"/>
                <a:ea typeface="+mn-ea"/>
              </a:rPr>
              <a:t>Montreal assignments</a:t>
            </a:r>
          </a:p>
        </p:txBody>
      </p:sp>
      <p:sp>
        <p:nvSpPr>
          <p:cNvPr id="91143" name="Oval 7"/>
          <p:cNvSpPr>
            <a:spLocks noChangeArrowheads="1"/>
          </p:cNvSpPr>
          <p:nvPr/>
        </p:nvSpPr>
        <p:spPr bwMode="auto">
          <a:xfrm>
            <a:off x="5321304" y="2235993"/>
            <a:ext cx="1955801" cy="195580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4" name="Rectangle 8"/>
          <p:cNvSpPr>
            <a:spLocks noChangeArrowheads="1"/>
          </p:cNvSpPr>
          <p:nvPr/>
        </p:nvSpPr>
        <p:spPr bwMode="auto">
          <a:xfrm>
            <a:off x="5054603" y="4547393"/>
            <a:ext cx="660400" cy="519597"/>
          </a:xfrm>
          <a:prstGeom prst="rect">
            <a:avLst/>
          </a:prstGeom>
          <a:solidFill>
            <a:schemeClr val="tx2"/>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5" name="Rectangle 9"/>
          <p:cNvSpPr>
            <a:spLocks noChangeArrowheads="1"/>
          </p:cNvSpPr>
          <p:nvPr/>
        </p:nvSpPr>
        <p:spPr bwMode="auto">
          <a:xfrm>
            <a:off x="4565653" y="2178843"/>
            <a:ext cx="596900" cy="406400"/>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6" name="Rectangle 10"/>
          <p:cNvSpPr>
            <a:spLocks noChangeArrowheads="1"/>
          </p:cNvSpPr>
          <p:nvPr/>
        </p:nvSpPr>
        <p:spPr bwMode="auto">
          <a:xfrm>
            <a:off x="4584703" y="2197893"/>
            <a:ext cx="584200" cy="3937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7" name="Rectangle 11"/>
          <p:cNvSpPr>
            <a:spLocks noChangeArrowheads="1"/>
          </p:cNvSpPr>
          <p:nvPr/>
        </p:nvSpPr>
        <p:spPr bwMode="auto">
          <a:xfrm>
            <a:off x="4521203" y="2197893"/>
            <a:ext cx="696913" cy="393700"/>
          </a:xfrm>
          <a:prstGeom prst="rect">
            <a:avLst/>
          </a:prstGeom>
          <a:solidFill>
            <a:schemeClr val="hlink"/>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8" name="Line 12"/>
          <p:cNvSpPr>
            <a:spLocks noChangeShapeType="1"/>
          </p:cNvSpPr>
          <p:nvPr/>
        </p:nvSpPr>
        <p:spPr bwMode="auto">
          <a:xfrm flipH="1">
            <a:off x="5314953" y="4077492"/>
            <a:ext cx="444500" cy="4572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9" name="Line 13"/>
          <p:cNvSpPr>
            <a:spLocks noChangeShapeType="1"/>
          </p:cNvSpPr>
          <p:nvPr/>
        </p:nvSpPr>
        <p:spPr bwMode="auto">
          <a:xfrm flipH="1" flipV="1">
            <a:off x="5200653" y="2553492"/>
            <a:ext cx="266700" cy="1143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50" name="Line 14"/>
          <p:cNvSpPr>
            <a:spLocks noChangeShapeType="1"/>
          </p:cNvSpPr>
          <p:nvPr/>
        </p:nvSpPr>
        <p:spPr bwMode="auto">
          <a:xfrm flipH="1" flipV="1">
            <a:off x="5200653" y="2553492"/>
            <a:ext cx="266700" cy="1143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57" name="Rectangle 21"/>
          <p:cNvSpPr>
            <a:spLocks noChangeArrowheads="1"/>
          </p:cNvSpPr>
          <p:nvPr/>
        </p:nvSpPr>
        <p:spPr bwMode="auto">
          <a:xfrm>
            <a:off x="4494216" y="2221705"/>
            <a:ext cx="785722" cy="32274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Boston</a:t>
            </a:r>
          </a:p>
        </p:txBody>
      </p:sp>
      <p:sp>
        <p:nvSpPr>
          <p:cNvPr id="91158" name="Rectangle 22"/>
          <p:cNvSpPr>
            <a:spLocks noChangeArrowheads="1"/>
          </p:cNvSpPr>
          <p:nvPr/>
        </p:nvSpPr>
        <p:spPr bwMode="auto">
          <a:xfrm>
            <a:off x="5605190" y="2945606"/>
            <a:ext cx="1508676" cy="582363"/>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pPr algn="ctr"/>
            <a:r>
              <a:rPr lang="en-US" sz="1687" dirty="0">
                <a:solidFill>
                  <a:srgbClr val="000000"/>
                </a:solidFill>
                <a:latin typeface="+mn-ea"/>
                <a:ea typeface="+mn-ea"/>
              </a:rPr>
              <a:t>Communication</a:t>
            </a:r>
          </a:p>
          <a:p>
            <a:pPr algn="ctr"/>
            <a:r>
              <a:rPr lang="en-US" sz="1687" dirty="0">
                <a:solidFill>
                  <a:srgbClr val="000000"/>
                </a:solidFill>
                <a:latin typeface="+mn-ea"/>
                <a:ea typeface="+mn-ea"/>
              </a:rPr>
              <a:t>Network</a:t>
            </a:r>
          </a:p>
        </p:txBody>
      </p:sp>
      <p:sp>
        <p:nvSpPr>
          <p:cNvPr id="91159" name="Line 23"/>
          <p:cNvSpPr>
            <a:spLocks noChangeShapeType="1"/>
          </p:cNvSpPr>
          <p:nvPr/>
        </p:nvSpPr>
        <p:spPr bwMode="auto">
          <a:xfrm>
            <a:off x="4762504" y="4737893"/>
            <a:ext cx="2794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66" name="Rectangle 30"/>
          <p:cNvSpPr>
            <a:spLocks noChangeArrowheads="1"/>
          </p:cNvSpPr>
          <p:nvPr/>
        </p:nvSpPr>
        <p:spPr bwMode="auto">
          <a:xfrm>
            <a:off x="7052901" y="4140993"/>
            <a:ext cx="922703" cy="393700"/>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67" name="Line 31"/>
          <p:cNvSpPr>
            <a:spLocks noChangeShapeType="1"/>
          </p:cNvSpPr>
          <p:nvPr/>
        </p:nvSpPr>
        <p:spPr bwMode="auto">
          <a:xfrm>
            <a:off x="7200904" y="3645693"/>
            <a:ext cx="419100" cy="4826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3" name="Rectangle 37"/>
          <p:cNvSpPr>
            <a:spLocks noChangeArrowheads="1"/>
          </p:cNvSpPr>
          <p:nvPr/>
        </p:nvSpPr>
        <p:spPr bwMode="auto">
          <a:xfrm>
            <a:off x="7008252" y="4155638"/>
            <a:ext cx="912360" cy="32274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Montreal</a:t>
            </a:r>
          </a:p>
        </p:txBody>
      </p:sp>
      <p:sp>
        <p:nvSpPr>
          <p:cNvPr id="91174" name="Line 38"/>
          <p:cNvSpPr>
            <a:spLocks noChangeShapeType="1"/>
          </p:cNvSpPr>
          <p:nvPr/>
        </p:nvSpPr>
        <p:spPr bwMode="auto">
          <a:xfrm>
            <a:off x="7988304" y="4369593"/>
            <a:ext cx="393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5" name="Oval 39"/>
          <p:cNvSpPr>
            <a:spLocks noChangeArrowheads="1"/>
          </p:cNvSpPr>
          <p:nvPr/>
        </p:nvSpPr>
        <p:spPr bwMode="auto">
          <a:xfrm>
            <a:off x="7175504" y="360759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6" name="Oval 40"/>
          <p:cNvSpPr>
            <a:spLocks noChangeArrowheads="1"/>
          </p:cNvSpPr>
          <p:nvPr/>
        </p:nvSpPr>
        <p:spPr bwMode="auto">
          <a:xfrm>
            <a:off x="5772154" y="403304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7" name="Line 41"/>
          <p:cNvSpPr>
            <a:spLocks noChangeShapeType="1"/>
          </p:cNvSpPr>
          <p:nvPr/>
        </p:nvSpPr>
        <p:spPr bwMode="auto">
          <a:xfrm>
            <a:off x="6286504" y="1842293"/>
            <a:ext cx="0" cy="393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8" name="Line 42"/>
          <p:cNvSpPr>
            <a:spLocks noChangeShapeType="1"/>
          </p:cNvSpPr>
          <p:nvPr/>
        </p:nvSpPr>
        <p:spPr bwMode="auto">
          <a:xfrm>
            <a:off x="6286504" y="1842293"/>
            <a:ext cx="0" cy="393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9" name="Oval 43"/>
          <p:cNvSpPr>
            <a:spLocks noChangeArrowheads="1"/>
          </p:cNvSpPr>
          <p:nvPr/>
        </p:nvSpPr>
        <p:spPr bwMode="auto">
          <a:xfrm>
            <a:off x="6254754" y="2216942"/>
            <a:ext cx="50800" cy="50800"/>
          </a:xfrm>
          <a:prstGeom prst="ellipse">
            <a:avLst/>
          </a:prstGeom>
          <a:solidFill>
            <a:srgbClr val="000000"/>
          </a:solidFill>
          <a:ln>
            <a:noFill/>
          </a:ln>
          <a:effectLst/>
          <a:extLst>
            <a:ext uri="{91240B29-F687-4f45-9708-019B960494DF}">
              <a14:hiddenLine xmlns="" xmlns:a14="http://schemas.microsoft.com/office/drawing/2010/main" w="1270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0" name="Oval 44"/>
          <p:cNvSpPr>
            <a:spLocks noChangeArrowheads="1"/>
          </p:cNvSpPr>
          <p:nvPr/>
        </p:nvSpPr>
        <p:spPr bwMode="auto">
          <a:xfrm>
            <a:off x="6261104" y="222329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1" name="Oval 45"/>
          <p:cNvSpPr>
            <a:spLocks noChangeArrowheads="1"/>
          </p:cNvSpPr>
          <p:nvPr/>
        </p:nvSpPr>
        <p:spPr bwMode="auto">
          <a:xfrm>
            <a:off x="6261104" y="2223293"/>
            <a:ext cx="38100" cy="3810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2" name="Rectangle 46"/>
          <p:cNvSpPr>
            <a:spLocks noChangeArrowheads="1"/>
          </p:cNvSpPr>
          <p:nvPr/>
        </p:nvSpPr>
        <p:spPr bwMode="auto">
          <a:xfrm>
            <a:off x="7067554" y="2115343"/>
            <a:ext cx="546100" cy="406400"/>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3" name="Rectangle 47"/>
          <p:cNvSpPr>
            <a:spLocks noChangeArrowheads="1"/>
          </p:cNvSpPr>
          <p:nvPr/>
        </p:nvSpPr>
        <p:spPr bwMode="auto">
          <a:xfrm>
            <a:off x="7073904" y="2121693"/>
            <a:ext cx="533400" cy="3937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4" name="Rectangle 48"/>
          <p:cNvSpPr>
            <a:spLocks noChangeArrowheads="1"/>
          </p:cNvSpPr>
          <p:nvPr/>
        </p:nvSpPr>
        <p:spPr bwMode="auto">
          <a:xfrm>
            <a:off x="7073904" y="2121693"/>
            <a:ext cx="533400" cy="393700"/>
          </a:xfrm>
          <a:prstGeom prst="rect">
            <a:avLst/>
          </a:prstGeom>
          <a:solidFill>
            <a:srgbClr val="037C03"/>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5" name="Line 49"/>
          <p:cNvSpPr>
            <a:spLocks noChangeShapeType="1"/>
          </p:cNvSpPr>
          <p:nvPr/>
        </p:nvSpPr>
        <p:spPr bwMode="auto">
          <a:xfrm flipV="1">
            <a:off x="7124704" y="2521742"/>
            <a:ext cx="177800" cy="139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6" name="Line 50"/>
          <p:cNvSpPr>
            <a:spLocks noChangeShapeType="1"/>
          </p:cNvSpPr>
          <p:nvPr/>
        </p:nvSpPr>
        <p:spPr bwMode="auto">
          <a:xfrm flipV="1">
            <a:off x="7124704" y="2521742"/>
            <a:ext cx="177800" cy="139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98" name="Line 62"/>
          <p:cNvSpPr>
            <a:spLocks noChangeShapeType="1"/>
          </p:cNvSpPr>
          <p:nvPr/>
        </p:nvSpPr>
        <p:spPr bwMode="auto">
          <a:xfrm flipV="1">
            <a:off x="7620004" y="2026442"/>
            <a:ext cx="266700" cy="2286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99" name="Rectangle 63"/>
          <p:cNvSpPr>
            <a:spLocks noChangeArrowheads="1"/>
          </p:cNvSpPr>
          <p:nvPr/>
        </p:nvSpPr>
        <p:spPr bwMode="auto">
          <a:xfrm>
            <a:off x="7037391" y="2158205"/>
            <a:ext cx="606186" cy="32274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Paris</a:t>
            </a:r>
          </a:p>
        </p:txBody>
      </p:sp>
      <p:sp>
        <p:nvSpPr>
          <p:cNvPr id="91200" name="Oval 64"/>
          <p:cNvSpPr>
            <a:spLocks noChangeArrowheads="1"/>
          </p:cNvSpPr>
          <p:nvPr/>
        </p:nvSpPr>
        <p:spPr bwMode="auto">
          <a:xfrm>
            <a:off x="7092954" y="2648743"/>
            <a:ext cx="50800" cy="50800"/>
          </a:xfrm>
          <a:prstGeom prst="ellipse">
            <a:avLst/>
          </a:prstGeom>
          <a:solidFill>
            <a:srgbClr val="000000"/>
          </a:solidFill>
          <a:ln>
            <a:noFill/>
          </a:ln>
          <a:effectLst/>
          <a:extLst>
            <a:ext uri="{91240B29-F687-4f45-9708-019B960494DF}">
              <a14:hiddenLine xmlns="" xmlns:a14="http://schemas.microsoft.com/office/drawing/2010/main" w="1270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1" name="Oval 65"/>
          <p:cNvSpPr>
            <a:spLocks noChangeArrowheads="1"/>
          </p:cNvSpPr>
          <p:nvPr/>
        </p:nvSpPr>
        <p:spPr bwMode="auto">
          <a:xfrm>
            <a:off x="7099304" y="265509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2" name="Oval 66"/>
          <p:cNvSpPr>
            <a:spLocks noChangeArrowheads="1"/>
          </p:cNvSpPr>
          <p:nvPr/>
        </p:nvSpPr>
        <p:spPr bwMode="auto">
          <a:xfrm>
            <a:off x="7099304" y="2655093"/>
            <a:ext cx="38100" cy="3810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3" name="Oval 67"/>
          <p:cNvSpPr>
            <a:spLocks noChangeArrowheads="1"/>
          </p:cNvSpPr>
          <p:nvPr/>
        </p:nvSpPr>
        <p:spPr bwMode="auto">
          <a:xfrm>
            <a:off x="5454654" y="2623343"/>
            <a:ext cx="50800" cy="50800"/>
          </a:xfrm>
          <a:prstGeom prst="ellipse">
            <a:avLst/>
          </a:prstGeom>
          <a:solidFill>
            <a:srgbClr val="000000"/>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4" name="Oval 68"/>
          <p:cNvSpPr>
            <a:spLocks noChangeArrowheads="1"/>
          </p:cNvSpPr>
          <p:nvPr/>
        </p:nvSpPr>
        <p:spPr bwMode="auto">
          <a:xfrm>
            <a:off x="5473703" y="264239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5" name="Oval 69"/>
          <p:cNvSpPr>
            <a:spLocks noChangeArrowheads="1"/>
          </p:cNvSpPr>
          <p:nvPr/>
        </p:nvSpPr>
        <p:spPr bwMode="auto">
          <a:xfrm>
            <a:off x="5461004" y="2655093"/>
            <a:ext cx="38100" cy="3810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6" name="Rectangle 70"/>
          <p:cNvSpPr>
            <a:spLocks noChangeArrowheads="1"/>
          </p:cNvSpPr>
          <p:nvPr/>
        </p:nvSpPr>
        <p:spPr bwMode="auto">
          <a:xfrm>
            <a:off x="5938841" y="1454943"/>
            <a:ext cx="714375" cy="393700"/>
          </a:xfrm>
          <a:prstGeom prst="rect">
            <a:avLst/>
          </a:prstGeom>
          <a:solidFill>
            <a:srgbClr val="F50BD4"/>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7" name="Rectangle 71"/>
          <p:cNvSpPr>
            <a:spLocks noChangeArrowheads="1"/>
          </p:cNvSpPr>
          <p:nvPr/>
        </p:nvSpPr>
        <p:spPr bwMode="auto">
          <a:xfrm>
            <a:off x="5095878" y="4482306"/>
            <a:ext cx="542065" cy="582363"/>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New</a:t>
            </a:r>
          </a:p>
          <a:p>
            <a:r>
              <a:rPr lang="en-US" sz="1687" dirty="0">
                <a:solidFill>
                  <a:schemeClr val="bg1"/>
                </a:solidFill>
                <a:latin typeface="+mn-ea"/>
                <a:ea typeface="+mn-ea"/>
              </a:rPr>
              <a:t>York</a:t>
            </a:r>
          </a:p>
        </p:txBody>
      </p:sp>
      <p:sp>
        <p:nvSpPr>
          <p:cNvPr id="91208" name="Rectangle 72"/>
          <p:cNvSpPr>
            <a:spLocks noChangeArrowheads="1"/>
          </p:cNvSpPr>
          <p:nvPr/>
        </p:nvSpPr>
        <p:spPr bwMode="auto">
          <a:xfrm>
            <a:off x="3995404" y="3548855"/>
            <a:ext cx="1502265" cy="647509"/>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266" dirty="0">
                <a:solidFill>
                  <a:schemeClr val="hlink"/>
                </a:solidFill>
                <a:latin typeface="+mn-ea"/>
                <a:ea typeface="+mn-ea"/>
              </a:rPr>
              <a:t>Boston projects</a:t>
            </a:r>
          </a:p>
          <a:p>
            <a:r>
              <a:rPr lang="en-US" sz="1266" dirty="0">
                <a:solidFill>
                  <a:schemeClr val="hlink"/>
                </a:solidFill>
                <a:latin typeface="+mn-ea"/>
                <a:ea typeface="+mn-ea"/>
              </a:rPr>
              <a:t>Boston employees</a:t>
            </a:r>
          </a:p>
          <a:p>
            <a:r>
              <a:rPr lang="en-US" sz="1266" dirty="0">
                <a:solidFill>
                  <a:schemeClr val="hlink"/>
                </a:solidFill>
                <a:latin typeface="+mn-ea"/>
                <a:ea typeface="+mn-ea"/>
              </a:rPr>
              <a:t>Boston assignments</a:t>
            </a:r>
          </a:p>
        </p:txBody>
      </p:sp>
      <p:sp>
        <p:nvSpPr>
          <p:cNvPr id="91209" name="Rectangle 73"/>
          <p:cNvSpPr>
            <a:spLocks noChangeArrowheads="1"/>
          </p:cNvSpPr>
          <p:nvPr/>
        </p:nvSpPr>
        <p:spPr bwMode="auto">
          <a:xfrm>
            <a:off x="4630424" y="5018434"/>
            <a:ext cx="1670579" cy="842306"/>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266" dirty="0">
                <a:solidFill>
                  <a:schemeClr val="hlink"/>
                </a:solidFill>
                <a:latin typeface="+mn-ea"/>
                <a:ea typeface="+mn-ea"/>
              </a:rPr>
              <a:t>Boston projects</a:t>
            </a:r>
            <a:endParaRPr lang="en-US" sz="1266" dirty="0">
              <a:solidFill>
                <a:srgbClr val="000000"/>
              </a:solidFill>
              <a:latin typeface="+mn-ea"/>
              <a:ea typeface="+mn-ea"/>
            </a:endParaRPr>
          </a:p>
          <a:p>
            <a:r>
              <a:rPr lang="en-US" sz="1266" dirty="0">
                <a:solidFill>
                  <a:schemeClr val="tx2"/>
                </a:solidFill>
                <a:latin typeface="+mn-ea"/>
                <a:ea typeface="+mn-ea"/>
              </a:rPr>
              <a:t>New York employees</a:t>
            </a:r>
          </a:p>
          <a:p>
            <a:r>
              <a:rPr lang="en-US" sz="1266" dirty="0">
                <a:solidFill>
                  <a:schemeClr val="tx2"/>
                </a:solidFill>
                <a:latin typeface="+mn-ea"/>
                <a:ea typeface="+mn-ea"/>
              </a:rPr>
              <a:t>New York projects</a:t>
            </a:r>
          </a:p>
          <a:p>
            <a:r>
              <a:rPr lang="en-US" sz="1266" dirty="0">
                <a:solidFill>
                  <a:schemeClr val="tx2"/>
                </a:solidFill>
                <a:latin typeface="+mn-ea"/>
                <a:ea typeface="+mn-ea"/>
              </a:rPr>
              <a:t>New York assignments</a:t>
            </a:r>
          </a:p>
        </p:txBody>
      </p:sp>
      <p:sp>
        <p:nvSpPr>
          <p:cNvPr id="91210" name="Line 74"/>
          <p:cNvSpPr>
            <a:spLocks noChangeShapeType="1"/>
          </p:cNvSpPr>
          <p:nvPr/>
        </p:nvSpPr>
        <p:spPr bwMode="auto">
          <a:xfrm>
            <a:off x="4889503" y="2604292"/>
            <a:ext cx="0" cy="3429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11" name="Rectangle 75"/>
          <p:cNvSpPr>
            <a:spLocks noChangeArrowheads="1"/>
          </p:cNvSpPr>
          <p:nvPr/>
        </p:nvSpPr>
        <p:spPr bwMode="auto">
          <a:xfrm>
            <a:off x="5924553" y="1467642"/>
            <a:ext cx="679924" cy="32274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Tokyo</a:t>
            </a:r>
          </a:p>
        </p:txBody>
      </p:sp>
      <p:grpSp>
        <p:nvGrpSpPr>
          <p:cNvPr id="6" name="Group 5"/>
          <p:cNvGrpSpPr/>
          <p:nvPr/>
        </p:nvGrpSpPr>
        <p:grpSpPr>
          <a:xfrm>
            <a:off x="8378226" y="4105008"/>
            <a:ext cx="484798" cy="534455"/>
            <a:chOff x="3660180" y="6219552"/>
            <a:chExt cx="689490" cy="760114"/>
          </a:xfrm>
        </p:grpSpPr>
        <p:sp>
          <p:nvSpPr>
            <p:cNvPr id="91163"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nvGrpSpPr>
            <p:cNvPr id="5" name="Group 4"/>
            <p:cNvGrpSpPr/>
            <p:nvPr/>
          </p:nvGrpSpPr>
          <p:grpSpPr>
            <a:xfrm>
              <a:off x="3665563" y="6880324"/>
              <a:ext cx="684107" cy="99342"/>
              <a:chOff x="6594973" y="5707663"/>
              <a:chExt cx="684107" cy="99342"/>
            </a:xfrm>
          </p:grpSpPr>
          <p:sp>
            <p:nvSpPr>
              <p:cNvPr id="91164"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65"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80"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81"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grpSp>
        <p:nvGrpSpPr>
          <p:cNvPr id="85" name="Group 84"/>
          <p:cNvGrpSpPr/>
          <p:nvPr/>
        </p:nvGrpSpPr>
        <p:grpSpPr>
          <a:xfrm>
            <a:off x="4268216" y="4510053"/>
            <a:ext cx="484798" cy="534455"/>
            <a:chOff x="3660180" y="6219552"/>
            <a:chExt cx="689490" cy="760114"/>
          </a:xfrm>
        </p:grpSpPr>
        <p:sp>
          <p:nvSpPr>
            <p:cNvPr id="86"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nvGrpSpPr>
            <p:cNvPr id="87" name="Group 86"/>
            <p:cNvGrpSpPr/>
            <p:nvPr/>
          </p:nvGrpSpPr>
          <p:grpSpPr>
            <a:xfrm>
              <a:off x="3665563" y="6880324"/>
              <a:ext cx="684107" cy="99342"/>
              <a:chOff x="6594973" y="5707663"/>
              <a:chExt cx="684107" cy="99342"/>
            </a:xfrm>
          </p:grpSpPr>
          <p:sp>
            <p:nvSpPr>
              <p:cNvPr id="90"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88"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89"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grpSp>
        <p:nvGrpSpPr>
          <p:cNvPr id="92" name="Group 91"/>
          <p:cNvGrpSpPr/>
          <p:nvPr/>
        </p:nvGrpSpPr>
        <p:grpSpPr>
          <a:xfrm>
            <a:off x="7895762" y="1775999"/>
            <a:ext cx="484798" cy="534455"/>
            <a:chOff x="3660180" y="6219552"/>
            <a:chExt cx="689490" cy="760114"/>
          </a:xfrm>
        </p:grpSpPr>
        <p:sp>
          <p:nvSpPr>
            <p:cNvPr id="93"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nvGrpSpPr>
            <p:cNvPr id="94" name="Group 93"/>
            <p:cNvGrpSpPr/>
            <p:nvPr/>
          </p:nvGrpSpPr>
          <p:grpSpPr>
            <a:xfrm>
              <a:off x="3665563" y="6880324"/>
              <a:ext cx="684107" cy="99342"/>
              <a:chOff x="6594973" y="5707663"/>
              <a:chExt cx="684107" cy="99342"/>
            </a:xfrm>
          </p:grpSpPr>
          <p:sp>
            <p:nvSpPr>
              <p:cNvPr id="97"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8"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95"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6"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grpSp>
        <p:nvGrpSpPr>
          <p:cNvPr id="99" name="Group 98"/>
          <p:cNvGrpSpPr/>
          <p:nvPr/>
        </p:nvGrpSpPr>
        <p:grpSpPr>
          <a:xfrm>
            <a:off x="4649420" y="2940503"/>
            <a:ext cx="484798" cy="534455"/>
            <a:chOff x="3660180" y="6219552"/>
            <a:chExt cx="689490" cy="760114"/>
          </a:xfrm>
        </p:grpSpPr>
        <p:sp>
          <p:nvSpPr>
            <p:cNvPr id="100"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nvGrpSpPr>
            <p:cNvPr id="101" name="Group 100"/>
            <p:cNvGrpSpPr/>
            <p:nvPr/>
          </p:nvGrpSpPr>
          <p:grpSpPr>
            <a:xfrm>
              <a:off x="3665563" y="6880324"/>
              <a:ext cx="684107" cy="99342"/>
              <a:chOff x="6594973" y="5707663"/>
              <a:chExt cx="684107" cy="99342"/>
            </a:xfrm>
          </p:grpSpPr>
          <p:sp>
            <p:nvSpPr>
              <p:cNvPr id="104"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105"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102"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103"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2" name="Footer Placeholder 1">
            <a:extLst>
              <a:ext uri="{FF2B5EF4-FFF2-40B4-BE49-F238E27FC236}">
                <a16:creationId xmlns:a16="http://schemas.microsoft.com/office/drawing/2014/main" id="{DFDC34C8-559F-5D4C-A706-E6E636627AAF}"/>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F8BAE438-4822-994B-8345-B2C93DE81752}"/>
              </a:ext>
            </a:extLst>
          </p:cNvPr>
          <p:cNvSpPr>
            <a:spLocks noGrp="1"/>
          </p:cNvSpPr>
          <p:nvPr>
            <p:ph type="sldNum" sz="quarter" idx="4"/>
          </p:nvPr>
        </p:nvSpPr>
        <p:spPr/>
        <p:txBody>
          <a:bodyPr/>
          <a:lstStyle/>
          <a:p>
            <a:fld id="{FD96158B-4539-3C43-9DE5-94C547866200}" type="slidenum">
              <a:rPr lang="en-US" smtClean="0"/>
              <a:t>22</a:t>
            </a:fld>
            <a:endParaRPr lang="en-US" dirty="0"/>
          </a:p>
        </p:txBody>
      </p:sp>
    </p:spTree>
    <p:extLst>
      <p:ext uri="{BB962C8B-B14F-4D97-AF65-F5344CB8AC3E}">
        <p14:creationId xmlns:p14="http://schemas.microsoft.com/office/powerpoint/2010/main" val="3252383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additive="base">
                                        <p:cTn id="7" dur="500" fill="hold"/>
                                        <p:tgtEl>
                                          <p:spTgt spid="91139"/>
                                        </p:tgtEl>
                                        <p:attrNameLst>
                                          <p:attrName>ppt_x</p:attrName>
                                        </p:attrNameLst>
                                      </p:cBhvr>
                                      <p:tavLst>
                                        <p:tav tm="0">
                                          <p:val>
                                            <p:strVal val="0-#ppt_w/2"/>
                                          </p:val>
                                        </p:tav>
                                        <p:tav tm="100000">
                                          <p:val>
                                            <p:strVal val="#ppt_x"/>
                                          </p:val>
                                        </p:tav>
                                      </p:tavLst>
                                    </p:anim>
                                    <p:anim calcmode="lin" valueType="num">
                                      <p:cBhvr additive="base">
                                        <p:cTn id="8"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a:lstStyle/>
          <a:p>
            <a:r>
              <a:rPr lang="en-US" dirty="0"/>
              <a:t>Distributed Database - User View</a:t>
            </a:r>
          </a:p>
        </p:txBody>
      </p:sp>
      <p:sp>
        <p:nvSpPr>
          <p:cNvPr id="93187" name="Line 3"/>
          <p:cNvSpPr>
            <a:spLocks noChangeShapeType="1"/>
          </p:cNvSpPr>
          <p:nvPr/>
        </p:nvSpPr>
        <p:spPr bwMode="auto">
          <a:xfrm>
            <a:off x="2130425" y="2141762"/>
            <a:ext cx="730250" cy="7524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88" name="Line 4"/>
          <p:cNvSpPr>
            <a:spLocks noChangeShapeType="1"/>
          </p:cNvSpPr>
          <p:nvPr/>
        </p:nvSpPr>
        <p:spPr bwMode="auto">
          <a:xfrm>
            <a:off x="4699000" y="1771874"/>
            <a:ext cx="0" cy="66516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89" name="Line 5"/>
          <p:cNvSpPr>
            <a:spLocks noChangeShapeType="1"/>
          </p:cNvSpPr>
          <p:nvPr/>
        </p:nvSpPr>
        <p:spPr bwMode="auto">
          <a:xfrm flipH="1">
            <a:off x="6696075" y="2025874"/>
            <a:ext cx="501650" cy="838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0" name="Line 6"/>
          <p:cNvSpPr>
            <a:spLocks noChangeShapeType="1"/>
          </p:cNvSpPr>
          <p:nvPr/>
        </p:nvSpPr>
        <p:spPr bwMode="auto">
          <a:xfrm flipH="1" flipV="1">
            <a:off x="6802439" y="4549999"/>
            <a:ext cx="585787" cy="69056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1" name="Line 7"/>
          <p:cNvSpPr>
            <a:spLocks noChangeShapeType="1"/>
          </p:cNvSpPr>
          <p:nvPr/>
        </p:nvSpPr>
        <p:spPr bwMode="auto">
          <a:xfrm flipV="1">
            <a:off x="4919663" y="5029424"/>
            <a:ext cx="0" cy="2603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2" name="Oval 8"/>
          <p:cNvSpPr>
            <a:spLocks noChangeArrowheads="1"/>
          </p:cNvSpPr>
          <p:nvPr/>
        </p:nvSpPr>
        <p:spPr bwMode="auto">
          <a:xfrm>
            <a:off x="2306638" y="2462436"/>
            <a:ext cx="5089525" cy="2554287"/>
          </a:xfrm>
          <a:prstGeom prst="ellipse">
            <a:avLst/>
          </a:prstGeom>
          <a:noFill/>
          <a:ln w="508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3" name="Oval 9"/>
          <p:cNvSpPr>
            <a:spLocks noChangeArrowheads="1"/>
          </p:cNvSpPr>
          <p:nvPr/>
        </p:nvSpPr>
        <p:spPr bwMode="auto">
          <a:xfrm>
            <a:off x="3194051" y="2979962"/>
            <a:ext cx="214313"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4" name="Oval 10"/>
          <p:cNvSpPr>
            <a:spLocks noChangeArrowheads="1"/>
          </p:cNvSpPr>
          <p:nvPr/>
        </p:nvSpPr>
        <p:spPr bwMode="auto">
          <a:xfrm>
            <a:off x="6294439" y="3746723"/>
            <a:ext cx="214312" cy="217488"/>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5" name="Oval 11"/>
          <p:cNvSpPr>
            <a:spLocks noChangeArrowheads="1"/>
          </p:cNvSpPr>
          <p:nvPr/>
        </p:nvSpPr>
        <p:spPr bwMode="auto">
          <a:xfrm>
            <a:off x="5689601" y="2979962"/>
            <a:ext cx="214313"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6" name="Oval 12"/>
          <p:cNvSpPr>
            <a:spLocks noChangeArrowheads="1"/>
          </p:cNvSpPr>
          <p:nvPr/>
        </p:nvSpPr>
        <p:spPr bwMode="auto">
          <a:xfrm>
            <a:off x="2816226" y="3592737"/>
            <a:ext cx="214313"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7" name="Oval 13"/>
          <p:cNvSpPr>
            <a:spLocks noChangeArrowheads="1"/>
          </p:cNvSpPr>
          <p:nvPr/>
        </p:nvSpPr>
        <p:spPr bwMode="auto">
          <a:xfrm>
            <a:off x="4479926" y="2749773"/>
            <a:ext cx="212725" cy="217488"/>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8" name="Oval 14"/>
          <p:cNvSpPr>
            <a:spLocks noChangeArrowheads="1"/>
          </p:cNvSpPr>
          <p:nvPr/>
        </p:nvSpPr>
        <p:spPr bwMode="auto">
          <a:xfrm>
            <a:off x="5613401" y="4589686"/>
            <a:ext cx="214313"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9" name="Oval 15"/>
          <p:cNvSpPr>
            <a:spLocks noChangeArrowheads="1"/>
          </p:cNvSpPr>
          <p:nvPr/>
        </p:nvSpPr>
        <p:spPr bwMode="auto">
          <a:xfrm>
            <a:off x="2816226" y="3976911"/>
            <a:ext cx="214313"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0" name="Oval 16"/>
          <p:cNvSpPr>
            <a:spLocks noChangeArrowheads="1"/>
          </p:cNvSpPr>
          <p:nvPr/>
        </p:nvSpPr>
        <p:spPr bwMode="auto">
          <a:xfrm>
            <a:off x="3497263" y="4435698"/>
            <a:ext cx="214312" cy="217488"/>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1" name="Oval 17"/>
          <p:cNvSpPr>
            <a:spLocks noChangeArrowheads="1"/>
          </p:cNvSpPr>
          <p:nvPr/>
        </p:nvSpPr>
        <p:spPr bwMode="auto">
          <a:xfrm>
            <a:off x="4933950" y="3056162"/>
            <a:ext cx="212725"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2" name="Oval 18"/>
          <p:cNvSpPr>
            <a:spLocks noChangeArrowheads="1"/>
          </p:cNvSpPr>
          <p:nvPr/>
        </p:nvSpPr>
        <p:spPr bwMode="auto">
          <a:xfrm>
            <a:off x="6218238" y="3056162"/>
            <a:ext cx="214312"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3" name="Oval 19"/>
          <p:cNvSpPr>
            <a:spLocks noChangeArrowheads="1"/>
          </p:cNvSpPr>
          <p:nvPr/>
        </p:nvSpPr>
        <p:spPr bwMode="auto">
          <a:xfrm>
            <a:off x="3724275" y="3210148"/>
            <a:ext cx="212725" cy="215900"/>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4" name="Oval 20"/>
          <p:cNvSpPr>
            <a:spLocks noChangeArrowheads="1"/>
          </p:cNvSpPr>
          <p:nvPr/>
        </p:nvSpPr>
        <p:spPr bwMode="auto">
          <a:xfrm>
            <a:off x="5010150" y="3746723"/>
            <a:ext cx="212725" cy="217488"/>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5" name="Oval 21"/>
          <p:cNvSpPr>
            <a:spLocks noChangeArrowheads="1"/>
          </p:cNvSpPr>
          <p:nvPr/>
        </p:nvSpPr>
        <p:spPr bwMode="auto">
          <a:xfrm>
            <a:off x="5084763" y="4589686"/>
            <a:ext cx="214312" cy="215900"/>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6" name="Oval 22"/>
          <p:cNvSpPr>
            <a:spLocks noChangeArrowheads="1"/>
          </p:cNvSpPr>
          <p:nvPr/>
        </p:nvSpPr>
        <p:spPr bwMode="auto">
          <a:xfrm>
            <a:off x="3497263" y="2902173"/>
            <a:ext cx="214312" cy="217488"/>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7" name="Oval 23"/>
          <p:cNvSpPr>
            <a:spLocks noChangeArrowheads="1"/>
          </p:cNvSpPr>
          <p:nvPr/>
        </p:nvSpPr>
        <p:spPr bwMode="auto">
          <a:xfrm>
            <a:off x="5916614" y="4589686"/>
            <a:ext cx="214312" cy="215900"/>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8" name="Oval 24"/>
          <p:cNvSpPr>
            <a:spLocks noChangeArrowheads="1"/>
          </p:cNvSpPr>
          <p:nvPr/>
        </p:nvSpPr>
        <p:spPr bwMode="auto">
          <a:xfrm>
            <a:off x="5916614" y="3286348"/>
            <a:ext cx="214312" cy="215900"/>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9" name="Oval 25"/>
          <p:cNvSpPr>
            <a:spLocks noChangeArrowheads="1"/>
          </p:cNvSpPr>
          <p:nvPr/>
        </p:nvSpPr>
        <p:spPr bwMode="auto">
          <a:xfrm>
            <a:off x="3798888" y="4435698"/>
            <a:ext cx="214312" cy="217488"/>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0" name="Oval 26"/>
          <p:cNvSpPr>
            <a:spLocks noChangeArrowheads="1"/>
          </p:cNvSpPr>
          <p:nvPr/>
        </p:nvSpPr>
        <p:spPr bwMode="auto">
          <a:xfrm>
            <a:off x="5010150" y="2673573"/>
            <a:ext cx="212725"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1" name="Oval 27"/>
          <p:cNvSpPr>
            <a:spLocks noChangeArrowheads="1"/>
          </p:cNvSpPr>
          <p:nvPr/>
        </p:nvSpPr>
        <p:spPr bwMode="auto">
          <a:xfrm>
            <a:off x="6521451" y="4129312"/>
            <a:ext cx="214313"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2" name="Oval 28"/>
          <p:cNvSpPr>
            <a:spLocks noChangeArrowheads="1"/>
          </p:cNvSpPr>
          <p:nvPr/>
        </p:nvSpPr>
        <p:spPr bwMode="auto">
          <a:xfrm>
            <a:off x="3949700" y="3822923"/>
            <a:ext cx="215900" cy="217488"/>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3" name="Oval 29"/>
          <p:cNvSpPr>
            <a:spLocks noChangeArrowheads="1"/>
          </p:cNvSpPr>
          <p:nvPr/>
        </p:nvSpPr>
        <p:spPr bwMode="auto">
          <a:xfrm>
            <a:off x="3346450" y="3286348"/>
            <a:ext cx="212725" cy="215900"/>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4" name="Oval 30"/>
          <p:cNvSpPr>
            <a:spLocks noChangeArrowheads="1"/>
          </p:cNvSpPr>
          <p:nvPr/>
        </p:nvSpPr>
        <p:spPr bwMode="auto">
          <a:xfrm>
            <a:off x="5235576" y="3438749"/>
            <a:ext cx="214313"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5" name="Oval 31"/>
          <p:cNvSpPr>
            <a:spLocks noChangeArrowheads="1"/>
          </p:cNvSpPr>
          <p:nvPr/>
        </p:nvSpPr>
        <p:spPr bwMode="auto">
          <a:xfrm>
            <a:off x="3270251" y="4281712"/>
            <a:ext cx="214313" cy="219075"/>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6" name="Oval 32"/>
          <p:cNvSpPr>
            <a:spLocks noChangeArrowheads="1"/>
          </p:cNvSpPr>
          <p:nvPr/>
        </p:nvSpPr>
        <p:spPr bwMode="auto">
          <a:xfrm>
            <a:off x="5537200" y="4129312"/>
            <a:ext cx="215900" cy="217487"/>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7" name="Oval 33"/>
          <p:cNvSpPr>
            <a:spLocks noChangeArrowheads="1"/>
          </p:cNvSpPr>
          <p:nvPr/>
        </p:nvSpPr>
        <p:spPr bwMode="auto">
          <a:xfrm>
            <a:off x="6596064" y="3822923"/>
            <a:ext cx="214312"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8" name="Oval 34"/>
          <p:cNvSpPr>
            <a:spLocks noChangeArrowheads="1"/>
          </p:cNvSpPr>
          <p:nvPr/>
        </p:nvSpPr>
        <p:spPr bwMode="auto">
          <a:xfrm>
            <a:off x="5991226" y="2902173"/>
            <a:ext cx="214313"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9" name="Oval 35"/>
          <p:cNvSpPr>
            <a:spLocks noChangeArrowheads="1"/>
          </p:cNvSpPr>
          <p:nvPr/>
        </p:nvSpPr>
        <p:spPr bwMode="auto">
          <a:xfrm>
            <a:off x="4556125" y="3132362"/>
            <a:ext cx="212725" cy="219075"/>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0" name="Oval 36"/>
          <p:cNvSpPr>
            <a:spLocks noChangeArrowheads="1"/>
          </p:cNvSpPr>
          <p:nvPr/>
        </p:nvSpPr>
        <p:spPr bwMode="auto">
          <a:xfrm>
            <a:off x="3648076" y="4205512"/>
            <a:ext cx="214313" cy="217487"/>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1" name="Oval 37"/>
          <p:cNvSpPr>
            <a:spLocks noChangeArrowheads="1"/>
          </p:cNvSpPr>
          <p:nvPr/>
        </p:nvSpPr>
        <p:spPr bwMode="auto">
          <a:xfrm>
            <a:off x="2514601" y="3822923"/>
            <a:ext cx="214313"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2" name="Oval 38"/>
          <p:cNvSpPr>
            <a:spLocks noChangeArrowheads="1"/>
          </p:cNvSpPr>
          <p:nvPr/>
        </p:nvSpPr>
        <p:spPr bwMode="auto">
          <a:xfrm>
            <a:off x="4178301" y="2825973"/>
            <a:ext cx="212725" cy="217488"/>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3" name="Oval 39"/>
          <p:cNvSpPr>
            <a:spLocks noChangeArrowheads="1"/>
          </p:cNvSpPr>
          <p:nvPr/>
        </p:nvSpPr>
        <p:spPr bwMode="auto">
          <a:xfrm>
            <a:off x="3497263" y="3822923"/>
            <a:ext cx="214312" cy="217488"/>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4" name="Oval 40"/>
          <p:cNvSpPr>
            <a:spLocks noChangeArrowheads="1"/>
          </p:cNvSpPr>
          <p:nvPr/>
        </p:nvSpPr>
        <p:spPr bwMode="auto">
          <a:xfrm>
            <a:off x="4403726" y="4281712"/>
            <a:ext cx="214313" cy="219075"/>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5" name="Oval 41"/>
          <p:cNvSpPr>
            <a:spLocks noChangeArrowheads="1"/>
          </p:cNvSpPr>
          <p:nvPr/>
        </p:nvSpPr>
        <p:spPr bwMode="auto">
          <a:xfrm>
            <a:off x="4630739" y="3746723"/>
            <a:ext cx="214312"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6" name="Oval 42"/>
          <p:cNvSpPr>
            <a:spLocks noChangeArrowheads="1"/>
          </p:cNvSpPr>
          <p:nvPr/>
        </p:nvSpPr>
        <p:spPr bwMode="auto">
          <a:xfrm>
            <a:off x="5311775" y="4359498"/>
            <a:ext cx="212725" cy="217488"/>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7" name="Oval 43"/>
          <p:cNvSpPr>
            <a:spLocks noChangeArrowheads="1"/>
          </p:cNvSpPr>
          <p:nvPr/>
        </p:nvSpPr>
        <p:spPr bwMode="auto">
          <a:xfrm>
            <a:off x="5387976" y="2979962"/>
            <a:ext cx="212725" cy="217487"/>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8" name="Oval 44"/>
          <p:cNvSpPr>
            <a:spLocks noChangeArrowheads="1"/>
          </p:cNvSpPr>
          <p:nvPr/>
        </p:nvSpPr>
        <p:spPr bwMode="auto">
          <a:xfrm>
            <a:off x="6596064" y="3364136"/>
            <a:ext cx="214312" cy="215900"/>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9" name="Oval 45"/>
          <p:cNvSpPr>
            <a:spLocks noChangeArrowheads="1"/>
          </p:cNvSpPr>
          <p:nvPr/>
        </p:nvSpPr>
        <p:spPr bwMode="auto">
          <a:xfrm>
            <a:off x="6899276" y="3976911"/>
            <a:ext cx="214313" cy="215900"/>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0" name="Oval 46"/>
          <p:cNvSpPr>
            <a:spLocks noChangeArrowheads="1"/>
          </p:cNvSpPr>
          <p:nvPr/>
        </p:nvSpPr>
        <p:spPr bwMode="auto">
          <a:xfrm>
            <a:off x="3875088" y="2673573"/>
            <a:ext cx="214312" cy="215900"/>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1" name="Oval 47"/>
          <p:cNvSpPr>
            <a:spLocks noChangeArrowheads="1"/>
          </p:cNvSpPr>
          <p:nvPr/>
        </p:nvSpPr>
        <p:spPr bwMode="auto">
          <a:xfrm>
            <a:off x="3119438" y="3822923"/>
            <a:ext cx="214312" cy="217488"/>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2" name="Oval 48"/>
          <p:cNvSpPr>
            <a:spLocks noChangeArrowheads="1"/>
          </p:cNvSpPr>
          <p:nvPr/>
        </p:nvSpPr>
        <p:spPr bwMode="auto">
          <a:xfrm>
            <a:off x="2816226" y="3210148"/>
            <a:ext cx="214313" cy="215900"/>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3" name="Oval 49"/>
          <p:cNvSpPr>
            <a:spLocks noChangeArrowheads="1"/>
          </p:cNvSpPr>
          <p:nvPr/>
        </p:nvSpPr>
        <p:spPr bwMode="auto">
          <a:xfrm>
            <a:off x="6067426" y="4129312"/>
            <a:ext cx="214313" cy="217487"/>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4" name="Oval 50"/>
          <p:cNvSpPr>
            <a:spLocks noChangeArrowheads="1"/>
          </p:cNvSpPr>
          <p:nvPr/>
        </p:nvSpPr>
        <p:spPr bwMode="auto">
          <a:xfrm>
            <a:off x="5613401" y="3822923"/>
            <a:ext cx="214313" cy="217488"/>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5" name="Oval 51"/>
          <p:cNvSpPr>
            <a:spLocks noChangeArrowheads="1"/>
          </p:cNvSpPr>
          <p:nvPr/>
        </p:nvSpPr>
        <p:spPr bwMode="auto">
          <a:xfrm>
            <a:off x="4102101" y="3514949"/>
            <a:ext cx="212725" cy="219075"/>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6" name="Oval 52"/>
          <p:cNvSpPr>
            <a:spLocks noChangeArrowheads="1"/>
          </p:cNvSpPr>
          <p:nvPr/>
        </p:nvSpPr>
        <p:spPr bwMode="auto">
          <a:xfrm>
            <a:off x="4556125" y="4665887"/>
            <a:ext cx="212725" cy="217487"/>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7" name="Oval 53"/>
          <p:cNvSpPr>
            <a:spLocks noChangeArrowheads="1"/>
          </p:cNvSpPr>
          <p:nvPr/>
        </p:nvSpPr>
        <p:spPr bwMode="auto">
          <a:xfrm>
            <a:off x="4252914" y="3899123"/>
            <a:ext cx="214312" cy="217488"/>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8" name="Oval 54"/>
          <p:cNvSpPr>
            <a:spLocks noChangeArrowheads="1"/>
          </p:cNvSpPr>
          <p:nvPr/>
        </p:nvSpPr>
        <p:spPr bwMode="auto">
          <a:xfrm>
            <a:off x="6973889" y="3592737"/>
            <a:ext cx="214312" cy="217487"/>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9" name="Oval 55"/>
          <p:cNvSpPr>
            <a:spLocks noChangeArrowheads="1"/>
          </p:cNvSpPr>
          <p:nvPr/>
        </p:nvSpPr>
        <p:spPr bwMode="auto">
          <a:xfrm>
            <a:off x="4933950" y="4205512"/>
            <a:ext cx="212725" cy="217487"/>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0" name="Oval 56"/>
          <p:cNvSpPr>
            <a:spLocks noChangeArrowheads="1"/>
          </p:cNvSpPr>
          <p:nvPr/>
        </p:nvSpPr>
        <p:spPr bwMode="auto">
          <a:xfrm>
            <a:off x="4102101" y="4589686"/>
            <a:ext cx="212725" cy="215900"/>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1" name="Oval 57"/>
          <p:cNvSpPr>
            <a:spLocks noChangeArrowheads="1"/>
          </p:cNvSpPr>
          <p:nvPr/>
        </p:nvSpPr>
        <p:spPr bwMode="auto">
          <a:xfrm>
            <a:off x="2514601" y="3438749"/>
            <a:ext cx="214313" cy="217488"/>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2" name="Oval 58"/>
          <p:cNvSpPr>
            <a:spLocks noChangeArrowheads="1"/>
          </p:cNvSpPr>
          <p:nvPr/>
        </p:nvSpPr>
        <p:spPr bwMode="auto">
          <a:xfrm>
            <a:off x="3724275" y="3514949"/>
            <a:ext cx="212725" cy="219075"/>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3" name="Oval 59"/>
          <p:cNvSpPr>
            <a:spLocks noChangeArrowheads="1"/>
          </p:cNvSpPr>
          <p:nvPr/>
        </p:nvSpPr>
        <p:spPr bwMode="auto">
          <a:xfrm>
            <a:off x="4102101" y="3132362"/>
            <a:ext cx="212725" cy="219075"/>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4" name="Oval 60"/>
          <p:cNvSpPr>
            <a:spLocks noChangeArrowheads="1"/>
          </p:cNvSpPr>
          <p:nvPr/>
        </p:nvSpPr>
        <p:spPr bwMode="auto">
          <a:xfrm>
            <a:off x="5840413" y="4281712"/>
            <a:ext cx="214312" cy="219075"/>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5" name="Oval 61" descr="90%"/>
          <p:cNvSpPr>
            <a:spLocks noChangeArrowheads="1"/>
          </p:cNvSpPr>
          <p:nvPr/>
        </p:nvSpPr>
        <p:spPr bwMode="auto">
          <a:xfrm>
            <a:off x="4705350" y="2519587"/>
            <a:ext cx="215900" cy="217487"/>
          </a:xfrm>
          <a:prstGeom prst="ellipse">
            <a:avLst/>
          </a:prstGeom>
          <a:pattFill prst="pct90">
            <a:fgClr>
              <a:srgbClr val="FAFD00"/>
            </a:fgClr>
            <a:bgClr>
              <a:schemeClr val="bg1"/>
            </a:bgClr>
          </a:patt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6" name="Oval 62"/>
          <p:cNvSpPr>
            <a:spLocks noChangeArrowheads="1"/>
          </p:cNvSpPr>
          <p:nvPr/>
        </p:nvSpPr>
        <p:spPr bwMode="auto">
          <a:xfrm>
            <a:off x="6596064" y="3056162"/>
            <a:ext cx="214312" cy="217487"/>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7" name="Oval 63"/>
          <p:cNvSpPr>
            <a:spLocks noChangeArrowheads="1"/>
          </p:cNvSpPr>
          <p:nvPr/>
        </p:nvSpPr>
        <p:spPr bwMode="auto">
          <a:xfrm>
            <a:off x="4933950" y="3364136"/>
            <a:ext cx="212725" cy="215900"/>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8" name="Oval 64"/>
          <p:cNvSpPr>
            <a:spLocks noChangeArrowheads="1"/>
          </p:cNvSpPr>
          <p:nvPr/>
        </p:nvSpPr>
        <p:spPr bwMode="auto">
          <a:xfrm>
            <a:off x="5916614" y="3668937"/>
            <a:ext cx="214312" cy="217487"/>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9" name="Oval 65"/>
          <p:cNvSpPr>
            <a:spLocks noChangeArrowheads="1"/>
          </p:cNvSpPr>
          <p:nvPr/>
        </p:nvSpPr>
        <p:spPr bwMode="auto">
          <a:xfrm>
            <a:off x="5613401" y="2749773"/>
            <a:ext cx="214313" cy="217488"/>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0" name="Oval 66"/>
          <p:cNvSpPr>
            <a:spLocks noChangeArrowheads="1"/>
          </p:cNvSpPr>
          <p:nvPr/>
        </p:nvSpPr>
        <p:spPr bwMode="auto">
          <a:xfrm>
            <a:off x="5537200" y="3438749"/>
            <a:ext cx="215900" cy="217488"/>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1" name="Oval 67"/>
          <p:cNvSpPr>
            <a:spLocks noChangeArrowheads="1"/>
          </p:cNvSpPr>
          <p:nvPr/>
        </p:nvSpPr>
        <p:spPr bwMode="auto">
          <a:xfrm>
            <a:off x="2967039" y="4281712"/>
            <a:ext cx="214312" cy="219075"/>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2" name="Oval 68"/>
          <p:cNvSpPr>
            <a:spLocks noChangeArrowheads="1"/>
          </p:cNvSpPr>
          <p:nvPr/>
        </p:nvSpPr>
        <p:spPr bwMode="auto">
          <a:xfrm>
            <a:off x="4705350" y="4435698"/>
            <a:ext cx="215900" cy="217488"/>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3" name="Oval 69"/>
          <p:cNvSpPr>
            <a:spLocks noChangeArrowheads="1"/>
          </p:cNvSpPr>
          <p:nvPr/>
        </p:nvSpPr>
        <p:spPr bwMode="auto">
          <a:xfrm>
            <a:off x="4403726" y="3438749"/>
            <a:ext cx="214313" cy="217488"/>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4" name="Oval 70"/>
          <p:cNvSpPr>
            <a:spLocks noChangeArrowheads="1"/>
          </p:cNvSpPr>
          <p:nvPr/>
        </p:nvSpPr>
        <p:spPr bwMode="auto">
          <a:xfrm>
            <a:off x="6218238" y="3438749"/>
            <a:ext cx="214312" cy="217488"/>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5" name="Oval 71"/>
          <p:cNvSpPr>
            <a:spLocks noChangeArrowheads="1"/>
          </p:cNvSpPr>
          <p:nvPr/>
        </p:nvSpPr>
        <p:spPr bwMode="auto">
          <a:xfrm>
            <a:off x="5235576" y="3976911"/>
            <a:ext cx="214313"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6" name="Oval 72"/>
          <p:cNvSpPr>
            <a:spLocks noChangeArrowheads="1"/>
          </p:cNvSpPr>
          <p:nvPr/>
        </p:nvSpPr>
        <p:spPr bwMode="auto">
          <a:xfrm>
            <a:off x="4630739" y="4053111"/>
            <a:ext cx="214312"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7" name="Line 73"/>
          <p:cNvSpPr>
            <a:spLocks noChangeShapeType="1"/>
          </p:cNvSpPr>
          <p:nvPr/>
        </p:nvSpPr>
        <p:spPr bwMode="auto">
          <a:xfrm flipV="1">
            <a:off x="2293939" y="4507137"/>
            <a:ext cx="503237" cy="534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8" name="Rectangle 74"/>
          <p:cNvSpPr>
            <a:spLocks noChangeArrowheads="1"/>
          </p:cNvSpPr>
          <p:nvPr/>
        </p:nvSpPr>
        <p:spPr bwMode="auto">
          <a:xfrm>
            <a:off x="3524541" y="3586387"/>
            <a:ext cx="2375648" cy="315277"/>
          </a:xfrm>
          <a:prstGeom prst="rect">
            <a:avLst/>
          </a:prstGeom>
          <a:solidFill>
            <a:schemeClr val="bg1">
              <a:lumMod val="20000"/>
              <a:lumOff val="80000"/>
            </a:schemeClr>
          </a:solidFill>
          <a:ln>
            <a:noFill/>
          </a:ln>
          <a:effectLst/>
        </p:spPr>
        <p:txBody>
          <a:bodyPr wrap="none" lIns="69849" tIns="28574" rIns="69849" bIns="28574">
            <a:spAutoFit/>
          </a:bodyPr>
          <a:lstStyle/>
          <a:p>
            <a:pPr defTabSz="1006424">
              <a:lnSpc>
                <a:spcPct val="85000"/>
              </a:lnSpc>
            </a:pPr>
            <a:r>
              <a:rPr lang="en-US" sz="1969" b="1" dirty="0">
                <a:latin typeface="+mn-ea"/>
                <a:ea typeface="+mn-ea"/>
              </a:rPr>
              <a:t>Distributed Database</a:t>
            </a:r>
          </a:p>
        </p:txBody>
      </p:sp>
      <p:pic>
        <p:nvPicPr>
          <p:cNvPr id="93259"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1359124"/>
            <a:ext cx="1090613" cy="86677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3260" name="Picture 7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201" y="5188174"/>
            <a:ext cx="1090613" cy="86677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3261" name="Picture 7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926" y="1052736"/>
            <a:ext cx="1268413" cy="91440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3262" name="Picture 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276" y="5040536"/>
            <a:ext cx="1268413" cy="91440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93263" name="Group 79"/>
          <p:cNvGrpSpPr>
            <a:grpSpLocks/>
          </p:cNvGrpSpPr>
          <p:nvPr/>
        </p:nvGrpSpPr>
        <p:grpSpPr bwMode="auto">
          <a:xfrm>
            <a:off x="6805613" y="1295623"/>
            <a:ext cx="946150" cy="749300"/>
            <a:chOff x="4287" y="1078"/>
            <a:chExt cx="596" cy="472"/>
          </a:xfrm>
        </p:grpSpPr>
        <p:grpSp>
          <p:nvGrpSpPr>
            <p:cNvPr id="93264" name="Group 80"/>
            <p:cNvGrpSpPr>
              <a:grpSpLocks/>
            </p:cNvGrpSpPr>
            <p:nvPr/>
          </p:nvGrpSpPr>
          <p:grpSpPr bwMode="auto">
            <a:xfrm>
              <a:off x="4287" y="1472"/>
              <a:ext cx="596" cy="78"/>
              <a:chOff x="4287" y="1472"/>
              <a:chExt cx="596" cy="78"/>
            </a:xfrm>
          </p:grpSpPr>
          <p:sp>
            <p:nvSpPr>
              <p:cNvPr id="93265" name="Rectangle 81"/>
              <p:cNvSpPr>
                <a:spLocks noChangeArrowheads="1"/>
              </p:cNvSpPr>
              <p:nvPr/>
            </p:nvSpPr>
            <p:spPr bwMode="auto">
              <a:xfrm>
                <a:off x="4292" y="1542"/>
                <a:ext cx="586" cy="8"/>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3266" name="Freeform 82"/>
              <p:cNvSpPr>
                <a:spLocks/>
              </p:cNvSpPr>
              <p:nvPr/>
            </p:nvSpPr>
            <p:spPr bwMode="auto">
              <a:xfrm>
                <a:off x="4287" y="1472"/>
                <a:ext cx="596" cy="67"/>
              </a:xfrm>
              <a:custGeom>
                <a:avLst/>
                <a:gdLst>
                  <a:gd name="T0" fmla="*/ 0 w 596"/>
                  <a:gd name="T1" fmla="*/ 66 h 67"/>
                  <a:gd name="T2" fmla="*/ 595 w 596"/>
                  <a:gd name="T3" fmla="*/ 66 h 67"/>
                  <a:gd name="T4" fmla="*/ 561 w 596"/>
                  <a:gd name="T5" fmla="*/ 0 h 67"/>
                  <a:gd name="T6" fmla="*/ 43 w 596"/>
                  <a:gd name="T7" fmla="*/ 0 h 67"/>
                  <a:gd name="T8" fmla="*/ 0 w 596"/>
                  <a:gd name="T9" fmla="*/ 66 h 67"/>
                </a:gdLst>
                <a:ahLst/>
                <a:cxnLst>
                  <a:cxn ang="0">
                    <a:pos x="T0" y="T1"/>
                  </a:cxn>
                  <a:cxn ang="0">
                    <a:pos x="T2" y="T3"/>
                  </a:cxn>
                  <a:cxn ang="0">
                    <a:pos x="T4" y="T5"/>
                  </a:cxn>
                  <a:cxn ang="0">
                    <a:pos x="T6" y="T7"/>
                  </a:cxn>
                  <a:cxn ang="0">
                    <a:pos x="T8" y="T9"/>
                  </a:cxn>
                </a:cxnLst>
                <a:rect l="0" t="0" r="r" b="b"/>
                <a:pathLst>
                  <a:path w="596" h="67">
                    <a:moveTo>
                      <a:pt x="0" y="66"/>
                    </a:moveTo>
                    <a:lnTo>
                      <a:pt x="595" y="66"/>
                    </a:lnTo>
                    <a:lnTo>
                      <a:pt x="561" y="0"/>
                    </a:lnTo>
                    <a:lnTo>
                      <a:pt x="43" y="0"/>
                    </a:lnTo>
                    <a:lnTo>
                      <a:pt x="0" y="66"/>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67" name="Freeform 83"/>
              <p:cNvSpPr>
                <a:spLocks/>
              </p:cNvSpPr>
              <p:nvPr/>
            </p:nvSpPr>
            <p:spPr bwMode="auto">
              <a:xfrm>
                <a:off x="4305" y="1479"/>
                <a:ext cx="558" cy="53"/>
              </a:xfrm>
              <a:custGeom>
                <a:avLst/>
                <a:gdLst>
                  <a:gd name="T0" fmla="*/ 32 w 558"/>
                  <a:gd name="T1" fmla="*/ 0 h 53"/>
                  <a:gd name="T2" fmla="*/ 0 w 558"/>
                  <a:gd name="T3" fmla="*/ 52 h 53"/>
                  <a:gd name="T4" fmla="*/ 557 w 558"/>
                  <a:gd name="T5" fmla="*/ 52 h 53"/>
                  <a:gd name="T6" fmla="*/ 532 w 558"/>
                  <a:gd name="T7" fmla="*/ 0 h 53"/>
                </a:gdLst>
                <a:ahLst/>
                <a:cxnLst>
                  <a:cxn ang="0">
                    <a:pos x="T0" y="T1"/>
                  </a:cxn>
                  <a:cxn ang="0">
                    <a:pos x="T2" y="T3"/>
                  </a:cxn>
                  <a:cxn ang="0">
                    <a:pos x="T4" y="T5"/>
                  </a:cxn>
                  <a:cxn ang="0">
                    <a:pos x="T6" y="T7"/>
                  </a:cxn>
                </a:cxnLst>
                <a:rect l="0" t="0" r="r" b="b"/>
                <a:pathLst>
                  <a:path w="558" h="53">
                    <a:moveTo>
                      <a:pt x="32" y="0"/>
                    </a:moveTo>
                    <a:lnTo>
                      <a:pt x="0" y="52"/>
                    </a:lnTo>
                    <a:lnTo>
                      <a:pt x="557" y="52"/>
                    </a:lnTo>
                    <a:lnTo>
                      <a:pt x="5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68" name="Group 84"/>
            <p:cNvGrpSpPr>
              <a:grpSpLocks/>
            </p:cNvGrpSpPr>
            <p:nvPr/>
          </p:nvGrpSpPr>
          <p:grpSpPr bwMode="auto">
            <a:xfrm>
              <a:off x="4353" y="1479"/>
              <a:ext cx="469" cy="14"/>
              <a:chOff x="4353" y="1479"/>
              <a:chExt cx="469" cy="14"/>
            </a:xfrm>
          </p:grpSpPr>
          <p:sp>
            <p:nvSpPr>
              <p:cNvPr id="93269" name="Freeform 85"/>
              <p:cNvSpPr>
                <a:spLocks/>
              </p:cNvSpPr>
              <p:nvPr/>
            </p:nvSpPr>
            <p:spPr bwMode="auto">
              <a:xfrm>
                <a:off x="4353" y="1479"/>
                <a:ext cx="19" cy="10"/>
              </a:xfrm>
              <a:custGeom>
                <a:avLst/>
                <a:gdLst>
                  <a:gd name="T0" fmla="*/ 5 w 19"/>
                  <a:gd name="T1" fmla="*/ 0 h 10"/>
                  <a:gd name="T2" fmla="*/ 18 w 19"/>
                  <a:gd name="T3" fmla="*/ 0 h 10"/>
                  <a:gd name="T4" fmla="*/ 14 w 19"/>
                  <a:gd name="T5" fmla="*/ 9 h 10"/>
                  <a:gd name="T6" fmla="*/ 0 w 19"/>
                  <a:gd name="T7" fmla="*/ 9 h 10"/>
                  <a:gd name="T8" fmla="*/ 5 w 19"/>
                  <a:gd name="T9" fmla="*/ 0 h 10"/>
                </a:gdLst>
                <a:ahLst/>
                <a:cxnLst>
                  <a:cxn ang="0">
                    <a:pos x="T0" y="T1"/>
                  </a:cxn>
                  <a:cxn ang="0">
                    <a:pos x="T2" y="T3"/>
                  </a:cxn>
                  <a:cxn ang="0">
                    <a:pos x="T4" y="T5"/>
                  </a:cxn>
                  <a:cxn ang="0">
                    <a:pos x="T6" y="T7"/>
                  </a:cxn>
                  <a:cxn ang="0">
                    <a:pos x="T8" y="T9"/>
                  </a:cxn>
                </a:cxnLst>
                <a:rect l="0" t="0" r="r" b="b"/>
                <a:pathLst>
                  <a:path w="19" h="10">
                    <a:moveTo>
                      <a:pt x="5" y="0"/>
                    </a:moveTo>
                    <a:lnTo>
                      <a:pt x="18" y="0"/>
                    </a:lnTo>
                    <a:lnTo>
                      <a:pt x="14" y="9"/>
                    </a:lnTo>
                    <a:lnTo>
                      <a:pt x="0" y="9"/>
                    </a:lnTo>
                    <a:lnTo>
                      <a:pt x="5"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0" name="Freeform 86"/>
              <p:cNvSpPr>
                <a:spLocks/>
              </p:cNvSpPr>
              <p:nvPr/>
            </p:nvSpPr>
            <p:spPr bwMode="auto">
              <a:xfrm>
                <a:off x="4398" y="1479"/>
                <a:ext cx="75" cy="9"/>
              </a:xfrm>
              <a:custGeom>
                <a:avLst/>
                <a:gdLst>
                  <a:gd name="T0" fmla="*/ 3 w 75"/>
                  <a:gd name="T1" fmla="*/ 0 h 9"/>
                  <a:gd name="T2" fmla="*/ 74 w 75"/>
                  <a:gd name="T3" fmla="*/ 0 h 9"/>
                  <a:gd name="T4" fmla="*/ 71 w 75"/>
                  <a:gd name="T5" fmla="*/ 8 h 9"/>
                  <a:gd name="T6" fmla="*/ 0 w 75"/>
                  <a:gd name="T7" fmla="*/ 8 h 9"/>
                  <a:gd name="T8" fmla="*/ 3 w 75"/>
                  <a:gd name="T9" fmla="*/ 0 h 9"/>
                </a:gdLst>
                <a:ahLst/>
                <a:cxnLst>
                  <a:cxn ang="0">
                    <a:pos x="T0" y="T1"/>
                  </a:cxn>
                  <a:cxn ang="0">
                    <a:pos x="T2" y="T3"/>
                  </a:cxn>
                  <a:cxn ang="0">
                    <a:pos x="T4" y="T5"/>
                  </a:cxn>
                  <a:cxn ang="0">
                    <a:pos x="T6" y="T7"/>
                  </a:cxn>
                  <a:cxn ang="0">
                    <a:pos x="T8" y="T9"/>
                  </a:cxn>
                </a:cxnLst>
                <a:rect l="0" t="0" r="r" b="b"/>
                <a:pathLst>
                  <a:path w="75" h="9">
                    <a:moveTo>
                      <a:pt x="3" y="0"/>
                    </a:moveTo>
                    <a:lnTo>
                      <a:pt x="74" y="0"/>
                    </a:lnTo>
                    <a:lnTo>
                      <a:pt x="71" y="8"/>
                    </a:lnTo>
                    <a:lnTo>
                      <a:pt x="0" y="8"/>
                    </a:lnTo>
                    <a:lnTo>
                      <a:pt x="3"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1" name="Freeform 87"/>
              <p:cNvSpPr>
                <a:spLocks/>
              </p:cNvSpPr>
              <p:nvPr/>
            </p:nvSpPr>
            <p:spPr bwMode="auto">
              <a:xfrm>
                <a:off x="4493" y="1479"/>
                <a:ext cx="72" cy="10"/>
              </a:xfrm>
              <a:custGeom>
                <a:avLst/>
                <a:gdLst>
                  <a:gd name="T0" fmla="*/ 2 w 72"/>
                  <a:gd name="T1" fmla="*/ 0 h 10"/>
                  <a:gd name="T2" fmla="*/ 71 w 72"/>
                  <a:gd name="T3" fmla="*/ 0 h 10"/>
                  <a:gd name="T4" fmla="*/ 71 w 72"/>
                  <a:gd name="T5" fmla="*/ 9 h 10"/>
                  <a:gd name="T6" fmla="*/ 0 w 72"/>
                  <a:gd name="T7" fmla="*/ 9 h 10"/>
                  <a:gd name="T8" fmla="*/ 2 w 72"/>
                  <a:gd name="T9" fmla="*/ 0 h 10"/>
                </a:gdLst>
                <a:ahLst/>
                <a:cxnLst>
                  <a:cxn ang="0">
                    <a:pos x="T0" y="T1"/>
                  </a:cxn>
                  <a:cxn ang="0">
                    <a:pos x="T2" y="T3"/>
                  </a:cxn>
                  <a:cxn ang="0">
                    <a:pos x="T4" y="T5"/>
                  </a:cxn>
                  <a:cxn ang="0">
                    <a:pos x="T6" y="T7"/>
                  </a:cxn>
                  <a:cxn ang="0">
                    <a:pos x="T8" y="T9"/>
                  </a:cxn>
                </a:cxnLst>
                <a:rect l="0" t="0" r="r" b="b"/>
                <a:pathLst>
                  <a:path w="72" h="10">
                    <a:moveTo>
                      <a:pt x="2" y="0"/>
                    </a:moveTo>
                    <a:lnTo>
                      <a:pt x="71" y="0"/>
                    </a:lnTo>
                    <a:lnTo>
                      <a:pt x="71" y="9"/>
                    </a:lnTo>
                    <a:lnTo>
                      <a:pt x="0" y="9"/>
                    </a:lnTo>
                    <a:lnTo>
                      <a:pt x="2"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2" name="Freeform 88"/>
              <p:cNvSpPr>
                <a:spLocks/>
              </p:cNvSpPr>
              <p:nvPr/>
            </p:nvSpPr>
            <p:spPr bwMode="auto">
              <a:xfrm>
                <a:off x="4578" y="1479"/>
                <a:ext cx="72" cy="10"/>
              </a:xfrm>
              <a:custGeom>
                <a:avLst/>
                <a:gdLst>
                  <a:gd name="T0" fmla="*/ 0 w 72"/>
                  <a:gd name="T1" fmla="*/ 0 h 10"/>
                  <a:gd name="T2" fmla="*/ 71 w 72"/>
                  <a:gd name="T3" fmla="*/ 0 h 10"/>
                  <a:gd name="T4" fmla="*/ 71 w 72"/>
                  <a:gd name="T5" fmla="*/ 9 h 10"/>
                  <a:gd name="T6" fmla="*/ 0 w 72"/>
                  <a:gd name="T7" fmla="*/ 9 h 10"/>
                  <a:gd name="T8" fmla="*/ 0 w 72"/>
                  <a:gd name="T9" fmla="*/ 0 h 10"/>
                </a:gdLst>
                <a:ahLst/>
                <a:cxnLst>
                  <a:cxn ang="0">
                    <a:pos x="T0" y="T1"/>
                  </a:cxn>
                  <a:cxn ang="0">
                    <a:pos x="T2" y="T3"/>
                  </a:cxn>
                  <a:cxn ang="0">
                    <a:pos x="T4" y="T5"/>
                  </a:cxn>
                  <a:cxn ang="0">
                    <a:pos x="T6" y="T7"/>
                  </a:cxn>
                  <a:cxn ang="0">
                    <a:pos x="T8" y="T9"/>
                  </a:cxn>
                </a:cxnLst>
                <a:rect l="0" t="0" r="r" b="b"/>
                <a:pathLst>
                  <a:path w="72" h="10">
                    <a:moveTo>
                      <a:pt x="0" y="0"/>
                    </a:moveTo>
                    <a:lnTo>
                      <a:pt x="71" y="0"/>
                    </a:lnTo>
                    <a:lnTo>
                      <a:pt x="71" y="9"/>
                    </a:lnTo>
                    <a:lnTo>
                      <a:pt x="0" y="9"/>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3" name="Freeform 89"/>
              <p:cNvSpPr>
                <a:spLocks/>
              </p:cNvSpPr>
              <p:nvPr/>
            </p:nvSpPr>
            <p:spPr bwMode="auto">
              <a:xfrm>
                <a:off x="4665" y="1479"/>
                <a:ext cx="64" cy="11"/>
              </a:xfrm>
              <a:custGeom>
                <a:avLst/>
                <a:gdLst>
                  <a:gd name="T0" fmla="*/ 0 w 64"/>
                  <a:gd name="T1" fmla="*/ 0 h 11"/>
                  <a:gd name="T2" fmla="*/ 61 w 64"/>
                  <a:gd name="T3" fmla="*/ 0 h 11"/>
                  <a:gd name="T4" fmla="*/ 63 w 64"/>
                  <a:gd name="T5" fmla="*/ 10 h 11"/>
                  <a:gd name="T6" fmla="*/ 0 w 64"/>
                  <a:gd name="T7" fmla="*/ 10 h 11"/>
                  <a:gd name="T8" fmla="*/ 0 w 64"/>
                  <a:gd name="T9" fmla="*/ 0 h 11"/>
                </a:gdLst>
                <a:ahLst/>
                <a:cxnLst>
                  <a:cxn ang="0">
                    <a:pos x="T0" y="T1"/>
                  </a:cxn>
                  <a:cxn ang="0">
                    <a:pos x="T2" y="T3"/>
                  </a:cxn>
                  <a:cxn ang="0">
                    <a:pos x="T4" y="T5"/>
                  </a:cxn>
                  <a:cxn ang="0">
                    <a:pos x="T6" y="T7"/>
                  </a:cxn>
                  <a:cxn ang="0">
                    <a:pos x="T8" y="T9"/>
                  </a:cxn>
                </a:cxnLst>
                <a:rect l="0" t="0" r="r" b="b"/>
                <a:pathLst>
                  <a:path w="64" h="11">
                    <a:moveTo>
                      <a:pt x="0" y="0"/>
                    </a:moveTo>
                    <a:lnTo>
                      <a:pt x="61" y="0"/>
                    </a:lnTo>
                    <a:lnTo>
                      <a:pt x="63" y="10"/>
                    </a:lnTo>
                    <a:lnTo>
                      <a:pt x="0" y="10"/>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4" name="Freeform 90"/>
              <p:cNvSpPr>
                <a:spLocks/>
              </p:cNvSpPr>
              <p:nvPr/>
            </p:nvSpPr>
            <p:spPr bwMode="auto">
              <a:xfrm>
                <a:off x="4743" y="1484"/>
                <a:ext cx="79" cy="9"/>
              </a:xfrm>
              <a:custGeom>
                <a:avLst/>
                <a:gdLst>
                  <a:gd name="T0" fmla="*/ 0 w 79"/>
                  <a:gd name="T1" fmla="*/ 0 h 9"/>
                  <a:gd name="T2" fmla="*/ 71 w 79"/>
                  <a:gd name="T3" fmla="*/ 0 h 9"/>
                  <a:gd name="T4" fmla="*/ 78 w 79"/>
                  <a:gd name="T5" fmla="*/ 8 h 9"/>
                  <a:gd name="T6" fmla="*/ 3 w 79"/>
                  <a:gd name="T7" fmla="*/ 8 h 9"/>
                  <a:gd name="T8" fmla="*/ 0 w 79"/>
                  <a:gd name="T9" fmla="*/ 0 h 9"/>
                </a:gdLst>
                <a:ahLst/>
                <a:cxnLst>
                  <a:cxn ang="0">
                    <a:pos x="T0" y="T1"/>
                  </a:cxn>
                  <a:cxn ang="0">
                    <a:pos x="T2" y="T3"/>
                  </a:cxn>
                  <a:cxn ang="0">
                    <a:pos x="T4" y="T5"/>
                  </a:cxn>
                  <a:cxn ang="0">
                    <a:pos x="T6" y="T7"/>
                  </a:cxn>
                  <a:cxn ang="0">
                    <a:pos x="T8" y="T9"/>
                  </a:cxn>
                </a:cxnLst>
                <a:rect l="0" t="0" r="r" b="b"/>
                <a:pathLst>
                  <a:path w="79" h="9">
                    <a:moveTo>
                      <a:pt x="0" y="0"/>
                    </a:moveTo>
                    <a:lnTo>
                      <a:pt x="71" y="0"/>
                    </a:lnTo>
                    <a:lnTo>
                      <a:pt x="78" y="8"/>
                    </a:lnTo>
                    <a:lnTo>
                      <a:pt x="3" y="8"/>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75" name="Group 91"/>
            <p:cNvGrpSpPr>
              <a:grpSpLocks/>
            </p:cNvGrpSpPr>
            <p:nvPr/>
          </p:nvGrpSpPr>
          <p:grpSpPr bwMode="auto">
            <a:xfrm>
              <a:off x="4335" y="1496"/>
              <a:ext cx="494" cy="28"/>
              <a:chOff x="4335" y="1496"/>
              <a:chExt cx="494" cy="28"/>
            </a:xfrm>
          </p:grpSpPr>
          <p:grpSp>
            <p:nvGrpSpPr>
              <p:cNvPr id="93276" name="Group 92"/>
              <p:cNvGrpSpPr>
                <a:grpSpLocks/>
              </p:cNvGrpSpPr>
              <p:nvPr/>
            </p:nvGrpSpPr>
            <p:grpSpPr bwMode="auto">
              <a:xfrm>
                <a:off x="4377" y="1497"/>
                <a:ext cx="245" cy="25"/>
                <a:chOff x="4377" y="1497"/>
                <a:chExt cx="245" cy="25"/>
              </a:xfrm>
            </p:grpSpPr>
            <p:sp>
              <p:nvSpPr>
                <p:cNvPr id="93277" name="Freeform 93"/>
                <p:cNvSpPr>
                  <a:spLocks/>
                </p:cNvSpPr>
                <p:nvPr/>
              </p:nvSpPr>
              <p:spPr bwMode="auto">
                <a:xfrm>
                  <a:off x="4377" y="1497"/>
                  <a:ext cx="231" cy="1"/>
                </a:xfrm>
                <a:custGeom>
                  <a:avLst/>
                  <a:gdLst>
                    <a:gd name="T0" fmla="*/ 0 w 231"/>
                    <a:gd name="T1" fmla="*/ 0 h 1"/>
                    <a:gd name="T2" fmla="*/ 230 w 231"/>
                    <a:gd name="T3" fmla="*/ 0 h 1"/>
                  </a:gdLst>
                  <a:ahLst/>
                  <a:cxnLst>
                    <a:cxn ang="0">
                      <a:pos x="T0" y="T1"/>
                    </a:cxn>
                    <a:cxn ang="0">
                      <a:pos x="T2" y="T3"/>
                    </a:cxn>
                  </a:cxnLst>
                  <a:rect l="0" t="0" r="r" b="b"/>
                  <a:pathLst>
                    <a:path w="231" h="1">
                      <a:moveTo>
                        <a:pt x="0" y="0"/>
                      </a:moveTo>
                      <a:lnTo>
                        <a:pt x="23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8" name="Freeform 94"/>
                <p:cNvSpPr>
                  <a:spLocks/>
                </p:cNvSpPr>
                <p:nvPr/>
              </p:nvSpPr>
              <p:spPr bwMode="auto">
                <a:xfrm>
                  <a:off x="4386" y="1505"/>
                  <a:ext cx="236" cy="1"/>
                </a:xfrm>
                <a:custGeom>
                  <a:avLst/>
                  <a:gdLst>
                    <a:gd name="T0" fmla="*/ 0 w 236"/>
                    <a:gd name="T1" fmla="*/ 0 h 1"/>
                    <a:gd name="T2" fmla="*/ 235 w 236"/>
                    <a:gd name="T3" fmla="*/ 0 h 1"/>
                  </a:gdLst>
                  <a:ahLst/>
                  <a:cxnLst>
                    <a:cxn ang="0">
                      <a:pos x="T0" y="T1"/>
                    </a:cxn>
                    <a:cxn ang="0">
                      <a:pos x="T2" y="T3"/>
                    </a:cxn>
                  </a:cxnLst>
                  <a:rect l="0" t="0" r="r" b="b"/>
                  <a:pathLst>
                    <a:path w="236" h="1">
                      <a:moveTo>
                        <a:pt x="0" y="0"/>
                      </a:moveTo>
                      <a:lnTo>
                        <a:pt x="2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9" name="Freeform 95"/>
                <p:cNvSpPr>
                  <a:spLocks/>
                </p:cNvSpPr>
                <p:nvPr/>
              </p:nvSpPr>
              <p:spPr bwMode="auto">
                <a:xfrm>
                  <a:off x="4390" y="1512"/>
                  <a:ext cx="205" cy="1"/>
                </a:xfrm>
                <a:custGeom>
                  <a:avLst/>
                  <a:gdLst>
                    <a:gd name="T0" fmla="*/ 0 w 205"/>
                    <a:gd name="T1" fmla="*/ 0 h 1"/>
                    <a:gd name="T2" fmla="*/ 204 w 205"/>
                    <a:gd name="T3" fmla="*/ 0 h 1"/>
                  </a:gdLst>
                  <a:ahLst/>
                  <a:cxnLst>
                    <a:cxn ang="0">
                      <a:pos x="T0" y="T1"/>
                    </a:cxn>
                    <a:cxn ang="0">
                      <a:pos x="T2" y="T3"/>
                    </a:cxn>
                  </a:cxnLst>
                  <a:rect l="0" t="0" r="r" b="b"/>
                  <a:pathLst>
                    <a:path w="205" h="1">
                      <a:moveTo>
                        <a:pt x="0" y="0"/>
                      </a:moveTo>
                      <a:lnTo>
                        <a:pt x="20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0" name="Freeform 96"/>
                <p:cNvSpPr>
                  <a:spLocks/>
                </p:cNvSpPr>
                <p:nvPr/>
              </p:nvSpPr>
              <p:spPr bwMode="auto">
                <a:xfrm>
                  <a:off x="4394" y="1521"/>
                  <a:ext cx="29" cy="1"/>
                </a:xfrm>
                <a:custGeom>
                  <a:avLst/>
                  <a:gdLst>
                    <a:gd name="T0" fmla="*/ 0 w 29"/>
                    <a:gd name="T1" fmla="*/ 0 h 1"/>
                    <a:gd name="T2" fmla="*/ 28 w 29"/>
                    <a:gd name="T3" fmla="*/ 0 h 1"/>
                  </a:gdLst>
                  <a:ahLst/>
                  <a:cxnLst>
                    <a:cxn ang="0">
                      <a:pos x="T0" y="T1"/>
                    </a:cxn>
                    <a:cxn ang="0">
                      <a:pos x="T2" y="T3"/>
                    </a:cxn>
                  </a:cxnLst>
                  <a:rect l="0" t="0" r="r" b="b"/>
                  <a:pathLst>
                    <a:path w="29" h="1">
                      <a:moveTo>
                        <a:pt x="0" y="0"/>
                      </a:moveTo>
                      <a:lnTo>
                        <a:pt x="2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81" name="Group 97"/>
              <p:cNvGrpSpPr>
                <a:grpSpLocks/>
              </p:cNvGrpSpPr>
              <p:nvPr/>
            </p:nvGrpSpPr>
            <p:grpSpPr bwMode="auto">
              <a:xfrm>
                <a:off x="4335" y="1501"/>
                <a:ext cx="41" cy="16"/>
                <a:chOff x="4335" y="1501"/>
                <a:chExt cx="41" cy="16"/>
              </a:xfrm>
            </p:grpSpPr>
            <p:sp>
              <p:nvSpPr>
                <p:cNvPr id="93282" name="Freeform 98"/>
                <p:cNvSpPr>
                  <a:spLocks/>
                </p:cNvSpPr>
                <p:nvPr/>
              </p:nvSpPr>
              <p:spPr bwMode="auto">
                <a:xfrm>
                  <a:off x="4345" y="1501"/>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3" name="Freeform 99"/>
                <p:cNvSpPr>
                  <a:spLocks/>
                </p:cNvSpPr>
                <p:nvPr/>
              </p:nvSpPr>
              <p:spPr bwMode="auto">
                <a:xfrm>
                  <a:off x="4341" y="1508"/>
                  <a:ext cx="23" cy="1"/>
                </a:xfrm>
                <a:custGeom>
                  <a:avLst/>
                  <a:gdLst>
                    <a:gd name="T0" fmla="*/ 0 w 23"/>
                    <a:gd name="T1" fmla="*/ 0 h 1"/>
                    <a:gd name="T2" fmla="*/ 22 w 23"/>
                    <a:gd name="T3" fmla="*/ 0 h 1"/>
                  </a:gdLst>
                  <a:ahLst/>
                  <a:cxnLst>
                    <a:cxn ang="0">
                      <a:pos x="T0" y="T1"/>
                    </a:cxn>
                    <a:cxn ang="0">
                      <a:pos x="T2" y="T3"/>
                    </a:cxn>
                  </a:cxnLst>
                  <a:rect l="0" t="0" r="r" b="b"/>
                  <a:pathLst>
                    <a:path w="23" h="1">
                      <a:moveTo>
                        <a:pt x="0" y="0"/>
                      </a:moveTo>
                      <a:lnTo>
                        <a:pt x="2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4" name="Freeform 100"/>
                <p:cNvSpPr>
                  <a:spLocks/>
                </p:cNvSpPr>
                <p:nvPr/>
              </p:nvSpPr>
              <p:spPr bwMode="auto">
                <a:xfrm>
                  <a:off x="4335" y="1516"/>
                  <a:ext cx="41" cy="1"/>
                </a:xfrm>
                <a:custGeom>
                  <a:avLst/>
                  <a:gdLst>
                    <a:gd name="T0" fmla="*/ 0 w 41"/>
                    <a:gd name="T1" fmla="*/ 0 h 1"/>
                    <a:gd name="T2" fmla="*/ 40 w 41"/>
                    <a:gd name="T3" fmla="*/ 0 h 1"/>
                  </a:gdLst>
                  <a:ahLst/>
                  <a:cxnLst>
                    <a:cxn ang="0">
                      <a:pos x="T0" y="T1"/>
                    </a:cxn>
                    <a:cxn ang="0">
                      <a:pos x="T2" y="T3"/>
                    </a:cxn>
                  </a:cxnLst>
                  <a:rect l="0" t="0" r="r" b="b"/>
                  <a:pathLst>
                    <a:path w="41" h="1">
                      <a:moveTo>
                        <a:pt x="0" y="0"/>
                      </a:moveTo>
                      <a:lnTo>
                        <a:pt x="4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85" name="Group 101"/>
              <p:cNvGrpSpPr>
                <a:grpSpLocks/>
              </p:cNvGrpSpPr>
              <p:nvPr/>
            </p:nvGrpSpPr>
            <p:grpSpPr bwMode="auto">
              <a:xfrm>
                <a:off x="4430" y="1496"/>
                <a:ext cx="224" cy="26"/>
                <a:chOff x="4430" y="1496"/>
                <a:chExt cx="224" cy="26"/>
              </a:xfrm>
            </p:grpSpPr>
            <p:sp>
              <p:nvSpPr>
                <p:cNvPr id="93286" name="Freeform 102"/>
                <p:cNvSpPr>
                  <a:spLocks/>
                </p:cNvSpPr>
                <p:nvPr/>
              </p:nvSpPr>
              <p:spPr bwMode="auto">
                <a:xfrm>
                  <a:off x="4430" y="1521"/>
                  <a:ext cx="139" cy="1"/>
                </a:xfrm>
                <a:custGeom>
                  <a:avLst/>
                  <a:gdLst>
                    <a:gd name="T0" fmla="*/ 0 w 139"/>
                    <a:gd name="T1" fmla="*/ 0 h 1"/>
                    <a:gd name="T2" fmla="*/ 138 w 139"/>
                    <a:gd name="T3" fmla="*/ 0 h 1"/>
                  </a:gdLst>
                  <a:ahLst/>
                  <a:cxnLst>
                    <a:cxn ang="0">
                      <a:pos x="T0" y="T1"/>
                    </a:cxn>
                    <a:cxn ang="0">
                      <a:pos x="T2" y="T3"/>
                    </a:cxn>
                  </a:cxnLst>
                  <a:rect l="0" t="0" r="r" b="b"/>
                  <a:pathLst>
                    <a:path w="139" h="1">
                      <a:moveTo>
                        <a:pt x="0" y="0"/>
                      </a:moveTo>
                      <a:lnTo>
                        <a:pt x="1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7" name="Freeform 103"/>
                <p:cNvSpPr>
                  <a:spLocks/>
                </p:cNvSpPr>
                <p:nvPr/>
              </p:nvSpPr>
              <p:spPr bwMode="auto">
                <a:xfrm>
                  <a:off x="4619" y="1496"/>
                  <a:ext cx="33" cy="1"/>
                </a:xfrm>
                <a:custGeom>
                  <a:avLst/>
                  <a:gdLst>
                    <a:gd name="T0" fmla="*/ 0 w 33"/>
                    <a:gd name="T1" fmla="*/ 0 h 1"/>
                    <a:gd name="T2" fmla="*/ 32 w 33"/>
                    <a:gd name="T3" fmla="*/ 0 h 1"/>
                  </a:gdLst>
                  <a:ahLst/>
                  <a:cxnLst>
                    <a:cxn ang="0">
                      <a:pos x="T0" y="T1"/>
                    </a:cxn>
                    <a:cxn ang="0">
                      <a:pos x="T2" y="T3"/>
                    </a:cxn>
                  </a:cxnLst>
                  <a:rect l="0" t="0" r="r" b="b"/>
                  <a:pathLst>
                    <a:path w="33" h="1">
                      <a:moveTo>
                        <a:pt x="0" y="0"/>
                      </a:moveTo>
                      <a:lnTo>
                        <a:pt x="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8" name="Freeform 104"/>
                <p:cNvSpPr>
                  <a:spLocks/>
                </p:cNvSpPr>
                <p:nvPr/>
              </p:nvSpPr>
              <p:spPr bwMode="auto">
                <a:xfrm>
                  <a:off x="4628" y="1505"/>
                  <a:ext cx="26" cy="1"/>
                </a:xfrm>
                <a:custGeom>
                  <a:avLst/>
                  <a:gdLst>
                    <a:gd name="T0" fmla="*/ 0 w 26"/>
                    <a:gd name="T1" fmla="*/ 0 h 1"/>
                    <a:gd name="T2" fmla="*/ 25 w 26"/>
                    <a:gd name="T3" fmla="*/ 0 h 1"/>
                  </a:gdLst>
                  <a:ahLst/>
                  <a:cxnLst>
                    <a:cxn ang="0">
                      <a:pos x="T0" y="T1"/>
                    </a:cxn>
                    <a:cxn ang="0">
                      <a:pos x="T2" y="T3"/>
                    </a:cxn>
                  </a:cxnLst>
                  <a:rect l="0" t="0" r="r" b="b"/>
                  <a:pathLst>
                    <a:path w="26" h="1">
                      <a:moveTo>
                        <a:pt x="0" y="0"/>
                      </a:moveTo>
                      <a:lnTo>
                        <a:pt x="2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9" name="Freeform 105"/>
                <p:cNvSpPr>
                  <a:spLocks/>
                </p:cNvSpPr>
                <p:nvPr/>
              </p:nvSpPr>
              <p:spPr bwMode="auto">
                <a:xfrm>
                  <a:off x="4610" y="1513"/>
                  <a:ext cx="44" cy="1"/>
                </a:xfrm>
                <a:custGeom>
                  <a:avLst/>
                  <a:gdLst>
                    <a:gd name="T0" fmla="*/ 0 w 44"/>
                    <a:gd name="T1" fmla="*/ 0 h 1"/>
                    <a:gd name="T2" fmla="*/ 43 w 44"/>
                    <a:gd name="T3" fmla="*/ 0 h 1"/>
                  </a:gdLst>
                  <a:ahLst/>
                  <a:cxnLst>
                    <a:cxn ang="0">
                      <a:pos x="T0" y="T1"/>
                    </a:cxn>
                    <a:cxn ang="0">
                      <a:pos x="T2" y="T3"/>
                    </a:cxn>
                  </a:cxnLst>
                  <a:rect l="0" t="0" r="r" b="b"/>
                  <a:pathLst>
                    <a:path w="44" h="1">
                      <a:moveTo>
                        <a:pt x="0" y="0"/>
                      </a:moveTo>
                      <a:lnTo>
                        <a:pt x="4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0" name="Freeform 106"/>
                <p:cNvSpPr>
                  <a:spLocks/>
                </p:cNvSpPr>
                <p:nvPr/>
              </p:nvSpPr>
              <p:spPr bwMode="auto">
                <a:xfrm>
                  <a:off x="4574" y="1521"/>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1" name="Freeform 107"/>
                <p:cNvSpPr>
                  <a:spLocks/>
                </p:cNvSpPr>
                <p:nvPr/>
              </p:nvSpPr>
              <p:spPr bwMode="auto">
                <a:xfrm>
                  <a:off x="4603" y="1521"/>
                  <a:ext cx="49" cy="1"/>
                </a:xfrm>
                <a:custGeom>
                  <a:avLst/>
                  <a:gdLst>
                    <a:gd name="T0" fmla="*/ 0 w 49"/>
                    <a:gd name="T1" fmla="*/ 0 h 1"/>
                    <a:gd name="T2" fmla="*/ 48 w 49"/>
                    <a:gd name="T3" fmla="*/ 0 h 1"/>
                  </a:gdLst>
                  <a:ahLst/>
                  <a:cxnLst>
                    <a:cxn ang="0">
                      <a:pos x="T0" y="T1"/>
                    </a:cxn>
                    <a:cxn ang="0">
                      <a:pos x="T2" y="T3"/>
                    </a:cxn>
                  </a:cxnLst>
                  <a:rect l="0" t="0" r="r" b="b"/>
                  <a:pathLst>
                    <a:path w="49" h="1">
                      <a:moveTo>
                        <a:pt x="0" y="0"/>
                      </a:moveTo>
                      <a:lnTo>
                        <a:pt x="4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92" name="Group 108"/>
              <p:cNvGrpSpPr>
                <a:grpSpLocks/>
              </p:cNvGrpSpPr>
              <p:nvPr/>
            </p:nvGrpSpPr>
            <p:grpSpPr bwMode="auto">
              <a:xfrm>
                <a:off x="4663" y="1501"/>
                <a:ext cx="71" cy="21"/>
                <a:chOff x="4663" y="1501"/>
                <a:chExt cx="71" cy="21"/>
              </a:xfrm>
            </p:grpSpPr>
            <p:sp>
              <p:nvSpPr>
                <p:cNvPr id="93293" name="Freeform 109"/>
                <p:cNvSpPr>
                  <a:spLocks/>
                </p:cNvSpPr>
                <p:nvPr/>
              </p:nvSpPr>
              <p:spPr bwMode="auto">
                <a:xfrm>
                  <a:off x="4663" y="1501"/>
                  <a:ext cx="67" cy="1"/>
                </a:xfrm>
                <a:custGeom>
                  <a:avLst/>
                  <a:gdLst>
                    <a:gd name="T0" fmla="*/ 0 w 67"/>
                    <a:gd name="T1" fmla="*/ 0 h 1"/>
                    <a:gd name="T2" fmla="*/ 66 w 67"/>
                    <a:gd name="T3" fmla="*/ 0 h 1"/>
                  </a:gdLst>
                  <a:ahLst/>
                  <a:cxnLst>
                    <a:cxn ang="0">
                      <a:pos x="T0" y="T1"/>
                    </a:cxn>
                    <a:cxn ang="0">
                      <a:pos x="T2" y="T3"/>
                    </a:cxn>
                  </a:cxnLst>
                  <a:rect l="0" t="0" r="r" b="b"/>
                  <a:pathLst>
                    <a:path w="67" h="1">
                      <a:moveTo>
                        <a:pt x="0" y="0"/>
                      </a:moveTo>
                      <a:lnTo>
                        <a:pt x="6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4" name="Freeform 110"/>
                <p:cNvSpPr>
                  <a:spLocks/>
                </p:cNvSpPr>
                <p:nvPr/>
              </p:nvSpPr>
              <p:spPr bwMode="auto">
                <a:xfrm>
                  <a:off x="4673" y="1509"/>
                  <a:ext cx="58" cy="1"/>
                </a:xfrm>
                <a:custGeom>
                  <a:avLst/>
                  <a:gdLst>
                    <a:gd name="T0" fmla="*/ 0 w 58"/>
                    <a:gd name="T1" fmla="*/ 0 h 1"/>
                    <a:gd name="T2" fmla="*/ 57 w 58"/>
                    <a:gd name="T3" fmla="*/ 0 h 1"/>
                  </a:gdLst>
                  <a:ahLst/>
                  <a:cxnLst>
                    <a:cxn ang="0">
                      <a:pos x="T0" y="T1"/>
                    </a:cxn>
                    <a:cxn ang="0">
                      <a:pos x="T2" y="T3"/>
                    </a:cxn>
                  </a:cxnLst>
                  <a:rect l="0" t="0" r="r" b="b"/>
                  <a:pathLst>
                    <a:path w="58" h="1">
                      <a:moveTo>
                        <a:pt x="0" y="0"/>
                      </a:moveTo>
                      <a:lnTo>
                        <a:pt x="5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5" name="Freeform 111"/>
                <p:cNvSpPr>
                  <a:spLocks/>
                </p:cNvSpPr>
                <p:nvPr/>
              </p:nvSpPr>
              <p:spPr bwMode="auto">
                <a:xfrm>
                  <a:off x="4673" y="1521"/>
                  <a:ext cx="61" cy="1"/>
                </a:xfrm>
                <a:custGeom>
                  <a:avLst/>
                  <a:gdLst>
                    <a:gd name="T0" fmla="*/ 0 w 61"/>
                    <a:gd name="T1" fmla="*/ 0 h 1"/>
                    <a:gd name="T2" fmla="*/ 60 w 61"/>
                    <a:gd name="T3" fmla="*/ 0 h 1"/>
                  </a:gdLst>
                  <a:ahLst/>
                  <a:cxnLst>
                    <a:cxn ang="0">
                      <a:pos x="T0" y="T1"/>
                    </a:cxn>
                    <a:cxn ang="0">
                      <a:pos x="T2" y="T3"/>
                    </a:cxn>
                  </a:cxnLst>
                  <a:rect l="0" t="0" r="r" b="b"/>
                  <a:pathLst>
                    <a:path w="61" h="1">
                      <a:moveTo>
                        <a:pt x="0" y="0"/>
                      </a:moveTo>
                      <a:lnTo>
                        <a:pt x="6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96" name="Group 112"/>
              <p:cNvGrpSpPr>
                <a:grpSpLocks/>
              </p:cNvGrpSpPr>
              <p:nvPr/>
            </p:nvGrpSpPr>
            <p:grpSpPr bwMode="auto">
              <a:xfrm>
                <a:off x="4745" y="1501"/>
                <a:ext cx="84" cy="23"/>
                <a:chOff x="4745" y="1501"/>
                <a:chExt cx="84" cy="23"/>
              </a:xfrm>
            </p:grpSpPr>
            <p:sp>
              <p:nvSpPr>
                <p:cNvPr id="93297" name="Freeform 113"/>
                <p:cNvSpPr>
                  <a:spLocks/>
                </p:cNvSpPr>
                <p:nvPr/>
              </p:nvSpPr>
              <p:spPr bwMode="auto">
                <a:xfrm>
                  <a:off x="4751" y="1501"/>
                  <a:ext cx="63" cy="1"/>
                </a:xfrm>
                <a:custGeom>
                  <a:avLst/>
                  <a:gdLst>
                    <a:gd name="T0" fmla="*/ 0 w 63"/>
                    <a:gd name="T1" fmla="*/ 0 h 1"/>
                    <a:gd name="T2" fmla="*/ 62 w 63"/>
                    <a:gd name="T3" fmla="*/ 0 h 1"/>
                  </a:gdLst>
                  <a:ahLst/>
                  <a:cxnLst>
                    <a:cxn ang="0">
                      <a:pos x="T0" y="T1"/>
                    </a:cxn>
                    <a:cxn ang="0">
                      <a:pos x="T2" y="T3"/>
                    </a:cxn>
                  </a:cxnLst>
                  <a:rect l="0" t="0" r="r" b="b"/>
                  <a:pathLst>
                    <a:path w="63" h="1">
                      <a:moveTo>
                        <a:pt x="0" y="0"/>
                      </a:moveTo>
                      <a:lnTo>
                        <a:pt x="6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8" name="Freeform 114"/>
                <p:cNvSpPr>
                  <a:spLocks/>
                </p:cNvSpPr>
                <p:nvPr/>
              </p:nvSpPr>
              <p:spPr bwMode="auto">
                <a:xfrm>
                  <a:off x="4745" y="1509"/>
                  <a:ext cx="52" cy="1"/>
                </a:xfrm>
                <a:custGeom>
                  <a:avLst/>
                  <a:gdLst>
                    <a:gd name="T0" fmla="*/ 0 w 52"/>
                    <a:gd name="T1" fmla="*/ 0 h 1"/>
                    <a:gd name="T2" fmla="*/ 51 w 52"/>
                    <a:gd name="T3" fmla="*/ 0 h 1"/>
                  </a:gdLst>
                  <a:ahLst/>
                  <a:cxnLst>
                    <a:cxn ang="0">
                      <a:pos x="T0" y="T1"/>
                    </a:cxn>
                    <a:cxn ang="0">
                      <a:pos x="T2" y="T3"/>
                    </a:cxn>
                  </a:cxnLst>
                  <a:rect l="0" t="0" r="r" b="b"/>
                  <a:pathLst>
                    <a:path w="52" h="1">
                      <a:moveTo>
                        <a:pt x="0" y="0"/>
                      </a:moveTo>
                      <a:lnTo>
                        <a:pt x="51"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9" name="Freeform 115"/>
                <p:cNvSpPr>
                  <a:spLocks/>
                </p:cNvSpPr>
                <p:nvPr/>
              </p:nvSpPr>
              <p:spPr bwMode="auto">
                <a:xfrm>
                  <a:off x="4751" y="1516"/>
                  <a:ext cx="48" cy="1"/>
                </a:xfrm>
                <a:custGeom>
                  <a:avLst/>
                  <a:gdLst>
                    <a:gd name="T0" fmla="*/ 0 w 48"/>
                    <a:gd name="T1" fmla="*/ 0 h 1"/>
                    <a:gd name="T2" fmla="*/ 47 w 48"/>
                    <a:gd name="T3" fmla="*/ 0 h 1"/>
                  </a:gdLst>
                  <a:ahLst/>
                  <a:cxnLst>
                    <a:cxn ang="0">
                      <a:pos x="T0" y="T1"/>
                    </a:cxn>
                    <a:cxn ang="0">
                      <a:pos x="T2" y="T3"/>
                    </a:cxn>
                  </a:cxnLst>
                  <a:rect l="0" t="0" r="r" b="b"/>
                  <a:pathLst>
                    <a:path w="48" h="1">
                      <a:moveTo>
                        <a:pt x="0" y="0"/>
                      </a:moveTo>
                      <a:lnTo>
                        <a:pt x="4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0" name="Freeform 116"/>
                <p:cNvSpPr>
                  <a:spLocks/>
                </p:cNvSpPr>
                <p:nvPr/>
              </p:nvSpPr>
              <p:spPr bwMode="auto">
                <a:xfrm>
                  <a:off x="4749" y="1523"/>
                  <a:ext cx="60" cy="1"/>
                </a:xfrm>
                <a:custGeom>
                  <a:avLst/>
                  <a:gdLst>
                    <a:gd name="T0" fmla="*/ 0 w 60"/>
                    <a:gd name="T1" fmla="*/ 0 h 1"/>
                    <a:gd name="T2" fmla="*/ 59 w 60"/>
                    <a:gd name="T3" fmla="*/ 0 h 1"/>
                  </a:gdLst>
                  <a:ahLst/>
                  <a:cxnLst>
                    <a:cxn ang="0">
                      <a:pos x="T0" y="T1"/>
                    </a:cxn>
                    <a:cxn ang="0">
                      <a:pos x="T2" y="T3"/>
                    </a:cxn>
                  </a:cxnLst>
                  <a:rect l="0" t="0" r="r" b="b"/>
                  <a:pathLst>
                    <a:path w="60" h="1">
                      <a:moveTo>
                        <a:pt x="0" y="0"/>
                      </a:moveTo>
                      <a:lnTo>
                        <a:pt x="5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1" name="Freeform 117"/>
                <p:cNvSpPr>
                  <a:spLocks/>
                </p:cNvSpPr>
                <p:nvPr/>
              </p:nvSpPr>
              <p:spPr bwMode="auto">
                <a:xfrm>
                  <a:off x="4806" y="1509"/>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2" name="Freeform 118"/>
                <p:cNvSpPr>
                  <a:spLocks/>
                </p:cNvSpPr>
                <p:nvPr/>
              </p:nvSpPr>
              <p:spPr bwMode="auto">
                <a:xfrm>
                  <a:off x="4812" y="1519"/>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sp>
          <p:nvSpPr>
            <p:cNvPr id="93303" name="Freeform 119"/>
            <p:cNvSpPr>
              <a:spLocks/>
            </p:cNvSpPr>
            <p:nvPr/>
          </p:nvSpPr>
          <p:spPr bwMode="auto">
            <a:xfrm>
              <a:off x="4329" y="1078"/>
              <a:ext cx="512" cy="389"/>
            </a:xfrm>
            <a:custGeom>
              <a:avLst/>
              <a:gdLst>
                <a:gd name="T0" fmla="*/ 0 w 512"/>
                <a:gd name="T1" fmla="*/ 19 h 389"/>
                <a:gd name="T2" fmla="*/ 0 w 512"/>
                <a:gd name="T3" fmla="*/ 365 h 389"/>
                <a:gd name="T4" fmla="*/ 0 w 512"/>
                <a:gd name="T5" fmla="*/ 368 h 389"/>
                <a:gd name="T6" fmla="*/ 1 w 512"/>
                <a:gd name="T7" fmla="*/ 371 h 389"/>
                <a:gd name="T8" fmla="*/ 2 w 512"/>
                <a:gd name="T9" fmla="*/ 373 h 389"/>
                <a:gd name="T10" fmla="*/ 3 w 512"/>
                <a:gd name="T11" fmla="*/ 375 h 389"/>
                <a:gd name="T12" fmla="*/ 5 w 512"/>
                <a:gd name="T13" fmla="*/ 377 h 389"/>
                <a:gd name="T14" fmla="*/ 7 w 512"/>
                <a:gd name="T15" fmla="*/ 378 h 389"/>
                <a:gd name="T16" fmla="*/ 9 w 512"/>
                <a:gd name="T17" fmla="*/ 379 h 389"/>
                <a:gd name="T18" fmla="*/ 11 w 512"/>
                <a:gd name="T19" fmla="*/ 380 h 389"/>
                <a:gd name="T20" fmla="*/ 120 w 512"/>
                <a:gd name="T21" fmla="*/ 386 h 389"/>
                <a:gd name="T22" fmla="*/ 255 w 512"/>
                <a:gd name="T23" fmla="*/ 388 h 389"/>
                <a:gd name="T24" fmla="*/ 381 w 512"/>
                <a:gd name="T25" fmla="*/ 386 h 389"/>
                <a:gd name="T26" fmla="*/ 498 w 512"/>
                <a:gd name="T27" fmla="*/ 380 h 389"/>
                <a:gd name="T28" fmla="*/ 502 w 512"/>
                <a:gd name="T29" fmla="*/ 379 h 389"/>
                <a:gd name="T30" fmla="*/ 505 w 512"/>
                <a:gd name="T31" fmla="*/ 378 h 389"/>
                <a:gd name="T32" fmla="*/ 508 w 512"/>
                <a:gd name="T33" fmla="*/ 376 h 389"/>
                <a:gd name="T34" fmla="*/ 510 w 512"/>
                <a:gd name="T35" fmla="*/ 373 h 389"/>
                <a:gd name="T36" fmla="*/ 511 w 512"/>
                <a:gd name="T37" fmla="*/ 369 h 389"/>
                <a:gd name="T38" fmla="*/ 511 w 512"/>
                <a:gd name="T39" fmla="*/ 366 h 389"/>
                <a:gd name="T40" fmla="*/ 511 w 512"/>
                <a:gd name="T41" fmla="*/ 363 h 389"/>
                <a:gd name="T42" fmla="*/ 511 w 512"/>
                <a:gd name="T43" fmla="*/ 19 h 389"/>
                <a:gd name="T44" fmla="*/ 511 w 512"/>
                <a:gd name="T45" fmla="*/ 16 h 389"/>
                <a:gd name="T46" fmla="*/ 509 w 512"/>
                <a:gd name="T47" fmla="*/ 12 h 389"/>
                <a:gd name="T48" fmla="*/ 507 w 512"/>
                <a:gd name="T49" fmla="*/ 9 h 389"/>
                <a:gd name="T50" fmla="*/ 504 w 512"/>
                <a:gd name="T51" fmla="*/ 7 h 389"/>
                <a:gd name="T52" fmla="*/ 500 w 512"/>
                <a:gd name="T53" fmla="*/ 6 h 389"/>
                <a:gd name="T54" fmla="*/ 497 w 512"/>
                <a:gd name="T55" fmla="*/ 6 h 389"/>
                <a:gd name="T56" fmla="*/ 378 w 512"/>
                <a:gd name="T57" fmla="*/ 1 h 389"/>
                <a:gd name="T58" fmla="*/ 255 w 512"/>
                <a:gd name="T59" fmla="*/ 0 h 389"/>
                <a:gd name="T60" fmla="*/ 132 w 512"/>
                <a:gd name="T61" fmla="*/ 2 h 389"/>
                <a:gd name="T62" fmla="*/ 16 w 512"/>
                <a:gd name="T63" fmla="*/ 6 h 389"/>
                <a:gd name="T64" fmla="*/ 13 w 512"/>
                <a:gd name="T65" fmla="*/ 6 h 389"/>
                <a:gd name="T66" fmla="*/ 10 w 512"/>
                <a:gd name="T67" fmla="*/ 6 h 389"/>
                <a:gd name="T68" fmla="*/ 7 w 512"/>
                <a:gd name="T69" fmla="*/ 7 h 389"/>
                <a:gd name="T70" fmla="*/ 4 w 512"/>
                <a:gd name="T71" fmla="*/ 9 h 389"/>
                <a:gd name="T72" fmla="*/ 3 w 512"/>
                <a:gd name="T73" fmla="*/ 11 h 389"/>
                <a:gd name="T74" fmla="*/ 1 w 512"/>
                <a:gd name="T75" fmla="*/ 14 h 389"/>
                <a:gd name="T76" fmla="*/ 0 w 512"/>
                <a:gd name="T77" fmla="*/ 16 h 389"/>
                <a:gd name="T78" fmla="*/ 0 w 512"/>
                <a:gd name="T79" fmla="*/ 1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389">
                  <a:moveTo>
                    <a:pt x="0" y="19"/>
                  </a:moveTo>
                  <a:lnTo>
                    <a:pt x="0" y="365"/>
                  </a:lnTo>
                  <a:lnTo>
                    <a:pt x="0" y="368"/>
                  </a:lnTo>
                  <a:lnTo>
                    <a:pt x="1" y="371"/>
                  </a:lnTo>
                  <a:lnTo>
                    <a:pt x="2" y="373"/>
                  </a:lnTo>
                  <a:lnTo>
                    <a:pt x="3" y="375"/>
                  </a:lnTo>
                  <a:lnTo>
                    <a:pt x="5" y="377"/>
                  </a:lnTo>
                  <a:lnTo>
                    <a:pt x="7" y="378"/>
                  </a:lnTo>
                  <a:lnTo>
                    <a:pt x="9" y="379"/>
                  </a:lnTo>
                  <a:lnTo>
                    <a:pt x="11" y="380"/>
                  </a:lnTo>
                  <a:lnTo>
                    <a:pt x="120" y="386"/>
                  </a:lnTo>
                  <a:lnTo>
                    <a:pt x="255" y="388"/>
                  </a:lnTo>
                  <a:lnTo>
                    <a:pt x="381" y="386"/>
                  </a:lnTo>
                  <a:lnTo>
                    <a:pt x="498" y="380"/>
                  </a:lnTo>
                  <a:lnTo>
                    <a:pt x="502" y="379"/>
                  </a:lnTo>
                  <a:lnTo>
                    <a:pt x="505" y="378"/>
                  </a:lnTo>
                  <a:lnTo>
                    <a:pt x="508" y="376"/>
                  </a:lnTo>
                  <a:lnTo>
                    <a:pt x="510" y="373"/>
                  </a:lnTo>
                  <a:lnTo>
                    <a:pt x="511" y="369"/>
                  </a:lnTo>
                  <a:lnTo>
                    <a:pt x="511" y="366"/>
                  </a:lnTo>
                  <a:lnTo>
                    <a:pt x="511" y="363"/>
                  </a:lnTo>
                  <a:lnTo>
                    <a:pt x="511" y="19"/>
                  </a:lnTo>
                  <a:lnTo>
                    <a:pt x="511" y="16"/>
                  </a:lnTo>
                  <a:lnTo>
                    <a:pt x="509" y="12"/>
                  </a:lnTo>
                  <a:lnTo>
                    <a:pt x="507" y="9"/>
                  </a:lnTo>
                  <a:lnTo>
                    <a:pt x="504" y="7"/>
                  </a:lnTo>
                  <a:lnTo>
                    <a:pt x="500" y="6"/>
                  </a:lnTo>
                  <a:lnTo>
                    <a:pt x="497" y="6"/>
                  </a:lnTo>
                  <a:lnTo>
                    <a:pt x="378" y="1"/>
                  </a:lnTo>
                  <a:lnTo>
                    <a:pt x="255" y="0"/>
                  </a:lnTo>
                  <a:lnTo>
                    <a:pt x="132" y="2"/>
                  </a:lnTo>
                  <a:lnTo>
                    <a:pt x="16" y="6"/>
                  </a:lnTo>
                  <a:lnTo>
                    <a:pt x="13" y="6"/>
                  </a:lnTo>
                  <a:lnTo>
                    <a:pt x="10" y="6"/>
                  </a:lnTo>
                  <a:lnTo>
                    <a:pt x="7" y="7"/>
                  </a:lnTo>
                  <a:lnTo>
                    <a:pt x="4" y="9"/>
                  </a:lnTo>
                  <a:lnTo>
                    <a:pt x="3" y="11"/>
                  </a:lnTo>
                  <a:lnTo>
                    <a:pt x="1" y="14"/>
                  </a:lnTo>
                  <a:lnTo>
                    <a:pt x="0" y="16"/>
                  </a:lnTo>
                  <a:lnTo>
                    <a:pt x="0" y="19"/>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nvGrpSpPr>
            <p:cNvPr id="93304" name="Group 120"/>
            <p:cNvGrpSpPr>
              <a:grpSpLocks/>
            </p:cNvGrpSpPr>
            <p:nvPr/>
          </p:nvGrpSpPr>
          <p:grpSpPr bwMode="auto">
            <a:xfrm>
              <a:off x="4379" y="1119"/>
              <a:ext cx="412" cy="305"/>
              <a:chOff x="4379" y="1119"/>
              <a:chExt cx="412" cy="305"/>
            </a:xfrm>
          </p:grpSpPr>
          <p:sp>
            <p:nvSpPr>
              <p:cNvPr id="93305" name="Freeform 121"/>
              <p:cNvSpPr>
                <a:spLocks/>
              </p:cNvSpPr>
              <p:nvPr/>
            </p:nvSpPr>
            <p:spPr bwMode="auto">
              <a:xfrm>
                <a:off x="4379" y="1119"/>
                <a:ext cx="412" cy="305"/>
              </a:xfrm>
              <a:custGeom>
                <a:avLst/>
                <a:gdLst>
                  <a:gd name="T0" fmla="*/ 0 w 412"/>
                  <a:gd name="T1" fmla="*/ 15 h 305"/>
                  <a:gd name="T2" fmla="*/ 0 w 412"/>
                  <a:gd name="T3" fmla="*/ 286 h 305"/>
                  <a:gd name="T4" fmla="*/ 0 w 412"/>
                  <a:gd name="T5" fmla="*/ 288 h 305"/>
                  <a:gd name="T6" fmla="*/ 1 w 412"/>
                  <a:gd name="T7" fmla="*/ 290 h 305"/>
                  <a:gd name="T8" fmla="*/ 2 w 412"/>
                  <a:gd name="T9" fmla="*/ 292 h 305"/>
                  <a:gd name="T10" fmla="*/ 3 w 412"/>
                  <a:gd name="T11" fmla="*/ 294 h 305"/>
                  <a:gd name="T12" fmla="*/ 4 w 412"/>
                  <a:gd name="T13" fmla="*/ 295 h 305"/>
                  <a:gd name="T14" fmla="*/ 6 w 412"/>
                  <a:gd name="T15" fmla="*/ 296 h 305"/>
                  <a:gd name="T16" fmla="*/ 7 w 412"/>
                  <a:gd name="T17" fmla="*/ 297 h 305"/>
                  <a:gd name="T18" fmla="*/ 9 w 412"/>
                  <a:gd name="T19" fmla="*/ 297 h 305"/>
                  <a:gd name="T20" fmla="*/ 97 w 412"/>
                  <a:gd name="T21" fmla="*/ 302 h 305"/>
                  <a:gd name="T22" fmla="*/ 205 w 412"/>
                  <a:gd name="T23" fmla="*/ 304 h 305"/>
                  <a:gd name="T24" fmla="*/ 307 w 412"/>
                  <a:gd name="T25" fmla="*/ 302 h 305"/>
                  <a:gd name="T26" fmla="*/ 400 w 412"/>
                  <a:gd name="T27" fmla="*/ 297 h 305"/>
                  <a:gd name="T28" fmla="*/ 403 w 412"/>
                  <a:gd name="T29" fmla="*/ 297 h 305"/>
                  <a:gd name="T30" fmla="*/ 406 w 412"/>
                  <a:gd name="T31" fmla="*/ 296 h 305"/>
                  <a:gd name="T32" fmla="*/ 408 w 412"/>
                  <a:gd name="T33" fmla="*/ 294 h 305"/>
                  <a:gd name="T34" fmla="*/ 410 w 412"/>
                  <a:gd name="T35" fmla="*/ 292 h 305"/>
                  <a:gd name="T36" fmla="*/ 411 w 412"/>
                  <a:gd name="T37" fmla="*/ 289 h 305"/>
                  <a:gd name="T38" fmla="*/ 411 w 412"/>
                  <a:gd name="T39" fmla="*/ 287 h 305"/>
                  <a:gd name="T40" fmla="*/ 411 w 412"/>
                  <a:gd name="T41" fmla="*/ 284 h 305"/>
                  <a:gd name="T42" fmla="*/ 411 w 412"/>
                  <a:gd name="T43" fmla="*/ 15 h 305"/>
                  <a:gd name="T44" fmla="*/ 411 w 412"/>
                  <a:gd name="T45" fmla="*/ 12 h 305"/>
                  <a:gd name="T46" fmla="*/ 410 w 412"/>
                  <a:gd name="T47" fmla="*/ 9 h 305"/>
                  <a:gd name="T48" fmla="*/ 408 w 412"/>
                  <a:gd name="T49" fmla="*/ 7 h 305"/>
                  <a:gd name="T50" fmla="*/ 405 w 412"/>
                  <a:gd name="T51" fmla="*/ 6 h 305"/>
                  <a:gd name="T52" fmla="*/ 402 w 412"/>
                  <a:gd name="T53" fmla="*/ 5 h 305"/>
                  <a:gd name="T54" fmla="*/ 399 w 412"/>
                  <a:gd name="T55" fmla="*/ 5 h 305"/>
                  <a:gd name="T56" fmla="*/ 304 w 412"/>
                  <a:gd name="T57" fmla="*/ 1 h 305"/>
                  <a:gd name="T58" fmla="*/ 205 w 412"/>
                  <a:gd name="T59" fmla="*/ 0 h 305"/>
                  <a:gd name="T60" fmla="*/ 106 w 412"/>
                  <a:gd name="T61" fmla="*/ 2 h 305"/>
                  <a:gd name="T62" fmla="*/ 13 w 412"/>
                  <a:gd name="T63" fmla="*/ 5 h 305"/>
                  <a:gd name="T64" fmla="*/ 10 w 412"/>
                  <a:gd name="T65" fmla="*/ 5 h 305"/>
                  <a:gd name="T66" fmla="*/ 8 w 412"/>
                  <a:gd name="T67" fmla="*/ 5 h 305"/>
                  <a:gd name="T68" fmla="*/ 6 w 412"/>
                  <a:gd name="T69" fmla="*/ 6 h 305"/>
                  <a:gd name="T70" fmla="*/ 4 w 412"/>
                  <a:gd name="T71" fmla="*/ 7 h 305"/>
                  <a:gd name="T72" fmla="*/ 2 w 412"/>
                  <a:gd name="T73" fmla="*/ 9 h 305"/>
                  <a:gd name="T74" fmla="*/ 1 w 412"/>
                  <a:gd name="T75" fmla="*/ 11 h 305"/>
                  <a:gd name="T76" fmla="*/ 0 w 412"/>
                  <a:gd name="T77" fmla="*/ 13 h 305"/>
                  <a:gd name="T78" fmla="*/ 0 w 412"/>
                  <a:gd name="T79" fmla="*/ 1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2" h="305">
                    <a:moveTo>
                      <a:pt x="0" y="15"/>
                    </a:moveTo>
                    <a:lnTo>
                      <a:pt x="0" y="286"/>
                    </a:lnTo>
                    <a:lnTo>
                      <a:pt x="0" y="288"/>
                    </a:lnTo>
                    <a:lnTo>
                      <a:pt x="1" y="290"/>
                    </a:lnTo>
                    <a:lnTo>
                      <a:pt x="2" y="292"/>
                    </a:lnTo>
                    <a:lnTo>
                      <a:pt x="3" y="294"/>
                    </a:lnTo>
                    <a:lnTo>
                      <a:pt x="4" y="295"/>
                    </a:lnTo>
                    <a:lnTo>
                      <a:pt x="6" y="296"/>
                    </a:lnTo>
                    <a:lnTo>
                      <a:pt x="7" y="297"/>
                    </a:lnTo>
                    <a:lnTo>
                      <a:pt x="9" y="297"/>
                    </a:lnTo>
                    <a:lnTo>
                      <a:pt x="97" y="302"/>
                    </a:lnTo>
                    <a:lnTo>
                      <a:pt x="205" y="304"/>
                    </a:lnTo>
                    <a:lnTo>
                      <a:pt x="307" y="302"/>
                    </a:lnTo>
                    <a:lnTo>
                      <a:pt x="400" y="297"/>
                    </a:lnTo>
                    <a:lnTo>
                      <a:pt x="403" y="297"/>
                    </a:lnTo>
                    <a:lnTo>
                      <a:pt x="406" y="296"/>
                    </a:lnTo>
                    <a:lnTo>
                      <a:pt x="408" y="294"/>
                    </a:lnTo>
                    <a:lnTo>
                      <a:pt x="410" y="292"/>
                    </a:lnTo>
                    <a:lnTo>
                      <a:pt x="411" y="289"/>
                    </a:lnTo>
                    <a:lnTo>
                      <a:pt x="411" y="287"/>
                    </a:lnTo>
                    <a:lnTo>
                      <a:pt x="411" y="284"/>
                    </a:lnTo>
                    <a:lnTo>
                      <a:pt x="411" y="15"/>
                    </a:lnTo>
                    <a:lnTo>
                      <a:pt x="411" y="12"/>
                    </a:lnTo>
                    <a:lnTo>
                      <a:pt x="410" y="9"/>
                    </a:lnTo>
                    <a:lnTo>
                      <a:pt x="408" y="7"/>
                    </a:lnTo>
                    <a:lnTo>
                      <a:pt x="405" y="6"/>
                    </a:lnTo>
                    <a:lnTo>
                      <a:pt x="402" y="5"/>
                    </a:lnTo>
                    <a:lnTo>
                      <a:pt x="399" y="5"/>
                    </a:lnTo>
                    <a:lnTo>
                      <a:pt x="304" y="1"/>
                    </a:lnTo>
                    <a:lnTo>
                      <a:pt x="205" y="0"/>
                    </a:lnTo>
                    <a:lnTo>
                      <a:pt x="106" y="2"/>
                    </a:lnTo>
                    <a:lnTo>
                      <a:pt x="13" y="5"/>
                    </a:lnTo>
                    <a:lnTo>
                      <a:pt x="10" y="5"/>
                    </a:lnTo>
                    <a:lnTo>
                      <a:pt x="8" y="5"/>
                    </a:lnTo>
                    <a:lnTo>
                      <a:pt x="6" y="6"/>
                    </a:lnTo>
                    <a:lnTo>
                      <a:pt x="4" y="7"/>
                    </a:lnTo>
                    <a:lnTo>
                      <a:pt x="2" y="9"/>
                    </a:lnTo>
                    <a:lnTo>
                      <a:pt x="1" y="11"/>
                    </a:lnTo>
                    <a:lnTo>
                      <a:pt x="0" y="13"/>
                    </a:lnTo>
                    <a:lnTo>
                      <a:pt x="0" y="15"/>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6" name="Freeform 122"/>
              <p:cNvSpPr>
                <a:spLocks/>
              </p:cNvSpPr>
              <p:nvPr/>
            </p:nvSpPr>
            <p:spPr bwMode="auto">
              <a:xfrm>
                <a:off x="4380" y="1271"/>
                <a:ext cx="411" cy="153"/>
              </a:xfrm>
              <a:custGeom>
                <a:avLst/>
                <a:gdLst>
                  <a:gd name="T0" fmla="*/ 0 w 411"/>
                  <a:gd name="T1" fmla="*/ 140 h 153"/>
                  <a:gd name="T2" fmla="*/ 1 w 411"/>
                  <a:gd name="T3" fmla="*/ 142 h 153"/>
                  <a:gd name="T4" fmla="*/ 3 w 411"/>
                  <a:gd name="T5" fmla="*/ 143 h 153"/>
                  <a:gd name="T6" fmla="*/ 4 w 411"/>
                  <a:gd name="T7" fmla="*/ 144 h 153"/>
                  <a:gd name="T8" fmla="*/ 6 w 411"/>
                  <a:gd name="T9" fmla="*/ 145 h 153"/>
                  <a:gd name="T10" fmla="*/ 7 w 411"/>
                  <a:gd name="T11" fmla="*/ 145 h 153"/>
                  <a:gd name="T12" fmla="*/ 96 w 411"/>
                  <a:gd name="T13" fmla="*/ 150 h 153"/>
                  <a:gd name="T14" fmla="*/ 205 w 411"/>
                  <a:gd name="T15" fmla="*/ 152 h 153"/>
                  <a:gd name="T16" fmla="*/ 306 w 411"/>
                  <a:gd name="T17" fmla="*/ 150 h 153"/>
                  <a:gd name="T18" fmla="*/ 400 w 411"/>
                  <a:gd name="T19" fmla="*/ 145 h 153"/>
                  <a:gd name="T20" fmla="*/ 403 w 411"/>
                  <a:gd name="T21" fmla="*/ 145 h 153"/>
                  <a:gd name="T22" fmla="*/ 406 w 411"/>
                  <a:gd name="T23" fmla="*/ 144 h 153"/>
                  <a:gd name="T24" fmla="*/ 409 w 411"/>
                  <a:gd name="T25" fmla="*/ 142 h 153"/>
                  <a:gd name="T26" fmla="*/ 410 w 411"/>
                  <a:gd name="T27" fmla="*/ 140 h 153"/>
                  <a:gd name="T28" fmla="*/ 205 w 411"/>
                  <a:gd name="T29" fmla="*/ 0 h 153"/>
                  <a:gd name="T30" fmla="*/ 0 w 411"/>
                  <a:gd name="T31" fmla="*/ 14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1" h="153">
                    <a:moveTo>
                      <a:pt x="0" y="140"/>
                    </a:moveTo>
                    <a:lnTo>
                      <a:pt x="1" y="142"/>
                    </a:lnTo>
                    <a:lnTo>
                      <a:pt x="3" y="143"/>
                    </a:lnTo>
                    <a:lnTo>
                      <a:pt x="4" y="144"/>
                    </a:lnTo>
                    <a:lnTo>
                      <a:pt x="6" y="145"/>
                    </a:lnTo>
                    <a:lnTo>
                      <a:pt x="7" y="145"/>
                    </a:lnTo>
                    <a:lnTo>
                      <a:pt x="96" y="150"/>
                    </a:lnTo>
                    <a:lnTo>
                      <a:pt x="205" y="152"/>
                    </a:lnTo>
                    <a:lnTo>
                      <a:pt x="306" y="150"/>
                    </a:lnTo>
                    <a:lnTo>
                      <a:pt x="400" y="145"/>
                    </a:lnTo>
                    <a:lnTo>
                      <a:pt x="403" y="145"/>
                    </a:lnTo>
                    <a:lnTo>
                      <a:pt x="406" y="144"/>
                    </a:lnTo>
                    <a:lnTo>
                      <a:pt x="409" y="142"/>
                    </a:lnTo>
                    <a:lnTo>
                      <a:pt x="410" y="140"/>
                    </a:lnTo>
                    <a:lnTo>
                      <a:pt x="205" y="0"/>
                    </a:lnTo>
                    <a:lnTo>
                      <a:pt x="0" y="140"/>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7" name="Freeform 123"/>
              <p:cNvSpPr>
                <a:spLocks/>
              </p:cNvSpPr>
              <p:nvPr/>
            </p:nvSpPr>
            <p:spPr bwMode="auto">
              <a:xfrm>
                <a:off x="4381" y="1119"/>
                <a:ext cx="407" cy="153"/>
              </a:xfrm>
              <a:custGeom>
                <a:avLst/>
                <a:gdLst>
                  <a:gd name="T0" fmla="*/ 204 w 407"/>
                  <a:gd name="T1" fmla="*/ 152 h 153"/>
                  <a:gd name="T2" fmla="*/ 406 w 407"/>
                  <a:gd name="T3" fmla="*/ 7 h 153"/>
                  <a:gd name="T4" fmla="*/ 403 w 407"/>
                  <a:gd name="T5" fmla="*/ 5 h 153"/>
                  <a:gd name="T6" fmla="*/ 401 w 407"/>
                  <a:gd name="T7" fmla="*/ 5 h 153"/>
                  <a:gd name="T8" fmla="*/ 398 w 407"/>
                  <a:gd name="T9" fmla="*/ 5 h 153"/>
                  <a:gd name="T10" fmla="*/ 302 w 407"/>
                  <a:gd name="T11" fmla="*/ 1 h 153"/>
                  <a:gd name="T12" fmla="*/ 204 w 407"/>
                  <a:gd name="T13" fmla="*/ 0 h 153"/>
                  <a:gd name="T14" fmla="*/ 104 w 407"/>
                  <a:gd name="T15" fmla="*/ 2 h 153"/>
                  <a:gd name="T16" fmla="*/ 10 w 407"/>
                  <a:gd name="T17" fmla="*/ 5 h 153"/>
                  <a:gd name="T18" fmla="*/ 8 w 407"/>
                  <a:gd name="T19" fmla="*/ 5 h 153"/>
                  <a:gd name="T20" fmla="*/ 6 w 407"/>
                  <a:gd name="T21" fmla="*/ 5 h 153"/>
                  <a:gd name="T22" fmla="*/ 4 w 407"/>
                  <a:gd name="T23" fmla="*/ 6 h 153"/>
                  <a:gd name="T24" fmla="*/ 1 w 407"/>
                  <a:gd name="T25" fmla="*/ 7 h 153"/>
                  <a:gd name="T26" fmla="*/ 0 w 407"/>
                  <a:gd name="T27" fmla="*/ 9 h 153"/>
                  <a:gd name="T28" fmla="*/ 204 w 407"/>
                  <a:gd name="T29"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7" h="153">
                    <a:moveTo>
                      <a:pt x="204" y="152"/>
                    </a:moveTo>
                    <a:lnTo>
                      <a:pt x="406" y="7"/>
                    </a:lnTo>
                    <a:lnTo>
                      <a:pt x="403" y="5"/>
                    </a:lnTo>
                    <a:lnTo>
                      <a:pt x="401" y="5"/>
                    </a:lnTo>
                    <a:lnTo>
                      <a:pt x="398" y="5"/>
                    </a:lnTo>
                    <a:lnTo>
                      <a:pt x="302" y="1"/>
                    </a:lnTo>
                    <a:lnTo>
                      <a:pt x="204" y="0"/>
                    </a:lnTo>
                    <a:lnTo>
                      <a:pt x="104" y="2"/>
                    </a:lnTo>
                    <a:lnTo>
                      <a:pt x="10" y="5"/>
                    </a:lnTo>
                    <a:lnTo>
                      <a:pt x="8" y="5"/>
                    </a:lnTo>
                    <a:lnTo>
                      <a:pt x="6" y="5"/>
                    </a:lnTo>
                    <a:lnTo>
                      <a:pt x="4" y="6"/>
                    </a:lnTo>
                    <a:lnTo>
                      <a:pt x="1" y="7"/>
                    </a:lnTo>
                    <a:lnTo>
                      <a:pt x="0" y="9"/>
                    </a:lnTo>
                    <a:lnTo>
                      <a:pt x="204" y="152"/>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8" name="Freeform 124"/>
              <p:cNvSpPr>
                <a:spLocks/>
              </p:cNvSpPr>
              <p:nvPr/>
            </p:nvSpPr>
            <p:spPr bwMode="auto">
              <a:xfrm>
                <a:off x="4392" y="1129"/>
                <a:ext cx="386" cy="284"/>
              </a:xfrm>
              <a:custGeom>
                <a:avLst/>
                <a:gdLst>
                  <a:gd name="T0" fmla="*/ 0 w 386"/>
                  <a:gd name="T1" fmla="*/ 14 h 284"/>
                  <a:gd name="T2" fmla="*/ 0 w 386"/>
                  <a:gd name="T3" fmla="*/ 266 h 284"/>
                  <a:gd name="T4" fmla="*/ 0 w 386"/>
                  <a:gd name="T5" fmla="*/ 269 h 284"/>
                  <a:gd name="T6" fmla="*/ 1 w 386"/>
                  <a:gd name="T7" fmla="*/ 271 h 284"/>
                  <a:gd name="T8" fmla="*/ 1 w 386"/>
                  <a:gd name="T9" fmla="*/ 272 h 284"/>
                  <a:gd name="T10" fmla="*/ 3 w 386"/>
                  <a:gd name="T11" fmla="*/ 274 h 284"/>
                  <a:gd name="T12" fmla="*/ 4 w 386"/>
                  <a:gd name="T13" fmla="*/ 275 h 284"/>
                  <a:gd name="T14" fmla="*/ 5 w 386"/>
                  <a:gd name="T15" fmla="*/ 276 h 284"/>
                  <a:gd name="T16" fmla="*/ 7 w 386"/>
                  <a:gd name="T17" fmla="*/ 277 h 284"/>
                  <a:gd name="T18" fmla="*/ 8 w 386"/>
                  <a:gd name="T19" fmla="*/ 277 h 284"/>
                  <a:gd name="T20" fmla="*/ 91 w 386"/>
                  <a:gd name="T21" fmla="*/ 282 h 284"/>
                  <a:gd name="T22" fmla="*/ 192 w 386"/>
                  <a:gd name="T23" fmla="*/ 283 h 284"/>
                  <a:gd name="T24" fmla="*/ 287 w 386"/>
                  <a:gd name="T25" fmla="*/ 282 h 284"/>
                  <a:gd name="T26" fmla="*/ 375 w 386"/>
                  <a:gd name="T27" fmla="*/ 277 h 284"/>
                  <a:gd name="T28" fmla="*/ 378 w 386"/>
                  <a:gd name="T29" fmla="*/ 277 h 284"/>
                  <a:gd name="T30" fmla="*/ 381 w 386"/>
                  <a:gd name="T31" fmla="*/ 276 h 284"/>
                  <a:gd name="T32" fmla="*/ 382 w 386"/>
                  <a:gd name="T33" fmla="*/ 274 h 284"/>
                  <a:gd name="T34" fmla="*/ 384 w 386"/>
                  <a:gd name="T35" fmla="*/ 272 h 284"/>
                  <a:gd name="T36" fmla="*/ 385 w 386"/>
                  <a:gd name="T37" fmla="*/ 269 h 284"/>
                  <a:gd name="T38" fmla="*/ 385 w 386"/>
                  <a:gd name="T39" fmla="*/ 267 h 284"/>
                  <a:gd name="T40" fmla="*/ 385 w 386"/>
                  <a:gd name="T41" fmla="*/ 265 h 284"/>
                  <a:gd name="T42" fmla="*/ 385 w 386"/>
                  <a:gd name="T43" fmla="*/ 14 h 284"/>
                  <a:gd name="T44" fmla="*/ 385 w 386"/>
                  <a:gd name="T45" fmla="*/ 11 h 284"/>
                  <a:gd name="T46" fmla="*/ 384 w 386"/>
                  <a:gd name="T47" fmla="*/ 9 h 284"/>
                  <a:gd name="T48" fmla="*/ 382 w 386"/>
                  <a:gd name="T49" fmla="*/ 7 h 284"/>
                  <a:gd name="T50" fmla="*/ 379 w 386"/>
                  <a:gd name="T51" fmla="*/ 5 h 284"/>
                  <a:gd name="T52" fmla="*/ 377 w 386"/>
                  <a:gd name="T53" fmla="*/ 4 h 284"/>
                  <a:gd name="T54" fmla="*/ 374 w 386"/>
                  <a:gd name="T55" fmla="*/ 4 h 284"/>
                  <a:gd name="T56" fmla="*/ 285 w 386"/>
                  <a:gd name="T57" fmla="*/ 1 h 284"/>
                  <a:gd name="T58" fmla="*/ 192 w 386"/>
                  <a:gd name="T59" fmla="*/ 0 h 284"/>
                  <a:gd name="T60" fmla="*/ 99 w 386"/>
                  <a:gd name="T61" fmla="*/ 1 h 284"/>
                  <a:gd name="T62" fmla="*/ 12 w 386"/>
                  <a:gd name="T63" fmla="*/ 4 h 284"/>
                  <a:gd name="T64" fmla="*/ 10 w 386"/>
                  <a:gd name="T65" fmla="*/ 4 h 284"/>
                  <a:gd name="T66" fmla="*/ 7 w 386"/>
                  <a:gd name="T67" fmla="*/ 5 h 284"/>
                  <a:gd name="T68" fmla="*/ 6 w 386"/>
                  <a:gd name="T69" fmla="*/ 6 h 284"/>
                  <a:gd name="T70" fmla="*/ 3 w 386"/>
                  <a:gd name="T71" fmla="*/ 7 h 284"/>
                  <a:gd name="T72" fmla="*/ 2 w 386"/>
                  <a:gd name="T73" fmla="*/ 8 h 284"/>
                  <a:gd name="T74" fmla="*/ 1 w 386"/>
                  <a:gd name="T75" fmla="*/ 10 h 284"/>
                  <a:gd name="T76" fmla="*/ 0 w 386"/>
                  <a:gd name="T77" fmla="*/ 12 h 284"/>
                  <a:gd name="T78" fmla="*/ 0 w 386"/>
                  <a:gd name="T79" fmla="*/ 1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6" h="284">
                    <a:moveTo>
                      <a:pt x="0" y="14"/>
                    </a:moveTo>
                    <a:lnTo>
                      <a:pt x="0" y="266"/>
                    </a:lnTo>
                    <a:lnTo>
                      <a:pt x="0" y="269"/>
                    </a:lnTo>
                    <a:lnTo>
                      <a:pt x="1" y="271"/>
                    </a:lnTo>
                    <a:lnTo>
                      <a:pt x="1" y="272"/>
                    </a:lnTo>
                    <a:lnTo>
                      <a:pt x="3" y="274"/>
                    </a:lnTo>
                    <a:lnTo>
                      <a:pt x="4" y="275"/>
                    </a:lnTo>
                    <a:lnTo>
                      <a:pt x="5" y="276"/>
                    </a:lnTo>
                    <a:lnTo>
                      <a:pt x="7" y="277"/>
                    </a:lnTo>
                    <a:lnTo>
                      <a:pt x="8" y="277"/>
                    </a:lnTo>
                    <a:lnTo>
                      <a:pt x="91" y="282"/>
                    </a:lnTo>
                    <a:lnTo>
                      <a:pt x="192" y="283"/>
                    </a:lnTo>
                    <a:lnTo>
                      <a:pt x="287" y="282"/>
                    </a:lnTo>
                    <a:lnTo>
                      <a:pt x="375" y="277"/>
                    </a:lnTo>
                    <a:lnTo>
                      <a:pt x="378" y="277"/>
                    </a:lnTo>
                    <a:lnTo>
                      <a:pt x="381" y="276"/>
                    </a:lnTo>
                    <a:lnTo>
                      <a:pt x="382" y="274"/>
                    </a:lnTo>
                    <a:lnTo>
                      <a:pt x="384" y="272"/>
                    </a:lnTo>
                    <a:lnTo>
                      <a:pt x="385" y="269"/>
                    </a:lnTo>
                    <a:lnTo>
                      <a:pt x="385" y="267"/>
                    </a:lnTo>
                    <a:lnTo>
                      <a:pt x="385" y="265"/>
                    </a:lnTo>
                    <a:lnTo>
                      <a:pt x="385" y="14"/>
                    </a:lnTo>
                    <a:lnTo>
                      <a:pt x="385" y="11"/>
                    </a:lnTo>
                    <a:lnTo>
                      <a:pt x="384" y="9"/>
                    </a:lnTo>
                    <a:lnTo>
                      <a:pt x="382" y="7"/>
                    </a:lnTo>
                    <a:lnTo>
                      <a:pt x="379" y="5"/>
                    </a:lnTo>
                    <a:lnTo>
                      <a:pt x="377" y="4"/>
                    </a:lnTo>
                    <a:lnTo>
                      <a:pt x="374" y="4"/>
                    </a:lnTo>
                    <a:lnTo>
                      <a:pt x="285" y="1"/>
                    </a:lnTo>
                    <a:lnTo>
                      <a:pt x="192" y="0"/>
                    </a:lnTo>
                    <a:lnTo>
                      <a:pt x="99" y="1"/>
                    </a:lnTo>
                    <a:lnTo>
                      <a:pt x="12" y="4"/>
                    </a:lnTo>
                    <a:lnTo>
                      <a:pt x="10" y="4"/>
                    </a:lnTo>
                    <a:lnTo>
                      <a:pt x="7" y="5"/>
                    </a:lnTo>
                    <a:lnTo>
                      <a:pt x="6" y="6"/>
                    </a:lnTo>
                    <a:lnTo>
                      <a:pt x="3" y="7"/>
                    </a:lnTo>
                    <a:lnTo>
                      <a:pt x="2" y="8"/>
                    </a:lnTo>
                    <a:lnTo>
                      <a:pt x="1" y="10"/>
                    </a:lnTo>
                    <a:lnTo>
                      <a:pt x="0" y="12"/>
                    </a:lnTo>
                    <a:lnTo>
                      <a:pt x="0" y="14"/>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93309" name="Freeform 125"/>
            <p:cNvSpPr>
              <a:spLocks/>
            </p:cNvSpPr>
            <p:nvPr/>
          </p:nvSpPr>
          <p:spPr bwMode="auto">
            <a:xfrm>
              <a:off x="4753" y="1437"/>
              <a:ext cx="18" cy="7"/>
            </a:xfrm>
            <a:custGeom>
              <a:avLst/>
              <a:gdLst>
                <a:gd name="T0" fmla="*/ 0 w 18"/>
                <a:gd name="T1" fmla="*/ 0 h 7"/>
                <a:gd name="T2" fmla="*/ 17 w 18"/>
                <a:gd name="T3" fmla="*/ 0 h 7"/>
                <a:gd name="T4" fmla="*/ 17 w 18"/>
                <a:gd name="T5" fmla="*/ 6 h 7"/>
                <a:gd name="T6" fmla="*/ 0 w 18"/>
                <a:gd name="T7" fmla="*/ 6 h 7"/>
                <a:gd name="T8" fmla="*/ 0 w 18"/>
                <a:gd name="T9" fmla="*/ 0 h 7"/>
              </a:gdLst>
              <a:ahLst/>
              <a:cxnLst>
                <a:cxn ang="0">
                  <a:pos x="T0" y="T1"/>
                </a:cxn>
                <a:cxn ang="0">
                  <a:pos x="T2" y="T3"/>
                </a:cxn>
                <a:cxn ang="0">
                  <a:pos x="T4" y="T5"/>
                </a:cxn>
                <a:cxn ang="0">
                  <a:pos x="T6" y="T7"/>
                </a:cxn>
                <a:cxn ang="0">
                  <a:pos x="T8" y="T9"/>
                </a:cxn>
              </a:cxnLst>
              <a:rect l="0" t="0" r="r" b="b"/>
              <a:pathLst>
                <a:path w="18" h="7">
                  <a:moveTo>
                    <a:pt x="0" y="0"/>
                  </a:moveTo>
                  <a:lnTo>
                    <a:pt x="17" y="0"/>
                  </a:lnTo>
                  <a:lnTo>
                    <a:pt x="17" y="6"/>
                  </a:lnTo>
                  <a:lnTo>
                    <a:pt x="0" y="6"/>
                  </a:lnTo>
                  <a:lnTo>
                    <a:pt x="0" y="0"/>
                  </a:lnTo>
                </a:path>
              </a:pathLst>
            </a:custGeom>
            <a:solidFill>
              <a:srgbClr val="00FF0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10" name="Group 126"/>
          <p:cNvGrpSpPr>
            <a:grpSpLocks/>
          </p:cNvGrpSpPr>
          <p:nvPr/>
        </p:nvGrpSpPr>
        <p:grpSpPr bwMode="auto">
          <a:xfrm>
            <a:off x="1471613" y="5023074"/>
            <a:ext cx="946150" cy="749300"/>
            <a:chOff x="927" y="3426"/>
            <a:chExt cx="596" cy="472"/>
          </a:xfrm>
        </p:grpSpPr>
        <p:grpSp>
          <p:nvGrpSpPr>
            <p:cNvPr id="93311" name="Group 127"/>
            <p:cNvGrpSpPr>
              <a:grpSpLocks/>
            </p:cNvGrpSpPr>
            <p:nvPr/>
          </p:nvGrpSpPr>
          <p:grpSpPr bwMode="auto">
            <a:xfrm>
              <a:off x="927" y="3820"/>
              <a:ext cx="596" cy="78"/>
              <a:chOff x="927" y="3820"/>
              <a:chExt cx="596" cy="78"/>
            </a:xfrm>
          </p:grpSpPr>
          <p:sp>
            <p:nvSpPr>
              <p:cNvPr id="93312" name="Rectangle 128"/>
              <p:cNvSpPr>
                <a:spLocks noChangeArrowheads="1"/>
              </p:cNvSpPr>
              <p:nvPr/>
            </p:nvSpPr>
            <p:spPr bwMode="auto">
              <a:xfrm>
                <a:off x="932" y="3890"/>
                <a:ext cx="586" cy="8"/>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3313" name="Freeform 129"/>
              <p:cNvSpPr>
                <a:spLocks/>
              </p:cNvSpPr>
              <p:nvPr/>
            </p:nvSpPr>
            <p:spPr bwMode="auto">
              <a:xfrm>
                <a:off x="927" y="3820"/>
                <a:ext cx="596" cy="67"/>
              </a:xfrm>
              <a:custGeom>
                <a:avLst/>
                <a:gdLst>
                  <a:gd name="T0" fmla="*/ 0 w 596"/>
                  <a:gd name="T1" fmla="*/ 66 h 67"/>
                  <a:gd name="T2" fmla="*/ 595 w 596"/>
                  <a:gd name="T3" fmla="*/ 66 h 67"/>
                  <a:gd name="T4" fmla="*/ 561 w 596"/>
                  <a:gd name="T5" fmla="*/ 0 h 67"/>
                  <a:gd name="T6" fmla="*/ 43 w 596"/>
                  <a:gd name="T7" fmla="*/ 0 h 67"/>
                  <a:gd name="T8" fmla="*/ 0 w 596"/>
                  <a:gd name="T9" fmla="*/ 66 h 67"/>
                </a:gdLst>
                <a:ahLst/>
                <a:cxnLst>
                  <a:cxn ang="0">
                    <a:pos x="T0" y="T1"/>
                  </a:cxn>
                  <a:cxn ang="0">
                    <a:pos x="T2" y="T3"/>
                  </a:cxn>
                  <a:cxn ang="0">
                    <a:pos x="T4" y="T5"/>
                  </a:cxn>
                  <a:cxn ang="0">
                    <a:pos x="T6" y="T7"/>
                  </a:cxn>
                  <a:cxn ang="0">
                    <a:pos x="T8" y="T9"/>
                  </a:cxn>
                </a:cxnLst>
                <a:rect l="0" t="0" r="r" b="b"/>
                <a:pathLst>
                  <a:path w="596" h="67">
                    <a:moveTo>
                      <a:pt x="0" y="66"/>
                    </a:moveTo>
                    <a:lnTo>
                      <a:pt x="595" y="66"/>
                    </a:lnTo>
                    <a:lnTo>
                      <a:pt x="561" y="0"/>
                    </a:lnTo>
                    <a:lnTo>
                      <a:pt x="43" y="0"/>
                    </a:lnTo>
                    <a:lnTo>
                      <a:pt x="0" y="66"/>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14" name="Freeform 130"/>
              <p:cNvSpPr>
                <a:spLocks/>
              </p:cNvSpPr>
              <p:nvPr/>
            </p:nvSpPr>
            <p:spPr bwMode="auto">
              <a:xfrm>
                <a:off x="945" y="3827"/>
                <a:ext cx="558" cy="53"/>
              </a:xfrm>
              <a:custGeom>
                <a:avLst/>
                <a:gdLst>
                  <a:gd name="T0" fmla="*/ 32 w 558"/>
                  <a:gd name="T1" fmla="*/ 0 h 53"/>
                  <a:gd name="T2" fmla="*/ 0 w 558"/>
                  <a:gd name="T3" fmla="*/ 52 h 53"/>
                  <a:gd name="T4" fmla="*/ 557 w 558"/>
                  <a:gd name="T5" fmla="*/ 52 h 53"/>
                  <a:gd name="T6" fmla="*/ 532 w 558"/>
                  <a:gd name="T7" fmla="*/ 0 h 53"/>
                </a:gdLst>
                <a:ahLst/>
                <a:cxnLst>
                  <a:cxn ang="0">
                    <a:pos x="T0" y="T1"/>
                  </a:cxn>
                  <a:cxn ang="0">
                    <a:pos x="T2" y="T3"/>
                  </a:cxn>
                  <a:cxn ang="0">
                    <a:pos x="T4" y="T5"/>
                  </a:cxn>
                  <a:cxn ang="0">
                    <a:pos x="T6" y="T7"/>
                  </a:cxn>
                </a:cxnLst>
                <a:rect l="0" t="0" r="r" b="b"/>
                <a:pathLst>
                  <a:path w="558" h="53">
                    <a:moveTo>
                      <a:pt x="32" y="0"/>
                    </a:moveTo>
                    <a:lnTo>
                      <a:pt x="0" y="52"/>
                    </a:lnTo>
                    <a:lnTo>
                      <a:pt x="557" y="52"/>
                    </a:lnTo>
                    <a:lnTo>
                      <a:pt x="5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15" name="Group 131"/>
            <p:cNvGrpSpPr>
              <a:grpSpLocks/>
            </p:cNvGrpSpPr>
            <p:nvPr/>
          </p:nvGrpSpPr>
          <p:grpSpPr bwMode="auto">
            <a:xfrm>
              <a:off x="993" y="3827"/>
              <a:ext cx="469" cy="14"/>
              <a:chOff x="993" y="3827"/>
              <a:chExt cx="469" cy="14"/>
            </a:xfrm>
          </p:grpSpPr>
          <p:sp>
            <p:nvSpPr>
              <p:cNvPr id="93316" name="Freeform 132"/>
              <p:cNvSpPr>
                <a:spLocks/>
              </p:cNvSpPr>
              <p:nvPr/>
            </p:nvSpPr>
            <p:spPr bwMode="auto">
              <a:xfrm>
                <a:off x="993" y="3827"/>
                <a:ext cx="19" cy="10"/>
              </a:xfrm>
              <a:custGeom>
                <a:avLst/>
                <a:gdLst>
                  <a:gd name="T0" fmla="*/ 5 w 19"/>
                  <a:gd name="T1" fmla="*/ 0 h 10"/>
                  <a:gd name="T2" fmla="*/ 18 w 19"/>
                  <a:gd name="T3" fmla="*/ 0 h 10"/>
                  <a:gd name="T4" fmla="*/ 14 w 19"/>
                  <a:gd name="T5" fmla="*/ 9 h 10"/>
                  <a:gd name="T6" fmla="*/ 0 w 19"/>
                  <a:gd name="T7" fmla="*/ 9 h 10"/>
                  <a:gd name="T8" fmla="*/ 5 w 19"/>
                  <a:gd name="T9" fmla="*/ 0 h 10"/>
                </a:gdLst>
                <a:ahLst/>
                <a:cxnLst>
                  <a:cxn ang="0">
                    <a:pos x="T0" y="T1"/>
                  </a:cxn>
                  <a:cxn ang="0">
                    <a:pos x="T2" y="T3"/>
                  </a:cxn>
                  <a:cxn ang="0">
                    <a:pos x="T4" y="T5"/>
                  </a:cxn>
                  <a:cxn ang="0">
                    <a:pos x="T6" y="T7"/>
                  </a:cxn>
                  <a:cxn ang="0">
                    <a:pos x="T8" y="T9"/>
                  </a:cxn>
                </a:cxnLst>
                <a:rect l="0" t="0" r="r" b="b"/>
                <a:pathLst>
                  <a:path w="19" h="10">
                    <a:moveTo>
                      <a:pt x="5" y="0"/>
                    </a:moveTo>
                    <a:lnTo>
                      <a:pt x="18" y="0"/>
                    </a:lnTo>
                    <a:lnTo>
                      <a:pt x="14" y="9"/>
                    </a:lnTo>
                    <a:lnTo>
                      <a:pt x="0" y="9"/>
                    </a:lnTo>
                    <a:lnTo>
                      <a:pt x="5"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17" name="Freeform 133"/>
              <p:cNvSpPr>
                <a:spLocks/>
              </p:cNvSpPr>
              <p:nvPr/>
            </p:nvSpPr>
            <p:spPr bwMode="auto">
              <a:xfrm>
                <a:off x="1038" y="3827"/>
                <a:ext cx="75" cy="9"/>
              </a:xfrm>
              <a:custGeom>
                <a:avLst/>
                <a:gdLst>
                  <a:gd name="T0" fmla="*/ 3 w 75"/>
                  <a:gd name="T1" fmla="*/ 0 h 9"/>
                  <a:gd name="T2" fmla="*/ 74 w 75"/>
                  <a:gd name="T3" fmla="*/ 0 h 9"/>
                  <a:gd name="T4" fmla="*/ 71 w 75"/>
                  <a:gd name="T5" fmla="*/ 8 h 9"/>
                  <a:gd name="T6" fmla="*/ 0 w 75"/>
                  <a:gd name="T7" fmla="*/ 8 h 9"/>
                  <a:gd name="T8" fmla="*/ 3 w 75"/>
                  <a:gd name="T9" fmla="*/ 0 h 9"/>
                </a:gdLst>
                <a:ahLst/>
                <a:cxnLst>
                  <a:cxn ang="0">
                    <a:pos x="T0" y="T1"/>
                  </a:cxn>
                  <a:cxn ang="0">
                    <a:pos x="T2" y="T3"/>
                  </a:cxn>
                  <a:cxn ang="0">
                    <a:pos x="T4" y="T5"/>
                  </a:cxn>
                  <a:cxn ang="0">
                    <a:pos x="T6" y="T7"/>
                  </a:cxn>
                  <a:cxn ang="0">
                    <a:pos x="T8" y="T9"/>
                  </a:cxn>
                </a:cxnLst>
                <a:rect l="0" t="0" r="r" b="b"/>
                <a:pathLst>
                  <a:path w="75" h="9">
                    <a:moveTo>
                      <a:pt x="3" y="0"/>
                    </a:moveTo>
                    <a:lnTo>
                      <a:pt x="74" y="0"/>
                    </a:lnTo>
                    <a:lnTo>
                      <a:pt x="71" y="8"/>
                    </a:lnTo>
                    <a:lnTo>
                      <a:pt x="0" y="8"/>
                    </a:lnTo>
                    <a:lnTo>
                      <a:pt x="3"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18" name="Freeform 134"/>
              <p:cNvSpPr>
                <a:spLocks/>
              </p:cNvSpPr>
              <p:nvPr/>
            </p:nvSpPr>
            <p:spPr bwMode="auto">
              <a:xfrm>
                <a:off x="1133" y="3827"/>
                <a:ext cx="72" cy="10"/>
              </a:xfrm>
              <a:custGeom>
                <a:avLst/>
                <a:gdLst>
                  <a:gd name="T0" fmla="*/ 2 w 72"/>
                  <a:gd name="T1" fmla="*/ 0 h 10"/>
                  <a:gd name="T2" fmla="*/ 71 w 72"/>
                  <a:gd name="T3" fmla="*/ 0 h 10"/>
                  <a:gd name="T4" fmla="*/ 71 w 72"/>
                  <a:gd name="T5" fmla="*/ 9 h 10"/>
                  <a:gd name="T6" fmla="*/ 0 w 72"/>
                  <a:gd name="T7" fmla="*/ 9 h 10"/>
                  <a:gd name="T8" fmla="*/ 2 w 72"/>
                  <a:gd name="T9" fmla="*/ 0 h 10"/>
                </a:gdLst>
                <a:ahLst/>
                <a:cxnLst>
                  <a:cxn ang="0">
                    <a:pos x="T0" y="T1"/>
                  </a:cxn>
                  <a:cxn ang="0">
                    <a:pos x="T2" y="T3"/>
                  </a:cxn>
                  <a:cxn ang="0">
                    <a:pos x="T4" y="T5"/>
                  </a:cxn>
                  <a:cxn ang="0">
                    <a:pos x="T6" y="T7"/>
                  </a:cxn>
                  <a:cxn ang="0">
                    <a:pos x="T8" y="T9"/>
                  </a:cxn>
                </a:cxnLst>
                <a:rect l="0" t="0" r="r" b="b"/>
                <a:pathLst>
                  <a:path w="72" h="10">
                    <a:moveTo>
                      <a:pt x="2" y="0"/>
                    </a:moveTo>
                    <a:lnTo>
                      <a:pt x="71" y="0"/>
                    </a:lnTo>
                    <a:lnTo>
                      <a:pt x="71" y="9"/>
                    </a:lnTo>
                    <a:lnTo>
                      <a:pt x="0" y="9"/>
                    </a:lnTo>
                    <a:lnTo>
                      <a:pt x="2"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19" name="Freeform 135"/>
              <p:cNvSpPr>
                <a:spLocks/>
              </p:cNvSpPr>
              <p:nvPr/>
            </p:nvSpPr>
            <p:spPr bwMode="auto">
              <a:xfrm>
                <a:off x="1218" y="3827"/>
                <a:ext cx="72" cy="10"/>
              </a:xfrm>
              <a:custGeom>
                <a:avLst/>
                <a:gdLst>
                  <a:gd name="T0" fmla="*/ 0 w 72"/>
                  <a:gd name="T1" fmla="*/ 0 h 10"/>
                  <a:gd name="T2" fmla="*/ 71 w 72"/>
                  <a:gd name="T3" fmla="*/ 0 h 10"/>
                  <a:gd name="T4" fmla="*/ 71 w 72"/>
                  <a:gd name="T5" fmla="*/ 9 h 10"/>
                  <a:gd name="T6" fmla="*/ 0 w 72"/>
                  <a:gd name="T7" fmla="*/ 9 h 10"/>
                  <a:gd name="T8" fmla="*/ 0 w 72"/>
                  <a:gd name="T9" fmla="*/ 0 h 10"/>
                </a:gdLst>
                <a:ahLst/>
                <a:cxnLst>
                  <a:cxn ang="0">
                    <a:pos x="T0" y="T1"/>
                  </a:cxn>
                  <a:cxn ang="0">
                    <a:pos x="T2" y="T3"/>
                  </a:cxn>
                  <a:cxn ang="0">
                    <a:pos x="T4" y="T5"/>
                  </a:cxn>
                  <a:cxn ang="0">
                    <a:pos x="T6" y="T7"/>
                  </a:cxn>
                  <a:cxn ang="0">
                    <a:pos x="T8" y="T9"/>
                  </a:cxn>
                </a:cxnLst>
                <a:rect l="0" t="0" r="r" b="b"/>
                <a:pathLst>
                  <a:path w="72" h="10">
                    <a:moveTo>
                      <a:pt x="0" y="0"/>
                    </a:moveTo>
                    <a:lnTo>
                      <a:pt x="71" y="0"/>
                    </a:lnTo>
                    <a:lnTo>
                      <a:pt x="71" y="9"/>
                    </a:lnTo>
                    <a:lnTo>
                      <a:pt x="0" y="9"/>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0" name="Freeform 136"/>
              <p:cNvSpPr>
                <a:spLocks/>
              </p:cNvSpPr>
              <p:nvPr/>
            </p:nvSpPr>
            <p:spPr bwMode="auto">
              <a:xfrm>
                <a:off x="1305" y="3827"/>
                <a:ext cx="64" cy="11"/>
              </a:xfrm>
              <a:custGeom>
                <a:avLst/>
                <a:gdLst>
                  <a:gd name="T0" fmla="*/ 0 w 64"/>
                  <a:gd name="T1" fmla="*/ 0 h 11"/>
                  <a:gd name="T2" fmla="*/ 61 w 64"/>
                  <a:gd name="T3" fmla="*/ 0 h 11"/>
                  <a:gd name="T4" fmla="*/ 63 w 64"/>
                  <a:gd name="T5" fmla="*/ 10 h 11"/>
                  <a:gd name="T6" fmla="*/ 0 w 64"/>
                  <a:gd name="T7" fmla="*/ 10 h 11"/>
                  <a:gd name="T8" fmla="*/ 0 w 64"/>
                  <a:gd name="T9" fmla="*/ 0 h 11"/>
                </a:gdLst>
                <a:ahLst/>
                <a:cxnLst>
                  <a:cxn ang="0">
                    <a:pos x="T0" y="T1"/>
                  </a:cxn>
                  <a:cxn ang="0">
                    <a:pos x="T2" y="T3"/>
                  </a:cxn>
                  <a:cxn ang="0">
                    <a:pos x="T4" y="T5"/>
                  </a:cxn>
                  <a:cxn ang="0">
                    <a:pos x="T6" y="T7"/>
                  </a:cxn>
                  <a:cxn ang="0">
                    <a:pos x="T8" y="T9"/>
                  </a:cxn>
                </a:cxnLst>
                <a:rect l="0" t="0" r="r" b="b"/>
                <a:pathLst>
                  <a:path w="64" h="11">
                    <a:moveTo>
                      <a:pt x="0" y="0"/>
                    </a:moveTo>
                    <a:lnTo>
                      <a:pt x="61" y="0"/>
                    </a:lnTo>
                    <a:lnTo>
                      <a:pt x="63" y="10"/>
                    </a:lnTo>
                    <a:lnTo>
                      <a:pt x="0" y="10"/>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1" name="Freeform 137"/>
              <p:cNvSpPr>
                <a:spLocks/>
              </p:cNvSpPr>
              <p:nvPr/>
            </p:nvSpPr>
            <p:spPr bwMode="auto">
              <a:xfrm>
                <a:off x="1383" y="3832"/>
                <a:ext cx="79" cy="9"/>
              </a:xfrm>
              <a:custGeom>
                <a:avLst/>
                <a:gdLst>
                  <a:gd name="T0" fmla="*/ 0 w 79"/>
                  <a:gd name="T1" fmla="*/ 0 h 9"/>
                  <a:gd name="T2" fmla="*/ 71 w 79"/>
                  <a:gd name="T3" fmla="*/ 0 h 9"/>
                  <a:gd name="T4" fmla="*/ 78 w 79"/>
                  <a:gd name="T5" fmla="*/ 8 h 9"/>
                  <a:gd name="T6" fmla="*/ 3 w 79"/>
                  <a:gd name="T7" fmla="*/ 8 h 9"/>
                  <a:gd name="T8" fmla="*/ 0 w 79"/>
                  <a:gd name="T9" fmla="*/ 0 h 9"/>
                </a:gdLst>
                <a:ahLst/>
                <a:cxnLst>
                  <a:cxn ang="0">
                    <a:pos x="T0" y="T1"/>
                  </a:cxn>
                  <a:cxn ang="0">
                    <a:pos x="T2" y="T3"/>
                  </a:cxn>
                  <a:cxn ang="0">
                    <a:pos x="T4" y="T5"/>
                  </a:cxn>
                  <a:cxn ang="0">
                    <a:pos x="T6" y="T7"/>
                  </a:cxn>
                  <a:cxn ang="0">
                    <a:pos x="T8" y="T9"/>
                  </a:cxn>
                </a:cxnLst>
                <a:rect l="0" t="0" r="r" b="b"/>
                <a:pathLst>
                  <a:path w="79" h="9">
                    <a:moveTo>
                      <a:pt x="0" y="0"/>
                    </a:moveTo>
                    <a:lnTo>
                      <a:pt x="71" y="0"/>
                    </a:lnTo>
                    <a:lnTo>
                      <a:pt x="78" y="8"/>
                    </a:lnTo>
                    <a:lnTo>
                      <a:pt x="3" y="8"/>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22" name="Group 138"/>
            <p:cNvGrpSpPr>
              <a:grpSpLocks/>
            </p:cNvGrpSpPr>
            <p:nvPr/>
          </p:nvGrpSpPr>
          <p:grpSpPr bwMode="auto">
            <a:xfrm>
              <a:off x="975" y="3844"/>
              <a:ext cx="494" cy="28"/>
              <a:chOff x="975" y="3844"/>
              <a:chExt cx="494" cy="28"/>
            </a:xfrm>
          </p:grpSpPr>
          <p:grpSp>
            <p:nvGrpSpPr>
              <p:cNvPr id="93323" name="Group 139"/>
              <p:cNvGrpSpPr>
                <a:grpSpLocks/>
              </p:cNvGrpSpPr>
              <p:nvPr/>
            </p:nvGrpSpPr>
            <p:grpSpPr bwMode="auto">
              <a:xfrm>
                <a:off x="1017" y="3845"/>
                <a:ext cx="245" cy="25"/>
                <a:chOff x="1017" y="3845"/>
                <a:chExt cx="245" cy="25"/>
              </a:xfrm>
            </p:grpSpPr>
            <p:sp>
              <p:nvSpPr>
                <p:cNvPr id="93324" name="Freeform 140"/>
                <p:cNvSpPr>
                  <a:spLocks/>
                </p:cNvSpPr>
                <p:nvPr/>
              </p:nvSpPr>
              <p:spPr bwMode="auto">
                <a:xfrm>
                  <a:off x="1017" y="3845"/>
                  <a:ext cx="231" cy="1"/>
                </a:xfrm>
                <a:custGeom>
                  <a:avLst/>
                  <a:gdLst>
                    <a:gd name="T0" fmla="*/ 0 w 231"/>
                    <a:gd name="T1" fmla="*/ 0 h 1"/>
                    <a:gd name="T2" fmla="*/ 230 w 231"/>
                    <a:gd name="T3" fmla="*/ 0 h 1"/>
                  </a:gdLst>
                  <a:ahLst/>
                  <a:cxnLst>
                    <a:cxn ang="0">
                      <a:pos x="T0" y="T1"/>
                    </a:cxn>
                    <a:cxn ang="0">
                      <a:pos x="T2" y="T3"/>
                    </a:cxn>
                  </a:cxnLst>
                  <a:rect l="0" t="0" r="r" b="b"/>
                  <a:pathLst>
                    <a:path w="231" h="1">
                      <a:moveTo>
                        <a:pt x="0" y="0"/>
                      </a:moveTo>
                      <a:lnTo>
                        <a:pt x="23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5" name="Freeform 141"/>
                <p:cNvSpPr>
                  <a:spLocks/>
                </p:cNvSpPr>
                <p:nvPr/>
              </p:nvSpPr>
              <p:spPr bwMode="auto">
                <a:xfrm>
                  <a:off x="1026" y="3853"/>
                  <a:ext cx="236" cy="1"/>
                </a:xfrm>
                <a:custGeom>
                  <a:avLst/>
                  <a:gdLst>
                    <a:gd name="T0" fmla="*/ 0 w 236"/>
                    <a:gd name="T1" fmla="*/ 0 h 1"/>
                    <a:gd name="T2" fmla="*/ 235 w 236"/>
                    <a:gd name="T3" fmla="*/ 0 h 1"/>
                  </a:gdLst>
                  <a:ahLst/>
                  <a:cxnLst>
                    <a:cxn ang="0">
                      <a:pos x="T0" y="T1"/>
                    </a:cxn>
                    <a:cxn ang="0">
                      <a:pos x="T2" y="T3"/>
                    </a:cxn>
                  </a:cxnLst>
                  <a:rect l="0" t="0" r="r" b="b"/>
                  <a:pathLst>
                    <a:path w="236" h="1">
                      <a:moveTo>
                        <a:pt x="0" y="0"/>
                      </a:moveTo>
                      <a:lnTo>
                        <a:pt x="2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6" name="Freeform 142"/>
                <p:cNvSpPr>
                  <a:spLocks/>
                </p:cNvSpPr>
                <p:nvPr/>
              </p:nvSpPr>
              <p:spPr bwMode="auto">
                <a:xfrm>
                  <a:off x="1030" y="3860"/>
                  <a:ext cx="205" cy="1"/>
                </a:xfrm>
                <a:custGeom>
                  <a:avLst/>
                  <a:gdLst>
                    <a:gd name="T0" fmla="*/ 0 w 205"/>
                    <a:gd name="T1" fmla="*/ 0 h 1"/>
                    <a:gd name="T2" fmla="*/ 204 w 205"/>
                    <a:gd name="T3" fmla="*/ 0 h 1"/>
                  </a:gdLst>
                  <a:ahLst/>
                  <a:cxnLst>
                    <a:cxn ang="0">
                      <a:pos x="T0" y="T1"/>
                    </a:cxn>
                    <a:cxn ang="0">
                      <a:pos x="T2" y="T3"/>
                    </a:cxn>
                  </a:cxnLst>
                  <a:rect l="0" t="0" r="r" b="b"/>
                  <a:pathLst>
                    <a:path w="205" h="1">
                      <a:moveTo>
                        <a:pt x="0" y="0"/>
                      </a:moveTo>
                      <a:lnTo>
                        <a:pt x="20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7" name="Freeform 143"/>
                <p:cNvSpPr>
                  <a:spLocks/>
                </p:cNvSpPr>
                <p:nvPr/>
              </p:nvSpPr>
              <p:spPr bwMode="auto">
                <a:xfrm>
                  <a:off x="1034" y="3869"/>
                  <a:ext cx="29" cy="1"/>
                </a:xfrm>
                <a:custGeom>
                  <a:avLst/>
                  <a:gdLst>
                    <a:gd name="T0" fmla="*/ 0 w 29"/>
                    <a:gd name="T1" fmla="*/ 0 h 1"/>
                    <a:gd name="T2" fmla="*/ 28 w 29"/>
                    <a:gd name="T3" fmla="*/ 0 h 1"/>
                  </a:gdLst>
                  <a:ahLst/>
                  <a:cxnLst>
                    <a:cxn ang="0">
                      <a:pos x="T0" y="T1"/>
                    </a:cxn>
                    <a:cxn ang="0">
                      <a:pos x="T2" y="T3"/>
                    </a:cxn>
                  </a:cxnLst>
                  <a:rect l="0" t="0" r="r" b="b"/>
                  <a:pathLst>
                    <a:path w="29" h="1">
                      <a:moveTo>
                        <a:pt x="0" y="0"/>
                      </a:moveTo>
                      <a:lnTo>
                        <a:pt x="2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28" name="Group 144"/>
              <p:cNvGrpSpPr>
                <a:grpSpLocks/>
              </p:cNvGrpSpPr>
              <p:nvPr/>
            </p:nvGrpSpPr>
            <p:grpSpPr bwMode="auto">
              <a:xfrm>
                <a:off x="975" y="3849"/>
                <a:ext cx="41" cy="16"/>
                <a:chOff x="975" y="3849"/>
                <a:chExt cx="41" cy="16"/>
              </a:xfrm>
            </p:grpSpPr>
            <p:sp>
              <p:nvSpPr>
                <p:cNvPr id="93329" name="Freeform 145"/>
                <p:cNvSpPr>
                  <a:spLocks/>
                </p:cNvSpPr>
                <p:nvPr/>
              </p:nvSpPr>
              <p:spPr bwMode="auto">
                <a:xfrm>
                  <a:off x="985" y="3849"/>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0" name="Freeform 146"/>
                <p:cNvSpPr>
                  <a:spLocks/>
                </p:cNvSpPr>
                <p:nvPr/>
              </p:nvSpPr>
              <p:spPr bwMode="auto">
                <a:xfrm>
                  <a:off x="981" y="3856"/>
                  <a:ext cx="23" cy="1"/>
                </a:xfrm>
                <a:custGeom>
                  <a:avLst/>
                  <a:gdLst>
                    <a:gd name="T0" fmla="*/ 0 w 23"/>
                    <a:gd name="T1" fmla="*/ 0 h 1"/>
                    <a:gd name="T2" fmla="*/ 22 w 23"/>
                    <a:gd name="T3" fmla="*/ 0 h 1"/>
                  </a:gdLst>
                  <a:ahLst/>
                  <a:cxnLst>
                    <a:cxn ang="0">
                      <a:pos x="T0" y="T1"/>
                    </a:cxn>
                    <a:cxn ang="0">
                      <a:pos x="T2" y="T3"/>
                    </a:cxn>
                  </a:cxnLst>
                  <a:rect l="0" t="0" r="r" b="b"/>
                  <a:pathLst>
                    <a:path w="23" h="1">
                      <a:moveTo>
                        <a:pt x="0" y="0"/>
                      </a:moveTo>
                      <a:lnTo>
                        <a:pt x="2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1" name="Freeform 147"/>
                <p:cNvSpPr>
                  <a:spLocks/>
                </p:cNvSpPr>
                <p:nvPr/>
              </p:nvSpPr>
              <p:spPr bwMode="auto">
                <a:xfrm>
                  <a:off x="975" y="3864"/>
                  <a:ext cx="41" cy="1"/>
                </a:xfrm>
                <a:custGeom>
                  <a:avLst/>
                  <a:gdLst>
                    <a:gd name="T0" fmla="*/ 0 w 41"/>
                    <a:gd name="T1" fmla="*/ 0 h 1"/>
                    <a:gd name="T2" fmla="*/ 40 w 41"/>
                    <a:gd name="T3" fmla="*/ 0 h 1"/>
                  </a:gdLst>
                  <a:ahLst/>
                  <a:cxnLst>
                    <a:cxn ang="0">
                      <a:pos x="T0" y="T1"/>
                    </a:cxn>
                    <a:cxn ang="0">
                      <a:pos x="T2" y="T3"/>
                    </a:cxn>
                  </a:cxnLst>
                  <a:rect l="0" t="0" r="r" b="b"/>
                  <a:pathLst>
                    <a:path w="41" h="1">
                      <a:moveTo>
                        <a:pt x="0" y="0"/>
                      </a:moveTo>
                      <a:lnTo>
                        <a:pt x="4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32" name="Group 148"/>
              <p:cNvGrpSpPr>
                <a:grpSpLocks/>
              </p:cNvGrpSpPr>
              <p:nvPr/>
            </p:nvGrpSpPr>
            <p:grpSpPr bwMode="auto">
              <a:xfrm>
                <a:off x="1070" y="3844"/>
                <a:ext cx="224" cy="26"/>
                <a:chOff x="1070" y="3844"/>
                <a:chExt cx="224" cy="26"/>
              </a:xfrm>
            </p:grpSpPr>
            <p:sp>
              <p:nvSpPr>
                <p:cNvPr id="93333" name="Freeform 149"/>
                <p:cNvSpPr>
                  <a:spLocks/>
                </p:cNvSpPr>
                <p:nvPr/>
              </p:nvSpPr>
              <p:spPr bwMode="auto">
                <a:xfrm>
                  <a:off x="1070" y="3869"/>
                  <a:ext cx="139" cy="1"/>
                </a:xfrm>
                <a:custGeom>
                  <a:avLst/>
                  <a:gdLst>
                    <a:gd name="T0" fmla="*/ 0 w 139"/>
                    <a:gd name="T1" fmla="*/ 0 h 1"/>
                    <a:gd name="T2" fmla="*/ 138 w 139"/>
                    <a:gd name="T3" fmla="*/ 0 h 1"/>
                  </a:gdLst>
                  <a:ahLst/>
                  <a:cxnLst>
                    <a:cxn ang="0">
                      <a:pos x="T0" y="T1"/>
                    </a:cxn>
                    <a:cxn ang="0">
                      <a:pos x="T2" y="T3"/>
                    </a:cxn>
                  </a:cxnLst>
                  <a:rect l="0" t="0" r="r" b="b"/>
                  <a:pathLst>
                    <a:path w="139" h="1">
                      <a:moveTo>
                        <a:pt x="0" y="0"/>
                      </a:moveTo>
                      <a:lnTo>
                        <a:pt x="1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4" name="Freeform 150"/>
                <p:cNvSpPr>
                  <a:spLocks/>
                </p:cNvSpPr>
                <p:nvPr/>
              </p:nvSpPr>
              <p:spPr bwMode="auto">
                <a:xfrm>
                  <a:off x="1259" y="3844"/>
                  <a:ext cx="33" cy="1"/>
                </a:xfrm>
                <a:custGeom>
                  <a:avLst/>
                  <a:gdLst>
                    <a:gd name="T0" fmla="*/ 0 w 33"/>
                    <a:gd name="T1" fmla="*/ 0 h 1"/>
                    <a:gd name="T2" fmla="*/ 32 w 33"/>
                    <a:gd name="T3" fmla="*/ 0 h 1"/>
                  </a:gdLst>
                  <a:ahLst/>
                  <a:cxnLst>
                    <a:cxn ang="0">
                      <a:pos x="T0" y="T1"/>
                    </a:cxn>
                    <a:cxn ang="0">
                      <a:pos x="T2" y="T3"/>
                    </a:cxn>
                  </a:cxnLst>
                  <a:rect l="0" t="0" r="r" b="b"/>
                  <a:pathLst>
                    <a:path w="33" h="1">
                      <a:moveTo>
                        <a:pt x="0" y="0"/>
                      </a:moveTo>
                      <a:lnTo>
                        <a:pt x="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5" name="Freeform 151"/>
                <p:cNvSpPr>
                  <a:spLocks/>
                </p:cNvSpPr>
                <p:nvPr/>
              </p:nvSpPr>
              <p:spPr bwMode="auto">
                <a:xfrm>
                  <a:off x="1268" y="3853"/>
                  <a:ext cx="26" cy="1"/>
                </a:xfrm>
                <a:custGeom>
                  <a:avLst/>
                  <a:gdLst>
                    <a:gd name="T0" fmla="*/ 0 w 26"/>
                    <a:gd name="T1" fmla="*/ 0 h 1"/>
                    <a:gd name="T2" fmla="*/ 25 w 26"/>
                    <a:gd name="T3" fmla="*/ 0 h 1"/>
                  </a:gdLst>
                  <a:ahLst/>
                  <a:cxnLst>
                    <a:cxn ang="0">
                      <a:pos x="T0" y="T1"/>
                    </a:cxn>
                    <a:cxn ang="0">
                      <a:pos x="T2" y="T3"/>
                    </a:cxn>
                  </a:cxnLst>
                  <a:rect l="0" t="0" r="r" b="b"/>
                  <a:pathLst>
                    <a:path w="26" h="1">
                      <a:moveTo>
                        <a:pt x="0" y="0"/>
                      </a:moveTo>
                      <a:lnTo>
                        <a:pt x="2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6" name="Freeform 152"/>
                <p:cNvSpPr>
                  <a:spLocks/>
                </p:cNvSpPr>
                <p:nvPr/>
              </p:nvSpPr>
              <p:spPr bwMode="auto">
                <a:xfrm>
                  <a:off x="1250" y="3861"/>
                  <a:ext cx="44" cy="1"/>
                </a:xfrm>
                <a:custGeom>
                  <a:avLst/>
                  <a:gdLst>
                    <a:gd name="T0" fmla="*/ 0 w 44"/>
                    <a:gd name="T1" fmla="*/ 0 h 1"/>
                    <a:gd name="T2" fmla="*/ 43 w 44"/>
                    <a:gd name="T3" fmla="*/ 0 h 1"/>
                  </a:gdLst>
                  <a:ahLst/>
                  <a:cxnLst>
                    <a:cxn ang="0">
                      <a:pos x="T0" y="T1"/>
                    </a:cxn>
                    <a:cxn ang="0">
                      <a:pos x="T2" y="T3"/>
                    </a:cxn>
                  </a:cxnLst>
                  <a:rect l="0" t="0" r="r" b="b"/>
                  <a:pathLst>
                    <a:path w="44" h="1">
                      <a:moveTo>
                        <a:pt x="0" y="0"/>
                      </a:moveTo>
                      <a:lnTo>
                        <a:pt x="4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7" name="Freeform 153"/>
                <p:cNvSpPr>
                  <a:spLocks/>
                </p:cNvSpPr>
                <p:nvPr/>
              </p:nvSpPr>
              <p:spPr bwMode="auto">
                <a:xfrm>
                  <a:off x="1214" y="3869"/>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8" name="Freeform 154"/>
                <p:cNvSpPr>
                  <a:spLocks/>
                </p:cNvSpPr>
                <p:nvPr/>
              </p:nvSpPr>
              <p:spPr bwMode="auto">
                <a:xfrm>
                  <a:off x="1243" y="3869"/>
                  <a:ext cx="49" cy="1"/>
                </a:xfrm>
                <a:custGeom>
                  <a:avLst/>
                  <a:gdLst>
                    <a:gd name="T0" fmla="*/ 0 w 49"/>
                    <a:gd name="T1" fmla="*/ 0 h 1"/>
                    <a:gd name="T2" fmla="*/ 48 w 49"/>
                    <a:gd name="T3" fmla="*/ 0 h 1"/>
                  </a:gdLst>
                  <a:ahLst/>
                  <a:cxnLst>
                    <a:cxn ang="0">
                      <a:pos x="T0" y="T1"/>
                    </a:cxn>
                    <a:cxn ang="0">
                      <a:pos x="T2" y="T3"/>
                    </a:cxn>
                  </a:cxnLst>
                  <a:rect l="0" t="0" r="r" b="b"/>
                  <a:pathLst>
                    <a:path w="49" h="1">
                      <a:moveTo>
                        <a:pt x="0" y="0"/>
                      </a:moveTo>
                      <a:lnTo>
                        <a:pt x="4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39" name="Group 155"/>
              <p:cNvGrpSpPr>
                <a:grpSpLocks/>
              </p:cNvGrpSpPr>
              <p:nvPr/>
            </p:nvGrpSpPr>
            <p:grpSpPr bwMode="auto">
              <a:xfrm>
                <a:off x="1303" y="3849"/>
                <a:ext cx="71" cy="21"/>
                <a:chOff x="1303" y="3849"/>
                <a:chExt cx="71" cy="21"/>
              </a:xfrm>
            </p:grpSpPr>
            <p:sp>
              <p:nvSpPr>
                <p:cNvPr id="93340" name="Freeform 156"/>
                <p:cNvSpPr>
                  <a:spLocks/>
                </p:cNvSpPr>
                <p:nvPr/>
              </p:nvSpPr>
              <p:spPr bwMode="auto">
                <a:xfrm>
                  <a:off x="1303" y="3849"/>
                  <a:ext cx="67" cy="1"/>
                </a:xfrm>
                <a:custGeom>
                  <a:avLst/>
                  <a:gdLst>
                    <a:gd name="T0" fmla="*/ 0 w 67"/>
                    <a:gd name="T1" fmla="*/ 0 h 1"/>
                    <a:gd name="T2" fmla="*/ 66 w 67"/>
                    <a:gd name="T3" fmla="*/ 0 h 1"/>
                  </a:gdLst>
                  <a:ahLst/>
                  <a:cxnLst>
                    <a:cxn ang="0">
                      <a:pos x="T0" y="T1"/>
                    </a:cxn>
                    <a:cxn ang="0">
                      <a:pos x="T2" y="T3"/>
                    </a:cxn>
                  </a:cxnLst>
                  <a:rect l="0" t="0" r="r" b="b"/>
                  <a:pathLst>
                    <a:path w="67" h="1">
                      <a:moveTo>
                        <a:pt x="0" y="0"/>
                      </a:moveTo>
                      <a:lnTo>
                        <a:pt x="6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1" name="Freeform 157"/>
                <p:cNvSpPr>
                  <a:spLocks/>
                </p:cNvSpPr>
                <p:nvPr/>
              </p:nvSpPr>
              <p:spPr bwMode="auto">
                <a:xfrm>
                  <a:off x="1313" y="3857"/>
                  <a:ext cx="58" cy="1"/>
                </a:xfrm>
                <a:custGeom>
                  <a:avLst/>
                  <a:gdLst>
                    <a:gd name="T0" fmla="*/ 0 w 58"/>
                    <a:gd name="T1" fmla="*/ 0 h 1"/>
                    <a:gd name="T2" fmla="*/ 57 w 58"/>
                    <a:gd name="T3" fmla="*/ 0 h 1"/>
                  </a:gdLst>
                  <a:ahLst/>
                  <a:cxnLst>
                    <a:cxn ang="0">
                      <a:pos x="T0" y="T1"/>
                    </a:cxn>
                    <a:cxn ang="0">
                      <a:pos x="T2" y="T3"/>
                    </a:cxn>
                  </a:cxnLst>
                  <a:rect l="0" t="0" r="r" b="b"/>
                  <a:pathLst>
                    <a:path w="58" h="1">
                      <a:moveTo>
                        <a:pt x="0" y="0"/>
                      </a:moveTo>
                      <a:lnTo>
                        <a:pt x="5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2" name="Freeform 158"/>
                <p:cNvSpPr>
                  <a:spLocks/>
                </p:cNvSpPr>
                <p:nvPr/>
              </p:nvSpPr>
              <p:spPr bwMode="auto">
                <a:xfrm>
                  <a:off x="1313" y="3869"/>
                  <a:ext cx="61" cy="1"/>
                </a:xfrm>
                <a:custGeom>
                  <a:avLst/>
                  <a:gdLst>
                    <a:gd name="T0" fmla="*/ 0 w 61"/>
                    <a:gd name="T1" fmla="*/ 0 h 1"/>
                    <a:gd name="T2" fmla="*/ 60 w 61"/>
                    <a:gd name="T3" fmla="*/ 0 h 1"/>
                  </a:gdLst>
                  <a:ahLst/>
                  <a:cxnLst>
                    <a:cxn ang="0">
                      <a:pos x="T0" y="T1"/>
                    </a:cxn>
                    <a:cxn ang="0">
                      <a:pos x="T2" y="T3"/>
                    </a:cxn>
                  </a:cxnLst>
                  <a:rect l="0" t="0" r="r" b="b"/>
                  <a:pathLst>
                    <a:path w="61" h="1">
                      <a:moveTo>
                        <a:pt x="0" y="0"/>
                      </a:moveTo>
                      <a:lnTo>
                        <a:pt x="6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43" name="Group 159"/>
              <p:cNvGrpSpPr>
                <a:grpSpLocks/>
              </p:cNvGrpSpPr>
              <p:nvPr/>
            </p:nvGrpSpPr>
            <p:grpSpPr bwMode="auto">
              <a:xfrm>
                <a:off x="1385" y="3849"/>
                <a:ext cx="84" cy="23"/>
                <a:chOff x="1385" y="3849"/>
                <a:chExt cx="84" cy="23"/>
              </a:xfrm>
            </p:grpSpPr>
            <p:sp>
              <p:nvSpPr>
                <p:cNvPr id="93344" name="Freeform 160"/>
                <p:cNvSpPr>
                  <a:spLocks/>
                </p:cNvSpPr>
                <p:nvPr/>
              </p:nvSpPr>
              <p:spPr bwMode="auto">
                <a:xfrm>
                  <a:off x="1391" y="3849"/>
                  <a:ext cx="63" cy="1"/>
                </a:xfrm>
                <a:custGeom>
                  <a:avLst/>
                  <a:gdLst>
                    <a:gd name="T0" fmla="*/ 0 w 63"/>
                    <a:gd name="T1" fmla="*/ 0 h 1"/>
                    <a:gd name="T2" fmla="*/ 62 w 63"/>
                    <a:gd name="T3" fmla="*/ 0 h 1"/>
                  </a:gdLst>
                  <a:ahLst/>
                  <a:cxnLst>
                    <a:cxn ang="0">
                      <a:pos x="T0" y="T1"/>
                    </a:cxn>
                    <a:cxn ang="0">
                      <a:pos x="T2" y="T3"/>
                    </a:cxn>
                  </a:cxnLst>
                  <a:rect l="0" t="0" r="r" b="b"/>
                  <a:pathLst>
                    <a:path w="63" h="1">
                      <a:moveTo>
                        <a:pt x="0" y="0"/>
                      </a:moveTo>
                      <a:lnTo>
                        <a:pt x="6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5" name="Freeform 161"/>
                <p:cNvSpPr>
                  <a:spLocks/>
                </p:cNvSpPr>
                <p:nvPr/>
              </p:nvSpPr>
              <p:spPr bwMode="auto">
                <a:xfrm>
                  <a:off x="1385" y="3857"/>
                  <a:ext cx="52" cy="1"/>
                </a:xfrm>
                <a:custGeom>
                  <a:avLst/>
                  <a:gdLst>
                    <a:gd name="T0" fmla="*/ 0 w 52"/>
                    <a:gd name="T1" fmla="*/ 0 h 1"/>
                    <a:gd name="T2" fmla="*/ 51 w 52"/>
                    <a:gd name="T3" fmla="*/ 0 h 1"/>
                  </a:gdLst>
                  <a:ahLst/>
                  <a:cxnLst>
                    <a:cxn ang="0">
                      <a:pos x="T0" y="T1"/>
                    </a:cxn>
                    <a:cxn ang="0">
                      <a:pos x="T2" y="T3"/>
                    </a:cxn>
                  </a:cxnLst>
                  <a:rect l="0" t="0" r="r" b="b"/>
                  <a:pathLst>
                    <a:path w="52" h="1">
                      <a:moveTo>
                        <a:pt x="0" y="0"/>
                      </a:moveTo>
                      <a:lnTo>
                        <a:pt x="51"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6" name="Freeform 162"/>
                <p:cNvSpPr>
                  <a:spLocks/>
                </p:cNvSpPr>
                <p:nvPr/>
              </p:nvSpPr>
              <p:spPr bwMode="auto">
                <a:xfrm>
                  <a:off x="1391" y="3864"/>
                  <a:ext cx="48" cy="1"/>
                </a:xfrm>
                <a:custGeom>
                  <a:avLst/>
                  <a:gdLst>
                    <a:gd name="T0" fmla="*/ 0 w 48"/>
                    <a:gd name="T1" fmla="*/ 0 h 1"/>
                    <a:gd name="T2" fmla="*/ 47 w 48"/>
                    <a:gd name="T3" fmla="*/ 0 h 1"/>
                  </a:gdLst>
                  <a:ahLst/>
                  <a:cxnLst>
                    <a:cxn ang="0">
                      <a:pos x="T0" y="T1"/>
                    </a:cxn>
                    <a:cxn ang="0">
                      <a:pos x="T2" y="T3"/>
                    </a:cxn>
                  </a:cxnLst>
                  <a:rect l="0" t="0" r="r" b="b"/>
                  <a:pathLst>
                    <a:path w="48" h="1">
                      <a:moveTo>
                        <a:pt x="0" y="0"/>
                      </a:moveTo>
                      <a:lnTo>
                        <a:pt x="4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7" name="Freeform 163"/>
                <p:cNvSpPr>
                  <a:spLocks/>
                </p:cNvSpPr>
                <p:nvPr/>
              </p:nvSpPr>
              <p:spPr bwMode="auto">
                <a:xfrm>
                  <a:off x="1389" y="3871"/>
                  <a:ext cx="60" cy="1"/>
                </a:xfrm>
                <a:custGeom>
                  <a:avLst/>
                  <a:gdLst>
                    <a:gd name="T0" fmla="*/ 0 w 60"/>
                    <a:gd name="T1" fmla="*/ 0 h 1"/>
                    <a:gd name="T2" fmla="*/ 59 w 60"/>
                    <a:gd name="T3" fmla="*/ 0 h 1"/>
                  </a:gdLst>
                  <a:ahLst/>
                  <a:cxnLst>
                    <a:cxn ang="0">
                      <a:pos x="T0" y="T1"/>
                    </a:cxn>
                    <a:cxn ang="0">
                      <a:pos x="T2" y="T3"/>
                    </a:cxn>
                  </a:cxnLst>
                  <a:rect l="0" t="0" r="r" b="b"/>
                  <a:pathLst>
                    <a:path w="60" h="1">
                      <a:moveTo>
                        <a:pt x="0" y="0"/>
                      </a:moveTo>
                      <a:lnTo>
                        <a:pt x="5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8" name="Freeform 164"/>
                <p:cNvSpPr>
                  <a:spLocks/>
                </p:cNvSpPr>
                <p:nvPr/>
              </p:nvSpPr>
              <p:spPr bwMode="auto">
                <a:xfrm>
                  <a:off x="1446" y="3857"/>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9" name="Freeform 165"/>
                <p:cNvSpPr>
                  <a:spLocks/>
                </p:cNvSpPr>
                <p:nvPr/>
              </p:nvSpPr>
              <p:spPr bwMode="auto">
                <a:xfrm>
                  <a:off x="1452" y="3867"/>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sp>
          <p:nvSpPr>
            <p:cNvPr id="93350" name="Freeform 166"/>
            <p:cNvSpPr>
              <a:spLocks/>
            </p:cNvSpPr>
            <p:nvPr/>
          </p:nvSpPr>
          <p:spPr bwMode="auto">
            <a:xfrm>
              <a:off x="969" y="3426"/>
              <a:ext cx="512" cy="389"/>
            </a:xfrm>
            <a:custGeom>
              <a:avLst/>
              <a:gdLst>
                <a:gd name="T0" fmla="*/ 0 w 512"/>
                <a:gd name="T1" fmla="*/ 19 h 389"/>
                <a:gd name="T2" fmla="*/ 0 w 512"/>
                <a:gd name="T3" fmla="*/ 365 h 389"/>
                <a:gd name="T4" fmla="*/ 0 w 512"/>
                <a:gd name="T5" fmla="*/ 368 h 389"/>
                <a:gd name="T6" fmla="*/ 1 w 512"/>
                <a:gd name="T7" fmla="*/ 371 h 389"/>
                <a:gd name="T8" fmla="*/ 2 w 512"/>
                <a:gd name="T9" fmla="*/ 373 h 389"/>
                <a:gd name="T10" fmla="*/ 3 w 512"/>
                <a:gd name="T11" fmla="*/ 375 h 389"/>
                <a:gd name="T12" fmla="*/ 5 w 512"/>
                <a:gd name="T13" fmla="*/ 377 h 389"/>
                <a:gd name="T14" fmla="*/ 7 w 512"/>
                <a:gd name="T15" fmla="*/ 378 h 389"/>
                <a:gd name="T16" fmla="*/ 9 w 512"/>
                <a:gd name="T17" fmla="*/ 379 h 389"/>
                <a:gd name="T18" fmla="*/ 11 w 512"/>
                <a:gd name="T19" fmla="*/ 380 h 389"/>
                <a:gd name="T20" fmla="*/ 120 w 512"/>
                <a:gd name="T21" fmla="*/ 386 h 389"/>
                <a:gd name="T22" fmla="*/ 255 w 512"/>
                <a:gd name="T23" fmla="*/ 388 h 389"/>
                <a:gd name="T24" fmla="*/ 381 w 512"/>
                <a:gd name="T25" fmla="*/ 386 h 389"/>
                <a:gd name="T26" fmla="*/ 498 w 512"/>
                <a:gd name="T27" fmla="*/ 380 h 389"/>
                <a:gd name="T28" fmla="*/ 502 w 512"/>
                <a:gd name="T29" fmla="*/ 379 h 389"/>
                <a:gd name="T30" fmla="*/ 505 w 512"/>
                <a:gd name="T31" fmla="*/ 378 h 389"/>
                <a:gd name="T32" fmla="*/ 508 w 512"/>
                <a:gd name="T33" fmla="*/ 376 h 389"/>
                <a:gd name="T34" fmla="*/ 510 w 512"/>
                <a:gd name="T35" fmla="*/ 373 h 389"/>
                <a:gd name="T36" fmla="*/ 511 w 512"/>
                <a:gd name="T37" fmla="*/ 369 h 389"/>
                <a:gd name="T38" fmla="*/ 511 w 512"/>
                <a:gd name="T39" fmla="*/ 366 h 389"/>
                <a:gd name="T40" fmla="*/ 511 w 512"/>
                <a:gd name="T41" fmla="*/ 363 h 389"/>
                <a:gd name="T42" fmla="*/ 511 w 512"/>
                <a:gd name="T43" fmla="*/ 19 h 389"/>
                <a:gd name="T44" fmla="*/ 511 w 512"/>
                <a:gd name="T45" fmla="*/ 16 h 389"/>
                <a:gd name="T46" fmla="*/ 509 w 512"/>
                <a:gd name="T47" fmla="*/ 12 h 389"/>
                <a:gd name="T48" fmla="*/ 507 w 512"/>
                <a:gd name="T49" fmla="*/ 9 h 389"/>
                <a:gd name="T50" fmla="*/ 504 w 512"/>
                <a:gd name="T51" fmla="*/ 7 h 389"/>
                <a:gd name="T52" fmla="*/ 500 w 512"/>
                <a:gd name="T53" fmla="*/ 6 h 389"/>
                <a:gd name="T54" fmla="*/ 497 w 512"/>
                <a:gd name="T55" fmla="*/ 6 h 389"/>
                <a:gd name="T56" fmla="*/ 378 w 512"/>
                <a:gd name="T57" fmla="*/ 1 h 389"/>
                <a:gd name="T58" fmla="*/ 255 w 512"/>
                <a:gd name="T59" fmla="*/ 0 h 389"/>
                <a:gd name="T60" fmla="*/ 132 w 512"/>
                <a:gd name="T61" fmla="*/ 2 h 389"/>
                <a:gd name="T62" fmla="*/ 16 w 512"/>
                <a:gd name="T63" fmla="*/ 6 h 389"/>
                <a:gd name="T64" fmla="*/ 13 w 512"/>
                <a:gd name="T65" fmla="*/ 6 h 389"/>
                <a:gd name="T66" fmla="*/ 10 w 512"/>
                <a:gd name="T67" fmla="*/ 6 h 389"/>
                <a:gd name="T68" fmla="*/ 7 w 512"/>
                <a:gd name="T69" fmla="*/ 7 h 389"/>
                <a:gd name="T70" fmla="*/ 4 w 512"/>
                <a:gd name="T71" fmla="*/ 9 h 389"/>
                <a:gd name="T72" fmla="*/ 3 w 512"/>
                <a:gd name="T73" fmla="*/ 11 h 389"/>
                <a:gd name="T74" fmla="*/ 1 w 512"/>
                <a:gd name="T75" fmla="*/ 14 h 389"/>
                <a:gd name="T76" fmla="*/ 0 w 512"/>
                <a:gd name="T77" fmla="*/ 16 h 389"/>
                <a:gd name="T78" fmla="*/ 0 w 512"/>
                <a:gd name="T79" fmla="*/ 1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389">
                  <a:moveTo>
                    <a:pt x="0" y="19"/>
                  </a:moveTo>
                  <a:lnTo>
                    <a:pt x="0" y="365"/>
                  </a:lnTo>
                  <a:lnTo>
                    <a:pt x="0" y="368"/>
                  </a:lnTo>
                  <a:lnTo>
                    <a:pt x="1" y="371"/>
                  </a:lnTo>
                  <a:lnTo>
                    <a:pt x="2" y="373"/>
                  </a:lnTo>
                  <a:lnTo>
                    <a:pt x="3" y="375"/>
                  </a:lnTo>
                  <a:lnTo>
                    <a:pt x="5" y="377"/>
                  </a:lnTo>
                  <a:lnTo>
                    <a:pt x="7" y="378"/>
                  </a:lnTo>
                  <a:lnTo>
                    <a:pt x="9" y="379"/>
                  </a:lnTo>
                  <a:lnTo>
                    <a:pt x="11" y="380"/>
                  </a:lnTo>
                  <a:lnTo>
                    <a:pt x="120" y="386"/>
                  </a:lnTo>
                  <a:lnTo>
                    <a:pt x="255" y="388"/>
                  </a:lnTo>
                  <a:lnTo>
                    <a:pt x="381" y="386"/>
                  </a:lnTo>
                  <a:lnTo>
                    <a:pt x="498" y="380"/>
                  </a:lnTo>
                  <a:lnTo>
                    <a:pt x="502" y="379"/>
                  </a:lnTo>
                  <a:lnTo>
                    <a:pt x="505" y="378"/>
                  </a:lnTo>
                  <a:lnTo>
                    <a:pt x="508" y="376"/>
                  </a:lnTo>
                  <a:lnTo>
                    <a:pt x="510" y="373"/>
                  </a:lnTo>
                  <a:lnTo>
                    <a:pt x="511" y="369"/>
                  </a:lnTo>
                  <a:lnTo>
                    <a:pt x="511" y="366"/>
                  </a:lnTo>
                  <a:lnTo>
                    <a:pt x="511" y="363"/>
                  </a:lnTo>
                  <a:lnTo>
                    <a:pt x="511" y="19"/>
                  </a:lnTo>
                  <a:lnTo>
                    <a:pt x="511" y="16"/>
                  </a:lnTo>
                  <a:lnTo>
                    <a:pt x="509" y="12"/>
                  </a:lnTo>
                  <a:lnTo>
                    <a:pt x="507" y="9"/>
                  </a:lnTo>
                  <a:lnTo>
                    <a:pt x="504" y="7"/>
                  </a:lnTo>
                  <a:lnTo>
                    <a:pt x="500" y="6"/>
                  </a:lnTo>
                  <a:lnTo>
                    <a:pt x="497" y="6"/>
                  </a:lnTo>
                  <a:lnTo>
                    <a:pt x="378" y="1"/>
                  </a:lnTo>
                  <a:lnTo>
                    <a:pt x="255" y="0"/>
                  </a:lnTo>
                  <a:lnTo>
                    <a:pt x="132" y="2"/>
                  </a:lnTo>
                  <a:lnTo>
                    <a:pt x="16" y="6"/>
                  </a:lnTo>
                  <a:lnTo>
                    <a:pt x="13" y="6"/>
                  </a:lnTo>
                  <a:lnTo>
                    <a:pt x="10" y="6"/>
                  </a:lnTo>
                  <a:lnTo>
                    <a:pt x="7" y="7"/>
                  </a:lnTo>
                  <a:lnTo>
                    <a:pt x="4" y="9"/>
                  </a:lnTo>
                  <a:lnTo>
                    <a:pt x="3" y="11"/>
                  </a:lnTo>
                  <a:lnTo>
                    <a:pt x="1" y="14"/>
                  </a:lnTo>
                  <a:lnTo>
                    <a:pt x="0" y="16"/>
                  </a:lnTo>
                  <a:lnTo>
                    <a:pt x="0" y="19"/>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nvGrpSpPr>
            <p:cNvPr id="93351" name="Group 167"/>
            <p:cNvGrpSpPr>
              <a:grpSpLocks/>
            </p:cNvGrpSpPr>
            <p:nvPr/>
          </p:nvGrpSpPr>
          <p:grpSpPr bwMode="auto">
            <a:xfrm>
              <a:off x="1019" y="3467"/>
              <a:ext cx="412" cy="305"/>
              <a:chOff x="1019" y="3467"/>
              <a:chExt cx="412" cy="305"/>
            </a:xfrm>
          </p:grpSpPr>
          <p:sp>
            <p:nvSpPr>
              <p:cNvPr id="93352" name="Freeform 168"/>
              <p:cNvSpPr>
                <a:spLocks/>
              </p:cNvSpPr>
              <p:nvPr/>
            </p:nvSpPr>
            <p:spPr bwMode="auto">
              <a:xfrm>
                <a:off x="1019" y="3467"/>
                <a:ext cx="412" cy="305"/>
              </a:xfrm>
              <a:custGeom>
                <a:avLst/>
                <a:gdLst>
                  <a:gd name="T0" fmla="*/ 0 w 412"/>
                  <a:gd name="T1" fmla="*/ 15 h 305"/>
                  <a:gd name="T2" fmla="*/ 0 w 412"/>
                  <a:gd name="T3" fmla="*/ 286 h 305"/>
                  <a:gd name="T4" fmla="*/ 0 w 412"/>
                  <a:gd name="T5" fmla="*/ 288 h 305"/>
                  <a:gd name="T6" fmla="*/ 1 w 412"/>
                  <a:gd name="T7" fmla="*/ 290 h 305"/>
                  <a:gd name="T8" fmla="*/ 2 w 412"/>
                  <a:gd name="T9" fmla="*/ 292 h 305"/>
                  <a:gd name="T10" fmla="*/ 3 w 412"/>
                  <a:gd name="T11" fmla="*/ 294 h 305"/>
                  <a:gd name="T12" fmla="*/ 4 w 412"/>
                  <a:gd name="T13" fmla="*/ 295 h 305"/>
                  <a:gd name="T14" fmla="*/ 6 w 412"/>
                  <a:gd name="T15" fmla="*/ 296 h 305"/>
                  <a:gd name="T16" fmla="*/ 7 w 412"/>
                  <a:gd name="T17" fmla="*/ 297 h 305"/>
                  <a:gd name="T18" fmla="*/ 9 w 412"/>
                  <a:gd name="T19" fmla="*/ 297 h 305"/>
                  <a:gd name="T20" fmla="*/ 97 w 412"/>
                  <a:gd name="T21" fmla="*/ 302 h 305"/>
                  <a:gd name="T22" fmla="*/ 205 w 412"/>
                  <a:gd name="T23" fmla="*/ 304 h 305"/>
                  <a:gd name="T24" fmla="*/ 307 w 412"/>
                  <a:gd name="T25" fmla="*/ 302 h 305"/>
                  <a:gd name="T26" fmla="*/ 400 w 412"/>
                  <a:gd name="T27" fmla="*/ 297 h 305"/>
                  <a:gd name="T28" fmla="*/ 403 w 412"/>
                  <a:gd name="T29" fmla="*/ 297 h 305"/>
                  <a:gd name="T30" fmla="*/ 406 w 412"/>
                  <a:gd name="T31" fmla="*/ 296 h 305"/>
                  <a:gd name="T32" fmla="*/ 408 w 412"/>
                  <a:gd name="T33" fmla="*/ 294 h 305"/>
                  <a:gd name="T34" fmla="*/ 410 w 412"/>
                  <a:gd name="T35" fmla="*/ 292 h 305"/>
                  <a:gd name="T36" fmla="*/ 411 w 412"/>
                  <a:gd name="T37" fmla="*/ 289 h 305"/>
                  <a:gd name="T38" fmla="*/ 411 w 412"/>
                  <a:gd name="T39" fmla="*/ 287 h 305"/>
                  <a:gd name="T40" fmla="*/ 411 w 412"/>
                  <a:gd name="T41" fmla="*/ 284 h 305"/>
                  <a:gd name="T42" fmla="*/ 411 w 412"/>
                  <a:gd name="T43" fmla="*/ 15 h 305"/>
                  <a:gd name="T44" fmla="*/ 411 w 412"/>
                  <a:gd name="T45" fmla="*/ 12 h 305"/>
                  <a:gd name="T46" fmla="*/ 410 w 412"/>
                  <a:gd name="T47" fmla="*/ 9 h 305"/>
                  <a:gd name="T48" fmla="*/ 408 w 412"/>
                  <a:gd name="T49" fmla="*/ 7 h 305"/>
                  <a:gd name="T50" fmla="*/ 405 w 412"/>
                  <a:gd name="T51" fmla="*/ 6 h 305"/>
                  <a:gd name="T52" fmla="*/ 402 w 412"/>
                  <a:gd name="T53" fmla="*/ 5 h 305"/>
                  <a:gd name="T54" fmla="*/ 399 w 412"/>
                  <a:gd name="T55" fmla="*/ 5 h 305"/>
                  <a:gd name="T56" fmla="*/ 304 w 412"/>
                  <a:gd name="T57" fmla="*/ 1 h 305"/>
                  <a:gd name="T58" fmla="*/ 205 w 412"/>
                  <a:gd name="T59" fmla="*/ 0 h 305"/>
                  <a:gd name="T60" fmla="*/ 106 w 412"/>
                  <a:gd name="T61" fmla="*/ 2 h 305"/>
                  <a:gd name="T62" fmla="*/ 13 w 412"/>
                  <a:gd name="T63" fmla="*/ 5 h 305"/>
                  <a:gd name="T64" fmla="*/ 10 w 412"/>
                  <a:gd name="T65" fmla="*/ 5 h 305"/>
                  <a:gd name="T66" fmla="*/ 8 w 412"/>
                  <a:gd name="T67" fmla="*/ 5 h 305"/>
                  <a:gd name="T68" fmla="*/ 6 w 412"/>
                  <a:gd name="T69" fmla="*/ 6 h 305"/>
                  <a:gd name="T70" fmla="*/ 4 w 412"/>
                  <a:gd name="T71" fmla="*/ 7 h 305"/>
                  <a:gd name="T72" fmla="*/ 2 w 412"/>
                  <a:gd name="T73" fmla="*/ 9 h 305"/>
                  <a:gd name="T74" fmla="*/ 1 w 412"/>
                  <a:gd name="T75" fmla="*/ 11 h 305"/>
                  <a:gd name="T76" fmla="*/ 0 w 412"/>
                  <a:gd name="T77" fmla="*/ 13 h 305"/>
                  <a:gd name="T78" fmla="*/ 0 w 412"/>
                  <a:gd name="T79" fmla="*/ 1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2" h="305">
                    <a:moveTo>
                      <a:pt x="0" y="15"/>
                    </a:moveTo>
                    <a:lnTo>
                      <a:pt x="0" y="286"/>
                    </a:lnTo>
                    <a:lnTo>
                      <a:pt x="0" y="288"/>
                    </a:lnTo>
                    <a:lnTo>
                      <a:pt x="1" y="290"/>
                    </a:lnTo>
                    <a:lnTo>
                      <a:pt x="2" y="292"/>
                    </a:lnTo>
                    <a:lnTo>
                      <a:pt x="3" y="294"/>
                    </a:lnTo>
                    <a:lnTo>
                      <a:pt x="4" y="295"/>
                    </a:lnTo>
                    <a:lnTo>
                      <a:pt x="6" y="296"/>
                    </a:lnTo>
                    <a:lnTo>
                      <a:pt x="7" y="297"/>
                    </a:lnTo>
                    <a:lnTo>
                      <a:pt x="9" y="297"/>
                    </a:lnTo>
                    <a:lnTo>
                      <a:pt x="97" y="302"/>
                    </a:lnTo>
                    <a:lnTo>
                      <a:pt x="205" y="304"/>
                    </a:lnTo>
                    <a:lnTo>
                      <a:pt x="307" y="302"/>
                    </a:lnTo>
                    <a:lnTo>
                      <a:pt x="400" y="297"/>
                    </a:lnTo>
                    <a:lnTo>
                      <a:pt x="403" y="297"/>
                    </a:lnTo>
                    <a:lnTo>
                      <a:pt x="406" y="296"/>
                    </a:lnTo>
                    <a:lnTo>
                      <a:pt x="408" y="294"/>
                    </a:lnTo>
                    <a:lnTo>
                      <a:pt x="410" y="292"/>
                    </a:lnTo>
                    <a:lnTo>
                      <a:pt x="411" y="289"/>
                    </a:lnTo>
                    <a:lnTo>
                      <a:pt x="411" y="287"/>
                    </a:lnTo>
                    <a:lnTo>
                      <a:pt x="411" y="284"/>
                    </a:lnTo>
                    <a:lnTo>
                      <a:pt x="411" y="15"/>
                    </a:lnTo>
                    <a:lnTo>
                      <a:pt x="411" y="12"/>
                    </a:lnTo>
                    <a:lnTo>
                      <a:pt x="410" y="9"/>
                    </a:lnTo>
                    <a:lnTo>
                      <a:pt x="408" y="7"/>
                    </a:lnTo>
                    <a:lnTo>
                      <a:pt x="405" y="6"/>
                    </a:lnTo>
                    <a:lnTo>
                      <a:pt x="402" y="5"/>
                    </a:lnTo>
                    <a:lnTo>
                      <a:pt x="399" y="5"/>
                    </a:lnTo>
                    <a:lnTo>
                      <a:pt x="304" y="1"/>
                    </a:lnTo>
                    <a:lnTo>
                      <a:pt x="205" y="0"/>
                    </a:lnTo>
                    <a:lnTo>
                      <a:pt x="106" y="2"/>
                    </a:lnTo>
                    <a:lnTo>
                      <a:pt x="13" y="5"/>
                    </a:lnTo>
                    <a:lnTo>
                      <a:pt x="10" y="5"/>
                    </a:lnTo>
                    <a:lnTo>
                      <a:pt x="8" y="5"/>
                    </a:lnTo>
                    <a:lnTo>
                      <a:pt x="6" y="6"/>
                    </a:lnTo>
                    <a:lnTo>
                      <a:pt x="4" y="7"/>
                    </a:lnTo>
                    <a:lnTo>
                      <a:pt x="2" y="9"/>
                    </a:lnTo>
                    <a:lnTo>
                      <a:pt x="1" y="11"/>
                    </a:lnTo>
                    <a:lnTo>
                      <a:pt x="0" y="13"/>
                    </a:lnTo>
                    <a:lnTo>
                      <a:pt x="0" y="15"/>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53" name="Freeform 169"/>
              <p:cNvSpPr>
                <a:spLocks/>
              </p:cNvSpPr>
              <p:nvPr/>
            </p:nvSpPr>
            <p:spPr bwMode="auto">
              <a:xfrm>
                <a:off x="1020" y="3619"/>
                <a:ext cx="411" cy="153"/>
              </a:xfrm>
              <a:custGeom>
                <a:avLst/>
                <a:gdLst>
                  <a:gd name="T0" fmla="*/ 0 w 411"/>
                  <a:gd name="T1" fmla="*/ 140 h 153"/>
                  <a:gd name="T2" fmla="*/ 1 w 411"/>
                  <a:gd name="T3" fmla="*/ 142 h 153"/>
                  <a:gd name="T4" fmla="*/ 3 w 411"/>
                  <a:gd name="T5" fmla="*/ 143 h 153"/>
                  <a:gd name="T6" fmla="*/ 4 w 411"/>
                  <a:gd name="T7" fmla="*/ 144 h 153"/>
                  <a:gd name="T8" fmla="*/ 6 w 411"/>
                  <a:gd name="T9" fmla="*/ 145 h 153"/>
                  <a:gd name="T10" fmla="*/ 7 w 411"/>
                  <a:gd name="T11" fmla="*/ 145 h 153"/>
                  <a:gd name="T12" fmla="*/ 96 w 411"/>
                  <a:gd name="T13" fmla="*/ 150 h 153"/>
                  <a:gd name="T14" fmla="*/ 205 w 411"/>
                  <a:gd name="T15" fmla="*/ 152 h 153"/>
                  <a:gd name="T16" fmla="*/ 306 w 411"/>
                  <a:gd name="T17" fmla="*/ 150 h 153"/>
                  <a:gd name="T18" fmla="*/ 400 w 411"/>
                  <a:gd name="T19" fmla="*/ 145 h 153"/>
                  <a:gd name="T20" fmla="*/ 403 w 411"/>
                  <a:gd name="T21" fmla="*/ 145 h 153"/>
                  <a:gd name="T22" fmla="*/ 406 w 411"/>
                  <a:gd name="T23" fmla="*/ 144 h 153"/>
                  <a:gd name="T24" fmla="*/ 409 w 411"/>
                  <a:gd name="T25" fmla="*/ 142 h 153"/>
                  <a:gd name="T26" fmla="*/ 410 w 411"/>
                  <a:gd name="T27" fmla="*/ 140 h 153"/>
                  <a:gd name="T28" fmla="*/ 205 w 411"/>
                  <a:gd name="T29" fmla="*/ 0 h 153"/>
                  <a:gd name="T30" fmla="*/ 0 w 411"/>
                  <a:gd name="T31" fmla="*/ 14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1" h="153">
                    <a:moveTo>
                      <a:pt x="0" y="140"/>
                    </a:moveTo>
                    <a:lnTo>
                      <a:pt x="1" y="142"/>
                    </a:lnTo>
                    <a:lnTo>
                      <a:pt x="3" y="143"/>
                    </a:lnTo>
                    <a:lnTo>
                      <a:pt x="4" y="144"/>
                    </a:lnTo>
                    <a:lnTo>
                      <a:pt x="6" y="145"/>
                    </a:lnTo>
                    <a:lnTo>
                      <a:pt x="7" y="145"/>
                    </a:lnTo>
                    <a:lnTo>
                      <a:pt x="96" y="150"/>
                    </a:lnTo>
                    <a:lnTo>
                      <a:pt x="205" y="152"/>
                    </a:lnTo>
                    <a:lnTo>
                      <a:pt x="306" y="150"/>
                    </a:lnTo>
                    <a:lnTo>
                      <a:pt x="400" y="145"/>
                    </a:lnTo>
                    <a:lnTo>
                      <a:pt x="403" y="145"/>
                    </a:lnTo>
                    <a:lnTo>
                      <a:pt x="406" y="144"/>
                    </a:lnTo>
                    <a:lnTo>
                      <a:pt x="409" y="142"/>
                    </a:lnTo>
                    <a:lnTo>
                      <a:pt x="410" y="140"/>
                    </a:lnTo>
                    <a:lnTo>
                      <a:pt x="205" y="0"/>
                    </a:lnTo>
                    <a:lnTo>
                      <a:pt x="0" y="140"/>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54" name="Freeform 170"/>
              <p:cNvSpPr>
                <a:spLocks/>
              </p:cNvSpPr>
              <p:nvPr/>
            </p:nvSpPr>
            <p:spPr bwMode="auto">
              <a:xfrm>
                <a:off x="1021" y="3467"/>
                <a:ext cx="407" cy="153"/>
              </a:xfrm>
              <a:custGeom>
                <a:avLst/>
                <a:gdLst>
                  <a:gd name="T0" fmla="*/ 204 w 407"/>
                  <a:gd name="T1" fmla="*/ 152 h 153"/>
                  <a:gd name="T2" fmla="*/ 406 w 407"/>
                  <a:gd name="T3" fmla="*/ 7 h 153"/>
                  <a:gd name="T4" fmla="*/ 403 w 407"/>
                  <a:gd name="T5" fmla="*/ 5 h 153"/>
                  <a:gd name="T6" fmla="*/ 401 w 407"/>
                  <a:gd name="T7" fmla="*/ 5 h 153"/>
                  <a:gd name="T8" fmla="*/ 398 w 407"/>
                  <a:gd name="T9" fmla="*/ 5 h 153"/>
                  <a:gd name="T10" fmla="*/ 302 w 407"/>
                  <a:gd name="T11" fmla="*/ 1 h 153"/>
                  <a:gd name="T12" fmla="*/ 204 w 407"/>
                  <a:gd name="T13" fmla="*/ 0 h 153"/>
                  <a:gd name="T14" fmla="*/ 104 w 407"/>
                  <a:gd name="T15" fmla="*/ 2 h 153"/>
                  <a:gd name="T16" fmla="*/ 10 w 407"/>
                  <a:gd name="T17" fmla="*/ 5 h 153"/>
                  <a:gd name="T18" fmla="*/ 8 w 407"/>
                  <a:gd name="T19" fmla="*/ 5 h 153"/>
                  <a:gd name="T20" fmla="*/ 6 w 407"/>
                  <a:gd name="T21" fmla="*/ 5 h 153"/>
                  <a:gd name="T22" fmla="*/ 4 w 407"/>
                  <a:gd name="T23" fmla="*/ 6 h 153"/>
                  <a:gd name="T24" fmla="*/ 1 w 407"/>
                  <a:gd name="T25" fmla="*/ 7 h 153"/>
                  <a:gd name="T26" fmla="*/ 0 w 407"/>
                  <a:gd name="T27" fmla="*/ 9 h 153"/>
                  <a:gd name="T28" fmla="*/ 204 w 407"/>
                  <a:gd name="T29"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7" h="153">
                    <a:moveTo>
                      <a:pt x="204" y="152"/>
                    </a:moveTo>
                    <a:lnTo>
                      <a:pt x="406" y="7"/>
                    </a:lnTo>
                    <a:lnTo>
                      <a:pt x="403" y="5"/>
                    </a:lnTo>
                    <a:lnTo>
                      <a:pt x="401" y="5"/>
                    </a:lnTo>
                    <a:lnTo>
                      <a:pt x="398" y="5"/>
                    </a:lnTo>
                    <a:lnTo>
                      <a:pt x="302" y="1"/>
                    </a:lnTo>
                    <a:lnTo>
                      <a:pt x="204" y="0"/>
                    </a:lnTo>
                    <a:lnTo>
                      <a:pt x="104" y="2"/>
                    </a:lnTo>
                    <a:lnTo>
                      <a:pt x="10" y="5"/>
                    </a:lnTo>
                    <a:lnTo>
                      <a:pt x="8" y="5"/>
                    </a:lnTo>
                    <a:lnTo>
                      <a:pt x="6" y="5"/>
                    </a:lnTo>
                    <a:lnTo>
                      <a:pt x="4" y="6"/>
                    </a:lnTo>
                    <a:lnTo>
                      <a:pt x="1" y="7"/>
                    </a:lnTo>
                    <a:lnTo>
                      <a:pt x="0" y="9"/>
                    </a:lnTo>
                    <a:lnTo>
                      <a:pt x="204" y="152"/>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55" name="Freeform 171"/>
              <p:cNvSpPr>
                <a:spLocks/>
              </p:cNvSpPr>
              <p:nvPr/>
            </p:nvSpPr>
            <p:spPr bwMode="auto">
              <a:xfrm>
                <a:off x="1032" y="3477"/>
                <a:ext cx="386" cy="284"/>
              </a:xfrm>
              <a:custGeom>
                <a:avLst/>
                <a:gdLst>
                  <a:gd name="T0" fmla="*/ 0 w 386"/>
                  <a:gd name="T1" fmla="*/ 14 h 284"/>
                  <a:gd name="T2" fmla="*/ 0 w 386"/>
                  <a:gd name="T3" fmla="*/ 266 h 284"/>
                  <a:gd name="T4" fmla="*/ 0 w 386"/>
                  <a:gd name="T5" fmla="*/ 269 h 284"/>
                  <a:gd name="T6" fmla="*/ 1 w 386"/>
                  <a:gd name="T7" fmla="*/ 271 h 284"/>
                  <a:gd name="T8" fmla="*/ 1 w 386"/>
                  <a:gd name="T9" fmla="*/ 272 h 284"/>
                  <a:gd name="T10" fmla="*/ 3 w 386"/>
                  <a:gd name="T11" fmla="*/ 274 h 284"/>
                  <a:gd name="T12" fmla="*/ 4 w 386"/>
                  <a:gd name="T13" fmla="*/ 275 h 284"/>
                  <a:gd name="T14" fmla="*/ 5 w 386"/>
                  <a:gd name="T15" fmla="*/ 276 h 284"/>
                  <a:gd name="T16" fmla="*/ 7 w 386"/>
                  <a:gd name="T17" fmla="*/ 277 h 284"/>
                  <a:gd name="T18" fmla="*/ 8 w 386"/>
                  <a:gd name="T19" fmla="*/ 277 h 284"/>
                  <a:gd name="T20" fmla="*/ 91 w 386"/>
                  <a:gd name="T21" fmla="*/ 282 h 284"/>
                  <a:gd name="T22" fmla="*/ 192 w 386"/>
                  <a:gd name="T23" fmla="*/ 283 h 284"/>
                  <a:gd name="T24" fmla="*/ 287 w 386"/>
                  <a:gd name="T25" fmla="*/ 282 h 284"/>
                  <a:gd name="T26" fmla="*/ 375 w 386"/>
                  <a:gd name="T27" fmla="*/ 277 h 284"/>
                  <a:gd name="T28" fmla="*/ 378 w 386"/>
                  <a:gd name="T29" fmla="*/ 277 h 284"/>
                  <a:gd name="T30" fmla="*/ 381 w 386"/>
                  <a:gd name="T31" fmla="*/ 276 h 284"/>
                  <a:gd name="T32" fmla="*/ 382 w 386"/>
                  <a:gd name="T33" fmla="*/ 274 h 284"/>
                  <a:gd name="T34" fmla="*/ 384 w 386"/>
                  <a:gd name="T35" fmla="*/ 272 h 284"/>
                  <a:gd name="T36" fmla="*/ 385 w 386"/>
                  <a:gd name="T37" fmla="*/ 269 h 284"/>
                  <a:gd name="T38" fmla="*/ 385 w 386"/>
                  <a:gd name="T39" fmla="*/ 267 h 284"/>
                  <a:gd name="T40" fmla="*/ 385 w 386"/>
                  <a:gd name="T41" fmla="*/ 265 h 284"/>
                  <a:gd name="T42" fmla="*/ 385 w 386"/>
                  <a:gd name="T43" fmla="*/ 14 h 284"/>
                  <a:gd name="T44" fmla="*/ 385 w 386"/>
                  <a:gd name="T45" fmla="*/ 11 h 284"/>
                  <a:gd name="T46" fmla="*/ 384 w 386"/>
                  <a:gd name="T47" fmla="*/ 9 h 284"/>
                  <a:gd name="T48" fmla="*/ 382 w 386"/>
                  <a:gd name="T49" fmla="*/ 7 h 284"/>
                  <a:gd name="T50" fmla="*/ 379 w 386"/>
                  <a:gd name="T51" fmla="*/ 5 h 284"/>
                  <a:gd name="T52" fmla="*/ 377 w 386"/>
                  <a:gd name="T53" fmla="*/ 4 h 284"/>
                  <a:gd name="T54" fmla="*/ 374 w 386"/>
                  <a:gd name="T55" fmla="*/ 4 h 284"/>
                  <a:gd name="T56" fmla="*/ 285 w 386"/>
                  <a:gd name="T57" fmla="*/ 1 h 284"/>
                  <a:gd name="T58" fmla="*/ 192 w 386"/>
                  <a:gd name="T59" fmla="*/ 0 h 284"/>
                  <a:gd name="T60" fmla="*/ 99 w 386"/>
                  <a:gd name="T61" fmla="*/ 1 h 284"/>
                  <a:gd name="T62" fmla="*/ 12 w 386"/>
                  <a:gd name="T63" fmla="*/ 4 h 284"/>
                  <a:gd name="T64" fmla="*/ 10 w 386"/>
                  <a:gd name="T65" fmla="*/ 4 h 284"/>
                  <a:gd name="T66" fmla="*/ 7 w 386"/>
                  <a:gd name="T67" fmla="*/ 5 h 284"/>
                  <a:gd name="T68" fmla="*/ 6 w 386"/>
                  <a:gd name="T69" fmla="*/ 6 h 284"/>
                  <a:gd name="T70" fmla="*/ 3 w 386"/>
                  <a:gd name="T71" fmla="*/ 7 h 284"/>
                  <a:gd name="T72" fmla="*/ 2 w 386"/>
                  <a:gd name="T73" fmla="*/ 8 h 284"/>
                  <a:gd name="T74" fmla="*/ 1 w 386"/>
                  <a:gd name="T75" fmla="*/ 10 h 284"/>
                  <a:gd name="T76" fmla="*/ 0 w 386"/>
                  <a:gd name="T77" fmla="*/ 12 h 284"/>
                  <a:gd name="T78" fmla="*/ 0 w 386"/>
                  <a:gd name="T79" fmla="*/ 1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6" h="284">
                    <a:moveTo>
                      <a:pt x="0" y="14"/>
                    </a:moveTo>
                    <a:lnTo>
                      <a:pt x="0" y="266"/>
                    </a:lnTo>
                    <a:lnTo>
                      <a:pt x="0" y="269"/>
                    </a:lnTo>
                    <a:lnTo>
                      <a:pt x="1" y="271"/>
                    </a:lnTo>
                    <a:lnTo>
                      <a:pt x="1" y="272"/>
                    </a:lnTo>
                    <a:lnTo>
                      <a:pt x="3" y="274"/>
                    </a:lnTo>
                    <a:lnTo>
                      <a:pt x="4" y="275"/>
                    </a:lnTo>
                    <a:lnTo>
                      <a:pt x="5" y="276"/>
                    </a:lnTo>
                    <a:lnTo>
                      <a:pt x="7" y="277"/>
                    </a:lnTo>
                    <a:lnTo>
                      <a:pt x="8" y="277"/>
                    </a:lnTo>
                    <a:lnTo>
                      <a:pt x="91" y="282"/>
                    </a:lnTo>
                    <a:lnTo>
                      <a:pt x="192" y="283"/>
                    </a:lnTo>
                    <a:lnTo>
                      <a:pt x="287" y="282"/>
                    </a:lnTo>
                    <a:lnTo>
                      <a:pt x="375" y="277"/>
                    </a:lnTo>
                    <a:lnTo>
                      <a:pt x="378" y="277"/>
                    </a:lnTo>
                    <a:lnTo>
                      <a:pt x="381" y="276"/>
                    </a:lnTo>
                    <a:lnTo>
                      <a:pt x="382" y="274"/>
                    </a:lnTo>
                    <a:lnTo>
                      <a:pt x="384" y="272"/>
                    </a:lnTo>
                    <a:lnTo>
                      <a:pt x="385" y="269"/>
                    </a:lnTo>
                    <a:lnTo>
                      <a:pt x="385" y="267"/>
                    </a:lnTo>
                    <a:lnTo>
                      <a:pt x="385" y="265"/>
                    </a:lnTo>
                    <a:lnTo>
                      <a:pt x="385" y="14"/>
                    </a:lnTo>
                    <a:lnTo>
                      <a:pt x="385" y="11"/>
                    </a:lnTo>
                    <a:lnTo>
                      <a:pt x="384" y="9"/>
                    </a:lnTo>
                    <a:lnTo>
                      <a:pt x="382" y="7"/>
                    </a:lnTo>
                    <a:lnTo>
                      <a:pt x="379" y="5"/>
                    </a:lnTo>
                    <a:lnTo>
                      <a:pt x="377" y="4"/>
                    </a:lnTo>
                    <a:lnTo>
                      <a:pt x="374" y="4"/>
                    </a:lnTo>
                    <a:lnTo>
                      <a:pt x="285" y="1"/>
                    </a:lnTo>
                    <a:lnTo>
                      <a:pt x="192" y="0"/>
                    </a:lnTo>
                    <a:lnTo>
                      <a:pt x="99" y="1"/>
                    </a:lnTo>
                    <a:lnTo>
                      <a:pt x="12" y="4"/>
                    </a:lnTo>
                    <a:lnTo>
                      <a:pt x="10" y="4"/>
                    </a:lnTo>
                    <a:lnTo>
                      <a:pt x="7" y="5"/>
                    </a:lnTo>
                    <a:lnTo>
                      <a:pt x="6" y="6"/>
                    </a:lnTo>
                    <a:lnTo>
                      <a:pt x="3" y="7"/>
                    </a:lnTo>
                    <a:lnTo>
                      <a:pt x="2" y="8"/>
                    </a:lnTo>
                    <a:lnTo>
                      <a:pt x="1" y="10"/>
                    </a:lnTo>
                    <a:lnTo>
                      <a:pt x="0" y="12"/>
                    </a:lnTo>
                    <a:lnTo>
                      <a:pt x="0" y="14"/>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93356" name="Freeform 172"/>
            <p:cNvSpPr>
              <a:spLocks/>
            </p:cNvSpPr>
            <p:nvPr/>
          </p:nvSpPr>
          <p:spPr bwMode="auto">
            <a:xfrm>
              <a:off x="1393" y="3785"/>
              <a:ext cx="18" cy="7"/>
            </a:xfrm>
            <a:custGeom>
              <a:avLst/>
              <a:gdLst>
                <a:gd name="T0" fmla="*/ 0 w 18"/>
                <a:gd name="T1" fmla="*/ 0 h 7"/>
                <a:gd name="T2" fmla="*/ 17 w 18"/>
                <a:gd name="T3" fmla="*/ 0 h 7"/>
                <a:gd name="T4" fmla="*/ 17 w 18"/>
                <a:gd name="T5" fmla="*/ 6 h 7"/>
                <a:gd name="T6" fmla="*/ 0 w 18"/>
                <a:gd name="T7" fmla="*/ 6 h 7"/>
                <a:gd name="T8" fmla="*/ 0 w 18"/>
                <a:gd name="T9" fmla="*/ 0 h 7"/>
              </a:gdLst>
              <a:ahLst/>
              <a:cxnLst>
                <a:cxn ang="0">
                  <a:pos x="T0" y="T1"/>
                </a:cxn>
                <a:cxn ang="0">
                  <a:pos x="T2" y="T3"/>
                </a:cxn>
                <a:cxn ang="0">
                  <a:pos x="T4" y="T5"/>
                </a:cxn>
                <a:cxn ang="0">
                  <a:pos x="T6" y="T7"/>
                </a:cxn>
                <a:cxn ang="0">
                  <a:pos x="T8" y="T9"/>
                </a:cxn>
              </a:cxnLst>
              <a:rect l="0" t="0" r="r" b="b"/>
              <a:pathLst>
                <a:path w="18" h="7">
                  <a:moveTo>
                    <a:pt x="0" y="0"/>
                  </a:moveTo>
                  <a:lnTo>
                    <a:pt x="17" y="0"/>
                  </a:lnTo>
                  <a:lnTo>
                    <a:pt x="17" y="6"/>
                  </a:lnTo>
                  <a:lnTo>
                    <a:pt x="0" y="6"/>
                  </a:lnTo>
                  <a:lnTo>
                    <a:pt x="0" y="0"/>
                  </a:lnTo>
                </a:path>
              </a:pathLst>
            </a:custGeom>
            <a:solidFill>
              <a:srgbClr val="00FF0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2" name="Footer Placeholder 1">
            <a:extLst>
              <a:ext uri="{FF2B5EF4-FFF2-40B4-BE49-F238E27FC236}">
                <a16:creationId xmlns:a16="http://schemas.microsoft.com/office/drawing/2014/main" id="{DCEF31F8-9F59-3A4F-9854-A4CB18043F9A}"/>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C13B532A-52F1-D54B-BECA-22AFCD581883}"/>
              </a:ext>
            </a:extLst>
          </p:cNvPr>
          <p:cNvSpPr>
            <a:spLocks noGrp="1"/>
          </p:cNvSpPr>
          <p:nvPr>
            <p:ph type="sldNum" sz="quarter" idx="4"/>
          </p:nvPr>
        </p:nvSpPr>
        <p:spPr/>
        <p:txBody>
          <a:bodyPr/>
          <a:lstStyle/>
          <a:p>
            <a:fld id="{FD96158B-4539-3C43-9DE5-94C547866200}" type="slidenum">
              <a:rPr lang="en-US" smtClean="0"/>
              <a:t>23</a:t>
            </a:fld>
            <a:endParaRPr lang="en-US"/>
          </a:p>
        </p:txBody>
      </p:sp>
    </p:spTree>
    <p:extLst>
      <p:ext uri="{BB962C8B-B14F-4D97-AF65-F5344CB8AC3E}">
        <p14:creationId xmlns:p14="http://schemas.microsoft.com/office/powerpoint/2010/main" val="292854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Line 2"/>
          <p:cNvSpPr>
            <a:spLocks noChangeShapeType="1"/>
          </p:cNvSpPr>
          <p:nvPr/>
        </p:nvSpPr>
        <p:spPr bwMode="auto">
          <a:xfrm>
            <a:off x="3154342" y="2295999"/>
            <a:ext cx="491351" cy="501777"/>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35" name="Line 3"/>
          <p:cNvSpPr>
            <a:spLocks noChangeShapeType="1"/>
          </p:cNvSpPr>
          <p:nvPr/>
        </p:nvSpPr>
        <p:spPr bwMode="auto">
          <a:xfrm flipV="1">
            <a:off x="6003926" y="2701044"/>
            <a:ext cx="390777" cy="296756"/>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36" name="Line 4"/>
          <p:cNvSpPr>
            <a:spLocks noChangeShapeType="1"/>
          </p:cNvSpPr>
          <p:nvPr/>
        </p:nvSpPr>
        <p:spPr bwMode="auto">
          <a:xfrm>
            <a:off x="5121276" y="4169332"/>
            <a:ext cx="257175" cy="436562"/>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37" name="Line 5"/>
          <p:cNvSpPr>
            <a:spLocks noChangeShapeType="1"/>
          </p:cNvSpPr>
          <p:nvPr/>
        </p:nvSpPr>
        <p:spPr bwMode="auto">
          <a:xfrm flipV="1">
            <a:off x="2799928" y="3785200"/>
            <a:ext cx="577478" cy="434763"/>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38" name="Rectangle 6"/>
          <p:cNvSpPr>
            <a:spLocks noGrp="1" noChangeArrowheads="1"/>
          </p:cNvSpPr>
          <p:nvPr>
            <p:ph type="title"/>
          </p:nvPr>
        </p:nvSpPr>
        <p:spPr>
          <a:noFill/>
          <a:ln/>
        </p:spPr>
        <p:txBody>
          <a:bodyPr/>
          <a:lstStyle/>
          <a:p>
            <a:r>
              <a:rPr lang="en-US"/>
              <a:t>Distributed DBMS - Reality</a:t>
            </a:r>
          </a:p>
        </p:txBody>
      </p:sp>
      <p:sp>
        <p:nvSpPr>
          <p:cNvPr id="95239" name="Oval 7"/>
          <p:cNvSpPr>
            <a:spLocks noChangeArrowheads="1"/>
          </p:cNvSpPr>
          <p:nvPr/>
        </p:nvSpPr>
        <p:spPr bwMode="auto">
          <a:xfrm>
            <a:off x="3213100" y="2592989"/>
            <a:ext cx="2967038" cy="1589087"/>
          </a:xfrm>
          <a:prstGeom prst="ellipse">
            <a:avLst/>
          </a:prstGeom>
          <a:solidFill>
            <a:srgbClr val="00DFCA"/>
          </a:solidFill>
          <a:ln w="508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a:endParaRPr lang="en-US" sz="1406" dirty="0">
              <a:latin typeface="+mn-ea"/>
              <a:ea typeface="+mn-ea"/>
            </a:endParaRPr>
          </a:p>
        </p:txBody>
      </p:sp>
      <p:sp>
        <p:nvSpPr>
          <p:cNvPr id="95240" name="Rectangle 8"/>
          <p:cNvSpPr>
            <a:spLocks noChangeArrowheads="1"/>
          </p:cNvSpPr>
          <p:nvPr/>
        </p:nvSpPr>
        <p:spPr bwMode="auto">
          <a:xfrm>
            <a:off x="3851920" y="3140676"/>
            <a:ext cx="1768111" cy="572847"/>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algn="ctr" defTabSz="1006424">
              <a:lnSpc>
                <a:spcPct val="85000"/>
              </a:lnSpc>
            </a:pPr>
            <a:r>
              <a:rPr lang="en-US" sz="1969" b="1" dirty="0">
                <a:latin typeface="+mn-ea"/>
                <a:ea typeface="+mn-ea"/>
              </a:rPr>
              <a:t>Communication</a:t>
            </a:r>
          </a:p>
          <a:p>
            <a:pPr algn="ctr" defTabSz="1006424">
              <a:lnSpc>
                <a:spcPct val="85000"/>
              </a:lnSpc>
            </a:pPr>
            <a:r>
              <a:rPr lang="en-US" sz="1969" b="1" dirty="0">
                <a:latin typeface="+mn-ea"/>
                <a:ea typeface="+mn-ea"/>
              </a:rPr>
              <a:t>Subsystem</a:t>
            </a:r>
          </a:p>
        </p:txBody>
      </p:sp>
      <p:sp>
        <p:nvSpPr>
          <p:cNvPr id="95250" name="Line 18"/>
          <p:cNvSpPr>
            <a:spLocks noChangeShapeType="1"/>
          </p:cNvSpPr>
          <p:nvPr/>
        </p:nvSpPr>
        <p:spPr bwMode="auto">
          <a:xfrm flipH="1">
            <a:off x="2867025" y="3374038"/>
            <a:ext cx="31115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1" name="Line 19"/>
          <p:cNvSpPr>
            <a:spLocks noChangeShapeType="1"/>
          </p:cNvSpPr>
          <p:nvPr/>
        </p:nvSpPr>
        <p:spPr bwMode="auto">
          <a:xfrm flipH="1">
            <a:off x="1509709" y="3388325"/>
            <a:ext cx="4191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8" name="Group 7"/>
          <p:cNvGrpSpPr/>
          <p:nvPr/>
        </p:nvGrpSpPr>
        <p:grpSpPr>
          <a:xfrm>
            <a:off x="545362" y="2861835"/>
            <a:ext cx="964473" cy="1046263"/>
            <a:chOff x="378177" y="4283005"/>
            <a:chExt cx="1531903" cy="1661812"/>
          </a:xfrm>
        </p:grpSpPr>
        <p:sp>
          <p:nvSpPr>
            <p:cNvPr id="95241" name="Oval 9"/>
            <p:cNvSpPr>
              <a:spLocks noChangeArrowheads="1"/>
            </p:cNvSpPr>
            <p:nvPr/>
          </p:nvSpPr>
          <p:spPr bwMode="auto">
            <a:xfrm>
              <a:off x="379307" y="4283005"/>
              <a:ext cx="1530773" cy="349955"/>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2" name="Oval 10"/>
            <p:cNvSpPr>
              <a:spLocks noChangeArrowheads="1"/>
            </p:cNvSpPr>
            <p:nvPr/>
          </p:nvSpPr>
          <p:spPr bwMode="auto">
            <a:xfrm>
              <a:off x="379307" y="5592604"/>
              <a:ext cx="1530773" cy="352213"/>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3" name="Line 11"/>
            <p:cNvSpPr>
              <a:spLocks noChangeShapeType="1"/>
            </p:cNvSpPr>
            <p:nvPr/>
          </p:nvSpPr>
          <p:spPr bwMode="auto">
            <a:xfrm>
              <a:off x="378177" y="4448952"/>
              <a:ext cx="0" cy="133434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4" name="Line 12"/>
            <p:cNvSpPr>
              <a:spLocks noChangeShapeType="1"/>
            </p:cNvSpPr>
            <p:nvPr/>
          </p:nvSpPr>
          <p:spPr bwMode="auto">
            <a:xfrm>
              <a:off x="1910080" y="4474918"/>
              <a:ext cx="0" cy="133208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2" name="Oval 20"/>
            <p:cNvSpPr>
              <a:spLocks noChangeArrowheads="1"/>
            </p:cNvSpPr>
            <p:nvPr/>
          </p:nvSpPr>
          <p:spPr bwMode="auto">
            <a:xfrm>
              <a:off x="1034063" y="4842934"/>
              <a:ext cx="284480" cy="295768"/>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3" name="Oval 21"/>
            <p:cNvSpPr>
              <a:spLocks noChangeArrowheads="1"/>
            </p:cNvSpPr>
            <p:nvPr/>
          </p:nvSpPr>
          <p:spPr bwMode="auto">
            <a:xfrm>
              <a:off x="496712" y="5414151"/>
              <a:ext cx="284480" cy="298027"/>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4" name="Oval 22"/>
            <p:cNvSpPr>
              <a:spLocks noChangeArrowheads="1"/>
            </p:cNvSpPr>
            <p:nvPr/>
          </p:nvSpPr>
          <p:spPr bwMode="auto">
            <a:xfrm>
              <a:off x="1343378" y="5122898"/>
              <a:ext cx="340924" cy="349955"/>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5" name="Oval 23"/>
            <p:cNvSpPr>
              <a:spLocks noChangeArrowheads="1"/>
            </p:cNvSpPr>
            <p:nvPr/>
          </p:nvSpPr>
          <p:spPr bwMode="auto">
            <a:xfrm>
              <a:off x="1483361" y="4630703"/>
              <a:ext cx="338667" cy="349955"/>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6" name="Oval 24"/>
            <p:cNvSpPr>
              <a:spLocks noChangeArrowheads="1"/>
            </p:cNvSpPr>
            <p:nvPr/>
          </p:nvSpPr>
          <p:spPr bwMode="auto">
            <a:xfrm>
              <a:off x="946009" y="5450276"/>
              <a:ext cx="340924" cy="349956"/>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7" name="Oval 25"/>
            <p:cNvSpPr>
              <a:spLocks noChangeArrowheads="1"/>
            </p:cNvSpPr>
            <p:nvPr/>
          </p:nvSpPr>
          <p:spPr bwMode="auto">
            <a:xfrm>
              <a:off x="469618" y="4772942"/>
              <a:ext cx="338667" cy="352213"/>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8" name="Oval 26"/>
            <p:cNvSpPr>
              <a:spLocks noChangeArrowheads="1"/>
            </p:cNvSpPr>
            <p:nvPr/>
          </p:nvSpPr>
          <p:spPr bwMode="auto">
            <a:xfrm>
              <a:off x="1463041" y="5551876"/>
              <a:ext cx="338667" cy="349955"/>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sp>
        <p:nvSpPr>
          <p:cNvPr id="95260" name="Line 28"/>
          <p:cNvSpPr>
            <a:spLocks noChangeShapeType="1"/>
          </p:cNvSpPr>
          <p:nvPr/>
        </p:nvSpPr>
        <p:spPr bwMode="auto">
          <a:xfrm>
            <a:off x="2004751" y="2295999"/>
            <a:ext cx="23812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95261" name="Group 29"/>
          <p:cNvGrpSpPr>
            <a:grpSpLocks/>
          </p:cNvGrpSpPr>
          <p:nvPr/>
        </p:nvGrpSpPr>
        <p:grpSpPr bwMode="auto">
          <a:xfrm>
            <a:off x="1072474" y="1739063"/>
            <a:ext cx="928339" cy="1043199"/>
            <a:chOff x="699" y="865"/>
            <a:chExt cx="687" cy="772"/>
          </a:xfrm>
        </p:grpSpPr>
        <p:sp>
          <p:nvSpPr>
            <p:cNvPr id="95262" name="Oval 30"/>
            <p:cNvSpPr>
              <a:spLocks noChangeArrowheads="1"/>
            </p:cNvSpPr>
            <p:nvPr/>
          </p:nvSpPr>
          <p:spPr bwMode="auto">
            <a:xfrm>
              <a:off x="703" y="865"/>
              <a:ext cx="679" cy="155"/>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3" name="Oval 31"/>
            <p:cNvSpPr>
              <a:spLocks noChangeArrowheads="1"/>
            </p:cNvSpPr>
            <p:nvPr/>
          </p:nvSpPr>
          <p:spPr bwMode="auto">
            <a:xfrm>
              <a:off x="703" y="1481"/>
              <a:ext cx="679" cy="156"/>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4" name="Line 32"/>
            <p:cNvSpPr>
              <a:spLocks noChangeShapeType="1"/>
            </p:cNvSpPr>
            <p:nvPr/>
          </p:nvSpPr>
          <p:spPr bwMode="auto">
            <a:xfrm>
              <a:off x="699" y="946"/>
              <a:ext cx="0" cy="5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5" name="Line 33"/>
            <p:cNvSpPr>
              <a:spLocks noChangeShapeType="1"/>
            </p:cNvSpPr>
            <p:nvPr/>
          </p:nvSpPr>
          <p:spPr bwMode="auto">
            <a:xfrm>
              <a:off x="1386" y="965"/>
              <a:ext cx="0" cy="5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6" name="Oval 34"/>
            <p:cNvSpPr>
              <a:spLocks noChangeArrowheads="1"/>
            </p:cNvSpPr>
            <p:nvPr/>
          </p:nvSpPr>
          <p:spPr bwMode="auto">
            <a:xfrm>
              <a:off x="1014" y="1457"/>
              <a:ext cx="127" cy="131"/>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7" name="Oval 35"/>
            <p:cNvSpPr>
              <a:spLocks noChangeArrowheads="1"/>
            </p:cNvSpPr>
            <p:nvPr/>
          </p:nvSpPr>
          <p:spPr bwMode="auto">
            <a:xfrm>
              <a:off x="1041" y="1094"/>
              <a:ext cx="126" cy="132"/>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8" name="Oval 36"/>
            <p:cNvSpPr>
              <a:spLocks noChangeArrowheads="1"/>
            </p:cNvSpPr>
            <p:nvPr/>
          </p:nvSpPr>
          <p:spPr bwMode="auto">
            <a:xfrm>
              <a:off x="730" y="1237"/>
              <a:ext cx="150" cy="155"/>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9" name="Oval 37"/>
            <p:cNvSpPr>
              <a:spLocks noChangeArrowheads="1"/>
            </p:cNvSpPr>
            <p:nvPr/>
          </p:nvSpPr>
          <p:spPr bwMode="auto">
            <a:xfrm>
              <a:off x="1187" y="1436"/>
              <a:ext cx="151" cy="155"/>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0" name="Oval 38"/>
            <p:cNvSpPr>
              <a:spLocks noChangeArrowheads="1"/>
            </p:cNvSpPr>
            <p:nvPr/>
          </p:nvSpPr>
          <p:spPr bwMode="auto">
            <a:xfrm>
              <a:off x="818" y="1055"/>
              <a:ext cx="150" cy="155"/>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1" name="Oval 39"/>
            <p:cNvSpPr>
              <a:spLocks noChangeArrowheads="1"/>
            </p:cNvSpPr>
            <p:nvPr/>
          </p:nvSpPr>
          <p:spPr bwMode="auto">
            <a:xfrm>
              <a:off x="1178" y="1255"/>
              <a:ext cx="151" cy="155"/>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2" name="Oval 40"/>
            <p:cNvSpPr>
              <a:spLocks noChangeArrowheads="1"/>
            </p:cNvSpPr>
            <p:nvPr/>
          </p:nvSpPr>
          <p:spPr bwMode="auto">
            <a:xfrm>
              <a:off x="1214" y="1064"/>
              <a:ext cx="150" cy="155"/>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3" name="Oval 41"/>
            <p:cNvSpPr>
              <a:spLocks noChangeArrowheads="1"/>
            </p:cNvSpPr>
            <p:nvPr/>
          </p:nvSpPr>
          <p:spPr bwMode="auto">
            <a:xfrm>
              <a:off x="809" y="1445"/>
              <a:ext cx="150" cy="155"/>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4" name="Oval 42"/>
            <p:cNvSpPr>
              <a:spLocks noChangeArrowheads="1"/>
            </p:cNvSpPr>
            <p:nvPr/>
          </p:nvSpPr>
          <p:spPr bwMode="auto">
            <a:xfrm>
              <a:off x="976" y="1255"/>
              <a:ext cx="150" cy="155"/>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grpSp>
      <p:sp>
        <p:nvSpPr>
          <p:cNvPr id="95281" name="Line 49"/>
          <p:cNvSpPr>
            <a:spLocks noChangeShapeType="1"/>
          </p:cNvSpPr>
          <p:nvPr/>
        </p:nvSpPr>
        <p:spPr bwMode="auto">
          <a:xfrm>
            <a:off x="3190061" y="2194738"/>
            <a:ext cx="393700" cy="1968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2" name="Line 50"/>
          <p:cNvSpPr>
            <a:spLocks noChangeShapeType="1"/>
          </p:cNvSpPr>
          <p:nvPr/>
        </p:nvSpPr>
        <p:spPr bwMode="auto">
          <a:xfrm flipV="1">
            <a:off x="3204973" y="1840324"/>
            <a:ext cx="414337" cy="27622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4" name="Group 3"/>
          <p:cNvGrpSpPr/>
          <p:nvPr/>
        </p:nvGrpSpPr>
        <p:grpSpPr>
          <a:xfrm>
            <a:off x="4892950" y="4574189"/>
            <a:ext cx="954830" cy="686636"/>
            <a:chOff x="6958862" y="6820748"/>
            <a:chExt cx="1357981" cy="976549"/>
          </a:xfrm>
        </p:grpSpPr>
        <p:sp>
          <p:nvSpPr>
            <p:cNvPr id="95283"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95284" name="Rectangle 52"/>
            <p:cNvSpPr>
              <a:spLocks noChangeArrowheads="1"/>
            </p:cNvSpPr>
            <p:nvPr/>
          </p:nvSpPr>
          <p:spPr bwMode="auto">
            <a:xfrm>
              <a:off x="6958862" y="6988422"/>
              <a:ext cx="1263022"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3" name="Group 2"/>
          <p:cNvGrpSpPr/>
          <p:nvPr/>
        </p:nvGrpSpPr>
        <p:grpSpPr>
          <a:xfrm>
            <a:off x="6040288" y="5107250"/>
            <a:ext cx="876414" cy="986046"/>
            <a:chOff x="8901289" y="7434863"/>
            <a:chExt cx="1534160" cy="1726072"/>
          </a:xfrm>
        </p:grpSpPr>
        <p:sp>
          <p:nvSpPr>
            <p:cNvPr id="95245" name="Oval 13"/>
            <p:cNvSpPr>
              <a:spLocks noChangeArrowheads="1"/>
            </p:cNvSpPr>
            <p:nvPr/>
          </p:nvSpPr>
          <p:spPr bwMode="auto">
            <a:xfrm>
              <a:off x="8902419" y="7434863"/>
              <a:ext cx="1533030" cy="349955"/>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6" name="Oval 14"/>
            <p:cNvSpPr>
              <a:spLocks noChangeArrowheads="1"/>
            </p:cNvSpPr>
            <p:nvPr/>
          </p:nvSpPr>
          <p:spPr bwMode="auto">
            <a:xfrm>
              <a:off x="8902419" y="8810979"/>
              <a:ext cx="1533030" cy="349956"/>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7" name="Line 15"/>
            <p:cNvSpPr>
              <a:spLocks noChangeShapeType="1"/>
            </p:cNvSpPr>
            <p:nvPr/>
          </p:nvSpPr>
          <p:spPr bwMode="auto">
            <a:xfrm>
              <a:off x="8901289" y="7636934"/>
              <a:ext cx="0" cy="133208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8" name="Line 16"/>
            <p:cNvSpPr>
              <a:spLocks noChangeShapeType="1"/>
            </p:cNvSpPr>
            <p:nvPr/>
          </p:nvSpPr>
          <p:spPr bwMode="auto">
            <a:xfrm>
              <a:off x="10435449" y="7643708"/>
              <a:ext cx="0" cy="133208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5" name="Oval 53"/>
            <p:cNvSpPr>
              <a:spLocks noChangeArrowheads="1"/>
            </p:cNvSpPr>
            <p:nvPr/>
          </p:nvSpPr>
          <p:spPr bwMode="auto">
            <a:xfrm>
              <a:off x="9509761" y="7886418"/>
              <a:ext cx="338667" cy="349955"/>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6" name="Oval 54"/>
            <p:cNvSpPr>
              <a:spLocks noChangeArrowheads="1"/>
            </p:cNvSpPr>
            <p:nvPr/>
          </p:nvSpPr>
          <p:spPr bwMode="auto">
            <a:xfrm>
              <a:off x="9708445" y="8764694"/>
              <a:ext cx="338667" cy="352213"/>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7" name="Oval 55"/>
            <p:cNvSpPr>
              <a:spLocks noChangeArrowheads="1"/>
            </p:cNvSpPr>
            <p:nvPr/>
          </p:nvSpPr>
          <p:spPr bwMode="auto">
            <a:xfrm>
              <a:off x="8972410" y="7823201"/>
              <a:ext cx="340925" cy="352213"/>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8" name="Oval 56"/>
            <p:cNvSpPr>
              <a:spLocks noChangeArrowheads="1"/>
            </p:cNvSpPr>
            <p:nvPr/>
          </p:nvSpPr>
          <p:spPr bwMode="auto">
            <a:xfrm>
              <a:off x="10065174" y="8396676"/>
              <a:ext cx="340925" cy="349955"/>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9" name="Oval 57"/>
            <p:cNvSpPr>
              <a:spLocks noChangeArrowheads="1"/>
            </p:cNvSpPr>
            <p:nvPr/>
          </p:nvSpPr>
          <p:spPr bwMode="auto">
            <a:xfrm>
              <a:off x="9530081" y="8376356"/>
              <a:ext cx="338667" cy="349956"/>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0" name="Oval 58"/>
            <p:cNvSpPr>
              <a:spLocks noChangeArrowheads="1"/>
            </p:cNvSpPr>
            <p:nvPr/>
          </p:nvSpPr>
          <p:spPr bwMode="auto">
            <a:xfrm>
              <a:off x="9112392" y="8683414"/>
              <a:ext cx="338667" cy="349956"/>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1" name="Oval 59"/>
            <p:cNvSpPr>
              <a:spLocks noChangeArrowheads="1"/>
            </p:cNvSpPr>
            <p:nvPr/>
          </p:nvSpPr>
          <p:spPr bwMode="auto">
            <a:xfrm>
              <a:off x="9974863" y="7913512"/>
              <a:ext cx="284480" cy="295768"/>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2" name="Oval 60"/>
            <p:cNvSpPr>
              <a:spLocks noChangeArrowheads="1"/>
            </p:cNvSpPr>
            <p:nvPr/>
          </p:nvSpPr>
          <p:spPr bwMode="auto">
            <a:xfrm>
              <a:off x="9019823" y="8281529"/>
              <a:ext cx="286737" cy="295770"/>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grpSp>
        <p:nvGrpSpPr>
          <p:cNvPr id="5" name="Group 4"/>
          <p:cNvGrpSpPr/>
          <p:nvPr/>
        </p:nvGrpSpPr>
        <p:grpSpPr>
          <a:xfrm>
            <a:off x="6165362" y="4141637"/>
            <a:ext cx="1067986" cy="534002"/>
            <a:chOff x="8998734" y="6308231"/>
            <a:chExt cx="1518913" cy="759469"/>
          </a:xfrm>
        </p:grpSpPr>
        <p:sp>
          <p:nvSpPr>
            <p:cNvPr id="95293" name="AutoShape 61"/>
            <p:cNvSpPr>
              <a:spLocks noChangeArrowheads="1"/>
            </p:cNvSpPr>
            <p:nvPr/>
          </p:nvSpPr>
          <p:spPr bwMode="auto">
            <a:xfrm>
              <a:off x="9027216" y="6308231"/>
              <a:ext cx="1490431" cy="759469"/>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4" name="Rectangle 62"/>
            <p:cNvSpPr>
              <a:spLocks noChangeArrowheads="1"/>
            </p:cNvSpPr>
            <p:nvPr/>
          </p:nvSpPr>
          <p:spPr bwMode="auto">
            <a:xfrm>
              <a:off x="8998734" y="6367366"/>
              <a:ext cx="1381572"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Application</a:t>
              </a:r>
            </a:p>
          </p:txBody>
        </p:sp>
      </p:grpSp>
      <p:sp>
        <p:nvSpPr>
          <p:cNvPr id="95295" name="Line 63"/>
          <p:cNvSpPr>
            <a:spLocks noChangeShapeType="1"/>
          </p:cNvSpPr>
          <p:nvPr/>
        </p:nvSpPr>
        <p:spPr bwMode="auto">
          <a:xfrm>
            <a:off x="5638801" y="5247488"/>
            <a:ext cx="401487" cy="39013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6" name="Line 64"/>
          <p:cNvSpPr>
            <a:spLocks noChangeShapeType="1"/>
          </p:cNvSpPr>
          <p:nvPr/>
        </p:nvSpPr>
        <p:spPr bwMode="auto">
          <a:xfrm flipH="1">
            <a:off x="5837766" y="4422486"/>
            <a:ext cx="349250" cy="3762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2" name="Group 1"/>
          <p:cNvGrpSpPr/>
          <p:nvPr/>
        </p:nvGrpSpPr>
        <p:grpSpPr>
          <a:xfrm>
            <a:off x="3630487" y="4348043"/>
            <a:ext cx="968332" cy="494101"/>
            <a:chOff x="5134248" y="6681617"/>
            <a:chExt cx="1377183" cy="702721"/>
          </a:xfrm>
        </p:grpSpPr>
        <p:sp>
          <p:nvSpPr>
            <p:cNvPr id="95297" name="AutoShape 65"/>
            <p:cNvSpPr>
              <a:spLocks noChangeArrowheads="1"/>
            </p:cNvSpPr>
            <p:nvPr/>
          </p:nvSpPr>
          <p:spPr bwMode="auto">
            <a:xfrm>
              <a:off x="5134248" y="6681617"/>
              <a:ext cx="1377183" cy="702721"/>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8" name="Rectangle 66"/>
            <p:cNvSpPr>
              <a:spLocks noChangeArrowheads="1"/>
            </p:cNvSpPr>
            <p:nvPr/>
          </p:nvSpPr>
          <p:spPr bwMode="auto">
            <a:xfrm>
              <a:off x="5360976" y="6712378"/>
              <a:ext cx="850374"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Query</a:t>
              </a:r>
            </a:p>
          </p:txBody>
        </p:sp>
      </p:grpSp>
      <p:sp>
        <p:nvSpPr>
          <p:cNvPr id="95299" name="Line 67"/>
          <p:cNvSpPr>
            <a:spLocks noChangeShapeType="1"/>
          </p:cNvSpPr>
          <p:nvPr/>
        </p:nvSpPr>
        <p:spPr bwMode="auto">
          <a:xfrm>
            <a:off x="4602957" y="4557520"/>
            <a:ext cx="280988" cy="39052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04" name="Line 72"/>
          <p:cNvSpPr>
            <a:spLocks noChangeShapeType="1"/>
          </p:cNvSpPr>
          <p:nvPr/>
        </p:nvSpPr>
        <p:spPr bwMode="auto">
          <a:xfrm flipH="1">
            <a:off x="1989838" y="4922167"/>
            <a:ext cx="514689" cy="4623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7" name="Group 6"/>
          <p:cNvGrpSpPr/>
          <p:nvPr/>
        </p:nvGrpSpPr>
        <p:grpSpPr>
          <a:xfrm>
            <a:off x="6381543" y="2335557"/>
            <a:ext cx="943474" cy="669271"/>
            <a:chOff x="9224543" y="3504073"/>
            <a:chExt cx="1341829" cy="951852"/>
          </a:xfrm>
        </p:grpSpPr>
        <p:sp>
          <p:nvSpPr>
            <p:cNvPr id="95309" name="Rectangle 77"/>
            <p:cNvSpPr>
              <a:spLocks noChangeArrowheads="1"/>
            </p:cNvSpPr>
            <p:nvPr/>
          </p:nvSpPr>
          <p:spPr bwMode="auto">
            <a:xfrm>
              <a:off x="9243259" y="3504073"/>
              <a:ext cx="1323113" cy="951852"/>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95310" name="Rectangle 78"/>
            <p:cNvSpPr>
              <a:spLocks noChangeArrowheads="1"/>
            </p:cNvSpPr>
            <p:nvPr/>
          </p:nvSpPr>
          <p:spPr bwMode="auto">
            <a:xfrm>
              <a:off x="9224543" y="3655343"/>
              <a:ext cx="1263021"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6" name="Group 5"/>
          <p:cNvGrpSpPr/>
          <p:nvPr/>
        </p:nvGrpSpPr>
        <p:grpSpPr>
          <a:xfrm>
            <a:off x="7711099" y="1840324"/>
            <a:ext cx="936061" cy="1028632"/>
            <a:chOff x="11147777" y="2113281"/>
            <a:chExt cx="1531903" cy="1683399"/>
          </a:xfrm>
        </p:grpSpPr>
        <p:sp>
          <p:nvSpPr>
            <p:cNvPr id="95305" name="Oval 73"/>
            <p:cNvSpPr>
              <a:spLocks noChangeArrowheads="1"/>
            </p:cNvSpPr>
            <p:nvPr/>
          </p:nvSpPr>
          <p:spPr bwMode="auto">
            <a:xfrm>
              <a:off x="11148907" y="2113281"/>
              <a:ext cx="1530773" cy="349956"/>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06" name="Oval 74"/>
            <p:cNvSpPr>
              <a:spLocks noChangeArrowheads="1"/>
            </p:cNvSpPr>
            <p:nvPr/>
          </p:nvSpPr>
          <p:spPr bwMode="auto">
            <a:xfrm>
              <a:off x="11148907" y="3446724"/>
              <a:ext cx="1530773" cy="349956"/>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07" name="Line 75"/>
            <p:cNvSpPr>
              <a:spLocks noChangeShapeType="1"/>
            </p:cNvSpPr>
            <p:nvPr/>
          </p:nvSpPr>
          <p:spPr bwMode="auto">
            <a:xfrm>
              <a:off x="11147777" y="2296161"/>
              <a:ext cx="0" cy="133434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08" name="Line 76"/>
            <p:cNvSpPr>
              <a:spLocks noChangeShapeType="1"/>
            </p:cNvSpPr>
            <p:nvPr/>
          </p:nvSpPr>
          <p:spPr bwMode="auto">
            <a:xfrm>
              <a:off x="12679680" y="2302935"/>
              <a:ext cx="0" cy="133434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1" name="Oval 79"/>
            <p:cNvSpPr>
              <a:spLocks noChangeArrowheads="1"/>
            </p:cNvSpPr>
            <p:nvPr/>
          </p:nvSpPr>
          <p:spPr bwMode="auto">
            <a:xfrm>
              <a:off x="11722383" y="3398498"/>
              <a:ext cx="284480" cy="295770"/>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2" name="Oval 80"/>
            <p:cNvSpPr>
              <a:spLocks noChangeArrowheads="1"/>
            </p:cNvSpPr>
            <p:nvPr/>
          </p:nvSpPr>
          <p:spPr bwMode="auto">
            <a:xfrm>
              <a:off x="12210148" y="3364632"/>
              <a:ext cx="340924" cy="349956"/>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3" name="Oval 81"/>
            <p:cNvSpPr>
              <a:spLocks noChangeArrowheads="1"/>
            </p:cNvSpPr>
            <p:nvPr/>
          </p:nvSpPr>
          <p:spPr bwMode="auto">
            <a:xfrm>
              <a:off x="12318436" y="2815450"/>
              <a:ext cx="284480" cy="295768"/>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4" name="Oval 82"/>
            <p:cNvSpPr>
              <a:spLocks noChangeArrowheads="1"/>
            </p:cNvSpPr>
            <p:nvPr/>
          </p:nvSpPr>
          <p:spPr bwMode="auto">
            <a:xfrm>
              <a:off x="11338561" y="3176694"/>
              <a:ext cx="338667" cy="349955"/>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5" name="Oval 83"/>
            <p:cNvSpPr>
              <a:spLocks noChangeArrowheads="1"/>
            </p:cNvSpPr>
            <p:nvPr/>
          </p:nvSpPr>
          <p:spPr bwMode="auto">
            <a:xfrm>
              <a:off x="11934614" y="3054774"/>
              <a:ext cx="338667" cy="349955"/>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6" name="Oval 84"/>
            <p:cNvSpPr>
              <a:spLocks noChangeArrowheads="1"/>
            </p:cNvSpPr>
            <p:nvPr/>
          </p:nvSpPr>
          <p:spPr bwMode="auto">
            <a:xfrm>
              <a:off x="11616268" y="2747716"/>
              <a:ext cx="338667" cy="349955"/>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7" name="Oval 85"/>
            <p:cNvSpPr>
              <a:spLocks noChangeArrowheads="1"/>
            </p:cNvSpPr>
            <p:nvPr/>
          </p:nvSpPr>
          <p:spPr bwMode="auto">
            <a:xfrm>
              <a:off x="11218899" y="2666436"/>
              <a:ext cx="338667" cy="349955"/>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8" name="Oval 86"/>
            <p:cNvSpPr>
              <a:spLocks noChangeArrowheads="1"/>
            </p:cNvSpPr>
            <p:nvPr/>
          </p:nvSpPr>
          <p:spPr bwMode="auto">
            <a:xfrm>
              <a:off x="11972996" y="2501619"/>
              <a:ext cx="340924" cy="349956"/>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sp>
        <p:nvSpPr>
          <p:cNvPr id="95319" name="Line 87"/>
          <p:cNvSpPr>
            <a:spLocks noChangeShapeType="1"/>
          </p:cNvSpPr>
          <p:nvPr/>
        </p:nvSpPr>
        <p:spPr bwMode="auto">
          <a:xfrm flipV="1">
            <a:off x="7306054" y="2397260"/>
            <a:ext cx="405045" cy="27180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94" name="Group 93"/>
          <p:cNvGrpSpPr/>
          <p:nvPr/>
        </p:nvGrpSpPr>
        <p:grpSpPr>
          <a:xfrm>
            <a:off x="2190558" y="4219963"/>
            <a:ext cx="954830" cy="686636"/>
            <a:chOff x="6958862" y="6820748"/>
            <a:chExt cx="1357981" cy="976549"/>
          </a:xfrm>
          <a:effectLst>
            <a:outerShdw blurRad="50800" dist="50800" dir="5400000" algn="ctr" rotWithShape="0">
              <a:schemeClr val="bg1"/>
            </a:outerShdw>
          </a:effectLst>
        </p:grpSpPr>
        <p:sp>
          <p:nvSpPr>
            <p:cNvPr id="95"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96" name="Rectangle 52"/>
            <p:cNvSpPr>
              <a:spLocks noChangeArrowheads="1"/>
            </p:cNvSpPr>
            <p:nvPr/>
          </p:nvSpPr>
          <p:spPr bwMode="auto">
            <a:xfrm>
              <a:off x="6958862" y="6988422"/>
              <a:ext cx="1263022"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97" name="Group 96"/>
          <p:cNvGrpSpPr/>
          <p:nvPr/>
        </p:nvGrpSpPr>
        <p:grpSpPr>
          <a:xfrm>
            <a:off x="1937405" y="3055459"/>
            <a:ext cx="954830" cy="686636"/>
            <a:chOff x="6958862" y="6820748"/>
            <a:chExt cx="1357981" cy="976549"/>
          </a:xfrm>
          <a:effectLst>
            <a:outerShdw blurRad="50800" dist="50800" dir="5400000" algn="ctr" rotWithShape="0">
              <a:schemeClr val="bg1"/>
            </a:outerShdw>
          </a:effectLst>
        </p:grpSpPr>
        <p:sp>
          <p:nvSpPr>
            <p:cNvPr id="98"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99" name="Rectangle 52"/>
            <p:cNvSpPr>
              <a:spLocks noChangeArrowheads="1"/>
            </p:cNvSpPr>
            <p:nvPr/>
          </p:nvSpPr>
          <p:spPr bwMode="auto">
            <a:xfrm>
              <a:off x="6958862" y="6988422"/>
              <a:ext cx="1263022"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101" name="Group 100"/>
          <p:cNvGrpSpPr/>
          <p:nvPr/>
        </p:nvGrpSpPr>
        <p:grpSpPr>
          <a:xfrm>
            <a:off x="1483532" y="5384467"/>
            <a:ext cx="968332" cy="494101"/>
            <a:chOff x="5134248" y="6681617"/>
            <a:chExt cx="1377183" cy="702721"/>
          </a:xfrm>
        </p:grpSpPr>
        <p:sp>
          <p:nvSpPr>
            <p:cNvPr id="102" name="AutoShape 65"/>
            <p:cNvSpPr>
              <a:spLocks noChangeArrowheads="1"/>
            </p:cNvSpPr>
            <p:nvPr/>
          </p:nvSpPr>
          <p:spPr bwMode="auto">
            <a:xfrm>
              <a:off x="5134248" y="6681617"/>
              <a:ext cx="1377183" cy="702721"/>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103" name="Rectangle 66"/>
            <p:cNvSpPr>
              <a:spLocks noChangeArrowheads="1"/>
            </p:cNvSpPr>
            <p:nvPr/>
          </p:nvSpPr>
          <p:spPr bwMode="auto">
            <a:xfrm>
              <a:off x="5360976" y="6712378"/>
              <a:ext cx="850374"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Query</a:t>
              </a:r>
            </a:p>
          </p:txBody>
        </p:sp>
      </p:grpSp>
      <p:grpSp>
        <p:nvGrpSpPr>
          <p:cNvPr id="104" name="Group 103"/>
          <p:cNvGrpSpPr/>
          <p:nvPr/>
        </p:nvGrpSpPr>
        <p:grpSpPr>
          <a:xfrm>
            <a:off x="2241189" y="1992216"/>
            <a:ext cx="954830" cy="686636"/>
            <a:chOff x="6958862" y="6820748"/>
            <a:chExt cx="1357981" cy="976549"/>
          </a:xfrm>
          <a:effectLst>
            <a:outerShdw blurRad="50800" dist="50800" dir="5400000" algn="ctr" rotWithShape="0">
              <a:schemeClr val="bg1"/>
            </a:outerShdw>
          </a:effectLst>
        </p:grpSpPr>
        <p:sp>
          <p:nvSpPr>
            <p:cNvPr id="105"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106" name="Rectangle 52"/>
            <p:cNvSpPr>
              <a:spLocks noChangeArrowheads="1"/>
            </p:cNvSpPr>
            <p:nvPr/>
          </p:nvSpPr>
          <p:spPr bwMode="auto">
            <a:xfrm>
              <a:off x="6958862" y="6988422"/>
              <a:ext cx="1263022"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107" name="Group 106"/>
          <p:cNvGrpSpPr/>
          <p:nvPr/>
        </p:nvGrpSpPr>
        <p:grpSpPr>
          <a:xfrm>
            <a:off x="3610018" y="1435279"/>
            <a:ext cx="968332" cy="494101"/>
            <a:chOff x="5134248" y="6681617"/>
            <a:chExt cx="1377183" cy="702721"/>
          </a:xfrm>
        </p:grpSpPr>
        <p:sp>
          <p:nvSpPr>
            <p:cNvPr id="108" name="AutoShape 65"/>
            <p:cNvSpPr>
              <a:spLocks noChangeArrowheads="1"/>
            </p:cNvSpPr>
            <p:nvPr/>
          </p:nvSpPr>
          <p:spPr bwMode="auto">
            <a:xfrm>
              <a:off x="5134248" y="6681617"/>
              <a:ext cx="1377183" cy="702721"/>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109" name="Rectangle 66"/>
            <p:cNvSpPr>
              <a:spLocks noChangeArrowheads="1"/>
            </p:cNvSpPr>
            <p:nvPr/>
          </p:nvSpPr>
          <p:spPr bwMode="auto">
            <a:xfrm>
              <a:off x="5360976" y="6712378"/>
              <a:ext cx="850374"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Query</a:t>
              </a:r>
            </a:p>
          </p:txBody>
        </p:sp>
      </p:grpSp>
      <p:grpSp>
        <p:nvGrpSpPr>
          <p:cNvPr id="110" name="Group 109"/>
          <p:cNvGrpSpPr/>
          <p:nvPr/>
        </p:nvGrpSpPr>
        <p:grpSpPr>
          <a:xfrm>
            <a:off x="3559388" y="1992215"/>
            <a:ext cx="1067986" cy="534002"/>
            <a:chOff x="8998734" y="6308231"/>
            <a:chExt cx="1518913" cy="759469"/>
          </a:xfrm>
        </p:grpSpPr>
        <p:sp>
          <p:nvSpPr>
            <p:cNvPr id="111" name="AutoShape 61"/>
            <p:cNvSpPr>
              <a:spLocks noChangeArrowheads="1"/>
            </p:cNvSpPr>
            <p:nvPr/>
          </p:nvSpPr>
          <p:spPr bwMode="auto">
            <a:xfrm>
              <a:off x="9027216" y="6308231"/>
              <a:ext cx="1490431" cy="759469"/>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112" name="Rectangle 62"/>
            <p:cNvSpPr>
              <a:spLocks noChangeArrowheads="1"/>
            </p:cNvSpPr>
            <p:nvPr/>
          </p:nvSpPr>
          <p:spPr bwMode="auto">
            <a:xfrm>
              <a:off x="8998734" y="6367366"/>
              <a:ext cx="1381572"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Application</a:t>
              </a:r>
            </a:p>
          </p:txBody>
        </p:sp>
      </p:grpSp>
      <p:sp>
        <p:nvSpPr>
          <p:cNvPr id="9" name="Footer Placeholder 8">
            <a:extLst>
              <a:ext uri="{FF2B5EF4-FFF2-40B4-BE49-F238E27FC236}">
                <a16:creationId xmlns:a16="http://schemas.microsoft.com/office/drawing/2014/main" id="{1D93D432-30E6-4F47-8F76-F37A3FDB6CC3}"/>
              </a:ext>
            </a:extLst>
          </p:cNvPr>
          <p:cNvSpPr>
            <a:spLocks noGrp="1"/>
          </p:cNvSpPr>
          <p:nvPr>
            <p:ph type="ftr" sz="quarter" idx="3"/>
          </p:nvPr>
        </p:nvSpPr>
        <p:spPr/>
        <p:txBody>
          <a:bodyPr/>
          <a:lstStyle/>
          <a:p>
            <a:r>
              <a:rPr lang="en-US"/>
              <a:t>© 2020, M.T. Özsu &amp; P. Valduriez</a:t>
            </a:r>
            <a:endParaRPr lang="en-US" dirty="0"/>
          </a:p>
        </p:txBody>
      </p:sp>
      <p:sp>
        <p:nvSpPr>
          <p:cNvPr id="10" name="Slide Number Placeholder 9">
            <a:extLst>
              <a:ext uri="{FF2B5EF4-FFF2-40B4-BE49-F238E27FC236}">
                <a16:creationId xmlns:a16="http://schemas.microsoft.com/office/drawing/2014/main" id="{C5002736-412D-3D47-B2A1-9184E763DE55}"/>
              </a:ext>
            </a:extLst>
          </p:cNvPr>
          <p:cNvSpPr>
            <a:spLocks noGrp="1"/>
          </p:cNvSpPr>
          <p:nvPr>
            <p:ph type="sldNum" sz="quarter" idx="4"/>
          </p:nvPr>
        </p:nvSpPr>
        <p:spPr/>
        <p:txBody>
          <a:bodyPr/>
          <a:lstStyle/>
          <a:p>
            <a:fld id="{FD96158B-4539-3C43-9DE5-94C547866200}" type="slidenum">
              <a:rPr lang="en-US" smtClean="0"/>
              <a:t>24</a:t>
            </a:fld>
            <a:endParaRPr lang="en-US"/>
          </a:p>
        </p:txBody>
      </p:sp>
    </p:spTree>
    <p:extLst>
      <p:ext uri="{BB962C8B-B14F-4D97-AF65-F5344CB8AC3E}">
        <p14:creationId xmlns:p14="http://schemas.microsoft.com/office/powerpoint/2010/main" val="2485158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Transparency</a:t>
            </a:r>
          </a:p>
        </p:txBody>
      </p:sp>
      <p:sp>
        <p:nvSpPr>
          <p:cNvPr id="5" name="Content Placeholder 4"/>
          <p:cNvSpPr>
            <a:spLocks noGrp="1"/>
          </p:cNvSpPr>
          <p:nvPr>
            <p:ph idx="1"/>
          </p:nvPr>
        </p:nvSpPr>
        <p:spPr>
          <a:xfrm>
            <a:off x="683568" y="1600200"/>
            <a:ext cx="8003232" cy="4530725"/>
          </a:xfrm>
        </p:spPr>
        <p:txBody>
          <a:bodyPr/>
          <a:lstStyle/>
          <a:p>
            <a:pPr>
              <a:spcBef>
                <a:spcPts val="600"/>
              </a:spcBef>
            </a:pPr>
            <a:r>
              <a:rPr lang="en-US" dirty="0"/>
              <a:t>Network (distribution) transparency</a:t>
            </a:r>
          </a:p>
          <a:p>
            <a:pPr>
              <a:spcBef>
                <a:spcPts val="600"/>
              </a:spcBef>
            </a:pPr>
            <a:r>
              <a:rPr lang="en-US" dirty="0"/>
              <a:t>Replication transparency</a:t>
            </a:r>
          </a:p>
          <a:p>
            <a:pPr>
              <a:spcBef>
                <a:spcPts val="600"/>
              </a:spcBef>
            </a:pPr>
            <a:r>
              <a:rPr lang="en-US" dirty="0"/>
              <a:t>Fragmentation transparency</a:t>
            </a:r>
          </a:p>
          <a:p>
            <a:pPr lvl="1">
              <a:lnSpc>
                <a:spcPct val="80000"/>
              </a:lnSpc>
            </a:pPr>
            <a:r>
              <a:rPr lang="en-US" sz="2200" dirty="0"/>
              <a:t>horizontal fragmentation: selection</a:t>
            </a:r>
          </a:p>
          <a:p>
            <a:pPr lvl="1">
              <a:lnSpc>
                <a:spcPct val="80000"/>
              </a:lnSpc>
            </a:pPr>
            <a:r>
              <a:rPr lang="en-US" sz="2200" dirty="0"/>
              <a:t>vertical fragmentation: projection</a:t>
            </a:r>
          </a:p>
          <a:p>
            <a:pPr lvl="1">
              <a:lnSpc>
                <a:spcPct val="80000"/>
              </a:lnSpc>
            </a:pPr>
            <a:r>
              <a:rPr lang="en-US" sz="2200" dirty="0"/>
              <a:t>hybrid</a:t>
            </a:r>
            <a:endParaRPr lang="en-US" sz="1817" dirty="0"/>
          </a:p>
        </p:txBody>
      </p:sp>
      <p:sp>
        <p:nvSpPr>
          <p:cNvPr id="3" name="Footer Placeholder 2">
            <a:extLst>
              <a:ext uri="{FF2B5EF4-FFF2-40B4-BE49-F238E27FC236}">
                <a16:creationId xmlns:a16="http://schemas.microsoft.com/office/drawing/2014/main" id="{F8939A7A-BA87-6D46-9F20-D1FECA455DC4}"/>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C4C8C76C-4E83-2F43-9E5E-4284E83A9D65}"/>
              </a:ext>
            </a:extLst>
          </p:cNvPr>
          <p:cNvSpPr>
            <a:spLocks noGrp="1"/>
          </p:cNvSpPr>
          <p:nvPr>
            <p:ph type="sldNum" sz="quarter" idx="4"/>
          </p:nvPr>
        </p:nvSpPr>
        <p:spPr/>
        <p:txBody>
          <a:bodyPr/>
          <a:lstStyle/>
          <a:p>
            <a:fld id="{FD96158B-4539-3C43-9DE5-94C547866200}" type="slidenum">
              <a:rPr lang="en-US" smtClean="0"/>
              <a:t>25</a:t>
            </a:fld>
            <a:endParaRPr lang="en-US"/>
          </a:p>
        </p:txBody>
      </p:sp>
    </p:spTree>
    <p:extLst>
      <p:ext uri="{BB962C8B-B14F-4D97-AF65-F5344CB8AC3E}">
        <p14:creationId xmlns:p14="http://schemas.microsoft.com/office/powerpoint/2010/main" val="197871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Network transparency </a:t>
            </a:r>
          </a:p>
        </p:txBody>
      </p:sp>
      <p:sp>
        <p:nvSpPr>
          <p:cNvPr id="5" name="Content Placeholder 4"/>
          <p:cNvSpPr>
            <a:spLocks noGrp="1"/>
          </p:cNvSpPr>
          <p:nvPr>
            <p:ph idx="1"/>
          </p:nvPr>
        </p:nvSpPr>
        <p:spPr>
          <a:xfrm>
            <a:off x="572181" y="1750219"/>
            <a:ext cx="7797116" cy="4759523"/>
          </a:xfrm>
        </p:spPr>
        <p:txBody>
          <a:bodyPr/>
          <a:lstStyle/>
          <a:p>
            <a:r>
              <a:rPr lang="en-US" sz="2531" dirty="0"/>
              <a:t>The user should be protected from the operational details of the network; possibly even hiding the existence of the network.</a:t>
            </a:r>
          </a:p>
          <a:p>
            <a:r>
              <a:rPr lang="en-US" sz="2531" dirty="0"/>
              <a:t>In terms of users point, there should be no difference between database applications that run on a centralized database and those that run on a distributed database. </a:t>
            </a:r>
          </a:p>
          <a:p>
            <a:r>
              <a:rPr lang="en-US" sz="2531" dirty="0"/>
              <a:t>This type of transparency is referred to as network transparency.</a:t>
            </a:r>
          </a:p>
          <a:p>
            <a:endParaRPr lang="en-US" sz="2531" dirty="0"/>
          </a:p>
        </p:txBody>
      </p:sp>
    </p:spTree>
    <p:extLst>
      <p:ext uri="{BB962C8B-B14F-4D97-AF65-F5344CB8AC3E}">
        <p14:creationId xmlns:p14="http://schemas.microsoft.com/office/powerpoint/2010/main" val="935711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Network transparency </a:t>
            </a:r>
          </a:p>
        </p:txBody>
      </p:sp>
      <p:sp>
        <p:nvSpPr>
          <p:cNvPr id="5" name="Content Placeholder 4"/>
          <p:cNvSpPr>
            <a:spLocks noGrp="1"/>
          </p:cNvSpPr>
          <p:nvPr>
            <p:ph idx="1"/>
          </p:nvPr>
        </p:nvSpPr>
        <p:spPr>
          <a:xfrm>
            <a:off x="470920" y="1707559"/>
            <a:ext cx="8050269" cy="4759523"/>
          </a:xfrm>
        </p:spPr>
        <p:txBody>
          <a:bodyPr/>
          <a:lstStyle/>
          <a:p>
            <a:r>
              <a:rPr lang="en-US" sz="2531" dirty="0"/>
              <a:t>Two types of network transparency are identified: location transparency and naming transparency. </a:t>
            </a:r>
          </a:p>
          <a:p>
            <a:r>
              <a:rPr lang="en-US" sz="2531" dirty="0"/>
              <a:t>Location transparency refers that the command used to perform a task is independent of both the location of the data and the system on which an operation is carried out. </a:t>
            </a:r>
          </a:p>
          <a:p>
            <a:r>
              <a:rPr lang="en-US" sz="2531" dirty="0"/>
              <a:t>Naming transparency means that a unique name is provided for each object in the database. </a:t>
            </a:r>
          </a:p>
          <a:p>
            <a:pPr marL="0" indent="0">
              <a:buNone/>
            </a:pPr>
            <a:endParaRPr lang="en-US" sz="2531" dirty="0"/>
          </a:p>
        </p:txBody>
      </p:sp>
    </p:spTree>
    <p:extLst>
      <p:ext uri="{BB962C8B-B14F-4D97-AF65-F5344CB8AC3E}">
        <p14:creationId xmlns:p14="http://schemas.microsoft.com/office/powerpoint/2010/main" val="187836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a:lstStyle/>
          <a:p>
            <a:pPr algn="ctr"/>
            <a:r>
              <a:rPr lang="en-US" dirty="0"/>
              <a:t>Replication transparency</a:t>
            </a:r>
          </a:p>
        </p:txBody>
      </p:sp>
      <p:sp>
        <p:nvSpPr>
          <p:cNvPr id="103427" name="Rectangle 3"/>
          <p:cNvSpPr>
            <a:spLocks noGrp="1" noChangeArrowheads="1"/>
          </p:cNvSpPr>
          <p:nvPr>
            <p:ph idx="1"/>
          </p:nvPr>
        </p:nvSpPr>
        <p:spPr>
          <a:xfrm>
            <a:off x="314309" y="1196752"/>
            <a:ext cx="8515381" cy="4759523"/>
          </a:xfrm>
          <a:noFill/>
          <a:ln/>
        </p:spPr>
        <p:txBody>
          <a:bodyPr/>
          <a:lstStyle/>
          <a:p>
            <a:pPr>
              <a:spcBef>
                <a:spcPct val="100000"/>
              </a:spcBef>
            </a:pPr>
            <a:r>
              <a:rPr lang="en-US" dirty="0"/>
              <a:t>Replication transparency issue is whether the users should be aware of the existence of copies or whether the system should handle the management of copies and the user should act as if there is a single copy of the data. </a:t>
            </a:r>
          </a:p>
          <a:p>
            <a:pPr>
              <a:spcBef>
                <a:spcPct val="100000"/>
              </a:spcBef>
            </a:pPr>
            <a:r>
              <a:rPr lang="en-US" dirty="0"/>
              <a:t>From a user’s perspective the answer is obvious. It is preferable not to be involved with handling copies and having to specify the fact that a certain action can and/or should be taken on multiple copies. </a:t>
            </a:r>
          </a:p>
          <a:p>
            <a:pPr>
              <a:spcBef>
                <a:spcPct val="100000"/>
              </a:spcBef>
            </a:pPr>
            <a:r>
              <a:rPr lang="en-US" dirty="0"/>
              <a:t>From a systems point of view, however, the answer is not that simple. So, it is desirable that replication transparency be provided as a standard feature of DBMSs.</a:t>
            </a:r>
          </a:p>
        </p:txBody>
      </p:sp>
    </p:spTree>
    <p:extLst>
      <p:ext uri="{BB962C8B-B14F-4D97-AF65-F5344CB8AC3E}">
        <p14:creationId xmlns:p14="http://schemas.microsoft.com/office/powerpoint/2010/main" val="1779492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a:lstStyle/>
          <a:p>
            <a:pPr algn="ctr"/>
            <a:r>
              <a:rPr lang="en-US" dirty="0"/>
              <a:t>Fragmentation transparency</a:t>
            </a:r>
          </a:p>
        </p:txBody>
      </p:sp>
      <p:sp>
        <p:nvSpPr>
          <p:cNvPr id="103427" name="Rectangle 3"/>
          <p:cNvSpPr>
            <a:spLocks noGrp="1" noChangeArrowheads="1"/>
          </p:cNvSpPr>
          <p:nvPr>
            <p:ph idx="1"/>
          </p:nvPr>
        </p:nvSpPr>
        <p:spPr>
          <a:xfrm>
            <a:off x="457200" y="1124744"/>
            <a:ext cx="8229600" cy="4968552"/>
          </a:xfrm>
          <a:noFill/>
          <a:ln/>
        </p:spPr>
        <p:txBody>
          <a:bodyPr/>
          <a:lstStyle/>
          <a:p>
            <a:pPr>
              <a:spcBef>
                <a:spcPct val="100000"/>
              </a:spcBef>
            </a:pPr>
            <a:r>
              <a:rPr lang="en-US" sz="2200" dirty="0"/>
              <a:t>It is desirable to divide each database relation into smaller fragments and treat each fragment as a separate database object (i.e., another relation). </a:t>
            </a:r>
          </a:p>
          <a:p>
            <a:pPr>
              <a:spcBef>
                <a:spcPct val="100000"/>
              </a:spcBef>
            </a:pPr>
            <a:r>
              <a:rPr lang="en-US" sz="2200" dirty="0"/>
              <a:t>This is commonly done for reasons of performance, availability, and reliability. </a:t>
            </a:r>
          </a:p>
          <a:p>
            <a:pPr>
              <a:spcBef>
                <a:spcPct val="100000"/>
              </a:spcBef>
            </a:pPr>
            <a:r>
              <a:rPr lang="en-US" sz="2200" dirty="0"/>
              <a:t>Fragmentation transparency</a:t>
            </a:r>
          </a:p>
          <a:p>
            <a:pPr lvl="2">
              <a:lnSpc>
                <a:spcPct val="80000"/>
              </a:lnSpc>
            </a:pPr>
            <a:r>
              <a:rPr lang="en-US" sz="2200" dirty="0"/>
              <a:t>horizontal fragmentation: selection</a:t>
            </a:r>
          </a:p>
          <a:p>
            <a:pPr lvl="2">
              <a:lnSpc>
                <a:spcPct val="80000"/>
              </a:lnSpc>
            </a:pPr>
            <a:r>
              <a:rPr lang="en-US" sz="2200" dirty="0"/>
              <a:t>vertical fragmentation: projection</a:t>
            </a:r>
          </a:p>
          <a:p>
            <a:pPr lvl="2">
              <a:lnSpc>
                <a:spcPct val="80000"/>
              </a:lnSpc>
            </a:pPr>
            <a:r>
              <a:rPr lang="en-US" sz="2200" dirty="0"/>
              <a:t>Hybrid</a:t>
            </a:r>
          </a:p>
          <a:p>
            <a:pPr marL="914400" lvl="2" indent="0">
              <a:lnSpc>
                <a:spcPct val="80000"/>
              </a:lnSpc>
              <a:buNone/>
            </a:pPr>
            <a:endParaRPr lang="en-US" sz="2200" dirty="0"/>
          </a:p>
          <a:p>
            <a:pPr>
              <a:lnSpc>
                <a:spcPct val="80000"/>
              </a:lnSpc>
            </a:pPr>
            <a:r>
              <a:rPr lang="en-US" sz="2200" dirty="0"/>
              <a:t>The issue is to find a query processing strategy based on the fragments rather than the relations, even though the queries are specified on the latter (relations). </a:t>
            </a:r>
          </a:p>
        </p:txBody>
      </p:sp>
    </p:spTree>
    <p:extLst>
      <p:ext uri="{BB962C8B-B14F-4D97-AF65-F5344CB8AC3E}">
        <p14:creationId xmlns:p14="http://schemas.microsoft.com/office/powerpoint/2010/main" val="94390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dirty="0"/>
              <a:t>Distributed Computing</a:t>
            </a:r>
          </a:p>
        </p:txBody>
      </p:sp>
      <p:sp>
        <p:nvSpPr>
          <p:cNvPr id="8195" name="Rectangle 3"/>
          <p:cNvSpPr>
            <a:spLocks noGrp="1" noChangeArrowheads="1"/>
          </p:cNvSpPr>
          <p:nvPr>
            <p:ph idx="1"/>
          </p:nvPr>
        </p:nvSpPr>
        <p:spPr>
          <a:noFill/>
          <a:ln/>
        </p:spPr>
        <p:txBody>
          <a:bodyPr/>
          <a:lstStyle/>
          <a:p>
            <a:r>
              <a:rPr lang="en-US" dirty="0">
                <a:solidFill>
                  <a:schemeClr val="tx2"/>
                </a:solidFill>
              </a:rPr>
              <a:t>A number of autonomous processing elements (not necessarily homogeneous) that are interconnected by a computer network and that cooperate in performing their assigned tasks.</a:t>
            </a:r>
          </a:p>
          <a:p>
            <a:r>
              <a:rPr lang="en-US" dirty="0">
                <a:solidFill>
                  <a:schemeClr val="tx2"/>
                </a:solidFill>
              </a:rPr>
              <a:t>What is being distributed?</a:t>
            </a:r>
          </a:p>
          <a:p>
            <a:pPr lvl="1"/>
            <a:r>
              <a:rPr lang="en-US" dirty="0">
                <a:solidFill>
                  <a:schemeClr val="tx2"/>
                </a:solidFill>
              </a:rPr>
              <a:t>Processing logic</a:t>
            </a:r>
          </a:p>
          <a:p>
            <a:pPr lvl="1"/>
            <a:r>
              <a:rPr lang="en-US" dirty="0">
                <a:solidFill>
                  <a:schemeClr val="tx2"/>
                </a:solidFill>
              </a:rPr>
              <a:t>Function</a:t>
            </a:r>
          </a:p>
          <a:p>
            <a:pPr lvl="1"/>
            <a:r>
              <a:rPr lang="en-US" dirty="0">
                <a:solidFill>
                  <a:schemeClr val="tx2"/>
                </a:solidFill>
              </a:rPr>
              <a:t>Data</a:t>
            </a:r>
          </a:p>
          <a:p>
            <a:pPr lvl="1"/>
            <a:r>
              <a:rPr lang="en-US" dirty="0">
                <a:solidFill>
                  <a:schemeClr val="tx2"/>
                </a:solidFill>
              </a:rPr>
              <a:t>Control</a:t>
            </a:r>
          </a:p>
        </p:txBody>
      </p:sp>
      <p:sp>
        <p:nvSpPr>
          <p:cNvPr id="2" name="Footer Placeholder 1">
            <a:extLst>
              <a:ext uri="{FF2B5EF4-FFF2-40B4-BE49-F238E27FC236}">
                <a16:creationId xmlns:a16="http://schemas.microsoft.com/office/drawing/2014/main" id="{B2B932F9-DEDB-5C45-9546-BCDED53E31C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DC285D19-8F58-3C44-AF6A-0A17ED7DEAD6}"/>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4172543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39825"/>
          </a:xfrm>
        </p:spPr>
        <p:txBody>
          <a:bodyPr/>
          <a:lstStyle/>
          <a:p>
            <a:r>
              <a:rPr lang="en-US" dirty="0"/>
              <a:t>Reliability Through Transactions</a:t>
            </a:r>
          </a:p>
        </p:txBody>
      </p:sp>
      <p:sp>
        <p:nvSpPr>
          <p:cNvPr id="3" name="Content Placeholder 2"/>
          <p:cNvSpPr>
            <a:spLocks noGrp="1"/>
          </p:cNvSpPr>
          <p:nvPr>
            <p:ph idx="1"/>
          </p:nvPr>
        </p:nvSpPr>
        <p:spPr>
          <a:xfrm>
            <a:off x="250031" y="1261765"/>
            <a:ext cx="8436769" cy="4759523"/>
          </a:xfrm>
        </p:spPr>
        <p:txBody>
          <a:bodyPr/>
          <a:lstStyle/>
          <a:p>
            <a:r>
              <a:rPr lang="en-US" sz="2200" dirty="0"/>
              <a:t>Replicated components and data should make distributed DBMS more reliable.</a:t>
            </a:r>
          </a:p>
          <a:p>
            <a:r>
              <a:rPr lang="en-US" sz="2200" dirty="0"/>
              <a:t>Distributed transactions provide</a:t>
            </a:r>
          </a:p>
          <a:p>
            <a:pPr lvl="1"/>
            <a:r>
              <a:rPr lang="en-US" sz="2200" dirty="0"/>
              <a:t>Concurrency </a:t>
            </a:r>
          </a:p>
          <a:p>
            <a:pPr lvl="1"/>
            <a:r>
              <a:rPr lang="en-US" sz="2200" dirty="0"/>
              <a:t>Transparency</a:t>
            </a:r>
          </a:p>
          <a:p>
            <a:pPr lvl="1"/>
            <a:r>
              <a:rPr lang="en-US" sz="2200" dirty="0"/>
              <a:t>Atomicity</a:t>
            </a:r>
          </a:p>
          <a:p>
            <a:pPr marL="316102" lvl="1" indent="-342900">
              <a:buSzPct val="150000"/>
              <a:buFont typeface="Wingdings" panose="05000000000000000000" pitchFamily="2" charset="2"/>
              <a:buChar char="§"/>
            </a:pPr>
            <a:r>
              <a:rPr lang="en-US" sz="2200" dirty="0"/>
              <a:t>Distributed transaction requires implementation of </a:t>
            </a:r>
          </a:p>
          <a:p>
            <a:pPr lvl="1"/>
            <a:r>
              <a:rPr lang="en-US" sz="2200" dirty="0"/>
              <a:t>Distributed concurrency control protocols</a:t>
            </a:r>
          </a:p>
          <a:p>
            <a:pPr lvl="1"/>
            <a:r>
              <a:rPr lang="en-US" sz="2200" dirty="0"/>
              <a:t>Commit protocols</a:t>
            </a:r>
          </a:p>
          <a:p>
            <a:r>
              <a:rPr lang="en-US" sz="2200" dirty="0"/>
              <a:t>Data replication</a:t>
            </a:r>
          </a:p>
          <a:p>
            <a:pPr lvl="1"/>
            <a:r>
              <a:rPr lang="en-US" sz="2200" dirty="0"/>
              <a:t>Great for read-intensive workloads, problematic for updates</a:t>
            </a:r>
          </a:p>
          <a:p>
            <a:pPr lvl="1"/>
            <a:r>
              <a:rPr lang="en-US" sz="2200" dirty="0"/>
              <a:t>Replication protocols</a:t>
            </a:r>
          </a:p>
        </p:txBody>
      </p:sp>
      <p:sp>
        <p:nvSpPr>
          <p:cNvPr id="4" name="Footer Placeholder 3">
            <a:extLst>
              <a:ext uri="{FF2B5EF4-FFF2-40B4-BE49-F238E27FC236}">
                <a16:creationId xmlns:a16="http://schemas.microsoft.com/office/drawing/2014/main" id="{0A287F12-5F17-F048-8C13-E93B0AF4A1C6}"/>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4D6919EC-EE51-9449-B27B-D9345A15CEC2}"/>
              </a:ext>
            </a:extLst>
          </p:cNvPr>
          <p:cNvSpPr>
            <a:spLocks noGrp="1"/>
          </p:cNvSpPr>
          <p:nvPr>
            <p:ph type="sldNum" sz="quarter" idx="4"/>
          </p:nvPr>
        </p:nvSpPr>
        <p:spPr/>
        <p:txBody>
          <a:bodyPr/>
          <a:lstStyle/>
          <a:p>
            <a:fld id="{FD96158B-4539-3C43-9DE5-94C547866200}" type="slidenum">
              <a:rPr lang="en-US" smtClean="0"/>
              <a:t>30</a:t>
            </a:fld>
            <a:endParaRPr lang="en-US"/>
          </a:p>
        </p:txBody>
      </p:sp>
    </p:spTree>
    <p:extLst>
      <p:ext uri="{BB962C8B-B14F-4D97-AF65-F5344CB8AC3E}">
        <p14:creationId xmlns:p14="http://schemas.microsoft.com/office/powerpoint/2010/main" val="3298988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p:spPr>
        <p:txBody>
          <a:bodyPr/>
          <a:lstStyle/>
          <a:p>
            <a:r>
              <a:rPr lang="en-US" dirty="0"/>
              <a:t>Potentially Improved Performance</a:t>
            </a:r>
          </a:p>
        </p:txBody>
      </p:sp>
      <p:sp>
        <p:nvSpPr>
          <p:cNvPr id="97283" name="Rectangle 3"/>
          <p:cNvSpPr>
            <a:spLocks noGrp="1" noChangeArrowheads="1"/>
          </p:cNvSpPr>
          <p:nvPr>
            <p:ph idx="1"/>
          </p:nvPr>
        </p:nvSpPr>
        <p:spPr>
          <a:noFill/>
          <a:ln/>
        </p:spPr>
        <p:txBody>
          <a:bodyPr/>
          <a:lstStyle/>
          <a:p>
            <a:pPr>
              <a:lnSpc>
                <a:spcPct val="100000"/>
              </a:lnSpc>
              <a:spcBef>
                <a:spcPct val="100000"/>
              </a:spcBef>
            </a:pPr>
            <a:r>
              <a:rPr lang="en-US" dirty="0"/>
              <a:t>Proximity of data to its points of use</a:t>
            </a:r>
          </a:p>
          <a:p>
            <a:pPr lvl="1">
              <a:lnSpc>
                <a:spcPct val="100000"/>
              </a:lnSpc>
              <a:spcBef>
                <a:spcPct val="100000"/>
              </a:spcBef>
            </a:pPr>
            <a:r>
              <a:rPr lang="en-US" dirty="0"/>
              <a:t>Requires some support for fragmentation and replication</a:t>
            </a:r>
          </a:p>
          <a:p>
            <a:pPr>
              <a:lnSpc>
                <a:spcPct val="100000"/>
              </a:lnSpc>
              <a:spcBef>
                <a:spcPct val="100000"/>
              </a:spcBef>
            </a:pPr>
            <a:r>
              <a:rPr lang="en-US" dirty="0"/>
              <a:t>Parallelism in execution</a:t>
            </a:r>
          </a:p>
          <a:p>
            <a:pPr lvl="1">
              <a:lnSpc>
                <a:spcPct val="100000"/>
              </a:lnSpc>
              <a:spcBef>
                <a:spcPct val="100000"/>
              </a:spcBef>
            </a:pPr>
            <a:r>
              <a:rPr lang="en-US" dirty="0"/>
              <a:t>Inter-query parallelism</a:t>
            </a:r>
          </a:p>
          <a:p>
            <a:pPr marL="457200" lvl="1" indent="0">
              <a:lnSpc>
                <a:spcPct val="100000"/>
              </a:lnSpc>
              <a:spcBef>
                <a:spcPts val="1200"/>
              </a:spcBef>
              <a:buNone/>
            </a:pPr>
            <a:endParaRPr lang="en-US" dirty="0"/>
          </a:p>
          <a:p>
            <a:pPr marL="457200" lvl="1" indent="0">
              <a:lnSpc>
                <a:spcPct val="100000"/>
              </a:lnSpc>
              <a:spcBef>
                <a:spcPts val="1200"/>
              </a:spcBef>
              <a:buNone/>
            </a:pPr>
            <a:endParaRPr lang="en-US" dirty="0"/>
          </a:p>
          <a:p>
            <a:pPr lvl="1">
              <a:lnSpc>
                <a:spcPct val="100000"/>
              </a:lnSpc>
              <a:spcBef>
                <a:spcPct val="100000"/>
              </a:spcBef>
            </a:pPr>
            <a:r>
              <a:rPr lang="en-US" dirty="0"/>
              <a:t>Intra-query parallelism</a:t>
            </a:r>
          </a:p>
        </p:txBody>
      </p:sp>
      <p:sp>
        <p:nvSpPr>
          <p:cNvPr id="2" name="Footer Placeholder 1">
            <a:extLst>
              <a:ext uri="{FF2B5EF4-FFF2-40B4-BE49-F238E27FC236}">
                <a16:creationId xmlns:a16="http://schemas.microsoft.com/office/drawing/2014/main" id="{39063608-3F9F-3746-B738-55CD95A6F0FA}"/>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12A67102-E86A-184B-92B1-E3C0912D2524}"/>
              </a:ext>
            </a:extLst>
          </p:cNvPr>
          <p:cNvSpPr>
            <a:spLocks noGrp="1"/>
          </p:cNvSpPr>
          <p:nvPr>
            <p:ph type="sldNum" sz="quarter" idx="4"/>
          </p:nvPr>
        </p:nvSpPr>
        <p:spPr/>
        <p:txBody>
          <a:bodyPr/>
          <a:lstStyle/>
          <a:p>
            <a:fld id="{FD96158B-4539-3C43-9DE5-94C547866200}" type="slidenum">
              <a:rPr lang="en-US" smtClean="0"/>
              <a:t>31</a:t>
            </a:fld>
            <a:endParaRPr lang="en-US"/>
          </a:p>
        </p:txBody>
      </p:sp>
      <p:pic>
        <p:nvPicPr>
          <p:cNvPr id="5" name="Picture 4" descr="A close up of a clock&#10;&#10;Description automatically generated">
            <a:extLst>
              <a:ext uri="{FF2B5EF4-FFF2-40B4-BE49-F238E27FC236}">
                <a16:creationId xmlns:a16="http://schemas.microsoft.com/office/drawing/2014/main" id="{23517444-EA30-D045-952E-430738D8765E}"/>
              </a:ext>
            </a:extLst>
          </p:cNvPr>
          <p:cNvPicPr>
            <a:picLocks noChangeAspect="1"/>
          </p:cNvPicPr>
          <p:nvPr/>
        </p:nvPicPr>
        <p:blipFill>
          <a:blip r:embed="rId3"/>
          <a:stretch>
            <a:fillRect/>
          </a:stretch>
        </p:blipFill>
        <p:spPr>
          <a:xfrm>
            <a:off x="5469012" y="4725144"/>
            <a:ext cx="3217788" cy="1330918"/>
          </a:xfrm>
          <a:prstGeom prst="rect">
            <a:avLst/>
          </a:prstGeom>
        </p:spPr>
      </p:pic>
      <p:pic>
        <p:nvPicPr>
          <p:cNvPr id="7" name="Picture 6" descr="A picture containing clock, drawing&#10;&#10;Description automatically generated">
            <a:extLst>
              <a:ext uri="{FF2B5EF4-FFF2-40B4-BE49-F238E27FC236}">
                <a16:creationId xmlns:a16="http://schemas.microsoft.com/office/drawing/2014/main" id="{B018B0FE-53A8-284F-BFCB-3D4C303CA50B}"/>
              </a:ext>
            </a:extLst>
          </p:cNvPr>
          <p:cNvPicPr>
            <a:picLocks noChangeAspect="1"/>
          </p:cNvPicPr>
          <p:nvPr/>
        </p:nvPicPr>
        <p:blipFill>
          <a:blip r:embed="rId4"/>
          <a:stretch>
            <a:fillRect/>
          </a:stretch>
        </p:blipFill>
        <p:spPr>
          <a:xfrm>
            <a:off x="6138317" y="3400341"/>
            <a:ext cx="1879178" cy="1162378"/>
          </a:xfrm>
          <a:prstGeom prst="rect">
            <a:avLst/>
          </a:prstGeom>
        </p:spPr>
      </p:pic>
    </p:spTree>
    <p:extLst>
      <p:ext uri="{BB962C8B-B14F-4D97-AF65-F5344CB8AC3E}">
        <p14:creationId xmlns:p14="http://schemas.microsoft.com/office/powerpoint/2010/main" val="1423638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a:noFill/>
          <a:ln/>
        </p:spPr>
        <p:txBody>
          <a:bodyPr/>
          <a:lstStyle/>
          <a:p>
            <a:r>
              <a:rPr lang="en-US" dirty="0"/>
              <a:t>Scalability</a:t>
            </a:r>
          </a:p>
        </p:txBody>
      </p:sp>
      <p:sp>
        <p:nvSpPr>
          <p:cNvPr id="101379" name="Rectangle 1027"/>
          <p:cNvSpPr>
            <a:spLocks noGrp="1" noChangeArrowheads="1"/>
          </p:cNvSpPr>
          <p:nvPr>
            <p:ph idx="1"/>
          </p:nvPr>
        </p:nvSpPr>
        <p:spPr>
          <a:xfrm>
            <a:off x="513788" y="980728"/>
            <a:ext cx="8116424" cy="4530725"/>
          </a:xfrm>
          <a:noFill/>
          <a:ln/>
        </p:spPr>
        <p:txBody>
          <a:bodyPr/>
          <a:lstStyle/>
          <a:p>
            <a:r>
              <a:rPr lang="en-US" sz="2100" dirty="0"/>
              <a:t>In a distributed environment, it is much easier to accommodate increasing database sizes and bigger workloads. </a:t>
            </a:r>
          </a:p>
          <a:p>
            <a:r>
              <a:rPr lang="en-US" sz="2100" dirty="0"/>
              <a:t>System expansion can usually be handled by adding processing and storage power to the network. </a:t>
            </a:r>
          </a:p>
          <a:p>
            <a:r>
              <a:rPr lang="en-US" sz="2100" dirty="0"/>
              <a:t>Obviously, it may not be possible to obtain a linear increase in “power,” since this also depends on the overhead of distribution. However, significant improvements are still possible. </a:t>
            </a:r>
          </a:p>
          <a:p>
            <a:r>
              <a:rPr lang="en-US" sz="2100" dirty="0"/>
              <a:t>That is why distributed DBMSs have gained much interest in </a:t>
            </a:r>
            <a:r>
              <a:rPr lang="en-US" sz="2100" i="1" dirty="0"/>
              <a:t>scale-out </a:t>
            </a:r>
            <a:r>
              <a:rPr lang="en-US" sz="2100" dirty="0"/>
              <a:t>architectures in the context of cluster and cloud computing. </a:t>
            </a:r>
          </a:p>
          <a:p>
            <a:r>
              <a:rPr lang="en-US" sz="2100" dirty="0"/>
              <a:t>Scale-out (also called </a:t>
            </a:r>
            <a:r>
              <a:rPr lang="en-US" sz="2100" i="1" dirty="0"/>
              <a:t>horizontal scaling</a:t>
            </a:r>
            <a:r>
              <a:rPr lang="en-US" sz="2100" dirty="0"/>
              <a:t>) refers to adding more servers, called “scale-out servers” in a loosely coupled fashion, to scale almost infinitely. </a:t>
            </a:r>
          </a:p>
          <a:p>
            <a:r>
              <a:rPr lang="en-US" sz="2100" dirty="0"/>
              <a:t>By making it easy to add new component database servers, a distributed DBMS can provide scale-out.</a:t>
            </a:r>
          </a:p>
        </p:txBody>
      </p:sp>
      <p:sp>
        <p:nvSpPr>
          <p:cNvPr id="2" name="Footer Placeholder 1">
            <a:extLst>
              <a:ext uri="{FF2B5EF4-FFF2-40B4-BE49-F238E27FC236}">
                <a16:creationId xmlns:a16="http://schemas.microsoft.com/office/drawing/2014/main" id="{9B561D55-4090-E442-9166-8DA459ABE43A}"/>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CD36C400-2099-344F-933E-C40A1A8677BA}"/>
              </a:ext>
            </a:extLst>
          </p:cNvPr>
          <p:cNvSpPr>
            <a:spLocks noGrp="1"/>
          </p:cNvSpPr>
          <p:nvPr>
            <p:ph type="sldNum" sz="quarter" idx="4"/>
          </p:nvPr>
        </p:nvSpPr>
        <p:spPr/>
        <p:txBody>
          <a:bodyPr/>
          <a:lstStyle/>
          <a:p>
            <a:fld id="{FD96158B-4539-3C43-9DE5-94C547866200}" type="slidenum">
              <a:rPr lang="en-US" smtClean="0"/>
              <a:t>32</a:t>
            </a:fld>
            <a:endParaRPr lang="en-US"/>
          </a:p>
        </p:txBody>
      </p:sp>
    </p:spTree>
    <p:extLst>
      <p:ext uri="{BB962C8B-B14F-4D97-AF65-F5344CB8AC3E}">
        <p14:creationId xmlns:p14="http://schemas.microsoft.com/office/powerpoint/2010/main" val="3637751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alpha val="25000"/>
                  </a:srgbClr>
                </a:solidFill>
                <a:cs typeface="Book Antiqua"/>
              </a:rPr>
              <a:t>What is a distributed DBMS</a:t>
            </a:r>
          </a:p>
          <a:p>
            <a:pPr lvl="1"/>
            <a:r>
              <a:rPr lang="en-US" dirty="0">
                <a:solidFill>
                  <a:srgbClr val="1771A9">
                    <a:alpha val="25000"/>
                  </a:srgbClr>
                </a:solidFill>
                <a:cs typeface="Book Antiqua"/>
              </a:rPr>
              <a:t>History</a:t>
            </a:r>
          </a:p>
          <a:p>
            <a:pPr lvl="1"/>
            <a:r>
              <a:rPr lang="en-US" dirty="0">
                <a:solidFill>
                  <a:srgbClr val="1771A9">
                    <a:alpha val="25000"/>
                  </a:srgbClr>
                </a:solidFill>
                <a:cs typeface="Book Antiqua"/>
              </a:rPr>
              <a:t>Distributed DBMS promises</a:t>
            </a:r>
          </a:p>
          <a:p>
            <a:pPr lvl="1"/>
            <a:r>
              <a:rPr lang="en-US" dirty="0">
                <a:solidFill>
                  <a:srgbClr val="1771A9"/>
                </a:solidFill>
                <a:cs typeface="Book Antiqua"/>
              </a:rPr>
              <a:t>Design issues</a:t>
            </a:r>
          </a:p>
          <a:p>
            <a:pPr lvl="1"/>
            <a:r>
              <a:rPr lang="en-US" dirty="0">
                <a:solidFill>
                  <a:srgbClr val="1771A9">
                    <a:alpha val="25000"/>
                  </a:srgbClr>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33</a:t>
            </a:fld>
            <a:endParaRPr lang="en-US"/>
          </a:p>
        </p:txBody>
      </p:sp>
    </p:spTree>
    <p:extLst>
      <p:ext uri="{BB962C8B-B14F-4D97-AF65-F5344CB8AC3E}">
        <p14:creationId xmlns:p14="http://schemas.microsoft.com/office/powerpoint/2010/main" val="1150118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US"/>
              <a:t>Distributed DBMS Issues</a:t>
            </a:r>
          </a:p>
        </p:txBody>
      </p:sp>
      <p:sp>
        <p:nvSpPr>
          <p:cNvPr id="35843" name="Rectangle 3"/>
          <p:cNvSpPr>
            <a:spLocks noGrp="1" noChangeArrowheads="1"/>
          </p:cNvSpPr>
          <p:nvPr>
            <p:ph idx="1"/>
          </p:nvPr>
        </p:nvSpPr>
        <p:spPr>
          <a:noFill/>
          <a:ln/>
        </p:spPr>
        <p:txBody>
          <a:bodyPr/>
          <a:lstStyle/>
          <a:p>
            <a:pPr>
              <a:lnSpc>
                <a:spcPct val="100000"/>
              </a:lnSpc>
              <a:spcBef>
                <a:spcPct val="45000"/>
              </a:spcBef>
            </a:pPr>
            <a:r>
              <a:rPr lang="en-US" dirty="0">
                <a:solidFill>
                  <a:srgbClr val="0432FF"/>
                </a:solidFill>
              </a:rPr>
              <a:t>Distributed database design</a:t>
            </a:r>
          </a:p>
          <a:p>
            <a:pPr lvl="1">
              <a:lnSpc>
                <a:spcPct val="100000"/>
              </a:lnSpc>
              <a:spcBef>
                <a:spcPct val="45000"/>
              </a:spcBef>
            </a:pPr>
            <a:r>
              <a:rPr lang="en-US" dirty="0"/>
              <a:t>How to distribute the database</a:t>
            </a:r>
          </a:p>
          <a:p>
            <a:pPr lvl="1">
              <a:lnSpc>
                <a:spcPct val="100000"/>
              </a:lnSpc>
              <a:spcBef>
                <a:spcPct val="45000"/>
              </a:spcBef>
            </a:pPr>
            <a:r>
              <a:rPr lang="en-US" dirty="0"/>
              <a:t>Replicated &amp; non-replicated database distribution</a:t>
            </a:r>
          </a:p>
          <a:p>
            <a:pPr lvl="1">
              <a:lnSpc>
                <a:spcPct val="100000"/>
              </a:lnSpc>
              <a:spcBef>
                <a:spcPct val="45000"/>
              </a:spcBef>
            </a:pPr>
            <a:r>
              <a:rPr lang="en-US" dirty="0"/>
              <a:t>A related problem in directory management</a:t>
            </a:r>
          </a:p>
          <a:p>
            <a:pPr>
              <a:lnSpc>
                <a:spcPct val="100000"/>
              </a:lnSpc>
              <a:spcBef>
                <a:spcPct val="45000"/>
              </a:spcBef>
            </a:pPr>
            <a:r>
              <a:rPr lang="en-US" dirty="0">
                <a:solidFill>
                  <a:srgbClr val="0432FF"/>
                </a:solidFill>
              </a:rPr>
              <a:t>Distributed query processing</a:t>
            </a:r>
          </a:p>
          <a:p>
            <a:pPr lvl="1">
              <a:lnSpc>
                <a:spcPct val="100000"/>
              </a:lnSpc>
              <a:spcBef>
                <a:spcPct val="45000"/>
              </a:spcBef>
            </a:pPr>
            <a:r>
              <a:rPr lang="en-US" dirty="0"/>
              <a:t>Convert user transactions to data manipulation instructions</a:t>
            </a:r>
          </a:p>
          <a:p>
            <a:pPr lvl="1">
              <a:lnSpc>
                <a:spcPct val="100000"/>
              </a:lnSpc>
              <a:spcBef>
                <a:spcPct val="45000"/>
              </a:spcBef>
            </a:pPr>
            <a:r>
              <a:rPr lang="en-US" dirty="0"/>
              <a:t>Optimization problem</a:t>
            </a:r>
          </a:p>
          <a:p>
            <a:pPr lvl="2">
              <a:spcBef>
                <a:spcPct val="45000"/>
              </a:spcBef>
            </a:pPr>
            <a:r>
              <a:rPr lang="en-US" dirty="0"/>
              <a:t>min{cost = data transmission + local processing}</a:t>
            </a:r>
          </a:p>
          <a:p>
            <a:pPr lvl="1">
              <a:lnSpc>
                <a:spcPct val="100000"/>
              </a:lnSpc>
              <a:spcBef>
                <a:spcPct val="45000"/>
              </a:spcBef>
            </a:pPr>
            <a:r>
              <a:rPr lang="en-US" dirty="0"/>
              <a:t>General formulation is NP-hard</a:t>
            </a:r>
          </a:p>
        </p:txBody>
      </p:sp>
      <p:sp>
        <p:nvSpPr>
          <p:cNvPr id="2" name="Footer Placeholder 1">
            <a:extLst>
              <a:ext uri="{FF2B5EF4-FFF2-40B4-BE49-F238E27FC236}">
                <a16:creationId xmlns:a16="http://schemas.microsoft.com/office/drawing/2014/main" id="{C6C1B75A-B1C3-1A4A-B97B-8681D664846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EEE941ED-29D3-7D46-BD05-EB7B6B883DC4}"/>
              </a:ext>
            </a:extLst>
          </p:cNvPr>
          <p:cNvSpPr>
            <a:spLocks noGrp="1"/>
          </p:cNvSpPr>
          <p:nvPr>
            <p:ph type="sldNum" sz="quarter" idx="4"/>
          </p:nvPr>
        </p:nvSpPr>
        <p:spPr/>
        <p:txBody>
          <a:bodyPr/>
          <a:lstStyle/>
          <a:p>
            <a:fld id="{FD96158B-4539-3C43-9DE5-94C547866200}" type="slidenum">
              <a:rPr lang="en-US" smtClean="0"/>
              <a:t>34</a:t>
            </a:fld>
            <a:endParaRPr lang="en-US"/>
          </a:p>
        </p:txBody>
      </p:sp>
    </p:spTree>
    <p:extLst>
      <p:ext uri="{BB962C8B-B14F-4D97-AF65-F5344CB8AC3E}">
        <p14:creationId xmlns:p14="http://schemas.microsoft.com/office/powerpoint/2010/main" val="1729854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t>Distributed DBMS Issues</a:t>
            </a:r>
          </a:p>
        </p:txBody>
      </p:sp>
      <p:sp>
        <p:nvSpPr>
          <p:cNvPr id="37891" name="Rectangle 3"/>
          <p:cNvSpPr>
            <a:spLocks noGrp="1" noChangeArrowheads="1"/>
          </p:cNvSpPr>
          <p:nvPr>
            <p:ph idx="1"/>
          </p:nvPr>
        </p:nvSpPr>
        <p:spPr>
          <a:noFill/>
          <a:ln/>
        </p:spPr>
        <p:txBody>
          <a:bodyPr/>
          <a:lstStyle/>
          <a:p>
            <a:pPr>
              <a:lnSpc>
                <a:spcPct val="100000"/>
              </a:lnSpc>
              <a:spcBef>
                <a:spcPct val="50000"/>
              </a:spcBef>
            </a:pPr>
            <a:r>
              <a:rPr lang="en-US" dirty="0">
                <a:solidFill>
                  <a:srgbClr val="0432FF"/>
                </a:solidFill>
              </a:rPr>
              <a:t>Distributed concurrency control</a:t>
            </a:r>
          </a:p>
          <a:p>
            <a:pPr lvl="1">
              <a:lnSpc>
                <a:spcPct val="100000"/>
              </a:lnSpc>
              <a:spcBef>
                <a:spcPct val="50000"/>
              </a:spcBef>
            </a:pPr>
            <a:r>
              <a:rPr lang="en-US" dirty="0"/>
              <a:t>Synchronization of concurrent accesses</a:t>
            </a:r>
          </a:p>
          <a:p>
            <a:pPr lvl="1">
              <a:lnSpc>
                <a:spcPct val="100000"/>
              </a:lnSpc>
              <a:spcBef>
                <a:spcPct val="50000"/>
              </a:spcBef>
            </a:pPr>
            <a:r>
              <a:rPr lang="en-US" dirty="0"/>
              <a:t>Consistency and isolation of transactions' effects</a:t>
            </a:r>
          </a:p>
          <a:p>
            <a:pPr lvl="1">
              <a:lnSpc>
                <a:spcPct val="100000"/>
              </a:lnSpc>
              <a:spcBef>
                <a:spcPct val="50000"/>
              </a:spcBef>
            </a:pPr>
            <a:r>
              <a:rPr lang="en-US" dirty="0"/>
              <a:t>Deadlock management</a:t>
            </a:r>
          </a:p>
          <a:p>
            <a:pPr>
              <a:lnSpc>
                <a:spcPct val="100000"/>
              </a:lnSpc>
              <a:spcBef>
                <a:spcPct val="50000"/>
              </a:spcBef>
            </a:pPr>
            <a:r>
              <a:rPr lang="en-US" b="1" dirty="0"/>
              <a:t> </a:t>
            </a:r>
            <a:r>
              <a:rPr lang="en-US" dirty="0">
                <a:solidFill>
                  <a:srgbClr val="0432FF"/>
                </a:solidFill>
              </a:rPr>
              <a:t>Reliability</a:t>
            </a:r>
          </a:p>
          <a:p>
            <a:pPr lvl="1">
              <a:lnSpc>
                <a:spcPct val="100000"/>
              </a:lnSpc>
              <a:spcBef>
                <a:spcPct val="50000"/>
              </a:spcBef>
            </a:pPr>
            <a:r>
              <a:rPr lang="en-US" dirty="0"/>
              <a:t>How to make the system resilient to failures</a:t>
            </a:r>
          </a:p>
          <a:p>
            <a:pPr lvl="1">
              <a:lnSpc>
                <a:spcPct val="100000"/>
              </a:lnSpc>
              <a:spcBef>
                <a:spcPct val="50000"/>
              </a:spcBef>
            </a:pPr>
            <a:r>
              <a:rPr lang="en-US" dirty="0"/>
              <a:t>Atomicity and durability</a:t>
            </a:r>
          </a:p>
        </p:txBody>
      </p:sp>
      <p:sp>
        <p:nvSpPr>
          <p:cNvPr id="2" name="Footer Placeholder 1">
            <a:extLst>
              <a:ext uri="{FF2B5EF4-FFF2-40B4-BE49-F238E27FC236}">
                <a16:creationId xmlns:a16="http://schemas.microsoft.com/office/drawing/2014/main" id="{AFAFAC80-B290-0941-8558-F57C0879B2CE}"/>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9C179A51-B329-804D-B824-A8159C66E885}"/>
              </a:ext>
            </a:extLst>
          </p:cNvPr>
          <p:cNvSpPr>
            <a:spLocks noGrp="1"/>
          </p:cNvSpPr>
          <p:nvPr>
            <p:ph type="sldNum" sz="quarter" idx="4"/>
          </p:nvPr>
        </p:nvSpPr>
        <p:spPr/>
        <p:txBody>
          <a:bodyPr/>
          <a:lstStyle/>
          <a:p>
            <a:fld id="{FD96158B-4539-3C43-9DE5-94C547866200}" type="slidenum">
              <a:rPr lang="en-US" smtClean="0"/>
              <a:t>35</a:t>
            </a:fld>
            <a:endParaRPr lang="en-US"/>
          </a:p>
        </p:txBody>
      </p:sp>
    </p:spTree>
    <p:extLst>
      <p:ext uri="{BB962C8B-B14F-4D97-AF65-F5344CB8AC3E}">
        <p14:creationId xmlns:p14="http://schemas.microsoft.com/office/powerpoint/2010/main" val="3245283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276F-7269-6342-A510-B690AE27F7CF}"/>
              </a:ext>
            </a:extLst>
          </p:cNvPr>
          <p:cNvSpPr>
            <a:spLocks noGrp="1"/>
          </p:cNvSpPr>
          <p:nvPr>
            <p:ph type="title"/>
          </p:nvPr>
        </p:nvSpPr>
        <p:spPr/>
        <p:txBody>
          <a:bodyPr/>
          <a:lstStyle/>
          <a:p>
            <a:r>
              <a:rPr lang="en-US" dirty="0"/>
              <a:t>Distributed DBMS Issues</a:t>
            </a:r>
          </a:p>
        </p:txBody>
      </p:sp>
      <p:sp>
        <p:nvSpPr>
          <p:cNvPr id="3" name="Content Placeholder 2">
            <a:extLst>
              <a:ext uri="{FF2B5EF4-FFF2-40B4-BE49-F238E27FC236}">
                <a16:creationId xmlns:a16="http://schemas.microsoft.com/office/drawing/2014/main" id="{76FD94C2-6BAA-1048-8AB0-67E2B11B6BFA}"/>
              </a:ext>
            </a:extLst>
          </p:cNvPr>
          <p:cNvSpPr>
            <a:spLocks noGrp="1"/>
          </p:cNvSpPr>
          <p:nvPr>
            <p:ph idx="1"/>
          </p:nvPr>
        </p:nvSpPr>
        <p:spPr/>
        <p:txBody>
          <a:bodyPr/>
          <a:lstStyle/>
          <a:p>
            <a:r>
              <a:rPr lang="en-US" dirty="0">
                <a:solidFill>
                  <a:srgbClr val="0432FF"/>
                </a:solidFill>
              </a:rPr>
              <a:t>Replication</a:t>
            </a:r>
          </a:p>
          <a:p>
            <a:pPr lvl="1"/>
            <a:r>
              <a:rPr lang="en-US" dirty="0"/>
              <a:t>Mutual consistency</a:t>
            </a:r>
          </a:p>
          <a:p>
            <a:pPr lvl="1"/>
            <a:r>
              <a:rPr lang="en-US" dirty="0"/>
              <a:t>Freshness of copies</a:t>
            </a:r>
          </a:p>
          <a:p>
            <a:pPr lvl="1"/>
            <a:r>
              <a:rPr lang="en-US" dirty="0"/>
              <a:t>Eager vs lazy</a:t>
            </a:r>
          </a:p>
          <a:p>
            <a:pPr lvl="1"/>
            <a:r>
              <a:rPr lang="en-US" dirty="0"/>
              <a:t>Centralized vs distributed</a:t>
            </a:r>
          </a:p>
          <a:p>
            <a:r>
              <a:rPr lang="en-US" dirty="0">
                <a:solidFill>
                  <a:srgbClr val="0432FF"/>
                </a:solidFill>
              </a:rPr>
              <a:t>Parallel DBMS</a:t>
            </a:r>
          </a:p>
          <a:p>
            <a:pPr lvl="1"/>
            <a:r>
              <a:rPr lang="en-US" dirty="0"/>
              <a:t>Objectives: high scalability and performance</a:t>
            </a:r>
          </a:p>
          <a:p>
            <a:pPr lvl="1"/>
            <a:r>
              <a:rPr lang="en-US" dirty="0"/>
              <a:t>Cluster computing</a:t>
            </a:r>
          </a:p>
        </p:txBody>
      </p:sp>
      <p:sp>
        <p:nvSpPr>
          <p:cNvPr id="4" name="Footer Placeholder 3">
            <a:extLst>
              <a:ext uri="{FF2B5EF4-FFF2-40B4-BE49-F238E27FC236}">
                <a16:creationId xmlns:a16="http://schemas.microsoft.com/office/drawing/2014/main" id="{21B21ABB-5A09-6A4E-8358-0E3BF6AAC488}"/>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4102A4C7-66ED-7846-A8F6-DB53FE61DB2C}"/>
              </a:ext>
            </a:extLst>
          </p:cNvPr>
          <p:cNvSpPr>
            <a:spLocks noGrp="1"/>
          </p:cNvSpPr>
          <p:nvPr>
            <p:ph type="sldNum" sz="quarter" idx="4"/>
          </p:nvPr>
        </p:nvSpPr>
        <p:spPr/>
        <p:txBody>
          <a:bodyPr/>
          <a:lstStyle/>
          <a:p>
            <a:fld id="{FD96158B-4539-3C43-9DE5-94C547866200}" type="slidenum">
              <a:rPr lang="en-US" smtClean="0"/>
              <a:t>36</a:t>
            </a:fld>
            <a:endParaRPr lang="en-US"/>
          </a:p>
        </p:txBody>
      </p:sp>
    </p:spTree>
    <p:extLst>
      <p:ext uri="{BB962C8B-B14F-4D97-AF65-F5344CB8AC3E}">
        <p14:creationId xmlns:p14="http://schemas.microsoft.com/office/powerpoint/2010/main" val="3982363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alpha val="25000"/>
                  </a:srgbClr>
                </a:solidFill>
                <a:cs typeface="Book Antiqua"/>
              </a:rPr>
              <a:t>What is a distributed DBMS</a:t>
            </a:r>
          </a:p>
          <a:p>
            <a:pPr lvl="1"/>
            <a:r>
              <a:rPr lang="en-US" dirty="0">
                <a:solidFill>
                  <a:srgbClr val="1771A9">
                    <a:alpha val="25000"/>
                  </a:srgbClr>
                </a:solidFill>
                <a:cs typeface="Book Antiqua"/>
              </a:rPr>
              <a:t>History</a:t>
            </a:r>
          </a:p>
          <a:p>
            <a:pPr lvl="1"/>
            <a:r>
              <a:rPr lang="en-US" dirty="0">
                <a:solidFill>
                  <a:srgbClr val="1771A9">
                    <a:alpha val="25000"/>
                  </a:srgbClr>
                </a:solidFill>
                <a:cs typeface="Book Antiqua"/>
              </a:rPr>
              <a:t>Distributed DBMS promises</a:t>
            </a:r>
          </a:p>
          <a:p>
            <a:pPr lvl="1"/>
            <a:r>
              <a:rPr lang="en-US" dirty="0">
                <a:solidFill>
                  <a:srgbClr val="1771A9">
                    <a:alpha val="25000"/>
                  </a:srgbClr>
                </a:solidFill>
                <a:cs typeface="Book Antiqua"/>
              </a:rPr>
              <a:t>Design issues</a:t>
            </a:r>
          </a:p>
          <a:p>
            <a:pPr lvl="1"/>
            <a:r>
              <a:rPr lang="en-US" dirty="0">
                <a:solidFill>
                  <a:srgbClr val="1771A9"/>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37</a:t>
            </a:fld>
            <a:endParaRPr lang="en-US"/>
          </a:p>
        </p:txBody>
      </p:sp>
    </p:spTree>
    <p:extLst>
      <p:ext uri="{BB962C8B-B14F-4D97-AF65-F5344CB8AC3E}">
        <p14:creationId xmlns:p14="http://schemas.microsoft.com/office/powerpoint/2010/main" val="340607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05780" y="320335"/>
            <a:ext cx="8738220" cy="1134070"/>
          </a:xfrm>
        </p:spPr>
        <p:txBody>
          <a:bodyPr/>
          <a:lstStyle/>
          <a:p>
            <a:r>
              <a:rPr lang="en-US" dirty="0"/>
              <a:t>DBMS Implementation Alternatives</a:t>
            </a:r>
          </a:p>
        </p:txBody>
      </p:sp>
      <p:sp>
        <p:nvSpPr>
          <p:cNvPr id="2" name="Footer Placeholder 1">
            <a:extLst>
              <a:ext uri="{FF2B5EF4-FFF2-40B4-BE49-F238E27FC236}">
                <a16:creationId xmlns:a16="http://schemas.microsoft.com/office/drawing/2014/main" id="{E78A8474-2E96-8C4C-8A7A-031B005CD955}"/>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C93414DE-E5EB-024B-8787-A4972BC474CD}"/>
              </a:ext>
            </a:extLst>
          </p:cNvPr>
          <p:cNvSpPr>
            <a:spLocks noGrp="1"/>
          </p:cNvSpPr>
          <p:nvPr>
            <p:ph type="sldNum" sz="quarter" idx="4"/>
          </p:nvPr>
        </p:nvSpPr>
        <p:spPr/>
        <p:txBody>
          <a:bodyPr/>
          <a:lstStyle/>
          <a:p>
            <a:fld id="{FD96158B-4539-3C43-9DE5-94C547866200}" type="slidenum">
              <a:rPr lang="en-US" smtClean="0"/>
              <a:t>38</a:t>
            </a:fld>
            <a:endParaRPr lang="en-US"/>
          </a:p>
        </p:txBody>
      </p:sp>
      <p:pic>
        <p:nvPicPr>
          <p:cNvPr id="6" name="Picture 5" descr="A close up of a map&#10;&#10;Description automatically generated">
            <a:extLst>
              <a:ext uri="{FF2B5EF4-FFF2-40B4-BE49-F238E27FC236}">
                <a16:creationId xmlns:a16="http://schemas.microsoft.com/office/drawing/2014/main" id="{18190C74-4265-344D-83F0-A89855255AB0}"/>
              </a:ext>
            </a:extLst>
          </p:cNvPr>
          <p:cNvPicPr>
            <a:picLocks noChangeAspect="1"/>
          </p:cNvPicPr>
          <p:nvPr/>
        </p:nvPicPr>
        <p:blipFill>
          <a:blip r:embed="rId2"/>
          <a:stretch>
            <a:fillRect/>
          </a:stretch>
        </p:blipFill>
        <p:spPr>
          <a:xfrm>
            <a:off x="1763688" y="1489971"/>
            <a:ext cx="5616624" cy="4565896"/>
          </a:xfrm>
          <a:prstGeom prst="rect">
            <a:avLst/>
          </a:prstGeom>
        </p:spPr>
      </p:pic>
    </p:spTree>
    <p:extLst>
      <p:ext uri="{BB962C8B-B14F-4D97-AF65-F5344CB8AC3E}">
        <p14:creationId xmlns:p14="http://schemas.microsoft.com/office/powerpoint/2010/main" val="1552826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Dimensions of the Problem</a:t>
            </a:r>
          </a:p>
        </p:txBody>
      </p:sp>
      <p:sp>
        <p:nvSpPr>
          <p:cNvPr id="31747" name="Rectangle 3"/>
          <p:cNvSpPr>
            <a:spLocks noGrp="1" noChangeArrowheads="1"/>
          </p:cNvSpPr>
          <p:nvPr>
            <p:ph idx="1"/>
          </p:nvPr>
        </p:nvSpPr>
        <p:spPr>
          <a:xfrm>
            <a:off x="405780" y="1124744"/>
            <a:ext cx="8229600" cy="4853136"/>
          </a:xfrm>
          <a:noFill/>
          <a:ln/>
        </p:spPr>
        <p:txBody>
          <a:bodyPr>
            <a:noAutofit/>
          </a:bodyPr>
          <a:lstStyle/>
          <a:p>
            <a:pPr>
              <a:lnSpc>
                <a:spcPct val="120000"/>
              </a:lnSpc>
              <a:spcBef>
                <a:spcPct val="20000"/>
              </a:spcBef>
            </a:pPr>
            <a:r>
              <a:rPr lang="en-US" sz="1600" dirty="0"/>
              <a:t>Distribution</a:t>
            </a:r>
          </a:p>
          <a:p>
            <a:pPr lvl="1">
              <a:lnSpc>
                <a:spcPct val="120000"/>
              </a:lnSpc>
              <a:spcBef>
                <a:spcPct val="20000"/>
              </a:spcBef>
            </a:pPr>
            <a:r>
              <a:rPr lang="en-US" sz="1600" dirty="0"/>
              <a:t>Whether the components of the system are located on the same machine or not</a:t>
            </a:r>
          </a:p>
          <a:p>
            <a:pPr>
              <a:lnSpc>
                <a:spcPct val="120000"/>
              </a:lnSpc>
              <a:spcBef>
                <a:spcPct val="20000"/>
              </a:spcBef>
            </a:pPr>
            <a:r>
              <a:rPr lang="en-US" sz="1600" dirty="0"/>
              <a:t>Heterogeneity</a:t>
            </a:r>
          </a:p>
          <a:p>
            <a:pPr lvl="1">
              <a:lnSpc>
                <a:spcPct val="120000"/>
              </a:lnSpc>
              <a:spcBef>
                <a:spcPct val="20000"/>
              </a:spcBef>
            </a:pPr>
            <a:r>
              <a:rPr lang="en-US" sz="1600" dirty="0"/>
              <a:t>Various levels (hardware, communications, operating system)</a:t>
            </a:r>
          </a:p>
          <a:p>
            <a:pPr lvl="1">
              <a:lnSpc>
                <a:spcPct val="120000"/>
              </a:lnSpc>
              <a:spcBef>
                <a:spcPct val="20000"/>
              </a:spcBef>
            </a:pPr>
            <a:r>
              <a:rPr lang="en-US" sz="1600" dirty="0"/>
              <a:t>data model, query language, transaction management algorithms</a:t>
            </a:r>
          </a:p>
          <a:p>
            <a:pPr>
              <a:lnSpc>
                <a:spcPct val="120000"/>
              </a:lnSpc>
              <a:spcBef>
                <a:spcPct val="20000"/>
              </a:spcBef>
            </a:pPr>
            <a:r>
              <a:rPr lang="en-US" sz="1600" dirty="0"/>
              <a:t>Autonomy</a:t>
            </a:r>
          </a:p>
          <a:p>
            <a:pPr lvl="1">
              <a:lnSpc>
                <a:spcPct val="120000"/>
              </a:lnSpc>
              <a:spcBef>
                <a:spcPct val="20000"/>
              </a:spcBef>
            </a:pPr>
            <a:r>
              <a:rPr lang="en-US" sz="1600" dirty="0"/>
              <a:t>Not well understood and most troublesome</a:t>
            </a:r>
          </a:p>
          <a:p>
            <a:pPr lvl="1">
              <a:lnSpc>
                <a:spcPct val="120000"/>
              </a:lnSpc>
              <a:spcBef>
                <a:spcPct val="20000"/>
              </a:spcBef>
            </a:pPr>
            <a:r>
              <a:rPr lang="en-US" sz="1600" dirty="0"/>
              <a:t>Various versions</a:t>
            </a:r>
          </a:p>
          <a:p>
            <a:pPr lvl="2">
              <a:lnSpc>
                <a:spcPct val="120000"/>
              </a:lnSpc>
            </a:pPr>
            <a:r>
              <a:rPr lang="en-US" sz="1600" dirty="0">
                <a:solidFill>
                  <a:schemeClr val="tx2"/>
                </a:solidFill>
              </a:rPr>
              <a:t>Design autonomy</a:t>
            </a:r>
            <a:r>
              <a:rPr lang="en-US" sz="1600" dirty="0"/>
              <a:t>: Ability of a component DBMS to decide on issues related to its own design.</a:t>
            </a:r>
          </a:p>
          <a:p>
            <a:pPr lvl="2">
              <a:lnSpc>
                <a:spcPct val="120000"/>
              </a:lnSpc>
            </a:pPr>
            <a:r>
              <a:rPr lang="en-US" sz="1600" dirty="0">
                <a:solidFill>
                  <a:schemeClr val="tx2"/>
                </a:solidFill>
              </a:rPr>
              <a:t>Communication autonomy</a:t>
            </a:r>
            <a:r>
              <a:rPr lang="en-US" sz="1600" dirty="0"/>
              <a:t>: Ability of a component DBMS to decide whether and how to communicate with other DBMSs.</a:t>
            </a:r>
          </a:p>
          <a:p>
            <a:pPr lvl="2">
              <a:lnSpc>
                <a:spcPct val="120000"/>
              </a:lnSpc>
            </a:pPr>
            <a:r>
              <a:rPr lang="en-US" sz="1600" dirty="0">
                <a:solidFill>
                  <a:schemeClr val="tx2"/>
                </a:solidFill>
              </a:rPr>
              <a:t>Execution autonomy</a:t>
            </a:r>
            <a:r>
              <a:rPr lang="en-US" sz="1600" dirty="0"/>
              <a:t>: Ability of a component DBMS to execute local operations in any manner it wants to.</a:t>
            </a:r>
          </a:p>
        </p:txBody>
      </p:sp>
      <p:sp>
        <p:nvSpPr>
          <p:cNvPr id="2" name="Footer Placeholder 1">
            <a:extLst>
              <a:ext uri="{FF2B5EF4-FFF2-40B4-BE49-F238E27FC236}">
                <a16:creationId xmlns:a16="http://schemas.microsoft.com/office/drawing/2014/main" id="{3BC98616-5D36-F841-84E4-E671C2DF851B}"/>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635C5EF-8EE8-C545-91A9-110C93B6EB38}"/>
              </a:ext>
            </a:extLst>
          </p:cNvPr>
          <p:cNvSpPr>
            <a:spLocks noGrp="1"/>
          </p:cNvSpPr>
          <p:nvPr>
            <p:ph type="sldNum" sz="quarter" idx="4"/>
          </p:nvPr>
        </p:nvSpPr>
        <p:spPr/>
        <p:txBody>
          <a:bodyPr/>
          <a:lstStyle/>
          <a:p>
            <a:fld id="{FD96158B-4539-3C43-9DE5-94C547866200}" type="slidenum">
              <a:rPr lang="en-US" smtClean="0"/>
              <a:t>39</a:t>
            </a:fld>
            <a:endParaRPr lang="en-US"/>
          </a:p>
        </p:txBody>
      </p:sp>
    </p:spTree>
    <p:extLst>
      <p:ext uri="{BB962C8B-B14F-4D97-AF65-F5344CB8AC3E}">
        <p14:creationId xmlns:p14="http://schemas.microsoft.com/office/powerpoint/2010/main" val="331218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608E-A836-0D4F-8FA4-CCDE93FDDD18}"/>
              </a:ext>
            </a:extLst>
          </p:cNvPr>
          <p:cNvSpPr>
            <a:spLocks noGrp="1"/>
          </p:cNvSpPr>
          <p:nvPr>
            <p:ph type="title"/>
          </p:nvPr>
        </p:nvSpPr>
        <p:spPr/>
        <p:txBody>
          <a:bodyPr/>
          <a:lstStyle/>
          <a:p>
            <a:r>
              <a:rPr lang="en-US" dirty="0"/>
              <a:t>Current Distribution – Geographically Distributed Data Centers</a:t>
            </a:r>
          </a:p>
        </p:txBody>
      </p:sp>
      <p:sp>
        <p:nvSpPr>
          <p:cNvPr id="4" name="Footer Placeholder 3">
            <a:extLst>
              <a:ext uri="{FF2B5EF4-FFF2-40B4-BE49-F238E27FC236}">
                <a16:creationId xmlns:a16="http://schemas.microsoft.com/office/drawing/2014/main" id="{3EA949E0-3506-AE44-BF52-E378204736D3}"/>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B9307719-2015-C84B-9152-EAD14D3C7267}"/>
              </a:ext>
            </a:extLst>
          </p:cNvPr>
          <p:cNvSpPr>
            <a:spLocks noGrp="1"/>
          </p:cNvSpPr>
          <p:nvPr>
            <p:ph type="sldNum" sz="quarter" idx="4"/>
          </p:nvPr>
        </p:nvSpPr>
        <p:spPr/>
        <p:txBody>
          <a:bodyPr/>
          <a:lstStyle/>
          <a:p>
            <a:fld id="{FD96158B-4539-3C43-9DE5-94C547866200}" type="slidenum">
              <a:rPr lang="en-US" smtClean="0"/>
              <a:t>4</a:t>
            </a:fld>
            <a:endParaRPr lang="en-US"/>
          </a:p>
        </p:txBody>
      </p:sp>
      <p:pic>
        <p:nvPicPr>
          <p:cNvPr id="11" name="Content Placeholder 10" descr="A picture containing text, map&#10;&#10;Description automatically generated">
            <a:extLst>
              <a:ext uri="{FF2B5EF4-FFF2-40B4-BE49-F238E27FC236}">
                <a16:creationId xmlns:a16="http://schemas.microsoft.com/office/drawing/2014/main" id="{4E0C7D04-D658-C242-9693-E9E447557D9A}"/>
              </a:ext>
            </a:extLst>
          </p:cNvPr>
          <p:cNvPicPr>
            <a:picLocks noGrp="1" noChangeAspect="1"/>
          </p:cNvPicPr>
          <p:nvPr>
            <p:ph idx="1"/>
          </p:nvPr>
        </p:nvPicPr>
        <p:blipFill>
          <a:blip r:embed="rId2"/>
          <a:stretch>
            <a:fillRect/>
          </a:stretch>
        </p:blipFill>
        <p:spPr>
          <a:xfrm>
            <a:off x="1270000" y="1340768"/>
            <a:ext cx="6604000" cy="3479800"/>
          </a:xfrm>
        </p:spPr>
      </p:pic>
      <p:sp>
        <p:nvSpPr>
          <p:cNvPr id="6" name="Rectangle 3"/>
          <p:cNvSpPr txBox="1">
            <a:spLocks noChangeArrowheads="1"/>
          </p:cNvSpPr>
          <p:nvPr/>
        </p:nvSpPr>
        <p:spPr bwMode="auto">
          <a:xfrm>
            <a:off x="457200" y="4725144"/>
            <a:ext cx="8229600" cy="1405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marL="0" indent="0">
              <a:buNone/>
            </a:pPr>
            <a:r>
              <a:rPr lang="en-US" sz="2000" kern="0" dirty="0">
                <a:solidFill>
                  <a:schemeClr val="tx2"/>
                </a:solidFill>
              </a:rPr>
              <a:t>Organizations have geographically distributed and interconnected data centers, each with hundreds or thousands of computers connected with high-speed networks, forming mixture of distributed and parallel systems</a:t>
            </a:r>
          </a:p>
        </p:txBody>
      </p:sp>
    </p:spTree>
    <p:extLst>
      <p:ext uri="{BB962C8B-B14F-4D97-AF65-F5344CB8AC3E}">
        <p14:creationId xmlns:p14="http://schemas.microsoft.com/office/powerpoint/2010/main" val="20399227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a:t>
            </a:r>
          </a:p>
        </p:txBody>
      </p:sp>
      <p:sp>
        <p:nvSpPr>
          <p:cNvPr id="3" name="Footer Placeholder 2">
            <a:extLst>
              <a:ext uri="{FF2B5EF4-FFF2-40B4-BE49-F238E27FC236}">
                <a16:creationId xmlns:a16="http://schemas.microsoft.com/office/drawing/2014/main" id="{76C834D4-CE13-AF42-A9DA-E41CB2E27EE5}"/>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4C2295EB-D944-F74E-B242-0FB505604ABB}"/>
              </a:ext>
            </a:extLst>
          </p:cNvPr>
          <p:cNvSpPr>
            <a:spLocks noGrp="1"/>
          </p:cNvSpPr>
          <p:nvPr>
            <p:ph type="sldNum" sz="quarter" idx="4"/>
          </p:nvPr>
        </p:nvSpPr>
        <p:spPr/>
        <p:txBody>
          <a:bodyPr/>
          <a:lstStyle/>
          <a:p>
            <a:fld id="{FD96158B-4539-3C43-9DE5-94C547866200}" type="slidenum">
              <a:rPr lang="en-US" smtClean="0"/>
              <a:t>40</a:t>
            </a:fld>
            <a:endParaRPr lang="en-US"/>
          </a:p>
        </p:txBody>
      </p:sp>
      <p:pic>
        <p:nvPicPr>
          <p:cNvPr id="6" name="Picture 5" descr="A screenshot of a cell phone&#10;&#10;Description automatically generated">
            <a:extLst>
              <a:ext uri="{FF2B5EF4-FFF2-40B4-BE49-F238E27FC236}">
                <a16:creationId xmlns:a16="http://schemas.microsoft.com/office/drawing/2014/main" id="{59950219-EADD-F845-95C2-9C19281A3724}"/>
              </a:ext>
            </a:extLst>
          </p:cNvPr>
          <p:cNvPicPr>
            <a:picLocks noChangeAspect="1"/>
          </p:cNvPicPr>
          <p:nvPr/>
        </p:nvPicPr>
        <p:blipFill>
          <a:blip r:embed="rId2"/>
          <a:stretch>
            <a:fillRect/>
          </a:stretch>
        </p:blipFill>
        <p:spPr>
          <a:xfrm>
            <a:off x="3131840" y="1268760"/>
            <a:ext cx="3312368" cy="4874806"/>
          </a:xfrm>
          <a:prstGeom prst="rect">
            <a:avLst/>
          </a:prstGeom>
        </p:spPr>
      </p:pic>
    </p:spTree>
    <p:extLst>
      <p:ext uri="{BB962C8B-B14F-4D97-AF65-F5344CB8AC3E}">
        <p14:creationId xmlns:p14="http://schemas.microsoft.com/office/powerpoint/2010/main" val="551078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t>Advantages of Client-Server Architectures</a:t>
            </a:r>
          </a:p>
        </p:txBody>
      </p:sp>
      <p:sp>
        <p:nvSpPr>
          <p:cNvPr id="44035" name="Rectangle 3"/>
          <p:cNvSpPr>
            <a:spLocks noGrp="1" noChangeArrowheads="1"/>
          </p:cNvSpPr>
          <p:nvPr>
            <p:ph idx="1"/>
          </p:nvPr>
        </p:nvSpPr>
        <p:spPr>
          <a:xfrm>
            <a:off x="457200" y="1816224"/>
            <a:ext cx="8229600" cy="4205064"/>
          </a:xfrm>
          <a:noFill/>
          <a:ln/>
        </p:spPr>
        <p:txBody>
          <a:bodyPr/>
          <a:lstStyle/>
          <a:p>
            <a:pPr>
              <a:lnSpc>
                <a:spcPct val="100000"/>
              </a:lnSpc>
              <a:spcBef>
                <a:spcPct val="40000"/>
              </a:spcBef>
            </a:pPr>
            <a:r>
              <a:rPr lang="en-US" dirty="0"/>
              <a:t>More efficient division of labor </a:t>
            </a:r>
          </a:p>
          <a:p>
            <a:pPr>
              <a:lnSpc>
                <a:spcPct val="100000"/>
              </a:lnSpc>
              <a:spcBef>
                <a:spcPct val="40000"/>
              </a:spcBef>
            </a:pPr>
            <a:r>
              <a:rPr lang="en-US" dirty="0"/>
              <a:t>Horizontal and vertical scaling of resources</a:t>
            </a:r>
          </a:p>
          <a:p>
            <a:pPr>
              <a:lnSpc>
                <a:spcPct val="100000"/>
              </a:lnSpc>
              <a:spcBef>
                <a:spcPct val="40000"/>
              </a:spcBef>
            </a:pPr>
            <a:r>
              <a:rPr lang="en-US" dirty="0"/>
              <a:t>Better price/performance on client machines</a:t>
            </a:r>
          </a:p>
          <a:p>
            <a:pPr>
              <a:lnSpc>
                <a:spcPct val="100000"/>
              </a:lnSpc>
              <a:spcBef>
                <a:spcPct val="40000"/>
              </a:spcBef>
            </a:pPr>
            <a:r>
              <a:rPr lang="en-US" dirty="0"/>
              <a:t>Ability to use familiar tools on client machines</a:t>
            </a:r>
          </a:p>
          <a:p>
            <a:pPr>
              <a:lnSpc>
                <a:spcPct val="100000"/>
              </a:lnSpc>
              <a:spcBef>
                <a:spcPct val="40000"/>
              </a:spcBef>
            </a:pPr>
            <a:r>
              <a:rPr lang="en-US" dirty="0"/>
              <a:t>Client access to remote data (via standards)</a:t>
            </a:r>
          </a:p>
          <a:p>
            <a:pPr>
              <a:lnSpc>
                <a:spcPct val="100000"/>
              </a:lnSpc>
              <a:spcBef>
                <a:spcPct val="40000"/>
              </a:spcBef>
            </a:pPr>
            <a:r>
              <a:rPr lang="en-US" dirty="0"/>
              <a:t>Full DBMS functionality provided to client workstations</a:t>
            </a:r>
          </a:p>
          <a:p>
            <a:pPr>
              <a:lnSpc>
                <a:spcPct val="100000"/>
              </a:lnSpc>
              <a:spcBef>
                <a:spcPct val="40000"/>
              </a:spcBef>
            </a:pPr>
            <a:r>
              <a:rPr lang="en-US" dirty="0"/>
              <a:t>Overall better system price/performance</a:t>
            </a:r>
          </a:p>
        </p:txBody>
      </p:sp>
      <p:sp>
        <p:nvSpPr>
          <p:cNvPr id="2" name="Footer Placeholder 1">
            <a:extLst>
              <a:ext uri="{FF2B5EF4-FFF2-40B4-BE49-F238E27FC236}">
                <a16:creationId xmlns:a16="http://schemas.microsoft.com/office/drawing/2014/main" id="{8043FEE0-7CE0-BF45-B2F8-F6B33D1D1835}"/>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138FB51D-3FD4-0640-A468-A1F153E94D13}"/>
              </a:ext>
            </a:extLst>
          </p:cNvPr>
          <p:cNvSpPr>
            <a:spLocks noGrp="1"/>
          </p:cNvSpPr>
          <p:nvPr>
            <p:ph type="sldNum" sz="quarter" idx="4"/>
          </p:nvPr>
        </p:nvSpPr>
        <p:spPr/>
        <p:txBody>
          <a:bodyPr/>
          <a:lstStyle/>
          <a:p>
            <a:fld id="{FD96158B-4539-3C43-9DE5-94C547866200}" type="slidenum">
              <a:rPr lang="en-US" smtClean="0"/>
              <a:t>41</a:t>
            </a:fld>
            <a:endParaRPr lang="en-US"/>
          </a:p>
        </p:txBody>
      </p:sp>
    </p:spTree>
    <p:extLst>
      <p:ext uri="{BB962C8B-B14F-4D97-AF65-F5344CB8AC3E}">
        <p14:creationId xmlns:p14="http://schemas.microsoft.com/office/powerpoint/2010/main" val="4232413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Server </a:t>
            </a:r>
            <a:br>
              <a:rPr lang="en-US" dirty="0"/>
            </a:br>
            <a:r>
              <a:rPr lang="en-US" dirty="0"/>
              <a:t>(Multiple Clients / Single Server)</a:t>
            </a:r>
          </a:p>
        </p:txBody>
      </p:sp>
      <p:pic>
        <p:nvPicPr>
          <p:cNvPr id="4" name="Picture 3" descr="Fig-1-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816" y="1772816"/>
            <a:ext cx="4364367" cy="4263007"/>
          </a:xfrm>
          <a:prstGeom prst="rect">
            <a:avLst/>
          </a:prstGeom>
        </p:spPr>
      </p:pic>
      <p:sp>
        <p:nvSpPr>
          <p:cNvPr id="3" name="Footer Placeholder 2">
            <a:extLst>
              <a:ext uri="{FF2B5EF4-FFF2-40B4-BE49-F238E27FC236}">
                <a16:creationId xmlns:a16="http://schemas.microsoft.com/office/drawing/2014/main" id="{837BDCE2-975A-2748-B32C-60B8FBA22E90}"/>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0386520F-74B7-B44F-A7F3-DC0A04FC0E03}"/>
              </a:ext>
            </a:extLst>
          </p:cNvPr>
          <p:cNvSpPr>
            <a:spLocks noGrp="1"/>
          </p:cNvSpPr>
          <p:nvPr>
            <p:ph type="sldNum" sz="quarter" idx="4"/>
          </p:nvPr>
        </p:nvSpPr>
        <p:spPr/>
        <p:txBody>
          <a:bodyPr/>
          <a:lstStyle/>
          <a:p>
            <a:fld id="{FD96158B-4539-3C43-9DE5-94C547866200}" type="slidenum">
              <a:rPr lang="en-US" smtClean="0"/>
              <a:t>42</a:t>
            </a:fld>
            <a:endParaRPr lang="en-US"/>
          </a:p>
        </p:txBody>
      </p:sp>
    </p:spTree>
    <p:extLst>
      <p:ext uri="{BB962C8B-B14F-4D97-AF65-F5344CB8AC3E}">
        <p14:creationId xmlns:p14="http://schemas.microsoft.com/office/powerpoint/2010/main" val="3057787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 Servers</a:t>
            </a:r>
            <a:br>
              <a:rPr lang="en-US" dirty="0"/>
            </a:br>
            <a:r>
              <a:rPr lang="en-US" dirty="0"/>
              <a:t>(Multiple Clients / Multiple Servers)</a:t>
            </a:r>
          </a:p>
        </p:txBody>
      </p:sp>
      <p:sp>
        <p:nvSpPr>
          <p:cNvPr id="3" name="Footer Placeholder 2">
            <a:extLst>
              <a:ext uri="{FF2B5EF4-FFF2-40B4-BE49-F238E27FC236}">
                <a16:creationId xmlns:a16="http://schemas.microsoft.com/office/drawing/2014/main" id="{829BC7F5-2D52-B64A-AA04-8B2A98E31678}"/>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F81E5D8F-3127-224B-B490-63EC6AE3595B}"/>
              </a:ext>
            </a:extLst>
          </p:cNvPr>
          <p:cNvSpPr>
            <a:spLocks noGrp="1"/>
          </p:cNvSpPr>
          <p:nvPr>
            <p:ph type="sldNum" sz="quarter" idx="4"/>
          </p:nvPr>
        </p:nvSpPr>
        <p:spPr/>
        <p:txBody>
          <a:bodyPr/>
          <a:lstStyle/>
          <a:p>
            <a:fld id="{FD96158B-4539-3C43-9DE5-94C547866200}" type="slidenum">
              <a:rPr lang="en-US" smtClean="0"/>
              <a:t>43</a:t>
            </a:fld>
            <a:endParaRPr lang="en-US"/>
          </a:p>
        </p:txBody>
      </p:sp>
      <p:pic>
        <p:nvPicPr>
          <p:cNvPr id="8" name="Picture 7" descr="A screenshot of a cell phone&#10;&#10;Description automatically generated">
            <a:extLst>
              <a:ext uri="{FF2B5EF4-FFF2-40B4-BE49-F238E27FC236}">
                <a16:creationId xmlns:a16="http://schemas.microsoft.com/office/drawing/2014/main" id="{34CE00D1-4A2A-A144-9DB1-0A2B026C7CE4}"/>
              </a:ext>
            </a:extLst>
          </p:cNvPr>
          <p:cNvPicPr>
            <a:picLocks noChangeAspect="1"/>
          </p:cNvPicPr>
          <p:nvPr/>
        </p:nvPicPr>
        <p:blipFill>
          <a:blip r:embed="rId2"/>
          <a:stretch>
            <a:fillRect/>
          </a:stretch>
        </p:blipFill>
        <p:spPr>
          <a:xfrm>
            <a:off x="1619672" y="1916832"/>
            <a:ext cx="5904656" cy="4200467"/>
          </a:xfrm>
          <a:prstGeom prst="rect">
            <a:avLst/>
          </a:prstGeom>
        </p:spPr>
      </p:pic>
    </p:spTree>
    <p:extLst>
      <p:ext uri="{BB962C8B-B14F-4D97-AF65-F5344CB8AC3E}">
        <p14:creationId xmlns:p14="http://schemas.microsoft.com/office/powerpoint/2010/main" val="2355866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dirty="0"/>
              <a:t>Peer-to-Peer Component Architecture</a:t>
            </a:r>
          </a:p>
        </p:txBody>
      </p:sp>
      <p:sp>
        <p:nvSpPr>
          <p:cNvPr id="2" name="Footer Placeholder 1">
            <a:extLst>
              <a:ext uri="{FF2B5EF4-FFF2-40B4-BE49-F238E27FC236}">
                <a16:creationId xmlns:a16="http://schemas.microsoft.com/office/drawing/2014/main" id="{7C34E965-22C9-0D41-B395-32A2ACAEFA56}"/>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92F54471-D78C-C242-8AD4-B03EA5BF87C2}"/>
              </a:ext>
            </a:extLst>
          </p:cNvPr>
          <p:cNvSpPr>
            <a:spLocks noGrp="1"/>
          </p:cNvSpPr>
          <p:nvPr>
            <p:ph type="sldNum" sz="quarter" idx="4"/>
          </p:nvPr>
        </p:nvSpPr>
        <p:spPr/>
        <p:txBody>
          <a:bodyPr/>
          <a:lstStyle/>
          <a:p>
            <a:fld id="{FD96158B-4539-3C43-9DE5-94C547866200}" type="slidenum">
              <a:rPr lang="en-US" smtClean="0"/>
              <a:t>44</a:t>
            </a:fld>
            <a:endParaRPr lang="en-US"/>
          </a:p>
        </p:txBody>
      </p:sp>
      <p:pic>
        <p:nvPicPr>
          <p:cNvPr id="6" name="Picture 5" descr="A picture containing screenshot&#10;&#10;Description automatically generated">
            <a:extLst>
              <a:ext uri="{FF2B5EF4-FFF2-40B4-BE49-F238E27FC236}">
                <a16:creationId xmlns:a16="http://schemas.microsoft.com/office/drawing/2014/main" id="{F1D5EF73-9A98-7B48-B583-09D9B0246475}"/>
              </a:ext>
            </a:extLst>
          </p:cNvPr>
          <p:cNvPicPr>
            <a:picLocks noChangeAspect="1"/>
          </p:cNvPicPr>
          <p:nvPr/>
        </p:nvPicPr>
        <p:blipFill>
          <a:blip r:embed="rId3">
            <a:clrChange>
              <a:clrFrom>
                <a:srgbClr val="FEFFFF"/>
              </a:clrFrom>
              <a:clrTo>
                <a:srgbClr val="FEFFFF">
                  <a:alpha val="0"/>
                </a:srgbClr>
              </a:clrTo>
            </a:clrChange>
          </a:blip>
          <a:stretch>
            <a:fillRect/>
          </a:stretch>
        </p:blipFill>
        <p:spPr>
          <a:xfrm>
            <a:off x="2381414" y="1052736"/>
            <a:ext cx="4350826" cy="5184576"/>
          </a:xfrm>
          <a:prstGeom prst="rect">
            <a:avLst/>
          </a:prstGeom>
        </p:spPr>
      </p:pic>
    </p:spTree>
    <p:extLst>
      <p:ext uri="{BB962C8B-B14F-4D97-AF65-F5344CB8AC3E}">
        <p14:creationId xmlns:p14="http://schemas.microsoft.com/office/powerpoint/2010/main" val="1865264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3567" y="312539"/>
            <a:ext cx="8343927" cy="1134070"/>
          </a:xfrm>
          <a:noFill/>
          <a:ln/>
        </p:spPr>
        <p:txBody>
          <a:bodyPr vert="horz" wrap="square" lIns="90487" tIns="45720" rIns="90487" bIns="45720" numCol="1" anchor="t" anchorCtr="0" compatLnSpc="1">
            <a:prstTxWarp prst="textNoShape">
              <a:avLst/>
            </a:prstTxWarp>
          </a:bodyPr>
          <a:lstStyle/>
          <a:p>
            <a:r>
              <a:rPr lang="en-US" dirty="0"/>
              <a:t>MDBS Components &amp; Execution</a:t>
            </a:r>
          </a:p>
        </p:txBody>
      </p:sp>
      <p:sp>
        <p:nvSpPr>
          <p:cNvPr id="5" name="Footer Placeholder 4">
            <a:extLst>
              <a:ext uri="{FF2B5EF4-FFF2-40B4-BE49-F238E27FC236}">
                <a16:creationId xmlns:a16="http://schemas.microsoft.com/office/drawing/2014/main" id="{967293AB-0D70-474B-81FA-F80492E486AF}"/>
              </a:ext>
            </a:extLst>
          </p:cNvPr>
          <p:cNvSpPr>
            <a:spLocks noGrp="1"/>
          </p:cNvSpPr>
          <p:nvPr>
            <p:ph type="ftr" sz="quarter" idx="3"/>
          </p:nvPr>
        </p:nvSpPr>
        <p:spPr/>
        <p:txBody>
          <a:bodyPr/>
          <a:lstStyle/>
          <a:p>
            <a:r>
              <a:rPr lang="en-US"/>
              <a:t>© 2020, M.T. Özsu &amp; P. Valduriez</a:t>
            </a:r>
            <a:endParaRPr lang="en-US" dirty="0"/>
          </a:p>
        </p:txBody>
      </p:sp>
      <p:sp>
        <p:nvSpPr>
          <p:cNvPr id="6" name="Slide Number Placeholder 5">
            <a:extLst>
              <a:ext uri="{FF2B5EF4-FFF2-40B4-BE49-F238E27FC236}">
                <a16:creationId xmlns:a16="http://schemas.microsoft.com/office/drawing/2014/main" id="{A3256DC0-0BF1-5744-BE6E-9AAA7334CCFE}"/>
              </a:ext>
            </a:extLst>
          </p:cNvPr>
          <p:cNvSpPr>
            <a:spLocks noGrp="1"/>
          </p:cNvSpPr>
          <p:nvPr>
            <p:ph type="sldNum" sz="quarter" idx="4"/>
          </p:nvPr>
        </p:nvSpPr>
        <p:spPr/>
        <p:txBody>
          <a:bodyPr/>
          <a:lstStyle/>
          <a:p>
            <a:fld id="{FD96158B-4539-3C43-9DE5-94C547866200}" type="slidenum">
              <a:rPr lang="en-US" smtClean="0"/>
              <a:t>45</a:t>
            </a:fld>
            <a:endParaRPr lang="en-US"/>
          </a:p>
        </p:txBody>
      </p:sp>
      <p:pic>
        <p:nvPicPr>
          <p:cNvPr id="9" name="Picture 8" descr="A screenshot of a cell phone&#10;&#10;Description automatically generated">
            <a:extLst>
              <a:ext uri="{FF2B5EF4-FFF2-40B4-BE49-F238E27FC236}">
                <a16:creationId xmlns:a16="http://schemas.microsoft.com/office/drawing/2014/main" id="{6564FCB0-B7D3-9042-95B4-6EB176F2AF94}"/>
              </a:ext>
            </a:extLst>
          </p:cNvPr>
          <p:cNvPicPr>
            <a:picLocks noChangeAspect="1"/>
          </p:cNvPicPr>
          <p:nvPr/>
        </p:nvPicPr>
        <p:blipFill>
          <a:blip r:embed="rId3"/>
          <a:stretch>
            <a:fillRect/>
          </a:stretch>
        </p:blipFill>
        <p:spPr>
          <a:xfrm>
            <a:off x="1259632" y="1916832"/>
            <a:ext cx="6457981" cy="4175748"/>
          </a:xfrm>
          <a:prstGeom prst="rect">
            <a:avLst/>
          </a:prstGeom>
        </p:spPr>
      </p:pic>
      <p:sp>
        <p:nvSpPr>
          <p:cNvPr id="7" name="Rectangle 3"/>
          <p:cNvSpPr txBox="1">
            <a:spLocks noChangeArrowheads="1"/>
          </p:cNvSpPr>
          <p:nvPr/>
        </p:nvSpPr>
        <p:spPr>
          <a:xfrm>
            <a:off x="827583" y="1084011"/>
            <a:ext cx="7925979" cy="1252736"/>
          </a:xfrm>
          <a:prstGeom prst="rect">
            <a:avLst/>
          </a:prstGeom>
          <a:noFill/>
          <a:ln/>
        </p:spPr>
        <p:txBody>
          <a:bodyPr/>
          <a:lst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a:spcBef>
                <a:spcPct val="40000"/>
              </a:spcBef>
            </a:pPr>
            <a:r>
              <a:rPr lang="en-US" kern="0" dirty="0" err="1"/>
              <a:t>MDBS</a:t>
            </a:r>
            <a:r>
              <a:rPr lang="en-US" kern="0" dirty="0"/>
              <a:t> has 2 options, Homogeneous and Heterogeneous.</a:t>
            </a:r>
          </a:p>
        </p:txBody>
      </p:sp>
    </p:spTree>
    <p:extLst>
      <p:ext uri="{BB962C8B-B14F-4D97-AF65-F5344CB8AC3E}">
        <p14:creationId xmlns:p14="http://schemas.microsoft.com/office/powerpoint/2010/main" val="294497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3236" y="609389"/>
            <a:ext cx="7198035" cy="567361"/>
          </a:xfrm>
          <a:prstGeom prst="rect">
            <a:avLst/>
          </a:prstGeom>
        </p:spPr>
        <p:txBody>
          <a:bodyPr vert="horz" wrap="square" lIns="0" tIns="0" rIns="0" bIns="0" rtlCol="0">
            <a:noAutofit/>
          </a:bodyPr>
          <a:lstStyle/>
          <a:p>
            <a:pPr marL="12735"/>
            <a:r>
              <a:rPr sz="3610" b="1" spc="-30" dirty="0">
                <a:solidFill>
                  <a:srgbClr val="7F0000"/>
                </a:solidFill>
                <a:latin typeface="Comic Sans MS"/>
                <a:cs typeface="Comic Sans MS"/>
              </a:rPr>
              <a:t>Homogeneou</a:t>
            </a:r>
            <a:r>
              <a:rPr sz="3610" b="1" spc="-20" dirty="0">
                <a:solidFill>
                  <a:srgbClr val="7F0000"/>
                </a:solidFill>
                <a:latin typeface="Comic Sans MS"/>
                <a:cs typeface="Comic Sans MS"/>
              </a:rPr>
              <a:t>s </a:t>
            </a:r>
            <a:r>
              <a:rPr sz="3610" b="1" spc="-25" dirty="0">
                <a:solidFill>
                  <a:srgbClr val="7F0000"/>
                </a:solidFill>
                <a:latin typeface="Comic Sans MS"/>
                <a:cs typeface="Comic Sans MS"/>
              </a:rPr>
              <a:t>vs</a:t>
            </a:r>
            <a:r>
              <a:rPr sz="3610" b="1" spc="-20" dirty="0">
                <a:solidFill>
                  <a:srgbClr val="7F0000"/>
                </a:solidFill>
                <a:latin typeface="Comic Sans MS"/>
                <a:cs typeface="Comic Sans MS"/>
              </a:rPr>
              <a:t>. </a:t>
            </a:r>
            <a:r>
              <a:rPr sz="3610" b="1" spc="-5" dirty="0">
                <a:solidFill>
                  <a:srgbClr val="7F0000"/>
                </a:solidFill>
                <a:latin typeface="Comic Sans MS"/>
                <a:cs typeface="Comic Sans MS"/>
              </a:rPr>
              <a:t>Heterogeneous</a:t>
            </a:r>
            <a:endParaRPr sz="3610">
              <a:latin typeface="Comic Sans MS"/>
              <a:cs typeface="Comic Sans MS"/>
            </a:endParaRPr>
          </a:p>
        </p:txBody>
      </p:sp>
      <p:sp>
        <p:nvSpPr>
          <p:cNvPr id="3" name="object 3"/>
          <p:cNvSpPr txBox="1"/>
          <p:nvPr/>
        </p:nvSpPr>
        <p:spPr>
          <a:xfrm>
            <a:off x="4269662" y="1681197"/>
            <a:ext cx="2974984" cy="320932"/>
          </a:xfrm>
          <a:prstGeom prst="rect">
            <a:avLst/>
          </a:prstGeom>
        </p:spPr>
        <p:txBody>
          <a:bodyPr vert="horz" wrap="square" lIns="0" tIns="0" rIns="0" bIns="0" rtlCol="0">
            <a:noAutofit/>
          </a:bodyPr>
          <a:lstStyle/>
          <a:p>
            <a:pPr marL="355945" indent="-343847">
              <a:buClr>
                <a:srgbClr val="7F0000"/>
              </a:buClr>
              <a:buFont typeface="Comic Sans MS"/>
              <a:buChar char="•"/>
              <a:tabLst>
                <a:tab pos="355945" algn="l"/>
              </a:tabLst>
            </a:pPr>
            <a:r>
              <a:rPr sz="2005" spc="-15" dirty="0">
                <a:solidFill>
                  <a:srgbClr val="7F0000"/>
                </a:solidFill>
                <a:latin typeface="Comic Sans MS"/>
                <a:cs typeface="Comic Sans MS"/>
              </a:rPr>
              <a:t>Homogeneous</a:t>
            </a:r>
            <a:r>
              <a:rPr sz="2005" spc="5" dirty="0">
                <a:solidFill>
                  <a:srgbClr val="7F0000"/>
                </a:solidFill>
                <a:latin typeface="Comic Sans MS"/>
                <a:cs typeface="Comic Sans MS"/>
              </a:rPr>
              <a:t> </a:t>
            </a:r>
            <a:r>
              <a:rPr sz="2005" spc="-15" dirty="0">
                <a:solidFill>
                  <a:srgbClr val="7F0000"/>
                </a:solidFill>
                <a:latin typeface="Comic Sans MS"/>
                <a:cs typeface="Comic Sans MS"/>
              </a:rPr>
              <a:t>DDBMS</a:t>
            </a:r>
            <a:endParaRPr sz="2005">
              <a:latin typeface="Comic Sans MS"/>
              <a:cs typeface="Comic Sans MS"/>
            </a:endParaRPr>
          </a:p>
        </p:txBody>
      </p:sp>
      <p:sp>
        <p:nvSpPr>
          <p:cNvPr id="4" name="object 4"/>
          <p:cNvSpPr txBox="1"/>
          <p:nvPr/>
        </p:nvSpPr>
        <p:spPr>
          <a:xfrm>
            <a:off x="4728136" y="2077785"/>
            <a:ext cx="3393978" cy="992723"/>
          </a:xfrm>
          <a:prstGeom prst="rect">
            <a:avLst/>
          </a:prstGeom>
        </p:spPr>
        <p:txBody>
          <a:bodyPr vert="horz" wrap="square" lIns="0" tIns="0" rIns="0" bIns="0" rtlCol="0">
            <a:noAutofit/>
          </a:bodyPr>
          <a:lstStyle/>
          <a:p>
            <a:pPr marL="299274" indent="-286539">
              <a:buFont typeface="Comic Sans MS"/>
              <a:buChar char="–"/>
              <a:tabLst>
                <a:tab pos="298638" algn="l"/>
              </a:tabLst>
            </a:pPr>
            <a:r>
              <a:rPr sz="2005" spc="-15" dirty="0">
                <a:latin typeface="Comic Sans MS"/>
                <a:cs typeface="Comic Sans MS"/>
              </a:rPr>
              <a:t>No </a:t>
            </a:r>
            <a:r>
              <a:rPr sz="2005" spc="-10" dirty="0">
                <a:latin typeface="Comic Sans MS"/>
                <a:cs typeface="Comic Sans MS"/>
              </a:rPr>
              <a:t>local users</a:t>
            </a:r>
            <a:endParaRPr sz="2005" dirty="0">
              <a:latin typeface="Comic Sans MS"/>
              <a:cs typeface="Comic Sans MS"/>
            </a:endParaRPr>
          </a:p>
          <a:p>
            <a:pPr>
              <a:lnSpc>
                <a:spcPts val="953"/>
              </a:lnSpc>
              <a:spcBef>
                <a:spcPts val="22"/>
              </a:spcBef>
              <a:buFont typeface="Comic Sans MS"/>
              <a:buChar char="–"/>
            </a:pPr>
            <a:endParaRPr sz="953" dirty="0"/>
          </a:p>
          <a:p>
            <a:pPr marL="299274" marR="12735" indent="-286539">
              <a:lnSpc>
                <a:spcPts val="2176"/>
              </a:lnSpc>
              <a:buFont typeface="Comic Sans MS"/>
              <a:buChar char="–"/>
              <a:tabLst>
                <a:tab pos="298638" algn="l"/>
              </a:tabLst>
            </a:pPr>
            <a:r>
              <a:rPr sz="2005" spc="-15" dirty="0">
                <a:latin typeface="Comic Sans MS"/>
                <a:cs typeface="Comic Sans MS"/>
              </a:rPr>
              <a:t>Most systems</a:t>
            </a:r>
            <a:r>
              <a:rPr sz="2005" spc="5" dirty="0">
                <a:latin typeface="Comic Sans MS"/>
                <a:cs typeface="Comic Sans MS"/>
              </a:rPr>
              <a:t> </a:t>
            </a:r>
            <a:r>
              <a:rPr sz="2005" spc="-15" dirty="0">
                <a:latin typeface="Comic Sans MS"/>
                <a:cs typeface="Comic Sans MS"/>
              </a:rPr>
              <a:t>do </a:t>
            </a:r>
            <a:r>
              <a:rPr sz="2005" spc="-10" dirty="0">
                <a:latin typeface="Comic Sans MS"/>
                <a:cs typeface="Comic Sans MS"/>
              </a:rPr>
              <a:t>not </a:t>
            </a:r>
            <a:r>
              <a:rPr sz="2005" spc="-15" dirty="0">
                <a:latin typeface="Comic Sans MS"/>
                <a:cs typeface="Comic Sans MS"/>
              </a:rPr>
              <a:t>have</a:t>
            </a:r>
            <a:r>
              <a:rPr sz="2005" spc="-10" dirty="0">
                <a:latin typeface="Comic Sans MS"/>
                <a:cs typeface="Comic Sans MS"/>
              </a:rPr>
              <a:t> local</a:t>
            </a:r>
            <a:r>
              <a:rPr sz="2005" spc="10" dirty="0">
                <a:latin typeface="Comic Sans MS"/>
                <a:cs typeface="Comic Sans MS"/>
              </a:rPr>
              <a:t> </a:t>
            </a:r>
            <a:r>
              <a:rPr lang="en-US" sz="2005" spc="10" dirty="0">
                <a:latin typeface="Comic Sans MS"/>
                <a:cs typeface="Comic Sans MS"/>
              </a:rPr>
              <a:t>external </a:t>
            </a:r>
            <a:r>
              <a:rPr sz="2005" spc="-15" dirty="0">
                <a:latin typeface="Comic Sans MS"/>
                <a:cs typeface="Comic Sans MS"/>
              </a:rPr>
              <a:t>schemas</a:t>
            </a:r>
            <a:endParaRPr sz="2005" dirty="0">
              <a:latin typeface="Comic Sans MS"/>
              <a:cs typeface="Comic Sans MS"/>
            </a:endParaRPr>
          </a:p>
        </p:txBody>
      </p:sp>
      <p:sp>
        <p:nvSpPr>
          <p:cNvPr id="5" name="object 5"/>
          <p:cNvSpPr txBox="1"/>
          <p:nvPr/>
        </p:nvSpPr>
        <p:spPr>
          <a:xfrm>
            <a:off x="4269663" y="3074585"/>
            <a:ext cx="3165378" cy="320932"/>
          </a:xfrm>
          <a:prstGeom prst="rect">
            <a:avLst/>
          </a:prstGeom>
        </p:spPr>
        <p:txBody>
          <a:bodyPr vert="horz" wrap="square" lIns="0" tIns="0" rIns="0" bIns="0" rtlCol="0">
            <a:noAutofit/>
          </a:bodyPr>
          <a:lstStyle/>
          <a:p>
            <a:pPr marL="355945" indent="-343847">
              <a:buClr>
                <a:srgbClr val="7F0000"/>
              </a:buClr>
              <a:buFont typeface="Comic Sans MS"/>
              <a:buChar char="•"/>
              <a:tabLst>
                <a:tab pos="355945" algn="l"/>
              </a:tabLst>
            </a:pPr>
            <a:r>
              <a:rPr sz="2005" spc="-15" dirty="0">
                <a:solidFill>
                  <a:srgbClr val="7F0000"/>
                </a:solidFill>
                <a:latin typeface="Comic Sans MS"/>
                <a:cs typeface="Comic Sans MS"/>
              </a:rPr>
              <a:t>Heterogeneous DDBMS</a:t>
            </a:r>
            <a:endParaRPr sz="2005" dirty="0">
              <a:latin typeface="Comic Sans MS"/>
              <a:cs typeface="Comic Sans MS"/>
            </a:endParaRPr>
          </a:p>
        </p:txBody>
      </p:sp>
      <p:sp>
        <p:nvSpPr>
          <p:cNvPr id="6" name="object 6"/>
          <p:cNvSpPr txBox="1"/>
          <p:nvPr/>
        </p:nvSpPr>
        <p:spPr>
          <a:xfrm>
            <a:off x="4728137" y="3429000"/>
            <a:ext cx="3744837" cy="2853998"/>
          </a:xfrm>
          <a:prstGeom prst="rect">
            <a:avLst/>
          </a:prstGeom>
        </p:spPr>
        <p:txBody>
          <a:bodyPr vert="horz" wrap="square" lIns="0" tIns="0" rIns="0" bIns="0" rtlCol="0">
            <a:noAutofit/>
          </a:bodyPr>
          <a:lstStyle/>
          <a:p>
            <a:pPr marL="299274" marR="522774" indent="-286539">
              <a:lnSpc>
                <a:spcPts val="2176"/>
              </a:lnSpc>
              <a:buFont typeface="Comic Sans MS"/>
              <a:buChar char="–"/>
              <a:tabLst>
                <a:tab pos="298638" algn="l"/>
              </a:tabLst>
            </a:pPr>
            <a:r>
              <a:rPr sz="2005" spc="-20" dirty="0">
                <a:latin typeface="Comic Sans MS"/>
                <a:cs typeface="Comic Sans MS"/>
              </a:rPr>
              <a:t>T</a:t>
            </a:r>
            <a:r>
              <a:rPr sz="2005" spc="-15" dirty="0">
                <a:latin typeface="Comic Sans MS"/>
                <a:cs typeface="Comic Sans MS"/>
              </a:rPr>
              <a:t>here</a:t>
            </a:r>
            <a:r>
              <a:rPr sz="2005" spc="5" dirty="0">
                <a:latin typeface="Comic Sans MS"/>
                <a:cs typeface="Comic Sans MS"/>
              </a:rPr>
              <a:t> </a:t>
            </a:r>
            <a:r>
              <a:rPr sz="2005" spc="-15" dirty="0">
                <a:latin typeface="Comic Sans MS"/>
                <a:cs typeface="Comic Sans MS"/>
              </a:rPr>
              <a:t>are</a:t>
            </a:r>
            <a:r>
              <a:rPr sz="2005" spc="5" dirty="0">
                <a:latin typeface="Comic Sans MS"/>
                <a:cs typeface="Comic Sans MS"/>
              </a:rPr>
              <a:t> </a:t>
            </a:r>
            <a:r>
              <a:rPr sz="2005" spc="-15" dirty="0">
                <a:latin typeface="Comic Sans MS"/>
                <a:cs typeface="Comic Sans MS"/>
              </a:rPr>
              <a:t>both</a:t>
            </a:r>
            <a:r>
              <a:rPr sz="2005" spc="5" dirty="0">
                <a:latin typeface="Comic Sans MS"/>
                <a:cs typeface="Comic Sans MS"/>
              </a:rPr>
              <a:t> </a:t>
            </a:r>
            <a:r>
              <a:rPr sz="2005" spc="-10" dirty="0">
                <a:latin typeface="Comic Sans MS"/>
                <a:cs typeface="Comic Sans MS"/>
              </a:rPr>
              <a:t>local</a:t>
            </a:r>
            <a:r>
              <a:rPr sz="2005" spc="5" dirty="0">
                <a:latin typeface="Comic Sans MS"/>
                <a:cs typeface="Comic Sans MS"/>
              </a:rPr>
              <a:t> </a:t>
            </a:r>
            <a:r>
              <a:rPr sz="2005" spc="-15" dirty="0">
                <a:latin typeface="Comic Sans MS"/>
                <a:cs typeface="Comic Sans MS"/>
              </a:rPr>
              <a:t>and</a:t>
            </a:r>
            <a:r>
              <a:rPr sz="2005" spc="-10" dirty="0">
                <a:latin typeface="Comic Sans MS"/>
                <a:cs typeface="Comic Sans MS"/>
              </a:rPr>
              <a:t> global</a:t>
            </a:r>
            <a:r>
              <a:rPr sz="2005" spc="10" dirty="0">
                <a:latin typeface="Comic Sans MS"/>
                <a:cs typeface="Comic Sans MS"/>
              </a:rPr>
              <a:t> </a:t>
            </a:r>
            <a:r>
              <a:rPr sz="2005" spc="-10" dirty="0">
                <a:latin typeface="Comic Sans MS"/>
                <a:cs typeface="Comic Sans MS"/>
              </a:rPr>
              <a:t>users</a:t>
            </a:r>
            <a:endParaRPr sz="2005" dirty="0">
              <a:latin typeface="Comic Sans MS"/>
              <a:cs typeface="Comic Sans MS"/>
            </a:endParaRPr>
          </a:p>
          <a:p>
            <a:pPr>
              <a:lnSpc>
                <a:spcPts val="903"/>
              </a:lnSpc>
              <a:spcBef>
                <a:spcPts val="38"/>
              </a:spcBef>
              <a:buFont typeface="Comic Sans MS"/>
              <a:buChar char="–"/>
            </a:pPr>
            <a:endParaRPr sz="903" dirty="0"/>
          </a:p>
          <a:p>
            <a:pPr marL="299274" marR="243876" indent="-286539">
              <a:lnSpc>
                <a:spcPts val="2176"/>
              </a:lnSpc>
              <a:buFont typeface="Comic Sans MS"/>
              <a:buChar char="–"/>
              <a:tabLst>
                <a:tab pos="298638" algn="l"/>
              </a:tabLst>
            </a:pPr>
            <a:r>
              <a:rPr lang="en-US" sz="2005" spc="-15" dirty="0">
                <a:latin typeface="Comic Sans MS"/>
                <a:cs typeface="Comic Sans MS"/>
              </a:rPr>
              <a:t>It can be </a:t>
            </a:r>
            <a:r>
              <a:rPr sz="2005" spc="-10" dirty="0">
                <a:latin typeface="Comic Sans MS"/>
                <a:cs typeface="Comic Sans MS"/>
              </a:rPr>
              <a:t>split into:</a:t>
            </a:r>
            <a:endParaRPr sz="2005" dirty="0">
              <a:latin typeface="Comic Sans MS"/>
              <a:cs typeface="Comic Sans MS"/>
            </a:endParaRPr>
          </a:p>
          <a:p>
            <a:pPr>
              <a:lnSpc>
                <a:spcPts val="953"/>
              </a:lnSpc>
              <a:spcBef>
                <a:spcPts val="2"/>
              </a:spcBef>
              <a:buFont typeface="Comic Sans MS"/>
              <a:buChar char="–"/>
            </a:pPr>
            <a:endParaRPr sz="953" dirty="0"/>
          </a:p>
          <a:p>
            <a:pPr marL="700429" marR="37569" lvl="1" indent="-229231">
              <a:lnSpc>
                <a:spcPts val="2166"/>
              </a:lnSpc>
              <a:buClr>
                <a:srgbClr val="0000CC"/>
              </a:buClr>
              <a:buFont typeface="Comic Sans MS"/>
              <a:buChar char="•"/>
              <a:tabLst>
                <a:tab pos="699792" algn="l"/>
              </a:tabLst>
            </a:pPr>
            <a:r>
              <a:rPr sz="2005" spc="-10" dirty="0">
                <a:solidFill>
                  <a:srgbClr val="0000CC"/>
                </a:solidFill>
                <a:latin typeface="Comic Sans MS"/>
                <a:cs typeface="Comic Sans MS"/>
              </a:rPr>
              <a:t>Tightly </a:t>
            </a:r>
            <a:r>
              <a:rPr sz="2005" spc="-15" dirty="0">
                <a:solidFill>
                  <a:srgbClr val="0000CC"/>
                </a:solidFill>
                <a:latin typeface="Comic Sans MS"/>
                <a:cs typeface="Comic Sans MS"/>
              </a:rPr>
              <a:t>Coupled System</a:t>
            </a:r>
            <a:r>
              <a:rPr sz="2005" spc="-20" dirty="0">
                <a:solidFill>
                  <a:srgbClr val="0000CC"/>
                </a:solidFill>
                <a:latin typeface="Comic Sans MS"/>
                <a:cs typeface="Comic Sans MS"/>
              </a:rPr>
              <a:t>s</a:t>
            </a:r>
            <a:r>
              <a:rPr sz="2005" spc="-10" dirty="0">
                <a:latin typeface="Comic Sans MS"/>
                <a:cs typeface="Comic Sans MS"/>
              </a:rPr>
              <a:t>: have</a:t>
            </a:r>
            <a:r>
              <a:rPr sz="2005" spc="5" dirty="0">
                <a:latin typeface="Comic Sans MS"/>
                <a:cs typeface="Comic Sans MS"/>
              </a:rPr>
              <a:t> </a:t>
            </a:r>
            <a:r>
              <a:rPr sz="2005" spc="-15" dirty="0">
                <a:latin typeface="Comic Sans MS"/>
                <a:cs typeface="Comic Sans MS"/>
              </a:rPr>
              <a:t>a</a:t>
            </a:r>
            <a:r>
              <a:rPr sz="2005" spc="5" dirty="0">
                <a:latin typeface="Comic Sans MS"/>
                <a:cs typeface="Comic Sans MS"/>
              </a:rPr>
              <a:t> </a:t>
            </a:r>
            <a:r>
              <a:rPr sz="2005" spc="-10" dirty="0">
                <a:latin typeface="Comic Sans MS"/>
                <a:cs typeface="Comic Sans MS"/>
              </a:rPr>
              <a:t>global</a:t>
            </a:r>
            <a:r>
              <a:rPr sz="2005" spc="5" dirty="0">
                <a:latin typeface="Comic Sans MS"/>
                <a:cs typeface="Comic Sans MS"/>
              </a:rPr>
              <a:t> </a:t>
            </a:r>
            <a:r>
              <a:rPr lang="en-US" sz="2005" spc="5" dirty="0">
                <a:latin typeface="Comic Sans MS"/>
                <a:cs typeface="Comic Sans MS"/>
              </a:rPr>
              <a:t>conceptual </a:t>
            </a:r>
            <a:r>
              <a:rPr sz="2005" spc="-15" dirty="0">
                <a:latin typeface="Comic Sans MS"/>
                <a:cs typeface="Comic Sans MS"/>
              </a:rPr>
              <a:t>schema</a:t>
            </a:r>
            <a:endParaRPr sz="2005" dirty="0">
              <a:latin typeface="Comic Sans MS"/>
              <a:cs typeface="Comic Sans MS"/>
            </a:endParaRPr>
          </a:p>
          <a:p>
            <a:pPr lvl="1">
              <a:lnSpc>
                <a:spcPts val="903"/>
              </a:lnSpc>
              <a:spcBef>
                <a:spcPts val="19"/>
              </a:spcBef>
              <a:buClr>
                <a:srgbClr val="0000CC"/>
              </a:buClr>
              <a:buFont typeface="Comic Sans MS"/>
              <a:buChar char="•"/>
            </a:pPr>
            <a:endParaRPr sz="903" dirty="0"/>
          </a:p>
          <a:p>
            <a:pPr marL="700429" marR="12735" lvl="1" indent="-229231">
              <a:lnSpc>
                <a:spcPct val="90100"/>
              </a:lnSpc>
              <a:buClr>
                <a:srgbClr val="0000CC"/>
              </a:buClr>
              <a:buFont typeface="Comic Sans MS"/>
              <a:buChar char="•"/>
              <a:tabLst>
                <a:tab pos="699792" algn="l"/>
              </a:tabLst>
            </a:pPr>
            <a:r>
              <a:rPr sz="2005" spc="-20" dirty="0">
                <a:solidFill>
                  <a:srgbClr val="0000CC"/>
                </a:solidFill>
                <a:latin typeface="Comic Sans MS"/>
                <a:cs typeface="Comic Sans MS"/>
              </a:rPr>
              <a:t>L</a:t>
            </a:r>
            <a:r>
              <a:rPr sz="2005" spc="-10" dirty="0">
                <a:solidFill>
                  <a:srgbClr val="0000CC"/>
                </a:solidFill>
                <a:latin typeface="Comic Sans MS"/>
                <a:cs typeface="Comic Sans MS"/>
              </a:rPr>
              <a:t>oosely</a:t>
            </a:r>
            <a:r>
              <a:rPr sz="2005" spc="5" dirty="0">
                <a:solidFill>
                  <a:srgbClr val="0000CC"/>
                </a:solidFill>
                <a:latin typeface="Comic Sans MS"/>
                <a:cs typeface="Comic Sans MS"/>
              </a:rPr>
              <a:t> </a:t>
            </a:r>
            <a:r>
              <a:rPr sz="2005" spc="-15" dirty="0">
                <a:solidFill>
                  <a:srgbClr val="0000CC"/>
                </a:solidFill>
                <a:latin typeface="Comic Sans MS"/>
                <a:cs typeface="Comic Sans MS"/>
              </a:rPr>
              <a:t>Coupled Systems</a:t>
            </a:r>
            <a:r>
              <a:rPr sz="2005" spc="-10" dirty="0">
                <a:latin typeface="Comic Sans MS"/>
                <a:cs typeface="Comic Sans MS"/>
              </a:rPr>
              <a:t>: do not </a:t>
            </a:r>
            <a:r>
              <a:rPr sz="2005" spc="-15" dirty="0">
                <a:latin typeface="Comic Sans MS"/>
                <a:cs typeface="Comic Sans MS"/>
              </a:rPr>
              <a:t>have</a:t>
            </a:r>
            <a:r>
              <a:rPr sz="2005" spc="5" dirty="0">
                <a:latin typeface="Comic Sans MS"/>
                <a:cs typeface="Comic Sans MS"/>
              </a:rPr>
              <a:t> </a:t>
            </a:r>
            <a:r>
              <a:rPr sz="2005" spc="-15" dirty="0">
                <a:latin typeface="Comic Sans MS"/>
                <a:cs typeface="Comic Sans MS"/>
              </a:rPr>
              <a:t>a</a:t>
            </a:r>
            <a:r>
              <a:rPr sz="2005" spc="5" dirty="0">
                <a:latin typeface="Comic Sans MS"/>
                <a:cs typeface="Comic Sans MS"/>
              </a:rPr>
              <a:t> </a:t>
            </a:r>
            <a:r>
              <a:rPr sz="2005" spc="-10" dirty="0">
                <a:latin typeface="Comic Sans MS"/>
                <a:cs typeface="Comic Sans MS"/>
              </a:rPr>
              <a:t>global </a:t>
            </a:r>
            <a:r>
              <a:rPr lang="en-US" sz="2005" spc="-10" dirty="0">
                <a:latin typeface="Comic Sans MS"/>
                <a:cs typeface="Comic Sans MS"/>
              </a:rPr>
              <a:t>conceptual </a:t>
            </a:r>
            <a:r>
              <a:rPr sz="2005" spc="-10" dirty="0">
                <a:latin typeface="Comic Sans MS"/>
                <a:cs typeface="Comic Sans MS"/>
              </a:rPr>
              <a:t>schema.</a:t>
            </a:r>
            <a:endParaRPr sz="2005" dirty="0">
              <a:latin typeface="Comic Sans MS"/>
              <a:cs typeface="Comic Sans MS"/>
            </a:endParaRPr>
          </a:p>
        </p:txBody>
      </p:sp>
      <p:sp>
        <p:nvSpPr>
          <p:cNvPr id="7" name="object 7"/>
          <p:cNvSpPr/>
          <p:nvPr/>
        </p:nvSpPr>
        <p:spPr>
          <a:xfrm>
            <a:off x="1587336" y="1755573"/>
            <a:ext cx="1387647" cy="1961501"/>
          </a:xfrm>
          <a:prstGeom prst="rect">
            <a:avLst/>
          </a:prstGeom>
          <a:blipFill>
            <a:blip r:embed="rId2" cstate="print"/>
            <a:stretch>
              <a:fillRect/>
            </a:stretch>
          </a:blipFill>
        </p:spPr>
        <p:txBody>
          <a:bodyPr wrap="square" lIns="0" tIns="0" rIns="0" bIns="0" rtlCol="0">
            <a:noAutofit/>
          </a:bodyPr>
          <a:lstStyle/>
          <a:p>
            <a:endParaRPr sz="3009"/>
          </a:p>
        </p:txBody>
      </p:sp>
      <p:sp>
        <p:nvSpPr>
          <p:cNvPr id="8" name="object 8"/>
          <p:cNvSpPr/>
          <p:nvPr/>
        </p:nvSpPr>
        <p:spPr>
          <a:xfrm>
            <a:off x="1362685" y="4651597"/>
            <a:ext cx="865751" cy="377475"/>
          </a:xfrm>
          <a:custGeom>
            <a:avLst/>
            <a:gdLst/>
            <a:ahLst/>
            <a:cxnLst/>
            <a:rect l="l" t="t" r="r" b="b"/>
            <a:pathLst>
              <a:path w="863346" h="376427">
                <a:moveTo>
                  <a:pt x="0" y="0"/>
                </a:moveTo>
                <a:lnTo>
                  <a:pt x="0" y="376427"/>
                </a:lnTo>
                <a:lnTo>
                  <a:pt x="863346" y="376427"/>
                </a:lnTo>
                <a:lnTo>
                  <a:pt x="863346" y="0"/>
                </a:lnTo>
                <a:lnTo>
                  <a:pt x="0" y="0"/>
                </a:lnTo>
                <a:close/>
              </a:path>
            </a:pathLst>
          </a:custGeom>
          <a:solidFill>
            <a:srgbClr val="9A9AFF"/>
          </a:solidFill>
        </p:spPr>
        <p:txBody>
          <a:bodyPr wrap="square" lIns="0" tIns="0" rIns="0" bIns="0" rtlCol="0">
            <a:noAutofit/>
          </a:bodyPr>
          <a:lstStyle/>
          <a:p>
            <a:endParaRPr sz="3009"/>
          </a:p>
        </p:txBody>
      </p:sp>
      <p:sp>
        <p:nvSpPr>
          <p:cNvPr id="9" name="object 9"/>
          <p:cNvSpPr/>
          <p:nvPr/>
        </p:nvSpPr>
        <p:spPr>
          <a:xfrm>
            <a:off x="2356046" y="4651597"/>
            <a:ext cx="865750" cy="377475"/>
          </a:xfrm>
          <a:custGeom>
            <a:avLst/>
            <a:gdLst/>
            <a:ahLst/>
            <a:cxnLst/>
            <a:rect l="l" t="t" r="r" b="b"/>
            <a:pathLst>
              <a:path w="863345" h="376427">
                <a:moveTo>
                  <a:pt x="0" y="0"/>
                </a:moveTo>
                <a:lnTo>
                  <a:pt x="0" y="376427"/>
                </a:lnTo>
                <a:lnTo>
                  <a:pt x="863345" y="376427"/>
                </a:lnTo>
                <a:lnTo>
                  <a:pt x="863345" y="0"/>
                </a:lnTo>
                <a:lnTo>
                  <a:pt x="0" y="0"/>
                </a:lnTo>
                <a:close/>
              </a:path>
            </a:pathLst>
          </a:custGeom>
          <a:solidFill>
            <a:srgbClr val="9A9AFF"/>
          </a:solidFill>
        </p:spPr>
        <p:txBody>
          <a:bodyPr wrap="square" lIns="0" tIns="0" rIns="0" bIns="0" rtlCol="0">
            <a:noAutofit/>
          </a:bodyPr>
          <a:lstStyle/>
          <a:p>
            <a:endParaRPr sz="3009"/>
          </a:p>
        </p:txBody>
      </p:sp>
      <p:sp>
        <p:nvSpPr>
          <p:cNvPr id="10" name="object 10"/>
          <p:cNvSpPr/>
          <p:nvPr/>
        </p:nvSpPr>
        <p:spPr>
          <a:xfrm>
            <a:off x="3344820" y="2903198"/>
            <a:ext cx="874920" cy="3264168"/>
          </a:xfrm>
          <a:prstGeom prst="rect">
            <a:avLst/>
          </a:prstGeom>
          <a:blipFill>
            <a:blip r:embed="rId3" cstate="print"/>
            <a:stretch>
              <a:fillRect/>
            </a:stretch>
          </a:blipFill>
        </p:spPr>
        <p:txBody>
          <a:bodyPr wrap="square" lIns="0" tIns="0" rIns="0" bIns="0" rtlCol="0">
            <a:noAutofit/>
          </a:bodyPr>
          <a:lstStyle/>
          <a:p>
            <a:endParaRPr sz="3009"/>
          </a:p>
        </p:txBody>
      </p:sp>
      <p:sp>
        <p:nvSpPr>
          <p:cNvPr id="11" name="object 11"/>
          <p:cNvSpPr txBox="1"/>
          <p:nvPr/>
        </p:nvSpPr>
        <p:spPr>
          <a:xfrm>
            <a:off x="3433711" y="4691329"/>
            <a:ext cx="697899" cy="290367"/>
          </a:xfrm>
          <a:prstGeom prst="rect">
            <a:avLst/>
          </a:prstGeom>
        </p:spPr>
        <p:txBody>
          <a:bodyPr vert="horz" wrap="square" lIns="0" tIns="0" rIns="0" bIns="0" rtlCol="0">
            <a:noAutofit/>
          </a:bodyPr>
          <a:lstStyle/>
          <a:p>
            <a:pPr marL="12735"/>
            <a:r>
              <a:rPr sz="1805" dirty="0">
                <a:latin typeface="Comic Sans MS"/>
                <a:cs typeface="Comic Sans MS"/>
              </a:rPr>
              <a:t>DBMS</a:t>
            </a:r>
            <a:endParaRPr sz="1805">
              <a:latin typeface="Comic Sans MS"/>
              <a:cs typeface="Comic Sans MS"/>
            </a:endParaRPr>
          </a:p>
        </p:txBody>
      </p:sp>
      <p:sp>
        <p:nvSpPr>
          <p:cNvPr id="12" name="object 12"/>
          <p:cNvSpPr/>
          <p:nvPr/>
        </p:nvSpPr>
        <p:spPr>
          <a:xfrm>
            <a:off x="1381025" y="5357646"/>
            <a:ext cx="716747" cy="806149"/>
          </a:xfrm>
          <a:custGeom>
            <a:avLst/>
            <a:gdLst/>
            <a:ahLst/>
            <a:cxnLst/>
            <a:rect l="l" t="t" r="r" b="b"/>
            <a:pathLst>
              <a:path w="714756" h="803910">
                <a:moveTo>
                  <a:pt x="0" y="89153"/>
                </a:moveTo>
                <a:lnTo>
                  <a:pt x="0" y="714756"/>
                </a:lnTo>
                <a:lnTo>
                  <a:pt x="1524" y="721613"/>
                </a:lnTo>
                <a:lnTo>
                  <a:pt x="28956" y="749808"/>
                </a:lnTo>
                <a:lnTo>
                  <a:pt x="71628" y="768095"/>
                </a:lnTo>
                <a:lnTo>
                  <a:pt x="109728" y="778763"/>
                </a:lnTo>
                <a:lnTo>
                  <a:pt x="154686" y="787908"/>
                </a:lnTo>
                <a:lnTo>
                  <a:pt x="204216" y="795528"/>
                </a:lnTo>
                <a:lnTo>
                  <a:pt x="258318" y="800100"/>
                </a:lnTo>
                <a:lnTo>
                  <a:pt x="314706" y="803147"/>
                </a:lnTo>
                <a:lnTo>
                  <a:pt x="342900" y="803910"/>
                </a:lnTo>
                <a:lnTo>
                  <a:pt x="371856" y="803910"/>
                </a:lnTo>
                <a:lnTo>
                  <a:pt x="457200" y="800100"/>
                </a:lnTo>
                <a:lnTo>
                  <a:pt x="510539" y="795528"/>
                </a:lnTo>
                <a:lnTo>
                  <a:pt x="560832" y="787908"/>
                </a:lnTo>
                <a:lnTo>
                  <a:pt x="605028" y="778763"/>
                </a:lnTo>
                <a:lnTo>
                  <a:pt x="643128" y="768095"/>
                </a:lnTo>
                <a:lnTo>
                  <a:pt x="686562" y="749808"/>
                </a:lnTo>
                <a:lnTo>
                  <a:pt x="713994" y="721613"/>
                </a:lnTo>
                <a:lnTo>
                  <a:pt x="714756" y="714756"/>
                </a:lnTo>
                <a:lnTo>
                  <a:pt x="714756" y="89153"/>
                </a:lnTo>
                <a:lnTo>
                  <a:pt x="686562" y="54101"/>
                </a:lnTo>
                <a:lnTo>
                  <a:pt x="643128" y="35813"/>
                </a:lnTo>
                <a:lnTo>
                  <a:pt x="605028" y="25146"/>
                </a:lnTo>
                <a:lnTo>
                  <a:pt x="560832" y="16001"/>
                </a:lnTo>
                <a:lnTo>
                  <a:pt x="510539" y="8382"/>
                </a:lnTo>
                <a:lnTo>
                  <a:pt x="457200" y="3810"/>
                </a:lnTo>
                <a:lnTo>
                  <a:pt x="400812" y="762"/>
                </a:lnTo>
                <a:lnTo>
                  <a:pt x="371856" y="0"/>
                </a:lnTo>
                <a:lnTo>
                  <a:pt x="342900" y="0"/>
                </a:lnTo>
                <a:lnTo>
                  <a:pt x="285750" y="2286"/>
                </a:lnTo>
                <a:lnTo>
                  <a:pt x="230886" y="6096"/>
                </a:lnTo>
                <a:lnTo>
                  <a:pt x="179069" y="12191"/>
                </a:lnTo>
                <a:lnTo>
                  <a:pt x="131063" y="20574"/>
                </a:lnTo>
                <a:lnTo>
                  <a:pt x="89916" y="29717"/>
                </a:lnTo>
                <a:lnTo>
                  <a:pt x="41148" y="48006"/>
                </a:lnTo>
                <a:lnTo>
                  <a:pt x="5334" y="75437"/>
                </a:lnTo>
                <a:lnTo>
                  <a:pt x="0" y="89153"/>
                </a:lnTo>
              </a:path>
            </a:pathLst>
          </a:custGeom>
          <a:ln w="7124">
            <a:solidFill>
              <a:srgbClr val="000000"/>
            </a:solidFill>
          </a:ln>
        </p:spPr>
        <p:txBody>
          <a:bodyPr wrap="square" lIns="0" tIns="0" rIns="0" bIns="0" rtlCol="0">
            <a:noAutofit/>
          </a:bodyPr>
          <a:lstStyle/>
          <a:p>
            <a:endParaRPr sz="3009"/>
          </a:p>
        </p:txBody>
      </p:sp>
      <p:sp>
        <p:nvSpPr>
          <p:cNvPr id="13" name="object 13"/>
          <p:cNvSpPr/>
          <p:nvPr/>
        </p:nvSpPr>
        <p:spPr>
          <a:xfrm>
            <a:off x="1381025" y="5447047"/>
            <a:ext cx="716747" cy="90167"/>
          </a:xfrm>
          <a:custGeom>
            <a:avLst/>
            <a:gdLst/>
            <a:ahLst/>
            <a:cxnLst/>
            <a:rect l="l" t="t" r="r" b="b"/>
            <a:pathLst>
              <a:path w="714756" h="89916">
                <a:moveTo>
                  <a:pt x="0" y="0"/>
                </a:moveTo>
                <a:lnTo>
                  <a:pt x="28956" y="35052"/>
                </a:lnTo>
                <a:lnTo>
                  <a:pt x="71628" y="54102"/>
                </a:lnTo>
                <a:lnTo>
                  <a:pt x="109728" y="64770"/>
                </a:lnTo>
                <a:lnTo>
                  <a:pt x="154686" y="73152"/>
                </a:lnTo>
                <a:lnTo>
                  <a:pt x="179069" y="77724"/>
                </a:lnTo>
                <a:lnTo>
                  <a:pt x="230886" y="83820"/>
                </a:lnTo>
                <a:lnTo>
                  <a:pt x="285750" y="87630"/>
                </a:lnTo>
                <a:lnTo>
                  <a:pt x="342900" y="89916"/>
                </a:lnTo>
                <a:lnTo>
                  <a:pt x="371856" y="89916"/>
                </a:lnTo>
                <a:lnTo>
                  <a:pt x="457200" y="86106"/>
                </a:lnTo>
                <a:lnTo>
                  <a:pt x="536448" y="77724"/>
                </a:lnTo>
                <a:lnTo>
                  <a:pt x="560832" y="73152"/>
                </a:lnTo>
                <a:lnTo>
                  <a:pt x="583692" y="69342"/>
                </a:lnTo>
                <a:lnTo>
                  <a:pt x="624839" y="59436"/>
                </a:lnTo>
                <a:lnTo>
                  <a:pt x="673607" y="41910"/>
                </a:lnTo>
                <a:lnTo>
                  <a:pt x="710184" y="14478"/>
                </a:lnTo>
                <a:lnTo>
                  <a:pt x="713994" y="7620"/>
                </a:lnTo>
                <a:lnTo>
                  <a:pt x="714756" y="0"/>
                </a:lnTo>
              </a:path>
            </a:pathLst>
          </a:custGeom>
          <a:ln w="7124">
            <a:solidFill>
              <a:srgbClr val="000000"/>
            </a:solidFill>
          </a:ln>
        </p:spPr>
        <p:txBody>
          <a:bodyPr wrap="square" lIns="0" tIns="0" rIns="0" bIns="0" rtlCol="0">
            <a:noAutofit/>
          </a:bodyPr>
          <a:lstStyle/>
          <a:p>
            <a:endParaRPr sz="3009"/>
          </a:p>
        </p:txBody>
      </p:sp>
      <p:sp>
        <p:nvSpPr>
          <p:cNvPr id="14" name="object 14"/>
          <p:cNvSpPr txBox="1"/>
          <p:nvPr/>
        </p:nvSpPr>
        <p:spPr>
          <a:xfrm>
            <a:off x="1421777" y="5726715"/>
            <a:ext cx="636132" cy="150278"/>
          </a:xfrm>
          <a:prstGeom prst="rect">
            <a:avLst/>
          </a:prstGeom>
        </p:spPr>
        <p:txBody>
          <a:bodyPr vert="horz" wrap="square" lIns="0" tIns="0" rIns="0" bIns="0" rtlCol="0">
            <a:noAutofit/>
          </a:bodyPr>
          <a:lstStyle/>
          <a:p>
            <a:pPr marL="12735"/>
            <a:r>
              <a:rPr sz="903" spc="20" dirty="0">
                <a:latin typeface="Arial"/>
                <a:cs typeface="Arial"/>
              </a:rPr>
              <a:t>D</a:t>
            </a:r>
            <a:r>
              <a:rPr sz="903" spc="15" dirty="0">
                <a:latin typeface="Arial"/>
                <a:cs typeface="Arial"/>
              </a:rPr>
              <a:t>ata</a:t>
            </a:r>
            <a:r>
              <a:rPr sz="903" spc="10" dirty="0">
                <a:latin typeface="Arial"/>
                <a:cs typeface="Arial"/>
              </a:rPr>
              <a:t>b</a:t>
            </a:r>
            <a:r>
              <a:rPr sz="903" spc="15" dirty="0">
                <a:latin typeface="Arial"/>
                <a:cs typeface="Arial"/>
              </a:rPr>
              <a:t>ase </a:t>
            </a:r>
            <a:r>
              <a:rPr sz="903" spc="20" dirty="0">
                <a:latin typeface="Arial"/>
                <a:cs typeface="Arial"/>
              </a:rPr>
              <a:t>2</a:t>
            </a:r>
            <a:endParaRPr sz="903">
              <a:latin typeface="Arial"/>
              <a:cs typeface="Arial"/>
            </a:endParaRPr>
          </a:p>
        </p:txBody>
      </p:sp>
      <p:sp>
        <p:nvSpPr>
          <p:cNvPr id="15" name="object 15"/>
          <p:cNvSpPr/>
          <p:nvPr/>
        </p:nvSpPr>
        <p:spPr>
          <a:xfrm>
            <a:off x="2374384" y="5357646"/>
            <a:ext cx="716747" cy="806149"/>
          </a:xfrm>
          <a:custGeom>
            <a:avLst/>
            <a:gdLst/>
            <a:ahLst/>
            <a:cxnLst/>
            <a:rect l="l" t="t" r="r" b="b"/>
            <a:pathLst>
              <a:path w="714756" h="803910">
                <a:moveTo>
                  <a:pt x="0" y="89153"/>
                </a:moveTo>
                <a:lnTo>
                  <a:pt x="0" y="714756"/>
                </a:lnTo>
                <a:lnTo>
                  <a:pt x="1524" y="721613"/>
                </a:lnTo>
                <a:lnTo>
                  <a:pt x="28956" y="749808"/>
                </a:lnTo>
                <a:lnTo>
                  <a:pt x="71628" y="768095"/>
                </a:lnTo>
                <a:lnTo>
                  <a:pt x="109728" y="778763"/>
                </a:lnTo>
                <a:lnTo>
                  <a:pt x="154686" y="787908"/>
                </a:lnTo>
                <a:lnTo>
                  <a:pt x="204216" y="795528"/>
                </a:lnTo>
                <a:lnTo>
                  <a:pt x="258318" y="800100"/>
                </a:lnTo>
                <a:lnTo>
                  <a:pt x="314706" y="803147"/>
                </a:lnTo>
                <a:lnTo>
                  <a:pt x="342900" y="803910"/>
                </a:lnTo>
                <a:lnTo>
                  <a:pt x="371856" y="803910"/>
                </a:lnTo>
                <a:lnTo>
                  <a:pt x="457200" y="800100"/>
                </a:lnTo>
                <a:lnTo>
                  <a:pt x="510540" y="795528"/>
                </a:lnTo>
                <a:lnTo>
                  <a:pt x="560832" y="787908"/>
                </a:lnTo>
                <a:lnTo>
                  <a:pt x="605028" y="778763"/>
                </a:lnTo>
                <a:lnTo>
                  <a:pt x="643128" y="768095"/>
                </a:lnTo>
                <a:lnTo>
                  <a:pt x="686562" y="749808"/>
                </a:lnTo>
                <a:lnTo>
                  <a:pt x="713994" y="721613"/>
                </a:lnTo>
                <a:lnTo>
                  <a:pt x="714756" y="714756"/>
                </a:lnTo>
                <a:lnTo>
                  <a:pt x="714756" y="89153"/>
                </a:lnTo>
                <a:lnTo>
                  <a:pt x="686561" y="54101"/>
                </a:lnTo>
                <a:lnTo>
                  <a:pt x="643127" y="35813"/>
                </a:lnTo>
                <a:lnTo>
                  <a:pt x="605027" y="25146"/>
                </a:lnTo>
                <a:lnTo>
                  <a:pt x="560832" y="16001"/>
                </a:lnTo>
                <a:lnTo>
                  <a:pt x="510539" y="8382"/>
                </a:lnTo>
                <a:lnTo>
                  <a:pt x="457199" y="3810"/>
                </a:lnTo>
                <a:lnTo>
                  <a:pt x="400812" y="762"/>
                </a:lnTo>
                <a:lnTo>
                  <a:pt x="371856" y="0"/>
                </a:lnTo>
                <a:lnTo>
                  <a:pt x="342900" y="0"/>
                </a:lnTo>
                <a:lnTo>
                  <a:pt x="285750" y="2286"/>
                </a:lnTo>
                <a:lnTo>
                  <a:pt x="230886" y="6096"/>
                </a:lnTo>
                <a:lnTo>
                  <a:pt x="179069" y="12191"/>
                </a:lnTo>
                <a:lnTo>
                  <a:pt x="131063" y="20574"/>
                </a:lnTo>
                <a:lnTo>
                  <a:pt x="89916" y="29717"/>
                </a:lnTo>
                <a:lnTo>
                  <a:pt x="41148" y="48006"/>
                </a:lnTo>
                <a:lnTo>
                  <a:pt x="5334" y="75437"/>
                </a:lnTo>
                <a:lnTo>
                  <a:pt x="0" y="89153"/>
                </a:lnTo>
              </a:path>
            </a:pathLst>
          </a:custGeom>
          <a:ln w="7124">
            <a:solidFill>
              <a:srgbClr val="000000"/>
            </a:solidFill>
          </a:ln>
        </p:spPr>
        <p:txBody>
          <a:bodyPr wrap="square" lIns="0" tIns="0" rIns="0" bIns="0" rtlCol="0">
            <a:noAutofit/>
          </a:bodyPr>
          <a:lstStyle/>
          <a:p>
            <a:endParaRPr sz="3009"/>
          </a:p>
        </p:txBody>
      </p:sp>
      <p:sp>
        <p:nvSpPr>
          <p:cNvPr id="16" name="object 16"/>
          <p:cNvSpPr/>
          <p:nvPr/>
        </p:nvSpPr>
        <p:spPr>
          <a:xfrm>
            <a:off x="2374384" y="5447047"/>
            <a:ext cx="716747" cy="90167"/>
          </a:xfrm>
          <a:custGeom>
            <a:avLst/>
            <a:gdLst/>
            <a:ahLst/>
            <a:cxnLst/>
            <a:rect l="l" t="t" r="r" b="b"/>
            <a:pathLst>
              <a:path w="714756" h="89916">
                <a:moveTo>
                  <a:pt x="0" y="0"/>
                </a:moveTo>
                <a:lnTo>
                  <a:pt x="28956" y="35052"/>
                </a:lnTo>
                <a:lnTo>
                  <a:pt x="71628" y="54102"/>
                </a:lnTo>
                <a:lnTo>
                  <a:pt x="109728" y="64770"/>
                </a:lnTo>
                <a:lnTo>
                  <a:pt x="154686" y="73152"/>
                </a:lnTo>
                <a:lnTo>
                  <a:pt x="179069" y="77724"/>
                </a:lnTo>
                <a:lnTo>
                  <a:pt x="230886" y="83820"/>
                </a:lnTo>
                <a:lnTo>
                  <a:pt x="285750" y="87630"/>
                </a:lnTo>
                <a:lnTo>
                  <a:pt x="342900" y="89916"/>
                </a:lnTo>
                <a:lnTo>
                  <a:pt x="371856" y="89916"/>
                </a:lnTo>
                <a:lnTo>
                  <a:pt x="457200" y="86106"/>
                </a:lnTo>
                <a:lnTo>
                  <a:pt x="536448" y="77724"/>
                </a:lnTo>
                <a:lnTo>
                  <a:pt x="560832" y="73152"/>
                </a:lnTo>
                <a:lnTo>
                  <a:pt x="583692" y="69342"/>
                </a:lnTo>
                <a:lnTo>
                  <a:pt x="624840" y="59436"/>
                </a:lnTo>
                <a:lnTo>
                  <a:pt x="673608" y="41910"/>
                </a:lnTo>
                <a:lnTo>
                  <a:pt x="710184" y="14478"/>
                </a:lnTo>
                <a:lnTo>
                  <a:pt x="713994" y="7620"/>
                </a:lnTo>
                <a:lnTo>
                  <a:pt x="714756" y="0"/>
                </a:lnTo>
              </a:path>
            </a:pathLst>
          </a:custGeom>
          <a:ln w="7124">
            <a:solidFill>
              <a:srgbClr val="000000"/>
            </a:solidFill>
          </a:ln>
        </p:spPr>
        <p:txBody>
          <a:bodyPr wrap="square" lIns="0" tIns="0" rIns="0" bIns="0" rtlCol="0">
            <a:noAutofit/>
          </a:bodyPr>
          <a:lstStyle/>
          <a:p>
            <a:endParaRPr sz="3009"/>
          </a:p>
        </p:txBody>
      </p:sp>
      <p:sp>
        <p:nvSpPr>
          <p:cNvPr id="17" name="object 17"/>
          <p:cNvSpPr txBox="1"/>
          <p:nvPr/>
        </p:nvSpPr>
        <p:spPr>
          <a:xfrm>
            <a:off x="2415136" y="5726715"/>
            <a:ext cx="636132" cy="150278"/>
          </a:xfrm>
          <a:prstGeom prst="rect">
            <a:avLst/>
          </a:prstGeom>
        </p:spPr>
        <p:txBody>
          <a:bodyPr vert="horz" wrap="square" lIns="0" tIns="0" rIns="0" bIns="0" rtlCol="0">
            <a:noAutofit/>
          </a:bodyPr>
          <a:lstStyle/>
          <a:p>
            <a:pPr marL="12735"/>
            <a:r>
              <a:rPr sz="903" spc="20" dirty="0">
                <a:latin typeface="Arial"/>
                <a:cs typeface="Arial"/>
              </a:rPr>
              <a:t>D</a:t>
            </a:r>
            <a:r>
              <a:rPr sz="903" spc="15" dirty="0">
                <a:latin typeface="Arial"/>
                <a:cs typeface="Arial"/>
              </a:rPr>
              <a:t>ata</a:t>
            </a:r>
            <a:r>
              <a:rPr sz="903" spc="10" dirty="0">
                <a:latin typeface="Arial"/>
                <a:cs typeface="Arial"/>
              </a:rPr>
              <a:t>b</a:t>
            </a:r>
            <a:r>
              <a:rPr sz="903" spc="15" dirty="0">
                <a:latin typeface="Arial"/>
                <a:cs typeface="Arial"/>
              </a:rPr>
              <a:t>ase </a:t>
            </a:r>
            <a:r>
              <a:rPr sz="903" spc="20" dirty="0">
                <a:latin typeface="Arial"/>
                <a:cs typeface="Arial"/>
              </a:rPr>
              <a:t>3</a:t>
            </a:r>
            <a:endParaRPr sz="903">
              <a:latin typeface="Arial"/>
              <a:cs typeface="Arial"/>
            </a:endParaRPr>
          </a:p>
        </p:txBody>
      </p:sp>
      <p:sp>
        <p:nvSpPr>
          <p:cNvPr id="18" name="object 18"/>
          <p:cNvSpPr txBox="1"/>
          <p:nvPr/>
        </p:nvSpPr>
        <p:spPr>
          <a:xfrm>
            <a:off x="3408497" y="5726715"/>
            <a:ext cx="636132" cy="150278"/>
          </a:xfrm>
          <a:prstGeom prst="rect">
            <a:avLst/>
          </a:prstGeom>
        </p:spPr>
        <p:txBody>
          <a:bodyPr vert="horz" wrap="square" lIns="0" tIns="0" rIns="0" bIns="0" rtlCol="0">
            <a:noAutofit/>
          </a:bodyPr>
          <a:lstStyle/>
          <a:p>
            <a:pPr marL="12735"/>
            <a:r>
              <a:rPr sz="903" spc="20" dirty="0">
                <a:latin typeface="Arial"/>
                <a:cs typeface="Arial"/>
              </a:rPr>
              <a:t>D</a:t>
            </a:r>
            <a:r>
              <a:rPr sz="903" spc="15" dirty="0">
                <a:latin typeface="Arial"/>
                <a:cs typeface="Arial"/>
              </a:rPr>
              <a:t>ata</a:t>
            </a:r>
            <a:r>
              <a:rPr sz="903" spc="10" dirty="0">
                <a:latin typeface="Arial"/>
                <a:cs typeface="Arial"/>
              </a:rPr>
              <a:t>b</a:t>
            </a:r>
            <a:r>
              <a:rPr sz="903" spc="15" dirty="0">
                <a:latin typeface="Arial"/>
                <a:cs typeface="Arial"/>
              </a:rPr>
              <a:t>ase </a:t>
            </a:r>
            <a:r>
              <a:rPr sz="903" spc="20" dirty="0">
                <a:latin typeface="Arial"/>
                <a:cs typeface="Arial"/>
              </a:rPr>
              <a:t>4</a:t>
            </a:r>
            <a:endParaRPr sz="903">
              <a:latin typeface="Arial"/>
              <a:cs typeface="Arial"/>
            </a:endParaRPr>
          </a:p>
        </p:txBody>
      </p:sp>
      <p:sp>
        <p:nvSpPr>
          <p:cNvPr id="19" name="object 19"/>
          <p:cNvSpPr/>
          <p:nvPr/>
        </p:nvSpPr>
        <p:spPr>
          <a:xfrm>
            <a:off x="827800" y="5033657"/>
            <a:ext cx="0" cy="382061"/>
          </a:xfrm>
          <a:custGeom>
            <a:avLst/>
            <a:gdLst/>
            <a:ahLst/>
            <a:cxnLst/>
            <a:rect l="l" t="t" r="r" b="b"/>
            <a:pathLst>
              <a:path h="381000">
                <a:moveTo>
                  <a:pt x="0" y="0"/>
                </a:moveTo>
                <a:lnTo>
                  <a:pt x="0" y="381000"/>
                </a:lnTo>
              </a:path>
            </a:pathLst>
          </a:custGeom>
          <a:ln w="9144">
            <a:solidFill>
              <a:srgbClr val="000000"/>
            </a:solidFill>
          </a:ln>
        </p:spPr>
        <p:txBody>
          <a:bodyPr wrap="square" lIns="0" tIns="0" rIns="0" bIns="0" rtlCol="0">
            <a:noAutofit/>
          </a:bodyPr>
          <a:lstStyle/>
          <a:p>
            <a:endParaRPr sz="3009"/>
          </a:p>
        </p:txBody>
      </p:sp>
      <p:sp>
        <p:nvSpPr>
          <p:cNvPr id="20" name="object 20"/>
          <p:cNvSpPr/>
          <p:nvPr/>
        </p:nvSpPr>
        <p:spPr>
          <a:xfrm>
            <a:off x="1821158" y="5033657"/>
            <a:ext cx="0" cy="382061"/>
          </a:xfrm>
          <a:custGeom>
            <a:avLst/>
            <a:gdLst/>
            <a:ahLst/>
            <a:cxnLst/>
            <a:rect l="l" t="t" r="r" b="b"/>
            <a:pathLst>
              <a:path h="381000">
                <a:moveTo>
                  <a:pt x="0" y="0"/>
                </a:moveTo>
                <a:lnTo>
                  <a:pt x="0" y="381000"/>
                </a:lnTo>
              </a:path>
            </a:pathLst>
          </a:custGeom>
          <a:ln w="9144">
            <a:solidFill>
              <a:srgbClr val="000000"/>
            </a:solidFill>
          </a:ln>
        </p:spPr>
        <p:txBody>
          <a:bodyPr wrap="square" lIns="0" tIns="0" rIns="0" bIns="0" rtlCol="0">
            <a:noAutofit/>
          </a:bodyPr>
          <a:lstStyle/>
          <a:p>
            <a:endParaRPr sz="3009"/>
          </a:p>
        </p:txBody>
      </p:sp>
      <p:sp>
        <p:nvSpPr>
          <p:cNvPr id="21" name="object 21"/>
          <p:cNvSpPr/>
          <p:nvPr/>
        </p:nvSpPr>
        <p:spPr>
          <a:xfrm>
            <a:off x="2738106" y="5033657"/>
            <a:ext cx="0" cy="382061"/>
          </a:xfrm>
          <a:custGeom>
            <a:avLst/>
            <a:gdLst/>
            <a:ahLst/>
            <a:cxnLst/>
            <a:rect l="l" t="t" r="r" b="b"/>
            <a:pathLst>
              <a:path h="381000">
                <a:moveTo>
                  <a:pt x="0" y="0"/>
                </a:moveTo>
                <a:lnTo>
                  <a:pt x="0" y="381000"/>
                </a:lnTo>
              </a:path>
            </a:pathLst>
          </a:custGeom>
          <a:ln w="9144">
            <a:solidFill>
              <a:srgbClr val="000000"/>
            </a:solidFill>
          </a:ln>
        </p:spPr>
        <p:txBody>
          <a:bodyPr wrap="square" lIns="0" tIns="0" rIns="0" bIns="0" rtlCol="0">
            <a:noAutofit/>
          </a:bodyPr>
          <a:lstStyle/>
          <a:p>
            <a:endParaRPr sz="3009"/>
          </a:p>
        </p:txBody>
      </p:sp>
      <p:sp>
        <p:nvSpPr>
          <p:cNvPr id="22" name="object 22"/>
          <p:cNvSpPr txBox="1"/>
          <p:nvPr/>
        </p:nvSpPr>
        <p:spPr>
          <a:xfrm>
            <a:off x="3199559" y="2717042"/>
            <a:ext cx="449558" cy="442555"/>
          </a:xfrm>
          <a:prstGeom prst="rect">
            <a:avLst/>
          </a:prstGeom>
        </p:spPr>
        <p:txBody>
          <a:bodyPr vert="horz" wrap="square" lIns="0" tIns="0" rIns="0" bIns="0" rtlCol="0">
            <a:noAutofit/>
          </a:bodyPr>
          <a:lstStyle/>
          <a:p>
            <a:pPr marL="12735" marR="12735"/>
            <a:r>
              <a:rPr sz="1404" spc="-15" dirty="0">
                <a:latin typeface="Comic Sans MS"/>
                <a:cs typeface="Comic Sans MS"/>
              </a:rPr>
              <a:t>L</a:t>
            </a:r>
            <a:r>
              <a:rPr sz="1404" spc="-5" dirty="0">
                <a:latin typeface="Comic Sans MS"/>
                <a:cs typeface="Comic Sans MS"/>
              </a:rPr>
              <a:t>o</a:t>
            </a:r>
            <a:r>
              <a:rPr sz="1404" spc="-15" dirty="0">
                <a:latin typeface="Comic Sans MS"/>
                <a:cs typeface="Comic Sans MS"/>
              </a:rPr>
              <a:t>cal</a:t>
            </a:r>
            <a:r>
              <a:rPr sz="1404" spc="-10" dirty="0">
                <a:latin typeface="Comic Sans MS"/>
                <a:cs typeface="Comic Sans MS"/>
              </a:rPr>
              <a:t> user</a:t>
            </a:r>
            <a:endParaRPr sz="1404">
              <a:latin typeface="Comic Sans MS"/>
              <a:cs typeface="Comic Sans MS"/>
            </a:endParaRPr>
          </a:p>
        </p:txBody>
      </p:sp>
      <p:sp>
        <p:nvSpPr>
          <p:cNvPr id="23" name="object 23"/>
          <p:cNvSpPr txBox="1"/>
          <p:nvPr/>
        </p:nvSpPr>
        <p:spPr>
          <a:xfrm>
            <a:off x="2505797" y="1800179"/>
            <a:ext cx="534249" cy="442555"/>
          </a:xfrm>
          <a:prstGeom prst="rect">
            <a:avLst/>
          </a:prstGeom>
        </p:spPr>
        <p:txBody>
          <a:bodyPr vert="horz" wrap="square" lIns="0" tIns="0" rIns="0" bIns="0" rtlCol="0">
            <a:noAutofit/>
          </a:bodyPr>
          <a:lstStyle/>
          <a:p>
            <a:pPr marL="12735" marR="12735"/>
            <a:r>
              <a:rPr sz="1404" spc="-15" dirty="0">
                <a:latin typeface="Comic Sans MS"/>
                <a:cs typeface="Comic Sans MS"/>
              </a:rPr>
              <a:t>Global</a:t>
            </a:r>
            <a:r>
              <a:rPr sz="1404" spc="-10" dirty="0">
                <a:latin typeface="Comic Sans MS"/>
                <a:cs typeface="Comic Sans MS"/>
              </a:rPr>
              <a:t> user</a:t>
            </a:r>
            <a:endParaRPr sz="1404">
              <a:latin typeface="Comic Sans MS"/>
              <a:cs typeface="Comic Sans MS"/>
            </a:endParaRPr>
          </a:p>
        </p:txBody>
      </p:sp>
      <p:sp>
        <p:nvSpPr>
          <p:cNvPr id="24" name="object 24"/>
          <p:cNvSpPr txBox="1"/>
          <p:nvPr/>
        </p:nvSpPr>
        <p:spPr>
          <a:xfrm>
            <a:off x="1676035" y="3020119"/>
            <a:ext cx="1209861" cy="646957"/>
          </a:xfrm>
          <a:prstGeom prst="rect">
            <a:avLst/>
          </a:prstGeom>
        </p:spPr>
        <p:txBody>
          <a:bodyPr vert="horz" wrap="square" lIns="0" tIns="0" rIns="0" bIns="0" rtlCol="0">
            <a:noAutofit/>
          </a:bodyPr>
          <a:lstStyle/>
          <a:p>
            <a:pPr marL="12735" marR="12735">
              <a:lnSpc>
                <a:spcPts val="1675"/>
              </a:lnSpc>
            </a:pPr>
            <a:r>
              <a:rPr sz="1404" spc="-15" dirty="0">
                <a:latin typeface="Comic Sans MS"/>
                <a:cs typeface="Comic Sans MS"/>
              </a:rPr>
              <a:t>Multida</a:t>
            </a:r>
            <a:r>
              <a:rPr sz="1404" spc="-5" dirty="0">
                <a:latin typeface="Comic Sans MS"/>
                <a:cs typeface="Comic Sans MS"/>
              </a:rPr>
              <a:t>t</a:t>
            </a:r>
            <a:r>
              <a:rPr sz="1404" spc="-15" dirty="0">
                <a:latin typeface="Comic Sans MS"/>
                <a:cs typeface="Comic Sans MS"/>
              </a:rPr>
              <a:t>abase</a:t>
            </a:r>
            <a:r>
              <a:rPr sz="1404" spc="-10" dirty="0">
                <a:latin typeface="Comic Sans MS"/>
                <a:cs typeface="Comic Sans MS"/>
              </a:rPr>
              <a:t> Management system</a:t>
            </a:r>
            <a:endParaRPr sz="1404">
              <a:latin typeface="Comic Sans MS"/>
              <a:cs typeface="Comic Sans MS"/>
            </a:endParaRPr>
          </a:p>
        </p:txBody>
      </p:sp>
      <p:sp>
        <p:nvSpPr>
          <p:cNvPr id="25" name="object 25"/>
          <p:cNvSpPr/>
          <p:nvPr/>
        </p:nvSpPr>
        <p:spPr>
          <a:xfrm>
            <a:off x="369251" y="4651133"/>
            <a:ext cx="865671" cy="377442"/>
          </a:xfrm>
          <a:custGeom>
            <a:avLst/>
            <a:gdLst/>
            <a:ahLst/>
            <a:cxnLst/>
            <a:rect l="l" t="t" r="r" b="b"/>
            <a:pathLst>
              <a:path w="863267" h="376393">
                <a:moveTo>
                  <a:pt x="0" y="0"/>
                </a:moveTo>
                <a:lnTo>
                  <a:pt x="0" y="376393"/>
                </a:lnTo>
                <a:lnTo>
                  <a:pt x="863267" y="376393"/>
                </a:lnTo>
                <a:lnTo>
                  <a:pt x="863267" y="0"/>
                </a:lnTo>
                <a:lnTo>
                  <a:pt x="0" y="0"/>
                </a:lnTo>
                <a:close/>
              </a:path>
            </a:pathLst>
          </a:custGeom>
          <a:solidFill>
            <a:srgbClr val="9A9AFF"/>
          </a:solidFill>
        </p:spPr>
        <p:txBody>
          <a:bodyPr wrap="square" lIns="0" tIns="0" rIns="0" bIns="0" rtlCol="0">
            <a:noAutofit/>
          </a:bodyPr>
          <a:lstStyle/>
          <a:p>
            <a:endParaRPr sz="3009"/>
          </a:p>
        </p:txBody>
      </p:sp>
      <p:sp>
        <p:nvSpPr>
          <p:cNvPr id="26" name="object 26"/>
          <p:cNvSpPr/>
          <p:nvPr/>
        </p:nvSpPr>
        <p:spPr>
          <a:xfrm>
            <a:off x="827681" y="4269106"/>
            <a:ext cx="0" cy="382026"/>
          </a:xfrm>
          <a:custGeom>
            <a:avLst/>
            <a:gdLst/>
            <a:ahLst/>
            <a:cxnLst/>
            <a:rect l="l" t="t" r="r" b="b"/>
            <a:pathLst>
              <a:path h="380965">
                <a:moveTo>
                  <a:pt x="0" y="380965"/>
                </a:moveTo>
                <a:lnTo>
                  <a:pt x="0" y="0"/>
                </a:lnTo>
              </a:path>
            </a:pathLst>
          </a:custGeom>
          <a:ln w="12952">
            <a:solidFill>
              <a:srgbClr val="000000"/>
            </a:solidFill>
          </a:ln>
        </p:spPr>
        <p:txBody>
          <a:bodyPr wrap="square" lIns="0" tIns="0" rIns="0" bIns="0" rtlCol="0">
            <a:noAutofit/>
          </a:bodyPr>
          <a:lstStyle/>
          <a:p>
            <a:endParaRPr sz="3009"/>
          </a:p>
        </p:txBody>
      </p:sp>
      <p:sp>
        <p:nvSpPr>
          <p:cNvPr id="27" name="object 27"/>
          <p:cNvSpPr/>
          <p:nvPr/>
        </p:nvSpPr>
        <p:spPr>
          <a:xfrm>
            <a:off x="827681" y="4269106"/>
            <a:ext cx="2903403" cy="382026"/>
          </a:xfrm>
          <a:custGeom>
            <a:avLst/>
            <a:gdLst/>
            <a:ahLst/>
            <a:cxnLst/>
            <a:rect l="l" t="t" r="r" b="b"/>
            <a:pathLst>
              <a:path w="2895338" h="380965">
                <a:moveTo>
                  <a:pt x="0" y="0"/>
                </a:moveTo>
                <a:lnTo>
                  <a:pt x="2895338" y="0"/>
                </a:lnTo>
                <a:lnTo>
                  <a:pt x="2895338" y="380965"/>
                </a:lnTo>
              </a:path>
            </a:pathLst>
          </a:custGeom>
          <a:ln w="9143">
            <a:solidFill>
              <a:srgbClr val="000000"/>
            </a:solidFill>
          </a:ln>
        </p:spPr>
        <p:txBody>
          <a:bodyPr wrap="square" lIns="0" tIns="0" rIns="0" bIns="0" rtlCol="0">
            <a:noAutofit/>
          </a:bodyPr>
          <a:lstStyle/>
          <a:p>
            <a:endParaRPr sz="3009"/>
          </a:p>
        </p:txBody>
      </p:sp>
      <p:sp>
        <p:nvSpPr>
          <p:cNvPr id="28" name="object 28"/>
          <p:cNvSpPr/>
          <p:nvPr/>
        </p:nvSpPr>
        <p:spPr>
          <a:xfrm>
            <a:off x="1820951" y="4269106"/>
            <a:ext cx="0" cy="382026"/>
          </a:xfrm>
          <a:custGeom>
            <a:avLst/>
            <a:gdLst/>
            <a:ahLst/>
            <a:cxnLst/>
            <a:rect l="l" t="t" r="r" b="b"/>
            <a:pathLst>
              <a:path h="380965">
                <a:moveTo>
                  <a:pt x="0" y="0"/>
                </a:moveTo>
                <a:lnTo>
                  <a:pt x="0" y="380965"/>
                </a:lnTo>
              </a:path>
            </a:pathLst>
          </a:custGeom>
          <a:ln w="9143">
            <a:solidFill>
              <a:srgbClr val="000000"/>
            </a:solidFill>
          </a:ln>
        </p:spPr>
        <p:txBody>
          <a:bodyPr wrap="square" lIns="0" tIns="0" rIns="0" bIns="0" rtlCol="0">
            <a:noAutofit/>
          </a:bodyPr>
          <a:lstStyle/>
          <a:p>
            <a:endParaRPr sz="3009"/>
          </a:p>
        </p:txBody>
      </p:sp>
      <p:sp>
        <p:nvSpPr>
          <p:cNvPr id="29" name="object 29"/>
          <p:cNvSpPr/>
          <p:nvPr/>
        </p:nvSpPr>
        <p:spPr>
          <a:xfrm>
            <a:off x="2814221" y="4269106"/>
            <a:ext cx="0" cy="382026"/>
          </a:xfrm>
          <a:custGeom>
            <a:avLst/>
            <a:gdLst/>
            <a:ahLst/>
            <a:cxnLst/>
            <a:rect l="l" t="t" r="r" b="b"/>
            <a:pathLst>
              <a:path h="380965">
                <a:moveTo>
                  <a:pt x="0" y="0"/>
                </a:moveTo>
                <a:lnTo>
                  <a:pt x="0" y="380965"/>
                </a:lnTo>
              </a:path>
            </a:pathLst>
          </a:custGeom>
          <a:ln w="9143">
            <a:solidFill>
              <a:srgbClr val="000000"/>
            </a:solidFill>
          </a:ln>
        </p:spPr>
        <p:txBody>
          <a:bodyPr wrap="square" lIns="0" tIns="0" rIns="0" bIns="0" rtlCol="0">
            <a:noAutofit/>
          </a:bodyPr>
          <a:lstStyle/>
          <a:p>
            <a:endParaRPr sz="3009"/>
          </a:p>
        </p:txBody>
      </p:sp>
      <p:sp>
        <p:nvSpPr>
          <p:cNvPr id="30" name="object 30"/>
          <p:cNvSpPr/>
          <p:nvPr/>
        </p:nvSpPr>
        <p:spPr>
          <a:xfrm>
            <a:off x="2279383" y="3734268"/>
            <a:ext cx="0" cy="534837"/>
          </a:xfrm>
          <a:custGeom>
            <a:avLst/>
            <a:gdLst/>
            <a:ahLst/>
            <a:cxnLst/>
            <a:rect l="l" t="t" r="r" b="b"/>
            <a:pathLst>
              <a:path h="533351">
                <a:moveTo>
                  <a:pt x="0" y="533351"/>
                </a:moveTo>
                <a:lnTo>
                  <a:pt x="0" y="0"/>
                </a:lnTo>
              </a:path>
            </a:pathLst>
          </a:custGeom>
          <a:ln w="9143">
            <a:solidFill>
              <a:srgbClr val="000000"/>
            </a:solidFill>
          </a:ln>
        </p:spPr>
        <p:txBody>
          <a:bodyPr wrap="square" lIns="0" tIns="0" rIns="0" bIns="0" rtlCol="0">
            <a:noAutofit/>
          </a:bodyPr>
          <a:lstStyle/>
          <a:p>
            <a:endParaRPr sz="3009"/>
          </a:p>
        </p:txBody>
      </p:sp>
      <p:sp>
        <p:nvSpPr>
          <p:cNvPr id="31" name="object 31"/>
          <p:cNvSpPr/>
          <p:nvPr/>
        </p:nvSpPr>
        <p:spPr>
          <a:xfrm>
            <a:off x="557160" y="2901450"/>
            <a:ext cx="472995" cy="1754035"/>
          </a:xfrm>
          <a:prstGeom prst="rect">
            <a:avLst/>
          </a:prstGeom>
          <a:blipFill>
            <a:blip r:embed="rId4" cstate="print"/>
            <a:stretch>
              <a:fillRect/>
            </a:stretch>
          </a:blipFill>
        </p:spPr>
        <p:txBody>
          <a:bodyPr wrap="square" lIns="0" tIns="0" rIns="0" bIns="0" rtlCol="0">
            <a:noAutofit/>
          </a:bodyPr>
          <a:lstStyle/>
          <a:p>
            <a:endParaRPr sz="3009"/>
          </a:p>
        </p:txBody>
      </p:sp>
      <p:sp>
        <p:nvSpPr>
          <p:cNvPr id="32" name="object 32"/>
          <p:cNvSpPr txBox="1"/>
          <p:nvPr/>
        </p:nvSpPr>
        <p:spPr>
          <a:xfrm>
            <a:off x="601724" y="2480553"/>
            <a:ext cx="449558" cy="433638"/>
          </a:xfrm>
          <a:prstGeom prst="rect">
            <a:avLst/>
          </a:prstGeom>
        </p:spPr>
        <p:txBody>
          <a:bodyPr vert="horz" wrap="square" lIns="0" tIns="0" rIns="0" bIns="0" rtlCol="0">
            <a:noAutofit/>
          </a:bodyPr>
          <a:lstStyle/>
          <a:p>
            <a:pPr marL="12735" marR="12735">
              <a:lnSpc>
                <a:spcPts val="1675"/>
              </a:lnSpc>
            </a:pPr>
            <a:r>
              <a:rPr sz="1404" spc="-15" dirty="0">
                <a:latin typeface="Comic Sans MS"/>
                <a:cs typeface="Comic Sans MS"/>
              </a:rPr>
              <a:t>L</a:t>
            </a:r>
            <a:r>
              <a:rPr sz="1404" spc="-5" dirty="0">
                <a:latin typeface="Comic Sans MS"/>
                <a:cs typeface="Comic Sans MS"/>
              </a:rPr>
              <a:t>o</a:t>
            </a:r>
            <a:r>
              <a:rPr sz="1404" spc="-15" dirty="0">
                <a:latin typeface="Comic Sans MS"/>
                <a:cs typeface="Comic Sans MS"/>
              </a:rPr>
              <a:t>cal</a:t>
            </a:r>
            <a:r>
              <a:rPr sz="1404" spc="-10" dirty="0">
                <a:latin typeface="Comic Sans MS"/>
                <a:cs typeface="Comic Sans MS"/>
              </a:rPr>
              <a:t> user</a:t>
            </a:r>
            <a:endParaRPr sz="1404">
              <a:latin typeface="Comic Sans MS"/>
              <a:cs typeface="Comic Sans MS"/>
            </a:endParaRPr>
          </a:p>
        </p:txBody>
      </p:sp>
      <p:sp>
        <p:nvSpPr>
          <p:cNvPr id="33" name="object 33"/>
          <p:cNvSpPr txBox="1"/>
          <p:nvPr/>
        </p:nvSpPr>
        <p:spPr>
          <a:xfrm>
            <a:off x="453507" y="4690599"/>
            <a:ext cx="697262" cy="290367"/>
          </a:xfrm>
          <a:prstGeom prst="rect">
            <a:avLst/>
          </a:prstGeom>
        </p:spPr>
        <p:txBody>
          <a:bodyPr vert="horz" wrap="square" lIns="0" tIns="0" rIns="0" bIns="0" rtlCol="0">
            <a:noAutofit/>
          </a:bodyPr>
          <a:lstStyle/>
          <a:p>
            <a:pPr marL="12735"/>
            <a:r>
              <a:rPr sz="1805" dirty="0">
                <a:latin typeface="Comic Sans MS"/>
                <a:cs typeface="Comic Sans MS"/>
              </a:rPr>
              <a:t>DBMS</a:t>
            </a:r>
            <a:endParaRPr sz="1805">
              <a:latin typeface="Comic Sans MS"/>
              <a:cs typeface="Comic Sans MS"/>
            </a:endParaRPr>
          </a:p>
        </p:txBody>
      </p:sp>
      <p:sp>
        <p:nvSpPr>
          <p:cNvPr id="34" name="object 34"/>
          <p:cNvSpPr txBox="1"/>
          <p:nvPr/>
        </p:nvSpPr>
        <p:spPr>
          <a:xfrm>
            <a:off x="1446731" y="4690599"/>
            <a:ext cx="697262" cy="290367"/>
          </a:xfrm>
          <a:prstGeom prst="rect">
            <a:avLst/>
          </a:prstGeom>
        </p:spPr>
        <p:txBody>
          <a:bodyPr vert="horz" wrap="square" lIns="0" tIns="0" rIns="0" bIns="0" rtlCol="0">
            <a:noAutofit/>
          </a:bodyPr>
          <a:lstStyle/>
          <a:p>
            <a:pPr marL="12735"/>
            <a:r>
              <a:rPr sz="1805" dirty="0">
                <a:latin typeface="Comic Sans MS"/>
                <a:cs typeface="Comic Sans MS"/>
              </a:rPr>
              <a:t>DBMS</a:t>
            </a:r>
            <a:endParaRPr sz="1805">
              <a:latin typeface="Comic Sans MS"/>
              <a:cs typeface="Comic Sans MS"/>
            </a:endParaRPr>
          </a:p>
        </p:txBody>
      </p:sp>
      <p:sp>
        <p:nvSpPr>
          <p:cNvPr id="35" name="object 35"/>
          <p:cNvSpPr txBox="1"/>
          <p:nvPr/>
        </p:nvSpPr>
        <p:spPr>
          <a:xfrm>
            <a:off x="2439956" y="4690599"/>
            <a:ext cx="697262" cy="290367"/>
          </a:xfrm>
          <a:prstGeom prst="rect">
            <a:avLst/>
          </a:prstGeom>
        </p:spPr>
        <p:txBody>
          <a:bodyPr vert="horz" wrap="square" lIns="0" tIns="0" rIns="0" bIns="0" rtlCol="0">
            <a:noAutofit/>
          </a:bodyPr>
          <a:lstStyle/>
          <a:p>
            <a:pPr marL="12735"/>
            <a:r>
              <a:rPr sz="1805" dirty="0">
                <a:latin typeface="Comic Sans MS"/>
                <a:cs typeface="Comic Sans MS"/>
              </a:rPr>
              <a:t>DBMS</a:t>
            </a:r>
            <a:endParaRPr sz="1805">
              <a:latin typeface="Comic Sans MS"/>
              <a:cs typeface="Comic Sans MS"/>
            </a:endParaRPr>
          </a:p>
        </p:txBody>
      </p:sp>
      <p:sp>
        <p:nvSpPr>
          <p:cNvPr id="36" name="object 36"/>
          <p:cNvSpPr/>
          <p:nvPr/>
        </p:nvSpPr>
        <p:spPr>
          <a:xfrm>
            <a:off x="463950" y="5356855"/>
            <a:ext cx="716650" cy="806039"/>
          </a:xfrm>
          <a:custGeom>
            <a:avLst/>
            <a:gdLst/>
            <a:ahLst/>
            <a:cxnLst/>
            <a:rect l="l" t="t" r="r" b="b"/>
            <a:pathLst>
              <a:path w="714659" h="803800">
                <a:moveTo>
                  <a:pt x="714659" y="714659"/>
                </a:moveTo>
                <a:lnTo>
                  <a:pt x="714659" y="89141"/>
                </a:lnTo>
                <a:lnTo>
                  <a:pt x="713897" y="82284"/>
                </a:lnTo>
                <a:lnTo>
                  <a:pt x="686468" y="54094"/>
                </a:lnTo>
                <a:lnTo>
                  <a:pt x="643040" y="35809"/>
                </a:lnTo>
                <a:lnTo>
                  <a:pt x="604945" y="25142"/>
                </a:lnTo>
                <a:lnTo>
                  <a:pt x="560755" y="15999"/>
                </a:lnTo>
                <a:lnTo>
                  <a:pt x="510470" y="8380"/>
                </a:lnTo>
                <a:lnTo>
                  <a:pt x="457138" y="3809"/>
                </a:lnTo>
                <a:lnTo>
                  <a:pt x="400757" y="761"/>
                </a:lnTo>
                <a:lnTo>
                  <a:pt x="371805" y="0"/>
                </a:lnTo>
                <a:lnTo>
                  <a:pt x="342853" y="0"/>
                </a:lnTo>
                <a:lnTo>
                  <a:pt x="285711" y="2285"/>
                </a:lnTo>
                <a:lnTo>
                  <a:pt x="230854" y="6095"/>
                </a:lnTo>
                <a:lnTo>
                  <a:pt x="179045" y="12190"/>
                </a:lnTo>
                <a:lnTo>
                  <a:pt x="131046" y="20571"/>
                </a:lnTo>
                <a:lnTo>
                  <a:pt x="89903" y="29713"/>
                </a:lnTo>
                <a:lnTo>
                  <a:pt x="41142" y="47999"/>
                </a:lnTo>
                <a:lnTo>
                  <a:pt x="5333" y="75427"/>
                </a:lnTo>
                <a:lnTo>
                  <a:pt x="0" y="89141"/>
                </a:lnTo>
                <a:lnTo>
                  <a:pt x="0" y="714659"/>
                </a:lnTo>
                <a:lnTo>
                  <a:pt x="28952" y="749706"/>
                </a:lnTo>
                <a:lnTo>
                  <a:pt x="71618" y="767991"/>
                </a:lnTo>
                <a:lnTo>
                  <a:pt x="109713" y="778658"/>
                </a:lnTo>
                <a:lnTo>
                  <a:pt x="154665" y="787801"/>
                </a:lnTo>
                <a:lnTo>
                  <a:pt x="204188" y="795420"/>
                </a:lnTo>
                <a:lnTo>
                  <a:pt x="258282" y="799991"/>
                </a:lnTo>
                <a:lnTo>
                  <a:pt x="314663" y="803039"/>
                </a:lnTo>
                <a:lnTo>
                  <a:pt x="342853" y="803800"/>
                </a:lnTo>
                <a:lnTo>
                  <a:pt x="371805" y="803800"/>
                </a:lnTo>
                <a:lnTo>
                  <a:pt x="457138" y="799991"/>
                </a:lnTo>
                <a:lnTo>
                  <a:pt x="510470" y="795420"/>
                </a:lnTo>
                <a:lnTo>
                  <a:pt x="560755" y="787801"/>
                </a:lnTo>
                <a:lnTo>
                  <a:pt x="604945" y="778658"/>
                </a:lnTo>
                <a:lnTo>
                  <a:pt x="643040" y="767991"/>
                </a:lnTo>
                <a:lnTo>
                  <a:pt x="686468" y="749706"/>
                </a:lnTo>
                <a:lnTo>
                  <a:pt x="713897" y="721516"/>
                </a:lnTo>
                <a:lnTo>
                  <a:pt x="714659" y="714659"/>
                </a:lnTo>
                <a:close/>
              </a:path>
            </a:pathLst>
          </a:custGeom>
          <a:solidFill>
            <a:srgbClr val="FFFFFF"/>
          </a:solidFill>
        </p:spPr>
        <p:txBody>
          <a:bodyPr wrap="square" lIns="0" tIns="0" rIns="0" bIns="0" rtlCol="0">
            <a:noAutofit/>
          </a:bodyPr>
          <a:lstStyle/>
          <a:p>
            <a:endParaRPr sz="3009"/>
          </a:p>
        </p:txBody>
      </p:sp>
      <p:sp>
        <p:nvSpPr>
          <p:cNvPr id="37" name="object 37"/>
          <p:cNvSpPr/>
          <p:nvPr/>
        </p:nvSpPr>
        <p:spPr>
          <a:xfrm>
            <a:off x="463950" y="5356855"/>
            <a:ext cx="716650" cy="806039"/>
          </a:xfrm>
          <a:custGeom>
            <a:avLst/>
            <a:gdLst/>
            <a:ahLst/>
            <a:cxnLst/>
            <a:rect l="l" t="t" r="r" b="b"/>
            <a:pathLst>
              <a:path w="714659" h="803800">
                <a:moveTo>
                  <a:pt x="0" y="89141"/>
                </a:moveTo>
                <a:lnTo>
                  <a:pt x="0" y="714659"/>
                </a:lnTo>
                <a:lnTo>
                  <a:pt x="1523" y="721516"/>
                </a:lnTo>
                <a:lnTo>
                  <a:pt x="28952" y="749706"/>
                </a:lnTo>
                <a:lnTo>
                  <a:pt x="71618" y="767991"/>
                </a:lnTo>
                <a:lnTo>
                  <a:pt x="109713" y="778658"/>
                </a:lnTo>
                <a:lnTo>
                  <a:pt x="154665" y="787801"/>
                </a:lnTo>
                <a:lnTo>
                  <a:pt x="204188" y="795420"/>
                </a:lnTo>
                <a:lnTo>
                  <a:pt x="258282" y="799991"/>
                </a:lnTo>
                <a:lnTo>
                  <a:pt x="314663" y="803039"/>
                </a:lnTo>
                <a:lnTo>
                  <a:pt x="342853" y="803800"/>
                </a:lnTo>
                <a:lnTo>
                  <a:pt x="371805" y="803800"/>
                </a:lnTo>
                <a:lnTo>
                  <a:pt x="457138" y="799991"/>
                </a:lnTo>
                <a:lnTo>
                  <a:pt x="510470" y="795420"/>
                </a:lnTo>
                <a:lnTo>
                  <a:pt x="560755" y="787801"/>
                </a:lnTo>
                <a:lnTo>
                  <a:pt x="604945" y="778658"/>
                </a:lnTo>
                <a:lnTo>
                  <a:pt x="643040" y="767991"/>
                </a:lnTo>
                <a:lnTo>
                  <a:pt x="686468" y="749706"/>
                </a:lnTo>
                <a:lnTo>
                  <a:pt x="713897" y="721516"/>
                </a:lnTo>
                <a:lnTo>
                  <a:pt x="714659" y="714659"/>
                </a:lnTo>
                <a:lnTo>
                  <a:pt x="714659" y="89141"/>
                </a:lnTo>
                <a:lnTo>
                  <a:pt x="686468" y="54094"/>
                </a:lnTo>
                <a:lnTo>
                  <a:pt x="643040" y="35809"/>
                </a:lnTo>
                <a:lnTo>
                  <a:pt x="604945" y="25142"/>
                </a:lnTo>
                <a:lnTo>
                  <a:pt x="560755" y="15999"/>
                </a:lnTo>
                <a:lnTo>
                  <a:pt x="510470" y="8380"/>
                </a:lnTo>
                <a:lnTo>
                  <a:pt x="457138" y="3809"/>
                </a:lnTo>
                <a:lnTo>
                  <a:pt x="400757" y="761"/>
                </a:lnTo>
                <a:lnTo>
                  <a:pt x="371805" y="0"/>
                </a:lnTo>
                <a:lnTo>
                  <a:pt x="342853" y="0"/>
                </a:lnTo>
                <a:lnTo>
                  <a:pt x="285711" y="2285"/>
                </a:lnTo>
                <a:lnTo>
                  <a:pt x="230854" y="6095"/>
                </a:lnTo>
                <a:lnTo>
                  <a:pt x="179045" y="12190"/>
                </a:lnTo>
                <a:lnTo>
                  <a:pt x="131046" y="20571"/>
                </a:lnTo>
                <a:lnTo>
                  <a:pt x="89903" y="29713"/>
                </a:lnTo>
                <a:lnTo>
                  <a:pt x="41142" y="47999"/>
                </a:lnTo>
                <a:lnTo>
                  <a:pt x="5333" y="75427"/>
                </a:lnTo>
                <a:lnTo>
                  <a:pt x="0" y="89141"/>
                </a:lnTo>
              </a:path>
            </a:pathLst>
          </a:custGeom>
          <a:ln w="7123">
            <a:solidFill>
              <a:srgbClr val="000000"/>
            </a:solidFill>
          </a:ln>
        </p:spPr>
        <p:txBody>
          <a:bodyPr wrap="square" lIns="0" tIns="0" rIns="0" bIns="0" rtlCol="0">
            <a:noAutofit/>
          </a:bodyPr>
          <a:lstStyle/>
          <a:p>
            <a:endParaRPr sz="3009"/>
          </a:p>
        </p:txBody>
      </p:sp>
      <p:sp>
        <p:nvSpPr>
          <p:cNvPr id="38" name="object 38"/>
          <p:cNvSpPr/>
          <p:nvPr/>
        </p:nvSpPr>
        <p:spPr>
          <a:xfrm>
            <a:off x="463950" y="5446246"/>
            <a:ext cx="716650" cy="90153"/>
          </a:xfrm>
          <a:custGeom>
            <a:avLst/>
            <a:gdLst/>
            <a:ahLst/>
            <a:cxnLst/>
            <a:rect l="l" t="t" r="r" b="b"/>
            <a:pathLst>
              <a:path w="714659" h="89903">
                <a:moveTo>
                  <a:pt x="0" y="0"/>
                </a:moveTo>
                <a:lnTo>
                  <a:pt x="28952" y="35047"/>
                </a:lnTo>
                <a:lnTo>
                  <a:pt x="71618" y="54094"/>
                </a:lnTo>
                <a:lnTo>
                  <a:pt x="109713" y="64761"/>
                </a:lnTo>
                <a:lnTo>
                  <a:pt x="154665" y="73142"/>
                </a:lnTo>
                <a:lnTo>
                  <a:pt x="179045" y="77713"/>
                </a:lnTo>
                <a:lnTo>
                  <a:pt x="230854" y="83808"/>
                </a:lnTo>
                <a:lnTo>
                  <a:pt x="285711" y="87618"/>
                </a:lnTo>
                <a:lnTo>
                  <a:pt x="342853" y="89903"/>
                </a:lnTo>
                <a:lnTo>
                  <a:pt x="371805" y="89903"/>
                </a:lnTo>
                <a:lnTo>
                  <a:pt x="457138" y="86094"/>
                </a:lnTo>
                <a:lnTo>
                  <a:pt x="536375" y="77713"/>
                </a:lnTo>
                <a:lnTo>
                  <a:pt x="560755" y="73142"/>
                </a:lnTo>
                <a:lnTo>
                  <a:pt x="583612" y="69332"/>
                </a:lnTo>
                <a:lnTo>
                  <a:pt x="624755" y="59427"/>
                </a:lnTo>
                <a:lnTo>
                  <a:pt x="673516" y="41904"/>
                </a:lnTo>
                <a:lnTo>
                  <a:pt x="710087" y="14476"/>
                </a:lnTo>
                <a:lnTo>
                  <a:pt x="713897" y="7618"/>
                </a:lnTo>
                <a:lnTo>
                  <a:pt x="714659" y="0"/>
                </a:lnTo>
              </a:path>
            </a:pathLst>
          </a:custGeom>
          <a:ln w="7123">
            <a:solidFill>
              <a:srgbClr val="000000"/>
            </a:solidFill>
          </a:ln>
        </p:spPr>
        <p:txBody>
          <a:bodyPr wrap="square" lIns="0" tIns="0" rIns="0" bIns="0" rtlCol="0">
            <a:noAutofit/>
          </a:bodyPr>
          <a:lstStyle/>
          <a:p>
            <a:endParaRPr sz="3009"/>
          </a:p>
        </p:txBody>
      </p:sp>
      <p:sp>
        <p:nvSpPr>
          <p:cNvPr id="39" name="object 39"/>
          <p:cNvSpPr txBox="1"/>
          <p:nvPr/>
        </p:nvSpPr>
        <p:spPr>
          <a:xfrm>
            <a:off x="504697" y="5725860"/>
            <a:ext cx="636132" cy="150278"/>
          </a:xfrm>
          <a:prstGeom prst="rect">
            <a:avLst/>
          </a:prstGeom>
        </p:spPr>
        <p:txBody>
          <a:bodyPr vert="horz" wrap="square" lIns="0" tIns="0" rIns="0" bIns="0" rtlCol="0">
            <a:noAutofit/>
          </a:bodyPr>
          <a:lstStyle/>
          <a:p>
            <a:pPr marL="12735"/>
            <a:r>
              <a:rPr sz="903" spc="20" dirty="0">
                <a:latin typeface="Arial"/>
                <a:cs typeface="Arial"/>
              </a:rPr>
              <a:t>D</a:t>
            </a:r>
            <a:r>
              <a:rPr sz="903" spc="15" dirty="0">
                <a:latin typeface="Arial"/>
                <a:cs typeface="Arial"/>
              </a:rPr>
              <a:t>ata</a:t>
            </a:r>
            <a:r>
              <a:rPr sz="903" spc="10" dirty="0">
                <a:latin typeface="Arial"/>
                <a:cs typeface="Arial"/>
              </a:rPr>
              <a:t>b</a:t>
            </a:r>
            <a:r>
              <a:rPr sz="903" spc="15" dirty="0">
                <a:latin typeface="Arial"/>
                <a:cs typeface="Arial"/>
              </a:rPr>
              <a:t>ase </a:t>
            </a:r>
            <a:r>
              <a:rPr sz="903" spc="20" dirty="0">
                <a:latin typeface="Arial"/>
                <a:cs typeface="Arial"/>
              </a:rPr>
              <a:t>1</a:t>
            </a:r>
            <a:endParaRPr sz="903">
              <a:latin typeface="Arial"/>
              <a:cs typeface="Arial"/>
            </a:endParaRPr>
          </a:p>
        </p:txBody>
      </p:sp>
    </p:spTree>
    <p:extLst>
      <p:ext uri="{BB962C8B-B14F-4D97-AF65-F5344CB8AC3E}">
        <p14:creationId xmlns:p14="http://schemas.microsoft.com/office/powerpoint/2010/main" val="4244277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579F-0FAD-654E-9553-6C96B0666627}"/>
              </a:ext>
            </a:extLst>
          </p:cNvPr>
          <p:cNvSpPr>
            <a:spLocks noGrp="1"/>
          </p:cNvSpPr>
          <p:nvPr>
            <p:ph type="title"/>
          </p:nvPr>
        </p:nvSpPr>
        <p:spPr/>
        <p:txBody>
          <a:bodyPr/>
          <a:lstStyle/>
          <a:p>
            <a:r>
              <a:rPr lang="en-US" dirty="0"/>
              <a:t>Cloud Computing</a:t>
            </a:r>
          </a:p>
        </p:txBody>
      </p:sp>
      <p:sp>
        <p:nvSpPr>
          <p:cNvPr id="3" name="Footer Placeholder 2">
            <a:extLst>
              <a:ext uri="{FF2B5EF4-FFF2-40B4-BE49-F238E27FC236}">
                <a16:creationId xmlns:a16="http://schemas.microsoft.com/office/drawing/2014/main" id="{2E79E595-A02F-2143-AB54-EB1FEC8D0D80}"/>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79DEA08A-B005-6540-A788-59071672052F}"/>
              </a:ext>
            </a:extLst>
          </p:cNvPr>
          <p:cNvSpPr>
            <a:spLocks noGrp="1"/>
          </p:cNvSpPr>
          <p:nvPr>
            <p:ph type="sldNum" sz="quarter" idx="4"/>
          </p:nvPr>
        </p:nvSpPr>
        <p:spPr/>
        <p:txBody>
          <a:bodyPr/>
          <a:lstStyle/>
          <a:p>
            <a:fld id="{FD96158B-4539-3C43-9DE5-94C547866200}" type="slidenum">
              <a:rPr lang="en-US" smtClean="0"/>
              <a:t>47</a:t>
            </a:fld>
            <a:endParaRPr lang="en-US"/>
          </a:p>
        </p:txBody>
      </p:sp>
      <p:sp>
        <p:nvSpPr>
          <p:cNvPr id="5" name="Content Placeholder 8">
            <a:extLst>
              <a:ext uri="{FF2B5EF4-FFF2-40B4-BE49-F238E27FC236}">
                <a16:creationId xmlns:a16="http://schemas.microsoft.com/office/drawing/2014/main" id="{5DC05C15-87D5-1641-AAF8-211AF46DEE30}"/>
              </a:ext>
            </a:extLst>
          </p:cNvPr>
          <p:cNvSpPr txBox="1">
            <a:spLocks/>
          </p:cNvSpPr>
          <p:nvPr/>
        </p:nvSpPr>
        <p:spPr>
          <a:xfrm>
            <a:off x="405780" y="1196752"/>
            <a:ext cx="8229600" cy="4349079"/>
          </a:xfrm>
          <a:prstGeom prst="rect">
            <a:avLst/>
          </a:prstGeom>
        </p:spPr>
        <p:txBody>
          <a:bodyPr/>
          <a:lst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r>
              <a:rPr lang="en-US" dirty="0"/>
              <a:t>It encompasses on demand, reliable services provided over the Internet (typically represented as a cloud) with easy access to virtually infinite computing, storage, and networking resources. </a:t>
            </a:r>
          </a:p>
          <a:p>
            <a:r>
              <a:rPr lang="en-US" dirty="0"/>
              <a:t>Through very simple web interfaces and at small incremental cost, users can outsource complex tasks, such as data storage, database management, system administration, or application deployment, to very large data centers operated by cloud providers. </a:t>
            </a:r>
          </a:p>
          <a:p>
            <a:r>
              <a:rPr lang="en-US" dirty="0"/>
              <a:t>Thus, the complexity of managing the software/hardware infrastructure gets shifted from the users’ organization to the cloud provider</a:t>
            </a:r>
          </a:p>
        </p:txBody>
      </p:sp>
    </p:spTree>
    <p:extLst>
      <p:ext uri="{BB962C8B-B14F-4D97-AF65-F5344CB8AC3E}">
        <p14:creationId xmlns:p14="http://schemas.microsoft.com/office/powerpoint/2010/main" val="3104793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579F-0FAD-654E-9553-6C96B0666627}"/>
              </a:ext>
            </a:extLst>
          </p:cNvPr>
          <p:cNvSpPr>
            <a:spLocks noGrp="1"/>
          </p:cNvSpPr>
          <p:nvPr>
            <p:ph type="title"/>
          </p:nvPr>
        </p:nvSpPr>
        <p:spPr/>
        <p:txBody>
          <a:bodyPr/>
          <a:lstStyle/>
          <a:p>
            <a:r>
              <a:rPr lang="en-US" dirty="0"/>
              <a:t>Cloud Computing</a:t>
            </a:r>
          </a:p>
        </p:txBody>
      </p:sp>
      <p:sp>
        <p:nvSpPr>
          <p:cNvPr id="3" name="Footer Placeholder 2">
            <a:extLst>
              <a:ext uri="{FF2B5EF4-FFF2-40B4-BE49-F238E27FC236}">
                <a16:creationId xmlns:a16="http://schemas.microsoft.com/office/drawing/2014/main" id="{2E79E595-A02F-2143-AB54-EB1FEC8D0D80}"/>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79DEA08A-B005-6540-A788-59071672052F}"/>
              </a:ext>
            </a:extLst>
          </p:cNvPr>
          <p:cNvSpPr>
            <a:spLocks noGrp="1"/>
          </p:cNvSpPr>
          <p:nvPr>
            <p:ph type="sldNum" sz="quarter" idx="4"/>
          </p:nvPr>
        </p:nvSpPr>
        <p:spPr/>
        <p:txBody>
          <a:bodyPr/>
          <a:lstStyle/>
          <a:p>
            <a:fld id="{FD96158B-4539-3C43-9DE5-94C547866200}" type="slidenum">
              <a:rPr lang="en-US" smtClean="0"/>
              <a:t>48</a:t>
            </a:fld>
            <a:endParaRPr lang="en-US"/>
          </a:p>
        </p:txBody>
      </p:sp>
      <p:sp>
        <p:nvSpPr>
          <p:cNvPr id="5" name="Content Placeholder 8">
            <a:extLst>
              <a:ext uri="{FF2B5EF4-FFF2-40B4-BE49-F238E27FC236}">
                <a16:creationId xmlns:a16="http://schemas.microsoft.com/office/drawing/2014/main" id="{5DC05C15-87D5-1641-AAF8-211AF46DEE30}"/>
              </a:ext>
            </a:extLst>
          </p:cNvPr>
          <p:cNvSpPr txBox="1">
            <a:spLocks/>
          </p:cNvSpPr>
          <p:nvPr/>
        </p:nvSpPr>
        <p:spPr>
          <a:xfrm>
            <a:off x="457200" y="1600200"/>
            <a:ext cx="8229600" cy="4349079"/>
          </a:xfrm>
          <a:prstGeom prst="rect">
            <a:avLst/>
          </a:prstGeom>
        </p:spPr>
        <p:txBody>
          <a:bodyPr/>
          <a:lst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marL="0" indent="0">
              <a:buNone/>
            </a:pPr>
            <a:r>
              <a:rPr lang="en-US" dirty="0"/>
              <a:t>The cloud provides various levels of functionality such as:</a:t>
            </a:r>
          </a:p>
          <a:p>
            <a:r>
              <a:rPr lang="en-US" dirty="0"/>
              <a:t>Infrastructure-as-a-Service (IaaS): the delivery of a computing infrastructure (i.e., computing, networking, and storage resources) as a service;</a:t>
            </a:r>
          </a:p>
          <a:p>
            <a:r>
              <a:rPr lang="en-US" dirty="0"/>
              <a:t>Platform-as-a-Service (PaaS): the delivery of a computing platform with development tools and APIs as a service;</a:t>
            </a:r>
          </a:p>
          <a:p>
            <a:r>
              <a:rPr lang="en-US" dirty="0"/>
              <a:t>Software-as-a-Service (SaaS): the delivery of application software as a service; or</a:t>
            </a:r>
          </a:p>
          <a:p>
            <a:r>
              <a:rPr lang="en-US" dirty="0"/>
              <a:t>Database-as-a-Service (</a:t>
            </a:r>
            <a:r>
              <a:rPr lang="en-US" dirty="0" err="1"/>
              <a:t>DaaS</a:t>
            </a:r>
            <a:r>
              <a:rPr lang="en-US" dirty="0"/>
              <a:t>): the delivery of database as a service.</a:t>
            </a:r>
            <a:endParaRPr lang="en-US" kern="0" dirty="0"/>
          </a:p>
        </p:txBody>
      </p:sp>
    </p:spTree>
    <p:extLst>
      <p:ext uri="{BB962C8B-B14F-4D97-AF65-F5344CB8AC3E}">
        <p14:creationId xmlns:p14="http://schemas.microsoft.com/office/powerpoint/2010/main" val="1746246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579F-0FAD-654E-9553-6C96B0666627}"/>
              </a:ext>
            </a:extLst>
          </p:cNvPr>
          <p:cNvSpPr>
            <a:spLocks noGrp="1"/>
          </p:cNvSpPr>
          <p:nvPr>
            <p:ph type="title"/>
          </p:nvPr>
        </p:nvSpPr>
        <p:spPr/>
        <p:txBody>
          <a:bodyPr/>
          <a:lstStyle/>
          <a:p>
            <a:r>
              <a:rPr lang="en-US" dirty="0"/>
              <a:t>Cloud Computing</a:t>
            </a:r>
          </a:p>
        </p:txBody>
      </p:sp>
      <p:sp>
        <p:nvSpPr>
          <p:cNvPr id="3" name="Footer Placeholder 2">
            <a:extLst>
              <a:ext uri="{FF2B5EF4-FFF2-40B4-BE49-F238E27FC236}">
                <a16:creationId xmlns:a16="http://schemas.microsoft.com/office/drawing/2014/main" id="{2E79E595-A02F-2143-AB54-EB1FEC8D0D80}"/>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79DEA08A-B005-6540-A788-59071672052F}"/>
              </a:ext>
            </a:extLst>
          </p:cNvPr>
          <p:cNvSpPr>
            <a:spLocks noGrp="1"/>
          </p:cNvSpPr>
          <p:nvPr>
            <p:ph type="sldNum" sz="quarter" idx="4"/>
          </p:nvPr>
        </p:nvSpPr>
        <p:spPr/>
        <p:txBody>
          <a:bodyPr/>
          <a:lstStyle/>
          <a:p>
            <a:fld id="{FD96158B-4539-3C43-9DE5-94C547866200}" type="slidenum">
              <a:rPr lang="en-US" smtClean="0"/>
              <a:t>49</a:t>
            </a:fld>
            <a:endParaRPr lang="en-US"/>
          </a:p>
        </p:txBody>
      </p:sp>
      <p:sp>
        <p:nvSpPr>
          <p:cNvPr id="5" name="Content Placeholder 8">
            <a:extLst>
              <a:ext uri="{FF2B5EF4-FFF2-40B4-BE49-F238E27FC236}">
                <a16:creationId xmlns:a16="http://schemas.microsoft.com/office/drawing/2014/main" id="{5DC05C15-87D5-1641-AAF8-211AF46DEE30}"/>
              </a:ext>
            </a:extLst>
          </p:cNvPr>
          <p:cNvSpPr txBox="1">
            <a:spLocks/>
          </p:cNvSpPr>
          <p:nvPr/>
        </p:nvSpPr>
        <p:spPr>
          <a:xfrm>
            <a:off x="459472" y="980728"/>
            <a:ext cx="8229600" cy="5877272"/>
          </a:xfrm>
          <a:prstGeom prst="rect">
            <a:avLst/>
          </a:prstGeom>
        </p:spPr>
        <p:txBody>
          <a:bodyPr/>
          <a:lst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marL="0" indent="0">
              <a:buNone/>
            </a:pPr>
            <a:r>
              <a:rPr lang="en-US" sz="2300" dirty="0"/>
              <a:t>The typical advantages of cloud computing are the followings:</a:t>
            </a:r>
          </a:p>
          <a:p>
            <a:r>
              <a:rPr lang="en-US" sz="2300" b="1" dirty="0"/>
              <a:t>Cost. </a:t>
            </a:r>
            <a:r>
              <a:rPr lang="en-US" sz="2300" dirty="0"/>
              <a:t>The cost for the customer can be greatly reduced since the infrastructure does not need to be owned and managed; </a:t>
            </a:r>
          </a:p>
          <a:p>
            <a:r>
              <a:rPr lang="en-US" sz="2300" b="1" dirty="0"/>
              <a:t>Ease of access and use. </a:t>
            </a:r>
            <a:r>
              <a:rPr lang="en-US" sz="2300" dirty="0"/>
              <a:t>The cloud hides the complexity of the IT infrastructure and makes location and distribution transparent. Thus, customers can have access to IT services anytime, and from anywhere with an Internet connection.</a:t>
            </a:r>
          </a:p>
          <a:p>
            <a:r>
              <a:rPr lang="en-US" sz="2300" b="1" dirty="0"/>
              <a:t>Quality of service. </a:t>
            </a:r>
            <a:r>
              <a:rPr lang="en-US" sz="2300" dirty="0"/>
              <a:t>The operation of the IT infrastructure by a specialized provider that has extensive experience in running very large </a:t>
            </a:r>
            <a:r>
              <a:rPr lang="en-US" sz="2300"/>
              <a:t>infrastructures increases </a:t>
            </a:r>
            <a:r>
              <a:rPr lang="en-US" sz="2300" dirty="0"/>
              <a:t>quality of service and operational efficiency.</a:t>
            </a:r>
          </a:p>
        </p:txBody>
      </p:sp>
    </p:spTree>
    <p:extLst>
      <p:ext uri="{BB962C8B-B14F-4D97-AF65-F5344CB8AC3E}">
        <p14:creationId xmlns:p14="http://schemas.microsoft.com/office/powerpoint/2010/main" val="294666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8464" y="152401"/>
            <a:ext cx="8669337" cy="1125538"/>
          </a:xfrm>
          <a:noFill/>
          <a:ln/>
        </p:spPr>
        <p:txBody>
          <a:bodyPr/>
          <a:lstStyle/>
          <a:p>
            <a:r>
              <a:rPr lang="en-US" dirty="0"/>
              <a:t>What is a Distributed Database System?</a:t>
            </a:r>
          </a:p>
        </p:txBody>
      </p:sp>
      <p:sp>
        <p:nvSpPr>
          <p:cNvPr id="13315" name="Rectangle 3"/>
          <p:cNvSpPr>
            <a:spLocks noGrp="1" noChangeArrowheads="1"/>
          </p:cNvSpPr>
          <p:nvPr>
            <p:ph type="body" idx="1"/>
          </p:nvPr>
        </p:nvSpPr>
        <p:spPr>
          <a:xfrm>
            <a:off x="457200" y="1676401"/>
            <a:ext cx="8229600" cy="4419600"/>
          </a:xfrm>
          <a:noFill/>
          <a:ln/>
        </p:spPr>
        <p:txBody>
          <a:bodyPr/>
          <a:lstStyle/>
          <a:p>
            <a:pPr marL="0" indent="0">
              <a:spcBef>
                <a:spcPct val="100000"/>
              </a:spcBef>
              <a:spcAft>
                <a:spcPct val="100000"/>
              </a:spcAft>
              <a:buNone/>
            </a:pPr>
            <a:r>
              <a:rPr lang="en-US" dirty="0"/>
              <a:t>A distributed database is a collection of multiple, </a:t>
            </a:r>
            <a:r>
              <a:rPr lang="en-US" dirty="0">
                <a:solidFill>
                  <a:srgbClr val="0000FF"/>
                </a:solidFill>
              </a:rPr>
              <a:t>logically interrelated</a:t>
            </a:r>
            <a:r>
              <a:rPr lang="en-US" i="1" dirty="0"/>
              <a:t> </a:t>
            </a:r>
            <a:r>
              <a:rPr lang="en-US" dirty="0"/>
              <a:t>databases distributed over a </a:t>
            </a:r>
            <a:r>
              <a:rPr lang="en-US" dirty="0">
                <a:solidFill>
                  <a:srgbClr val="0000FF"/>
                </a:solidFill>
              </a:rPr>
              <a:t>computer network</a:t>
            </a:r>
            <a:r>
              <a:rPr lang="en-US" dirty="0"/>
              <a:t> </a:t>
            </a:r>
          </a:p>
          <a:p>
            <a:pPr marL="0" indent="0">
              <a:spcBef>
                <a:spcPct val="100000"/>
              </a:spcBef>
              <a:spcAft>
                <a:spcPct val="100000"/>
              </a:spcAft>
              <a:buNone/>
            </a:pPr>
            <a:r>
              <a:rPr lang="en-US" dirty="0"/>
              <a:t>A distributed database management system (Distributed DBMS) is the software that manages the DDB and provides an access mechanism that makes this distribution </a:t>
            </a:r>
            <a:r>
              <a:rPr lang="en-US" dirty="0">
                <a:solidFill>
                  <a:srgbClr val="0000FF"/>
                </a:solidFill>
              </a:rPr>
              <a:t>transparent</a:t>
            </a:r>
            <a:r>
              <a:rPr lang="en-US" dirty="0">
                <a:solidFill>
                  <a:srgbClr val="333399"/>
                </a:solidFill>
              </a:rPr>
              <a:t> </a:t>
            </a:r>
            <a:r>
              <a:rPr lang="en-US" dirty="0"/>
              <a:t>to the users </a:t>
            </a:r>
          </a:p>
        </p:txBody>
      </p:sp>
      <p:sp>
        <p:nvSpPr>
          <p:cNvPr id="2" name="Footer Placeholder 1">
            <a:extLst>
              <a:ext uri="{FF2B5EF4-FFF2-40B4-BE49-F238E27FC236}">
                <a16:creationId xmlns:a16="http://schemas.microsoft.com/office/drawing/2014/main" id="{07A50016-5750-1F47-9CC5-B165325DCFD6}"/>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D2C1BA2F-84FC-EF46-BC38-AEC506AFF3A0}"/>
              </a:ext>
            </a:extLst>
          </p:cNvPr>
          <p:cNvSpPr>
            <a:spLocks noGrp="1"/>
          </p:cNvSpPr>
          <p:nvPr>
            <p:ph type="sldNum" sz="quarter" idx="4"/>
          </p:nvPr>
        </p:nvSpPr>
        <p:spPr/>
        <p:txBody>
          <a:bodyPr/>
          <a:lstStyle/>
          <a:p>
            <a:fld id="{FD96158B-4539-3C43-9DE5-94C547866200}" type="slidenum">
              <a:rPr lang="en-US" smtClean="0"/>
              <a:t>5</a:t>
            </a:fld>
            <a:endParaRPr lang="en-US"/>
          </a:p>
        </p:txBody>
      </p:sp>
    </p:spTree>
    <p:extLst>
      <p:ext uri="{BB962C8B-B14F-4D97-AF65-F5344CB8AC3E}">
        <p14:creationId xmlns:p14="http://schemas.microsoft.com/office/powerpoint/2010/main" val="1756481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579F-0FAD-654E-9553-6C96B0666627}"/>
              </a:ext>
            </a:extLst>
          </p:cNvPr>
          <p:cNvSpPr>
            <a:spLocks noGrp="1"/>
          </p:cNvSpPr>
          <p:nvPr>
            <p:ph type="title"/>
          </p:nvPr>
        </p:nvSpPr>
        <p:spPr/>
        <p:txBody>
          <a:bodyPr/>
          <a:lstStyle/>
          <a:p>
            <a:r>
              <a:rPr lang="en-US" dirty="0"/>
              <a:t>Cloud Computing</a:t>
            </a:r>
          </a:p>
        </p:txBody>
      </p:sp>
      <p:sp>
        <p:nvSpPr>
          <p:cNvPr id="3" name="Footer Placeholder 2">
            <a:extLst>
              <a:ext uri="{FF2B5EF4-FFF2-40B4-BE49-F238E27FC236}">
                <a16:creationId xmlns:a16="http://schemas.microsoft.com/office/drawing/2014/main" id="{2E79E595-A02F-2143-AB54-EB1FEC8D0D80}"/>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79DEA08A-B005-6540-A788-59071672052F}"/>
              </a:ext>
            </a:extLst>
          </p:cNvPr>
          <p:cNvSpPr>
            <a:spLocks noGrp="1"/>
          </p:cNvSpPr>
          <p:nvPr>
            <p:ph type="sldNum" sz="quarter" idx="4"/>
          </p:nvPr>
        </p:nvSpPr>
        <p:spPr/>
        <p:txBody>
          <a:bodyPr/>
          <a:lstStyle/>
          <a:p>
            <a:fld id="{FD96158B-4539-3C43-9DE5-94C547866200}" type="slidenum">
              <a:rPr lang="en-US" smtClean="0"/>
              <a:t>50</a:t>
            </a:fld>
            <a:endParaRPr lang="en-US"/>
          </a:p>
        </p:txBody>
      </p:sp>
      <p:sp>
        <p:nvSpPr>
          <p:cNvPr id="5" name="Content Placeholder 8">
            <a:extLst>
              <a:ext uri="{FF2B5EF4-FFF2-40B4-BE49-F238E27FC236}">
                <a16:creationId xmlns:a16="http://schemas.microsoft.com/office/drawing/2014/main" id="{5DC05C15-87D5-1641-AAF8-211AF46DEE30}"/>
              </a:ext>
            </a:extLst>
          </p:cNvPr>
          <p:cNvSpPr txBox="1">
            <a:spLocks/>
          </p:cNvSpPr>
          <p:nvPr/>
        </p:nvSpPr>
        <p:spPr>
          <a:xfrm>
            <a:off x="459472" y="980728"/>
            <a:ext cx="8229600" cy="5877272"/>
          </a:xfrm>
          <a:prstGeom prst="rect">
            <a:avLst/>
          </a:prstGeom>
        </p:spPr>
        <p:txBody>
          <a:bodyPr/>
          <a:lst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marL="0" indent="0">
              <a:buNone/>
            </a:pPr>
            <a:r>
              <a:rPr lang="en-US" dirty="0"/>
              <a:t>The typical advantages of cloud computing are the followings:</a:t>
            </a:r>
          </a:p>
          <a:p>
            <a:r>
              <a:rPr lang="en-US" b="1" dirty="0"/>
              <a:t>Innovation. </a:t>
            </a:r>
            <a:r>
              <a:rPr lang="en-US" dirty="0"/>
              <a:t>Using state-of-the-art tools and applications provided by the cloud encourages modern practice, thus increasing the innovation capabilities of the customers.</a:t>
            </a:r>
          </a:p>
          <a:p>
            <a:r>
              <a:rPr lang="en-US" b="1" dirty="0"/>
              <a:t>Elasticity. </a:t>
            </a:r>
            <a:r>
              <a:rPr lang="en-US" dirty="0"/>
              <a:t>The ability to scale resources out, up and down dynamically to accommodate changing conditions is a major advantage. This is typically achieved through server virtualization, a technology that enables multiple applications to run on the same physical computer as virtual machines (</a:t>
            </a:r>
            <a:r>
              <a:rPr lang="en-US" dirty="0" err="1"/>
              <a:t>VMs</a:t>
            </a:r>
            <a:r>
              <a:rPr lang="en-US" dirty="0"/>
              <a:t>), i.e., as if they would run on distinct physical computers. </a:t>
            </a:r>
            <a:endParaRPr lang="en-US" kern="0" dirty="0"/>
          </a:p>
        </p:txBody>
      </p:sp>
    </p:spTree>
    <p:extLst>
      <p:ext uri="{BB962C8B-B14F-4D97-AF65-F5344CB8AC3E}">
        <p14:creationId xmlns:p14="http://schemas.microsoft.com/office/powerpoint/2010/main" val="3986812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579F-0FAD-654E-9553-6C96B0666627}"/>
              </a:ext>
            </a:extLst>
          </p:cNvPr>
          <p:cNvSpPr>
            <a:spLocks noGrp="1"/>
          </p:cNvSpPr>
          <p:nvPr>
            <p:ph type="title"/>
          </p:nvPr>
        </p:nvSpPr>
        <p:spPr>
          <a:xfrm>
            <a:off x="457200" y="277813"/>
            <a:ext cx="8651304" cy="1139825"/>
          </a:xfrm>
        </p:spPr>
        <p:txBody>
          <a:bodyPr/>
          <a:lstStyle/>
          <a:p>
            <a:r>
              <a:rPr lang="en-US" dirty="0"/>
              <a:t>Architecture of Cloud site (Data Center)</a:t>
            </a:r>
          </a:p>
        </p:txBody>
      </p:sp>
      <p:sp>
        <p:nvSpPr>
          <p:cNvPr id="3" name="Footer Placeholder 2">
            <a:extLst>
              <a:ext uri="{FF2B5EF4-FFF2-40B4-BE49-F238E27FC236}">
                <a16:creationId xmlns:a16="http://schemas.microsoft.com/office/drawing/2014/main" id="{2E79E595-A02F-2143-AB54-EB1FEC8D0D80}"/>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79DEA08A-B005-6540-A788-59071672052F}"/>
              </a:ext>
            </a:extLst>
          </p:cNvPr>
          <p:cNvSpPr>
            <a:spLocks noGrp="1"/>
          </p:cNvSpPr>
          <p:nvPr>
            <p:ph type="sldNum" sz="quarter" idx="4"/>
          </p:nvPr>
        </p:nvSpPr>
        <p:spPr/>
        <p:txBody>
          <a:bodyPr/>
          <a:lstStyle/>
          <a:p>
            <a:fld id="{FD96158B-4539-3C43-9DE5-94C547866200}" type="slidenum">
              <a:rPr lang="en-US" smtClean="0"/>
              <a:t>51</a:t>
            </a:fld>
            <a:endParaRPr lang="en-US"/>
          </a:p>
        </p:txBody>
      </p:sp>
      <p:sp>
        <p:nvSpPr>
          <p:cNvPr id="5" name="Content Placeholder 8">
            <a:extLst>
              <a:ext uri="{FF2B5EF4-FFF2-40B4-BE49-F238E27FC236}">
                <a16:creationId xmlns:a16="http://schemas.microsoft.com/office/drawing/2014/main" id="{5DC05C15-87D5-1641-AAF8-211AF46DEE30}"/>
              </a:ext>
            </a:extLst>
          </p:cNvPr>
          <p:cNvSpPr txBox="1">
            <a:spLocks/>
          </p:cNvSpPr>
          <p:nvPr/>
        </p:nvSpPr>
        <p:spPr>
          <a:xfrm>
            <a:off x="459472" y="980728"/>
            <a:ext cx="8288992" cy="5877272"/>
          </a:xfrm>
          <a:prstGeom prst="rect">
            <a:avLst/>
          </a:prstGeom>
        </p:spPr>
        <p:txBody>
          <a:bodyPr/>
          <a:lst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r>
              <a:rPr lang="en-US" sz="2000" dirty="0"/>
              <a:t>It has typically 3-tier. </a:t>
            </a:r>
          </a:p>
          <a:p>
            <a:r>
              <a:rPr lang="en-US" sz="2000" dirty="0"/>
              <a:t>The first tier consists of web clients that access cloud web servers, typically via a router or load balancer at the cloud site. </a:t>
            </a:r>
          </a:p>
          <a:p>
            <a:r>
              <a:rPr lang="en-US" sz="2000" dirty="0"/>
              <a:t>The second tier consists of web/application servers that support the clients and provide business logic. </a:t>
            </a:r>
          </a:p>
          <a:p>
            <a:r>
              <a:rPr lang="en-US" sz="2000" dirty="0"/>
              <a:t>The third tier consists of database servers. </a:t>
            </a:r>
          </a:p>
          <a:p>
            <a:r>
              <a:rPr lang="en-US" sz="2000" dirty="0"/>
              <a:t>Thus, the cloud architecture provides two levels of distribution: </a:t>
            </a:r>
          </a:p>
          <a:p>
            <a:pPr lvl="1"/>
            <a:r>
              <a:rPr lang="en-US" dirty="0"/>
              <a:t>geographical distribution across sites using a WAN and </a:t>
            </a:r>
          </a:p>
          <a:p>
            <a:pPr lvl="1"/>
            <a:r>
              <a:rPr lang="en-US" dirty="0"/>
              <a:t>within a site, distribution across the servers, typically in a computer cluster. </a:t>
            </a:r>
          </a:p>
          <a:p>
            <a:r>
              <a:rPr lang="en-US" sz="2000" dirty="0"/>
              <a:t>The techniques </a:t>
            </a:r>
          </a:p>
          <a:p>
            <a:pPr lvl="1"/>
            <a:r>
              <a:rPr lang="en-US" dirty="0"/>
              <a:t>used at the first level are those of geographically distributed DBMS, </a:t>
            </a:r>
          </a:p>
          <a:p>
            <a:pPr lvl="1"/>
            <a:r>
              <a:rPr lang="en-US" dirty="0"/>
              <a:t>while the techniques used at the second level are those of parallel </a:t>
            </a:r>
            <a:r>
              <a:rPr lang="en-US"/>
              <a:t>DBMS.</a:t>
            </a:r>
            <a:endParaRPr lang="en-US" kern="0" dirty="0"/>
          </a:p>
        </p:txBody>
      </p:sp>
    </p:spTree>
    <p:extLst>
      <p:ext uri="{BB962C8B-B14F-4D97-AF65-F5344CB8AC3E}">
        <p14:creationId xmlns:p14="http://schemas.microsoft.com/office/powerpoint/2010/main" val="83400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652A-8CAF-EF44-BC2C-BE23C3AEA589}"/>
              </a:ext>
            </a:extLst>
          </p:cNvPr>
          <p:cNvSpPr>
            <a:spLocks noGrp="1"/>
          </p:cNvSpPr>
          <p:nvPr>
            <p:ph type="title"/>
          </p:nvPr>
        </p:nvSpPr>
        <p:spPr/>
        <p:txBody>
          <a:bodyPr/>
          <a:lstStyle/>
          <a:p>
            <a:r>
              <a:rPr lang="en-US" dirty="0"/>
              <a:t>Simplified Cloud Architecture</a:t>
            </a:r>
          </a:p>
        </p:txBody>
      </p:sp>
      <p:sp>
        <p:nvSpPr>
          <p:cNvPr id="3" name="Footer Placeholder 2">
            <a:extLst>
              <a:ext uri="{FF2B5EF4-FFF2-40B4-BE49-F238E27FC236}">
                <a16:creationId xmlns:a16="http://schemas.microsoft.com/office/drawing/2014/main" id="{366F5728-C236-AC48-BBAF-63CE293D2C1B}"/>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FCDEA7CA-3B31-B048-8482-02DCDCF4F5FD}"/>
              </a:ext>
            </a:extLst>
          </p:cNvPr>
          <p:cNvSpPr>
            <a:spLocks noGrp="1"/>
          </p:cNvSpPr>
          <p:nvPr>
            <p:ph type="sldNum" sz="quarter" idx="4"/>
          </p:nvPr>
        </p:nvSpPr>
        <p:spPr/>
        <p:txBody>
          <a:bodyPr/>
          <a:lstStyle/>
          <a:p>
            <a:fld id="{FD96158B-4539-3C43-9DE5-94C547866200}" type="slidenum">
              <a:rPr lang="en-US" smtClean="0"/>
              <a:t>52</a:t>
            </a:fld>
            <a:endParaRPr lang="en-US"/>
          </a:p>
        </p:txBody>
      </p:sp>
      <p:pic>
        <p:nvPicPr>
          <p:cNvPr id="6" name="Picture 5" descr="A close up of a map&#10;&#10;Description automatically generated">
            <a:extLst>
              <a:ext uri="{FF2B5EF4-FFF2-40B4-BE49-F238E27FC236}">
                <a16:creationId xmlns:a16="http://schemas.microsoft.com/office/drawing/2014/main" id="{6A2BE0C7-B8F6-5848-AA52-DFB5E2883E77}"/>
              </a:ext>
            </a:extLst>
          </p:cNvPr>
          <p:cNvPicPr>
            <a:picLocks noChangeAspect="1"/>
          </p:cNvPicPr>
          <p:nvPr/>
        </p:nvPicPr>
        <p:blipFill>
          <a:blip r:embed="rId2"/>
          <a:stretch>
            <a:fillRect/>
          </a:stretch>
        </p:blipFill>
        <p:spPr>
          <a:xfrm>
            <a:off x="1547664" y="1124744"/>
            <a:ext cx="5893988" cy="3672408"/>
          </a:xfrm>
          <a:prstGeom prst="rect">
            <a:avLst/>
          </a:prstGeom>
        </p:spPr>
      </p:pic>
      <p:sp>
        <p:nvSpPr>
          <p:cNvPr id="5" name="TextBox 4"/>
          <p:cNvSpPr txBox="1"/>
          <p:nvPr/>
        </p:nvSpPr>
        <p:spPr>
          <a:xfrm>
            <a:off x="1547664" y="5373216"/>
            <a:ext cx="2934650" cy="461665"/>
          </a:xfrm>
          <a:prstGeom prst="rect">
            <a:avLst/>
          </a:prstGeom>
          <a:noFill/>
        </p:spPr>
        <p:txBody>
          <a:bodyPr wrap="none" rtlCol="0">
            <a:spAutoFit/>
          </a:bodyPr>
          <a:lstStyle/>
          <a:p>
            <a:r>
              <a:rPr lang="en-US" dirty="0" err="1"/>
              <a:t>VM</a:t>
            </a:r>
            <a:r>
              <a:rPr lang="en-US" dirty="0"/>
              <a:t>: Virtual Machine</a:t>
            </a:r>
          </a:p>
        </p:txBody>
      </p:sp>
      <p:sp>
        <p:nvSpPr>
          <p:cNvPr id="7" name="TextBox 6"/>
          <p:cNvSpPr txBox="1"/>
          <p:nvPr/>
        </p:nvSpPr>
        <p:spPr>
          <a:xfrm>
            <a:off x="4898298" y="5413250"/>
            <a:ext cx="2743893" cy="461665"/>
          </a:xfrm>
          <a:prstGeom prst="rect">
            <a:avLst/>
          </a:prstGeom>
          <a:noFill/>
        </p:spPr>
        <p:txBody>
          <a:bodyPr wrap="none" rtlCol="0">
            <a:spAutoFit/>
          </a:bodyPr>
          <a:lstStyle/>
          <a:p>
            <a:r>
              <a:rPr lang="en-US" dirty="0" err="1"/>
              <a:t>WS</a:t>
            </a:r>
            <a:r>
              <a:rPr lang="en-US" dirty="0"/>
              <a:t>: Web Services</a:t>
            </a:r>
          </a:p>
        </p:txBody>
      </p:sp>
    </p:spTree>
    <p:extLst>
      <p:ext uri="{BB962C8B-B14F-4D97-AF65-F5344CB8AC3E}">
        <p14:creationId xmlns:p14="http://schemas.microsoft.com/office/powerpoint/2010/main" val="232672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pPr algn="ctr"/>
            <a:r>
              <a:rPr lang="en-US" dirty="0"/>
              <a:t>Motivation</a:t>
            </a:r>
          </a:p>
        </p:txBody>
      </p:sp>
      <p:sp>
        <p:nvSpPr>
          <p:cNvPr id="6147" name="Rectangle 3"/>
          <p:cNvSpPr>
            <a:spLocks noChangeArrowheads="1"/>
          </p:cNvSpPr>
          <p:nvPr/>
        </p:nvSpPr>
        <p:spPr bwMode="auto">
          <a:xfrm>
            <a:off x="1301750" y="2063750"/>
            <a:ext cx="2273300" cy="749300"/>
          </a:xfrm>
          <a:prstGeom prst="rect">
            <a:avLst/>
          </a:prstGeom>
          <a:solidFill>
            <a:srgbClr val="FF5008"/>
          </a:solidFill>
          <a:ln w="12700">
            <a:solidFill>
              <a:schemeClr val="tx1"/>
            </a:solidFill>
            <a:miter lim="800000"/>
            <a:headEnd/>
            <a:tailEnd/>
          </a:ln>
          <a:effectLst>
            <a:outerShdw blurRad="63500" dist="107763" dir="2700000" algn="ctr" rotWithShape="0">
              <a:srgbClr val="FF5008">
                <a:alpha val="74998"/>
              </a:srgbClr>
            </a:outerShdw>
          </a:effectLst>
        </p:spPr>
        <p:txBody>
          <a:bodyPr wrap="none" lIns="91439" tIns="45719" rIns="91439" bIns="45719" anchor="ctr"/>
          <a:lstStyle/>
          <a:p>
            <a:endParaRPr lang="en-US" sz="1687" dirty="0">
              <a:latin typeface="Book Antiqua"/>
            </a:endParaRPr>
          </a:p>
        </p:txBody>
      </p:sp>
      <p:sp>
        <p:nvSpPr>
          <p:cNvPr id="6148" name="Rectangle 4"/>
          <p:cNvSpPr>
            <a:spLocks noChangeArrowheads="1"/>
          </p:cNvSpPr>
          <p:nvPr/>
        </p:nvSpPr>
        <p:spPr bwMode="auto">
          <a:xfrm>
            <a:off x="5568950" y="2063750"/>
            <a:ext cx="2273300" cy="749300"/>
          </a:xfrm>
          <a:prstGeom prst="rect">
            <a:avLst/>
          </a:prstGeom>
          <a:solidFill>
            <a:srgbClr val="FF5008"/>
          </a:solidFill>
          <a:ln w="12700">
            <a:solidFill>
              <a:schemeClr val="tx1"/>
            </a:solidFill>
            <a:miter lim="800000"/>
            <a:headEnd/>
            <a:tailEnd/>
          </a:ln>
          <a:effectLst>
            <a:outerShdw blurRad="63500" dist="107763" dir="2700000" algn="ctr" rotWithShape="0">
              <a:srgbClr val="FF5008">
                <a:alpha val="74998"/>
              </a:srgbClr>
            </a:outerShdw>
          </a:effectLst>
        </p:spPr>
        <p:txBody>
          <a:bodyPr wrap="none" lIns="91439" tIns="45719" rIns="91439" bIns="45719" anchor="ctr"/>
          <a:lstStyle/>
          <a:p>
            <a:endParaRPr lang="en-US" sz="1687" dirty="0">
              <a:latin typeface="Book Antiqua"/>
            </a:endParaRPr>
          </a:p>
        </p:txBody>
      </p:sp>
      <p:sp>
        <p:nvSpPr>
          <p:cNvPr id="6149" name="Rectangle 5"/>
          <p:cNvSpPr>
            <a:spLocks noChangeArrowheads="1"/>
          </p:cNvSpPr>
          <p:nvPr/>
        </p:nvSpPr>
        <p:spPr bwMode="auto">
          <a:xfrm>
            <a:off x="3435350" y="4044950"/>
            <a:ext cx="2197100" cy="1206500"/>
          </a:xfrm>
          <a:prstGeom prst="rect">
            <a:avLst/>
          </a:prstGeom>
          <a:solidFill>
            <a:schemeClr val="accent3">
              <a:lumMod val="25000"/>
            </a:schemeClr>
          </a:solidFill>
          <a:ln w="12700">
            <a:solidFill>
              <a:schemeClr val="tx1"/>
            </a:solidFill>
            <a:miter lim="800000"/>
            <a:headEnd/>
            <a:tailEnd/>
          </a:ln>
          <a:effectLst>
            <a:outerShdw blurRad="63500" dist="107763" dir="2700000" algn="ctr" rotWithShape="0">
              <a:schemeClr val="accent3">
                <a:lumMod val="50000"/>
                <a:alpha val="75000"/>
              </a:schemeClr>
            </a:outerShdw>
          </a:effectLst>
        </p:spPr>
        <p:txBody>
          <a:bodyPr wrap="none" lIns="91439" tIns="45719" rIns="91439" bIns="45719" anchor="ctr"/>
          <a:lstStyle/>
          <a:p>
            <a:endParaRPr lang="en-US" sz="1687" i="1" dirty="0">
              <a:latin typeface="Book Antiqua"/>
            </a:endParaRPr>
          </a:p>
        </p:txBody>
      </p:sp>
      <p:sp>
        <p:nvSpPr>
          <p:cNvPr id="6150" name="Line 6"/>
          <p:cNvSpPr>
            <a:spLocks noChangeShapeType="1"/>
          </p:cNvSpPr>
          <p:nvPr/>
        </p:nvSpPr>
        <p:spPr bwMode="auto">
          <a:xfrm>
            <a:off x="2368550" y="2825751"/>
            <a:ext cx="1587500" cy="1206500"/>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6151" name="Line 7"/>
          <p:cNvSpPr>
            <a:spLocks noChangeShapeType="1"/>
          </p:cNvSpPr>
          <p:nvPr/>
        </p:nvSpPr>
        <p:spPr bwMode="auto">
          <a:xfrm flipH="1">
            <a:off x="5181600" y="2825751"/>
            <a:ext cx="1600200" cy="1206500"/>
          </a:xfrm>
          <a:prstGeom prst="line">
            <a:avLst/>
          </a:prstGeom>
          <a:noFill/>
          <a:ln w="190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6152" name="Rectangle 8"/>
          <p:cNvSpPr>
            <a:spLocks noChangeArrowheads="1"/>
          </p:cNvSpPr>
          <p:nvPr/>
        </p:nvSpPr>
        <p:spPr bwMode="auto">
          <a:xfrm>
            <a:off x="1547933" y="2100264"/>
            <a:ext cx="1780935" cy="67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499" tIns="25400" rIns="63499" bIns="25400">
            <a:spAutoFit/>
          </a:bodyPr>
          <a:lstStyle/>
          <a:p>
            <a:pPr algn="ctr">
              <a:lnSpc>
                <a:spcPct val="85000"/>
              </a:lnSpc>
            </a:pPr>
            <a:r>
              <a:rPr lang="en-US" sz="2391" b="1" dirty="0">
                <a:solidFill>
                  <a:schemeClr val="bg1"/>
                </a:solidFill>
                <a:latin typeface="Book Antiqua"/>
              </a:rPr>
              <a:t>Database</a:t>
            </a:r>
          </a:p>
          <a:p>
            <a:pPr algn="ctr">
              <a:lnSpc>
                <a:spcPct val="85000"/>
              </a:lnSpc>
            </a:pPr>
            <a:r>
              <a:rPr lang="en-US" sz="2391" b="1" dirty="0">
                <a:solidFill>
                  <a:schemeClr val="bg1"/>
                </a:solidFill>
                <a:latin typeface="Book Antiqua"/>
              </a:rPr>
              <a:t>Technology</a:t>
            </a:r>
          </a:p>
        </p:txBody>
      </p:sp>
      <p:sp>
        <p:nvSpPr>
          <p:cNvPr id="6153" name="Rectangle 9"/>
          <p:cNvSpPr>
            <a:spLocks noChangeArrowheads="1"/>
          </p:cNvSpPr>
          <p:nvPr/>
        </p:nvSpPr>
        <p:spPr bwMode="auto">
          <a:xfrm>
            <a:off x="5935351" y="2100264"/>
            <a:ext cx="1542087" cy="67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499" tIns="25400" rIns="63499" bIns="25400">
            <a:spAutoFit/>
          </a:bodyPr>
          <a:lstStyle/>
          <a:p>
            <a:pPr algn="ctr">
              <a:lnSpc>
                <a:spcPct val="85000"/>
              </a:lnSpc>
            </a:pPr>
            <a:r>
              <a:rPr lang="en-US" sz="2391" b="1" dirty="0">
                <a:solidFill>
                  <a:schemeClr val="bg1"/>
                </a:solidFill>
                <a:latin typeface="Book Antiqua"/>
              </a:rPr>
              <a:t>Computer</a:t>
            </a:r>
          </a:p>
          <a:p>
            <a:pPr algn="ctr">
              <a:lnSpc>
                <a:spcPct val="85000"/>
              </a:lnSpc>
            </a:pPr>
            <a:r>
              <a:rPr lang="en-US" sz="2391" b="1" dirty="0">
                <a:solidFill>
                  <a:schemeClr val="bg1"/>
                </a:solidFill>
                <a:latin typeface="Book Antiqua"/>
              </a:rPr>
              <a:t>Networks</a:t>
            </a:r>
          </a:p>
        </p:txBody>
      </p:sp>
      <p:sp>
        <p:nvSpPr>
          <p:cNvPr id="6154" name="Rectangle 10"/>
          <p:cNvSpPr>
            <a:spLocks noChangeArrowheads="1"/>
          </p:cNvSpPr>
          <p:nvPr/>
        </p:nvSpPr>
        <p:spPr bwMode="auto">
          <a:xfrm>
            <a:off x="791463" y="2938463"/>
            <a:ext cx="1622238" cy="36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499" tIns="25400" rIns="63499" bIns="25400">
            <a:spAutoFit/>
          </a:bodyPr>
          <a:lstStyle/>
          <a:p>
            <a:pPr algn="ctr">
              <a:lnSpc>
                <a:spcPct val="85000"/>
              </a:lnSpc>
            </a:pPr>
            <a:r>
              <a:rPr lang="en-US" sz="2391" dirty="0">
                <a:latin typeface="Book Antiqua"/>
              </a:rPr>
              <a:t>integration</a:t>
            </a:r>
          </a:p>
        </p:txBody>
      </p:sp>
      <p:sp>
        <p:nvSpPr>
          <p:cNvPr id="6155" name="Rectangle 11"/>
          <p:cNvSpPr>
            <a:spLocks noChangeArrowheads="1"/>
          </p:cNvSpPr>
          <p:nvPr/>
        </p:nvSpPr>
        <p:spPr bwMode="auto">
          <a:xfrm>
            <a:off x="6677370" y="2938463"/>
            <a:ext cx="1734448" cy="36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499" tIns="25400" rIns="63499" bIns="25400">
            <a:spAutoFit/>
          </a:bodyPr>
          <a:lstStyle/>
          <a:p>
            <a:pPr algn="ctr">
              <a:lnSpc>
                <a:spcPct val="85000"/>
              </a:lnSpc>
            </a:pPr>
            <a:r>
              <a:rPr lang="en-US" sz="2391" dirty="0">
                <a:latin typeface="Book Antiqua"/>
              </a:rPr>
              <a:t>distribution</a:t>
            </a:r>
          </a:p>
        </p:txBody>
      </p:sp>
      <p:sp>
        <p:nvSpPr>
          <p:cNvPr id="6156" name="Rectangle 12"/>
          <p:cNvSpPr>
            <a:spLocks noChangeArrowheads="1"/>
          </p:cNvSpPr>
          <p:nvPr/>
        </p:nvSpPr>
        <p:spPr bwMode="auto">
          <a:xfrm>
            <a:off x="4830063" y="5376863"/>
            <a:ext cx="1622238" cy="36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499" tIns="25400" rIns="63499" bIns="25400">
            <a:spAutoFit/>
          </a:bodyPr>
          <a:lstStyle/>
          <a:p>
            <a:pPr algn="ctr">
              <a:lnSpc>
                <a:spcPct val="85000"/>
              </a:lnSpc>
            </a:pPr>
            <a:r>
              <a:rPr lang="en-US" sz="2391" dirty="0">
                <a:latin typeface="Book Antiqua"/>
              </a:rPr>
              <a:t>integration</a:t>
            </a:r>
          </a:p>
        </p:txBody>
      </p:sp>
      <p:sp>
        <p:nvSpPr>
          <p:cNvPr id="6157" name="Rectangle 13"/>
          <p:cNvSpPr>
            <a:spLocks noChangeArrowheads="1"/>
          </p:cNvSpPr>
          <p:nvPr/>
        </p:nvSpPr>
        <p:spPr bwMode="auto">
          <a:xfrm>
            <a:off x="2606719" y="5866286"/>
            <a:ext cx="3930561" cy="36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499" tIns="25400" rIns="63499" bIns="25400">
            <a:spAutoFit/>
          </a:bodyPr>
          <a:lstStyle/>
          <a:p>
            <a:pPr>
              <a:lnSpc>
                <a:spcPct val="85000"/>
              </a:lnSpc>
            </a:pPr>
            <a:r>
              <a:rPr lang="en-US" sz="2391" b="1" dirty="0">
                <a:solidFill>
                  <a:schemeClr val="accent2"/>
                </a:solidFill>
                <a:latin typeface="Book Antiqua"/>
              </a:rPr>
              <a:t>integration ≠ centralization</a:t>
            </a:r>
          </a:p>
        </p:txBody>
      </p:sp>
      <p:sp>
        <p:nvSpPr>
          <p:cNvPr id="6158" name="Rectangle 14"/>
          <p:cNvSpPr>
            <a:spLocks noChangeArrowheads="1"/>
          </p:cNvSpPr>
          <p:nvPr/>
        </p:nvSpPr>
        <p:spPr bwMode="auto">
          <a:xfrm>
            <a:off x="3665736" y="4044950"/>
            <a:ext cx="1764905" cy="1177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499" tIns="25400" rIns="63499" bIns="25400">
            <a:spAutoFit/>
          </a:bodyPr>
          <a:lstStyle/>
          <a:p>
            <a:pPr algn="ctr">
              <a:lnSpc>
                <a:spcPct val="102000"/>
              </a:lnSpc>
            </a:pPr>
            <a:r>
              <a:rPr lang="en-US" sz="2391" b="1" dirty="0">
                <a:solidFill>
                  <a:schemeClr val="bg1"/>
                </a:solidFill>
                <a:latin typeface="Book Antiqua"/>
              </a:rPr>
              <a:t>Distributed</a:t>
            </a:r>
          </a:p>
          <a:p>
            <a:pPr algn="ctr">
              <a:lnSpc>
                <a:spcPct val="102000"/>
              </a:lnSpc>
            </a:pPr>
            <a:r>
              <a:rPr lang="en-US" sz="2391" b="1" dirty="0">
                <a:solidFill>
                  <a:schemeClr val="bg1"/>
                </a:solidFill>
                <a:latin typeface="Book Antiqua"/>
              </a:rPr>
              <a:t>Database</a:t>
            </a:r>
          </a:p>
          <a:p>
            <a:pPr algn="ctr">
              <a:lnSpc>
                <a:spcPct val="102000"/>
              </a:lnSpc>
            </a:pPr>
            <a:r>
              <a:rPr lang="en-US" sz="2391" b="1" dirty="0">
                <a:solidFill>
                  <a:schemeClr val="bg1"/>
                </a:solidFill>
                <a:latin typeface="Book Antiqua"/>
              </a:rPr>
              <a:t>Systems</a:t>
            </a:r>
          </a:p>
        </p:txBody>
      </p:sp>
    </p:spTree>
    <p:extLst>
      <p:ext uri="{BB962C8B-B14F-4D97-AF65-F5344CB8AC3E}">
        <p14:creationId xmlns:p14="http://schemas.microsoft.com/office/powerpoint/2010/main" val="104103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Centralized DBMS on a Network</a:t>
            </a:r>
          </a:p>
        </p:txBody>
      </p:sp>
      <p:sp>
        <p:nvSpPr>
          <p:cNvPr id="17412" name="Line 4"/>
          <p:cNvSpPr>
            <a:spLocks noChangeShapeType="1"/>
          </p:cNvSpPr>
          <p:nvPr/>
        </p:nvSpPr>
        <p:spPr bwMode="auto">
          <a:xfrm>
            <a:off x="4210050" y="2658532"/>
            <a:ext cx="0" cy="8318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7413" name="Line 5"/>
          <p:cNvSpPr>
            <a:spLocks noChangeShapeType="1"/>
          </p:cNvSpPr>
          <p:nvPr/>
        </p:nvSpPr>
        <p:spPr bwMode="auto">
          <a:xfrm flipH="1">
            <a:off x="2933701" y="4633382"/>
            <a:ext cx="647700" cy="6794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7414" name="Line 6"/>
          <p:cNvSpPr>
            <a:spLocks noChangeShapeType="1"/>
          </p:cNvSpPr>
          <p:nvPr/>
        </p:nvSpPr>
        <p:spPr bwMode="auto">
          <a:xfrm flipH="1" flipV="1">
            <a:off x="2489201" y="3287182"/>
            <a:ext cx="863600" cy="2301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7415" name="Line 7"/>
          <p:cNvSpPr>
            <a:spLocks noChangeShapeType="1"/>
          </p:cNvSpPr>
          <p:nvPr/>
        </p:nvSpPr>
        <p:spPr bwMode="auto">
          <a:xfrm flipV="1">
            <a:off x="5340350" y="3109382"/>
            <a:ext cx="457200" cy="330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7416" name="Line 8"/>
          <p:cNvSpPr>
            <a:spLocks noChangeShapeType="1"/>
          </p:cNvSpPr>
          <p:nvPr/>
        </p:nvSpPr>
        <p:spPr bwMode="auto">
          <a:xfrm>
            <a:off x="4870450" y="4633382"/>
            <a:ext cx="596900" cy="7048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7421" name="Oval 13"/>
          <p:cNvSpPr>
            <a:spLocks noChangeArrowheads="1"/>
          </p:cNvSpPr>
          <p:nvPr/>
        </p:nvSpPr>
        <p:spPr bwMode="auto">
          <a:xfrm>
            <a:off x="5314950" y="3433232"/>
            <a:ext cx="38100" cy="38100"/>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7423" name="Rectangle 15"/>
          <p:cNvSpPr>
            <a:spLocks noChangeArrowheads="1"/>
          </p:cNvSpPr>
          <p:nvPr/>
        </p:nvSpPr>
        <p:spPr bwMode="auto">
          <a:xfrm>
            <a:off x="1377950" y="3039532"/>
            <a:ext cx="1130300" cy="596900"/>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5</a:t>
            </a:r>
          </a:p>
        </p:txBody>
      </p:sp>
      <p:sp>
        <p:nvSpPr>
          <p:cNvPr id="17424" name="Rectangle 16"/>
          <p:cNvSpPr>
            <a:spLocks noChangeArrowheads="1"/>
          </p:cNvSpPr>
          <p:nvPr/>
        </p:nvSpPr>
        <p:spPr bwMode="auto">
          <a:xfrm>
            <a:off x="3644900" y="2048931"/>
            <a:ext cx="1130300" cy="596900"/>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1</a:t>
            </a:r>
          </a:p>
        </p:txBody>
      </p:sp>
      <p:sp>
        <p:nvSpPr>
          <p:cNvPr id="17425" name="Rectangle 17"/>
          <p:cNvSpPr>
            <a:spLocks noChangeArrowheads="1"/>
          </p:cNvSpPr>
          <p:nvPr/>
        </p:nvSpPr>
        <p:spPr bwMode="auto">
          <a:xfrm>
            <a:off x="5397500" y="2487082"/>
            <a:ext cx="1130300" cy="596900"/>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2</a:t>
            </a:r>
          </a:p>
        </p:txBody>
      </p:sp>
      <p:sp>
        <p:nvSpPr>
          <p:cNvPr id="17426" name="Line 18"/>
          <p:cNvSpPr>
            <a:spLocks noChangeShapeType="1"/>
          </p:cNvSpPr>
          <p:nvPr/>
        </p:nvSpPr>
        <p:spPr bwMode="auto">
          <a:xfrm flipV="1">
            <a:off x="6540500" y="2190750"/>
            <a:ext cx="71120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7427" name="Rectangle 19"/>
          <p:cNvSpPr>
            <a:spLocks noChangeArrowheads="1"/>
          </p:cNvSpPr>
          <p:nvPr/>
        </p:nvSpPr>
        <p:spPr bwMode="auto">
          <a:xfrm>
            <a:off x="4902200" y="5302333"/>
            <a:ext cx="1130300" cy="596900"/>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3</a:t>
            </a:r>
          </a:p>
        </p:txBody>
      </p:sp>
      <p:sp>
        <p:nvSpPr>
          <p:cNvPr id="17428" name="Rectangle 20"/>
          <p:cNvSpPr>
            <a:spLocks noChangeArrowheads="1"/>
          </p:cNvSpPr>
          <p:nvPr/>
        </p:nvSpPr>
        <p:spPr bwMode="auto">
          <a:xfrm>
            <a:off x="2235200" y="5325532"/>
            <a:ext cx="1130300" cy="596900"/>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4</a:t>
            </a:r>
          </a:p>
        </p:txBody>
      </p:sp>
      <p:grpSp>
        <p:nvGrpSpPr>
          <p:cNvPr id="17432" name="Group 24"/>
          <p:cNvGrpSpPr>
            <a:grpSpLocks/>
          </p:cNvGrpSpPr>
          <p:nvPr/>
        </p:nvGrpSpPr>
        <p:grpSpPr bwMode="auto">
          <a:xfrm>
            <a:off x="7426873" y="1902882"/>
            <a:ext cx="485775" cy="542925"/>
            <a:chOff x="4698" y="1064"/>
            <a:chExt cx="306" cy="342"/>
          </a:xfrm>
        </p:grpSpPr>
        <p:sp>
          <p:nvSpPr>
            <p:cNvPr id="17429" name="Rectangle 21"/>
            <p:cNvSpPr>
              <a:spLocks noChangeArrowheads="1"/>
            </p:cNvSpPr>
            <p:nvPr/>
          </p:nvSpPr>
          <p:spPr bwMode="auto">
            <a:xfrm>
              <a:off x="4698" y="1088"/>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7430" name="Oval 22"/>
            <p:cNvSpPr>
              <a:spLocks noChangeArrowheads="1"/>
            </p:cNvSpPr>
            <p:nvPr/>
          </p:nvSpPr>
          <p:spPr bwMode="auto">
            <a:xfrm>
              <a:off x="4698" y="106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7431" name="Oval 23"/>
            <p:cNvSpPr>
              <a:spLocks noChangeArrowheads="1"/>
            </p:cNvSpPr>
            <p:nvPr/>
          </p:nvSpPr>
          <p:spPr bwMode="auto">
            <a:xfrm>
              <a:off x="4700" y="136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7436" name="Group 28"/>
          <p:cNvGrpSpPr>
            <a:grpSpLocks/>
          </p:cNvGrpSpPr>
          <p:nvPr/>
        </p:nvGrpSpPr>
        <p:grpSpPr bwMode="auto">
          <a:xfrm>
            <a:off x="7331623" y="2004482"/>
            <a:ext cx="485775" cy="542925"/>
            <a:chOff x="4638" y="1128"/>
            <a:chExt cx="306" cy="342"/>
          </a:xfrm>
        </p:grpSpPr>
        <p:sp>
          <p:nvSpPr>
            <p:cNvPr id="17433" name="Rectangle 25"/>
            <p:cNvSpPr>
              <a:spLocks noChangeArrowheads="1"/>
            </p:cNvSpPr>
            <p:nvPr/>
          </p:nvSpPr>
          <p:spPr bwMode="auto">
            <a:xfrm>
              <a:off x="4638" y="1152"/>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7434" name="Oval 26"/>
            <p:cNvSpPr>
              <a:spLocks noChangeArrowheads="1"/>
            </p:cNvSpPr>
            <p:nvPr/>
          </p:nvSpPr>
          <p:spPr bwMode="auto">
            <a:xfrm>
              <a:off x="4638" y="112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7435" name="Oval 27"/>
            <p:cNvSpPr>
              <a:spLocks noChangeArrowheads="1"/>
            </p:cNvSpPr>
            <p:nvPr/>
          </p:nvSpPr>
          <p:spPr bwMode="auto">
            <a:xfrm>
              <a:off x="4640" y="143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7440" name="Group 32"/>
          <p:cNvGrpSpPr>
            <a:grpSpLocks/>
          </p:cNvGrpSpPr>
          <p:nvPr/>
        </p:nvGrpSpPr>
        <p:grpSpPr bwMode="auto">
          <a:xfrm>
            <a:off x="7255423" y="2137832"/>
            <a:ext cx="485775" cy="542925"/>
            <a:chOff x="4590" y="1212"/>
            <a:chExt cx="306" cy="342"/>
          </a:xfrm>
        </p:grpSpPr>
        <p:sp>
          <p:nvSpPr>
            <p:cNvPr id="17437" name="Rectangle 29"/>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7438" name="Oval 30"/>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7439" name="Oval 31"/>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7441" name="Group 33"/>
          <p:cNvGrpSpPr>
            <a:grpSpLocks/>
          </p:cNvGrpSpPr>
          <p:nvPr/>
        </p:nvGrpSpPr>
        <p:grpSpPr bwMode="auto">
          <a:xfrm>
            <a:off x="1981200" y="3109382"/>
            <a:ext cx="4419600" cy="1619250"/>
            <a:chOff x="2006" y="1098"/>
            <a:chExt cx="1944" cy="712"/>
          </a:xfrm>
        </p:grpSpPr>
        <p:sp>
          <p:nvSpPr>
            <p:cNvPr id="17442" name="Freeform 34"/>
            <p:cNvSpPr>
              <a:spLocks/>
            </p:cNvSpPr>
            <p:nvPr/>
          </p:nvSpPr>
          <p:spPr bwMode="auto">
            <a:xfrm>
              <a:off x="2006" y="1098"/>
              <a:ext cx="1944" cy="710"/>
            </a:xfrm>
            <a:custGeom>
              <a:avLst/>
              <a:gdLst>
                <a:gd name="T0" fmla="*/ 1914 w 3888"/>
                <a:gd name="T1" fmla="*/ 365 h 1420"/>
                <a:gd name="T2" fmla="*/ 1977 w 3888"/>
                <a:gd name="T3" fmla="*/ 165 h 1420"/>
                <a:gd name="T4" fmla="*/ 2230 w 3888"/>
                <a:gd name="T5" fmla="*/ 80 h 1420"/>
                <a:gd name="T6" fmla="*/ 2432 w 3888"/>
                <a:gd name="T7" fmla="*/ 84 h 1420"/>
                <a:gd name="T8" fmla="*/ 2511 w 3888"/>
                <a:gd name="T9" fmla="*/ 42 h 1420"/>
                <a:gd name="T10" fmla="*/ 2715 w 3888"/>
                <a:gd name="T11" fmla="*/ 2 h 1420"/>
                <a:gd name="T12" fmla="*/ 2930 w 3888"/>
                <a:gd name="T13" fmla="*/ 108 h 1420"/>
                <a:gd name="T14" fmla="*/ 3063 w 3888"/>
                <a:gd name="T15" fmla="*/ 321 h 1420"/>
                <a:gd name="T16" fmla="*/ 3061 w 3888"/>
                <a:gd name="T17" fmla="*/ 519 h 1420"/>
                <a:gd name="T18" fmla="*/ 3015 w 3888"/>
                <a:gd name="T19" fmla="*/ 616 h 1420"/>
                <a:gd name="T20" fmla="*/ 3059 w 3888"/>
                <a:gd name="T21" fmla="*/ 614 h 1420"/>
                <a:gd name="T22" fmla="*/ 3135 w 3888"/>
                <a:gd name="T23" fmla="*/ 633 h 1420"/>
                <a:gd name="T24" fmla="*/ 3213 w 3888"/>
                <a:gd name="T25" fmla="*/ 709 h 1420"/>
                <a:gd name="T26" fmla="*/ 3278 w 3888"/>
                <a:gd name="T27" fmla="*/ 688 h 1420"/>
                <a:gd name="T28" fmla="*/ 3394 w 3888"/>
                <a:gd name="T29" fmla="*/ 703 h 1420"/>
                <a:gd name="T30" fmla="*/ 3504 w 3888"/>
                <a:gd name="T31" fmla="*/ 810 h 1420"/>
                <a:gd name="T32" fmla="*/ 3574 w 3888"/>
                <a:gd name="T33" fmla="*/ 931 h 1420"/>
                <a:gd name="T34" fmla="*/ 3599 w 3888"/>
                <a:gd name="T35" fmla="*/ 996 h 1420"/>
                <a:gd name="T36" fmla="*/ 3650 w 3888"/>
                <a:gd name="T37" fmla="*/ 1023 h 1420"/>
                <a:gd name="T38" fmla="*/ 3833 w 3888"/>
                <a:gd name="T39" fmla="*/ 1102 h 1420"/>
                <a:gd name="T40" fmla="*/ 3877 w 3888"/>
                <a:gd name="T41" fmla="*/ 1173 h 1420"/>
                <a:gd name="T42" fmla="*/ 3743 w 3888"/>
                <a:gd name="T43" fmla="*/ 1222 h 1420"/>
                <a:gd name="T44" fmla="*/ 3544 w 3888"/>
                <a:gd name="T45" fmla="*/ 1249 h 1420"/>
                <a:gd name="T46" fmla="*/ 3403 w 3888"/>
                <a:gd name="T47" fmla="*/ 1268 h 1420"/>
                <a:gd name="T48" fmla="*/ 3356 w 3888"/>
                <a:gd name="T49" fmla="*/ 1292 h 1420"/>
                <a:gd name="T50" fmla="*/ 3219 w 3888"/>
                <a:gd name="T51" fmla="*/ 1355 h 1420"/>
                <a:gd name="T52" fmla="*/ 2964 w 3888"/>
                <a:gd name="T53" fmla="*/ 1405 h 1420"/>
                <a:gd name="T54" fmla="*/ 2703 w 3888"/>
                <a:gd name="T55" fmla="*/ 1420 h 1420"/>
                <a:gd name="T56" fmla="*/ 2559 w 3888"/>
                <a:gd name="T57" fmla="*/ 1393 h 1420"/>
                <a:gd name="T58" fmla="*/ 2519 w 3888"/>
                <a:gd name="T59" fmla="*/ 1365 h 1420"/>
                <a:gd name="T60" fmla="*/ 2411 w 3888"/>
                <a:gd name="T61" fmla="*/ 1374 h 1420"/>
                <a:gd name="T62" fmla="*/ 2226 w 3888"/>
                <a:gd name="T63" fmla="*/ 1372 h 1420"/>
                <a:gd name="T64" fmla="*/ 2066 w 3888"/>
                <a:gd name="T65" fmla="*/ 1334 h 1420"/>
                <a:gd name="T66" fmla="*/ 2004 w 3888"/>
                <a:gd name="T67" fmla="*/ 1317 h 1420"/>
                <a:gd name="T68" fmla="*/ 1804 w 3888"/>
                <a:gd name="T69" fmla="*/ 1367 h 1420"/>
                <a:gd name="T70" fmla="*/ 1542 w 3888"/>
                <a:gd name="T71" fmla="*/ 1399 h 1420"/>
                <a:gd name="T72" fmla="*/ 1384 w 3888"/>
                <a:gd name="T73" fmla="*/ 1368 h 1420"/>
                <a:gd name="T74" fmla="*/ 1302 w 3888"/>
                <a:gd name="T75" fmla="*/ 1361 h 1420"/>
                <a:gd name="T76" fmla="*/ 1023 w 3888"/>
                <a:gd name="T77" fmla="*/ 1382 h 1420"/>
                <a:gd name="T78" fmla="*/ 696 w 3888"/>
                <a:gd name="T79" fmla="*/ 1330 h 1420"/>
                <a:gd name="T80" fmla="*/ 488 w 3888"/>
                <a:gd name="T81" fmla="*/ 1232 h 1420"/>
                <a:gd name="T82" fmla="*/ 410 w 3888"/>
                <a:gd name="T83" fmla="*/ 1207 h 1420"/>
                <a:gd name="T84" fmla="*/ 161 w 3888"/>
                <a:gd name="T85" fmla="*/ 1165 h 1420"/>
                <a:gd name="T86" fmla="*/ 3 w 3888"/>
                <a:gd name="T87" fmla="*/ 1097 h 1420"/>
                <a:gd name="T88" fmla="*/ 55 w 3888"/>
                <a:gd name="T89" fmla="*/ 1013 h 1420"/>
                <a:gd name="T90" fmla="*/ 197 w 3888"/>
                <a:gd name="T91" fmla="*/ 945 h 1420"/>
                <a:gd name="T92" fmla="*/ 311 w 3888"/>
                <a:gd name="T93" fmla="*/ 910 h 1420"/>
                <a:gd name="T94" fmla="*/ 336 w 3888"/>
                <a:gd name="T95" fmla="*/ 884 h 1420"/>
                <a:gd name="T96" fmla="*/ 389 w 3888"/>
                <a:gd name="T97" fmla="*/ 779 h 1420"/>
                <a:gd name="T98" fmla="*/ 498 w 3888"/>
                <a:gd name="T99" fmla="*/ 720 h 1420"/>
                <a:gd name="T100" fmla="*/ 606 w 3888"/>
                <a:gd name="T101" fmla="*/ 741 h 1420"/>
                <a:gd name="T102" fmla="*/ 629 w 3888"/>
                <a:gd name="T103" fmla="*/ 724 h 1420"/>
                <a:gd name="T104" fmla="*/ 671 w 3888"/>
                <a:gd name="T105" fmla="*/ 595 h 1420"/>
                <a:gd name="T106" fmla="*/ 775 w 3888"/>
                <a:gd name="T107" fmla="*/ 498 h 1420"/>
                <a:gd name="T108" fmla="*/ 888 w 3888"/>
                <a:gd name="T109" fmla="*/ 481 h 1420"/>
                <a:gd name="T110" fmla="*/ 929 w 3888"/>
                <a:gd name="T111" fmla="*/ 456 h 1420"/>
                <a:gd name="T112" fmla="*/ 1089 w 3888"/>
                <a:gd name="T113" fmla="*/ 308 h 1420"/>
                <a:gd name="T114" fmla="*/ 1340 w 3888"/>
                <a:gd name="T115" fmla="*/ 203 h 1420"/>
                <a:gd name="T116" fmla="*/ 1599 w 3888"/>
                <a:gd name="T117" fmla="*/ 215 h 1420"/>
                <a:gd name="T118" fmla="*/ 1776 w 3888"/>
                <a:gd name="T119" fmla="*/ 308 h 1420"/>
                <a:gd name="T120" fmla="*/ 1844 w 3888"/>
                <a:gd name="T121" fmla="*/ 409 h 1420"/>
                <a:gd name="T122" fmla="*/ 1880 w 3888"/>
                <a:gd name="T123" fmla="*/ 48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lnTo>
                    <a:pt x="1928" y="46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87" dirty="0">
                <a:latin typeface="Book Antiqua"/>
              </a:endParaRPr>
            </a:p>
          </p:txBody>
        </p:sp>
        <p:sp>
          <p:nvSpPr>
            <p:cNvPr id="17443" name="Freeform 35"/>
            <p:cNvSpPr>
              <a:spLocks/>
            </p:cNvSpPr>
            <p:nvPr/>
          </p:nvSpPr>
          <p:spPr bwMode="auto">
            <a:xfrm>
              <a:off x="2020" y="1310"/>
              <a:ext cx="1785" cy="500"/>
            </a:xfrm>
            <a:custGeom>
              <a:avLst/>
              <a:gdLst>
                <a:gd name="T0" fmla="*/ 38 w 3569"/>
                <a:gd name="T1" fmla="*/ 638 h 1000"/>
                <a:gd name="T2" fmla="*/ 190 w 3569"/>
                <a:gd name="T3" fmla="*/ 564 h 1000"/>
                <a:gd name="T4" fmla="*/ 251 w 3569"/>
                <a:gd name="T5" fmla="*/ 597 h 1000"/>
                <a:gd name="T6" fmla="*/ 323 w 3569"/>
                <a:gd name="T7" fmla="*/ 625 h 1000"/>
                <a:gd name="T8" fmla="*/ 327 w 3569"/>
                <a:gd name="T9" fmla="*/ 519 h 1000"/>
                <a:gd name="T10" fmla="*/ 420 w 3569"/>
                <a:gd name="T11" fmla="*/ 426 h 1000"/>
                <a:gd name="T12" fmla="*/ 485 w 3569"/>
                <a:gd name="T13" fmla="*/ 500 h 1000"/>
                <a:gd name="T14" fmla="*/ 601 w 3569"/>
                <a:gd name="T15" fmla="*/ 528 h 1000"/>
                <a:gd name="T16" fmla="*/ 593 w 3569"/>
                <a:gd name="T17" fmla="*/ 464 h 1000"/>
                <a:gd name="T18" fmla="*/ 580 w 3569"/>
                <a:gd name="T19" fmla="*/ 346 h 1000"/>
                <a:gd name="T20" fmla="*/ 649 w 3569"/>
                <a:gd name="T21" fmla="*/ 262 h 1000"/>
                <a:gd name="T22" fmla="*/ 785 w 3569"/>
                <a:gd name="T23" fmla="*/ 245 h 1000"/>
                <a:gd name="T24" fmla="*/ 804 w 3569"/>
                <a:gd name="T25" fmla="*/ 310 h 1000"/>
                <a:gd name="T26" fmla="*/ 915 w 3569"/>
                <a:gd name="T27" fmla="*/ 416 h 1000"/>
                <a:gd name="T28" fmla="*/ 970 w 3569"/>
                <a:gd name="T29" fmla="*/ 437 h 1000"/>
                <a:gd name="T30" fmla="*/ 991 w 3569"/>
                <a:gd name="T31" fmla="*/ 228 h 1000"/>
                <a:gd name="T32" fmla="*/ 1223 w 3569"/>
                <a:gd name="T33" fmla="*/ 131 h 1000"/>
                <a:gd name="T34" fmla="*/ 1502 w 3569"/>
                <a:gd name="T35" fmla="*/ 196 h 1000"/>
                <a:gd name="T36" fmla="*/ 1613 w 3569"/>
                <a:gd name="T37" fmla="*/ 285 h 1000"/>
                <a:gd name="T38" fmla="*/ 1580 w 3569"/>
                <a:gd name="T39" fmla="*/ 391 h 1000"/>
                <a:gd name="T40" fmla="*/ 1630 w 3569"/>
                <a:gd name="T41" fmla="*/ 471 h 1000"/>
                <a:gd name="T42" fmla="*/ 1770 w 3569"/>
                <a:gd name="T43" fmla="*/ 488 h 1000"/>
                <a:gd name="T44" fmla="*/ 1848 w 3569"/>
                <a:gd name="T45" fmla="*/ 458 h 1000"/>
                <a:gd name="T46" fmla="*/ 1787 w 3569"/>
                <a:gd name="T47" fmla="*/ 260 h 1000"/>
                <a:gd name="T48" fmla="*/ 1909 w 3569"/>
                <a:gd name="T49" fmla="*/ 192 h 1000"/>
                <a:gd name="T50" fmla="*/ 1957 w 3569"/>
                <a:gd name="T51" fmla="*/ 175 h 1000"/>
                <a:gd name="T52" fmla="*/ 2044 w 3569"/>
                <a:gd name="T53" fmla="*/ 61 h 1000"/>
                <a:gd name="T54" fmla="*/ 2327 w 3569"/>
                <a:gd name="T55" fmla="*/ 9 h 1000"/>
                <a:gd name="T56" fmla="*/ 2544 w 3569"/>
                <a:gd name="T57" fmla="*/ 241 h 1000"/>
                <a:gd name="T58" fmla="*/ 2761 w 3569"/>
                <a:gd name="T59" fmla="*/ 112 h 1000"/>
                <a:gd name="T60" fmla="*/ 2866 w 3569"/>
                <a:gd name="T61" fmla="*/ 264 h 1000"/>
                <a:gd name="T62" fmla="*/ 2852 w 3569"/>
                <a:gd name="T63" fmla="*/ 454 h 1000"/>
                <a:gd name="T64" fmla="*/ 2873 w 3569"/>
                <a:gd name="T65" fmla="*/ 500 h 1000"/>
                <a:gd name="T66" fmla="*/ 2999 w 3569"/>
                <a:gd name="T67" fmla="*/ 488 h 1000"/>
                <a:gd name="T68" fmla="*/ 3092 w 3569"/>
                <a:gd name="T69" fmla="*/ 426 h 1000"/>
                <a:gd name="T70" fmla="*/ 3200 w 3569"/>
                <a:gd name="T71" fmla="*/ 475 h 1000"/>
                <a:gd name="T72" fmla="*/ 3217 w 3569"/>
                <a:gd name="T73" fmla="*/ 581 h 1000"/>
                <a:gd name="T74" fmla="*/ 3301 w 3569"/>
                <a:gd name="T75" fmla="*/ 637 h 1000"/>
                <a:gd name="T76" fmla="*/ 3493 w 3569"/>
                <a:gd name="T77" fmla="*/ 705 h 1000"/>
                <a:gd name="T78" fmla="*/ 3546 w 3569"/>
                <a:gd name="T79" fmla="*/ 785 h 1000"/>
                <a:gd name="T80" fmla="*/ 3324 w 3569"/>
                <a:gd name="T81" fmla="*/ 829 h 1000"/>
                <a:gd name="T82" fmla="*/ 3130 w 3569"/>
                <a:gd name="T83" fmla="*/ 887 h 1000"/>
                <a:gd name="T84" fmla="*/ 2968 w 3569"/>
                <a:gd name="T85" fmla="*/ 956 h 1000"/>
                <a:gd name="T86" fmla="*/ 2702 w 3569"/>
                <a:gd name="T87" fmla="*/ 983 h 1000"/>
                <a:gd name="T88" fmla="*/ 2510 w 3569"/>
                <a:gd name="T89" fmla="*/ 950 h 1000"/>
                <a:gd name="T90" fmla="*/ 2434 w 3569"/>
                <a:gd name="T91" fmla="*/ 943 h 1000"/>
                <a:gd name="T92" fmla="*/ 2215 w 3569"/>
                <a:gd name="T93" fmla="*/ 983 h 1000"/>
                <a:gd name="T94" fmla="*/ 1957 w 3569"/>
                <a:gd name="T95" fmla="*/ 918 h 1000"/>
                <a:gd name="T96" fmla="*/ 1856 w 3569"/>
                <a:gd name="T97" fmla="*/ 925 h 1000"/>
                <a:gd name="T98" fmla="*/ 1637 w 3569"/>
                <a:gd name="T99" fmla="*/ 988 h 1000"/>
                <a:gd name="T100" fmla="*/ 1396 w 3569"/>
                <a:gd name="T101" fmla="*/ 992 h 1000"/>
                <a:gd name="T102" fmla="*/ 1154 w 3569"/>
                <a:gd name="T103" fmla="*/ 937 h 1000"/>
                <a:gd name="T104" fmla="*/ 1042 w 3569"/>
                <a:gd name="T105" fmla="*/ 914 h 1000"/>
                <a:gd name="T106" fmla="*/ 755 w 3569"/>
                <a:gd name="T107" fmla="*/ 924 h 1000"/>
                <a:gd name="T108" fmla="*/ 458 w 3569"/>
                <a:gd name="T109" fmla="*/ 792 h 1000"/>
                <a:gd name="T110" fmla="*/ 356 w 3569"/>
                <a:gd name="T111" fmla="*/ 758 h 1000"/>
                <a:gd name="T112" fmla="*/ 154 w 3569"/>
                <a:gd name="T113" fmla="*/ 764 h 1000"/>
                <a:gd name="T114" fmla="*/ 17 w 3569"/>
                <a:gd name="T115" fmla="*/ 72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lnTo>
                    <a:pt x="6" y="716"/>
                  </a:lnTo>
                  <a:lnTo>
                    <a:pt x="6" y="71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87" dirty="0">
                <a:latin typeface="Book Antiqua"/>
              </a:endParaRPr>
            </a:p>
          </p:txBody>
        </p:sp>
      </p:grpSp>
      <p:sp>
        <p:nvSpPr>
          <p:cNvPr id="17444" name="Rectangle 36"/>
          <p:cNvSpPr>
            <a:spLocks noChangeArrowheads="1"/>
          </p:cNvSpPr>
          <p:nvPr/>
        </p:nvSpPr>
        <p:spPr bwMode="auto">
          <a:xfrm>
            <a:off x="3247653" y="3947582"/>
            <a:ext cx="2047032" cy="69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a:r>
              <a:rPr lang="en-US" sz="1969" b="1" dirty="0">
                <a:latin typeface="Book Antiqua"/>
              </a:rPr>
              <a:t>Communication</a:t>
            </a:r>
          </a:p>
          <a:p>
            <a:pPr algn="ctr"/>
            <a:r>
              <a:rPr lang="en-US" sz="1969" b="1" dirty="0">
                <a:latin typeface="Book Antiqua"/>
              </a:rPr>
              <a:t>Network</a:t>
            </a:r>
          </a:p>
        </p:txBody>
      </p:sp>
    </p:spTree>
    <p:extLst>
      <p:ext uri="{BB962C8B-B14F-4D97-AF65-F5344CB8AC3E}">
        <p14:creationId xmlns:p14="http://schemas.microsoft.com/office/powerpoint/2010/main" val="99302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Distributed DBMS Environment</a:t>
            </a:r>
          </a:p>
        </p:txBody>
      </p:sp>
      <p:sp>
        <p:nvSpPr>
          <p:cNvPr id="19508" name="Line 52"/>
          <p:cNvSpPr>
            <a:spLocks noChangeShapeType="1"/>
          </p:cNvSpPr>
          <p:nvPr/>
        </p:nvSpPr>
        <p:spPr bwMode="auto">
          <a:xfrm flipH="1">
            <a:off x="4436910" y="2254474"/>
            <a:ext cx="57150" cy="6635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09" name="Line 53"/>
          <p:cNvSpPr>
            <a:spLocks noChangeShapeType="1"/>
          </p:cNvSpPr>
          <p:nvPr/>
        </p:nvSpPr>
        <p:spPr bwMode="auto">
          <a:xfrm flipH="1">
            <a:off x="3217710" y="4061049"/>
            <a:ext cx="685800" cy="8477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10" name="Line 54"/>
          <p:cNvSpPr>
            <a:spLocks noChangeShapeType="1"/>
          </p:cNvSpPr>
          <p:nvPr/>
        </p:nvSpPr>
        <p:spPr bwMode="auto">
          <a:xfrm flipH="1" flipV="1">
            <a:off x="2773210" y="2883123"/>
            <a:ext cx="596900" cy="1587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11" name="Line 55"/>
          <p:cNvSpPr>
            <a:spLocks noChangeShapeType="1"/>
          </p:cNvSpPr>
          <p:nvPr/>
        </p:nvSpPr>
        <p:spPr bwMode="auto">
          <a:xfrm flipV="1">
            <a:off x="5624360" y="2613249"/>
            <a:ext cx="641350" cy="42227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12" name="Line 56"/>
          <p:cNvSpPr>
            <a:spLocks noChangeShapeType="1"/>
          </p:cNvSpPr>
          <p:nvPr/>
        </p:nvSpPr>
        <p:spPr bwMode="auto">
          <a:xfrm>
            <a:off x="5122711" y="4061048"/>
            <a:ext cx="609600" cy="914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13" name="Line 57"/>
          <p:cNvSpPr>
            <a:spLocks noChangeShapeType="1"/>
          </p:cNvSpPr>
          <p:nvPr/>
        </p:nvSpPr>
        <p:spPr bwMode="auto">
          <a:xfrm>
            <a:off x="2246160" y="5188173"/>
            <a:ext cx="3175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14" name="Line 58"/>
          <p:cNvSpPr>
            <a:spLocks noChangeShapeType="1"/>
          </p:cNvSpPr>
          <p:nvPr/>
        </p:nvSpPr>
        <p:spPr bwMode="auto">
          <a:xfrm>
            <a:off x="2227110" y="2317974"/>
            <a:ext cx="0" cy="304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15" name="Oval 59"/>
          <p:cNvSpPr>
            <a:spLocks noChangeArrowheads="1"/>
          </p:cNvSpPr>
          <p:nvPr/>
        </p:nvSpPr>
        <p:spPr bwMode="auto">
          <a:xfrm>
            <a:off x="5598960" y="3029174"/>
            <a:ext cx="38100" cy="38100"/>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16" name="Oval 60"/>
          <p:cNvSpPr>
            <a:spLocks noChangeArrowheads="1"/>
          </p:cNvSpPr>
          <p:nvPr/>
        </p:nvSpPr>
        <p:spPr bwMode="auto">
          <a:xfrm>
            <a:off x="3376460" y="3016473"/>
            <a:ext cx="38100" cy="38100"/>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17" name="Rectangle 61"/>
          <p:cNvSpPr>
            <a:spLocks noChangeArrowheads="1"/>
          </p:cNvSpPr>
          <p:nvPr/>
        </p:nvSpPr>
        <p:spPr bwMode="auto">
          <a:xfrm>
            <a:off x="1661960" y="2649993"/>
            <a:ext cx="1130300" cy="596900"/>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5</a:t>
            </a:r>
          </a:p>
        </p:txBody>
      </p:sp>
      <p:sp>
        <p:nvSpPr>
          <p:cNvPr id="19518" name="Rectangle 62"/>
          <p:cNvSpPr>
            <a:spLocks noChangeArrowheads="1"/>
          </p:cNvSpPr>
          <p:nvPr/>
        </p:nvSpPr>
        <p:spPr bwMode="auto">
          <a:xfrm>
            <a:off x="3928910" y="1644873"/>
            <a:ext cx="1130300" cy="596900"/>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1</a:t>
            </a:r>
          </a:p>
        </p:txBody>
      </p:sp>
      <p:sp>
        <p:nvSpPr>
          <p:cNvPr id="19519" name="Rectangle 63"/>
          <p:cNvSpPr>
            <a:spLocks noChangeArrowheads="1"/>
          </p:cNvSpPr>
          <p:nvPr/>
        </p:nvSpPr>
        <p:spPr bwMode="auto">
          <a:xfrm>
            <a:off x="5681510" y="2083023"/>
            <a:ext cx="1130300" cy="596900"/>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2</a:t>
            </a:r>
          </a:p>
        </p:txBody>
      </p:sp>
      <p:sp>
        <p:nvSpPr>
          <p:cNvPr id="19520" name="Line 64"/>
          <p:cNvSpPr>
            <a:spLocks noChangeShapeType="1"/>
          </p:cNvSpPr>
          <p:nvPr/>
        </p:nvSpPr>
        <p:spPr bwMode="auto">
          <a:xfrm flipV="1">
            <a:off x="6824510" y="2000473"/>
            <a:ext cx="71120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19521" name="Rectangle 65"/>
          <p:cNvSpPr>
            <a:spLocks noChangeArrowheads="1"/>
          </p:cNvSpPr>
          <p:nvPr/>
        </p:nvSpPr>
        <p:spPr bwMode="auto">
          <a:xfrm>
            <a:off x="5186210" y="4959573"/>
            <a:ext cx="1130300" cy="596900"/>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3</a:t>
            </a:r>
          </a:p>
        </p:txBody>
      </p:sp>
      <p:sp>
        <p:nvSpPr>
          <p:cNvPr id="19522" name="Rectangle 66"/>
          <p:cNvSpPr>
            <a:spLocks noChangeArrowheads="1"/>
          </p:cNvSpPr>
          <p:nvPr/>
        </p:nvSpPr>
        <p:spPr bwMode="auto">
          <a:xfrm>
            <a:off x="2519210" y="4921473"/>
            <a:ext cx="1130300" cy="596900"/>
          </a:xfrm>
          <a:prstGeom prst="rect">
            <a:avLst/>
          </a:prstGeom>
          <a:solidFill>
            <a:schemeClr val="bg1">
              <a:lumMod val="75000"/>
            </a:schemeClr>
          </a:solidFill>
          <a:ln w="12700">
            <a:solidFill>
              <a:schemeClr val="bg1">
                <a:lumMod val="50000"/>
              </a:schemeClr>
            </a:solidFill>
            <a:miter lim="800000"/>
            <a:headEnd/>
            <a:tailEnd/>
          </a:ln>
          <a:effectLst/>
        </p:spPr>
        <p:txBody>
          <a:bodyPr wrap="none" lIns="90486" tIns="44449" rIns="90486" bIns="44449" anchor="ctr"/>
          <a:lstStyle/>
          <a:p>
            <a:pPr algn="ctr"/>
            <a:r>
              <a:rPr lang="en-US" sz="1969" b="1" dirty="0">
                <a:latin typeface="Book Antiqua"/>
              </a:rPr>
              <a:t>Site 4</a:t>
            </a:r>
          </a:p>
        </p:txBody>
      </p:sp>
      <p:grpSp>
        <p:nvGrpSpPr>
          <p:cNvPr id="19523" name="Group 67"/>
          <p:cNvGrpSpPr>
            <a:grpSpLocks/>
          </p:cNvGrpSpPr>
          <p:nvPr/>
        </p:nvGrpSpPr>
        <p:grpSpPr bwMode="auto">
          <a:xfrm>
            <a:off x="1969936" y="1771873"/>
            <a:ext cx="485775" cy="542925"/>
            <a:chOff x="1062" y="1236"/>
            <a:chExt cx="306" cy="342"/>
          </a:xfrm>
        </p:grpSpPr>
        <p:sp>
          <p:nvSpPr>
            <p:cNvPr id="19524" name="Rectangle 68"/>
            <p:cNvSpPr>
              <a:spLocks noChangeArrowheads="1"/>
            </p:cNvSpPr>
            <p:nvPr/>
          </p:nvSpPr>
          <p:spPr bwMode="auto">
            <a:xfrm>
              <a:off x="1062" y="1260"/>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25" name="Oval 69"/>
            <p:cNvSpPr>
              <a:spLocks noChangeArrowheads="1"/>
            </p:cNvSpPr>
            <p:nvPr/>
          </p:nvSpPr>
          <p:spPr bwMode="auto">
            <a:xfrm>
              <a:off x="1062" y="123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26" name="Oval 70"/>
            <p:cNvSpPr>
              <a:spLocks noChangeArrowheads="1"/>
            </p:cNvSpPr>
            <p:nvPr/>
          </p:nvSpPr>
          <p:spPr bwMode="auto">
            <a:xfrm>
              <a:off x="1064" y="153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9527" name="Group 71"/>
          <p:cNvGrpSpPr>
            <a:grpSpLocks/>
          </p:cNvGrpSpPr>
          <p:nvPr/>
        </p:nvGrpSpPr>
        <p:grpSpPr bwMode="auto">
          <a:xfrm>
            <a:off x="7025329" y="4984974"/>
            <a:ext cx="485775" cy="542925"/>
            <a:chOff x="4254" y="3260"/>
            <a:chExt cx="306" cy="342"/>
          </a:xfrm>
        </p:grpSpPr>
        <p:sp>
          <p:nvSpPr>
            <p:cNvPr id="19528" name="Rectangle 72"/>
            <p:cNvSpPr>
              <a:spLocks noChangeArrowheads="1"/>
            </p:cNvSpPr>
            <p:nvPr/>
          </p:nvSpPr>
          <p:spPr bwMode="auto">
            <a:xfrm>
              <a:off x="4254" y="3284"/>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29" name="Oval 73"/>
            <p:cNvSpPr>
              <a:spLocks noChangeArrowheads="1"/>
            </p:cNvSpPr>
            <p:nvPr/>
          </p:nvSpPr>
          <p:spPr bwMode="auto">
            <a:xfrm>
              <a:off x="4254" y="326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30" name="Oval 74"/>
            <p:cNvSpPr>
              <a:spLocks noChangeArrowheads="1"/>
            </p:cNvSpPr>
            <p:nvPr/>
          </p:nvSpPr>
          <p:spPr bwMode="auto">
            <a:xfrm>
              <a:off x="4256" y="356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9531" name="Group 75"/>
          <p:cNvGrpSpPr>
            <a:grpSpLocks/>
          </p:cNvGrpSpPr>
          <p:nvPr/>
        </p:nvGrpSpPr>
        <p:grpSpPr bwMode="auto">
          <a:xfrm>
            <a:off x="7614617" y="1619474"/>
            <a:ext cx="485775" cy="542925"/>
            <a:chOff x="4662" y="1140"/>
            <a:chExt cx="306" cy="342"/>
          </a:xfrm>
        </p:grpSpPr>
        <p:sp>
          <p:nvSpPr>
            <p:cNvPr id="19532" name="Rectangle 76"/>
            <p:cNvSpPr>
              <a:spLocks noChangeArrowheads="1"/>
            </p:cNvSpPr>
            <p:nvPr/>
          </p:nvSpPr>
          <p:spPr bwMode="auto">
            <a:xfrm>
              <a:off x="4662" y="1164"/>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33" name="Oval 77"/>
            <p:cNvSpPr>
              <a:spLocks noChangeArrowheads="1"/>
            </p:cNvSpPr>
            <p:nvPr/>
          </p:nvSpPr>
          <p:spPr bwMode="auto">
            <a:xfrm>
              <a:off x="4662" y="114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34" name="Oval 78"/>
            <p:cNvSpPr>
              <a:spLocks noChangeArrowheads="1"/>
            </p:cNvSpPr>
            <p:nvPr/>
          </p:nvSpPr>
          <p:spPr bwMode="auto">
            <a:xfrm>
              <a:off x="4664" y="144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9535" name="Group 79"/>
          <p:cNvGrpSpPr>
            <a:grpSpLocks/>
          </p:cNvGrpSpPr>
          <p:nvPr/>
        </p:nvGrpSpPr>
        <p:grpSpPr bwMode="auto">
          <a:xfrm>
            <a:off x="7500317" y="1733774"/>
            <a:ext cx="485775" cy="542925"/>
            <a:chOff x="4590" y="1212"/>
            <a:chExt cx="306" cy="342"/>
          </a:xfrm>
        </p:grpSpPr>
        <p:sp>
          <p:nvSpPr>
            <p:cNvPr id="19536" name="Rectangle 80"/>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37" name="Oval 81"/>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38" name="Oval 82"/>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sp>
        <p:nvSpPr>
          <p:cNvPr id="19539" name="Line 83"/>
          <p:cNvSpPr>
            <a:spLocks noChangeShapeType="1"/>
          </p:cNvSpPr>
          <p:nvPr/>
        </p:nvSpPr>
        <p:spPr bwMode="auto">
          <a:xfrm>
            <a:off x="6323654" y="5258023"/>
            <a:ext cx="685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grpSp>
        <p:nvGrpSpPr>
          <p:cNvPr id="19540" name="Group 84"/>
          <p:cNvGrpSpPr>
            <a:grpSpLocks/>
          </p:cNvGrpSpPr>
          <p:nvPr/>
        </p:nvGrpSpPr>
        <p:grpSpPr bwMode="auto">
          <a:xfrm>
            <a:off x="1531785" y="4813524"/>
            <a:ext cx="485775" cy="542925"/>
            <a:chOff x="786" y="3152"/>
            <a:chExt cx="306" cy="342"/>
          </a:xfrm>
        </p:grpSpPr>
        <p:sp>
          <p:nvSpPr>
            <p:cNvPr id="19541" name="Rectangle 85"/>
            <p:cNvSpPr>
              <a:spLocks noChangeArrowheads="1"/>
            </p:cNvSpPr>
            <p:nvPr/>
          </p:nvSpPr>
          <p:spPr bwMode="auto">
            <a:xfrm>
              <a:off x="786" y="3176"/>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42" name="Oval 86"/>
            <p:cNvSpPr>
              <a:spLocks noChangeArrowheads="1"/>
            </p:cNvSpPr>
            <p:nvPr/>
          </p:nvSpPr>
          <p:spPr bwMode="auto">
            <a:xfrm>
              <a:off x="786" y="3152"/>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43" name="Oval 87"/>
            <p:cNvSpPr>
              <a:spLocks noChangeArrowheads="1"/>
            </p:cNvSpPr>
            <p:nvPr/>
          </p:nvSpPr>
          <p:spPr bwMode="auto">
            <a:xfrm>
              <a:off x="788" y="345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9544" name="Group 88"/>
          <p:cNvGrpSpPr>
            <a:grpSpLocks/>
          </p:cNvGrpSpPr>
          <p:nvPr/>
        </p:nvGrpSpPr>
        <p:grpSpPr bwMode="auto">
          <a:xfrm>
            <a:off x="1684186" y="4965923"/>
            <a:ext cx="485775" cy="542925"/>
            <a:chOff x="882" y="3248"/>
            <a:chExt cx="306" cy="342"/>
          </a:xfrm>
        </p:grpSpPr>
        <p:sp>
          <p:nvSpPr>
            <p:cNvPr id="19545" name="Rectangle 89"/>
            <p:cNvSpPr>
              <a:spLocks noChangeArrowheads="1"/>
            </p:cNvSpPr>
            <p:nvPr/>
          </p:nvSpPr>
          <p:spPr bwMode="auto">
            <a:xfrm>
              <a:off x="882" y="3272"/>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46" name="Oval 90"/>
            <p:cNvSpPr>
              <a:spLocks noChangeArrowheads="1"/>
            </p:cNvSpPr>
            <p:nvPr/>
          </p:nvSpPr>
          <p:spPr bwMode="auto">
            <a:xfrm>
              <a:off x="882" y="3248"/>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47" name="Oval 91"/>
            <p:cNvSpPr>
              <a:spLocks noChangeArrowheads="1"/>
            </p:cNvSpPr>
            <p:nvPr/>
          </p:nvSpPr>
          <p:spPr bwMode="auto">
            <a:xfrm>
              <a:off x="884" y="3550"/>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9548" name="Group 92"/>
          <p:cNvGrpSpPr>
            <a:grpSpLocks/>
          </p:cNvGrpSpPr>
          <p:nvPr/>
        </p:nvGrpSpPr>
        <p:grpSpPr bwMode="auto">
          <a:xfrm>
            <a:off x="1836585" y="5118323"/>
            <a:ext cx="485775" cy="542925"/>
            <a:chOff x="978" y="3344"/>
            <a:chExt cx="306" cy="342"/>
          </a:xfrm>
        </p:grpSpPr>
        <p:sp>
          <p:nvSpPr>
            <p:cNvPr id="19549" name="Rectangle 93"/>
            <p:cNvSpPr>
              <a:spLocks noChangeArrowheads="1"/>
            </p:cNvSpPr>
            <p:nvPr/>
          </p:nvSpPr>
          <p:spPr bwMode="auto">
            <a:xfrm>
              <a:off x="978" y="3368"/>
              <a:ext cx="306" cy="2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50" name="Oval 94"/>
            <p:cNvSpPr>
              <a:spLocks noChangeArrowheads="1"/>
            </p:cNvSpPr>
            <p:nvPr/>
          </p:nvSpPr>
          <p:spPr bwMode="auto">
            <a:xfrm>
              <a:off x="978" y="3344"/>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19551" name="Oval 95"/>
            <p:cNvSpPr>
              <a:spLocks noChangeArrowheads="1"/>
            </p:cNvSpPr>
            <p:nvPr/>
          </p:nvSpPr>
          <p:spPr bwMode="auto">
            <a:xfrm>
              <a:off x="980" y="3646"/>
              <a:ext cx="304" cy="40"/>
            </a:xfrm>
            <a:prstGeom prst="ellipse">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grpSp>
      <p:grpSp>
        <p:nvGrpSpPr>
          <p:cNvPr id="19552" name="Group 96"/>
          <p:cNvGrpSpPr>
            <a:grpSpLocks/>
          </p:cNvGrpSpPr>
          <p:nvPr/>
        </p:nvGrpSpPr>
        <p:grpSpPr bwMode="auto">
          <a:xfrm>
            <a:off x="2227110" y="2537048"/>
            <a:ext cx="4419600" cy="1619250"/>
            <a:chOff x="2006" y="1098"/>
            <a:chExt cx="1944" cy="712"/>
          </a:xfrm>
        </p:grpSpPr>
        <p:sp>
          <p:nvSpPr>
            <p:cNvPr id="19553" name="Freeform 97"/>
            <p:cNvSpPr>
              <a:spLocks/>
            </p:cNvSpPr>
            <p:nvPr/>
          </p:nvSpPr>
          <p:spPr bwMode="auto">
            <a:xfrm>
              <a:off x="2006" y="1098"/>
              <a:ext cx="1944" cy="710"/>
            </a:xfrm>
            <a:custGeom>
              <a:avLst/>
              <a:gdLst>
                <a:gd name="T0" fmla="*/ 1914 w 3888"/>
                <a:gd name="T1" fmla="*/ 365 h 1420"/>
                <a:gd name="T2" fmla="*/ 1977 w 3888"/>
                <a:gd name="T3" fmla="*/ 165 h 1420"/>
                <a:gd name="T4" fmla="*/ 2230 w 3888"/>
                <a:gd name="T5" fmla="*/ 80 h 1420"/>
                <a:gd name="T6" fmla="*/ 2432 w 3888"/>
                <a:gd name="T7" fmla="*/ 84 h 1420"/>
                <a:gd name="T8" fmla="*/ 2511 w 3888"/>
                <a:gd name="T9" fmla="*/ 42 h 1420"/>
                <a:gd name="T10" fmla="*/ 2715 w 3888"/>
                <a:gd name="T11" fmla="*/ 2 h 1420"/>
                <a:gd name="T12" fmla="*/ 2930 w 3888"/>
                <a:gd name="T13" fmla="*/ 108 h 1420"/>
                <a:gd name="T14" fmla="*/ 3063 w 3888"/>
                <a:gd name="T15" fmla="*/ 321 h 1420"/>
                <a:gd name="T16" fmla="*/ 3061 w 3888"/>
                <a:gd name="T17" fmla="*/ 519 h 1420"/>
                <a:gd name="T18" fmla="*/ 3015 w 3888"/>
                <a:gd name="T19" fmla="*/ 616 h 1420"/>
                <a:gd name="T20" fmla="*/ 3059 w 3888"/>
                <a:gd name="T21" fmla="*/ 614 h 1420"/>
                <a:gd name="T22" fmla="*/ 3135 w 3888"/>
                <a:gd name="T23" fmla="*/ 633 h 1420"/>
                <a:gd name="T24" fmla="*/ 3213 w 3888"/>
                <a:gd name="T25" fmla="*/ 709 h 1420"/>
                <a:gd name="T26" fmla="*/ 3278 w 3888"/>
                <a:gd name="T27" fmla="*/ 688 h 1420"/>
                <a:gd name="T28" fmla="*/ 3394 w 3888"/>
                <a:gd name="T29" fmla="*/ 703 h 1420"/>
                <a:gd name="T30" fmla="*/ 3504 w 3888"/>
                <a:gd name="T31" fmla="*/ 810 h 1420"/>
                <a:gd name="T32" fmla="*/ 3574 w 3888"/>
                <a:gd name="T33" fmla="*/ 931 h 1420"/>
                <a:gd name="T34" fmla="*/ 3599 w 3888"/>
                <a:gd name="T35" fmla="*/ 996 h 1420"/>
                <a:gd name="T36" fmla="*/ 3650 w 3888"/>
                <a:gd name="T37" fmla="*/ 1023 h 1420"/>
                <a:gd name="T38" fmla="*/ 3833 w 3888"/>
                <a:gd name="T39" fmla="*/ 1102 h 1420"/>
                <a:gd name="T40" fmla="*/ 3877 w 3888"/>
                <a:gd name="T41" fmla="*/ 1173 h 1420"/>
                <a:gd name="T42" fmla="*/ 3743 w 3888"/>
                <a:gd name="T43" fmla="*/ 1222 h 1420"/>
                <a:gd name="T44" fmla="*/ 3544 w 3888"/>
                <a:gd name="T45" fmla="*/ 1249 h 1420"/>
                <a:gd name="T46" fmla="*/ 3403 w 3888"/>
                <a:gd name="T47" fmla="*/ 1268 h 1420"/>
                <a:gd name="T48" fmla="*/ 3356 w 3888"/>
                <a:gd name="T49" fmla="*/ 1292 h 1420"/>
                <a:gd name="T50" fmla="*/ 3219 w 3888"/>
                <a:gd name="T51" fmla="*/ 1355 h 1420"/>
                <a:gd name="T52" fmla="*/ 2964 w 3888"/>
                <a:gd name="T53" fmla="*/ 1405 h 1420"/>
                <a:gd name="T54" fmla="*/ 2703 w 3888"/>
                <a:gd name="T55" fmla="*/ 1420 h 1420"/>
                <a:gd name="T56" fmla="*/ 2559 w 3888"/>
                <a:gd name="T57" fmla="*/ 1393 h 1420"/>
                <a:gd name="T58" fmla="*/ 2519 w 3888"/>
                <a:gd name="T59" fmla="*/ 1365 h 1420"/>
                <a:gd name="T60" fmla="*/ 2411 w 3888"/>
                <a:gd name="T61" fmla="*/ 1374 h 1420"/>
                <a:gd name="T62" fmla="*/ 2226 w 3888"/>
                <a:gd name="T63" fmla="*/ 1372 h 1420"/>
                <a:gd name="T64" fmla="*/ 2066 w 3888"/>
                <a:gd name="T65" fmla="*/ 1334 h 1420"/>
                <a:gd name="T66" fmla="*/ 2004 w 3888"/>
                <a:gd name="T67" fmla="*/ 1317 h 1420"/>
                <a:gd name="T68" fmla="*/ 1804 w 3888"/>
                <a:gd name="T69" fmla="*/ 1367 h 1420"/>
                <a:gd name="T70" fmla="*/ 1542 w 3888"/>
                <a:gd name="T71" fmla="*/ 1399 h 1420"/>
                <a:gd name="T72" fmla="*/ 1384 w 3888"/>
                <a:gd name="T73" fmla="*/ 1368 h 1420"/>
                <a:gd name="T74" fmla="*/ 1302 w 3888"/>
                <a:gd name="T75" fmla="*/ 1361 h 1420"/>
                <a:gd name="T76" fmla="*/ 1023 w 3888"/>
                <a:gd name="T77" fmla="*/ 1382 h 1420"/>
                <a:gd name="T78" fmla="*/ 696 w 3888"/>
                <a:gd name="T79" fmla="*/ 1330 h 1420"/>
                <a:gd name="T80" fmla="*/ 488 w 3888"/>
                <a:gd name="T81" fmla="*/ 1232 h 1420"/>
                <a:gd name="T82" fmla="*/ 410 w 3888"/>
                <a:gd name="T83" fmla="*/ 1207 h 1420"/>
                <a:gd name="T84" fmla="*/ 161 w 3888"/>
                <a:gd name="T85" fmla="*/ 1165 h 1420"/>
                <a:gd name="T86" fmla="*/ 3 w 3888"/>
                <a:gd name="T87" fmla="*/ 1097 h 1420"/>
                <a:gd name="T88" fmla="*/ 55 w 3888"/>
                <a:gd name="T89" fmla="*/ 1013 h 1420"/>
                <a:gd name="T90" fmla="*/ 197 w 3888"/>
                <a:gd name="T91" fmla="*/ 945 h 1420"/>
                <a:gd name="T92" fmla="*/ 311 w 3888"/>
                <a:gd name="T93" fmla="*/ 910 h 1420"/>
                <a:gd name="T94" fmla="*/ 336 w 3888"/>
                <a:gd name="T95" fmla="*/ 884 h 1420"/>
                <a:gd name="T96" fmla="*/ 389 w 3888"/>
                <a:gd name="T97" fmla="*/ 779 h 1420"/>
                <a:gd name="T98" fmla="*/ 498 w 3888"/>
                <a:gd name="T99" fmla="*/ 720 h 1420"/>
                <a:gd name="T100" fmla="*/ 606 w 3888"/>
                <a:gd name="T101" fmla="*/ 741 h 1420"/>
                <a:gd name="T102" fmla="*/ 629 w 3888"/>
                <a:gd name="T103" fmla="*/ 724 h 1420"/>
                <a:gd name="T104" fmla="*/ 671 w 3888"/>
                <a:gd name="T105" fmla="*/ 595 h 1420"/>
                <a:gd name="T106" fmla="*/ 775 w 3888"/>
                <a:gd name="T107" fmla="*/ 498 h 1420"/>
                <a:gd name="T108" fmla="*/ 888 w 3888"/>
                <a:gd name="T109" fmla="*/ 481 h 1420"/>
                <a:gd name="T110" fmla="*/ 929 w 3888"/>
                <a:gd name="T111" fmla="*/ 456 h 1420"/>
                <a:gd name="T112" fmla="*/ 1089 w 3888"/>
                <a:gd name="T113" fmla="*/ 308 h 1420"/>
                <a:gd name="T114" fmla="*/ 1340 w 3888"/>
                <a:gd name="T115" fmla="*/ 203 h 1420"/>
                <a:gd name="T116" fmla="*/ 1599 w 3888"/>
                <a:gd name="T117" fmla="*/ 215 h 1420"/>
                <a:gd name="T118" fmla="*/ 1776 w 3888"/>
                <a:gd name="T119" fmla="*/ 308 h 1420"/>
                <a:gd name="T120" fmla="*/ 1844 w 3888"/>
                <a:gd name="T121" fmla="*/ 409 h 1420"/>
                <a:gd name="T122" fmla="*/ 1880 w 3888"/>
                <a:gd name="T123" fmla="*/ 48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lnTo>
                    <a:pt x="1928" y="46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87" dirty="0">
                <a:latin typeface="Book Antiqua"/>
              </a:endParaRPr>
            </a:p>
          </p:txBody>
        </p:sp>
        <p:sp>
          <p:nvSpPr>
            <p:cNvPr id="19554" name="Freeform 98"/>
            <p:cNvSpPr>
              <a:spLocks/>
            </p:cNvSpPr>
            <p:nvPr/>
          </p:nvSpPr>
          <p:spPr bwMode="auto">
            <a:xfrm>
              <a:off x="2020" y="1310"/>
              <a:ext cx="1785" cy="500"/>
            </a:xfrm>
            <a:custGeom>
              <a:avLst/>
              <a:gdLst>
                <a:gd name="T0" fmla="*/ 38 w 3569"/>
                <a:gd name="T1" fmla="*/ 638 h 1000"/>
                <a:gd name="T2" fmla="*/ 190 w 3569"/>
                <a:gd name="T3" fmla="*/ 564 h 1000"/>
                <a:gd name="T4" fmla="*/ 251 w 3569"/>
                <a:gd name="T5" fmla="*/ 597 h 1000"/>
                <a:gd name="T6" fmla="*/ 323 w 3569"/>
                <a:gd name="T7" fmla="*/ 625 h 1000"/>
                <a:gd name="T8" fmla="*/ 327 w 3569"/>
                <a:gd name="T9" fmla="*/ 519 h 1000"/>
                <a:gd name="T10" fmla="*/ 420 w 3569"/>
                <a:gd name="T11" fmla="*/ 426 h 1000"/>
                <a:gd name="T12" fmla="*/ 485 w 3569"/>
                <a:gd name="T13" fmla="*/ 500 h 1000"/>
                <a:gd name="T14" fmla="*/ 601 w 3569"/>
                <a:gd name="T15" fmla="*/ 528 h 1000"/>
                <a:gd name="T16" fmla="*/ 593 w 3569"/>
                <a:gd name="T17" fmla="*/ 464 h 1000"/>
                <a:gd name="T18" fmla="*/ 580 w 3569"/>
                <a:gd name="T19" fmla="*/ 346 h 1000"/>
                <a:gd name="T20" fmla="*/ 649 w 3569"/>
                <a:gd name="T21" fmla="*/ 262 h 1000"/>
                <a:gd name="T22" fmla="*/ 785 w 3569"/>
                <a:gd name="T23" fmla="*/ 245 h 1000"/>
                <a:gd name="T24" fmla="*/ 804 w 3569"/>
                <a:gd name="T25" fmla="*/ 310 h 1000"/>
                <a:gd name="T26" fmla="*/ 915 w 3569"/>
                <a:gd name="T27" fmla="*/ 416 h 1000"/>
                <a:gd name="T28" fmla="*/ 970 w 3569"/>
                <a:gd name="T29" fmla="*/ 437 h 1000"/>
                <a:gd name="T30" fmla="*/ 991 w 3569"/>
                <a:gd name="T31" fmla="*/ 228 h 1000"/>
                <a:gd name="T32" fmla="*/ 1223 w 3569"/>
                <a:gd name="T33" fmla="*/ 131 h 1000"/>
                <a:gd name="T34" fmla="*/ 1502 w 3569"/>
                <a:gd name="T35" fmla="*/ 196 h 1000"/>
                <a:gd name="T36" fmla="*/ 1613 w 3569"/>
                <a:gd name="T37" fmla="*/ 285 h 1000"/>
                <a:gd name="T38" fmla="*/ 1580 w 3569"/>
                <a:gd name="T39" fmla="*/ 391 h 1000"/>
                <a:gd name="T40" fmla="*/ 1630 w 3569"/>
                <a:gd name="T41" fmla="*/ 471 h 1000"/>
                <a:gd name="T42" fmla="*/ 1770 w 3569"/>
                <a:gd name="T43" fmla="*/ 488 h 1000"/>
                <a:gd name="T44" fmla="*/ 1848 w 3569"/>
                <a:gd name="T45" fmla="*/ 458 h 1000"/>
                <a:gd name="T46" fmla="*/ 1787 w 3569"/>
                <a:gd name="T47" fmla="*/ 260 h 1000"/>
                <a:gd name="T48" fmla="*/ 1909 w 3569"/>
                <a:gd name="T49" fmla="*/ 192 h 1000"/>
                <a:gd name="T50" fmla="*/ 1957 w 3569"/>
                <a:gd name="T51" fmla="*/ 175 h 1000"/>
                <a:gd name="T52" fmla="*/ 2044 w 3569"/>
                <a:gd name="T53" fmla="*/ 61 h 1000"/>
                <a:gd name="T54" fmla="*/ 2327 w 3569"/>
                <a:gd name="T55" fmla="*/ 9 h 1000"/>
                <a:gd name="T56" fmla="*/ 2544 w 3569"/>
                <a:gd name="T57" fmla="*/ 241 h 1000"/>
                <a:gd name="T58" fmla="*/ 2761 w 3569"/>
                <a:gd name="T59" fmla="*/ 112 h 1000"/>
                <a:gd name="T60" fmla="*/ 2866 w 3569"/>
                <a:gd name="T61" fmla="*/ 264 h 1000"/>
                <a:gd name="T62" fmla="*/ 2852 w 3569"/>
                <a:gd name="T63" fmla="*/ 454 h 1000"/>
                <a:gd name="T64" fmla="*/ 2873 w 3569"/>
                <a:gd name="T65" fmla="*/ 500 h 1000"/>
                <a:gd name="T66" fmla="*/ 2999 w 3569"/>
                <a:gd name="T67" fmla="*/ 488 h 1000"/>
                <a:gd name="T68" fmla="*/ 3092 w 3569"/>
                <a:gd name="T69" fmla="*/ 426 h 1000"/>
                <a:gd name="T70" fmla="*/ 3200 w 3569"/>
                <a:gd name="T71" fmla="*/ 475 h 1000"/>
                <a:gd name="T72" fmla="*/ 3217 w 3569"/>
                <a:gd name="T73" fmla="*/ 581 h 1000"/>
                <a:gd name="T74" fmla="*/ 3301 w 3569"/>
                <a:gd name="T75" fmla="*/ 637 h 1000"/>
                <a:gd name="T76" fmla="*/ 3493 w 3569"/>
                <a:gd name="T77" fmla="*/ 705 h 1000"/>
                <a:gd name="T78" fmla="*/ 3546 w 3569"/>
                <a:gd name="T79" fmla="*/ 785 h 1000"/>
                <a:gd name="T80" fmla="*/ 3324 w 3569"/>
                <a:gd name="T81" fmla="*/ 829 h 1000"/>
                <a:gd name="T82" fmla="*/ 3130 w 3569"/>
                <a:gd name="T83" fmla="*/ 887 h 1000"/>
                <a:gd name="T84" fmla="*/ 2968 w 3569"/>
                <a:gd name="T85" fmla="*/ 956 h 1000"/>
                <a:gd name="T86" fmla="*/ 2702 w 3569"/>
                <a:gd name="T87" fmla="*/ 983 h 1000"/>
                <a:gd name="T88" fmla="*/ 2510 w 3569"/>
                <a:gd name="T89" fmla="*/ 950 h 1000"/>
                <a:gd name="T90" fmla="*/ 2434 w 3569"/>
                <a:gd name="T91" fmla="*/ 943 h 1000"/>
                <a:gd name="T92" fmla="*/ 2215 w 3569"/>
                <a:gd name="T93" fmla="*/ 983 h 1000"/>
                <a:gd name="T94" fmla="*/ 1957 w 3569"/>
                <a:gd name="T95" fmla="*/ 918 h 1000"/>
                <a:gd name="T96" fmla="*/ 1856 w 3569"/>
                <a:gd name="T97" fmla="*/ 925 h 1000"/>
                <a:gd name="T98" fmla="*/ 1637 w 3569"/>
                <a:gd name="T99" fmla="*/ 988 h 1000"/>
                <a:gd name="T100" fmla="*/ 1396 w 3569"/>
                <a:gd name="T101" fmla="*/ 992 h 1000"/>
                <a:gd name="T102" fmla="*/ 1154 w 3569"/>
                <a:gd name="T103" fmla="*/ 937 h 1000"/>
                <a:gd name="T104" fmla="*/ 1042 w 3569"/>
                <a:gd name="T105" fmla="*/ 914 h 1000"/>
                <a:gd name="T106" fmla="*/ 755 w 3569"/>
                <a:gd name="T107" fmla="*/ 924 h 1000"/>
                <a:gd name="T108" fmla="*/ 458 w 3569"/>
                <a:gd name="T109" fmla="*/ 792 h 1000"/>
                <a:gd name="T110" fmla="*/ 356 w 3569"/>
                <a:gd name="T111" fmla="*/ 758 h 1000"/>
                <a:gd name="T112" fmla="*/ 154 w 3569"/>
                <a:gd name="T113" fmla="*/ 764 h 1000"/>
                <a:gd name="T114" fmla="*/ 17 w 3569"/>
                <a:gd name="T115" fmla="*/ 72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lnTo>
                    <a:pt x="6" y="716"/>
                  </a:lnTo>
                  <a:lnTo>
                    <a:pt x="6" y="71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687" dirty="0">
                <a:latin typeface="Book Antiqua"/>
              </a:endParaRPr>
            </a:p>
          </p:txBody>
        </p:sp>
      </p:grpSp>
      <p:sp>
        <p:nvSpPr>
          <p:cNvPr id="19555" name="Rectangle 99"/>
          <p:cNvSpPr>
            <a:spLocks noChangeArrowheads="1"/>
          </p:cNvSpPr>
          <p:nvPr/>
        </p:nvSpPr>
        <p:spPr bwMode="auto">
          <a:xfrm>
            <a:off x="3493564" y="3222848"/>
            <a:ext cx="2047032" cy="69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ctr"/>
            <a:r>
              <a:rPr lang="en-US" sz="1969" b="1" dirty="0">
                <a:latin typeface="Book Antiqua"/>
              </a:rPr>
              <a:t>Communication</a:t>
            </a:r>
          </a:p>
          <a:p>
            <a:pPr algn="ctr"/>
            <a:r>
              <a:rPr lang="en-US" sz="1969" b="1" dirty="0">
                <a:latin typeface="Book Antiqua"/>
              </a:rPr>
              <a:t>Network</a:t>
            </a:r>
          </a:p>
        </p:txBody>
      </p:sp>
    </p:spTree>
    <p:extLst>
      <p:ext uri="{BB962C8B-B14F-4D97-AF65-F5344CB8AC3E}">
        <p14:creationId xmlns:p14="http://schemas.microsoft.com/office/powerpoint/2010/main" val="242373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6392-2366-F446-8443-6625AC594E7C}"/>
              </a:ext>
            </a:extLst>
          </p:cNvPr>
          <p:cNvSpPr>
            <a:spLocks noGrp="1"/>
          </p:cNvSpPr>
          <p:nvPr>
            <p:ph type="title"/>
          </p:nvPr>
        </p:nvSpPr>
        <p:spPr/>
        <p:txBody>
          <a:bodyPr/>
          <a:lstStyle/>
          <a:p>
            <a:r>
              <a:rPr lang="en-US" dirty="0"/>
              <a:t>Important Point</a:t>
            </a:r>
          </a:p>
        </p:txBody>
      </p:sp>
      <p:sp>
        <p:nvSpPr>
          <p:cNvPr id="3" name="Content Placeholder 2">
            <a:extLst>
              <a:ext uri="{FF2B5EF4-FFF2-40B4-BE49-F238E27FC236}">
                <a16:creationId xmlns:a16="http://schemas.microsoft.com/office/drawing/2014/main" id="{C0529793-71D2-CD4A-8CF3-D5BBAED56AA3}"/>
              </a:ext>
            </a:extLst>
          </p:cNvPr>
          <p:cNvSpPr>
            <a:spLocks noGrp="1"/>
          </p:cNvSpPr>
          <p:nvPr>
            <p:ph idx="1"/>
          </p:nvPr>
        </p:nvSpPr>
        <p:spPr>
          <a:xfrm>
            <a:off x="444679" y="2492896"/>
            <a:ext cx="8229600" cy="1612776"/>
          </a:xfrm>
        </p:spPr>
        <p:txBody>
          <a:bodyPr/>
          <a:lstStyle/>
          <a:p>
            <a:pPr marL="0" indent="0" algn="ctr">
              <a:buNone/>
            </a:pPr>
            <a:r>
              <a:rPr lang="en-US" dirty="0">
                <a:solidFill>
                  <a:srgbClr val="0432FF"/>
                </a:solidFill>
              </a:rPr>
              <a:t>Logically integrated</a:t>
            </a:r>
          </a:p>
          <a:p>
            <a:pPr marL="0" indent="0" algn="ctr">
              <a:buNone/>
            </a:pPr>
            <a:r>
              <a:rPr lang="en-US" dirty="0"/>
              <a:t>but</a:t>
            </a:r>
          </a:p>
          <a:p>
            <a:pPr marL="0" indent="0" algn="ctr">
              <a:buNone/>
            </a:pPr>
            <a:r>
              <a:rPr lang="en-US" dirty="0">
                <a:solidFill>
                  <a:srgbClr val="0432FF"/>
                </a:solidFill>
              </a:rPr>
              <a:t>Physically distributed</a:t>
            </a:r>
          </a:p>
        </p:txBody>
      </p:sp>
      <p:sp>
        <p:nvSpPr>
          <p:cNvPr id="4" name="Footer Placeholder 3">
            <a:extLst>
              <a:ext uri="{FF2B5EF4-FFF2-40B4-BE49-F238E27FC236}">
                <a16:creationId xmlns:a16="http://schemas.microsoft.com/office/drawing/2014/main" id="{195B9C14-BFB5-4047-A565-ED76FFC7BE52}"/>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85C81615-23EA-4D4C-8DAE-5A836890C193}"/>
              </a:ext>
            </a:extLst>
          </p:cNvPr>
          <p:cNvSpPr>
            <a:spLocks noGrp="1"/>
          </p:cNvSpPr>
          <p:nvPr>
            <p:ph type="sldNum" sz="quarter" idx="4"/>
          </p:nvPr>
        </p:nvSpPr>
        <p:spPr/>
        <p:txBody>
          <a:bodyPr/>
          <a:lstStyle/>
          <a:p>
            <a:fld id="{FD96158B-4539-3C43-9DE5-94C547866200}" type="slidenum">
              <a:rPr lang="en-US" smtClean="0"/>
              <a:t>9</a:t>
            </a:fld>
            <a:endParaRPr lang="en-US"/>
          </a:p>
        </p:txBody>
      </p:sp>
    </p:spTree>
    <p:extLst>
      <p:ext uri="{BB962C8B-B14F-4D97-AF65-F5344CB8AC3E}">
        <p14:creationId xmlns:p14="http://schemas.microsoft.com/office/powerpoint/2010/main" val="3086543012"/>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10737</TotalTime>
  <Words>2977</Words>
  <Application>Microsoft Macintosh PowerPoint</Application>
  <PresentationFormat>On-screen Show (4:3)</PresentationFormat>
  <Paragraphs>468</Paragraphs>
  <Slides>52</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Book Antiqua</vt:lpstr>
      <vt:lpstr>Calibri</vt:lpstr>
      <vt:lpstr>Comic Sans MS</vt:lpstr>
      <vt:lpstr>Courier New</vt:lpstr>
      <vt:lpstr>Monotype Sorts</vt:lpstr>
      <vt:lpstr>Wingdings</vt:lpstr>
      <vt:lpstr>Office Theme</vt:lpstr>
      <vt:lpstr>Principles of Distributed Database Systems</vt:lpstr>
      <vt:lpstr>Outline</vt:lpstr>
      <vt:lpstr>Distributed Computing</vt:lpstr>
      <vt:lpstr>Current Distribution – Geographically Distributed Data Centers</vt:lpstr>
      <vt:lpstr>What is a Distributed Database System?</vt:lpstr>
      <vt:lpstr>Motivation</vt:lpstr>
      <vt:lpstr>Centralized DBMS on a Network</vt:lpstr>
      <vt:lpstr>Distributed DBMS Environment</vt:lpstr>
      <vt:lpstr>Important Point</vt:lpstr>
      <vt:lpstr>Outline</vt:lpstr>
      <vt:lpstr>History – File Systems</vt:lpstr>
      <vt:lpstr>History – Database Management</vt:lpstr>
      <vt:lpstr>History – Early Distribution</vt:lpstr>
      <vt:lpstr>History – Client/Server</vt:lpstr>
      <vt:lpstr>History – Multi Database Systems</vt:lpstr>
      <vt:lpstr>History – Cloud Computing</vt:lpstr>
      <vt:lpstr>Outline</vt:lpstr>
      <vt:lpstr>Distributed DBMS Promises</vt:lpstr>
      <vt:lpstr>Transparency</vt:lpstr>
      <vt:lpstr>Data Independence</vt:lpstr>
      <vt:lpstr>Example</vt:lpstr>
      <vt:lpstr>Transparent Access</vt:lpstr>
      <vt:lpstr>Distributed Database - User View</vt:lpstr>
      <vt:lpstr>Distributed DBMS - Reality</vt:lpstr>
      <vt:lpstr>Types of Transparency</vt:lpstr>
      <vt:lpstr>Network transparency </vt:lpstr>
      <vt:lpstr>Network transparency </vt:lpstr>
      <vt:lpstr>Replication transparency</vt:lpstr>
      <vt:lpstr>Fragmentation transparency</vt:lpstr>
      <vt:lpstr>Reliability Through Transactions</vt:lpstr>
      <vt:lpstr>Potentially Improved Performance</vt:lpstr>
      <vt:lpstr>Scalability</vt:lpstr>
      <vt:lpstr>Outline</vt:lpstr>
      <vt:lpstr>Distributed DBMS Issues</vt:lpstr>
      <vt:lpstr>Distributed DBMS Issues</vt:lpstr>
      <vt:lpstr>Distributed DBMS Issues</vt:lpstr>
      <vt:lpstr>Outline</vt:lpstr>
      <vt:lpstr>DBMS Implementation Alternatives</vt:lpstr>
      <vt:lpstr>Dimensions of the Problem</vt:lpstr>
      <vt:lpstr>Client/Server Architecture</vt:lpstr>
      <vt:lpstr>Advantages of Client-Server Architectures</vt:lpstr>
      <vt:lpstr>Database Server  (Multiple Clients / Single Server)</vt:lpstr>
      <vt:lpstr>Distributed Database Servers (Multiple Clients / Multiple Servers)</vt:lpstr>
      <vt:lpstr>Peer-to-Peer Component Architecture</vt:lpstr>
      <vt:lpstr>MDBS Components &amp; Execution</vt:lpstr>
      <vt:lpstr>PowerPoint Presentation</vt:lpstr>
      <vt:lpstr>Cloud Computing</vt:lpstr>
      <vt:lpstr>Cloud Computing</vt:lpstr>
      <vt:lpstr>Cloud Computing</vt:lpstr>
      <vt:lpstr>Cloud Computing</vt:lpstr>
      <vt:lpstr>Architecture of Cloud site (Data Center)</vt:lpstr>
      <vt:lpstr>Simplified Cloud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Kishan Kumar Zalavadia</cp:lastModifiedBy>
  <cp:revision>67</cp:revision>
  <dcterms:created xsi:type="dcterms:W3CDTF">2020-02-05T23:19:38Z</dcterms:created>
  <dcterms:modified xsi:type="dcterms:W3CDTF">2024-03-08T02:48:29Z</dcterms:modified>
</cp:coreProperties>
</file>