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340" r:id="rId3"/>
    <p:sldId id="341" r:id="rId4"/>
    <p:sldId id="26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272" r:id="rId36"/>
    <p:sldId id="273" r:id="rId37"/>
    <p:sldId id="274" r:id="rId38"/>
    <p:sldId id="275" r:id="rId39"/>
    <p:sldId id="276" r:id="rId40"/>
    <p:sldId id="277" r:id="rId41"/>
    <p:sldId id="428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420" r:id="rId59"/>
    <p:sldId id="419" r:id="rId60"/>
    <p:sldId id="421" r:id="rId61"/>
    <p:sldId id="422" r:id="rId62"/>
    <p:sldId id="423" r:id="rId63"/>
    <p:sldId id="424" r:id="rId64"/>
    <p:sldId id="425" r:id="rId65"/>
    <p:sldId id="342" r:id="rId66"/>
    <p:sldId id="382" r:id="rId67"/>
    <p:sldId id="343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771A9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 autoAdjust="0"/>
    <p:restoredTop sz="95952"/>
  </p:normalViewPr>
  <p:slideViewPr>
    <p:cSldViewPr>
      <p:cViewPr varScale="1">
        <p:scale>
          <a:sx n="109" d="100"/>
          <a:sy n="109" d="100"/>
        </p:scale>
        <p:origin x="1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6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5701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39974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128452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46202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5327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65389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82778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292963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7BB856-84BB-4A59-A23D-9EAC01D0C5B5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48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EB0CB8-E67A-4AF1-93DA-876FFB218717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19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8623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94B72F-0467-4CF3-AB0A-103BEFE0AE19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9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721DF3-8F4A-4FF3-8127-9EBE77EF377F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05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7127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18114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35254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05997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81311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238674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3242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9172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2592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91203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0716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795729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64759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62798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09392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34956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68997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642870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3220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168824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706326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226854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4821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7029238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25214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461835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897351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742445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848924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758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045763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98230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8537762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845846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2317506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673072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0806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23631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86245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7422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3358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Projection Example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584613" y="3121025"/>
            <a:ext cx="2243351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Symbol" charset="0"/>
                <a:sym typeface="Symbol" charset="0"/>
              </a:rPr>
              <a:t></a:t>
            </a:r>
            <a:r>
              <a:rPr lang="en-US" sz="1828" baseline="-25000" dirty="0">
                <a:solidFill>
                  <a:srgbClr val="000000"/>
                </a:solidFill>
                <a:latin typeface="Arial" charset="0"/>
              </a:rPr>
              <a:t>PNO,BUDGET</a:t>
            </a:r>
            <a:r>
              <a:rPr lang="en-US" sz="1828" dirty="0">
                <a:solidFill>
                  <a:srgbClr val="000000"/>
                </a:solidFill>
                <a:latin typeface="Arial" charset="0"/>
              </a:rPr>
              <a:t>(PROJ)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784850" y="3556001"/>
            <a:ext cx="1993900" cy="169570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6470650" y="3556001"/>
            <a:ext cx="0" cy="16957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848350" y="3600451"/>
            <a:ext cx="577331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6659563" y="3600451"/>
            <a:ext cx="990906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grpSp>
        <p:nvGrpSpPr>
          <p:cNvPr id="78857" name="Group 9"/>
          <p:cNvGrpSpPr>
            <a:grpSpLocks/>
          </p:cNvGrpSpPr>
          <p:nvPr/>
        </p:nvGrpSpPr>
        <p:grpSpPr bwMode="auto">
          <a:xfrm>
            <a:off x="5953128" y="3981451"/>
            <a:ext cx="1616076" cy="312738"/>
            <a:chOff x="3750" y="2508"/>
            <a:chExt cx="1018" cy="197"/>
          </a:xfrm>
        </p:grpSpPr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750" y="2508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4251" y="2508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150000</a:t>
              </a:r>
            </a:p>
          </p:txBody>
        </p:sp>
      </p:grpSp>
      <p:grpSp>
        <p:nvGrpSpPr>
          <p:cNvPr id="78860" name="Group 12"/>
          <p:cNvGrpSpPr>
            <a:grpSpLocks/>
          </p:cNvGrpSpPr>
          <p:nvPr/>
        </p:nvGrpSpPr>
        <p:grpSpPr bwMode="auto">
          <a:xfrm>
            <a:off x="5953128" y="4324351"/>
            <a:ext cx="1616076" cy="312738"/>
            <a:chOff x="3750" y="2724"/>
            <a:chExt cx="1018" cy="197"/>
          </a:xfrm>
        </p:grpSpPr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750" y="2724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4251" y="2724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135000</a:t>
              </a: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5953128" y="4641850"/>
            <a:ext cx="1616076" cy="312738"/>
            <a:chOff x="3750" y="2924"/>
            <a:chExt cx="1018" cy="197"/>
          </a:xfrm>
        </p:grpSpPr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3750" y="2924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4251" y="2924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250000</a:t>
              </a:r>
            </a:p>
          </p:txBody>
        </p:sp>
      </p:grp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5953128" y="4933951"/>
            <a:ext cx="1616076" cy="312738"/>
            <a:chOff x="3750" y="3108"/>
            <a:chExt cx="1018" cy="197"/>
          </a:xfrm>
        </p:grpSpPr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3750" y="3108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4251" y="3108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310000</a:t>
              </a:r>
            </a:p>
          </p:txBody>
        </p:sp>
      </p:grp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5797550" y="397510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817563" y="3101975"/>
            <a:ext cx="755265" cy="3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PROJ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819151" y="3530600"/>
            <a:ext cx="3302000" cy="172110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>
            <a:off x="1365251" y="3530600"/>
            <a:ext cx="0" cy="17211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793751" y="3575051"/>
            <a:ext cx="577331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3116264" y="3575051"/>
            <a:ext cx="990906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898525" y="4257676"/>
            <a:ext cx="381765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P2</a:t>
            </a: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3179764" y="4257676"/>
            <a:ext cx="820988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135000</a:t>
            </a:r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898525" y="4610101"/>
            <a:ext cx="381765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P3</a:t>
            </a: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3179764" y="4610101"/>
            <a:ext cx="820988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250000</a:t>
            </a: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898525" y="4927601"/>
            <a:ext cx="381765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P4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3179764" y="4927601"/>
            <a:ext cx="820988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310000</a:t>
            </a:r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831851" y="3949701"/>
            <a:ext cx="328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3130551" y="3530600"/>
            <a:ext cx="0" cy="17211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1889126" y="3575051"/>
            <a:ext cx="864270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PNAME</a:t>
            </a:r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898525" y="3956051"/>
            <a:ext cx="381765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P1</a:t>
            </a:r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3179764" y="3956051"/>
            <a:ext cx="820988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150000</a:t>
            </a:r>
          </a:p>
        </p:txBody>
      </p:sp>
      <p:sp>
        <p:nvSpPr>
          <p:cNvPr id="78892" name="Rectangle 44"/>
          <p:cNvSpPr>
            <a:spLocks noChangeArrowheads="1"/>
          </p:cNvSpPr>
          <p:nvPr/>
        </p:nvSpPr>
        <p:spPr bwMode="auto">
          <a:xfrm>
            <a:off x="1325564" y="3956051"/>
            <a:ext cx="1559973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Instrumentation</a:t>
            </a:r>
          </a:p>
        </p:txBody>
      </p:sp>
      <p:sp>
        <p:nvSpPr>
          <p:cNvPr id="78893" name="Rectangle 45"/>
          <p:cNvSpPr>
            <a:spLocks noChangeArrowheads="1"/>
          </p:cNvSpPr>
          <p:nvPr/>
        </p:nvSpPr>
        <p:spPr bwMode="auto">
          <a:xfrm>
            <a:off x="1319213" y="4257676"/>
            <a:ext cx="1893397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Database Develop.</a:t>
            </a:r>
          </a:p>
        </p:txBody>
      </p:sp>
      <p:sp>
        <p:nvSpPr>
          <p:cNvPr id="78894" name="Rectangle 46"/>
          <p:cNvSpPr>
            <a:spLocks noChangeArrowheads="1"/>
          </p:cNvSpPr>
          <p:nvPr/>
        </p:nvSpPr>
        <p:spPr bwMode="auto">
          <a:xfrm>
            <a:off x="1328739" y="4610101"/>
            <a:ext cx="1082278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CAD/CAM</a:t>
            </a:r>
          </a:p>
        </p:txBody>
      </p:sp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1327151" y="4927601"/>
            <a:ext cx="1317919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 charset="0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137806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Union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Similar to set union</a:t>
            </a:r>
          </a:p>
          <a:p>
            <a:r>
              <a:rPr lang="en-US" dirty="0"/>
              <a:t>General form</a:t>
            </a:r>
          </a:p>
          <a:p>
            <a:pPr>
              <a:buFont typeface="Monotype Sorts" charset="0"/>
              <a:buNone/>
            </a:pPr>
            <a:r>
              <a:rPr lang="en-US" dirty="0"/>
              <a:t>				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/>
              </a:rPr>
              <a:t></a:t>
            </a:r>
            <a:r>
              <a:rPr lang="en-US" dirty="0"/>
              <a:t> </a:t>
            </a:r>
            <a:r>
              <a:rPr lang="en-US" i="1" dirty="0"/>
              <a:t>S=</a:t>
            </a:r>
            <a:r>
              <a:rPr lang="en-US" dirty="0"/>
              <a:t>{</a:t>
            </a:r>
            <a:r>
              <a:rPr lang="en-US" i="1" dirty="0"/>
              <a:t>t </a:t>
            </a:r>
            <a:r>
              <a:rPr lang="en-US" dirty="0">
                <a:latin typeface="Symbol" charset="0"/>
                <a:sym typeface="Symbol"/>
              </a:rPr>
              <a:t> </a:t>
            </a:r>
            <a:r>
              <a:rPr lang="en-US" i="1" dirty="0"/>
              <a:t>t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i="1" dirty="0"/>
              <a:t>R</a:t>
            </a:r>
            <a:r>
              <a:rPr lang="en-US" dirty="0"/>
              <a:t> or</a:t>
            </a:r>
            <a:r>
              <a:rPr lang="en-US" i="1" dirty="0"/>
              <a:t> t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i="1" dirty="0"/>
              <a:t>S</a:t>
            </a:r>
            <a:r>
              <a:rPr lang="en-US" dirty="0"/>
              <a:t>}</a:t>
            </a:r>
          </a:p>
          <a:p>
            <a:pPr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relations, </a:t>
            </a:r>
            <a:r>
              <a:rPr lang="en-US" i="1" dirty="0"/>
              <a:t>t</a:t>
            </a:r>
            <a:r>
              <a:rPr lang="en-US" dirty="0"/>
              <a:t> is a </a:t>
            </a:r>
            <a:r>
              <a:rPr lang="en-US" dirty="0">
                <a:solidFill>
                  <a:schemeClr val="tx2"/>
                </a:solidFill>
              </a:rPr>
              <a:t>tuple variable</a:t>
            </a:r>
          </a:p>
          <a:p>
            <a:pPr lvl="1"/>
            <a:r>
              <a:rPr lang="en-US" dirty="0"/>
              <a:t>Result contains tuples that are in </a:t>
            </a:r>
            <a:r>
              <a:rPr lang="en-US" i="1" dirty="0"/>
              <a:t>R</a:t>
            </a:r>
            <a:r>
              <a:rPr lang="en-US" dirty="0"/>
              <a:t>  or in </a:t>
            </a:r>
            <a:r>
              <a:rPr lang="en-US" i="1" dirty="0"/>
              <a:t>S</a:t>
            </a:r>
            <a:r>
              <a:rPr lang="en-US" dirty="0"/>
              <a:t>, but not both (duplicates removed)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should be union-compatible</a:t>
            </a:r>
          </a:p>
        </p:txBody>
      </p:sp>
    </p:spTree>
    <p:extLst>
      <p:ext uri="{BB962C8B-B14F-4D97-AF65-F5344CB8AC3E}">
        <p14:creationId xmlns:p14="http://schemas.microsoft.com/office/powerpoint/2010/main" val="389340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Set Difference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5000"/>
              </a:spcBef>
            </a:pPr>
            <a:r>
              <a:rPr lang="en-US" dirty="0"/>
              <a:t>General Form</a:t>
            </a:r>
          </a:p>
          <a:p>
            <a:pPr>
              <a:spcBef>
                <a:spcPct val="65000"/>
              </a:spcBef>
              <a:buFont typeface="Monotype Sorts" charset="0"/>
              <a:buNone/>
            </a:pPr>
            <a:r>
              <a:rPr lang="en-US" dirty="0"/>
              <a:t>			</a:t>
            </a:r>
            <a:r>
              <a:rPr lang="en-US" i="1" dirty="0"/>
              <a:t>R</a:t>
            </a:r>
            <a:r>
              <a:rPr lang="en-US" dirty="0"/>
              <a:t> – </a:t>
            </a:r>
            <a:r>
              <a:rPr lang="en-US" i="1" dirty="0"/>
              <a:t>S = </a:t>
            </a:r>
            <a:r>
              <a:rPr lang="en-US" dirty="0"/>
              <a:t>{</a:t>
            </a:r>
            <a:r>
              <a:rPr lang="en-US" i="1" dirty="0"/>
              <a:t>t </a:t>
            </a:r>
            <a:r>
              <a:rPr lang="en-US" dirty="0">
                <a:latin typeface="Symbol" charset="0"/>
                <a:sym typeface="Symbol"/>
              </a:rPr>
              <a:t></a:t>
            </a:r>
            <a:r>
              <a:rPr lang="en-US" i="1" dirty="0"/>
              <a:t>t </a:t>
            </a:r>
            <a:r>
              <a:rPr lang="en-US" sz="1687" dirty="0">
                <a:latin typeface="Symbol" charset="0"/>
                <a:sym typeface="Symbol"/>
              </a:rPr>
              <a:t> </a:t>
            </a:r>
            <a:r>
              <a:rPr lang="en-US" i="1" dirty="0"/>
              <a:t>R</a:t>
            </a:r>
            <a:r>
              <a:rPr lang="en-US" dirty="0"/>
              <a:t> and</a:t>
            </a:r>
            <a:r>
              <a:rPr lang="en-US" i="1" dirty="0"/>
              <a:t> t </a:t>
            </a:r>
            <a:r>
              <a:rPr lang="en-US" sz="1687" dirty="0">
                <a:latin typeface="Symbol" charset="0"/>
                <a:sym typeface="Symbol"/>
              </a:rPr>
              <a:t> </a:t>
            </a:r>
            <a:r>
              <a:rPr lang="en-US" i="1" dirty="0"/>
              <a:t>S</a:t>
            </a:r>
            <a:r>
              <a:rPr lang="en-US" dirty="0"/>
              <a:t>}</a:t>
            </a:r>
          </a:p>
          <a:p>
            <a:pPr>
              <a:spcBef>
                <a:spcPct val="65000"/>
              </a:spcBef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 and S are relations,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lvl="1">
              <a:spcBef>
                <a:spcPct val="65000"/>
              </a:spcBef>
            </a:pPr>
            <a:r>
              <a:rPr lang="en-US" dirty="0"/>
              <a:t>Result contains all tuples that are in </a:t>
            </a:r>
            <a:r>
              <a:rPr lang="en-US" i="1" dirty="0"/>
              <a:t>R</a:t>
            </a:r>
            <a:r>
              <a:rPr lang="en-US" dirty="0"/>
              <a:t>, but not in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>
              <a:spcBef>
                <a:spcPct val="65000"/>
              </a:spcBef>
            </a:pPr>
            <a:r>
              <a:rPr lang="en-US" i="1" dirty="0"/>
              <a:t>R</a:t>
            </a:r>
            <a:r>
              <a:rPr lang="en-US" dirty="0"/>
              <a:t> –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– </a:t>
            </a:r>
            <a:r>
              <a:rPr lang="en-US" i="1" dirty="0"/>
              <a:t>R</a:t>
            </a:r>
          </a:p>
          <a:p>
            <a:pPr lvl="1">
              <a:spcBef>
                <a:spcPct val="65000"/>
              </a:spcBef>
            </a:pPr>
            <a:r>
              <a:rPr lang="en-US" i="1" dirty="0"/>
              <a:t>R, S </a:t>
            </a:r>
            <a:r>
              <a:rPr lang="en-US" dirty="0"/>
              <a:t>union-compatible</a:t>
            </a:r>
          </a:p>
        </p:txBody>
      </p:sp>
    </p:spTree>
    <p:extLst>
      <p:ext uri="{BB962C8B-B14F-4D97-AF65-F5344CB8AC3E}">
        <p14:creationId xmlns:p14="http://schemas.microsoft.com/office/powerpoint/2010/main" val="152078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Intersection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914353" algn="l"/>
                <a:tab pos="1828706" algn="l"/>
              </a:tabLst>
            </a:pPr>
            <a:r>
              <a:rPr lang="en-US" sz="2391" dirty="0"/>
              <a:t>Typical set intersection</a:t>
            </a:r>
          </a:p>
          <a:p>
            <a:pPr>
              <a:lnSpc>
                <a:spcPct val="90000"/>
              </a:lnSpc>
              <a:spcBef>
                <a:spcPct val="100000"/>
              </a:spcBef>
              <a:buNone/>
              <a:tabLst>
                <a:tab pos="914353" algn="l"/>
                <a:tab pos="1828706" algn="l"/>
              </a:tabLst>
            </a:pPr>
            <a:r>
              <a:rPr lang="en-US" sz="2391" dirty="0"/>
              <a:t>		</a:t>
            </a:r>
            <a:r>
              <a:rPr lang="en-US" sz="2391" i="1" dirty="0"/>
              <a:t>R</a:t>
            </a:r>
            <a:r>
              <a:rPr lang="en-US" sz="2391" dirty="0"/>
              <a:t> </a:t>
            </a:r>
            <a:r>
              <a:rPr lang="en-US" sz="2391" dirty="0">
                <a:latin typeface="Symbol" charset="0"/>
                <a:sym typeface="Symbol"/>
              </a:rPr>
              <a:t></a:t>
            </a:r>
            <a:r>
              <a:rPr lang="en-US" sz="2391" i="1" dirty="0"/>
              <a:t>S</a:t>
            </a:r>
            <a:r>
              <a:rPr lang="en-US" sz="2391" dirty="0"/>
              <a:t>	= {</a:t>
            </a:r>
            <a:r>
              <a:rPr lang="en-US" sz="2391" i="1" dirty="0"/>
              <a:t>t </a:t>
            </a:r>
            <a:r>
              <a:rPr lang="en-US" sz="2391" dirty="0">
                <a:latin typeface="Symbol" charset="0"/>
                <a:sym typeface="Symbol"/>
              </a:rPr>
              <a:t></a:t>
            </a:r>
            <a:r>
              <a:rPr lang="en-US" sz="2391" dirty="0">
                <a:latin typeface="Symbol" charset="0"/>
              </a:rPr>
              <a:t> </a:t>
            </a:r>
            <a:r>
              <a:rPr lang="en-US" sz="2391" i="1" dirty="0"/>
              <a:t>t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sz="2391" i="1" dirty="0"/>
              <a:t>R</a:t>
            </a:r>
            <a:r>
              <a:rPr lang="en-US" sz="2391" dirty="0"/>
              <a:t> and</a:t>
            </a:r>
            <a:r>
              <a:rPr lang="en-US" sz="2391" i="1" dirty="0"/>
              <a:t> t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sz="2391" i="1" dirty="0"/>
              <a:t>S</a:t>
            </a:r>
            <a:r>
              <a:rPr lang="en-US" sz="2391" dirty="0"/>
              <a:t>}</a:t>
            </a:r>
          </a:p>
          <a:p>
            <a:pPr>
              <a:lnSpc>
                <a:spcPct val="90000"/>
              </a:lnSpc>
              <a:spcBef>
                <a:spcPct val="100000"/>
              </a:spcBef>
              <a:buNone/>
              <a:tabLst>
                <a:tab pos="914353" algn="l"/>
                <a:tab pos="1828706" algn="l"/>
              </a:tabLst>
            </a:pPr>
            <a:r>
              <a:rPr lang="en-US" sz="2391" dirty="0"/>
              <a:t>			= </a:t>
            </a:r>
            <a:r>
              <a:rPr lang="en-US" sz="2391" i="1" dirty="0"/>
              <a:t>R</a:t>
            </a:r>
            <a:r>
              <a:rPr lang="en-US" sz="2391" dirty="0"/>
              <a:t> – (</a:t>
            </a:r>
            <a:r>
              <a:rPr lang="en-US" sz="2391" i="1" dirty="0"/>
              <a:t>R</a:t>
            </a:r>
            <a:r>
              <a:rPr lang="en-US" sz="2391" dirty="0"/>
              <a:t> – </a:t>
            </a:r>
            <a:r>
              <a:rPr lang="en-US" sz="2391" i="1" dirty="0"/>
              <a:t>S</a:t>
            </a:r>
            <a:r>
              <a:rPr lang="en-US" sz="2391" dirty="0"/>
              <a:t>)</a:t>
            </a:r>
          </a:p>
          <a:p>
            <a:pPr>
              <a:lnSpc>
                <a:spcPct val="90000"/>
              </a:lnSpc>
              <a:spcBef>
                <a:spcPct val="100000"/>
              </a:spcBef>
              <a:tabLst>
                <a:tab pos="914353" algn="l"/>
                <a:tab pos="1828706" algn="l"/>
              </a:tabLst>
            </a:pPr>
            <a:r>
              <a:rPr lang="en-US" sz="2391" i="1" dirty="0"/>
              <a:t>R</a:t>
            </a:r>
            <a:r>
              <a:rPr lang="en-US" sz="2391" dirty="0"/>
              <a:t>, </a:t>
            </a:r>
            <a:r>
              <a:rPr lang="en-US" sz="2391" i="1" dirty="0"/>
              <a:t>S</a:t>
            </a:r>
            <a:r>
              <a:rPr lang="en-US" sz="2391" dirty="0"/>
              <a:t> union-compatible</a:t>
            </a:r>
          </a:p>
        </p:txBody>
      </p:sp>
    </p:spTree>
    <p:extLst>
      <p:ext uri="{BB962C8B-B14F-4D97-AF65-F5344CB8AC3E}">
        <p14:creationId xmlns:p14="http://schemas.microsoft.com/office/powerpoint/2010/main" val="89138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Cartesian (Cross) Product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391" dirty="0"/>
              <a:t>Given relations</a:t>
            </a:r>
          </a:p>
          <a:p>
            <a:pPr lvl="1"/>
            <a:r>
              <a:rPr lang="en-US" sz="1969" i="1" dirty="0"/>
              <a:t>R</a:t>
            </a:r>
            <a:r>
              <a:rPr lang="en-US" sz="1969" dirty="0"/>
              <a:t> of degree </a:t>
            </a:r>
            <a:r>
              <a:rPr lang="en-US" sz="1969" i="1" dirty="0"/>
              <a:t>k</a:t>
            </a:r>
            <a:r>
              <a:rPr lang="en-US" sz="1969" baseline="-25000" dirty="0"/>
              <a:t>1 , </a:t>
            </a:r>
            <a:r>
              <a:rPr lang="en-US" sz="1969" dirty="0"/>
              <a:t>cardinality </a:t>
            </a:r>
            <a:r>
              <a:rPr lang="en-US" sz="1969" i="1" dirty="0"/>
              <a:t>n</a:t>
            </a:r>
            <a:r>
              <a:rPr lang="en-US" sz="1969" baseline="-25000" dirty="0"/>
              <a:t>1</a:t>
            </a:r>
            <a:endParaRPr lang="en-US" sz="1969" dirty="0"/>
          </a:p>
          <a:p>
            <a:pPr lvl="1"/>
            <a:r>
              <a:rPr lang="en-US" sz="1969" i="1" dirty="0"/>
              <a:t>S</a:t>
            </a:r>
            <a:r>
              <a:rPr lang="en-US" sz="1969" dirty="0"/>
              <a:t> of degree </a:t>
            </a:r>
            <a:r>
              <a:rPr lang="en-US" sz="1969" i="1" dirty="0"/>
              <a:t>k</a:t>
            </a:r>
            <a:r>
              <a:rPr lang="en-US" sz="1969" baseline="-25000" dirty="0"/>
              <a:t>2 , </a:t>
            </a:r>
            <a:r>
              <a:rPr lang="en-US" sz="1969" dirty="0"/>
              <a:t>cardinality </a:t>
            </a:r>
            <a:r>
              <a:rPr lang="en-US" sz="1969" i="1" dirty="0"/>
              <a:t>n</a:t>
            </a:r>
            <a:r>
              <a:rPr lang="en-US" sz="1969" baseline="-25000" dirty="0"/>
              <a:t>2</a:t>
            </a:r>
            <a:endParaRPr lang="en-US" sz="1969" dirty="0"/>
          </a:p>
          <a:p>
            <a:r>
              <a:rPr lang="en-US" sz="2391" dirty="0"/>
              <a:t>Cartesian (cross) product: </a:t>
            </a:r>
          </a:p>
          <a:p>
            <a:pPr>
              <a:buFont typeface="Monotype Sorts" charset="0"/>
              <a:buNone/>
            </a:pPr>
            <a:r>
              <a:rPr lang="en-US" sz="2391" dirty="0"/>
              <a:t>		</a:t>
            </a:r>
            <a:r>
              <a:rPr lang="en-US" sz="2391" i="1" dirty="0"/>
              <a:t>R</a:t>
            </a:r>
            <a:r>
              <a:rPr lang="en-US" sz="2391" dirty="0"/>
              <a:t> </a:t>
            </a:r>
            <a:r>
              <a:rPr lang="en-US" sz="2391" dirty="0">
                <a:sym typeface="Symbol"/>
              </a:rPr>
              <a:t>×</a:t>
            </a:r>
            <a:r>
              <a:rPr lang="en-US" sz="2391" dirty="0"/>
              <a:t> </a:t>
            </a:r>
            <a:r>
              <a:rPr lang="en-US" sz="2391" i="1" dirty="0"/>
              <a:t>S</a:t>
            </a:r>
            <a:r>
              <a:rPr lang="en-US" sz="2391" dirty="0"/>
              <a:t> = {</a:t>
            </a:r>
            <a:r>
              <a:rPr lang="en-US" sz="2391" i="1" dirty="0"/>
              <a:t>t </a:t>
            </a:r>
            <a:r>
              <a:rPr lang="en-US" sz="2391" dirty="0"/>
              <a:t>[</a:t>
            </a:r>
            <a:r>
              <a:rPr lang="en-US" sz="2391" i="1" dirty="0"/>
              <a:t>A</a:t>
            </a:r>
            <a:r>
              <a:rPr lang="en-US" sz="2391" baseline="-25000" dirty="0"/>
              <a:t>1</a:t>
            </a:r>
            <a:r>
              <a:rPr lang="en-US" sz="2391" dirty="0"/>
              <a:t>,…,</a:t>
            </a:r>
            <a:r>
              <a:rPr lang="en-US" sz="2391" i="1" dirty="0"/>
              <a:t>A</a:t>
            </a:r>
            <a:r>
              <a:rPr lang="en-US" sz="2391" i="1" baseline="-25000" dirty="0"/>
              <a:t>k</a:t>
            </a:r>
            <a:r>
              <a:rPr lang="en-US" baseline="-50000" dirty="0"/>
              <a:t>1</a:t>
            </a:r>
            <a:r>
              <a:rPr lang="en-US" sz="2391" dirty="0"/>
              <a:t>, </a:t>
            </a:r>
            <a:r>
              <a:rPr lang="en-US" sz="2391" i="1" dirty="0"/>
              <a:t>A</a:t>
            </a:r>
            <a:r>
              <a:rPr lang="en-US" sz="2391" i="1" baseline="-25000" dirty="0"/>
              <a:t>k</a:t>
            </a:r>
            <a:r>
              <a:rPr lang="en-US" baseline="-50000" dirty="0"/>
              <a:t>1</a:t>
            </a:r>
            <a:r>
              <a:rPr lang="en-US" baseline="-25000" dirty="0"/>
              <a:t>+1</a:t>
            </a:r>
            <a:r>
              <a:rPr lang="en-US" sz="2391" dirty="0"/>
              <a:t>,…,</a:t>
            </a:r>
            <a:r>
              <a:rPr lang="en-US" sz="2391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i="1" baseline="-25000" dirty="0"/>
              <a:t>+k</a:t>
            </a:r>
            <a:r>
              <a:rPr lang="en-US" baseline="-50000" dirty="0"/>
              <a:t>2</a:t>
            </a:r>
            <a:r>
              <a:rPr lang="en-US" sz="2391" dirty="0"/>
              <a:t>] </a:t>
            </a:r>
            <a:r>
              <a:rPr lang="en-US" sz="2391" dirty="0">
                <a:latin typeface="Symbol" charset="0"/>
                <a:sym typeface="Symbol"/>
              </a:rPr>
              <a:t> </a:t>
            </a:r>
            <a:r>
              <a:rPr lang="en-US" sz="2391" i="1" dirty="0"/>
              <a:t>t</a:t>
            </a:r>
            <a:r>
              <a:rPr lang="en-US" sz="2391" dirty="0"/>
              <a:t>[</a:t>
            </a:r>
            <a:r>
              <a:rPr lang="en-US" sz="2391" i="1" dirty="0"/>
              <a:t>A</a:t>
            </a:r>
            <a:r>
              <a:rPr lang="en-US" sz="2391" baseline="-25000" dirty="0"/>
              <a:t>1</a:t>
            </a:r>
            <a:r>
              <a:rPr lang="en-US" sz="2391" dirty="0"/>
              <a:t>,…,</a:t>
            </a:r>
            <a:r>
              <a:rPr lang="en-US" sz="2391" i="1" dirty="0"/>
              <a:t>A</a:t>
            </a:r>
            <a:r>
              <a:rPr lang="en-US" sz="2391" i="1" baseline="-25000" dirty="0"/>
              <a:t>k</a:t>
            </a:r>
            <a:r>
              <a:rPr lang="en-US" baseline="-50000" dirty="0"/>
              <a:t>1</a:t>
            </a:r>
            <a:r>
              <a:rPr lang="en-US" sz="2391" dirty="0"/>
              <a:t>]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sz="2391" i="1" dirty="0"/>
              <a:t>R </a:t>
            </a:r>
            <a:r>
              <a:rPr lang="en-US" sz="2391" dirty="0"/>
              <a:t>and 		</a:t>
            </a:r>
            <a:r>
              <a:rPr lang="en-US" sz="2391" i="1" dirty="0"/>
              <a:t>t</a:t>
            </a:r>
            <a:r>
              <a:rPr lang="en-US" sz="2391" dirty="0"/>
              <a:t>[</a:t>
            </a:r>
            <a:r>
              <a:rPr lang="en-US" sz="2391" i="1" dirty="0"/>
              <a:t>A</a:t>
            </a:r>
            <a:r>
              <a:rPr lang="en-US" sz="2391" i="1" baseline="-25000" dirty="0"/>
              <a:t>k</a:t>
            </a:r>
            <a:r>
              <a:rPr lang="en-US" baseline="-50000" dirty="0"/>
              <a:t>1</a:t>
            </a:r>
            <a:r>
              <a:rPr lang="en-US" baseline="-25000" dirty="0"/>
              <a:t>+1</a:t>
            </a:r>
            <a:r>
              <a:rPr lang="en-US" sz="2391" dirty="0"/>
              <a:t>,…,</a:t>
            </a:r>
            <a:r>
              <a:rPr lang="en-US" sz="2391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i="1" baseline="-25000" dirty="0"/>
              <a:t>+k</a:t>
            </a:r>
            <a:r>
              <a:rPr lang="en-US" baseline="-50000" dirty="0"/>
              <a:t>2</a:t>
            </a:r>
            <a:r>
              <a:rPr lang="en-US" sz="2391" dirty="0"/>
              <a:t>]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sz="2391" i="1" dirty="0"/>
              <a:t>S</a:t>
            </a:r>
            <a:r>
              <a:rPr lang="en-US" sz="2391" dirty="0"/>
              <a:t>}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391" dirty="0"/>
          </a:p>
          <a:p>
            <a:pPr>
              <a:buFont typeface="Monotype Sorts" charset="0"/>
              <a:buNone/>
            </a:pPr>
            <a:r>
              <a:rPr lang="en-US" sz="2391" dirty="0"/>
              <a:t>	The result of </a:t>
            </a:r>
            <a:r>
              <a:rPr lang="en-US" sz="2391" i="1" dirty="0"/>
              <a:t>R</a:t>
            </a:r>
            <a:r>
              <a:rPr lang="en-US" sz="2391" dirty="0"/>
              <a:t> </a:t>
            </a:r>
            <a:r>
              <a:rPr lang="en-US" sz="2391" dirty="0">
                <a:latin typeface="Symbol" charset="0"/>
                <a:sym typeface="Symbol"/>
              </a:rPr>
              <a:t>×</a:t>
            </a:r>
            <a:r>
              <a:rPr lang="en-US" sz="2391" dirty="0"/>
              <a:t> </a:t>
            </a:r>
            <a:r>
              <a:rPr lang="en-US" sz="2391" i="1" dirty="0"/>
              <a:t>S</a:t>
            </a:r>
            <a:r>
              <a:rPr lang="en-US" sz="2391" dirty="0"/>
              <a:t> is a relation of degree (</a:t>
            </a:r>
            <a:r>
              <a:rPr lang="en-US" sz="2391" i="1" dirty="0"/>
              <a:t>k</a:t>
            </a:r>
            <a:r>
              <a:rPr lang="en-US" sz="2391" baseline="-25000" dirty="0"/>
              <a:t>1</a:t>
            </a:r>
            <a:r>
              <a:rPr lang="en-US" sz="2391" dirty="0"/>
              <a:t>+ </a:t>
            </a:r>
            <a:r>
              <a:rPr lang="en-US" sz="2391" i="1" dirty="0"/>
              <a:t>k</a:t>
            </a:r>
            <a:r>
              <a:rPr lang="en-US" sz="2391" baseline="-25000" dirty="0"/>
              <a:t>2</a:t>
            </a:r>
            <a:r>
              <a:rPr lang="en-US" sz="2391" dirty="0"/>
              <a:t>) and consists of all (</a:t>
            </a:r>
            <a:r>
              <a:rPr lang="en-US" sz="2391" i="1" dirty="0"/>
              <a:t>n</a:t>
            </a:r>
            <a:r>
              <a:rPr lang="en-US" sz="2391" baseline="-25000" dirty="0"/>
              <a:t>1</a:t>
            </a:r>
            <a:r>
              <a:rPr lang="en-US" sz="2391" baseline="-8000" dirty="0"/>
              <a:t>*</a:t>
            </a:r>
            <a:r>
              <a:rPr lang="en-US" sz="2391" dirty="0"/>
              <a:t> </a:t>
            </a:r>
            <a:r>
              <a:rPr lang="en-US" sz="2391" i="1" dirty="0"/>
              <a:t>n</a:t>
            </a:r>
            <a:r>
              <a:rPr lang="en-US" sz="2391" baseline="-25000" dirty="0"/>
              <a:t>2</a:t>
            </a:r>
            <a:r>
              <a:rPr lang="en-US" sz="2391" dirty="0"/>
              <a:t>)-tuples where each tuple is a concatenation of one tuple of </a:t>
            </a:r>
            <a:r>
              <a:rPr lang="en-US" sz="2391" i="1" dirty="0"/>
              <a:t>R</a:t>
            </a:r>
            <a:r>
              <a:rPr lang="en-US" sz="2391" dirty="0"/>
              <a:t> with one tuple of </a:t>
            </a:r>
            <a:r>
              <a:rPr lang="en-US" sz="2391" i="1" dirty="0"/>
              <a:t>S</a:t>
            </a:r>
            <a:r>
              <a:rPr lang="en-US" sz="239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95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Cartesian Product Example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26104" y="1331564"/>
            <a:ext cx="4102100" cy="444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4511904" y="1331564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5426304" y="1331564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6340704" y="1331564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7255104" y="1331564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970568" y="1423640"/>
            <a:ext cx="51456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4656367" y="1423640"/>
            <a:ext cx="729364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5443767" y="1423640"/>
            <a:ext cx="97622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EMP.TITLE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6402404" y="1423640"/>
            <a:ext cx="95057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PAY.TITLE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7213829" y="1423640"/>
            <a:ext cx="788674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3970567" y="18808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4656367" y="1880840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5443767" y="1880840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3970567" y="21094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4656367" y="2109440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5443767" y="2109440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3970567" y="23380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4656367" y="2338040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5443767" y="2338040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3970567" y="25666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4656367" y="2566640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5443767" y="2566640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6307367" y="1880840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7307001" y="18808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6307368" y="2109440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7307001" y="21094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6307367" y="2338040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7307001" y="23380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6300459" y="2566640"/>
            <a:ext cx="1035537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7307001" y="25666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3970567" y="27952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4656367" y="2795240"/>
            <a:ext cx="79027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5443768" y="2795240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3970567" y="30238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1" name="Rectangle 37"/>
          <p:cNvSpPr>
            <a:spLocks noChangeArrowheads="1"/>
          </p:cNvSpPr>
          <p:nvPr/>
        </p:nvSpPr>
        <p:spPr bwMode="auto">
          <a:xfrm>
            <a:off x="4656367" y="3023840"/>
            <a:ext cx="79027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5443768" y="3023840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3" name="Rectangle 39"/>
          <p:cNvSpPr>
            <a:spLocks noChangeArrowheads="1"/>
          </p:cNvSpPr>
          <p:nvPr/>
        </p:nvSpPr>
        <p:spPr bwMode="auto">
          <a:xfrm>
            <a:off x="3970567" y="32524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4" name="Rectangle 40"/>
          <p:cNvSpPr>
            <a:spLocks noChangeArrowheads="1"/>
          </p:cNvSpPr>
          <p:nvPr/>
        </p:nvSpPr>
        <p:spPr bwMode="auto">
          <a:xfrm>
            <a:off x="4656367" y="3252440"/>
            <a:ext cx="79027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5" name="Rectangle 41"/>
          <p:cNvSpPr>
            <a:spLocks noChangeArrowheads="1"/>
          </p:cNvSpPr>
          <p:nvPr/>
        </p:nvSpPr>
        <p:spPr bwMode="auto">
          <a:xfrm>
            <a:off x="5443768" y="3252440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6" name="Rectangle 42"/>
          <p:cNvSpPr>
            <a:spLocks noChangeArrowheads="1"/>
          </p:cNvSpPr>
          <p:nvPr/>
        </p:nvSpPr>
        <p:spPr bwMode="auto">
          <a:xfrm>
            <a:off x="3970567" y="34810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7" name="Rectangle 43"/>
          <p:cNvSpPr>
            <a:spLocks noChangeArrowheads="1"/>
          </p:cNvSpPr>
          <p:nvPr/>
        </p:nvSpPr>
        <p:spPr bwMode="auto">
          <a:xfrm>
            <a:off x="4656367" y="3481040"/>
            <a:ext cx="79027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8" name="Rectangle 44"/>
          <p:cNvSpPr>
            <a:spLocks noChangeArrowheads="1"/>
          </p:cNvSpPr>
          <p:nvPr/>
        </p:nvSpPr>
        <p:spPr bwMode="auto">
          <a:xfrm>
            <a:off x="5443768" y="3481040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9" name="Rectangle 45"/>
          <p:cNvSpPr>
            <a:spLocks noChangeArrowheads="1"/>
          </p:cNvSpPr>
          <p:nvPr/>
        </p:nvSpPr>
        <p:spPr bwMode="auto">
          <a:xfrm>
            <a:off x="6307367" y="2795240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90" name="Rectangle 46"/>
          <p:cNvSpPr>
            <a:spLocks noChangeArrowheads="1"/>
          </p:cNvSpPr>
          <p:nvPr/>
        </p:nvSpPr>
        <p:spPr bwMode="auto">
          <a:xfrm>
            <a:off x="7307001" y="27952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91" name="Rectangle 47"/>
          <p:cNvSpPr>
            <a:spLocks noChangeArrowheads="1"/>
          </p:cNvSpPr>
          <p:nvPr/>
        </p:nvSpPr>
        <p:spPr bwMode="auto">
          <a:xfrm>
            <a:off x="6307368" y="3023840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92" name="Rectangle 48"/>
          <p:cNvSpPr>
            <a:spLocks noChangeArrowheads="1"/>
          </p:cNvSpPr>
          <p:nvPr/>
        </p:nvSpPr>
        <p:spPr bwMode="auto">
          <a:xfrm>
            <a:off x="7307001" y="30238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2993" name="Rectangle 49"/>
          <p:cNvSpPr>
            <a:spLocks noChangeArrowheads="1"/>
          </p:cNvSpPr>
          <p:nvPr/>
        </p:nvSpPr>
        <p:spPr bwMode="auto">
          <a:xfrm>
            <a:off x="6307367" y="3252440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2994" name="Rectangle 50"/>
          <p:cNvSpPr>
            <a:spLocks noChangeArrowheads="1"/>
          </p:cNvSpPr>
          <p:nvPr/>
        </p:nvSpPr>
        <p:spPr bwMode="auto">
          <a:xfrm>
            <a:off x="7307001" y="32524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2995" name="Rectangle 51"/>
          <p:cNvSpPr>
            <a:spLocks noChangeArrowheads="1"/>
          </p:cNvSpPr>
          <p:nvPr/>
        </p:nvSpPr>
        <p:spPr bwMode="auto">
          <a:xfrm>
            <a:off x="6300459" y="3481040"/>
            <a:ext cx="1035537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2996" name="Rectangle 52"/>
          <p:cNvSpPr>
            <a:spLocks noChangeArrowheads="1"/>
          </p:cNvSpPr>
          <p:nvPr/>
        </p:nvSpPr>
        <p:spPr bwMode="auto">
          <a:xfrm>
            <a:off x="7307001" y="34810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2997" name="Rectangle 53"/>
          <p:cNvSpPr>
            <a:spLocks noChangeArrowheads="1"/>
          </p:cNvSpPr>
          <p:nvPr/>
        </p:nvSpPr>
        <p:spPr bwMode="auto">
          <a:xfrm>
            <a:off x="6307367" y="3709640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98" name="Rectangle 54"/>
          <p:cNvSpPr>
            <a:spLocks noChangeArrowheads="1"/>
          </p:cNvSpPr>
          <p:nvPr/>
        </p:nvSpPr>
        <p:spPr bwMode="auto">
          <a:xfrm>
            <a:off x="7307001" y="37096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99" name="Rectangle 55"/>
          <p:cNvSpPr>
            <a:spLocks noChangeArrowheads="1"/>
          </p:cNvSpPr>
          <p:nvPr/>
        </p:nvSpPr>
        <p:spPr bwMode="auto">
          <a:xfrm>
            <a:off x="6307368" y="3938240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00" name="Rectangle 56"/>
          <p:cNvSpPr>
            <a:spLocks noChangeArrowheads="1"/>
          </p:cNvSpPr>
          <p:nvPr/>
        </p:nvSpPr>
        <p:spPr bwMode="auto">
          <a:xfrm>
            <a:off x="7307001" y="39382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001" name="Rectangle 57"/>
          <p:cNvSpPr>
            <a:spLocks noChangeArrowheads="1"/>
          </p:cNvSpPr>
          <p:nvPr/>
        </p:nvSpPr>
        <p:spPr bwMode="auto">
          <a:xfrm>
            <a:off x="6307367" y="4166840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02" name="Rectangle 58"/>
          <p:cNvSpPr>
            <a:spLocks noChangeArrowheads="1"/>
          </p:cNvSpPr>
          <p:nvPr/>
        </p:nvSpPr>
        <p:spPr bwMode="auto">
          <a:xfrm>
            <a:off x="7307001" y="41668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003" name="Rectangle 59"/>
          <p:cNvSpPr>
            <a:spLocks noChangeArrowheads="1"/>
          </p:cNvSpPr>
          <p:nvPr/>
        </p:nvSpPr>
        <p:spPr bwMode="auto">
          <a:xfrm>
            <a:off x="6300459" y="4395440"/>
            <a:ext cx="1035537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04" name="Rectangle 60"/>
          <p:cNvSpPr>
            <a:spLocks noChangeArrowheads="1"/>
          </p:cNvSpPr>
          <p:nvPr/>
        </p:nvSpPr>
        <p:spPr bwMode="auto">
          <a:xfrm>
            <a:off x="7307001" y="4395440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005" name="Rectangle 61"/>
          <p:cNvSpPr>
            <a:spLocks noChangeArrowheads="1"/>
          </p:cNvSpPr>
          <p:nvPr/>
        </p:nvSpPr>
        <p:spPr bwMode="auto">
          <a:xfrm>
            <a:off x="6307367" y="4889287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006" name="Rectangle 62"/>
          <p:cNvSpPr>
            <a:spLocks noChangeArrowheads="1"/>
          </p:cNvSpPr>
          <p:nvPr/>
        </p:nvSpPr>
        <p:spPr bwMode="auto">
          <a:xfrm>
            <a:off x="7307001" y="4889287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3007" name="Rectangle 63"/>
          <p:cNvSpPr>
            <a:spLocks noChangeArrowheads="1"/>
          </p:cNvSpPr>
          <p:nvPr/>
        </p:nvSpPr>
        <p:spPr bwMode="auto">
          <a:xfrm>
            <a:off x="6307368" y="5117887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08" name="Rectangle 64"/>
          <p:cNvSpPr>
            <a:spLocks noChangeArrowheads="1"/>
          </p:cNvSpPr>
          <p:nvPr/>
        </p:nvSpPr>
        <p:spPr bwMode="auto">
          <a:xfrm>
            <a:off x="7307001" y="5117887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009" name="Rectangle 65"/>
          <p:cNvSpPr>
            <a:spLocks noChangeArrowheads="1"/>
          </p:cNvSpPr>
          <p:nvPr/>
        </p:nvSpPr>
        <p:spPr bwMode="auto">
          <a:xfrm>
            <a:off x="6307367" y="5346487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0" name="Rectangle 66"/>
          <p:cNvSpPr>
            <a:spLocks noChangeArrowheads="1"/>
          </p:cNvSpPr>
          <p:nvPr/>
        </p:nvSpPr>
        <p:spPr bwMode="auto">
          <a:xfrm>
            <a:off x="7307001" y="5346487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011" name="Rectangle 67"/>
          <p:cNvSpPr>
            <a:spLocks noChangeArrowheads="1"/>
          </p:cNvSpPr>
          <p:nvPr/>
        </p:nvSpPr>
        <p:spPr bwMode="auto">
          <a:xfrm>
            <a:off x="6300459" y="5575087"/>
            <a:ext cx="1035537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12" name="Rectangle 68"/>
          <p:cNvSpPr>
            <a:spLocks noChangeArrowheads="1"/>
          </p:cNvSpPr>
          <p:nvPr/>
        </p:nvSpPr>
        <p:spPr bwMode="auto">
          <a:xfrm>
            <a:off x="7307001" y="5575087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013" name="Rectangle 69"/>
          <p:cNvSpPr>
            <a:spLocks noChangeArrowheads="1"/>
          </p:cNvSpPr>
          <p:nvPr/>
        </p:nvSpPr>
        <p:spPr bwMode="auto">
          <a:xfrm>
            <a:off x="3970567" y="37096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14" name="Rectangle 70"/>
          <p:cNvSpPr>
            <a:spLocks noChangeArrowheads="1"/>
          </p:cNvSpPr>
          <p:nvPr/>
        </p:nvSpPr>
        <p:spPr bwMode="auto">
          <a:xfrm>
            <a:off x="4649260" y="3709640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15" name="Rectangle 71"/>
          <p:cNvSpPr>
            <a:spLocks noChangeArrowheads="1"/>
          </p:cNvSpPr>
          <p:nvPr/>
        </p:nvSpPr>
        <p:spPr bwMode="auto">
          <a:xfrm>
            <a:off x="5443767" y="3709640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6" name="Rectangle 72"/>
          <p:cNvSpPr>
            <a:spLocks noChangeArrowheads="1"/>
          </p:cNvSpPr>
          <p:nvPr/>
        </p:nvSpPr>
        <p:spPr bwMode="auto">
          <a:xfrm>
            <a:off x="3970567" y="39382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17" name="Rectangle 73"/>
          <p:cNvSpPr>
            <a:spLocks noChangeArrowheads="1"/>
          </p:cNvSpPr>
          <p:nvPr/>
        </p:nvSpPr>
        <p:spPr bwMode="auto">
          <a:xfrm>
            <a:off x="4649260" y="3938240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18" name="Rectangle 74"/>
          <p:cNvSpPr>
            <a:spLocks noChangeArrowheads="1"/>
          </p:cNvSpPr>
          <p:nvPr/>
        </p:nvSpPr>
        <p:spPr bwMode="auto">
          <a:xfrm>
            <a:off x="5443767" y="3938240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9" name="Rectangle 75"/>
          <p:cNvSpPr>
            <a:spLocks noChangeArrowheads="1"/>
          </p:cNvSpPr>
          <p:nvPr/>
        </p:nvSpPr>
        <p:spPr bwMode="auto">
          <a:xfrm>
            <a:off x="3970567" y="41668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20" name="Rectangle 76"/>
          <p:cNvSpPr>
            <a:spLocks noChangeArrowheads="1"/>
          </p:cNvSpPr>
          <p:nvPr/>
        </p:nvSpPr>
        <p:spPr bwMode="auto">
          <a:xfrm>
            <a:off x="4649260" y="4166840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21" name="Rectangle 77"/>
          <p:cNvSpPr>
            <a:spLocks noChangeArrowheads="1"/>
          </p:cNvSpPr>
          <p:nvPr/>
        </p:nvSpPr>
        <p:spPr bwMode="auto">
          <a:xfrm>
            <a:off x="5443767" y="4166840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22" name="Rectangle 78"/>
          <p:cNvSpPr>
            <a:spLocks noChangeArrowheads="1"/>
          </p:cNvSpPr>
          <p:nvPr/>
        </p:nvSpPr>
        <p:spPr bwMode="auto">
          <a:xfrm>
            <a:off x="3970567" y="4395440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23" name="Rectangle 79"/>
          <p:cNvSpPr>
            <a:spLocks noChangeArrowheads="1"/>
          </p:cNvSpPr>
          <p:nvPr/>
        </p:nvSpPr>
        <p:spPr bwMode="auto">
          <a:xfrm>
            <a:off x="4649260" y="4395440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24" name="Rectangle 80"/>
          <p:cNvSpPr>
            <a:spLocks noChangeArrowheads="1"/>
          </p:cNvSpPr>
          <p:nvPr/>
        </p:nvSpPr>
        <p:spPr bwMode="auto">
          <a:xfrm>
            <a:off x="5443767" y="4395440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25" name="Rectangle 81"/>
          <p:cNvSpPr>
            <a:spLocks noChangeArrowheads="1"/>
          </p:cNvSpPr>
          <p:nvPr/>
        </p:nvSpPr>
        <p:spPr bwMode="auto">
          <a:xfrm>
            <a:off x="3970567" y="4889287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26" name="Rectangle 82"/>
          <p:cNvSpPr>
            <a:spLocks noChangeArrowheads="1"/>
          </p:cNvSpPr>
          <p:nvPr/>
        </p:nvSpPr>
        <p:spPr bwMode="auto">
          <a:xfrm>
            <a:off x="4656367" y="4889287"/>
            <a:ext cx="75501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27" name="Rectangle 83"/>
          <p:cNvSpPr>
            <a:spLocks noChangeArrowheads="1"/>
          </p:cNvSpPr>
          <p:nvPr/>
        </p:nvSpPr>
        <p:spPr bwMode="auto">
          <a:xfrm>
            <a:off x="5443768" y="4889287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28" name="Rectangle 84"/>
          <p:cNvSpPr>
            <a:spLocks noChangeArrowheads="1"/>
          </p:cNvSpPr>
          <p:nvPr/>
        </p:nvSpPr>
        <p:spPr bwMode="auto">
          <a:xfrm>
            <a:off x="3970567" y="5117887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29" name="Rectangle 85"/>
          <p:cNvSpPr>
            <a:spLocks noChangeArrowheads="1"/>
          </p:cNvSpPr>
          <p:nvPr/>
        </p:nvSpPr>
        <p:spPr bwMode="auto">
          <a:xfrm>
            <a:off x="4656367" y="5117887"/>
            <a:ext cx="75501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0" name="Rectangle 86"/>
          <p:cNvSpPr>
            <a:spLocks noChangeArrowheads="1"/>
          </p:cNvSpPr>
          <p:nvPr/>
        </p:nvSpPr>
        <p:spPr bwMode="auto">
          <a:xfrm>
            <a:off x="5443768" y="5117887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1" name="Rectangle 87"/>
          <p:cNvSpPr>
            <a:spLocks noChangeArrowheads="1"/>
          </p:cNvSpPr>
          <p:nvPr/>
        </p:nvSpPr>
        <p:spPr bwMode="auto">
          <a:xfrm>
            <a:off x="3970567" y="5346487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32" name="Rectangle 88"/>
          <p:cNvSpPr>
            <a:spLocks noChangeArrowheads="1"/>
          </p:cNvSpPr>
          <p:nvPr/>
        </p:nvSpPr>
        <p:spPr bwMode="auto">
          <a:xfrm>
            <a:off x="4656367" y="5346487"/>
            <a:ext cx="75501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3" name="Rectangle 89"/>
          <p:cNvSpPr>
            <a:spLocks noChangeArrowheads="1"/>
          </p:cNvSpPr>
          <p:nvPr/>
        </p:nvSpPr>
        <p:spPr bwMode="auto">
          <a:xfrm>
            <a:off x="5443768" y="5346487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4" name="Rectangle 90"/>
          <p:cNvSpPr>
            <a:spLocks noChangeArrowheads="1"/>
          </p:cNvSpPr>
          <p:nvPr/>
        </p:nvSpPr>
        <p:spPr bwMode="auto">
          <a:xfrm>
            <a:off x="3970567" y="5575087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35" name="Rectangle 91"/>
          <p:cNvSpPr>
            <a:spLocks noChangeArrowheads="1"/>
          </p:cNvSpPr>
          <p:nvPr/>
        </p:nvSpPr>
        <p:spPr bwMode="auto">
          <a:xfrm>
            <a:off x="4656367" y="5575087"/>
            <a:ext cx="75501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6" name="Rectangle 92"/>
          <p:cNvSpPr>
            <a:spLocks noChangeArrowheads="1"/>
          </p:cNvSpPr>
          <p:nvPr/>
        </p:nvSpPr>
        <p:spPr bwMode="auto">
          <a:xfrm>
            <a:off x="5443768" y="5575087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7" name="Line 93"/>
          <p:cNvSpPr>
            <a:spLocks noChangeShapeType="1"/>
          </p:cNvSpPr>
          <p:nvPr/>
        </p:nvSpPr>
        <p:spPr bwMode="auto">
          <a:xfrm>
            <a:off x="3826104" y="1788764"/>
            <a:ext cx="0" cy="250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38" name="Line 94"/>
          <p:cNvSpPr>
            <a:spLocks noChangeShapeType="1"/>
          </p:cNvSpPr>
          <p:nvPr/>
        </p:nvSpPr>
        <p:spPr bwMode="auto">
          <a:xfrm>
            <a:off x="4511904" y="1788764"/>
            <a:ext cx="0" cy="250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39" name="Line 95"/>
          <p:cNvSpPr>
            <a:spLocks noChangeShapeType="1"/>
          </p:cNvSpPr>
          <p:nvPr/>
        </p:nvSpPr>
        <p:spPr bwMode="auto">
          <a:xfrm>
            <a:off x="5426304" y="1788764"/>
            <a:ext cx="0" cy="250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0" name="Line 96"/>
          <p:cNvSpPr>
            <a:spLocks noChangeShapeType="1"/>
          </p:cNvSpPr>
          <p:nvPr/>
        </p:nvSpPr>
        <p:spPr bwMode="auto">
          <a:xfrm>
            <a:off x="6340704" y="1788764"/>
            <a:ext cx="0" cy="250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1" name="Line 97"/>
          <p:cNvSpPr>
            <a:spLocks noChangeShapeType="1"/>
          </p:cNvSpPr>
          <p:nvPr/>
        </p:nvSpPr>
        <p:spPr bwMode="auto">
          <a:xfrm>
            <a:off x="7255104" y="1788764"/>
            <a:ext cx="0" cy="261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2" name="Line 98"/>
          <p:cNvSpPr>
            <a:spLocks noChangeShapeType="1"/>
          </p:cNvSpPr>
          <p:nvPr/>
        </p:nvSpPr>
        <p:spPr bwMode="auto">
          <a:xfrm>
            <a:off x="7928204" y="1788764"/>
            <a:ext cx="0" cy="250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3" name="Line 99"/>
          <p:cNvSpPr>
            <a:spLocks noChangeShapeType="1"/>
          </p:cNvSpPr>
          <p:nvPr/>
        </p:nvSpPr>
        <p:spPr bwMode="auto">
          <a:xfrm>
            <a:off x="3826104" y="4293840"/>
            <a:ext cx="0" cy="474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4" name="Line 100"/>
          <p:cNvSpPr>
            <a:spLocks noChangeShapeType="1"/>
          </p:cNvSpPr>
          <p:nvPr/>
        </p:nvSpPr>
        <p:spPr bwMode="auto">
          <a:xfrm>
            <a:off x="4511904" y="4293840"/>
            <a:ext cx="0" cy="474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5" name="Line 101"/>
          <p:cNvSpPr>
            <a:spLocks noChangeShapeType="1"/>
          </p:cNvSpPr>
          <p:nvPr/>
        </p:nvSpPr>
        <p:spPr bwMode="auto">
          <a:xfrm>
            <a:off x="5426304" y="4293840"/>
            <a:ext cx="0" cy="474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6" name="Line 102"/>
          <p:cNvSpPr>
            <a:spLocks noChangeShapeType="1"/>
          </p:cNvSpPr>
          <p:nvPr/>
        </p:nvSpPr>
        <p:spPr bwMode="auto">
          <a:xfrm>
            <a:off x="6340704" y="4284315"/>
            <a:ext cx="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7" name="Line 103"/>
          <p:cNvSpPr>
            <a:spLocks noChangeShapeType="1"/>
          </p:cNvSpPr>
          <p:nvPr/>
        </p:nvSpPr>
        <p:spPr bwMode="auto">
          <a:xfrm>
            <a:off x="7255104" y="4398615"/>
            <a:ext cx="0" cy="357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8" name="Line 104"/>
          <p:cNvSpPr>
            <a:spLocks noChangeShapeType="1"/>
          </p:cNvSpPr>
          <p:nvPr/>
        </p:nvSpPr>
        <p:spPr bwMode="auto">
          <a:xfrm>
            <a:off x="7928204" y="4293840"/>
            <a:ext cx="0" cy="474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49" name="Line 105"/>
          <p:cNvSpPr>
            <a:spLocks noChangeShapeType="1"/>
          </p:cNvSpPr>
          <p:nvPr/>
        </p:nvSpPr>
        <p:spPr bwMode="auto">
          <a:xfrm>
            <a:off x="3711804" y="47605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0" name="Line 106"/>
          <p:cNvSpPr>
            <a:spLocks noChangeShapeType="1"/>
          </p:cNvSpPr>
          <p:nvPr/>
        </p:nvSpPr>
        <p:spPr bwMode="auto">
          <a:xfrm>
            <a:off x="3711804" y="48621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1" name="Line 107"/>
          <p:cNvSpPr>
            <a:spLocks noChangeShapeType="1"/>
          </p:cNvSpPr>
          <p:nvPr/>
        </p:nvSpPr>
        <p:spPr bwMode="auto">
          <a:xfrm>
            <a:off x="5312004" y="48621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2" name="Line 108"/>
          <p:cNvSpPr>
            <a:spLocks noChangeShapeType="1"/>
          </p:cNvSpPr>
          <p:nvPr/>
        </p:nvSpPr>
        <p:spPr bwMode="auto">
          <a:xfrm>
            <a:off x="5312004" y="47605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3" name="Line 109"/>
          <p:cNvSpPr>
            <a:spLocks noChangeShapeType="1"/>
          </p:cNvSpPr>
          <p:nvPr/>
        </p:nvSpPr>
        <p:spPr bwMode="auto">
          <a:xfrm>
            <a:off x="4397604" y="47605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4" name="Line 110"/>
          <p:cNvSpPr>
            <a:spLocks noChangeShapeType="1"/>
          </p:cNvSpPr>
          <p:nvPr/>
        </p:nvSpPr>
        <p:spPr bwMode="auto">
          <a:xfrm>
            <a:off x="4397604" y="48621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5" name="Line 111"/>
          <p:cNvSpPr>
            <a:spLocks noChangeShapeType="1"/>
          </p:cNvSpPr>
          <p:nvPr/>
        </p:nvSpPr>
        <p:spPr bwMode="auto">
          <a:xfrm>
            <a:off x="6226404" y="48621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6" name="Line 112"/>
          <p:cNvSpPr>
            <a:spLocks noChangeShapeType="1"/>
          </p:cNvSpPr>
          <p:nvPr/>
        </p:nvSpPr>
        <p:spPr bwMode="auto">
          <a:xfrm>
            <a:off x="6226404" y="47605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7" name="Line 113"/>
          <p:cNvSpPr>
            <a:spLocks noChangeShapeType="1"/>
          </p:cNvSpPr>
          <p:nvPr/>
        </p:nvSpPr>
        <p:spPr bwMode="auto">
          <a:xfrm>
            <a:off x="7140804" y="48621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8" name="Line 114"/>
          <p:cNvSpPr>
            <a:spLocks noChangeShapeType="1"/>
          </p:cNvSpPr>
          <p:nvPr/>
        </p:nvSpPr>
        <p:spPr bwMode="auto">
          <a:xfrm>
            <a:off x="7140804" y="47605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59" name="Line 115"/>
          <p:cNvSpPr>
            <a:spLocks noChangeShapeType="1"/>
          </p:cNvSpPr>
          <p:nvPr/>
        </p:nvSpPr>
        <p:spPr bwMode="auto">
          <a:xfrm>
            <a:off x="7826604" y="48621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60" name="Line 116"/>
          <p:cNvSpPr>
            <a:spLocks noChangeShapeType="1"/>
          </p:cNvSpPr>
          <p:nvPr/>
        </p:nvSpPr>
        <p:spPr bwMode="auto">
          <a:xfrm>
            <a:off x="7826604" y="4760564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61" name="Line 117"/>
          <p:cNvSpPr>
            <a:spLocks noChangeShapeType="1"/>
          </p:cNvSpPr>
          <p:nvPr/>
        </p:nvSpPr>
        <p:spPr bwMode="auto">
          <a:xfrm>
            <a:off x="3826104" y="4847585"/>
            <a:ext cx="0" cy="9772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62" name="Line 118"/>
          <p:cNvSpPr>
            <a:spLocks noChangeShapeType="1"/>
          </p:cNvSpPr>
          <p:nvPr/>
        </p:nvSpPr>
        <p:spPr bwMode="auto">
          <a:xfrm>
            <a:off x="4511904" y="4857005"/>
            <a:ext cx="0" cy="9772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63" name="Line 119"/>
          <p:cNvSpPr>
            <a:spLocks noChangeShapeType="1"/>
          </p:cNvSpPr>
          <p:nvPr/>
        </p:nvSpPr>
        <p:spPr bwMode="auto">
          <a:xfrm>
            <a:off x="5426304" y="4857005"/>
            <a:ext cx="0" cy="9764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64" name="Line 120"/>
          <p:cNvSpPr>
            <a:spLocks noChangeShapeType="1"/>
          </p:cNvSpPr>
          <p:nvPr/>
        </p:nvSpPr>
        <p:spPr bwMode="auto">
          <a:xfrm>
            <a:off x="6340704" y="4857005"/>
            <a:ext cx="0" cy="9772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65" name="Line 121"/>
          <p:cNvSpPr>
            <a:spLocks noChangeShapeType="1"/>
          </p:cNvSpPr>
          <p:nvPr/>
        </p:nvSpPr>
        <p:spPr bwMode="auto">
          <a:xfrm>
            <a:off x="7255104" y="4857005"/>
            <a:ext cx="0" cy="9772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66" name="Line 122"/>
          <p:cNvSpPr>
            <a:spLocks noChangeShapeType="1"/>
          </p:cNvSpPr>
          <p:nvPr/>
        </p:nvSpPr>
        <p:spPr bwMode="auto">
          <a:xfrm>
            <a:off x="7940904" y="4857005"/>
            <a:ext cx="0" cy="9772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67" name="Line 123"/>
          <p:cNvSpPr>
            <a:spLocks noChangeShapeType="1"/>
          </p:cNvSpPr>
          <p:nvPr/>
        </p:nvSpPr>
        <p:spPr bwMode="auto">
          <a:xfrm>
            <a:off x="3826104" y="5825910"/>
            <a:ext cx="41021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68" name="Rectangle 124"/>
          <p:cNvSpPr>
            <a:spLocks noChangeArrowheads="1"/>
          </p:cNvSpPr>
          <p:nvPr/>
        </p:nvSpPr>
        <p:spPr bwMode="auto">
          <a:xfrm>
            <a:off x="3781540" y="980728"/>
            <a:ext cx="1178589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Arial" charset="0"/>
              </a:rPr>
              <a:t>EMP </a:t>
            </a:r>
            <a:r>
              <a:rPr lang="en-US" sz="1406" dirty="0">
                <a:latin typeface="Book Antiqua"/>
                <a:sym typeface="Symbol"/>
              </a:rPr>
              <a:t>×</a:t>
            </a:r>
            <a:r>
              <a:rPr lang="en-US" sz="1406" dirty="0">
                <a:solidFill>
                  <a:srgbClr val="000000"/>
                </a:solidFill>
                <a:latin typeface="Symbol" charset="0"/>
              </a:rPr>
              <a:t> </a:t>
            </a:r>
            <a:r>
              <a:rPr lang="en-US" sz="1406" dirty="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83069" name="Rectangle 125"/>
          <p:cNvSpPr>
            <a:spLocks noChangeArrowheads="1"/>
          </p:cNvSpPr>
          <p:nvPr/>
        </p:nvSpPr>
        <p:spPr bwMode="auto">
          <a:xfrm>
            <a:off x="1047980" y="1318865"/>
            <a:ext cx="2276475" cy="444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70" name="Rectangle 126"/>
          <p:cNvSpPr>
            <a:spLocks noChangeArrowheads="1"/>
          </p:cNvSpPr>
          <p:nvPr/>
        </p:nvSpPr>
        <p:spPr bwMode="auto">
          <a:xfrm>
            <a:off x="1087668" y="1410941"/>
            <a:ext cx="51456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83071" name="Rectangle 127"/>
          <p:cNvSpPr>
            <a:spLocks noChangeArrowheads="1"/>
          </p:cNvSpPr>
          <p:nvPr/>
        </p:nvSpPr>
        <p:spPr bwMode="auto">
          <a:xfrm>
            <a:off x="1659167" y="1410941"/>
            <a:ext cx="729364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83072" name="Rectangle 128"/>
          <p:cNvSpPr>
            <a:spLocks noChangeArrowheads="1"/>
          </p:cNvSpPr>
          <p:nvPr/>
        </p:nvSpPr>
        <p:spPr bwMode="auto">
          <a:xfrm>
            <a:off x="2573567" y="1410941"/>
            <a:ext cx="599520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83073" name="Line 129"/>
          <p:cNvSpPr>
            <a:spLocks noChangeShapeType="1"/>
          </p:cNvSpPr>
          <p:nvPr/>
        </p:nvSpPr>
        <p:spPr bwMode="auto">
          <a:xfrm>
            <a:off x="1629004" y="1318865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74" name="Line 130"/>
          <p:cNvSpPr>
            <a:spLocks noChangeShapeType="1"/>
          </p:cNvSpPr>
          <p:nvPr/>
        </p:nvSpPr>
        <p:spPr bwMode="auto">
          <a:xfrm>
            <a:off x="2429104" y="1318865"/>
            <a:ext cx="0" cy="2374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075" name="Rectangle 131"/>
          <p:cNvSpPr>
            <a:spLocks noChangeArrowheads="1"/>
          </p:cNvSpPr>
          <p:nvPr/>
        </p:nvSpPr>
        <p:spPr bwMode="auto">
          <a:xfrm>
            <a:off x="1201968" y="1868141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3076" name="Rectangle 132"/>
          <p:cNvSpPr>
            <a:spLocks noChangeArrowheads="1"/>
          </p:cNvSpPr>
          <p:nvPr/>
        </p:nvSpPr>
        <p:spPr bwMode="auto">
          <a:xfrm>
            <a:off x="1659167" y="1868141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3077" name="Rectangle 133"/>
          <p:cNvSpPr>
            <a:spLocks noChangeArrowheads="1"/>
          </p:cNvSpPr>
          <p:nvPr/>
        </p:nvSpPr>
        <p:spPr bwMode="auto">
          <a:xfrm>
            <a:off x="2370367" y="1868141"/>
            <a:ext cx="88325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</a:t>
            </a:r>
          </a:p>
        </p:txBody>
      </p:sp>
      <p:sp>
        <p:nvSpPr>
          <p:cNvPr id="83078" name="Rectangle 134"/>
          <p:cNvSpPr>
            <a:spLocks noChangeArrowheads="1"/>
          </p:cNvSpPr>
          <p:nvPr/>
        </p:nvSpPr>
        <p:spPr bwMode="auto">
          <a:xfrm>
            <a:off x="1201968" y="2096741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3079" name="Rectangle 135"/>
          <p:cNvSpPr>
            <a:spLocks noChangeArrowheads="1"/>
          </p:cNvSpPr>
          <p:nvPr/>
        </p:nvSpPr>
        <p:spPr bwMode="auto">
          <a:xfrm>
            <a:off x="1659167" y="2096741"/>
            <a:ext cx="79027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3080" name="Rectangle 136"/>
          <p:cNvSpPr>
            <a:spLocks noChangeArrowheads="1"/>
          </p:cNvSpPr>
          <p:nvPr/>
        </p:nvSpPr>
        <p:spPr bwMode="auto">
          <a:xfrm>
            <a:off x="2370368" y="2096740"/>
            <a:ext cx="918518" cy="45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  <a:p>
            <a:endParaRPr lang="en-US" sz="119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81" name="Rectangle 137"/>
          <p:cNvSpPr>
            <a:spLocks noChangeArrowheads="1"/>
          </p:cNvSpPr>
          <p:nvPr/>
        </p:nvSpPr>
        <p:spPr bwMode="auto">
          <a:xfrm>
            <a:off x="1201968" y="2325341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82" name="Rectangle 138"/>
          <p:cNvSpPr>
            <a:spLocks noChangeArrowheads="1"/>
          </p:cNvSpPr>
          <p:nvPr/>
        </p:nvSpPr>
        <p:spPr bwMode="auto">
          <a:xfrm>
            <a:off x="1652060" y="2325341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83" name="Rectangle 139"/>
          <p:cNvSpPr>
            <a:spLocks noChangeArrowheads="1"/>
          </p:cNvSpPr>
          <p:nvPr/>
        </p:nvSpPr>
        <p:spPr bwMode="auto">
          <a:xfrm>
            <a:off x="2370367" y="2325341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84" name="Rectangle 140"/>
          <p:cNvSpPr>
            <a:spLocks noChangeArrowheads="1"/>
          </p:cNvSpPr>
          <p:nvPr/>
        </p:nvSpPr>
        <p:spPr bwMode="auto">
          <a:xfrm>
            <a:off x="1201968" y="2553941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E4</a:t>
            </a:r>
          </a:p>
        </p:txBody>
      </p:sp>
      <p:sp>
        <p:nvSpPr>
          <p:cNvPr id="83085" name="Rectangle 141"/>
          <p:cNvSpPr>
            <a:spLocks noChangeArrowheads="1"/>
          </p:cNvSpPr>
          <p:nvPr/>
        </p:nvSpPr>
        <p:spPr bwMode="auto">
          <a:xfrm>
            <a:off x="1654225" y="2553941"/>
            <a:ext cx="711730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Miller</a:t>
            </a:r>
          </a:p>
        </p:txBody>
      </p:sp>
      <p:sp>
        <p:nvSpPr>
          <p:cNvPr id="83086" name="Rectangle 142"/>
          <p:cNvSpPr>
            <a:spLocks noChangeArrowheads="1"/>
          </p:cNvSpPr>
          <p:nvPr/>
        </p:nvSpPr>
        <p:spPr bwMode="auto">
          <a:xfrm>
            <a:off x="2363459" y="2553941"/>
            <a:ext cx="1035537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87" name="Rectangle 143"/>
          <p:cNvSpPr>
            <a:spLocks noChangeArrowheads="1"/>
          </p:cNvSpPr>
          <p:nvPr/>
        </p:nvSpPr>
        <p:spPr bwMode="auto">
          <a:xfrm>
            <a:off x="1201968" y="2782541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E5</a:t>
            </a:r>
          </a:p>
        </p:txBody>
      </p:sp>
      <p:sp>
        <p:nvSpPr>
          <p:cNvPr id="83088" name="Rectangle 144"/>
          <p:cNvSpPr>
            <a:spLocks noChangeArrowheads="1"/>
          </p:cNvSpPr>
          <p:nvPr/>
        </p:nvSpPr>
        <p:spPr bwMode="auto">
          <a:xfrm>
            <a:off x="1659166" y="2782541"/>
            <a:ext cx="80630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B. Casey</a:t>
            </a:r>
          </a:p>
        </p:txBody>
      </p:sp>
      <p:sp>
        <p:nvSpPr>
          <p:cNvPr id="83089" name="Rectangle 145"/>
          <p:cNvSpPr>
            <a:spLocks noChangeArrowheads="1"/>
          </p:cNvSpPr>
          <p:nvPr/>
        </p:nvSpPr>
        <p:spPr bwMode="auto">
          <a:xfrm>
            <a:off x="2370368" y="2782541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90" name="Rectangle 146"/>
          <p:cNvSpPr>
            <a:spLocks noChangeArrowheads="1"/>
          </p:cNvSpPr>
          <p:nvPr/>
        </p:nvSpPr>
        <p:spPr bwMode="auto">
          <a:xfrm>
            <a:off x="1201968" y="3011141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E6</a:t>
            </a:r>
          </a:p>
        </p:txBody>
      </p:sp>
      <p:sp>
        <p:nvSpPr>
          <p:cNvPr id="83091" name="Rectangle 147"/>
          <p:cNvSpPr>
            <a:spLocks noChangeArrowheads="1"/>
          </p:cNvSpPr>
          <p:nvPr/>
        </p:nvSpPr>
        <p:spPr bwMode="auto">
          <a:xfrm>
            <a:off x="1659167" y="3011141"/>
            <a:ext cx="63478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L. Chu</a:t>
            </a:r>
          </a:p>
        </p:txBody>
      </p:sp>
      <p:sp>
        <p:nvSpPr>
          <p:cNvPr id="83092" name="Rectangle 148"/>
          <p:cNvSpPr>
            <a:spLocks noChangeArrowheads="1"/>
          </p:cNvSpPr>
          <p:nvPr/>
        </p:nvSpPr>
        <p:spPr bwMode="auto">
          <a:xfrm>
            <a:off x="2370368" y="3011141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093" name="Rectangle 149"/>
          <p:cNvSpPr>
            <a:spLocks noChangeArrowheads="1"/>
          </p:cNvSpPr>
          <p:nvPr/>
        </p:nvSpPr>
        <p:spPr bwMode="auto">
          <a:xfrm>
            <a:off x="1201968" y="3239741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E7</a:t>
            </a:r>
          </a:p>
        </p:txBody>
      </p:sp>
      <p:sp>
        <p:nvSpPr>
          <p:cNvPr id="83094" name="Rectangle 150"/>
          <p:cNvSpPr>
            <a:spLocks noChangeArrowheads="1"/>
          </p:cNvSpPr>
          <p:nvPr/>
        </p:nvSpPr>
        <p:spPr bwMode="auto">
          <a:xfrm>
            <a:off x="1659167" y="3239741"/>
            <a:ext cx="76302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R. Davis</a:t>
            </a:r>
          </a:p>
        </p:txBody>
      </p:sp>
      <p:sp>
        <p:nvSpPr>
          <p:cNvPr id="83095" name="Rectangle 151"/>
          <p:cNvSpPr>
            <a:spLocks noChangeArrowheads="1"/>
          </p:cNvSpPr>
          <p:nvPr/>
        </p:nvSpPr>
        <p:spPr bwMode="auto">
          <a:xfrm>
            <a:off x="2370367" y="3239741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96" name="Rectangle 152"/>
          <p:cNvSpPr>
            <a:spLocks noChangeArrowheads="1"/>
          </p:cNvSpPr>
          <p:nvPr/>
        </p:nvSpPr>
        <p:spPr bwMode="auto">
          <a:xfrm>
            <a:off x="1201968" y="3468341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97" name="Rectangle 153"/>
          <p:cNvSpPr>
            <a:spLocks noChangeArrowheads="1"/>
          </p:cNvSpPr>
          <p:nvPr/>
        </p:nvSpPr>
        <p:spPr bwMode="auto">
          <a:xfrm>
            <a:off x="1659167" y="3468341"/>
            <a:ext cx="75501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98" name="Rectangle 154"/>
          <p:cNvSpPr>
            <a:spLocks noChangeArrowheads="1"/>
          </p:cNvSpPr>
          <p:nvPr/>
        </p:nvSpPr>
        <p:spPr bwMode="auto">
          <a:xfrm>
            <a:off x="2370368" y="3468341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99" name="Freeform 155"/>
          <p:cNvSpPr>
            <a:spLocks/>
          </p:cNvSpPr>
          <p:nvPr/>
        </p:nvSpPr>
        <p:spPr bwMode="auto">
          <a:xfrm>
            <a:off x="1051154" y="1769714"/>
            <a:ext cx="2287588" cy="1944688"/>
          </a:xfrm>
          <a:custGeom>
            <a:avLst/>
            <a:gdLst>
              <a:gd name="T0" fmla="*/ 0 w 1441"/>
              <a:gd name="T1" fmla="*/ 0 h 1225"/>
              <a:gd name="T2" fmla="*/ 0 w 1441"/>
              <a:gd name="T3" fmla="*/ 1224 h 1225"/>
              <a:gd name="T4" fmla="*/ 1440 w 1441"/>
              <a:gd name="T5" fmla="*/ 1224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1" h="1225">
                <a:moveTo>
                  <a:pt x="0" y="0"/>
                </a:moveTo>
                <a:lnTo>
                  <a:pt x="0" y="1224"/>
                </a:lnTo>
                <a:lnTo>
                  <a:pt x="1440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100" name="Line 156"/>
          <p:cNvSpPr>
            <a:spLocks noChangeShapeType="1"/>
          </p:cNvSpPr>
          <p:nvPr/>
        </p:nvSpPr>
        <p:spPr bwMode="auto">
          <a:xfrm>
            <a:off x="3332392" y="1776065"/>
            <a:ext cx="0" cy="193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101" name="Line 157"/>
          <p:cNvSpPr>
            <a:spLocks noChangeShapeType="1"/>
          </p:cNvSpPr>
          <p:nvPr/>
        </p:nvSpPr>
        <p:spPr bwMode="auto">
          <a:xfrm>
            <a:off x="1629004" y="1776065"/>
            <a:ext cx="0" cy="193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102" name="Rectangle 158"/>
          <p:cNvSpPr>
            <a:spLocks noChangeArrowheads="1"/>
          </p:cNvSpPr>
          <p:nvPr/>
        </p:nvSpPr>
        <p:spPr bwMode="auto">
          <a:xfrm>
            <a:off x="971600" y="1044228"/>
            <a:ext cx="573872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83103" name="Rectangle 159"/>
          <p:cNvSpPr>
            <a:spLocks noChangeArrowheads="1"/>
          </p:cNvSpPr>
          <p:nvPr/>
        </p:nvSpPr>
        <p:spPr bwMode="auto">
          <a:xfrm>
            <a:off x="1057504" y="4290664"/>
            <a:ext cx="1816100" cy="1543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104" name="Rectangle 160"/>
          <p:cNvSpPr>
            <a:spLocks noChangeArrowheads="1"/>
          </p:cNvSpPr>
          <p:nvPr/>
        </p:nvSpPr>
        <p:spPr bwMode="auto">
          <a:xfrm>
            <a:off x="1201967" y="4382741"/>
            <a:ext cx="599520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83105" name="Rectangle 161"/>
          <p:cNvSpPr>
            <a:spLocks noChangeArrowheads="1"/>
          </p:cNvSpPr>
          <p:nvPr/>
        </p:nvSpPr>
        <p:spPr bwMode="auto">
          <a:xfrm>
            <a:off x="2079855" y="4382741"/>
            <a:ext cx="788674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83106" name="Rectangle 162"/>
          <p:cNvSpPr>
            <a:spLocks noChangeArrowheads="1"/>
          </p:cNvSpPr>
          <p:nvPr/>
        </p:nvSpPr>
        <p:spPr bwMode="auto">
          <a:xfrm>
            <a:off x="979758" y="4039840"/>
            <a:ext cx="51661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83107" name="Rectangle 163"/>
          <p:cNvSpPr>
            <a:spLocks noChangeArrowheads="1"/>
          </p:cNvSpPr>
          <p:nvPr/>
        </p:nvSpPr>
        <p:spPr bwMode="auto">
          <a:xfrm>
            <a:off x="986067" y="4839941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108" name="Rectangle 164"/>
          <p:cNvSpPr>
            <a:spLocks noChangeArrowheads="1"/>
          </p:cNvSpPr>
          <p:nvPr/>
        </p:nvSpPr>
        <p:spPr bwMode="auto">
          <a:xfrm>
            <a:off x="2227001" y="4839941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3109" name="Rectangle 165"/>
          <p:cNvSpPr>
            <a:spLocks noChangeArrowheads="1"/>
          </p:cNvSpPr>
          <p:nvPr/>
        </p:nvSpPr>
        <p:spPr bwMode="auto">
          <a:xfrm>
            <a:off x="986068" y="5068541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110" name="Rectangle 166"/>
          <p:cNvSpPr>
            <a:spLocks noChangeArrowheads="1"/>
          </p:cNvSpPr>
          <p:nvPr/>
        </p:nvSpPr>
        <p:spPr bwMode="auto">
          <a:xfrm>
            <a:off x="2227001" y="5068541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111" name="Rectangle 167"/>
          <p:cNvSpPr>
            <a:spLocks noChangeArrowheads="1"/>
          </p:cNvSpPr>
          <p:nvPr/>
        </p:nvSpPr>
        <p:spPr bwMode="auto">
          <a:xfrm>
            <a:off x="986067" y="5297141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112" name="Rectangle 168"/>
          <p:cNvSpPr>
            <a:spLocks noChangeArrowheads="1"/>
          </p:cNvSpPr>
          <p:nvPr/>
        </p:nvSpPr>
        <p:spPr bwMode="auto">
          <a:xfrm>
            <a:off x="2227001" y="5297141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113" name="Rectangle 169"/>
          <p:cNvSpPr>
            <a:spLocks noChangeArrowheads="1"/>
          </p:cNvSpPr>
          <p:nvPr/>
        </p:nvSpPr>
        <p:spPr bwMode="auto">
          <a:xfrm>
            <a:off x="979159" y="5525741"/>
            <a:ext cx="1035537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114" name="Rectangle 170"/>
          <p:cNvSpPr>
            <a:spLocks noChangeArrowheads="1"/>
          </p:cNvSpPr>
          <p:nvPr/>
        </p:nvSpPr>
        <p:spPr bwMode="auto">
          <a:xfrm>
            <a:off x="2227001" y="5525741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115" name="Line 171"/>
          <p:cNvSpPr>
            <a:spLocks noChangeShapeType="1"/>
          </p:cNvSpPr>
          <p:nvPr/>
        </p:nvSpPr>
        <p:spPr bwMode="auto">
          <a:xfrm>
            <a:off x="1068618" y="4766914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83116" name="Line 172"/>
          <p:cNvSpPr>
            <a:spLocks noChangeShapeType="1"/>
          </p:cNvSpPr>
          <p:nvPr/>
        </p:nvSpPr>
        <p:spPr bwMode="auto">
          <a:xfrm>
            <a:off x="2003654" y="4287490"/>
            <a:ext cx="0" cy="155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4725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charset="-128"/>
              </a:rPr>
              <a:t>Join Operations</a:t>
            </a:r>
            <a:endParaRPr 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sz="3797" dirty="0"/>
              <a:t>Theta join</a:t>
            </a:r>
          </a:p>
          <a:p>
            <a:r>
              <a:rPr lang="en-US" altLang="en-US" sz="3797" dirty="0" err="1"/>
              <a:t>Equi</a:t>
            </a:r>
            <a:r>
              <a:rPr lang="en-US" altLang="en-US" sz="3797" dirty="0"/>
              <a:t> join</a:t>
            </a:r>
          </a:p>
          <a:p>
            <a:r>
              <a:rPr lang="en-US" altLang="en-US" sz="3797" dirty="0"/>
              <a:t>Natural join</a:t>
            </a:r>
          </a:p>
          <a:p>
            <a:r>
              <a:rPr lang="en-US" altLang="en-US" sz="3797" dirty="0"/>
              <a:t>Semi join</a:t>
            </a:r>
          </a:p>
          <a:p>
            <a:r>
              <a:rPr lang="en-US" altLang="en-US" sz="3797" dirty="0"/>
              <a:t>Outer join</a:t>
            </a:r>
          </a:p>
          <a:p>
            <a:pPr>
              <a:lnSpc>
                <a:spcPct val="90000"/>
              </a:lnSpc>
              <a:tabLst>
                <a:tab pos="914353" algn="l"/>
                <a:tab pos="1828706" algn="l"/>
              </a:tabLst>
            </a:pPr>
            <a:endParaRPr lang="en-US" sz="3797" dirty="0"/>
          </a:p>
        </p:txBody>
      </p:sp>
    </p:spTree>
    <p:extLst>
      <p:ext uri="{BB962C8B-B14F-4D97-AF65-F5344CB8AC3E}">
        <p14:creationId xmlns:p14="http://schemas.microsoft.com/office/powerpoint/2010/main" val="355496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640" dirty="0">
                <a:latin typeface="Symbol" charset="0"/>
                <a:sym typeface="Symbol" charset="0"/>
              </a:rPr>
              <a:t>-</a:t>
            </a:r>
            <a:r>
              <a:rPr lang="en-US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2349380" algn="l"/>
              </a:tabLst>
            </a:pPr>
            <a:r>
              <a:rPr lang="en-US" dirty="0"/>
              <a:t>General form</a:t>
            </a:r>
          </a:p>
          <a:p>
            <a:pPr>
              <a:buNone/>
              <a:tabLst>
                <a:tab pos="2349380" algn="l"/>
              </a:tabLst>
            </a:pPr>
            <a:r>
              <a:rPr lang="en-US" dirty="0"/>
              <a:t>	</a:t>
            </a:r>
            <a:r>
              <a:rPr lang="en-US" i="1" dirty="0"/>
              <a:t>R </a:t>
            </a:r>
            <a:r>
              <a:rPr lang="en-US" sz="2531" dirty="0">
                <a:latin typeface="MS PGothic"/>
                <a:ea typeface="MS PGothic"/>
              </a:rPr>
              <a:t>⋈</a:t>
            </a:r>
            <a:r>
              <a:rPr lang="en-US" i="1" baseline="-25000" dirty="0"/>
              <a:t>F</a:t>
            </a:r>
            <a:r>
              <a:rPr lang="en-US" baseline="-25000" dirty="0"/>
              <a:t>(</a:t>
            </a:r>
            <a:r>
              <a:rPr lang="en-US" i="1" baseline="-25000" dirty="0" err="1"/>
              <a:t>R</a:t>
            </a:r>
            <a:r>
              <a:rPr lang="en-US" baseline="-25000" dirty="0" err="1"/>
              <a:t>.</a:t>
            </a:r>
            <a:r>
              <a:rPr lang="en-US" i="1" baseline="-25000" dirty="0" err="1"/>
              <a:t>A</a:t>
            </a:r>
            <a:r>
              <a:rPr lang="en-US" sz="2391" i="1" baseline="-50000" dirty="0" err="1"/>
              <a:t>i</a:t>
            </a:r>
            <a:r>
              <a:rPr lang="en-US" baseline="-25000" dirty="0" err="1"/>
              <a:t>,</a:t>
            </a:r>
            <a:r>
              <a:rPr lang="en-US" i="1" baseline="-25000" dirty="0" err="1"/>
              <a:t>S</a:t>
            </a:r>
            <a:r>
              <a:rPr lang="en-US" baseline="-25000" dirty="0" err="1"/>
              <a:t>.</a:t>
            </a:r>
            <a:r>
              <a:rPr lang="en-US" i="1" baseline="-25000" dirty="0" err="1"/>
              <a:t>B</a:t>
            </a:r>
            <a:r>
              <a:rPr lang="en-US" sz="2391" i="1" baseline="-50000" dirty="0" err="1"/>
              <a:t>j</a:t>
            </a:r>
            <a:r>
              <a:rPr lang="en-US" baseline="-25000" dirty="0"/>
              <a:t>) </a:t>
            </a:r>
            <a:r>
              <a:rPr lang="en-US" i="1" dirty="0"/>
              <a:t>S</a:t>
            </a:r>
            <a:r>
              <a:rPr lang="en-US" dirty="0"/>
              <a:t>={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,B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r>
              <a:rPr lang="en-US" dirty="0"/>
              <a:t>] </a:t>
            </a:r>
            <a:r>
              <a:rPr lang="en-US" dirty="0">
                <a:latin typeface="Symbol" charset="0"/>
                <a:sym typeface="Symbol"/>
              </a:rPr>
              <a:t></a:t>
            </a:r>
            <a:endParaRPr lang="en-US" dirty="0"/>
          </a:p>
          <a:p>
            <a:pPr>
              <a:buNone/>
              <a:tabLst>
                <a:tab pos="2349380" algn="l"/>
              </a:tabLst>
            </a:pPr>
            <a:r>
              <a:rPr lang="en-US" dirty="0"/>
              <a:t>		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</a:t>
            </a:r>
            <a:r>
              <a:rPr lang="en-US" sz="1687" dirty="0">
                <a:latin typeface="Symbol" charset="0"/>
                <a:sym typeface="Symbol"/>
              </a:rPr>
              <a:t>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r>
              <a:rPr lang="en-US" dirty="0"/>
              <a:t>] </a:t>
            </a:r>
            <a:r>
              <a:rPr lang="en-US" sz="1687" dirty="0">
                <a:latin typeface="Symbol" charset="0"/>
                <a:sym typeface="Symbol"/>
              </a:rPr>
              <a:t> </a:t>
            </a:r>
            <a:r>
              <a:rPr lang="en-US" i="1" dirty="0"/>
              <a:t>S</a:t>
            </a:r>
          </a:p>
          <a:p>
            <a:pPr>
              <a:buNone/>
              <a:tabLst>
                <a:tab pos="2349380" algn="l"/>
              </a:tabLst>
            </a:pPr>
            <a:r>
              <a:rPr lang="en-US" i="1" dirty="0"/>
              <a:t>		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 err="1"/>
              <a:t>R.A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S.B</a:t>
            </a:r>
            <a:r>
              <a:rPr lang="en-US" i="1" baseline="-25000" dirty="0" err="1"/>
              <a:t>j</a:t>
            </a:r>
            <a:r>
              <a:rPr lang="en-US" dirty="0"/>
              <a:t>) is true}</a:t>
            </a:r>
          </a:p>
          <a:p>
            <a:pPr>
              <a:buNone/>
              <a:tabLst>
                <a:tab pos="2349380" algn="l"/>
              </a:tabLst>
            </a:pPr>
            <a:r>
              <a:rPr lang="en-US" dirty="0"/>
              <a:t>	where</a:t>
            </a:r>
          </a:p>
          <a:p>
            <a:pPr lvl="1">
              <a:tabLst>
                <a:tab pos="2349380" algn="l"/>
              </a:tabLst>
            </a:pP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relations,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lvl="1">
              <a:tabLst>
                <a:tab pos="2349380" algn="l"/>
              </a:tabLst>
            </a:pPr>
            <a:r>
              <a:rPr lang="en-US" i="1" dirty="0"/>
              <a:t>F</a:t>
            </a:r>
            <a:r>
              <a:rPr lang="en-US" dirty="0"/>
              <a:t> (</a:t>
            </a:r>
            <a:r>
              <a:rPr lang="en-US" i="1" dirty="0" err="1"/>
              <a:t>R.A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S.B</a:t>
            </a:r>
            <a:r>
              <a:rPr lang="en-US" i="1" baseline="-25000" dirty="0" err="1"/>
              <a:t>j</a:t>
            </a:r>
            <a:r>
              <a:rPr lang="en-US" dirty="0"/>
              <a:t>) is a formula defined as that of selection.</a:t>
            </a:r>
          </a:p>
          <a:p>
            <a:pPr>
              <a:tabLst>
                <a:tab pos="2349380" algn="l"/>
              </a:tabLst>
            </a:pPr>
            <a:r>
              <a:rPr lang="en-US" dirty="0"/>
              <a:t>A derivative of Cartesian product</a:t>
            </a:r>
          </a:p>
          <a:p>
            <a:pPr lvl="1">
              <a:tabLst>
                <a:tab pos="2349380" algn="l"/>
              </a:tabLst>
            </a:pPr>
            <a:r>
              <a:rPr lang="en-US" i="1" dirty="0"/>
              <a:t>R</a:t>
            </a:r>
            <a:r>
              <a:rPr lang="en-US" sz="1969" dirty="0">
                <a:latin typeface="MS PGothic"/>
                <a:ea typeface="MS PGothic"/>
              </a:rPr>
              <a:t> </a:t>
            </a:r>
            <a:r>
              <a:rPr lang="en-US" sz="2531" dirty="0">
                <a:latin typeface="MS PGothic"/>
                <a:ea typeface="MS PGothic"/>
              </a:rPr>
              <a:t>⋈</a:t>
            </a:r>
            <a:r>
              <a:rPr lang="en-US" i="1" baseline="-25000" dirty="0"/>
              <a:t>F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dirty="0">
                <a:latin typeface="Symbol" charset="0"/>
                <a:sym typeface="Symbol"/>
              </a:rPr>
              <a:t></a:t>
            </a:r>
            <a:r>
              <a:rPr lang="en-US" i="1" baseline="-25000" dirty="0"/>
              <a:t>F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sz="1969" dirty="0">
                <a:sym typeface="Symbol"/>
              </a:rPr>
              <a:t>×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4631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Join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391" dirty="0" err="1"/>
              <a:t>Equi</a:t>
            </a:r>
            <a:r>
              <a:rPr lang="en-US" sz="2391" dirty="0"/>
              <a:t>-join</a:t>
            </a:r>
          </a:p>
          <a:p>
            <a:pPr lvl="1"/>
            <a:r>
              <a:rPr lang="en-US" sz="1969" dirty="0"/>
              <a:t>The formula </a:t>
            </a:r>
            <a:r>
              <a:rPr lang="en-US" sz="1969" i="1" dirty="0"/>
              <a:t>F</a:t>
            </a:r>
            <a:r>
              <a:rPr lang="en-US" sz="1969" dirty="0"/>
              <a:t> only contains equality</a:t>
            </a:r>
          </a:p>
          <a:p>
            <a:pPr lvl="1"/>
            <a:r>
              <a:rPr lang="en-US" sz="1969" i="1" dirty="0"/>
              <a:t>R</a:t>
            </a:r>
            <a:r>
              <a:rPr lang="en-US" sz="1969" dirty="0">
                <a:latin typeface="MS PGothic"/>
                <a:ea typeface="MS PGothic"/>
              </a:rPr>
              <a:t> </a:t>
            </a:r>
            <a:r>
              <a:rPr lang="en-US" sz="2531" dirty="0">
                <a:latin typeface="MS PGothic"/>
                <a:ea typeface="MS PGothic"/>
              </a:rPr>
              <a:t>⋈</a:t>
            </a:r>
            <a:r>
              <a:rPr lang="en-US" sz="1969" i="1" baseline="-25000" dirty="0"/>
              <a:t>R</a:t>
            </a:r>
            <a:r>
              <a:rPr lang="en-US" sz="1969" baseline="-25000" dirty="0"/>
              <a:t>.</a:t>
            </a:r>
            <a:r>
              <a:rPr lang="en-US" sz="1969" i="1" baseline="-25000" dirty="0"/>
              <a:t>A</a:t>
            </a:r>
            <a:r>
              <a:rPr lang="en-US" sz="1969" baseline="-25000" dirty="0"/>
              <a:t>=</a:t>
            </a:r>
            <a:r>
              <a:rPr lang="en-US" sz="1969" i="1" baseline="-25000" dirty="0"/>
              <a:t>S</a:t>
            </a:r>
            <a:r>
              <a:rPr lang="en-US" sz="1969" baseline="-25000" dirty="0"/>
              <a:t>.</a:t>
            </a:r>
            <a:r>
              <a:rPr lang="en-US" sz="1969" i="1" baseline="-25000" dirty="0"/>
              <a:t>B</a:t>
            </a:r>
            <a:r>
              <a:rPr lang="en-US" sz="1969" dirty="0"/>
              <a:t> </a:t>
            </a:r>
            <a:r>
              <a:rPr lang="en-US" sz="1969" i="1" dirty="0"/>
              <a:t>S</a:t>
            </a:r>
            <a:endParaRPr lang="en-US" sz="1969" dirty="0"/>
          </a:p>
          <a:p>
            <a:r>
              <a:rPr lang="en-US" sz="2391" dirty="0"/>
              <a:t>Natural join</a:t>
            </a:r>
          </a:p>
          <a:p>
            <a:pPr lvl="1"/>
            <a:r>
              <a:rPr lang="en-US" sz="1969" dirty="0" err="1"/>
              <a:t>Equi</a:t>
            </a:r>
            <a:r>
              <a:rPr lang="en-US" sz="1969" dirty="0"/>
              <a:t>-join of two relations </a:t>
            </a:r>
            <a:r>
              <a:rPr lang="en-US" sz="1969" i="1" dirty="0"/>
              <a:t>R</a:t>
            </a:r>
            <a:r>
              <a:rPr lang="en-US" sz="1969" dirty="0"/>
              <a:t>  and </a:t>
            </a:r>
            <a:r>
              <a:rPr lang="en-US" sz="1969" i="1" dirty="0"/>
              <a:t>S</a:t>
            </a:r>
            <a:r>
              <a:rPr lang="en-US" sz="1969" dirty="0"/>
              <a:t> over an attribute (or attributes) common to both </a:t>
            </a:r>
            <a:r>
              <a:rPr lang="en-US" sz="1969" i="1" dirty="0"/>
              <a:t>R</a:t>
            </a:r>
            <a:r>
              <a:rPr lang="en-US" sz="1969" dirty="0"/>
              <a:t> and </a:t>
            </a:r>
            <a:r>
              <a:rPr lang="en-US" sz="1969" i="1" dirty="0"/>
              <a:t>S </a:t>
            </a:r>
            <a:r>
              <a:rPr lang="en-US" sz="1969" dirty="0"/>
              <a:t>and projecting out one copy of those attributes	</a:t>
            </a:r>
          </a:p>
          <a:p>
            <a:pPr lvl="1"/>
            <a:r>
              <a:rPr lang="en-US" sz="1969" i="1" dirty="0"/>
              <a:t>R</a:t>
            </a:r>
            <a:r>
              <a:rPr lang="en-US" sz="1969" dirty="0">
                <a:latin typeface="MS PGothic"/>
                <a:ea typeface="MS PGothic"/>
              </a:rPr>
              <a:t> </a:t>
            </a:r>
            <a:r>
              <a:rPr lang="en-US" sz="2531" dirty="0">
                <a:latin typeface="MS PGothic"/>
                <a:ea typeface="MS PGothic"/>
              </a:rPr>
              <a:t>⋈ </a:t>
            </a:r>
            <a:r>
              <a:rPr lang="en-US" sz="1969" i="1" dirty="0"/>
              <a:t>S </a:t>
            </a:r>
            <a:r>
              <a:rPr lang="en-US" sz="1969" dirty="0"/>
              <a:t>=</a:t>
            </a:r>
            <a:r>
              <a:rPr lang="en-US" sz="1969" i="1" dirty="0"/>
              <a:t> </a:t>
            </a:r>
            <a:r>
              <a:rPr lang="en-US" sz="1969" dirty="0">
                <a:latin typeface="Symbol" charset="0"/>
                <a:sym typeface="Symbol"/>
              </a:rPr>
              <a:t></a:t>
            </a:r>
            <a:r>
              <a:rPr lang="en-US" sz="1969" i="1" baseline="-25000" dirty="0"/>
              <a:t>R</a:t>
            </a:r>
            <a:r>
              <a:rPr lang="en-US" sz="1969" baseline="-25000" dirty="0">
                <a:latin typeface="Symbol" charset="0"/>
                <a:sym typeface="Symbol"/>
              </a:rPr>
              <a:t></a:t>
            </a:r>
            <a:r>
              <a:rPr lang="en-US" sz="1969" i="1" baseline="-25000" dirty="0"/>
              <a:t>S</a:t>
            </a:r>
            <a:r>
              <a:rPr lang="en-US" sz="1969" dirty="0">
                <a:latin typeface="Symbol" charset="0"/>
                <a:sym typeface="Symbol"/>
              </a:rPr>
              <a:t></a:t>
            </a:r>
            <a:r>
              <a:rPr lang="en-US" sz="1969" i="1" baseline="-25000" dirty="0"/>
              <a:t>F</a:t>
            </a:r>
            <a:r>
              <a:rPr lang="en-US" sz="1969" dirty="0"/>
              <a:t>(</a:t>
            </a:r>
            <a:r>
              <a:rPr lang="en-US" sz="1969" i="1" dirty="0"/>
              <a:t>R</a:t>
            </a:r>
            <a:r>
              <a:rPr lang="en-US" sz="1969" dirty="0"/>
              <a:t> </a:t>
            </a:r>
            <a:r>
              <a:rPr lang="en-US" sz="1969" dirty="0">
                <a:sym typeface="Symbol"/>
              </a:rPr>
              <a:t>×</a:t>
            </a:r>
            <a:r>
              <a:rPr lang="en-US" sz="1969" dirty="0"/>
              <a:t> </a:t>
            </a:r>
            <a:r>
              <a:rPr lang="en-US" sz="1969" i="1" dirty="0"/>
              <a:t>S</a:t>
            </a:r>
            <a:r>
              <a:rPr lang="en-US" sz="1969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9096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4847315" y="2309865"/>
            <a:ext cx="3282950" cy="276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4797882" y="2360666"/>
            <a:ext cx="572270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5329848" y="2360666"/>
            <a:ext cx="823940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6180498" y="2360666"/>
            <a:ext cx="674862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7240610" y="2359079"/>
            <a:ext cx="89120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grpSp>
        <p:nvGrpSpPr>
          <p:cNvPr id="141320" name="Group 8"/>
          <p:cNvGrpSpPr>
            <a:grpSpLocks/>
          </p:cNvGrpSpPr>
          <p:nvPr/>
        </p:nvGrpSpPr>
        <p:grpSpPr bwMode="auto">
          <a:xfrm>
            <a:off x="4890178" y="2784529"/>
            <a:ext cx="3028949" cy="279400"/>
            <a:chOff x="3335" y="1959"/>
            <a:chExt cx="1908" cy="176"/>
          </a:xfrm>
        </p:grpSpPr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3335" y="195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3589" y="1959"/>
              <a:ext cx="40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4156" y="1959"/>
              <a:ext cx="63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324" name="Rectangle 12"/>
            <p:cNvSpPr>
              <a:spLocks noChangeArrowheads="1"/>
            </p:cNvSpPr>
            <p:nvPr/>
          </p:nvSpPr>
          <p:spPr bwMode="auto">
            <a:xfrm>
              <a:off x="4844" y="1959"/>
              <a:ext cx="3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55000</a:t>
              </a:r>
            </a:p>
          </p:txBody>
        </p:sp>
      </p:grp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5277339" y="3051229"/>
            <a:ext cx="89447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7272220" y="3051229"/>
            <a:ext cx="687686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862350" y="3051229"/>
            <a:ext cx="403954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6175804" y="3051229"/>
            <a:ext cx="774248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>
                <a:solidFill>
                  <a:srgbClr val="000000"/>
                </a:solidFill>
                <a:latin typeface="Arial" charset="0"/>
              </a:rPr>
              <a:t>Analyst</a:t>
            </a:r>
          </a:p>
        </p:txBody>
      </p:sp>
      <p:grpSp>
        <p:nvGrpSpPr>
          <p:cNvPr id="141329" name="Group 17"/>
          <p:cNvGrpSpPr>
            <a:grpSpLocks/>
          </p:cNvGrpSpPr>
          <p:nvPr/>
        </p:nvGrpSpPr>
        <p:grpSpPr bwMode="auto">
          <a:xfrm>
            <a:off x="4890178" y="3356029"/>
            <a:ext cx="3041649" cy="279400"/>
            <a:chOff x="3335" y="2319"/>
            <a:chExt cx="1916" cy="176"/>
          </a:xfrm>
        </p:grpSpPr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3335" y="231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41331" name="Rectangle 19"/>
            <p:cNvSpPr>
              <a:spLocks noChangeArrowheads="1"/>
            </p:cNvSpPr>
            <p:nvPr/>
          </p:nvSpPr>
          <p:spPr bwMode="auto">
            <a:xfrm>
              <a:off x="3586" y="2319"/>
              <a:ext cx="41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4153" y="2319"/>
              <a:ext cx="65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41333" name="Rectangle 21"/>
            <p:cNvSpPr>
              <a:spLocks noChangeArrowheads="1"/>
            </p:cNvSpPr>
            <p:nvPr/>
          </p:nvSpPr>
          <p:spPr bwMode="auto">
            <a:xfrm>
              <a:off x="4852" y="2319"/>
              <a:ext cx="3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45000</a:t>
              </a:r>
            </a:p>
          </p:txBody>
        </p:sp>
      </p:grpSp>
      <p:grpSp>
        <p:nvGrpSpPr>
          <p:cNvPr id="141334" name="Group 22"/>
          <p:cNvGrpSpPr>
            <a:grpSpLocks/>
          </p:cNvGrpSpPr>
          <p:nvPr/>
        </p:nvGrpSpPr>
        <p:grpSpPr bwMode="auto">
          <a:xfrm>
            <a:off x="4890178" y="3689404"/>
            <a:ext cx="3028949" cy="279400"/>
            <a:chOff x="3335" y="2529"/>
            <a:chExt cx="1908" cy="176"/>
          </a:xfrm>
        </p:grpSpPr>
        <p:sp>
          <p:nvSpPr>
            <p:cNvPr id="141335" name="Rectangle 23"/>
            <p:cNvSpPr>
              <a:spLocks noChangeArrowheads="1"/>
            </p:cNvSpPr>
            <p:nvPr/>
          </p:nvSpPr>
          <p:spPr bwMode="auto">
            <a:xfrm>
              <a:off x="3335" y="252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41336" name="Rectangle 24"/>
            <p:cNvSpPr>
              <a:spLocks noChangeArrowheads="1"/>
            </p:cNvSpPr>
            <p:nvPr/>
          </p:nvSpPr>
          <p:spPr bwMode="auto">
            <a:xfrm>
              <a:off x="3588" y="2529"/>
              <a:ext cx="4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4154" y="2529"/>
              <a:ext cx="71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41338" name="Rectangle 26"/>
            <p:cNvSpPr>
              <a:spLocks noChangeArrowheads="1"/>
            </p:cNvSpPr>
            <p:nvPr/>
          </p:nvSpPr>
          <p:spPr bwMode="auto">
            <a:xfrm>
              <a:off x="4844" y="2529"/>
              <a:ext cx="3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60000</a:t>
              </a:r>
            </a:p>
          </p:txBody>
        </p:sp>
      </p:grpSp>
      <p:grpSp>
        <p:nvGrpSpPr>
          <p:cNvPr id="141339" name="Group 27"/>
          <p:cNvGrpSpPr>
            <a:grpSpLocks/>
          </p:cNvGrpSpPr>
          <p:nvPr/>
        </p:nvGrpSpPr>
        <p:grpSpPr bwMode="auto">
          <a:xfrm>
            <a:off x="4890178" y="3965629"/>
            <a:ext cx="3041649" cy="279400"/>
            <a:chOff x="3335" y="2703"/>
            <a:chExt cx="1916" cy="176"/>
          </a:xfrm>
        </p:grpSpPr>
        <p:sp>
          <p:nvSpPr>
            <p:cNvPr id="141340" name="Rectangle 28"/>
            <p:cNvSpPr>
              <a:spLocks noChangeArrowheads="1"/>
            </p:cNvSpPr>
            <p:nvPr/>
          </p:nvSpPr>
          <p:spPr bwMode="auto">
            <a:xfrm>
              <a:off x="3335" y="2703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41341" name="Rectangle 29"/>
            <p:cNvSpPr>
              <a:spLocks noChangeArrowheads="1"/>
            </p:cNvSpPr>
            <p:nvPr/>
          </p:nvSpPr>
          <p:spPr bwMode="auto">
            <a:xfrm>
              <a:off x="3588" y="2703"/>
              <a:ext cx="541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41342" name="Rectangle 30"/>
            <p:cNvSpPr>
              <a:spLocks noChangeArrowheads="1"/>
            </p:cNvSpPr>
            <p:nvPr/>
          </p:nvSpPr>
          <p:spPr bwMode="auto">
            <a:xfrm>
              <a:off x="4159" y="2703"/>
              <a:ext cx="61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41343" name="Rectangle 31"/>
            <p:cNvSpPr>
              <a:spLocks noChangeArrowheads="1"/>
            </p:cNvSpPr>
            <p:nvPr/>
          </p:nvSpPr>
          <p:spPr bwMode="auto">
            <a:xfrm>
              <a:off x="4852" y="2703"/>
              <a:ext cx="3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70000</a:t>
              </a:r>
            </a:p>
          </p:txBody>
        </p:sp>
      </p:grpSp>
      <p:grpSp>
        <p:nvGrpSpPr>
          <p:cNvPr id="141344" name="Group 32"/>
          <p:cNvGrpSpPr>
            <a:grpSpLocks/>
          </p:cNvGrpSpPr>
          <p:nvPr/>
        </p:nvGrpSpPr>
        <p:grpSpPr bwMode="auto">
          <a:xfrm>
            <a:off x="4890178" y="4257729"/>
            <a:ext cx="3041649" cy="279400"/>
            <a:chOff x="3335" y="2887"/>
            <a:chExt cx="1916" cy="176"/>
          </a:xfrm>
        </p:grpSpPr>
        <p:sp>
          <p:nvSpPr>
            <p:cNvPr id="141345" name="Rectangle 33"/>
            <p:cNvSpPr>
              <a:spLocks noChangeArrowheads="1"/>
            </p:cNvSpPr>
            <p:nvPr/>
          </p:nvSpPr>
          <p:spPr bwMode="auto">
            <a:xfrm>
              <a:off x="3335" y="2887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3589" y="2887"/>
              <a:ext cx="4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4156" y="2887"/>
              <a:ext cx="63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4852" y="2887"/>
              <a:ext cx="3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55000</a:t>
              </a:r>
            </a:p>
          </p:txBody>
        </p:sp>
      </p:grpSp>
      <p:grpSp>
        <p:nvGrpSpPr>
          <p:cNvPr id="141349" name="Group 37"/>
          <p:cNvGrpSpPr>
            <a:grpSpLocks/>
          </p:cNvGrpSpPr>
          <p:nvPr/>
        </p:nvGrpSpPr>
        <p:grpSpPr bwMode="auto">
          <a:xfrm>
            <a:off x="4890178" y="4543479"/>
            <a:ext cx="3028949" cy="279400"/>
            <a:chOff x="3335" y="3067"/>
            <a:chExt cx="1908" cy="176"/>
          </a:xfrm>
        </p:grpSpPr>
        <p:sp>
          <p:nvSpPr>
            <p:cNvPr id="141350" name="Rectangle 38"/>
            <p:cNvSpPr>
              <a:spLocks noChangeArrowheads="1"/>
            </p:cNvSpPr>
            <p:nvPr/>
          </p:nvSpPr>
          <p:spPr bwMode="auto">
            <a:xfrm>
              <a:off x="3335" y="3067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41351" name="Rectangle 39"/>
            <p:cNvSpPr>
              <a:spLocks noChangeArrowheads="1"/>
            </p:cNvSpPr>
            <p:nvPr/>
          </p:nvSpPr>
          <p:spPr bwMode="auto">
            <a:xfrm>
              <a:off x="3589" y="3067"/>
              <a:ext cx="50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41352" name="Rectangle 40"/>
            <p:cNvSpPr>
              <a:spLocks noChangeArrowheads="1"/>
            </p:cNvSpPr>
            <p:nvPr/>
          </p:nvSpPr>
          <p:spPr bwMode="auto">
            <a:xfrm>
              <a:off x="4153" y="3067"/>
              <a:ext cx="65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41353" name="Rectangle 41"/>
            <p:cNvSpPr>
              <a:spLocks noChangeArrowheads="1"/>
            </p:cNvSpPr>
            <p:nvPr/>
          </p:nvSpPr>
          <p:spPr bwMode="auto">
            <a:xfrm>
              <a:off x="4844" y="3067"/>
              <a:ext cx="3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45000</a:t>
              </a:r>
            </a:p>
          </p:txBody>
        </p:sp>
      </p:grpSp>
      <p:grpSp>
        <p:nvGrpSpPr>
          <p:cNvPr id="141354" name="Group 42"/>
          <p:cNvGrpSpPr>
            <a:grpSpLocks/>
          </p:cNvGrpSpPr>
          <p:nvPr/>
        </p:nvGrpSpPr>
        <p:grpSpPr bwMode="auto">
          <a:xfrm>
            <a:off x="4890178" y="4780016"/>
            <a:ext cx="3028949" cy="279400"/>
            <a:chOff x="3335" y="3223"/>
            <a:chExt cx="1908" cy="176"/>
          </a:xfrm>
        </p:grpSpPr>
        <p:sp>
          <p:nvSpPr>
            <p:cNvPr id="141355" name="Rectangle 43"/>
            <p:cNvSpPr>
              <a:spLocks noChangeArrowheads="1"/>
            </p:cNvSpPr>
            <p:nvPr/>
          </p:nvSpPr>
          <p:spPr bwMode="auto">
            <a:xfrm>
              <a:off x="3335" y="3223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41356" name="Rectangle 44"/>
            <p:cNvSpPr>
              <a:spLocks noChangeArrowheads="1"/>
            </p:cNvSpPr>
            <p:nvPr/>
          </p:nvSpPr>
          <p:spPr bwMode="auto">
            <a:xfrm>
              <a:off x="3588" y="3223"/>
              <a:ext cx="50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41357" name="Rectangle 45"/>
            <p:cNvSpPr>
              <a:spLocks noChangeArrowheads="1"/>
            </p:cNvSpPr>
            <p:nvPr/>
          </p:nvSpPr>
          <p:spPr bwMode="auto">
            <a:xfrm>
              <a:off x="4159" y="3223"/>
              <a:ext cx="61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41358" name="Rectangle 46"/>
            <p:cNvSpPr>
              <a:spLocks noChangeArrowheads="1"/>
            </p:cNvSpPr>
            <p:nvPr/>
          </p:nvSpPr>
          <p:spPr bwMode="auto">
            <a:xfrm>
              <a:off x="4844" y="3223"/>
              <a:ext cx="3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406">
                  <a:solidFill>
                    <a:srgbClr val="000000"/>
                  </a:solidFill>
                  <a:latin typeface="Arial" charset="0"/>
                </a:rPr>
                <a:t>70000</a:t>
              </a:r>
            </a:p>
          </p:txBody>
        </p:sp>
      </p:grpSp>
      <p:sp>
        <p:nvSpPr>
          <p:cNvPr id="141359" name="Line 47"/>
          <p:cNvSpPr>
            <a:spLocks noChangeShapeType="1"/>
          </p:cNvSpPr>
          <p:nvPr/>
        </p:nvSpPr>
        <p:spPr bwMode="auto">
          <a:xfrm>
            <a:off x="7292065" y="2309865"/>
            <a:ext cx="0" cy="275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141360" name="Line 48"/>
          <p:cNvSpPr>
            <a:spLocks noChangeShapeType="1"/>
          </p:cNvSpPr>
          <p:nvPr/>
        </p:nvSpPr>
        <p:spPr bwMode="auto">
          <a:xfrm>
            <a:off x="6161765" y="2309865"/>
            <a:ext cx="0" cy="275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141361" name="Line 49"/>
          <p:cNvSpPr>
            <a:spLocks noChangeShapeType="1"/>
          </p:cNvSpPr>
          <p:nvPr/>
        </p:nvSpPr>
        <p:spPr bwMode="auto">
          <a:xfrm>
            <a:off x="5285465" y="2309865"/>
            <a:ext cx="0" cy="275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141362" name="Line 50"/>
          <p:cNvSpPr>
            <a:spLocks noChangeShapeType="1"/>
          </p:cNvSpPr>
          <p:nvPr/>
        </p:nvSpPr>
        <p:spPr bwMode="auto">
          <a:xfrm>
            <a:off x="4860015" y="2722615"/>
            <a:ext cx="3270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849990" y="1543397"/>
            <a:ext cx="2293938" cy="444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889679" y="1635473"/>
            <a:ext cx="51456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1461178" y="1635473"/>
            <a:ext cx="729364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2375578" y="1635473"/>
            <a:ext cx="599520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67" name="Line 55"/>
          <p:cNvSpPr>
            <a:spLocks noChangeShapeType="1"/>
          </p:cNvSpPr>
          <p:nvPr/>
        </p:nvSpPr>
        <p:spPr bwMode="auto">
          <a:xfrm>
            <a:off x="1431015" y="1543397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141368" name="Line 56"/>
          <p:cNvSpPr>
            <a:spLocks noChangeShapeType="1"/>
          </p:cNvSpPr>
          <p:nvPr/>
        </p:nvSpPr>
        <p:spPr bwMode="auto">
          <a:xfrm>
            <a:off x="2231115" y="1543397"/>
            <a:ext cx="0" cy="2374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1003979" y="2092673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1461178" y="2092673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2172378" y="2092673"/>
            <a:ext cx="88325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1003979" y="2321273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1461178" y="2321273"/>
            <a:ext cx="79027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2172379" y="2321272"/>
            <a:ext cx="918518" cy="45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  <a:p>
            <a:endParaRPr lang="en-US" sz="119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1003979" y="2549873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1454071" y="2549873"/>
            <a:ext cx="62677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2172378" y="2549873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1003979" y="2778473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E4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1456236" y="2778473"/>
            <a:ext cx="711730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Miller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165470" y="2778473"/>
            <a:ext cx="1035537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1003979" y="3007073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E5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1461177" y="3007073"/>
            <a:ext cx="80630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B. Casey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172379" y="3007073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1003979" y="3235673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E6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1461178" y="3235673"/>
            <a:ext cx="63478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L. Chu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172379" y="3235673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1003979" y="3464273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E7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1461178" y="3464273"/>
            <a:ext cx="76302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R. Davis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2172378" y="3464273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1003979" y="3692873"/>
            <a:ext cx="370291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1461178" y="3692873"/>
            <a:ext cx="755012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2172379" y="3692873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393" name="Freeform 81"/>
          <p:cNvSpPr>
            <a:spLocks/>
          </p:cNvSpPr>
          <p:nvPr/>
        </p:nvSpPr>
        <p:spPr bwMode="auto">
          <a:xfrm>
            <a:off x="853165" y="1994247"/>
            <a:ext cx="2287588" cy="1944688"/>
          </a:xfrm>
          <a:custGeom>
            <a:avLst/>
            <a:gdLst>
              <a:gd name="T0" fmla="*/ 0 w 1441"/>
              <a:gd name="T1" fmla="*/ 0 h 1225"/>
              <a:gd name="T2" fmla="*/ 0 w 1441"/>
              <a:gd name="T3" fmla="*/ 1224 h 1225"/>
              <a:gd name="T4" fmla="*/ 1440 w 1441"/>
              <a:gd name="T5" fmla="*/ 1224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1" h="1225">
                <a:moveTo>
                  <a:pt x="0" y="0"/>
                </a:moveTo>
                <a:lnTo>
                  <a:pt x="0" y="1224"/>
                </a:lnTo>
                <a:lnTo>
                  <a:pt x="1440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9" tIns="45719" rIns="91439" bIns="45719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141394" name="Line 82"/>
          <p:cNvSpPr>
            <a:spLocks noChangeShapeType="1"/>
          </p:cNvSpPr>
          <p:nvPr/>
        </p:nvSpPr>
        <p:spPr bwMode="auto">
          <a:xfrm>
            <a:off x="3145515" y="2000597"/>
            <a:ext cx="0" cy="193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1431015" y="2000597"/>
            <a:ext cx="0" cy="193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141396" name="Rectangle 84"/>
          <p:cNvSpPr>
            <a:spLocks noChangeArrowheads="1"/>
          </p:cNvSpPr>
          <p:nvPr/>
        </p:nvSpPr>
        <p:spPr bwMode="auto">
          <a:xfrm>
            <a:off x="773611" y="1268760"/>
            <a:ext cx="573872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141397" name="Rectangle 85"/>
          <p:cNvSpPr>
            <a:spLocks noChangeArrowheads="1"/>
          </p:cNvSpPr>
          <p:nvPr/>
        </p:nvSpPr>
        <p:spPr bwMode="auto">
          <a:xfrm>
            <a:off x="859515" y="4303765"/>
            <a:ext cx="1816100" cy="1600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141398" name="Rectangle 86"/>
          <p:cNvSpPr>
            <a:spLocks noChangeArrowheads="1"/>
          </p:cNvSpPr>
          <p:nvPr/>
        </p:nvSpPr>
        <p:spPr bwMode="auto">
          <a:xfrm>
            <a:off x="1003978" y="4395841"/>
            <a:ext cx="599520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99" name="Rectangle 87"/>
          <p:cNvSpPr>
            <a:spLocks noChangeArrowheads="1"/>
          </p:cNvSpPr>
          <p:nvPr/>
        </p:nvSpPr>
        <p:spPr bwMode="auto">
          <a:xfrm>
            <a:off x="1805666" y="4395841"/>
            <a:ext cx="788674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141400" name="Rectangle 88"/>
          <p:cNvSpPr>
            <a:spLocks noChangeArrowheads="1"/>
          </p:cNvSpPr>
          <p:nvPr/>
        </p:nvSpPr>
        <p:spPr bwMode="auto">
          <a:xfrm>
            <a:off x="755576" y="4052941"/>
            <a:ext cx="51661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141401" name="Rectangle 89"/>
          <p:cNvSpPr>
            <a:spLocks noChangeArrowheads="1"/>
          </p:cNvSpPr>
          <p:nvPr/>
        </p:nvSpPr>
        <p:spPr bwMode="auto">
          <a:xfrm>
            <a:off x="830941" y="4853041"/>
            <a:ext cx="926533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141402" name="Rectangle 90"/>
          <p:cNvSpPr>
            <a:spLocks noChangeArrowheads="1"/>
          </p:cNvSpPr>
          <p:nvPr/>
        </p:nvSpPr>
        <p:spPr bwMode="auto">
          <a:xfrm>
            <a:off x="2029012" y="4853041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141403" name="Rectangle 91"/>
          <p:cNvSpPr>
            <a:spLocks noChangeArrowheads="1"/>
          </p:cNvSpPr>
          <p:nvPr/>
        </p:nvSpPr>
        <p:spPr bwMode="auto">
          <a:xfrm>
            <a:off x="830940" y="5081641"/>
            <a:ext cx="918518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404" name="Rectangle 92"/>
          <p:cNvSpPr>
            <a:spLocks noChangeArrowheads="1"/>
          </p:cNvSpPr>
          <p:nvPr/>
        </p:nvSpPr>
        <p:spPr bwMode="auto">
          <a:xfrm>
            <a:off x="2029012" y="5081641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141405" name="Rectangle 93"/>
          <p:cNvSpPr>
            <a:spLocks noChangeArrowheads="1"/>
          </p:cNvSpPr>
          <p:nvPr/>
        </p:nvSpPr>
        <p:spPr bwMode="auto">
          <a:xfrm>
            <a:off x="830941" y="5310241"/>
            <a:ext cx="96019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406" name="Rectangle 94"/>
          <p:cNvSpPr>
            <a:spLocks noChangeArrowheads="1"/>
          </p:cNvSpPr>
          <p:nvPr/>
        </p:nvSpPr>
        <p:spPr bwMode="auto">
          <a:xfrm>
            <a:off x="2029012" y="5310241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141407" name="Rectangle 95"/>
          <p:cNvSpPr>
            <a:spLocks noChangeArrowheads="1"/>
          </p:cNvSpPr>
          <p:nvPr/>
        </p:nvSpPr>
        <p:spPr bwMode="auto">
          <a:xfrm>
            <a:off x="824032" y="5538841"/>
            <a:ext cx="1035537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141408" name="Rectangle 96"/>
          <p:cNvSpPr>
            <a:spLocks noChangeArrowheads="1"/>
          </p:cNvSpPr>
          <p:nvPr/>
        </p:nvSpPr>
        <p:spPr bwMode="auto">
          <a:xfrm>
            <a:off x="2029012" y="5538841"/>
            <a:ext cx="607536" cy="2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195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>
            <a:off x="1773915" y="4303765"/>
            <a:ext cx="0" cy="158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>
            <a:off x="859515" y="4741915"/>
            <a:ext cx="181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141411" name="Rectangle 99"/>
          <p:cNvSpPr>
            <a:spLocks noChangeArrowheads="1"/>
          </p:cNvSpPr>
          <p:nvPr/>
        </p:nvSpPr>
        <p:spPr bwMode="auto">
          <a:xfrm>
            <a:off x="4916734" y="1833616"/>
            <a:ext cx="1159417" cy="3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1406" dirty="0">
                <a:latin typeface="MS PGothic"/>
                <a:ea typeface="MS PGothic"/>
              </a:rPr>
              <a:t> </a:t>
            </a:r>
            <a:r>
              <a:rPr lang="en-US" sz="1969" dirty="0">
                <a:latin typeface="MS PGothic"/>
                <a:ea typeface="MS PGothic"/>
              </a:rPr>
              <a:t>⋈</a:t>
            </a:r>
            <a:r>
              <a:rPr lang="en-US" sz="1969" dirty="0">
                <a:latin typeface="Arial" charset="0"/>
              </a:rPr>
              <a:t> </a:t>
            </a:r>
            <a:r>
              <a:rPr lang="en-US" sz="1406" dirty="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141413" name="Text Box 101"/>
          <p:cNvSpPr txBox="1">
            <a:spLocks noChangeArrowheads="1"/>
          </p:cNvSpPr>
          <p:nvPr/>
        </p:nvSpPr>
        <p:spPr bwMode="auto">
          <a:xfrm>
            <a:off x="3097346" y="5389615"/>
            <a:ext cx="5644492" cy="46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/>
          <a:p>
            <a:r>
              <a:rPr lang="en-US" sz="2391" dirty="0">
                <a:solidFill>
                  <a:srgbClr val="000000"/>
                </a:solidFill>
                <a:latin typeface="Book Antiqua"/>
              </a:rPr>
              <a:t>Join is over the common attribute TITLE</a:t>
            </a:r>
          </a:p>
        </p:txBody>
      </p:sp>
    </p:spTree>
    <p:extLst>
      <p:ext uri="{BB962C8B-B14F-4D97-AF65-F5344CB8AC3E}">
        <p14:creationId xmlns:p14="http://schemas.microsoft.com/office/powerpoint/2010/main" val="318566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Book Antiqua"/>
              </a:rPr>
              <a:t>Distributed and Parallel Database Design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Fragmentation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Data distribution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Combined approaches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Join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346547"/>
            <a:ext cx="8229600" cy="4530725"/>
          </a:xfrm>
          <a:noFill/>
          <a:ln/>
        </p:spPr>
        <p:txBody>
          <a:bodyPr/>
          <a:lstStyle/>
          <a:p>
            <a:r>
              <a:rPr lang="en-US" sz="3094" dirty="0"/>
              <a:t>Outer-Join</a:t>
            </a:r>
          </a:p>
          <a:p>
            <a:pPr lvl="1"/>
            <a:r>
              <a:rPr lang="en-US" sz="3094" dirty="0"/>
              <a:t>Ensures that tuples from one or both relations that do not satisfy the join condition still appear in the final result with other relation</a:t>
            </a:r>
            <a:r>
              <a:rPr lang="ja-JP" altLang="en-US" sz="3094" dirty="0">
                <a:latin typeface="Arial"/>
              </a:rPr>
              <a:t>’</a:t>
            </a:r>
            <a:r>
              <a:rPr lang="en-US" sz="3094" dirty="0"/>
              <a:t>s attribute values set to NULL</a:t>
            </a:r>
          </a:p>
          <a:p>
            <a:pPr lvl="1"/>
            <a:r>
              <a:rPr lang="en-US" sz="3094" dirty="0"/>
              <a:t>Left outer join</a:t>
            </a:r>
          </a:p>
          <a:p>
            <a:pPr lvl="1"/>
            <a:r>
              <a:rPr lang="en-US" sz="3094" dirty="0"/>
              <a:t>Right outer join</a:t>
            </a:r>
          </a:p>
          <a:p>
            <a:pPr lvl="1"/>
            <a:r>
              <a:rPr lang="en-US" sz="3094" dirty="0"/>
              <a:t>Full outer join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3958659" y="4561233"/>
            <a:ext cx="314325" cy="114300"/>
            <a:chOff x="474" y="3462"/>
            <a:chExt cx="198" cy="72"/>
          </a:xfrm>
        </p:grpSpPr>
        <p:grpSp>
          <p:nvGrpSpPr>
            <p:cNvPr id="93189" name="Group 5"/>
            <p:cNvGrpSpPr>
              <a:grpSpLocks/>
            </p:cNvGrpSpPr>
            <p:nvPr/>
          </p:nvGrpSpPr>
          <p:grpSpPr bwMode="auto">
            <a:xfrm>
              <a:off x="474" y="3462"/>
              <a:ext cx="198" cy="72"/>
              <a:chOff x="474" y="3456"/>
              <a:chExt cx="198" cy="72"/>
            </a:xfrm>
          </p:grpSpPr>
          <p:sp>
            <p:nvSpPr>
              <p:cNvPr id="93190" name="AutoShape 6"/>
              <p:cNvSpPr>
                <a:spLocks noChangeArrowheads="1"/>
              </p:cNvSpPr>
              <p:nvPr/>
            </p:nvSpPr>
            <p:spPr bwMode="auto">
              <a:xfrm rot="-5400000">
                <a:off x="564" y="3420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191" name="Line 7"/>
              <p:cNvSpPr>
                <a:spLocks noChangeShapeType="1"/>
              </p:cNvSpPr>
              <p:nvPr/>
            </p:nvSpPr>
            <p:spPr bwMode="auto">
              <a:xfrm>
                <a:off x="474" y="3456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>
              <a:off x="474" y="3534"/>
              <a:ext cx="5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93193" name="Group 9"/>
          <p:cNvGrpSpPr>
            <a:grpSpLocks/>
          </p:cNvGrpSpPr>
          <p:nvPr/>
        </p:nvGrpSpPr>
        <p:grpSpPr bwMode="auto">
          <a:xfrm flipH="1">
            <a:off x="3963014" y="5177726"/>
            <a:ext cx="314325" cy="114300"/>
            <a:chOff x="474" y="3462"/>
            <a:chExt cx="198" cy="72"/>
          </a:xfrm>
        </p:grpSpPr>
        <p:grpSp>
          <p:nvGrpSpPr>
            <p:cNvPr id="93194" name="Group 10"/>
            <p:cNvGrpSpPr>
              <a:grpSpLocks/>
            </p:cNvGrpSpPr>
            <p:nvPr/>
          </p:nvGrpSpPr>
          <p:grpSpPr bwMode="auto">
            <a:xfrm>
              <a:off x="474" y="3462"/>
              <a:ext cx="198" cy="72"/>
              <a:chOff x="474" y="3456"/>
              <a:chExt cx="198" cy="72"/>
            </a:xfrm>
          </p:grpSpPr>
          <p:sp>
            <p:nvSpPr>
              <p:cNvPr id="93195" name="AutoShape 11"/>
              <p:cNvSpPr>
                <a:spLocks noChangeArrowheads="1"/>
              </p:cNvSpPr>
              <p:nvPr/>
            </p:nvSpPr>
            <p:spPr bwMode="auto">
              <a:xfrm rot="-5400000">
                <a:off x="564" y="3420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196" name="Line 12"/>
              <p:cNvSpPr>
                <a:spLocks noChangeShapeType="1"/>
              </p:cNvSpPr>
              <p:nvPr/>
            </p:nvSpPr>
            <p:spPr bwMode="auto">
              <a:xfrm>
                <a:off x="474" y="3456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474" y="3534"/>
              <a:ext cx="5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93198" name="Group 14"/>
          <p:cNvGrpSpPr>
            <a:grpSpLocks/>
          </p:cNvGrpSpPr>
          <p:nvPr/>
        </p:nvGrpSpPr>
        <p:grpSpPr bwMode="auto">
          <a:xfrm>
            <a:off x="3913802" y="5758009"/>
            <a:ext cx="406400" cy="114300"/>
            <a:chOff x="1478" y="3648"/>
            <a:chExt cx="256" cy="72"/>
          </a:xfrm>
        </p:grpSpPr>
        <p:grpSp>
          <p:nvGrpSpPr>
            <p:cNvPr id="93199" name="Group 15"/>
            <p:cNvGrpSpPr>
              <a:grpSpLocks/>
            </p:cNvGrpSpPr>
            <p:nvPr/>
          </p:nvGrpSpPr>
          <p:grpSpPr bwMode="auto">
            <a:xfrm>
              <a:off x="1536" y="3648"/>
              <a:ext cx="198" cy="72"/>
              <a:chOff x="1536" y="3648"/>
              <a:chExt cx="198" cy="72"/>
            </a:xfrm>
          </p:grpSpPr>
          <p:sp>
            <p:nvSpPr>
              <p:cNvPr id="93200" name="AutoShape 16"/>
              <p:cNvSpPr>
                <a:spLocks noChangeArrowheads="1"/>
              </p:cNvSpPr>
              <p:nvPr/>
            </p:nvSpPr>
            <p:spPr bwMode="auto">
              <a:xfrm rot="5400000" flipH="1">
                <a:off x="1572" y="3612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grpSp>
            <p:nvGrpSpPr>
              <p:cNvPr id="93201" name="Group 17"/>
              <p:cNvGrpSpPr>
                <a:grpSpLocks/>
              </p:cNvGrpSpPr>
              <p:nvPr/>
            </p:nvGrpSpPr>
            <p:grpSpPr bwMode="auto">
              <a:xfrm>
                <a:off x="1676" y="3648"/>
                <a:ext cx="58" cy="72"/>
                <a:chOff x="1676" y="3648"/>
                <a:chExt cx="58" cy="72"/>
              </a:xfrm>
            </p:grpSpPr>
            <p:sp>
              <p:nvSpPr>
                <p:cNvPr id="9320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676" y="3648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0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676" y="3720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</p:grpSp>
        <p:grpSp>
          <p:nvGrpSpPr>
            <p:cNvPr id="93204" name="Group 20"/>
            <p:cNvGrpSpPr>
              <a:grpSpLocks/>
            </p:cNvGrpSpPr>
            <p:nvPr/>
          </p:nvGrpSpPr>
          <p:grpSpPr bwMode="auto">
            <a:xfrm>
              <a:off x="1478" y="3648"/>
              <a:ext cx="58" cy="72"/>
              <a:chOff x="1676" y="3648"/>
              <a:chExt cx="58" cy="72"/>
            </a:xfrm>
          </p:grpSpPr>
          <p:sp>
            <p:nvSpPr>
              <p:cNvPr id="93205" name="Line 21"/>
              <p:cNvSpPr>
                <a:spLocks noChangeShapeType="1"/>
              </p:cNvSpPr>
              <p:nvPr/>
            </p:nvSpPr>
            <p:spPr bwMode="auto">
              <a:xfrm flipH="1">
                <a:off x="1676" y="3648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06" name="Line 22"/>
              <p:cNvSpPr>
                <a:spLocks noChangeShapeType="1"/>
              </p:cNvSpPr>
              <p:nvPr/>
            </p:nvSpPr>
            <p:spPr bwMode="auto">
              <a:xfrm flipH="1">
                <a:off x="1676" y="3720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508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Outer Join –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en-US" sz="2531" dirty="0"/>
              <a:t>Relation </a:t>
            </a:r>
            <a:r>
              <a:rPr lang="en-US" altLang="en-US" sz="2531" i="1" dirty="0"/>
              <a:t>instructor</a:t>
            </a:r>
            <a:endParaRPr lang="en-US" altLang="en-US" sz="2531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 algn="l" eaLnBrk="0" hangingPunct="0">
              <a:spcBef>
                <a:spcPct val="35000"/>
              </a:spcBef>
              <a:buClr>
                <a:schemeClr val="accent6">
                  <a:lumMod val="50000"/>
                </a:schemeClr>
              </a:buClr>
              <a:buSzPct val="150000"/>
              <a:buFont typeface="Wingdings" panose="05000000000000000000" pitchFamily="2" charset="2"/>
              <a:buChar char="§"/>
            </a:pPr>
            <a:r>
              <a:rPr kumimoji="1" lang="en-US" altLang="en-US" sz="2531" dirty="0">
                <a:solidFill>
                  <a:srgbClr val="000000"/>
                </a:solidFill>
                <a:cs typeface="+mn-cs"/>
              </a:rPr>
              <a:t>Relation </a:t>
            </a:r>
            <a:r>
              <a:rPr kumimoji="1" lang="en-US" altLang="en-US" sz="2531" i="1" dirty="0">
                <a:solidFill>
                  <a:srgbClr val="000000"/>
                </a:solidFill>
                <a:cs typeface="+mn-cs"/>
              </a:rPr>
              <a:t>teaches</a:t>
            </a:r>
            <a:endParaRPr kumimoji="1" lang="en-US" altLang="en-US" sz="2531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2438400" y="4089401"/>
            <a:ext cx="3276600" cy="1219200"/>
            <a:chOff x="1536" y="2576"/>
            <a:chExt cx="2064" cy="768"/>
          </a:xfrm>
        </p:grpSpPr>
        <p:sp>
          <p:nvSpPr>
            <p:cNvPr id="24589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0" hangingPunct="0"/>
              <a:r>
                <a:rPr lang="en-US" altLang="en-US" i="1">
                  <a:solidFill>
                    <a:srgbClr val="000000"/>
                  </a:solidFill>
                  <a:cs typeface="+mn-cs"/>
                </a:rPr>
                <a:t>ID</a:t>
              </a: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590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0" hangingPunct="0"/>
              <a:r>
                <a:rPr lang="en-US" altLang="en-US" i="1">
                  <a:solidFill>
                    <a:srgbClr val="000000"/>
                  </a:solidFill>
                  <a:cs typeface="+mn-cs"/>
                </a:rPr>
                <a:t>course_id</a:t>
              </a: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591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10101</a:t>
              </a:r>
            </a:p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12121</a:t>
              </a:r>
            </a:p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76766</a:t>
              </a:r>
            </a:p>
          </p:txBody>
        </p:sp>
        <p:sp>
          <p:nvSpPr>
            <p:cNvPr id="24592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CS-101</a:t>
              </a:r>
            </a:p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FIN-201</a:t>
              </a:r>
            </a:p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BIO-101</a:t>
              </a:r>
            </a:p>
          </p:txBody>
        </p:sp>
      </p:grpSp>
      <p:grpSp>
        <p:nvGrpSpPr>
          <p:cNvPr id="24582" name="Group 10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24583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Comp. Sci.</a:t>
              </a:r>
            </a:p>
            <a:p>
              <a:pPr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Finance</a:t>
              </a:r>
            </a:p>
            <a:p>
              <a:pPr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Music</a:t>
              </a:r>
            </a:p>
          </p:txBody>
        </p:sp>
        <p:sp>
          <p:nvSpPr>
            <p:cNvPr id="24584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0" hangingPunct="0"/>
              <a:r>
                <a:rPr lang="en-US" altLang="en-US" i="1">
                  <a:solidFill>
                    <a:srgbClr val="000000"/>
                  </a:solidFill>
                  <a:cs typeface="+mn-cs"/>
                </a:rPr>
                <a:t>ID</a:t>
              </a: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585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0" hangingPunct="0"/>
              <a:r>
                <a:rPr lang="en-US" altLang="en-US" i="1">
                  <a:solidFill>
                    <a:srgbClr val="000000"/>
                  </a:solidFill>
                  <a:cs typeface="+mn-cs"/>
                </a:rPr>
                <a:t>dept_name</a:t>
              </a: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586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10101</a:t>
              </a:r>
            </a:p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12121</a:t>
              </a:r>
            </a:p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15151</a:t>
              </a:r>
            </a:p>
          </p:txBody>
        </p:sp>
        <p:sp>
          <p:nvSpPr>
            <p:cNvPr id="24587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0" hangingPunct="0"/>
              <a:r>
                <a:rPr lang="en-US" altLang="en-US" i="1">
                  <a:solidFill>
                    <a:srgbClr val="000000"/>
                  </a:solidFill>
                  <a:cs typeface="+mn-cs"/>
                </a:rPr>
                <a:t>name</a:t>
              </a: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588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Srinivasan</a:t>
              </a:r>
            </a:p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Wu</a:t>
              </a:r>
            </a:p>
            <a:p>
              <a:pPr algn="l" eaLnBrk="0" hangingPunct="0"/>
              <a:r>
                <a:rPr lang="en-US" altLang="en-US">
                  <a:solidFill>
                    <a:srgbClr val="000000"/>
                  </a:solidFill>
                  <a:cs typeface="+mn-cs"/>
                </a:rPr>
                <a:t>Mozart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37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4"/>
          <p:cNvSpPr>
            <a:spLocks noChangeArrowheads="1"/>
          </p:cNvSpPr>
          <p:nvPr/>
        </p:nvSpPr>
        <p:spPr bwMode="auto">
          <a:xfrm>
            <a:off x="885825" y="3408364"/>
            <a:ext cx="4235450" cy="90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algn="l" eaLnBrk="0" hangingPunct="0">
              <a:spcBef>
                <a:spcPct val="35000"/>
              </a:spcBef>
              <a:buClr>
                <a:schemeClr val="accent6">
                  <a:lumMod val="50000"/>
                </a:schemeClr>
              </a:buClr>
              <a:buSzPct val="150000"/>
              <a:buFont typeface="Wingdings" panose="05000000000000000000" pitchFamily="2" charset="2"/>
              <a:buChar char="§"/>
            </a:pPr>
            <a:r>
              <a:rPr kumimoji="1" lang="en-US" altLang="en-US" sz="2250" b="1" dirty="0">
                <a:solidFill>
                  <a:srgbClr val="000000"/>
                </a:solidFill>
                <a:cs typeface="+mn-cs"/>
              </a:rPr>
              <a:t> </a:t>
            </a:r>
            <a:r>
              <a:rPr kumimoji="1" lang="en-US" altLang="en-US" sz="2250" dirty="0">
                <a:solidFill>
                  <a:srgbClr val="000000"/>
                </a:solidFill>
                <a:cs typeface="+mn-cs"/>
              </a:rPr>
              <a:t>Left Outer Join</a:t>
            </a:r>
          </a:p>
          <a:p>
            <a:pPr algn="l" eaLnBrk="0" hangingPunct="0">
              <a:spcBef>
                <a:spcPct val="35000"/>
              </a:spcBef>
              <a:buClr>
                <a:srgbClr val="CC3300"/>
              </a:buClr>
              <a:buFont typeface="Monotype Sorts" charset="2"/>
              <a:buNone/>
            </a:pPr>
            <a:r>
              <a:rPr kumimoji="1" lang="en-US" altLang="en-US" sz="2250" i="1" dirty="0">
                <a:solidFill>
                  <a:srgbClr val="000000"/>
                </a:solidFill>
                <a:cs typeface="+mn-cs"/>
              </a:rPr>
              <a:t>    instructor          teaches</a:t>
            </a:r>
            <a:endParaRPr kumimoji="1" lang="en-US" altLang="en-US" sz="2250" b="1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26627" name="Group 25"/>
          <p:cNvGrpSpPr>
            <a:grpSpLocks/>
          </p:cNvGrpSpPr>
          <p:nvPr/>
        </p:nvGrpSpPr>
        <p:grpSpPr bwMode="auto">
          <a:xfrm>
            <a:off x="2597406" y="3985937"/>
            <a:ext cx="414337" cy="209550"/>
            <a:chOff x="1225" y="2417"/>
            <a:chExt cx="261" cy="132"/>
          </a:xfrm>
        </p:grpSpPr>
        <p:sp>
          <p:nvSpPr>
            <p:cNvPr id="26647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0" hangingPunct="0"/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6648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 eaLnBrk="0" hangingPunct="0"/>
              <a:endParaRPr lang="en-US" sz="1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6649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 eaLnBrk="0" hangingPunct="0"/>
              <a:endParaRPr lang="en-US" sz="1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Outer Join – Example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50" dirty="0"/>
              <a:t>Join </a:t>
            </a:r>
            <a:br>
              <a:rPr lang="en-US" altLang="en-US" sz="2250" dirty="0"/>
            </a:br>
            <a:br>
              <a:rPr lang="en-US" altLang="en-US" sz="2250" b="1" dirty="0"/>
            </a:br>
            <a:r>
              <a:rPr lang="en-US" altLang="en-US" sz="2250" i="1" dirty="0"/>
              <a:t>instructor      teaches</a:t>
            </a:r>
          </a:p>
        </p:txBody>
      </p:sp>
      <p:sp>
        <p:nvSpPr>
          <p:cNvPr id="26630" name="AutoShape 4"/>
          <p:cNvSpPr>
            <a:spLocks noChangeArrowheads="1"/>
          </p:cNvSpPr>
          <p:nvPr/>
        </p:nvSpPr>
        <p:spPr bwMode="auto">
          <a:xfrm rot="16200000" flipV="1">
            <a:off x="2546776" y="1808312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08126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4327526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dept_name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1508125" y="2530476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10101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12121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4327526" y="2530476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Comp. Sci.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Finance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5621339" y="21494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course_id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5635625" y="2530476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  CS-101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  FIN-201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2727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2727325" y="2530476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Srinivasan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Wu</a:t>
            </a:r>
          </a:p>
        </p:txBody>
      </p:sp>
      <p:sp>
        <p:nvSpPr>
          <p:cNvPr id="26639" name="Rectangle 29"/>
          <p:cNvSpPr>
            <a:spLocks noChangeArrowheads="1"/>
          </p:cNvSpPr>
          <p:nvPr/>
        </p:nvSpPr>
        <p:spPr bwMode="auto">
          <a:xfrm>
            <a:off x="1533525" y="43021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6640" name="Rectangle 30"/>
          <p:cNvSpPr>
            <a:spLocks noChangeArrowheads="1"/>
          </p:cNvSpPr>
          <p:nvPr/>
        </p:nvSpPr>
        <p:spPr bwMode="auto">
          <a:xfrm>
            <a:off x="4352926" y="430212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dept_name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6641" name="Rectangle 31"/>
          <p:cNvSpPr>
            <a:spLocks noChangeArrowheads="1"/>
          </p:cNvSpPr>
          <p:nvPr/>
        </p:nvSpPr>
        <p:spPr bwMode="auto">
          <a:xfrm>
            <a:off x="1533525" y="4683125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 dirty="0">
                <a:solidFill>
                  <a:srgbClr val="000000"/>
                </a:solidFill>
                <a:cs typeface="+mn-cs"/>
              </a:rPr>
              <a:t>10101</a:t>
            </a:r>
          </a:p>
          <a:p>
            <a:pPr algn="l" eaLnBrk="0" hangingPunct="0"/>
            <a:r>
              <a:rPr lang="en-US" altLang="en-US" dirty="0">
                <a:solidFill>
                  <a:srgbClr val="000000"/>
                </a:solidFill>
                <a:cs typeface="+mn-cs"/>
              </a:rPr>
              <a:t>12121</a:t>
            </a:r>
          </a:p>
          <a:p>
            <a:pPr algn="l" eaLnBrk="0" hangingPunct="0"/>
            <a:r>
              <a:rPr lang="en-US" altLang="en-US" dirty="0">
                <a:solidFill>
                  <a:srgbClr val="000000"/>
                </a:solidFill>
                <a:cs typeface="+mn-cs"/>
              </a:rPr>
              <a:t>15151</a:t>
            </a:r>
          </a:p>
        </p:txBody>
      </p:sp>
      <p:sp>
        <p:nvSpPr>
          <p:cNvPr id="26642" name="Rectangle 32"/>
          <p:cNvSpPr>
            <a:spLocks noChangeArrowheads="1"/>
          </p:cNvSpPr>
          <p:nvPr/>
        </p:nvSpPr>
        <p:spPr bwMode="auto">
          <a:xfrm>
            <a:off x="4352926" y="4683126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Comp. Sci.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Finance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Music</a:t>
            </a:r>
          </a:p>
        </p:txBody>
      </p:sp>
      <p:sp>
        <p:nvSpPr>
          <p:cNvPr id="26643" name="Rectangle 33"/>
          <p:cNvSpPr>
            <a:spLocks noChangeArrowheads="1"/>
          </p:cNvSpPr>
          <p:nvPr/>
        </p:nvSpPr>
        <p:spPr bwMode="auto">
          <a:xfrm>
            <a:off x="5646739" y="4302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course_id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6644" name="Rectangle 34"/>
          <p:cNvSpPr>
            <a:spLocks noChangeArrowheads="1"/>
          </p:cNvSpPr>
          <p:nvPr/>
        </p:nvSpPr>
        <p:spPr bwMode="auto">
          <a:xfrm>
            <a:off x="5710238" y="4683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  CS-101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  FIN-201</a:t>
            </a:r>
          </a:p>
          <a:p>
            <a:pPr algn="l"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  null</a:t>
            </a:r>
          </a:p>
        </p:txBody>
      </p:sp>
      <p:sp>
        <p:nvSpPr>
          <p:cNvPr id="26645" name="Rectangle 35"/>
          <p:cNvSpPr>
            <a:spLocks noChangeArrowheads="1"/>
          </p:cNvSpPr>
          <p:nvPr/>
        </p:nvSpPr>
        <p:spPr bwMode="auto">
          <a:xfrm>
            <a:off x="2752725" y="4302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6646" name="Rectangle 36"/>
          <p:cNvSpPr>
            <a:spLocks noChangeArrowheads="1"/>
          </p:cNvSpPr>
          <p:nvPr/>
        </p:nvSpPr>
        <p:spPr bwMode="auto">
          <a:xfrm>
            <a:off x="2752725" y="4668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Srinivasan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Wu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Mozart</a:t>
            </a:r>
          </a:p>
        </p:txBody>
      </p:sp>
    </p:spTree>
    <p:extLst>
      <p:ext uri="{BB962C8B-B14F-4D97-AF65-F5344CB8AC3E}">
        <p14:creationId xmlns:p14="http://schemas.microsoft.com/office/powerpoint/2010/main" val="82835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Outer Join – Example</a:t>
            </a:r>
          </a:p>
        </p:txBody>
      </p:sp>
      <p:sp>
        <p:nvSpPr>
          <p:cNvPr id="27651" name="Rectangle 22"/>
          <p:cNvSpPr>
            <a:spLocks noChangeArrowheads="1"/>
          </p:cNvSpPr>
          <p:nvPr/>
        </p:nvSpPr>
        <p:spPr bwMode="auto">
          <a:xfrm>
            <a:off x="806450" y="3405189"/>
            <a:ext cx="4070350" cy="67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l" eaLnBrk="0" hangingPunct="0">
              <a:spcBef>
                <a:spcPct val="35000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solidFill>
                  <a:srgbClr val="000000"/>
                </a:solidFill>
                <a:cs typeface="+mn-cs"/>
              </a:rPr>
              <a:t> Full Outer Join</a:t>
            </a:r>
          </a:p>
          <a:p>
            <a:pPr algn="l" eaLnBrk="0" hangingPunct="0">
              <a:spcBef>
                <a:spcPct val="3500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kumimoji="1" lang="en-US" altLang="en-US" i="1" dirty="0">
                <a:solidFill>
                  <a:srgbClr val="000000"/>
                </a:solidFill>
                <a:cs typeface="+mn-cs"/>
              </a:rPr>
              <a:t>    instructor         teaches</a:t>
            </a:r>
          </a:p>
        </p:txBody>
      </p:sp>
      <p:grpSp>
        <p:nvGrpSpPr>
          <p:cNvPr id="27652" name="Group 23"/>
          <p:cNvGrpSpPr>
            <a:grpSpLocks/>
          </p:cNvGrpSpPr>
          <p:nvPr/>
        </p:nvGrpSpPr>
        <p:grpSpPr bwMode="auto">
          <a:xfrm>
            <a:off x="2006600" y="3836988"/>
            <a:ext cx="387350" cy="152400"/>
            <a:chOff x="1141" y="2444"/>
            <a:chExt cx="244" cy="96"/>
          </a:xfrm>
        </p:grpSpPr>
        <p:sp>
          <p:nvSpPr>
            <p:cNvPr id="27674" name="AutoShape 24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0" hangingPunct="0"/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 eaLnBrk="0" hangingPunct="0"/>
              <a:endParaRPr lang="en-US" sz="1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676" name="Line 26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 eaLnBrk="0" hangingPunct="0"/>
              <a:endParaRPr lang="en-US" sz="1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677" name="Line 27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 eaLnBrk="0" hangingPunct="0"/>
              <a:endParaRPr lang="en-US" sz="1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678" name="Line 28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 eaLnBrk="0" hangingPunct="0"/>
              <a:endParaRPr lang="en-US" sz="1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7653" name="Rectangle 30"/>
          <p:cNvSpPr>
            <a:spLocks noChangeArrowheads="1"/>
          </p:cNvSpPr>
          <p:nvPr/>
        </p:nvSpPr>
        <p:spPr bwMode="auto">
          <a:xfrm>
            <a:off x="849313" y="1103314"/>
            <a:ext cx="4070350" cy="67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algn="l" eaLnBrk="0" hangingPunct="0">
              <a:spcBef>
                <a:spcPct val="35000"/>
              </a:spcBef>
              <a:buClr>
                <a:srgbClr val="CC3300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solidFill>
                  <a:srgbClr val="000000"/>
                </a:solidFill>
                <a:cs typeface="+mn-cs"/>
              </a:rPr>
              <a:t> Right Outer Join</a:t>
            </a:r>
          </a:p>
          <a:p>
            <a:pPr algn="l" eaLnBrk="0" hangingPunct="0">
              <a:spcBef>
                <a:spcPct val="35000"/>
              </a:spcBef>
              <a:buClr>
                <a:srgbClr val="CC3300"/>
              </a:buClr>
              <a:buSzPct val="90000"/>
              <a:buFont typeface="Monotype Sorts" charset="2"/>
              <a:buNone/>
            </a:pPr>
            <a:r>
              <a:rPr kumimoji="1" lang="en-US" altLang="en-US" i="1" dirty="0">
                <a:solidFill>
                  <a:srgbClr val="000000"/>
                </a:solidFill>
                <a:cs typeface="+mn-cs"/>
              </a:rPr>
              <a:t>    instructor        teaches</a:t>
            </a:r>
          </a:p>
        </p:txBody>
      </p:sp>
      <p:grpSp>
        <p:nvGrpSpPr>
          <p:cNvPr id="27654" name="Group 31"/>
          <p:cNvGrpSpPr>
            <a:grpSpLocks/>
          </p:cNvGrpSpPr>
          <p:nvPr/>
        </p:nvGrpSpPr>
        <p:grpSpPr bwMode="auto">
          <a:xfrm>
            <a:off x="2101850" y="1511301"/>
            <a:ext cx="265113" cy="157163"/>
            <a:chOff x="1050" y="991"/>
            <a:chExt cx="167" cy="99"/>
          </a:xfrm>
        </p:grpSpPr>
        <p:sp>
          <p:nvSpPr>
            <p:cNvPr id="27671" name="AutoShape 32"/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0" hangingPunct="0"/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7672" name="Line 33"/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 eaLnBrk="0" hangingPunct="0"/>
              <a:endParaRPr lang="en-US" sz="1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673" name="Line 34"/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 eaLnBrk="0" hangingPunct="0"/>
              <a:endParaRPr lang="en-US" sz="1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7655" name="Rectangle 39"/>
          <p:cNvSpPr>
            <a:spLocks noChangeArrowheads="1"/>
          </p:cNvSpPr>
          <p:nvPr/>
        </p:nvSpPr>
        <p:spPr bwMode="auto">
          <a:xfrm>
            <a:off x="1685926" y="20288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7656" name="Rectangle 40"/>
          <p:cNvSpPr>
            <a:spLocks noChangeArrowheads="1"/>
          </p:cNvSpPr>
          <p:nvPr/>
        </p:nvSpPr>
        <p:spPr bwMode="auto">
          <a:xfrm>
            <a:off x="4505326" y="20288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dept_name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7657" name="Rectangle 41"/>
          <p:cNvSpPr>
            <a:spLocks noChangeArrowheads="1"/>
          </p:cNvSpPr>
          <p:nvPr/>
        </p:nvSpPr>
        <p:spPr bwMode="auto">
          <a:xfrm>
            <a:off x="1685925" y="2398714"/>
            <a:ext cx="12334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10101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12121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76766</a:t>
            </a:r>
          </a:p>
        </p:txBody>
      </p:sp>
      <p:sp>
        <p:nvSpPr>
          <p:cNvPr id="27658" name="Rectangle 42"/>
          <p:cNvSpPr>
            <a:spLocks noChangeArrowheads="1"/>
          </p:cNvSpPr>
          <p:nvPr/>
        </p:nvSpPr>
        <p:spPr bwMode="auto">
          <a:xfrm>
            <a:off x="4505326" y="2397126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Comp. Sci.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Finance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null</a:t>
            </a:r>
          </a:p>
        </p:txBody>
      </p:sp>
      <p:sp>
        <p:nvSpPr>
          <p:cNvPr id="27659" name="Rectangle 43"/>
          <p:cNvSpPr>
            <a:spLocks noChangeArrowheads="1"/>
          </p:cNvSpPr>
          <p:nvPr/>
        </p:nvSpPr>
        <p:spPr bwMode="auto">
          <a:xfrm>
            <a:off x="5838825" y="20288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course_id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7660" name="Rectangle 44"/>
          <p:cNvSpPr>
            <a:spLocks noChangeArrowheads="1"/>
          </p:cNvSpPr>
          <p:nvPr/>
        </p:nvSpPr>
        <p:spPr bwMode="auto">
          <a:xfrm>
            <a:off x="5862639" y="2397125"/>
            <a:ext cx="1412875" cy="862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  CS-101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  FIN-201</a:t>
            </a:r>
          </a:p>
          <a:p>
            <a:pPr algn="l"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  </a:t>
            </a:r>
            <a:r>
              <a:rPr lang="en-US" altLang="en-US">
                <a:solidFill>
                  <a:srgbClr val="000000"/>
                </a:solidFill>
                <a:cs typeface="+mn-cs"/>
              </a:rPr>
              <a:t>BIO-101</a:t>
            </a:r>
            <a:endParaRPr lang="en-US" altLang="en-US" i="1">
              <a:solidFill>
                <a:srgbClr val="000000"/>
              </a:solidFill>
              <a:cs typeface="+mn-cs"/>
            </a:endParaRPr>
          </a:p>
        </p:txBody>
      </p:sp>
      <p:sp>
        <p:nvSpPr>
          <p:cNvPr id="27661" name="Rectangle 45"/>
          <p:cNvSpPr>
            <a:spLocks noChangeArrowheads="1"/>
          </p:cNvSpPr>
          <p:nvPr/>
        </p:nvSpPr>
        <p:spPr bwMode="auto">
          <a:xfrm>
            <a:off x="2905125" y="20288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7662" name="Rectangle 46"/>
          <p:cNvSpPr>
            <a:spLocks noChangeArrowheads="1"/>
          </p:cNvSpPr>
          <p:nvPr/>
        </p:nvSpPr>
        <p:spPr bwMode="auto">
          <a:xfrm>
            <a:off x="2905125" y="23955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Srinivasan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Wu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null</a:t>
            </a:r>
          </a:p>
        </p:txBody>
      </p:sp>
      <p:sp>
        <p:nvSpPr>
          <p:cNvPr id="27663" name="Rectangle 47"/>
          <p:cNvSpPr>
            <a:spLocks noChangeArrowheads="1"/>
          </p:cNvSpPr>
          <p:nvPr/>
        </p:nvSpPr>
        <p:spPr bwMode="auto">
          <a:xfrm>
            <a:off x="1838325" y="43656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7664" name="Rectangle 48"/>
          <p:cNvSpPr>
            <a:spLocks noChangeArrowheads="1"/>
          </p:cNvSpPr>
          <p:nvPr/>
        </p:nvSpPr>
        <p:spPr bwMode="auto">
          <a:xfrm>
            <a:off x="4657726" y="43656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dept_name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7665" name="Rectangle 49"/>
          <p:cNvSpPr>
            <a:spLocks noChangeArrowheads="1"/>
          </p:cNvSpPr>
          <p:nvPr/>
        </p:nvSpPr>
        <p:spPr bwMode="auto">
          <a:xfrm>
            <a:off x="1838325" y="4735513"/>
            <a:ext cx="12334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10101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12121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15151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76766</a:t>
            </a:r>
          </a:p>
        </p:txBody>
      </p:sp>
      <p:sp>
        <p:nvSpPr>
          <p:cNvPr id="27666" name="Rectangle 50"/>
          <p:cNvSpPr>
            <a:spLocks noChangeArrowheads="1"/>
          </p:cNvSpPr>
          <p:nvPr/>
        </p:nvSpPr>
        <p:spPr bwMode="auto">
          <a:xfrm>
            <a:off x="4657988" y="4712544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Comp. Sci.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Finance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Music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null</a:t>
            </a:r>
          </a:p>
        </p:txBody>
      </p:sp>
      <p:sp>
        <p:nvSpPr>
          <p:cNvPr id="27667" name="Rectangle 51"/>
          <p:cNvSpPr>
            <a:spLocks noChangeArrowheads="1"/>
          </p:cNvSpPr>
          <p:nvPr/>
        </p:nvSpPr>
        <p:spPr bwMode="auto">
          <a:xfrm>
            <a:off x="5991226" y="43656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course_id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7668" name="Rectangle 52"/>
          <p:cNvSpPr>
            <a:spLocks noChangeArrowheads="1"/>
          </p:cNvSpPr>
          <p:nvPr/>
        </p:nvSpPr>
        <p:spPr bwMode="auto">
          <a:xfrm>
            <a:off x="6015039" y="47339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 dirty="0">
                <a:solidFill>
                  <a:srgbClr val="000000"/>
                </a:solidFill>
                <a:cs typeface="+mn-cs"/>
              </a:rPr>
              <a:t>  CS-101</a:t>
            </a:r>
          </a:p>
          <a:p>
            <a:pPr algn="l" eaLnBrk="0" hangingPunct="0"/>
            <a:r>
              <a:rPr lang="en-US" altLang="en-US" dirty="0">
                <a:solidFill>
                  <a:srgbClr val="000000"/>
                </a:solidFill>
                <a:cs typeface="+mn-cs"/>
              </a:rPr>
              <a:t>  FIN-201</a:t>
            </a:r>
          </a:p>
          <a:p>
            <a:pPr algn="l" eaLnBrk="0" hangingPunct="0"/>
            <a:r>
              <a:rPr lang="en-US" altLang="en-US" dirty="0">
                <a:solidFill>
                  <a:srgbClr val="000000"/>
                </a:solidFill>
                <a:cs typeface="+mn-cs"/>
              </a:rPr>
              <a:t>  </a:t>
            </a:r>
            <a:r>
              <a:rPr lang="en-US" altLang="en-US" i="1" dirty="0">
                <a:solidFill>
                  <a:srgbClr val="000000"/>
                </a:solidFill>
                <a:cs typeface="+mn-cs"/>
              </a:rPr>
              <a:t>null</a:t>
            </a:r>
            <a:endParaRPr lang="en-US" altLang="en-US" dirty="0">
              <a:solidFill>
                <a:srgbClr val="000000"/>
              </a:solidFill>
              <a:cs typeface="+mn-cs"/>
            </a:endParaRPr>
          </a:p>
          <a:p>
            <a:pPr algn="l" eaLnBrk="0" hangingPunct="0"/>
            <a:r>
              <a:rPr lang="en-US" altLang="en-US" i="1" dirty="0">
                <a:solidFill>
                  <a:srgbClr val="000000"/>
                </a:solidFill>
                <a:cs typeface="+mn-cs"/>
              </a:rPr>
              <a:t>  </a:t>
            </a:r>
            <a:r>
              <a:rPr lang="en-US" altLang="en-US" dirty="0">
                <a:solidFill>
                  <a:srgbClr val="000000"/>
                </a:solidFill>
                <a:cs typeface="+mn-cs"/>
              </a:rPr>
              <a:t>BIO-101</a:t>
            </a:r>
            <a:endParaRPr lang="en-US" altLang="en-US" i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7669" name="Rectangle 53"/>
          <p:cNvSpPr>
            <a:spLocks noChangeArrowheads="1"/>
          </p:cNvSpPr>
          <p:nvPr/>
        </p:nvSpPr>
        <p:spPr bwMode="auto">
          <a:xfrm>
            <a:off x="3057525" y="43656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7670" name="Rectangle 54"/>
          <p:cNvSpPr>
            <a:spLocks noChangeArrowheads="1"/>
          </p:cNvSpPr>
          <p:nvPr/>
        </p:nvSpPr>
        <p:spPr bwMode="auto">
          <a:xfrm>
            <a:off x="3057525" y="47323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Srinivasan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Wu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Mozart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12099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Semijoin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2349380" algn="l"/>
              </a:tabLst>
            </a:pPr>
            <a:r>
              <a:rPr lang="en-US" dirty="0"/>
              <a:t>Derivation</a:t>
            </a:r>
          </a:p>
          <a:p>
            <a:pPr>
              <a:buNone/>
              <a:tabLst>
                <a:tab pos="2349380" algn="l"/>
              </a:tabLst>
            </a:pPr>
            <a:r>
              <a:rPr lang="en-US" dirty="0"/>
              <a:t>	</a:t>
            </a:r>
            <a:r>
              <a:rPr lang="en-US" i="1" dirty="0"/>
              <a:t>R </a:t>
            </a:r>
            <a:r>
              <a:rPr lang="en-US" dirty="0">
                <a:latin typeface="MS PGothic"/>
                <a:ea typeface="MS PGothic"/>
              </a:rPr>
              <a:t>⋉</a:t>
            </a:r>
            <a:r>
              <a:rPr lang="en-US" i="1" baseline="-25000" dirty="0"/>
              <a:t>F</a:t>
            </a:r>
            <a:r>
              <a:rPr lang="en-US" i="1" dirty="0"/>
              <a:t> S </a:t>
            </a:r>
            <a:r>
              <a:rPr lang="en-US" dirty="0"/>
              <a:t>= </a:t>
            </a:r>
            <a:r>
              <a:rPr lang="en-US" dirty="0">
                <a:latin typeface="Symbol" charset="0"/>
                <a:sym typeface="Symbol"/>
              </a:rPr>
              <a:t></a:t>
            </a:r>
            <a:r>
              <a:rPr lang="en-US" i="1" baseline="-25000" dirty="0"/>
              <a:t>A</a:t>
            </a:r>
            <a:r>
              <a:rPr lang="en-US" dirty="0"/>
              <a:t>(</a:t>
            </a:r>
            <a:r>
              <a:rPr lang="en-US" i="1" dirty="0"/>
              <a:t>R </a:t>
            </a:r>
            <a:r>
              <a:rPr lang="en-US" sz="2531" dirty="0">
                <a:latin typeface="MS PGothic"/>
                <a:ea typeface="MS PGothic"/>
              </a:rPr>
              <a:t>⋈</a:t>
            </a:r>
            <a:r>
              <a:rPr lang="en-US" i="1" baseline="-25000" dirty="0"/>
              <a:t>F</a:t>
            </a:r>
            <a:r>
              <a:rPr lang="en-US" i="1" dirty="0"/>
              <a:t> S</a:t>
            </a:r>
            <a:r>
              <a:rPr lang="en-US" dirty="0"/>
              <a:t>) = </a:t>
            </a:r>
            <a:r>
              <a:rPr lang="en-US" dirty="0">
                <a:latin typeface="Symbol" charset="0"/>
                <a:sym typeface="Symbol"/>
              </a:rPr>
              <a:t></a:t>
            </a:r>
            <a:r>
              <a:rPr lang="en-US" i="1" baseline="-25000" dirty="0"/>
              <a:t>A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dirty="0">
                <a:latin typeface="MS PGothic"/>
                <a:ea typeface="MS PGothic"/>
              </a:rPr>
              <a:t> </a:t>
            </a:r>
            <a:r>
              <a:rPr lang="en-US" sz="2531" dirty="0">
                <a:latin typeface="MS PGothic"/>
                <a:ea typeface="MS PGothic"/>
              </a:rPr>
              <a:t>⋈</a:t>
            </a:r>
            <a:r>
              <a:rPr lang="en-US" dirty="0">
                <a:latin typeface="MS PGothic"/>
                <a:ea typeface="MS PGothic"/>
              </a:rPr>
              <a:t> </a:t>
            </a:r>
            <a:r>
              <a:rPr lang="en-US" dirty="0">
                <a:latin typeface="Symbol" charset="0"/>
                <a:sym typeface="Symbol"/>
              </a:rPr>
              <a:t></a:t>
            </a:r>
            <a:r>
              <a:rPr lang="en-US" i="1" baseline="-25000" dirty="0"/>
              <a:t>A</a:t>
            </a:r>
            <a:r>
              <a:rPr lang="en-US" baseline="-25000" dirty="0">
                <a:latin typeface="Symbol" charset="0"/>
                <a:sym typeface="Symbol"/>
              </a:rPr>
              <a:t></a:t>
            </a:r>
            <a:r>
              <a:rPr lang="en-US" i="1" baseline="-25000" dirty="0"/>
              <a:t>B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</a:t>
            </a:r>
            <a:r>
              <a:rPr lang="en-US" i="1" dirty="0"/>
              <a:t>R</a:t>
            </a:r>
            <a:r>
              <a:rPr lang="en-US" dirty="0">
                <a:latin typeface="MS PGothic"/>
                <a:ea typeface="MS PGothic"/>
              </a:rPr>
              <a:t> </a:t>
            </a:r>
            <a:r>
              <a:rPr lang="en-US" sz="2531" dirty="0">
                <a:latin typeface="MS PGothic"/>
                <a:ea typeface="MS PGothic"/>
              </a:rPr>
              <a:t>⋈</a:t>
            </a:r>
            <a:r>
              <a:rPr lang="en-US" i="1" baseline="-25000" dirty="0"/>
              <a:t>F</a:t>
            </a:r>
            <a:r>
              <a:rPr lang="en-US" i="1" dirty="0"/>
              <a:t> </a:t>
            </a:r>
            <a:r>
              <a:rPr lang="en-US" dirty="0">
                <a:latin typeface="Symbol" charset="0"/>
                <a:sym typeface="Symbol"/>
              </a:rPr>
              <a:t></a:t>
            </a:r>
            <a:r>
              <a:rPr lang="en-US" i="1" baseline="-25000" dirty="0"/>
              <a:t>A</a:t>
            </a:r>
            <a:r>
              <a:rPr lang="en-US" baseline="-25000" dirty="0">
                <a:latin typeface="Symbol" charset="0"/>
                <a:sym typeface="Symbol"/>
              </a:rPr>
              <a:t></a:t>
            </a:r>
            <a:r>
              <a:rPr lang="en-US" i="1" baseline="-25000" dirty="0"/>
              <a:t>B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</a:p>
          <a:p>
            <a:pPr>
              <a:buNone/>
              <a:tabLst>
                <a:tab pos="2349380" algn="l"/>
              </a:tabLst>
            </a:pPr>
            <a:r>
              <a:rPr lang="en-US" dirty="0"/>
              <a:t>	where</a:t>
            </a:r>
          </a:p>
          <a:p>
            <a:pPr lvl="1">
              <a:tabLst>
                <a:tab pos="2349380" algn="l"/>
              </a:tabLst>
            </a:pP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relations</a:t>
            </a:r>
          </a:p>
          <a:p>
            <a:pPr lvl="1">
              <a:tabLst>
                <a:tab pos="2349380" algn="l"/>
              </a:tabLst>
            </a:pPr>
            <a:r>
              <a:rPr lang="en-US" i="1" dirty="0"/>
              <a:t>A</a:t>
            </a:r>
            <a:r>
              <a:rPr lang="en-US" dirty="0"/>
              <a:t> is a set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52236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4"/>
          <p:cNvSpPr>
            <a:spLocks noChangeArrowheads="1"/>
          </p:cNvSpPr>
          <p:nvPr/>
        </p:nvSpPr>
        <p:spPr bwMode="auto">
          <a:xfrm>
            <a:off x="885825" y="3408364"/>
            <a:ext cx="4235450" cy="90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>
              <a:spcBef>
                <a:spcPct val="35000"/>
              </a:spcBef>
              <a:buClr>
                <a:srgbClr val="CC3300"/>
              </a:buClr>
              <a:buSzPct val="90000"/>
              <a:buFont typeface="Monotype Sorts" charset="2"/>
              <a:buChar char="n"/>
            </a:pPr>
            <a:r>
              <a:rPr kumimoji="1" lang="en-US" altLang="en-US" sz="2250" b="1" dirty="0">
                <a:solidFill>
                  <a:srgbClr val="000000"/>
                </a:solidFill>
                <a:cs typeface="+mn-cs"/>
              </a:rPr>
              <a:t> </a:t>
            </a:r>
            <a:r>
              <a:rPr kumimoji="1" lang="en-US" altLang="en-US" sz="2250" dirty="0" err="1">
                <a:solidFill>
                  <a:srgbClr val="000000"/>
                </a:solidFill>
                <a:cs typeface="+mn-cs"/>
              </a:rPr>
              <a:t>semijoin</a:t>
            </a:r>
            <a:endParaRPr kumimoji="1" lang="en-US" altLang="en-US" sz="2250" dirty="0">
              <a:solidFill>
                <a:srgbClr val="000000"/>
              </a:solidFill>
              <a:cs typeface="+mn-cs"/>
            </a:endParaRPr>
          </a:p>
          <a:p>
            <a:pPr algn="l" eaLnBrk="0" hangingPunct="0">
              <a:spcBef>
                <a:spcPct val="35000"/>
              </a:spcBef>
              <a:buClr>
                <a:srgbClr val="CC3300"/>
              </a:buClr>
            </a:pPr>
            <a:r>
              <a:rPr kumimoji="1" lang="en-US" altLang="en-US" sz="2250" i="1" dirty="0">
                <a:solidFill>
                  <a:srgbClr val="000000"/>
                </a:solidFill>
                <a:cs typeface="+mn-cs"/>
              </a:rPr>
              <a:t>    teaches   ⋉     instructor </a:t>
            </a:r>
            <a:endParaRPr kumimoji="1" lang="en-US" altLang="en-US" sz="225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ＭＳ Ｐゴシック" charset="-128"/>
              </a:rPr>
              <a:t>Semijoin</a:t>
            </a:r>
            <a:r>
              <a:rPr lang="en-US" dirty="0">
                <a:ea typeface="ＭＳ Ｐゴシック" charset="-128"/>
              </a:rPr>
              <a:t> – Example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50" dirty="0" err="1"/>
              <a:t>semijoin</a:t>
            </a:r>
            <a:r>
              <a:rPr lang="en-US" altLang="en-US" sz="2250" dirty="0"/>
              <a:t> </a:t>
            </a:r>
            <a:br>
              <a:rPr lang="en-US" altLang="en-US" sz="2250" dirty="0"/>
            </a:br>
            <a:br>
              <a:rPr lang="en-US" altLang="en-US" sz="2250" b="1" dirty="0"/>
            </a:br>
            <a:r>
              <a:rPr lang="en-US" altLang="en-US" sz="2250" i="1" dirty="0"/>
              <a:t>instructor  ⋉    teaches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508126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327526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dept_name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508125" y="2530476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10101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12121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4327526" y="2530476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Comp. Sci.</a:t>
            </a:r>
          </a:p>
          <a:p>
            <a:pPr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Finance</a:t>
            </a:r>
          </a:p>
        </p:txBody>
      </p:sp>
      <p:sp>
        <p:nvSpPr>
          <p:cNvPr id="25609" name="Rectangle 12"/>
          <p:cNvSpPr>
            <a:spLocks noChangeArrowheads="1"/>
          </p:cNvSpPr>
          <p:nvPr/>
        </p:nvSpPr>
        <p:spPr bwMode="auto">
          <a:xfrm>
            <a:off x="2727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name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2727325" y="2530476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Srinivasan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Wu</a:t>
            </a:r>
          </a:p>
        </p:txBody>
      </p:sp>
      <p:sp>
        <p:nvSpPr>
          <p:cNvPr id="25611" name="Rectangle 6"/>
          <p:cNvSpPr>
            <a:spLocks noChangeArrowheads="1"/>
          </p:cNvSpPr>
          <p:nvPr/>
        </p:nvSpPr>
        <p:spPr bwMode="auto">
          <a:xfrm>
            <a:off x="1660525" y="45053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12" name="Rectangle 8"/>
          <p:cNvSpPr>
            <a:spLocks noChangeArrowheads="1"/>
          </p:cNvSpPr>
          <p:nvPr/>
        </p:nvSpPr>
        <p:spPr bwMode="auto">
          <a:xfrm>
            <a:off x="1660525" y="488632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10101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12121</a:t>
            </a:r>
          </a:p>
        </p:txBody>
      </p:sp>
      <p:sp>
        <p:nvSpPr>
          <p:cNvPr id="25613" name="Rectangle 10"/>
          <p:cNvSpPr>
            <a:spLocks noChangeArrowheads="1"/>
          </p:cNvSpPr>
          <p:nvPr/>
        </p:nvSpPr>
        <p:spPr bwMode="auto">
          <a:xfrm>
            <a:off x="2878139" y="45053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r>
              <a:rPr lang="en-US" altLang="en-US" i="1">
                <a:solidFill>
                  <a:srgbClr val="000000"/>
                </a:solidFill>
                <a:cs typeface="+mn-cs"/>
              </a:rPr>
              <a:t>course_id</a:t>
            </a: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5614" name="Rectangle 11"/>
          <p:cNvSpPr>
            <a:spLocks noChangeArrowheads="1"/>
          </p:cNvSpPr>
          <p:nvPr/>
        </p:nvSpPr>
        <p:spPr bwMode="auto">
          <a:xfrm>
            <a:off x="2892425" y="488632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  CS-101</a:t>
            </a:r>
          </a:p>
          <a:p>
            <a:pPr algn="l" eaLnBrk="0" hangingPunct="0"/>
            <a:r>
              <a:rPr lang="en-US" altLang="en-US">
                <a:solidFill>
                  <a:srgbClr val="000000"/>
                </a:solidFill>
                <a:cs typeface="+mn-cs"/>
              </a:rPr>
              <a:t>  FIN-201</a:t>
            </a:r>
          </a:p>
        </p:txBody>
      </p:sp>
    </p:spTree>
    <p:extLst>
      <p:ext uri="{BB962C8B-B14F-4D97-AF65-F5344CB8AC3E}">
        <p14:creationId xmlns:p14="http://schemas.microsoft.com/office/powerpoint/2010/main" val="137757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Semijoin</a:t>
            </a:r>
            <a:r>
              <a:rPr lang="en-US" dirty="0"/>
              <a:t> Example</a:t>
            </a:r>
          </a:p>
        </p:txBody>
      </p:sp>
      <p:pic>
        <p:nvPicPr>
          <p:cNvPr id="7" name="Picture 6" descr="Fig-2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63" y="1918316"/>
            <a:ext cx="3995032" cy="3940954"/>
          </a:xfrm>
          <a:prstGeom prst="rect">
            <a:avLst/>
          </a:prstGeom>
        </p:spPr>
      </p:pic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7" y="1960712"/>
            <a:ext cx="4618425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Book Antiqua"/>
              </a:rPr>
              <a:t>Distributed and Parallel Database Design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Book Antiqua"/>
              </a:rPr>
              <a:t>Fragmentation</a:t>
            </a:r>
          </a:p>
          <a:p>
            <a:pPr lvl="1"/>
            <a:r>
              <a:rPr lang="en-US" dirty="0">
                <a:solidFill>
                  <a:srgbClr val="0070C0">
                    <a:alpha val="25000"/>
                  </a:srgbClr>
                </a:solidFill>
                <a:cs typeface="Book Antiqua"/>
              </a:rPr>
              <a:t>Data distribution</a:t>
            </a:r>
          </a:p>
          <a:p>
            <a:pPr lvl="1"/>
            <a:r>
              <a:rPr lang="en-US" dirty="0">
                <a:solidFill>
                  <a:srgbClr val="0070C0">
                    <a:alpha val="24000"/>
                  </a:srgbClr>
                </a:solidFill>
                <a:cs typeface="Book Antiqua"/>
              </a:rPr>
              <a:t>Combined approaches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1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752528"/>
          </a:xfrm>
        </p:spPr>
        <p:txBody>
          <a:bodyPr/>
          <a:lstStyle/>
          <a:p>
            <a:r>
              <a:rPr lang="en-US" sz="2200" dirty="0"/>
              <a:t>Can't we just distribute relations?</a:t>
            </a:r>
          </a:p>
          <a:p>
            <a:r>
              <a:rPr lang="en-US" sz="2200" dirty="0"/>
              <a:t>What is a reasonable unit of distribution?</a:t>
            </a:r>
          </a:p>
          <a:p>
            <a:pPr lvl="1"/>
            <a:r>
              <a:rPr lang="en-US" sz="2200" dirty="0"/>
              <a:t>relation</a:t>
            </a:r>
          </a:p>
          <a:p>
            <a:pPr lvl="2"/>
            <a:r>
              <a:rPr lang="en-US" sz="2200" dirty="0"/>
              <a:t>views are subsets of relations </a:t>
            </a:r>
            <a:r>
              <a:rPr lang="en-US" sz="2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200" dirty="0">
                <a:ea typeface="Wingdings"/>
                <a:cs typeface="Wingdings"/>
                <a:sym typeface="Wingdings"/>
              </a:rPr>
              <a:t> </a:t>
            </a:r>
            <a:r>
              <a:rPr lang="en-US" sz="2200" dirty="0"/>
              <a:t>locality </a:t>
            </a:r>
          </a:p>
          <a:p>
            <a:pPr lvl="2"/>
            <a:r>
              <a:rPr lang="en-US" sz="2200" dirty="0"/>
              <a:t>extra communication</a:t>
            </a:r>
          </a:p>
          <a:p>
            <a:pPr lvl="1"/>
            <a:r>
              <a:rPr lang="en-US" sz="2200" dirty="0"/>
              <a:t>fragments of relations (sub-relations)</a:t>
            </a:r>
          </a:p>
          <a:p>
            <a:pPr lvl="2"/>
            <a:r>
              <a:rPr lang="en-US" sz="2200" dirty="0"/>
              <a:t>concurrent execution of a number of transactions that access different portions of a relation</a:t>
            </a:r>
          </a:p>
          <a:p>
            <a:pPr lvl="2"/>
            <a:r>
              <a:rPr lang="en-US" sz="2200" dirty="0"/>
              <a:t>views that cannot be defined on a single fragment will require extra processing</a:t>
            </a:r>
          </a:p>
          <a:p>
            <a:pPr lvl="2"/>
            <a:r>
              <a:rPr lang="en-US" sz="2200" dirty="0"/>
              <a:t>semantic data control (especially integrity enforcement) more difficult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894690-8208-B24D-8B26-DE98F68DD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0D4F4-B3D9-0745-8947-15D8DFF27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2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F098-341D-B040-BB57-77781E4B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548A4-5A75-9340-8218-D9B8C18F8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6B8C-1A07-BC49-BCBE-9838B172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A close up of a receipt&#10;&#10;Description automatically generated">
            <a:extLst>
              <a:ext uri="{FF2B5EF4-FFF2-40B4-BE49-F238E27FC236}">
                <a16:creationId xmlns:a16="http://schemas.microsoft.com/office/drawing/2014/main" id="{B9C5E688-584F-2941-AA5C-B6CE8E01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40768"/>
            <a:ext cx="6732569" cy="45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Distribution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49176" y="1196752"/>
            <a:ext cx="8202161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sz="2250" dirty="0">
                <a:solidFill>
                  <a:schemeClr val="tx2"/>
                </a:solidFill>
              </a:rPr>
              <a:t>Top-down</a:t>
            </a:r>
            <a:endParaRPr lang="en-US" sz="225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250" dirty="0"/>
              <a:t>mostly in designing systems from scratch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250" dirty="0"/>
              <a:t>mostly in homogeneous systems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250" dirty="0"/>
              <a:t>Issues: fragmentation &amp; allocation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sz="2250" dirty="0">
                <a:solidFill>
                  <a:schemeClr val="tx2"/>
                </a:solidFill>
              </a:rPr>
              <a:t>Bottom-up</a:t>
            </a:r>
            <a:endParaRPr lang="en-US" sz="225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250" dirty="0"/>
              <a:t>when the databases already exist at a number of sites</a:t>
            </a:r>
          </a:p>
          <a:p>
            <a:pPr lvl="1">
              <a:spcBef>
                <a:spcPts val="1200"/>
              </a:spcBef>
            </a:pPr>
            <a:r>
              <a:rPr lang="en-US" sz="2250" dirty="0"/>
              <a:t>Integrating existing databases into one database</a:t>
            </a:r>
          </a:p>
          <a:p>
            <a:pPr lvl="1">
              <a:spcBef>
                <a:spcPts val="1200"/>
              </a:spcBef>
            </a:pPr>
            <a:r>
              <a:rPr lang="en-US" sz="2250" dirty="0"/>
              <a:t>Issues: Design of the export and global schemas</a:t>
            </a:r>
          </a:p>
          <a:p>
            <a:pPr lvl="1">
              <a:spcBef>
                <a:spcPts val="1200"/>
              </a:spcBef>
            </a:pPr>
            <a:r>
              <a:rPr lang="en-US" sz="2250" dirty="0"/>
              <a:t>Integrating local schemas into global conceptual schema</a:t>
            </a:r>
          </a:p>
        </p:txBody>
      </p:sp>
    </p:spTree>
    <p:extLst>
      <p:ext uri="{BB962C8B-B14F-4D97-AF65-F5344CB8AC3E}">
        <p14:creationId xmlns:p14="http://schemas.microsoft.com/office/powerpoint/2010/main" val="259373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2" name="Rectangle 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Alternatives – Horizontal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505" y="1960712"/>
            <a:ext cx="4346198" cy="1809378"/>
          </a:xfrm>
          <a:noFill/>
          <a:ln/>
        </p:spPr>
        <p:txBody>
          <a:bodyPr/>
          <a:lstStyle/>
          <a:p>
            <a:pPr marL="1195327" indent="-1195327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 :	projects with budgets less than $200,000</a:t>
            </a:r>
          </a:p>
          <a:p>
            <a:pPr marL="1195327" indent="-1195327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 :	projects with budgets greater than or equal to $200,000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2484A1-CDB8-9649-93DC-218FF0257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FA607-E595-0C42-A810-4B5B142D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  <p:pic>
        <p:nvPicPr>
          <p:cNvPr id="90" name="Picture 8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FFECF-9A02-E34F-9536-1F2BAED57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32" y="1905167"/>
            <a:ext cx="4577263" cy="155770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57F66E-C72B-6F4C-A324-902B317C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825635"/>
            <a:ext cx="4851392" cy="226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 Alternatives – Vertical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8187" y="1962299"/>
            <a:ext cx="4515074" cy="1924348"/>
          </a:xfrm>
          <a:noFill/>
          <a:ln/>
        </p:spPr>
        <p:txBody>
          <a:bodyPr/>
          <a:lstStyle/>
          <a:p>
            <a:pPr marL="1081032" indent="-1081032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:	information about project budgets</a:t>
            </a:r>
          </a:p>
          <a:p>
            <a:pPr marL="1081032" indent="-1081032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:	information about project names and locations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2F12CB-5BE9-CD4F-AFB0-3D1044059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9931B0-060B-7046-B5D2-76D916B1B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93D47F-5EA0-5B43-9087-A7A74BC9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03" y="2088772"/>
            <a:ext cx="4577263" cy="155770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E0907-5A27-E24D-BD8C-2E72EAA68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232738"/>
            <a:ext cx="6717594" cy="16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8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Correctness of Fragmentation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Decomposition of relation </a:t>
            </a:r>
            <a:r>
              <a:rPr lang="en-US" i="1" dirty="0"/>
              <a:t>R</a:t>
            </a:r>
            <a:r>
              <a:rPr lang="en-US" dirty="0"/>
              <a:t>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is complete if and only if each data item in </a:t>
            </a:r>
            <a:r>
              <a:rPr lang="en-US" i="1" dirty="0"/>
              <a:t>R</a:t>
            </a:r>
            <a:r>
              <a:rPr lang="en-US" dirty="0"/>
              <a:t> can also be found in some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Reconstruction</a:t>
            </a:r>
          </a:p>
          <a:p>
            <a:pPr lvl="1"/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then there should exist some relational operator ∇</a:t>
            </a:r>
            <a:r>
              <a:rPr lang="en-US" dirty="0">
                <a:latin typeface="Symbol" charset="0"/>
              </a:rPr>
              <a:t> </a:t>
            </a:r>
            <a:r>
              <a:rPr lang="en-US" dirty="0"/>
              <a:t>such that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1828" i="1" dirty="0"/>
              <a:t>R = </a:t>
            </a:r>
            <a:r>
              <a:rPr lang="en-US" sz="1969" dirty="0"/>
              <a:t>∇</a:t>
            </a:r>
            <a:r>
              <a:rPr lang="en-US" sz="1828" baseline="-25000" dirty="0"/>
              <a:t>1≤</a:t>
            </a:r>
            <a:r>
              <a:rPr lang="en-US" sz="1828" i="1" baseline="-25000" dirty="0"/>
              <a:t>i</a:t>
            </a:r>
            <a:r>
              <a:rPr lang="en-US" sz="1828" baseline="-25000" dirty="0"/>
              <a:t>≤</a:t>
            </a:r>
            <a:r>
              <a:rPr lang="en-US" sz="1828" i="1" baseline="-25000" dirty="0"/>
              <a:t>n</a:t>
            </a:r>
            <a:r>
              <a:rPr lang="en-US" sz="1828" i="1" dirty="0"/>
              <a:t>R</a:t>
            </a:r>
            <a:r>
              <a:rPr lang="en-US" sz="1828" i="1" baseline="-25000" dirty="0"/>
              <a:t>i</a:t>
            </a:r>
            <a:endParaRPr lang="en-US" sz="1195" i="1" baseline="-25000" dirty="0"/>
          </a:p>
          <a:p>
            <a:pPr>
              <a:lnSpc>
                <a:spcPct val="100000"/>
              </a:lnSpc>
            </a:pPr>
            <a:r>
              <a:rPr lang="en-US" dirty="0" err="1"/>
              <a:t>Disjointness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and data item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is in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dirty="0"/>
              <a:t>then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should not be in any other fragment </a:t>
            </a:r>
            <a:r>
              <a:rPr lang="en-US" i="1" dirty="0" err="1"/>
              <a:t>R</a:t>
            </a:r>
            <a:r>
              <a:rPr lang="en-US" i="1" baseline="-25000" dirty="0" err="1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≠</a:t>
            </a:r>
            <a:r>
              <a:rPr lang="en-US" i="1" dirty="0"/>
              <a:t> j 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BAE501-CB8A-894B-8DF8-35B036897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17734-6813-0C43-A980-3A0A6EE72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Allocation Alternatives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Non-replicated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partitioned : each fragment resides at only one site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fully replicated : each fragment at each site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partially replicated : each fragment at some of the sites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Rule of thumb: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/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80000"/>
              </a:lnSpc>
            </a:pPr>
            <a:endParaRPr lang="en-US" sz="140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6A9AA-24DC-4C46-AC0E-47BA79D7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DA5F6-1CE4-3943-8633-6DFEE4990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D6860B1-64C5-453A-888C-345628EC2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78361"/>
              </p:ext>
            </p:extLst>
          </p:nvPr>
        </p:nvGraphicFramePr>
        <p:xfrm>
          <a:off x="1115616" y="4293096"/>
          <a:ext cx="7290810" cy="101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75160" imgH="1015920" progId="Equation.3">
                  <p:embed/>
                </p:oleObj>
              </mc:Choice>
              <mc:Fallback>
                <p:oleObj name="Equation" r:id="rId3" imgW="7175160" imgH="10159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93096"/>
                        <a:ext cx="7290810" cy="101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0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Replication Alternatives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84030-5513-9E47-93CA-2B495760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0BBD1-93C9-7041-A6E5-B011D6787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6047C-41EE-D242-8E4F-3019B0AB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88840"/>
            <a:ext cx="8225143" cy="33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28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Horizontal Fragmentation (HF)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Primary Horizontal Fragmentation (PHF)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Derived Horizontal Fragmentation (DHF)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Vertical Fragmentation (VF)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Hybrid Fragmentation (HF)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Information Requirements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Database Information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Application Information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4C8891-B3D7-B549-8CA3-EE11079BE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5FF45-6433-0D45-B266-EAE26CE3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23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8939"/>
          </a:xfrm>
          <a:noFill/>
          <a:ln/>
        </p:spPr>
        <p:txBody>
          <a:bodyPr/>
          <a:lstStyle/>
          <a:p>
            <a:r>
              <a:rPr lang="en-US" sz="3375" dirty="0">
                <a:latin typeface="Book Antiqua"/>
                <a:cs typeface="Book Antiqua"/>
              </a:rPr>
              <a:t>HF – Information Requirements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0480" y="1556792"/>
            <a:ext cx="3556700" cy="412612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Database Information</a:t>
            </a:r>
          </a:p>
          <a:p>
            <a:pPr marL="742912"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Relationship (The relation at the tail of an edge is called the </a:t>
            </a:r>
            <a:r>
              <a:rPr lang="en-US" b="1" dirty="0"/>
              <a:t>source </a:t>
            </a:r>
            <a:r>
              <a:rPr lang="en-US" dirty="0"/>
              <a:t>(</a:t>
            </a:r>
            <a:r>
              <a:rPr lang="en-US" b="1" dirty="0"/>
              <a:t>owner</a:t>
            </a:r>
            <a:r>
              <a:rPr lang="en-US" dirty="0"/>
              <a:t>) of the edge and the relation at the head is called the </a:t>
            </a:r>
            <a:r>
              <a:rPr lang="en-US" b="1" dirty="0"/>
              <a:t>target </a:t>
            </a:r>
            <a:r>
              <a:rPr lang="en-US" dirty="0"/>
              <a:t>(</a:t>
            </a:r>
            <a:r>
              <a:rPr lang="en-US" b="1" dirty="0"/>
              <a:t>member</a:t>
            </a:r>
            <a:r>
              <a:rPr lang="en-US" dirty="0"/>
              <a:t>).)</a:t>
            </a:r>
          </a:p>
          <a:p>
            <a:pPr marL="742912"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direction of the edge shows a one-to-many relationship. </a:t>
            </a:r>
          </a:p>
          <a:p>
            <a:pPr marL="742912" lvl="1">
              <a:spcAft>
                <a:spcPts val="600"/>
              </a:spcAft>
            </a:pPr>
            <a:r>
              <a:rPr lang="en-US" dirty="0"/>
              <a:t>Cardinality of each relation: </a:t>
            </a:r>
            <a:r>
              <a:rPr lang="en-US" i="1" dirty="0"/>
              <a:t>card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6FB21A-FFAF-AA4D-A7BD-361BAF43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BD5E8-4275-B243-A62A-2D2F0F46F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B929C-4ADE-2943-8528-A65D7029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223" y="2151654"/>
            <a:ext cx="4608512" cy="29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7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HF - Information Requirements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405780" y="1268760"/>
            <a:ext cx="8229600" cy="4824536"/>
          </a:xfrm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simple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 a simple predicate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 is</a:t>
            </a:r>
          </a:p>
          <a:p>
            <a:pPr lvl="2">
              <a:buFont typeface="Monotype Sorts" charset="0"/>
              <a:buNone/>
            </a:pPr>
            <a:r>
              <a:rPr lang="en-US" dirty="0"/>
              <a:t>		</a:t>
            </a:r>
            <a:r>
              <a:rPr lang="en-US" sz="1969" i="1" dirty="0" err="1"/>
              <a:t>p</a:t>
            </a:r>
            <a:r>
              <a:rPr lang="en-US" sz="1969" i="1" baseline="-25000" dirty="0" err="1"/>
              <a:t>j</a:t>
            </a:r>
            <a:r>
              <a:rPr lang="en-US" sz="1969" dirty="0"/>
              <a:t> : </a:t>
            </a:r>
            <a:r>
              <a:rPr lang="en-US" sz="1969" i="1" dirty="0"/>
              <a:t>A</a:t>
            </a:r>
            <a:r>
              <a:rPr lang="en-US" sz="1969" i="1" baseline="-25000" dirty="0"/>
              <a:t>i</a:t>
            </a:r>
            <a:r>
              <a:rPr lang="en-US" sz="1969" i="1" dirty="0"/>
              <a:t>  </a:t>
            </a:r>
            <a:r>
              <a:rPr lang="en-US" sz="1969" dirty="0">
                <a:cs typeface="Book Antiqua"/>
              </a:rPr>
              <a:t>θ </a:t>
            </a:r>
            <a:r>
              <a:rPr lang="en-US" sz="1969" i="1" dirty="0"/>
              <a:t>Value</a:t>
            </a:r>
            <a:endParaRPr lang="en-US" i="1" dirty="0">
              <a:cs typeface="Book Antiqua"/>
            </a:endParaRPr>
          </a:p>
          <a:p>
            <a:pPr lvl="1"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sz="1687" dirty="0" err="1">
                <a:cs typeface="Book Antiqua"/>
              </a:rPr>
              <a:t>θ</a:t>
            </a:r>
            <a:r>
              <a:rPr lang="en-US" sz="1687" i="1" dirty="0">
                <a:cs typeface="Book Antiqua"/>
              </a:rPr>
              <a:t>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dirty="0"/>
              <a:t>{=,&lt;,≤,&gt;,≥,≠}, </a:t>
            </a:r>
            <a:r>
              <a:rPr lang="en-US" i="1" dirty="0"/>
              <a:t>Value </a:t>
            </a:r>
            <a:r>
              <a:rPr lang="en-US" dirty="0">
                <a:latin typeface="Symbol" charset="0"/>
                <a:sym typeface="Symbol"/>
              </a:rPr>
              <a:t>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 is the domain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For  relation </a:t>
            </a:r>
            <a:r>
              <a:rPr lang="en-US" i="1" dirty="0"/>
              <a:t>R</a:t>
            </a:r>
            <a:r>
              <a:rPr lang="en-US" dirty="0"/>
              <a:t>  we define </a:t>
            </a:r>
            <a:r>
              <a:rPr lang="en-US" i="1" dirty="0" err="1"/>
              <a:t>Pr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Example :</a:t>
            </a:r>
          </a:p>
          <a:p>
            <a:pPr lvl="3">
              <a:buFont typeface="Monotype Sorts" charset="0"/>
              <a:buNone/>
            </a:pPr>
            <a:r>
              <a:rPr lang="en-US" sz="1828" dirty="0"/>
              <a:t>PNAME = "Maintenance"</a:t>
            </a:r>
          </a:p>
          <a:p>
            <a:pPr lvl="3">
              <a:buFont typeface="Monotype Sorts" charset="0"/>
              <a:buNone/>
            </a:pPr>
            <a:r>
              <a:rPr lang="en-US" sz="1828" dirty="0"/>
              <a:t>BUDGET ≤ 200000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minterm</a:t>
            </a:r>
            <a:r>
              <a:rPr lang="en-US" b="1" dirty="0">
                <a:solidFill>
                  <a:schemeClr val="tx2"/>
                </a:solidFill>
              </a:rPr>
              <a:t>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Pr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define </a:t>
            </a:r>
            <a:r>
              <a:rPr lang="en-US" i="1" dirty="0"/>
              <a:t>M </a:t>
            </a:r>
            <a:r>
              <a:rPr lang="en-US" dirty="0"/>
              <a:t>= {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} as</a:t>
            </a:r>
          </a:p>
          <a:p>
            <a:pPr lvl="1">
              <a:spcBef>
                <a:spcPts val="0"/>
              </a:spcBef>
              <a:buNone/>
            </a:pPr>
            <a:r>
              <a:rPr lang="en-US" i="1" dirty="0"/>
              <a:t>			M </a:t>
            </a:r>
            <a:r>
              <a:rPr lang="en-US" dirty="0"/>
              <a:t>= { </a:t>
            </a:r>
            <a:r>
              <a:rPr lang="en-US" i="1" dirty="0"/>
              <a:t>m</a:t>
            </a:r>
            <a:r>
              <a:rPr lang="en-US" i="1" baseline="-25000" dirty="0"/>
              <a:t>i </a:t>
            </a:r>
            <a:r>
              <a:rPr lang="en-US" dirty="0"/>
              <a:t>|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=  </a:t>
            </a:r>
            <a:r>
              <a:rPr lang="en-US" sz="3094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err="1"/>
              <a:t>p</a:t>
            </a:r>
            <a:r>
              <a:rPr lang="en-US" i="1" baseline="-50000" dirty="0" err="1"/>
              <a:t>j</a:t>
            </a:r>
            <a:r>
              <a:rPr lang="en-US" baseline="-25000" dirty="0" err="1">
                <a:latin typeface="Symbol" charset="0"/>
                <a:sym typeface="Symbol"/>
              </a:rPr>
              <a:t></a:t>
            </a:r>
            <a:r>
              <a:rPr lang="en-US" i="1" baseline="-25000" dirty="0" err="1"/>
              <a:t>Pr</a:t>
            </a:r>
            <a:r>
              <a:rPr lang="en-US" dirty="0">
                <a:latin typeface="Symbol" charset="0"/>
              </a:rPr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}, 1≤</a:t>
            </a:r>
            <a:r>
              <a:rPr lang="en-US" i="1" dirty="0"/>
              <a:t>j</a:t>
            </a:r>
            <a:r>
              <a:rPr lang="en-US" dirty="0"/>
              <a:t>≤</a:t>
            </a:r>
            <a:r>
              <a:rPr lang="en-US" i="1" dirty="0"/>
              <a:t>m</a:t>
            </a:r>
            <a:r>
              <a:rPr lang="en-US" dirty="0"/>
              <a:t>, 1≤</a:t>
            </a:r>
            <a:r>
              <a:rPr lang="en-US" i="1" dirty="0"/>
              <a:t>i</a:t>
            </a:r>
            <a:r>
              <a:rPr lang="en-US" dirty="0"/>
              <a:t>≤</a:t>
            </a:r>
            <a:r>
              <a:rPr lang="en-US" i="1" dirty="0"/>
              <a:t>z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where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¬(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BDF9C0-CCED-FA41-9C1D-2B9020ADD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4892C-FDC5-D14A-8528-EB26BA4F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4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HF – Information Requirements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Example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: PNAME="Maintenance"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/>
              <a:t> 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(PNAME="Maintenance")</a:t>
            </a:r>
            <a:r>
              <a:rPr lang="en-US" sz="1969" dirty="0">
                <a:latin typeface="Symbol" charset="2"/>
                <a:cs typeface="Symbol" charset="2"/>
              </a:rPr>
              <a:t>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/>
              <a:t> 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: PNAME= "Maintenance"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(PNAME="Maintenance")</a:t>
            </a:r>
            <a:r>
              <a:rPr lang="en-US" sz="1969" dirty="0">
                <a:latin typeface="Symbol" charset="2"/>
                <a:cs typeface="Symbol" charset="2"/>
              </a:rPr>
              <a:t> </a:t>
            </a:r>
            <a:r>
              <a:rPr lang="en-US" sz="1969" dirty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BD42B-410A-344E-A217-28F5EFED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DC3DB-0909-1E4B-AAA4-B03182E82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8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HF – Information Requirements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 dirty="0" err="1">
                <a:solidFill>
                  <a:schemeClr val="tx2"/>
                </a:solidFill>
              </a:rPr>
              <a:t>minterm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selectivitie</a:t>
            </a:r>
            <a:r>
              <a:rPr lang="en-US" dirty="0" err="1">
                <a:solidFill>
                  <a:schemeClr val="tx2"/>
                </a:solidFill>
              </a:rPr>
              <a:t>s</a:t>
            </a:r>
            <a:r>
              <a:rPr lang="en-US" dirty="0"/>
              <a:t>: </a:t>
            </a:r>
            <a:r>
              <a:rPr lang="en-US" i="1" dirty="0" err="1"/>
              <a:t>sel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The number of tuples of the relation that would be accessed by a user query which is specified according to a given </a:t>
            </a:r>
            <a:r>
              <a:rPr lang="en-US" dirty="0" err="1"/>
              <a:t>minterm</a:t>
            </a:r>
            <a:r>
              <a:rPr lang="en-US" dirty="0"/>
              <a:t> predicate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access frequencies</a:t>
            </a:r>
            <a:r>
              <a:rPr lang="en-US" dirty="0"/>
              <a:t>: </a:t>
            </a:r>
            <a:r>
              <a:rPr lang="en-US" i="1" dirty="0"/>
              <a:t>acc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The frequency with which a user application </a:t>
            </a:r>
            <a:r>
              <a:rPr lang="en-US" i="1" dirty="0"/>
              <a:t>qi</a:t>
            </a:r>
            <a:r>
              <a:rPr lang="en-US" dirty="0"/>
              <a:t>  accesses data.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Access frequency for a </a:t>
            </a:r>
            <a:r>
              <a:rPr lang="en-US" dirty="0" err="1"/>
              <a:t>minterm</a:t>
            </a:r>
            <a:r>
              <a:rPr lang="en-US" dirty="0"/>
              <a:t> predicate can also be defined.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F7FD8A-C998-2F4D-B4E6-A05CFB00B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C45A3-0A8C-4C4C-98E8-C55480A90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Distribution Design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BBAB42-FC03-5E42-AC76-639375679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2F75-4986-6745-B324-0016376BA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7319A0C-A835-4344-AF19-89E55A45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063982"/>
            <a:ext cx="4179131" cy="50373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8251" y="1067260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GCS: Global Conceptual Schema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6176" y="258871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LCS: Local Conceptual Schema</a:t>
            </a:r>
          </a:p>
        </p:txBody>
      </p:sp>
    </p:spTree>
    <p:extLst>
      <p:ext uri="{BB962C8B-B14F-4D97-AF65-F5344CB8AC3E}">
        <p14:creationId xmlns:p14="http://schemas.microsoft.com/office/powerpoint/2010/main" val="2949681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Primary Horizontal Fragmentation (PHF)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3314530" algn="l"/>
              </a:tabLst>
            </a:pPr>
            <a:r>
              <a:rPr lang="en-US" dirty="0"/>
              <a:t>Definition :</a:t>
            </a:r>
          </a:p>
          <a:p>
            <a:pPr lvl="3">
              <a:buNone/>
              <a:tabLst>
                <a:tab pos="3314530" algn="l"/>
              </a:tabLst>
            </a:pPr>
            <a:r>
              <a:rPr lang="en-US" sz="1828" i="1" dirty="0" err="1"/>
              <a:t>R</a:t>
            </a:r>
            <a:r>
              <a:rPr lang="en-US" sz="1828" i="1" baseline="-25000" dirty="0" err="1"/>
              <a:t>j</a:t>
            </a:r>
            <a:r>
              <a:rPr lang="en-US" sz="1828" dirty="0"/>
              <a:t> = </a:t>
            </a:r>
            <a:r>
              <a:rPr lang="en-US" sz="1828" dirty="0">
                <a:latin typeface="Symbol" charset="0"/>
                <a:sym typeface="Symbol"/>
              </a:rPr>
              <a:t></a:t>
            </a:r>
            <a:r>
              <a:rPr lang="en-US" sz="1828" i="1" baseline="-25000" dirty="0" err="1"/>
              <a:t>F</a:t>
            </a:r>
            <a:r>
              <a:rPr lang="en-US" sz="1828" i="1" baseline="-50000" dirty="0" err="1"/>
              <a:t>j</a:t>
            </a:r>
            <a:r>
              <a:rPr lang="en-US" sz="1828" dirty="0"/>
              <a:t>(</a:t>
            </a:r>
            <a:r>
              <a:rPr lang="en-US" sz="1828" i="1" dirty="0"/>
              <a:t>R</a:t>
            </a:r>
            <a:r>
              <a:rPr lang="en-US" sz="1828" dirty="0"/>
              <a:t>),  1 ≤ </a:t>
            </a:r>
            <a:r>
              <a:rPr lang="en-US" sz="1828" i="1" dirty="0"/>
              <a:t>j</a:t>
            </a:r>
            <a:r>
              <a:rPr lang="en-US" sz="1828" dirty="0"/>
              <a:t> ≤ </a:t>
            </a:r>
            <a:r>
              <a:rPr lang="en-US" sz="1828" i="1" dirty="0"/>
              <a:t>w</a:t>
            </a:r>
            <a:endParaRPr lang="en-US" sz="1828" dirty="0"/>
          </a:p>
          <a:p>
            <a:pPr marL="514324" lvl="1" indent="0">
              <a:buNone/>
              <a:tabLst>
                <a:tab pos="3314530" algn="l"/>
              </a:tabLst>
            </a:pPr>
            <a:r>
              <a:rPr lang="en-US" dirty="0"/>
              <a:t>where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is a selection formula, which is (preferably) a </a:t>
            </a:r>
            <a:r>
              <a:rPr lang="en-US" dirty="0" err="1"/>
              <a:t>minterm</a:t>
            </a:r>
            <a:r>
              <a:rPr lang="en-US" dirty="0"/>
              <a:t> predicate.</a:t>
            </a:r>
          </a:p>
          <a:p>
            <a:pPr>
              <a:buNone/>
              <a:tabLst>
                <a:tab pos="3314530" algn="l"/>
              </a:tabLst>
            </a:pPr>
            <a:r>
              <a:rPr lang="en-US" dirty="0"/>
              <a:t>Therefore,</a:t>
            </a:r>
          </a:p>
          <a:p>
            <a:pPr marL="514324" lvl="1" indent="0">
              <a:buNone/>
              <a:tabLst>
                <a:tab pos="3314530" algn="l"/>
              </a:tabLst>
            </a:pPr>
            <a:r>
              <a:rPr lang="en-US" dirty="0"/>
              <a:t>A horizontal fragment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of relation </a:t>
            </a:r>
            <a:r>
              <a:rPr lang="en-US" i="1" dirty="0"/>
              <a:t>R</a:t>
            </a:r>
            <a:r>
              <a:rPr lang="en-US" dirty="0"/>
              <a:t> consists of all the tuples of </a:t>
            </a:r>
            <a:r>
              <a:rPr lang="en-US" i="1" dirty="0"/>
              <a:t>R</a:t>
            </a:r>
            <a:r>
              <a:rPr lang="en-US" dirty="0"/>
              <a:t> which satisfy a </a:t>
            </a:r>
            <a:r>
              <a:rPr lang="en-US" dirty="0" err="1"/>
              <a:t>minterm</a:t>
            </a:r>
            <a:r>
              <a:rPr lang="en-US" dirty="0"/>
              <a:t> predicate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. </a:t>
            </a:r>
          </a:p>
          <a:p>
            <a:pPr>
              <a:buNone/>
              <a:tabLst>
                <a:tab pos="3314530" algn="l"/>
              </a:tabLst>
            </a:pPr>
            <a:r>
              <a:rPr lang="en-US" dirty="0">
                <a:latin typeface="Symbol" charset="0"/>
              </a:rPr>
              <a:t>		</a:t>
            </a:r>
            <a:r>
              <a:rPr lang="en-US" sz="3234" dirty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>
              <a:latin typeface="Symbol" charset="0"/>
            </a:endParaRPr>
          </a:p>
          <a:p>
            <a:pPr marL="514324" lvl="1" indent="0">
              <a:buNone/>
              <a:tabLst>
                <a:tab pos="3314530" algn="l"/>
              </a:tabLst>
            </a:pPr>
            <a:r>
              <a:rPr lang="en-US" dirty="0"/>
              <a:t>Given 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M,</a:t>
            </a:r>
            <a:r>
              <a:rPr lang="en-US" dirty="0"/>
              <a:t> there are as many horizontal fragments of relation </a:t>
            </a:r>
            <a:r>
              <a:rPr lang="en-US" i="1" dirty="0"/>
              <a:t>R</a:t>
            </a:r>
            <a:r>
              <a:rPr lang="en-US" dirty="0"/>
              <a:t> as there are </a:t>
            </a:r>
            <a:r>
              <a:rPr lang="en-US" dirty="0" err="1"/>
              <a:t>minterm</a:t>
            </a:r>
            <a:r>
              <a:rPr lang="en-US" dirty="0"/>
              <a:t> predicates. </a:t>
            </a:r>
          </a:p>
          <a:p>
            <a:pPr marL="514324" lvl="1" indent="0">
              <a:buNone/>
              <a:tabLst>
                <a:tab pos="3314530" algn="l"/>
              </a:tabLst>
            </a:pPr>
            <a:r>
              <a:rPr lang="en-US" dirty="0"/>
              <a:t>Set of horizontal fragments also referred to as </a:t>
            </a:r>
            <a:r>
              <a:rPr lang="en-US" dirty="0" err="1">
                <a:solidFill>
                  <a:srgbClr val="FF0000"/>
                </a:solidFill>
              </a:rPr>
              <a:t>minterm</a:t>
            </a:r>
            <a:r>
              <a:rPr lang="en-US" dirty="0">
                <a:solidFill>
                  <a:srgbClr val="FF0000"/>
                </a:solidFill>
              </a:rPr>
              <a:t> fragments</a:t>
            </a:r>
            <a:r>
              <a:rPr lang="en-US" i="1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598E4D-85BE-E141-8B06-4D226D59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E84FB-25E8-244B-AE2E-AF05BACD2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4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8939"/>
          </a:xfrm>
          <a:noFill/>
          <a:ln/>
        </p:spPr>
        <p:txBody>
          <a:bodyPr/>
          <a:lstStyle/>
          <a:p>
            <a:r>
              <a:rPr lang="en-US" sz="3375" dirty="0">
                <a:latin typeface="Book Antiqua"/>
                <a:cs typeface="Book Antiqua"/>
              </a:rPr>
              <a:t>PHF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01985" y="1340768"/>
            <a:ext cx="3556700" cy="4685854"/>
          </a:xfrm>
          <a:noFill/>
          <a:ln/>
        </p:spPr>
        <p:txBody>
          <a:bodyPr/>
          <a:lstStyle/>
          <a:p>
            <a:r>
              <a:rPr lang="en-US" sz="2000" dirty="0"/>
              <a:t>Primary horizontal fragmentation applies to the relations that have no incoming edges in the join graph and performed using the predicates that are defined on that relation. </a:t>
            </a:r>
          </a:p>
          <a:p>
            <a:r>
              <a:rPr lang="en-US" sz="2000" dirty="0"/>
              <a:t>In our examples, relations PAY and PROJ are subject to primary horizontal fragmentation, and EMP and ASG are subject to derived horizontal fragmentation.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6FB21A-FFAF-AA4D-A7BD-361BAF43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BD5E8-4275-B243-A62A-2D2F0F46F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B929C-4ADE-2943-8528-A65D7029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68" y="3429000"/>
            <a:ext cx="4608512" cy="2936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B3E78-BB74-4F47-9EC6-BE1F60534B4B}"/>
              </a:ext>
            </a:extLst>
          </p:cNvPr>
          <p:cNvSpPr txBox="1"/>
          <p:nvPr/>
        </p:nvSpPr>
        <p:spPr>
          <a:xfrm>
            <a:off x="4078288" y="771215"/>
            <a:ext cx="46085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for each title there are multiple employees with that title; thus, there is an edge between the PAY and EMP relations.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Along the same lines, the many-to-many relationship between the EMP and PROJ relations is expressed with two edges to the ASG relation.</a:t>
            </a:r>
          </a:p>
        </p:txBody>
      </p:sp>
    </p:spTree>
    <p:extLst>
      <p:ext uri="{BB962C8B-B14F-4D97-AF65-F5344CB8AC3E}">
        <p14:creationId xmlns:p14="http://schemas.microsoft.com/office/powerpoint/2010/main" val="2655619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Algorithm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R,</a:t>
            </a:r>
            <a:r>
              <a:rPr lang="en-US" dirty="0"/>
              <a:t> the set of simple predicates </a:t>
            </a:r>
            <a:r>
              <a:rPr lang="en-US" i="1" dirty="0" err="1"/>
              <a:t>Pr</a:t>
            </a:r>
            <a:endParaRPr lang="en-US" i="1" dirty="0"/>
          </a:p>
          <a:p>
            <a:pPr marL="1259041" indent="-1259041">
              <a:buNone/>
              <a:tabLst>
                <a:tab pos="1257236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set of fragments of 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which obey the fragmentation rules.</a:t>
            </a:r>
          </a:p>
          <a:p>
            <a:pPr>
              <a:spcBef>
                <a:spcPct val="55000"/>
              </a:spcBef>
              <a:buNone/>
              <a:tabLst>
                <a:tab pos="1257236" algn="l"/>
              </a:tabLst>
            </a:pPr>
            <a:endParaRPr lang="en-US" dirty="0"/>
          </a:p>
          <a:p>
            <a:pPr>
              <a:spcBef>
                <a:spcPct val="55000"/>
              </a:spcBef>
              <a:buNone/>
              <a:tabLst>
                <a:tab pos="1257236" algn="l"/>
              </a:tabLst>
            </a:pPr>
            <a:r>
              <a:rPr lang="en-US" dirty="0"/>
              <a:t>Preliminaries :</a:t>
            </a:r>
          </a:p>
          <a:p>
            <a:pPr marL="685765" lvl="1" indent="-228588">
              <a:spcBef>
                <a:spcPct val="55000"/>
              </a:spcBef>
              <a:tabLst>
                <a:tab pos="1257236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complete</a:t>
            </a:r>
          </a:p>
          <a:p>
            <a:pPr marL="685765" lvl="1" indent="-228588">
              <a:spcBef>
                <a:spcPct val="55000"/>
              </a:spcBef>
              <a:tabLst>
                <a:tab pos="1257236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minimal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0B1976-DBA5-234F-8908-AB98C3689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0E8AD-B2AF-1C45-B44A-196ACF40D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6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Completeness of Simple Predicates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6400473" algn="l"/>
              </a:tabLst>
            </a:pPr>
            <a:r>
              <a:rPr lang="en-US" dirty="0"/>
              <a:t>A set of simple predicates </a:t>
            </a:r>
            <a:r>
              <a:rPr lang="en-US" i="1" dirty="0" err="1"/>
              <a:t>Pr</a:t>
            </a:r>
            <a:r>
              <a:rPr lang="en-US" dirty="0"/>
              <a:t> is said to be </a:t>
            </a:r>
            <a:r>
              <a:rPr lang="en-US" i="1" dirty="0">
                <a:solidFill>
                  <a:schemeClr val="hlink"/>
                </a:solidFill>
              </a:rPr>
              <a:t>complete</a:t>
            </a:r>
            <a:r>
              <a:rPr lang="en-US" dirty="0"/>
              <a:t> if and only if the accesses to the tuples of the </a:t>
            </a:r>
            <a:r>
              <a:rPr lang="en-US" dirty="0" err="1"/>
              <a:t>minterm</a:t>
            </a:r>
            <a:r>
              <a:rPr lang="en-US" dirty="0"/>
              <a:t> fragments defined on </a:t>
            </a:r>
            <a:r>
              <a:rPr lang="en-US" i="1" dirty="0" err="1"/>
              <a:t>Pr</a:t>
            </a:r>
            <a:r>
              <a:rPr lang="en-US" dirty="0"/>
              <a:t> requires that two tuples of the same </a:t>
            </a:r>
            <a:r>
              <a:rPr lang="en-US" dirty="0" err="1"/>
              <a:t>minterm</a:t>
            </a:r>
            <a:r>
              <a:rPr lang="en-US" dirty="0"/>
              <a:t> fragment have the same probability of being accessed by any application.</a:t>
            </a:r>
          </a:p>
          <a:p>
            <a:pPr>
              <a:buNone/>
              <a:tabLst>
                <a:tab pos="6400473" algn="l"/>
              </a:tabLst>
            </a:pPr>
            <a:endParaRPr lang="en-US" dirty="0"/>
          </a:p>
          <a:p>
            <a:pPr>
              <a:tabLst>
                <a:tab pos="6400473" algn="l"/>
              </a:tabLst>
            </a:pPr>
            <a:r>
              <a:rPr lang="en-US" dirty="0"/>
              <a:t>Example :</a:t>
            </a:r>
          </a:p>
          <a:p>
            <a:pPr marL="685765" lvl="1" indent="-228588">
              <a:tabLst>
                <a:tab pos="6400473" algn="l"/>
              </a:tabLst>
            </a:pPr>
            <a:r>
              <a:rPr lang="en-US" dirty="0"/>
              <a:t>Assume PROJ[PNO,PNAME,BUDGET,LOC] has two applications defined on it.</a:t>
            </a:r>
          </a:p>
          <a:p>
            <a:pPr marL="685765" lvl="1" indent="-228588">
              <a:tabLst>
                <a:tab pos="6400473" algn="l"/>
              </a:tabLst>
            </a:pPr>
            <a:r>
              <a:rPr lang="en-US" dirty="0"/>
              <a:t>Find the budgets of projects at each location.	(1)</a:t>
            </a:r>
          </a:p>
          <a:p>
            <a:pPr marL="685765" lvl="1" indent="-228588">
              <a:tabLst>
                <a:tab pos="6400473" algn="l"/>
              </a:tabLst>
            </a:pPr>
            <a:r>
              <a:rPr lang="en-US" dirty="0"/>
              <a:t>Find projects with budgets less than $200000.	(2)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4573B3-62CA-9844-8BD2-E13F2ABDB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19F04-1EBC-7646-A40A-3827EEF30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8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According to (1),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={LOC=“Montreal”, LOC=“New York”, LOC=“Paris”}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which is not complete with respect to (2).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Modify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 ={LOC=“Montreal”, LOC=“New York”, LOC=“Paris”, </a:t>
            </a:r>
            <a:r>
              <a:rPr lang="en-US" dirty="0" err="1"/>
              <a:t>BUDGET≤200000</a:t>
            </a:r>
            <a:r>
              <a:rPr lang="en-US" dirty="0"/>
              <a:t>, BUDGET&gt;200000}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 which is complete.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D019D-F5AD-9842-8ED8-8AE194357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66239-A4D8-C644-9333-944E1585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7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a predicate influences how fragmentation is performed, (i.e., causes a fragment </a:t>
            </a:r>
            <a:r>
              <a:rPr lang="en-US" i="1" dirty="0"/>
              <a:t>f</a:t>
            </a:r>
            <a:r>
              <a:rPr lang="en-US" dirty="0"/>
              <a:t> to be further fragmented into, say,</a:t>
            </a:r>
            <a:r>
              <a:rPr lang="en-US" i="1" dirty="0"/>
              <a:t> 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) then there should be at least one application that accesses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differently. </a:t>
            </a:r>
          </a:p>
          <a:p>
            <a:r>
              <a:rPr lang="en-US" dirty="0"/>
              <a:t>In other words, the simple predicate should be </a:t>
            </a:r>
            <a:r>
              <a:rPr lang="en-US" i="1" dirty="0"/>
              <a:t>relevant</a:t>
            </a:r>
            <a:r>
              <a:rPr lang="en-US" dirty="0"/>
              <a:t> in determining a fragmentation. </a:t>
            </a:r>
          </a:p>
          <a:p>
            <a:r>
              <a:rPr lang="en-US" dirty="0"/>
              <a:t>If all the predicates of a set </a:t>
            </a:r>
            <a:r>
              <a:rPr lang="en-US" i="1" dirty="0" err="1"/>
              <a:t>Pr</a:t>
            </a:r>
            <a:r>
              <a:rPr lang="en-US" dirty="0"/>
              <a:t> are relevant, then </a:t>
            </a:r>
            <a:r>
              <a:rPr lang="en-US" i="1" dirty="0" err="1"/>
              <a:t>Pr</a:t>
            </a:r>
            <a:r>
              <a:rPr lang="en-US" dirty="0"/>
              <a:t> is </a:t>
            </a:r>
            <a:r>
              <a:rPr lang="en-US" i="1" dirty="0"/>
              <a:t>minimal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69B2A9-D739-0844-B6A2-D5AAB8061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78CC-B693-694C-BCF4-AC7FABFC3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7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dirty="0"/>
              <a:t>Example :</a:t>
            </a:r>
          </a:p>
          <a:p>
            <a:pPr marL="685765" lvl="1" indent="-228588">
              <a:spcBef>
                <a:spcPct val="70000"/>
              </a:spcBef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York”, LOC=“Paris”, 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BUDGET≤200000,BUDGET&gt;200000}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is minimal (in addition to being complete). However, if we add</a:t>
            </a:r>
          </a:p>
          <a:p>
            <a:pPr marL="685765" lvl="1" indent="-228588">
              <a:spcBef>
                <a:spcPct val="70000"/>
              </a:spcBef>
              <a:buNone/>
            </a:pPr>
            <a:r>
              <a:rPr lang="en-US" dirty="0"/>
              <a:t>PNAME = “Instrumentation”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then </a:t>
            </a:r>
            <a:r>
              <a:rPr lang="en-US" i="1" dirty="0" err="1"/>
              <a:t>Pr</a:t>
            </a:r>
            <a:r>
              <a:rPr lang="en-US" dirty="0"/>
              <a:t>  is not minimal.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2D56B2-CC3B-F44A-AC8A-ECCFFE080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B86CC-CD46-4348-ACDD-FE746FDBE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1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200088" indent="-1200088">
              <a:buNone/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and a set of simple predicates </a:t>
            </a:r>
            <a:r>
              <a:rPr lang="en-US" i="1" dirty="0" err="1"/>
              <a:t>Pr</a:t>
            </a:r>
            <a:r>
              <a:rPr lang="en-US" dirty="0"/>
              <a:t> </a:t>
            </a:r>
          </a:p>
          <a:p>
            <a:pPr marL="1200088" indent="-1200088">
              <a:buNone/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</a:t>
            </a:r>
            <a:r>
              <a:rPr lang="en-US" i="1" dirty="0"/>
              <a:t>complete</a:t>
            </a:r>
            <a:r>
              <a:rPr lang="en-US" dirty="0"/>
              <a:t> and </a:t>
            </a:r>
            <a:r>
              <a:rPr lang="en-US" i="1" dirty="0"/>
              <a:t>minimal</a:t>
            </a:r>
            <a:r>
              <a:rPr lang="en-US" dirty="0"/>
              <a:t> set of simple predicates </a:t>
            </a:r>
            <a:r>
              <a:rPr lang="en-US" i="1" dirty="0"/>
              <a:t>Pr' </a:t>
            </a:r>
            <a:r>
              <a:rPr lang="en-US" dirty="0"/>
              <a:t>for </a:t>
            </a:r>
            <a:r>
              <a:rPr lang="en-US" i="1" dirty="0"/>
              <a:t>Pr	</a:t>
            </a:r>
          </a:p>
          <a:p>
            <a:pPr marL="1200088" indent="-1200088">
              <a:buNone/>
            </a:pPr>
            <a:endParaRPr lang="en-US" dirty="0"/>
          </a:p>
          <a:p>
            <a:pPr marL="1200088" indent="-1200088">
              <a:buNone/>
            </a:pPr>
            <a:endParaRPr lang="en-US" dirty="0"/>
          </a:p>
          <a:p>
            <a:pPr marL="1200088" indent="-1200088">
              <a:buNone/>
            </a:pPr>
            <a:r>
              <a:rPr lang="en-US" i="1" dirty="0">
                <a:solidFill>
                  <a:schemeClr val="hlink"/>
                </a:solidFill>
              </a:rPr>
              <a:t>Rule 1</a:t>
            </a:r>
            <a:r>
              <a:rPr lang="en-US" dirty="0">
                <a:solidFill>
                  <a:schemeClr val="hlink"/>
                </a:solidFill>
              </a:rPr>
              <a:t>:</a:t>
            </a:r>
            <a:r>
              <a:rPr lang="en-US" dirty="0"/>
              <a:t>	a relation or fragment is partitioned into at least two parts which are accessed differently by at least one application.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F897CF-FCF3-4844-938C-474F65F40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97B60-D836-0442-B853-A85D82B9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2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COM_MIN Algorithm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SzPct val="95000"/>
              <a:buFont typeface="Wingdings" pitchFamily="2" charset="2"/>
              <a:buChar char=""/>
            </a:pPr>
            <a:r>
              <a:rPr lang="en-US" dirty="0"/>
              <a:t>Initialization :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sz="1687" dirty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err="1"/>
              <a:t>Pr</a:t>
            </a:r>
            <a:r>
              <a:rPr lang="en-US" dirty="0"/>
              <a:t> such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partitions </a:t>
            </a:r>
            <a:r>
              <a:rPr lang="en-US" i="1" dirty="0"/>
              <a:t>R</a:t>
            </a:r>
            <a:r>
              <a:rPr lang="en-US" dirty="0"/>
              <a:t> 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/>
              </a:rPr>
              <a:t></a:t>
            </a:r>
            <a:r>
              <a:rPr lang="en-US" i="1" dirty="0"/>
              <a:t>Pr</a:t>
            </a:r>
            <a:r>
              <a:rPr lang="en-US" dirty="0"/>
              <a:t> – {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/>
              </a:rPr>
              <a:t> </a:t>
            </a:r>
            <a:r>
              <a:rPr lang="en-US" dirty="0">
                <a:sym typeface="Symbol"/>
              </a:rPr>
              <a:t>{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}</a:t>
            </a:r>
            <a:endParaRPr lang="en-US" dirty="0">
              <a:latin typeface="Symbol" charset="2"/>
              <a:cs typeface="Symbol" charset="2"/>
            </a:endParaRPr>
          </a:p>
          <a:p>
            <a:pPr>
              <a:buSzPct val="95000"/>
              <a:buFont typeface="Wingdings" pitchFamily="2" charset="2"/>
              <a:buChar char=""/>
            </a:pPr>
            <a:r>
              <a:rPr lang="en-US" dirty="0"/>
              <a:t>Iteratively add predicates to </a:t>
            </a:r>
            <a:r>
              <a:rPr lang="en-US" i="1" dirty="0" err="1"/>
              <a:t>Pr</a:t>
            </a:r>
            <a:r>
              <a:rPr lang="en-US" i="1" dirty="0"/>
              <a:t>' </a:t>
            </a:r>
            <a:r>
              <a:rPr lang="en-US" dirty="0"/>
              <a:t> until it is complete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sz="1687" dirty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/>
              <a:t>Pr</a:t>
            </a:r>
            <a:r>
              <a:rPr lang="en-US" dirty="0"/>
              <a:t> such that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partitions some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  defined according to </a:t>
            </a:r>
            <a:r>
              <a:rPr lang="en-US" dirty="0" err="1"/>
              <a:t>minterm</a:t>
            </a:r>
            <a:r>
              <a:rPr lang="en-US" dirty="0"/>
              <a:t> predicate over </a:t>
            </a:r>
            <a:r>
              <a:rPr lang="en-US" i="1" dirty="0"/>
              <a:t>Pr' </a:t>
            </a:r>
            <a:r>
              <a:rPr lang="en-US" dirty="0"/>
              <a:t>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</a:t>
            </a:r>
            <a:r>
              <a:rPr lang="en-US" dirty="0"/>
              <a:t> = </a:t>
            </a:r>
            <a:r>
              <a:rPr lang="en-US" i="1" dirty="0"/>
              <a:t>Pr' </a:t>
            </a:r>
            <a:r>
              <a:rPr lang="en-US" dirty="0">
                <a:latin typeface="Symbol" charset="0"/>
                <a:sym typeface="Symbol"/>
              </a:rPr>
              <a:t></a:t>
            </a:r>
            <a:r>
              <a:rPr lang="en-US" dirty="0"/>
              <a:t> {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}; </a:t>
            </a:r>
            <a:r>
              <a:rPr lang="en-US" i="1" dirty="0"/>
              <a:t>Pr </a:t>
            </a:r>
            <a:r>
              <a:rPr lang="en-US" dirty="0">
                <a:latin typeface="Symbol" charset="0"/>
                <a:sym typeface="Symbol"/>
              </a:rPr>
              <a:t></a:t>
            </a:r>
            <a:r>
              <a:rPr lang="en-US" i="1" dirty="0"/>
              <a:t>Pr</a:t>
            </a:r>
            <a:r>
              <a:rPr lang="en-US" dirty="0"/>
              <a:t> – {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}; </a:t>
            </a:r>
            <a:r>
              <a:rPr lang="en-US" i="1" dirty="0"/>
              <a:t>F </a:t>
            </a:r>
            <a:r>
              <a:rPr lang="en-US" dirty="0">
                <a:latin typeface="Symbol" charset="0"/>
                <a:sym typeface="Symbol"/>
              </a:rPr>
              <a:t>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>
                <a:latin typeface="Symbol" charset="0"/>
                <a:sym typeface="Symbol"/>
              </a:rPr>
              <a:t>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{</a:t>
            </a:r>
            <a:r>
              <a:rPr lang="en-US" i="1" dirty="0" err="1"/>
              <a:t>f</a:t>
            </a:r>
            <a:r>
              <a:rPr lang="en-US" i="1" baseline="-25000" dirty="0" err="1"/>
              <a:t>i</a:t>
            </a:r>
            <a:r>
              <a:rPr lang="en-US" dirty="0"/>
              <a:t>}        </a:t>
            </a:r>
          </a:p>
          <a:p>
            <a:pPr lvl="1">
              <a:buSzPct val="80000"/>
            </a:pPr>
            <a:r>
              <a:rPr lang="en-US" dirty="0"/>
              <a:t>if </a:t>
            </a:r>
            <a:r>
              <a:rPr lang="en-US" dirty="0">
                <a:latin typeface="Symbol" charset="0"/>
                <a:sym typeface="Symbol"/>
              </a:rPr>
              <a:t></a:t>
            </a:r>
            <a:r>
              <a:rPr lang="en-US" i="1" dirty="0" err="1"/>
              <a:t>p</a:t>
            </a:r>
            <a:r>
              <a:rPr lang="en-US" i="1" baseline="-25000" dirty="0" err="1"/>
              <a:t>k</a:t>
            </a:r>
            <a:r>
              <a:rPr lang="en-US" dirty="0"/>
              <a:t> </a:t>
            </a:r>
            <a:r>
              <a:rPr lang="en-US" sz="1687" dirty="0">
                <a:latin typeface="Symbol" charset="0"/>
                <a:sym typeface="Symbol"/>
              </a:rPr>
              <a:t> </a:t>
            </a:r>
            <a:r>
              <a:rPr lang="en-US" i="1" dirty="0" err="1"/>
              <a:t>Pr</a:t>
            </a:r>
            <a:r>
              <a:rPr lang="en-US" i="1" dirty="0"/>
              <a:t>' </a:t>
            </a:r>
            <a:r>
              <a:rPr lang="en-US" dirty="0"/>
              <a:t>which is </a:t>
            </a:r>
            <a:r>
              <a:rPr lang="en-US" dirty="0" err="1"/>
              <a:t>nonrelevant</a:t>
            </a:r>
            <a:r>
              <a:rPr lang="en-US" dirty="0"/>
              <a:t> then</a:t>
            </a:r>
          </a:p>
          <a:p>
            <a:pPr lvl="3">
              <a:buFont typeface="Monotype Sorts" charset="0"/>
              <a:buNone/>
            </a:pPr>
            <a:r>
              <a:rPr lang="en-US" sz="1828" i="1" dirty="0"/>
              <a:t>Pr'</a:t>
            </a:r>
            <a:r>
              <a:rPr lang="en-US" sz="1828" dirty="0"/>
              <a:t> </a:t>
            </a:r>
            <a:r>
              <a:rPr lang="en-US" sz="1828" dirty="0">
                <a:latin typeface="Symbol" charset="0"/>
                <a:sym typeface="Symbol"/>
              </a:rPr>
              <a:t></a:t>
            </a:r>
            <a:r>
              <a:rPr lang="en-US" sz="1828" dirty="0"/>
              <a:t> </a:t>
            </a:r>
            <a:r>
              <a:rPr lang="en-US" sz="1969" i="1" dirty="0"/>
              <a:t>Pr</a:t>
            </a:r>
            <a:r>
              <a:rPr lang="en-US" sz="1969" dirty="0"/>
              <a:t> – {</a:t>
            </a:r>
            <a:r>
              <a:rPr lang="en-US" sz="1969" i="1" dirty="0"/>
              <a:t>p</a:t>
            </a:r>
            <a:r>
              <a:rPr lang="en-US" sz="1969" i="1" baseline="-25000" dirty="0"/>
              <a:t>i</a:t>
            </a:r>
            <a:r>
              <a:rPr lang="en-US" sz="1969" dirty="0"/>
              <a:t>}</a:t>
            </a:r>
            <a:endParaRPr lang="en-US" sz="1828" i="1" dirty="0"/>
          </a:p>
          <a:p>
            <a:pPr lvl="3">
              <a:buFont typeface="Monotype Sorts" charset="0"/>
              <a:buNone/>
            </a:pPr>
            <a:r>
              <a:rPr lang="en-US" sz="1828" i="1" dirty="0"/>
              <a:t>F</a:t>
            </a:r>
            <a:r>
              <a:rPr lang="en-US" sz="1828" dirty="0"/>
              <a:t> </a:t>
            </a:r>
            <a:r>
              <a:rPr lang="en-US" sz="1969" dirty="0">
                <a:latin typeface="Symbol" charset="0"/>
                <a:sym typeface="Symbol"/>
              </a:rPr>
              <a:t></a:t>
            </a:r>
            <a:r>
              <a:rPr lang="en-US" sz="1828" dirty="0"/>
              <a:t>  </a:t>
            </a:r>
            <a:r>
              <a:rPr lang="en-US" sz="1828" i="1" dirty="0"/>
              <a:t>F</a:t>
            </a:r>
            <a:r>
              <a:rPr lang="en-US" sz="1828" dirty="0"/>
              <a:t> – </a:t>
            </a:r>
            <a:r>
              <a:rPr lang="en-US" sz="1969" dirty="0">
                <a:sym typeface="Symbol"/>
              </a:rPr>
              <a:t>{</a:t>
            </a:r>
            <a:r>
              <a:rPr lang="en-US" sz="1969" i="1" dirty="0" err="1"/>
              <a:t>f</a:t>
            </a:r>
            <a:r>
              <a:rPr lang="en-US" sz="1969" i="1" baseline="-25000" dirty="0" err="1"/>
              <a:t>i</a:t>
            </a:r>
            <a:r>
              <a:rPr lang="en-US" sz="1969" dirty="0"/>
              <a:t>}</a:t>
            </a:r>
            <a:endParaRPr lang="en-US" sz="1828" i="1" baseline="-25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4264E3-9D27-2C41-B9A8-2607F5ECF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657E-C7DE-A54C-901E-D914907B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9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PHORIZONTAL Algorithm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257236" indent="-1257236">
              <a:buNone/>
              <a:tabLst>
                <a:tab pos="457177" algn="l"/>
              </a:tabLst>
            </a:pPr>
            <a:r>
              <a:rPr lang="en-US" dirty="0"/>
              <a:t>Makes use of COM_MIN to perform fragmentation.</a:t>
            </a:r>
          </a:p>
          <a:p>
            <a:pPr marL="1257236" indent="-1257236">
              <a:buNone/>
              <a:tabLst>
                <a:tab pos="457177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 and a set of simple predicates </a:t>
            </a:r>
            <a:r>
              <a:rPr lang="en-US" i="1" dirty="0"/>
              <a:t>Pr</a:t>
            </a:r>
          </a:p>
          <a:p>
            <a:pPr marL="1257236" indent="-1257236">
              <a:buNone/>
              <a:tabLst>
                <a:tab pos="457177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 </a:t>
            </a:r>
            <a:r>
              <a:rPr lang="en-US" dirty="0"/>
              <a:t>according to which  relation </a:t>
            </a:r>
            <a:r>
              <a:rPr lang="en-US" i="1" dirty="0"/>
              <a:t>R</a:t>
            </a:r>
            <a:r>
              <a:rPr lang="en-US" dirty="0"/>
              <a:t> is to be fragmented</a:t>
            </a:r>
          </a:p>
          <a:p>
            <a:pPr marL="1257236" indent="-1257236">
              <a:buNone/>
              <a:tabLst>
                <a:tab pos="457177" algn="l"/>
              </a:tabLst>
            </a:pPr>
            <a:endParaRPr lang="en-US" i="1" dirty="0"/>
          </a:p>
          <a:p>
            <a:pPr marL="314760" indent="-314760">
              <a:buSzPct val="95000"/>
              <a:buFont typeface="Wingdings" pitchFamily="2" charset="2"/>
              <a:buChar char=""/>
              <a:tabLst>
                <a:tab pos="457177" algn="l"/>
              </a:tabLst>
            </a:pPr>
            <a:r>
              <a:rPr lang="en-US" i="1" dirty="0"/>
              <a:t>Pr</a:t>
            </a:r>
            <a:r>
              <a:rPr lang="en-US" dirty="0"/>
              <a:t>' </a:t>
            </a:r>
            <a:r>
              <a:rPr lang="en-US" dirty="0">
                <a:latin typeface="Symbol" charset="0"/>
                <a:sym typeface="Symbol"/>
              </a:rPr>
              <a:t> </a:t>
            </a:r>
            <a:r>
              <a:rPr lang="en-US" dirty="0"/>
              <a:t>COM_MIN (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 err="1"/>
              <a:t>Pr</a:t>
            </a:r>
            <a:r>
              <a:rPr lang="en-US" dirty="0"/>
              <a:t>)</a:t>
            </a:r>
          </a:p>
          <a:p>
            <a:pPr marL="314760" indent="-314760">
              <a:buSzPct val="95000"/>
              <a:buFont typeface="Wingdings" pitchFamily="2" charset="2"/>
              <a:buChar char=""/>
              <a:tabLst>
                <a:tab pos="457177" algn="l"/>
              </a:tabLst>
            </a:pPr>
            <a:r>
              <a:rPr lang="en-US" dirty="0"/>
              <a:t>determine the set </a:t>
            </a:r>
            <a:r>
              <a:rPr lang="en-US" i="1" dirty="0"/>
              <a:t>M </a:t>
            </a:r>
            <a:r>
              <a:rPr lang="en-US" dirty="0"/>
              <a:t>of </a:t>
            </a:r>
            <a:r>
              <a:rPr lang="en-US" dirty="0" err="1"/>
              <a:t>minterm</a:t>
            </a:r>
            <a:r>
              <a:rPr lang="en-US" dirty="0"/>
              <a:t> predicates</a:t>
            </a:r>
          </a:p>
          <a:p>
            <a:pPr marL="314760" indent="-314760">
              <a:buSzPct val="95000"/>
              <a:buFont typeface="Wingdings" pitchFamily="2" charset="2"/>
              <a:buChar char=""/>
              <a:tabLst>
                <a:tab pos="457177" algn="l"/>
              </a:tabLst>
            </a:pPr>
            <a:r>
              <a:rPr lang="en-US" dirty="0"/>
              <a:t>determine the set </a:t>
            </a:r>
            <a:r>
              <a:rPr lang="en-US" i="1" dirty="0"/>
              <a:t>I </a:t>
            </a:r>
            <a:r>
              <a:rPr lang="en-US" dirty="0"/>
              <a:t>of implications among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>
                <a:latin typeface="Symbol" charset="0"/>
                <a:sym typeface="Symbol"/>
              </a:rPr>
              <a:t></a:t>
            </a:r>
            <a:r>
              <a:rPr lang="en-US" dirty="0"/>
              <a:t> </a:t>
            </a:r>
            <a:r>
              <a:rPr lang="en-US" i="1" dirty="0"/>
              <a:t>Pr</a:t>
            </a:r>
          </a:p>
          <a:p>
            <a:pPr marL="314760" indent="-314760">
              <a:buSzPct val="95000"/>
              <a:buFont typeface="Wingdings" pitchFamily="2" charset="2"/>
              <a:buChar char=""/>
              <a:tabLst>
                <a:tab pos="457177" algn="l"/>
              </a:tabLst>
            </a:pPr>
            <a:r>
              <a:rPr lang="en-US" dirty="0"/>
              <a:t>eliminate the contradictory </a:t>
            </a:r>
            <a:r>
              <a:rPr lang="en-US" dirty="0" err="1"/>
              <a:t>minterms</a:t>
            </a:r>
            <a:r>
              <a:rPr lang="en-US" dirty="0"/>
              <a:t> from </a:t>
            </a:r>
            <a:r>
              <a:rPr lang="en-US" i="1" dirty="0"/>
              <a:t>M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1F4990-9CDE-E040-A1E8-93043CC79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5862A-9E6F-2249-9848-427A14BA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3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4703" y="2633663"/>
            <a:ext cx="7289288" cy="241551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Form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</a:t>
            </a:r>
            <a:r>
              <a:rPr lang="en-US" i="1" dirty="0"/>
              <a:t>Operator</a:t>
            </a:r>
            <a:r>
              <a:rPr lang="en-US" dirty="0">
                <a:sym typeface="Symbol"/>
              </a:rPr>
              <a:t></a:t>
            </a:r>
            <a:r>
              <a:rPr lang="en-US" baseline="-25000" dirty="0">
                <a:sym typeface="Symbol"/>
              </a:rPr>
              <a:t></a:t>
            </a:r>
            <a:r>
              <a:rPr lang="en-US" i="1" baseline="-25000" dirty="0"/>
              <a:t>parameters</a:t>
            </a:r>
            <a:r>
              <a:rPr lang="en-US" baseline="-25000" dirty="0">
                <a:sym typeface="Symbol"/>
              </a:rPr>
              <a:t></a:t>
            </a:r>
            <a:r>
              <a:rPr lang="en-US" baseline="-25000" dirty="0"/>
              <a:t> </a:t>
            </a:r>
            <a:r>
              <a:rPr lang="en-US" dirty="0">
                <a:sym typeface="Symbol"/>
              </a:rPr>
              <a:t></a:t>
            </a:r>
            <a:r>
              <a:rPr lang="en-US" i="1" dirty="0"/>
              <a:t>Operands</a:t>
            </a:r>
            <a:r>
              <a:rPr lang="en-US" dirty="0">
                <a:sym typeface="Symbol"/>
              </a:rPr>
              <a:t></a:t>
            </a:r>
            <a:r>
              <a:rPr lang="en-US" dirty="0"/>
              <a:t>  </a:t>
            </a:r>
            <a:r>
              <a:rPr lang="en-US" dirty="0">
                <a:latin typeface="Symbol" charset="0"/>
                <a:sym typeface="Symbol"/>
              </a:rPr>
              <a:t> </a:t>
            </a:r>
            <a:r>
              <a:rPr lang="en-US" i="1" dirty="0"/>
              <a:t>Result</a:t>
            </a:r>
            <a:r>
              <a:rPr lang="en-US" dirty="0">
                <a:sym typeface="Symbol"/>
              </a:rPr>
              <a:t></a:t>
            </a:r>
            <a:endParaRPr lang="en-US" dirty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	   		                  </a:t>
            </a:r>
            <a:r>
              <a:rPr lang="en-US" dirty="0">
                <a:latin typeface="Symbol" charset="0"/>
                <a:sym typeface="Symbol"/>
              </a:rPr>
              <a:t></a:t>
            </a:r>
            <a:r>
              <a:rPr lang="en-US" dirty="0">
                <a:latin typeface="Symbol" charset="0"/>
              </a:rPr>
              <a:t>	                </a:t>
            </a:r>
            <a:r>
              <a:rPr lang="en-US" dirty="0">
                <a:latin typeface="Symbol" charset="0"/>
                <a:sym typeface="Symbol"/>
              </a:rPr>
              <a:t></a:t>
            </a:r>
            <a:endParaRPr lang="en-US" dirty="0">
              <a:latin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		                Relation (s)       Relation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Algebra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072" y="2011343"/>
            <a:ext cx="555472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000000"/>
                </a:solidFill>
                <a:latin typeface="Book Antiqua"/>
              </a:rPr>
              <a:t>Specify how to obtain the result using  a set of operators</a:t>
            </a:r>
          </a:p>
        </p:txBody>
      </p:sp>
    </p:spTree>
    <p:extLst>
      <p:ext uri="{BB962C8B-B14F-4D97-AF65-F5344CB8AC3E}">
        <p14:creationId xmlns:p14="http://schemas.microsoft.com/office/powerpoint/2010/main" val="19119053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Two candidate relations : PAY and PROJ.</a:t>
            </a:r>
          </a:p>
          <a:p>
            <a:r>
              <a:rPr lang="en-US" dirty="0">
                <a:solidFill>
                  <a:schemeClr val="tx2"/>
                </a:solidFill>
              </a:rPr>
              <a:t>Fragmentation of relation PAY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Application: Check the salary info and determine raise.</a:t>
            </a:r>
          </a:p>
          <a:p>
            <a:pPr lvl="1"/>
            <a:r>
              <a:rPr lang="en-US" dirty="0"/>
              <a:t>Employee records kept at two sites 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 application run at two sites</a:t>
            </a:r>
          </a:p>
          <a:p>
            <a:pPr lvl="1"/>
            <a:r>
              <a:rPr lang="en-US" dirty="0"/>
              <a:t>Simple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 SAL ≤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 SAL &gt;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Pr</a:t>
            </a:r>
            <a:r>
              <a:rPr lang="en-US" dirty="0"/>
              <a:t> 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} which is complete and minimal </a:t>
            </a:r>
            <a:r>
              <a:rPr lang="en-US" i="1" dirty="0"/>
              <a:t>Pr'</a:t>
            </a:r>
            <a:r>
              <a:rPr lang="en-US" dirty="0"/>
              <a:t>=</a:t>
            </a:r>
            <a:r>
              <a:rPr lang="en-US" i="1" dirty="0"/>
              <a:t>Pr</a:t>
            </a:r>
          </a:p>
          <a:p>
            <a:pPr lvl="1"/>
            <a:r>
              <a:rPr lang="en-US" dirty="0" err="1"/>
              <a:t>Minterm</a:t>
            </a:r>
            <a:r>
              <a:rPr lang="en-US" dirty="0"/>
              <a:t>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(SAL ≤ 30000)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</a:t>
            </a:r>
            <a:r>
              <a:rPr lang="en-US" b="1" dirty="0"/>
              <a:t>NOT</a:t>
            </a:r>
            <a:r>
              <a:rPr lang="en-US" dirty="0"/>
              <a:t>(SAL ≤ 30000) </a:t>
            </a:r>
            <a:r>
              <a:rPr lang="en-US" dirty="0">
                <a:latin typeface="Symbol" charset="0"/>
              </a:rPr>
              <a:t>=</a:t>
            </a:r>
            <a:r>
              <a:rPr lang="en-US" dirty="0"/>
              <a:t> (SAL &gt; 30000)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004E3-A857-1E49-A2EA-EF32FFD81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69CE1-EE7E-1F45-B626-BBDCD8B2D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1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0AA53D-11B0-8E46-BEC9-3437BFFE3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DDE08-D1C3-CD41-8CEA-CAE585AF0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0BD95E-19E1-844B-A205-6A7F16EF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87811"/>
            <a:ext cx="717475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79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461663" y="980728"/>
            <a:ext cx="8229600" cy="5112568"/>
          </a:xfrm>
          <a:noFill/>
          <a:ln/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</a:t>
            </a:r>
            <a:endParaRPr lang="en-US" dirty="0"/>
          </a:p>
          <a:p>
            <a:pPr marL="742912" lvl="1">
              <a:spcBef>
                <a:spcPts val="400"/>
              </a:spcBef>
            </a:pPr>
            <a:r>
              <a:rPr lang="en-US" dirty="0"/>
              <a:t>Applications:</a:t>
            </a:r>
          </a:p>
          <a:p>
            <a:pPr marL="1085795" lvl="2">
              <a:spcBef>
                <a:spcPts val="400"/>
              </a:spcBef>
            </a:pPr>
            <a:r>
              <a:rPr lang="en-US" dirty="0"/>
              <a:t>Find the name and budget of projects given their LOC.</a:t>
            </a:r>
          </a:p>
          <a:p>
            <a:pPr marL="1371530" lvl="3">
              <a:spcBef>
                <a:spcPts val="400"/>
              </a:spcBef>
            </a:pPr>
            <a:r>
              <a:rPr lang="en-US" sz="1828" dirty="0"/>
              <a:t>Issued at three sites</a:t>
            </a:r>
          </a:p>
          <a:p>
            <a:pPr marL="1085795" lvl="2">
              <a:spcBef>
                <a:spcPts val="400"/>
              </a:spcBef>
            </a:pPr>
            <a:r>
              <a:rPr lang="en-US" dirty="0"/>
              <a:t>Access project information according to budget 	</a:t>
            </a:r>
          </a:p>
          <a:p>
            <a:pPr marL="1371530" lvl="3">
              <a:spcBef>
                <a:spcPts val="400"/>
              </a:spcBef>
            </a:pPr>
            <a:r>
              <a:rPr lang="en-US" sz="1828" dirty="0"/>
              <a:t>one site accesses ≤200000 other accesses &gt;200000</a:t>
            </a:r>
          </a:p>
          <a:p>
            <a:pPr marL="742912" lvl="1">
              <a:spcBef>
                <a:spcPts val="400"/>
              </a:spcBef>
            </a:pPr>
            <a:r>
              <a:rPr lang="en-US" dirty="0"/>
              <a:t>Simple predicates</a:t>
            </a:r>
          </a:p>
          <a:p>
            <a:pPr marL="742912" lvl="1">
              <a:spcBef>
                <a:spcPts val="400"/>
              </a:spcBef>
            </a:pPr>
            <a:r>
              <a:rPr lang="en-US" dirty="0"/>
              <a:t>For application (1)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LOC = “Montreal”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LOC = “New York”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3</a:t>
            </a:r>
            <a:r>
              <a:rPr lang="en-US" dirty="0"/>
              <a:t> : LOC = “Paris”</a:t>
            </a:r>
          </a:p>
          <a:p>
            <a:pPr marL="742912" lvl="1">
              <a:spcBef>
                <a:spcPts val="400"/>
              </a:spcBef>
            </a:pPr>
            <a:r>
              <a:rPr lang="en-US" dirty="0"/>
              <a:t>For application (2)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4</a:t>
            </a:r>
            <a:r>
              <a:rPr lang="en-US" dirty="0"/>
              <a:t> : BUDGET ≤ 200000</a:t>
            </a:r>
          </a:p>
          <a:p>
            <a:pPr marL="1085795" lvl="2">
              <a:spcBef>
                <a:spcPts val="400"/>
              </a:spcBef>
              <a:buNone/>
            </a:pPr>
            <a:r>
              <a:rPr lang="en-US" i="1" dirty="0"/>
              <a:t>p</a:t>
            </a:r>
            <a:r>
              <a:rPr lang="en-US" baseline="-25000" dirty="0"/>
              <a:t>5</a:t>
            </a:r>
            <a:r>
              <a:rPr lang="en-US" dirty="0"/>
              <a:t> : BUDGET &gt; 200000</a:t>
            </a:r>
          </a:p>
          <a:p>
            <a:pPr marL="742912" lvl="1">
              <a:spcBef>
                <a:spcPts val="400"/>
              </a:spcBef>
            </a:pPr>
            <a:r>
              <a:rPr lang="en-US" i="1" dirty="0" err="1"/>
              <a:t>Pr</a:t>
            </a:r>
            <a:r>
              <a:rPr lang="en-US" dirty="0"/>
              <a:t> = </a:t>
            </a:r>
            <a:r>
              <a:rPr lang="en-US" i="1" dirty="0" err="1"/>
              <a:t>Pr</a:t>
            </a:r>
            <a:r>
              <a:rPr lang="en-US" i="1" dirty="0"/>
              <a:t>'</a:t>
            </a:r>
            <a:r>
              <a:rPr lang="en-US" dirty="0"/>
              <a:t> = {</a:t>
            </a:r>
            <a:r>
              <a:rPr lang="en-US" i="1" dirty="0" err="1"/>
              <a:t>p</a:t>
            </a:r>
            <a:r>
              <a:rPr lang="en-US" baseline="-25000" dirty="0" err="1"/>
              <a:t>1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baseline="-25000" dirty="0" err="1"/>
              <a:t>2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baseline="-25000" dirty="0" err="1"/>
              <a:t>3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baseline="-25000" dirty="0" err="1"/>
              <a:t>4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baseline="-25000" dirty="0" err="1"/>
              <a:t>5</a:t>
            </a:r>
            <a:r>
              <a:rPr lang="en-US" dirty="0"/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EA7B3B-80DD-B348-9F02-72C6D534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C8533-48D8-EE4F-BE7E-74D1DE7A5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62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continued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err="1"/>
              <a:t>Minterm</a:t>
            </a:r>
            <a:r>
              <a:rPr lang="en-US" dirty="0"/>
              <a:t> fragments left after elimination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(LOC = “Montreal”)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(LOC = “Montreal”)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: (LOC = “New York”)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 : (LOC = “New York”)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 : (LOC = “Paris”)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 : (LOC = “Paris”) 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 (BUDGET &gt; 200000)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A2851-34DD-5B4A-B12A-77235BCE3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637EE-9343-C24B-938D-DAF7076C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8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742EB-FC7C-9C46-940A-F3725ED2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A28A2-C292-1549-80FD-4B82F5E6E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CC662F-0E43-C148-9F75-731F8149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633" y="1661658"/>
            <a:ext cx="5214655" cy="399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4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Since </a:t>
            </a:r>
            <a:r>
              <a:rPr lang="en-US" i="1" dirty="0"/>
              <a:t>Pr</a:t>
            </a:r>
            <a:r>
              <a:rPr lang="en-US" dirty="0"/>
              <a:t>' is complete and minimal, the selection predicates are complete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fragmented into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r</a:t>
            </a:r>
            <a:r>
              <a:rPr lang="en-US" dirty="0"/>
              <a:t>}</a:t>
            </a:r>
          </a:p>
          <a:p>
            <a:pPr lvl="4">
              <a:lnSpc>
                <a:spcPct val="100000"/>
              </a:lnSpc>
              <a:spcBef>
                <a:spcPct val="60000"/>
              </a:spcBef>
              <a:buFontTx/>
              <a:buNone/>
            </a:pPr>
            <a:r>
              <a:rPr lang="en-US" sz="1828" i="1" dirty="0"/>
              <a:t>R</a:t>
            </a:r>
            <a:r>
              <a:rPr lang="en-US" sz="1828" dirty="0"/>
              <a:t>  =   </a:t>
            </a:r>
            <a:r>
              <a:rPr lang="en-US" sz="2531" dirty="0">
                <a:latin typeface="Symbol" charset="0"/>
                <a:sym typeface="Symbol"/>
              </a:rPr>
              <a:t></a:t>
            </a:r>
            <a:r>
              <a:rPr lang="en-US" sz="1828" baseline="-25000" dirty="0">
                <a:latin typeface="Symbol" charset="0"/>
                <a:sym typeface="Symbol"/>
              </a:rPr>
              <a:t></a:t>
            </a:r>
            <a:r>
              <a:rPr lang="en-US" sz="1828" i="1" baseline="-25000" dirty="0" err="1"/>
              <a:t>R</a:t>
            </a:r>
            <a:r>
              <a:rPr lang="en-US" sz="1828" i="1" baseline="-50000" dirty="0" err="1"/>
              <a:t>i</a:t>
            </a:r>
            <a:r>
              <a:rPr lang="en-US" sz="1828" i="1" baseline="-25000" dirty="0"/>
              <a:t> </a:t>
            </a:r>
            <a:r>
              <a:rPr lang="en-US" sz="1828" baseline="-25000" dirty="0">
                <a:latin typeface="Symbol" charset="0"/>
                <a:sym typeface="Symbol"/>
              </a:rPr>
              <a:t></a:t>
            </a:r>
            <a:r>
              <a:rPr lang="en-US" sz="1828" i="1" baseline="-25000" dirty="0"/>
              <a:t>FR</a:t>
            </a:r>
            <a:r>
              <a:rPr lang="en-US" sz="1828" baseline="-25000" dirty="0"/>
              <a:t> </a:t>
            </a:r>
            <a:r>
              <a:rPr lang="en-US" sz="1828" i="1" dirty="0" err="1"/>
              <a:t>R</a:t>
            </a:r>
            <a:r>
              <a:rPr lang="en-US" sz="1828" i="1" baseline="-25000" dirty="0" err="1"/>
              <a:t>i</a:t>
            </a:r>
            <a:r>
              <a:rPr lang="en-US" sz="1828" i="1" dirty="0"/>
              <a:t> </a:t>
            </a: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 err="1"/>
              <a:t>Minterm</a:t>
            </a:r>
            <a:r>
              <a:rPr lang="en-US" dirty="0"/>
              <a:t> predicates that form the basis of fragmentation should be mutually exclusive. 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Correctness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12C433-E351-094B-B2AA-ECA4FA0AF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AC9B9-6651-D34B-9977-D3414ACE8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82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Derived Horizontal Fragmentation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750219"/>
            <a:ext cx="8643938" cy="1477862"/>
          </a:xfrm>
          <a:noFill/>
          <a:ln/>
        </p:spPr>
        <p:txBody>
          <a:bodyPr/>
          <a:lstStyle/>
          <a:p>
            <a:r>
              <a:rPr lang="en-US" dirty="0"/>
              <a:t>Defined on a target (member) relation of a link according to a selection operation specified on its source (owner).</a:t>
            </a:r>
            <a:endParaRPr lang="en-US" sz="1828" dirty="0"/>
          </a:p>
          <a:p>
            <a:pPr lvl="1"/>
            <a:r>
              <a:rPr lang="en-US" dirty="0"/>
              <a:t>Each link is an equijoin.</a:t>
            </a:r>
          </a:p>
          <a:p>
            <a:pPr lvl="1"/>
            <a:r>
              <a:rPr lang="en-US" dirty="0"/>
              <a:t>Equijoin can be implemented by means of </a:t>
            </a:r>
            <a:r>
              <a:rPr lang="en-US" dirty="0" err="1"/>
              <a:t>semijoins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8422DC-89EE-2948-8C33-76A0913F3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8C5FE-90A1-F342-944C-29AD631B0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20657D-05BC-834E-B9A9-10077748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13476"/>
            <a:ext cx="4608512" cy="29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0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DHF – Definition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/>
              <a:t>Given a link </a:t>
            </a:r>
            <a:r>
              <a:rPr lang="en-US" i="1" dirty="0"/>
              <a:t>L</a:t>
            </a:r>
            <a:r>
              <a:rPr lang="en-US" dirty="0"/>
              <a:t> where </a:t>
            </a:r>
            <a:r>
              <a:rPr lang="en-US" i="1" dirty="0"/>
              <a:t>owner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member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R</a:t>
            </a:r>
            <a:r>
              <a:rPr lang="en-US" dirty="0"/>
              <a:t>, the derived horizontal fragments of </a:t>
            </a:r>
            <a:r>
              <a:rPr lang="en-US" i="1" dirty="0"/>
              <a:t>R</a:t>
            </a:r>
            <a:r>
              <a:rPr lang="en-US" dirty="0"/>
              <a:t> are defined as</a:t>
            </a:r>
          </a:p>
          <a:p>
            <a:pPr marL="342882" lvl="1" indent="-228588">
              <a:spcBef>
                <a:spcPct val="60000"/>
              </a:spcBef>
              <a:buNone/>
            </a:pPr>
            <a:r>
              <a:rPr lang="en-US" sz="2391" i="1" dirty="0"/>
              <a:t>		</a:t>
            </a:r>
            <a:r>
              <a:rPr lang="en-US" sz="2391" i="1" dirty="0" err="1"/>
              <a:t>R</a:t>
            </a:r>
            <a:r>
              <a:rPr lang="en-US" sz="2391" i="1" baseline="-25000" dirty="0" err="1"/>
              <a:t>i</a:t>
            </a:r>
            <a:r>
              <a:rPr lang="en-US" sz="2391" dirty="0"/>
              <a:t> = </a:t>
            </a:r>
            <a:r>
              <a:rPr lang="en-US" sz="2391" i="1" dirty="0"/>
              <a:t>R </a:t>
            </a:r>
            <a:r>
              <a:rPr lang="en-US" sz="2531" dirty="0">
                <a:latin typeface="MS PGothic"/>
                <a:ea typeface="MS PGothic"/>
              </a:rPr>
              <a:t>⋉</a:t>
            </a:r>
            <a:r>
              <a:rPr lang="en-US" sz="2391" i="1" baseline="-25000" dirty="0"/>
              <a:t>F </a:t>
            </a:r>
            <a:r>
              <a:rPr lang="en-US" sz="2391" dirty="0">
                <a:latin typeface="NSymbol" charset="0"/>
              </a:rPr>
              <a:t> </a:t>
            </a:r>
            <a:r>
              <a:rPr lang="en-US" sz="2391" i="1" dirty="0"/>
              <a:t>S</a:t>
            </a:r>
            <a:r>
              <a:rPr lang="en-US" sz="2391" i="1" baseline="-25000" dirty="0"/>
              <a:t>i</a:t>
            </a:r>
            <a:r>
              <a:rPr lang="en-US" sz="2391" dirty="0"/>
              <a:t>, 1≤</a:t>
            </a:r>
            <a:r>
              <a:rPr lang="en-US" sz="2391" i="1" dirty="0"/>
              <a:t>i</a:t>
            </a:r>
            <a:r>
              <a:rPr lang="en-US" sz="2391" dirty="0"/>
              <a:t>≤</a:t>
            </a:r>
            <a:r>
              <a:rPr lang="en-US" sz="2391" i="1" dirty="0"/>
              <a:t>w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the maximum number of fragments that will be defined on </a:t>
            </a:r>
            <a:r>
              <a:rPr lang="en-US" i="1" dirty="0"/>
              <a:t>R</a:t>
            </a:r>
            <a:r>
              <a:rPr lang="en-US" dirty="0"/>
              <a:t> and</a:t>
            </a:r>
          </a:p>
          <a:p>
            <a:pPr marL="685765" lvl="2">
              <a:spcBef>
                <a:spcPct val="60000"/>
              </a:spcBef>
              <a:spcAft>
                <a:spcPct val="20000"/>
              </a:spcAft>
              <a:buNone/>
            </a:pPr>
            <a:r>
              <a:rPr lang="en-US" sz="2391" i="1" dirty="0"/>
              <a:t>S</a:t>
            </a:r>
            <a:r>
              <a:rPr lang="en-US" sz="2391" i="1" baseline="-25000" dirty="0"/>
              <a:t>i</a:t>
            </a:r>
            <a:r>
              <a:rPr lang="en-US" sz="2391" i="1" dirty="0"/>
              <a:t> </a:t>
            </a:r>
            <a:r>
              <a:rPr lang="en-US" sz="2391" dirty="0"/>
              <a:t>= </a:t>
            </a:r>
            <a:r>
              <a:rPr lang="en-US" sz="2391" dirty="0">
                <a:latin typeface="Symbol" charset="0"/>
                <a:sym typeface="Symbol"/>
              </a:rPr>
              <a:t></a:t>
            </a:r>
            <a:r>
              <a:rPr lang="en-US" sz="2391" i="1" baseline="-25000" dirty="0" err="1"/>
              <a:t>F</a:t>
            </a:r>
            <a:r>
              <a:rPr lang="en-US" sz="2391" i="1" baseline="-50000" dirty="0" err="1"/>
              <a:t>i</a:t>
            </a:r>
            <a:r>
              <a:rPr lang="en-US" sz="2391" dirty="0">
                <a:latin typeface="Symbol" charset="0"/>
              </a:rPr>
              <a:t> </a:t>
            </a:r>
            <a:r>
              <a:rPr lang="en-US" sz="2391" dirty="0"/>
              <a:t>(</a:t>
            </a:r>
            <a:r>
              <a:rPr lang="en-US" sz="2391" i="1" dirty="0"/>
              <a:t>S</a:t>
            </a:r>
            <a:r>
              <a:rPr lang="en-US" sz="2391" dirty="0"/>
              <a:t>)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the formula according to which the primary horizontal fragment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dirty="0"/>
              <a:t> is defined.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7E190-0050-4046-8C93-7146CAA1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37E57E-C663-0D4E-BD9E-E8068A54C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Semijoin</a:t>
            </a:r>
            <a:r>
              <a:rPr lang="en-US" dirty="0"/>
              <a:t> Example</a:t>
            </a:r>
          </a:p>
        </p:txBody>
      </p:sp>
      <p:pic>
        <p:nvPicPr>
          <p:cNvPr id="7" name="Picture 6" descr="Fig-2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63" y="1918316"/>
            <a:ext cx="3995032" cy="3940954"/>
          </a:xfrm>
          <a:prstGeom prst="rect">
            <a:avLst/>
          </a:prstGeom>
        </p:spPr>
      </p:pic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7" y="1960712"/>
            <a:ext cx="4618425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38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9912" y="1022550"/>
            <a:ext cx="7924800" cy="2329009"/>
          </a:xfrm>
          <a:noFill/>
          <a:ln/>
        </p:spPr>
        <p:txBody>
          <a:bodyPr/>
          <a:lstStyle/>
          <a:p>
            <a:pPr marL="1588" indent="-1588">
              <a:buNone/>
            </a:pPr>
            <a:r>
              <a:rPr lang="en-US" dirty="0"/>
              <a:t>Given link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 where owner(</a:t>
            </a:r>
            <a:r>
              <a:rPr lang="en-US" i="1" dirty="0" err="1"/>
              <a:t>L</a:t>
            </a:r>
            <a:r>
              <a:rPr lang="en-US" baseline="-25000" dirty="0" err="1"/>
              <a:t>1</a:t>
            </a:r>
            <a:r>
              <a:rPr lang="en-US" dirty="0"/>
              <a:t>)=PAY and member(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)=EMP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/>
              <a:t> = EMP </a:t>
            </a:r>
            <a:r>
              <a:rPr lang="en-US" sz="1969" dirty="0">
                <a:latin typeface="MS PGothic"/>
                <a:ea typeface="MS PGothic"/>
              </a:rPr>
              <a:t>⋉</a:t>
            </a:r>
            <a:r>
              <a:rPr lang="en-US" dirty="0"/>
              <a:t> </a:t>
            </a:r>
            <a:r>
              <a:rPr lang="en-US" dirty="0" err="1"/>
              <a:t>PAY</a:t>
            </a:r>
            <a:r>
              <a:rPr lang="en-US" baseline="-25000" dirty="0" err="1"/>
              <a:t>1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/>
              <a:t> = EMP </a:t>
            </a:r>
            <a:r>
              <a:rPr lang="en-US" sz="1969" dirty="0">
                <a:latin typeface="MS PGothic"/>
                <a:ea typeface="MS PGothic"/>
              </a:rPr>
              <a:t>⋉</a:t>
            </a:r>
            <a:r>
              <a:rPr lang="en-US" dirty="0"/>
              <a:t> </a:t>
            </a:r>
            <a:r>
              <a:rPr lang="en-US" dirty="0" err="1"/>
              <a:t>PAY</a:t>
            </a:r>
            <a:r>
              <a:rPr lang="en-US" baseline="-25000" dirty="0" err="1"/>
              <a:t>2</a:t>
            </a:r>
            <a:endParaRPr lang="en-US" dirty="0"/>
          </a:p>
          <a:p>
            <a:pPr marL="1588" indent="-1588">
              <a:buNone/>
            </a:pPr>
            <a:r>
              <a:rPr lang="en-US" dirty="0"/>
              <a:t>where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 err="1"/>
              <a:t>PAY</a:t>
            </a:r>
            <a:r>
              <a:rPr lang="en-US" baseline="-25000" dirty="0" err="1"/>
              <a:t>1</a:t>
            </a:r>
            <a:r>
              <a:rPr lang="en-US" dirty="0"/>
              <a:t> = </a:t>
            </a:r>
            <a:r>
              <a:rPr lang="en-US" sz="1969" dirty="0">
                <a:latin typeface="Symbol" charset="0"/>
                <a:sym typeface="Symbol"/>
              </a:rPr>
              <a:t></a:t>
            </a:r>
            <a:r>
              <a:rPr lang="en-US" baseline="-25000" dirty="0" err="1"/>
              <a:t>SAL≤30000</a:t>
            </a:r>
            <a:r>
              <a:rPr lang="en-US" dirty="0"/>
              <a:t>(PAY)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 err="1"/>
              <a:t>PAY</a:t>
            </a:r>
            <a:r>
              <a:rPr lang="en-US" baseline="-25000" dirty="0" err="1"/>
              <a:t>2</a:t>
            </a:r>
            <a:r>
              <a:rPr lang="en-US" dirty="0"/>
              <a:t> = </a:t>
            </a:r>
            <a:r>
              <a:rPr lang="en-US" sz="1969" dirty="0">
                <a:latin typeface="Symbol" charset="0"/>
                <a:sym typeface="Symbol"/>
              </a:rPr>
              <a:t></a:t>
            </a:r>
            <a:r>
              <a:rPr lang="en-US" baseline="-25000" dirty="0"/>
              <a:t>SAL&gt;30000</a:t>
            </a:r>
            <a:r>
              <a:rPr lang="en-US" dirty="0"/>
              <a:t>(PAY)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Example</a:t>
            </a:r>
          </a:p>
        </p:txBody>
      </p: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879477" y="4141117"/>
            <a:ext cx="3457574" cy="1808163"/>
            <a:chOff x="554" y="2526"/>
            <a:chExt cx="2178" cy="1139"/>
          </a:xfrm>
          <a:noFill/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592" y="2800"/>
              <a:ext cx="2140" cy="85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592" y="3088"/>
              <a:ext cx="214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952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1744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596" y="2820"/>
              <a:ext cx="37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ENO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1104" y="2820"/>
              <a:ext cx="57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ENAME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2020" y="2820"/>
              <a:ext cx="444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649" y="3108"/>
              <a:ext cx="22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E3</a:t>
              </a:r>
            </a:p>
          </p:txBody>
        </p:sp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1131" y="3108"/>
              <a:ext cx="45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A. Lee</a:t>
              </a:r>
            </a:p>
          </p:txBody>
        </p:sp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1924" y="3108"/>
              <a:ext cx="72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648" y="3288"/>
              <a:ext cx="22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E4</a:t>
              </a:r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1122" y="3288"/>
              <a:ext cx="541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J. Miller</a:t>
              </a:r>
            </a:p>
          </p:txBody>
        </p:sp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1913" y="3288"/>
              <a:ext cx="817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648" y="3468"/>
              <a:ext cx="22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E7</a:t>
              </a: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1130" y="3468"/>
              <a:ext cx="567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R. Davis</a:t>
              </a: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1924" y="3468"/>
              <a:ext cx="72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554" y="2526"/>
              <a:ext cx="448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EMP</a:t>
              </a:r>
              <a:r>
                <a:rPr lang="en-US" sz="1828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</p:grp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5149853" y="4079998"/>
            <a:ext cx="3187699" cy="190402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5721352" y="4100700"/>
            <a:ext cx="0" cy="1904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6978652" y="4100700"/>
            <a:ext cx="0" cy="1904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5149853" y="4537199"/>
            <a:ext cx="318769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5156203" y="4111750"/>
            <a:ext cx="591759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5962652" y="4111750"/>
            <a:ext cx="912360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7416802" y="4111750"/>
            <a:ext cx="705572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5240340" y="4515735"/>
            <a:ext cx="359323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E1</a:t>
            </a: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6027740" y="4515735"/>
            <a:ext cx="673512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J. Doe</a:t>
            </a: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7272340" y="4515735"/>
            <a:ext cx="1090292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grpSp>
        <p:nvGrpSpPr>
          <p:cNvPr id="76835" name="Group 35"/>
          <p:cNvGrpSpPr>
            <a:grpSpLocks/>
          </p:cNvGrpSpPr>
          <p:nvPr/>
        </p:nvGrpSpPr>
        <p:grpSpPr bwMode="auto">
          <a:xfrm>
            <a:off x="5240340" y="4819518"/>
            <a:ext cx="3132137" cy="312738"/>
            <a:chOff x="3301" y="3276"/>
            <a:chExt cx="1973" cy="197"/>
          </a:xfrm>
        </p:grpSpPr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3301" y="3276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E2</a:t>
              </a:r>
            </a:p>
          </p:txBody>
        </p:sp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3772" y="3276"/>
              <a:ext cx="60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M. Smith</a:t>
              </a: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4575" y="3276"/>
              <a:ext cx="6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grpSp>
        <p:nvGrpSpPr>
          <p:cNvPr id="76839" name="Group 39"/>
          <p:cNvGrpSpPr>
            <a:grpSpLocks/>
          </p:cNvGrpSpPr>
          <p:nvPr/>
        </p:nvGrpSpPr>
        <p:grpSpPr bwMode="auto">
          <a:xfrm>
            <a:off x="5240340" y="5102350"/>
            <a:ext cx="3132137" cy="312738"/>
            <a:chOff x="3301" y="3444"/>
            <a:chExt cx="1973" cy="197"/>
          </a:xfrm>
        </p:grpSpPr>
        <p:sp>
          <p:nvSpPr>
            <p:cNvPr id="76836" name="Rectangle 36"/>
            <p:cNvSpPr>
              <a:spLocks noChangeArrowheads="1"/>
            </p:cNvSpPr>
            <p:nvPr/>
          </p:nvSpPr>
          <p:spPr bwMode="auto">
            <a:xfrm>
              <a:off x="3301" y="3444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E5</a:t>
              </a:r>
            </a:p>
          </p:txBody>
        </p:sp>
        <p:sp>
          <p:nvSpPr>
            <p:cNvPr id="76837" name="Rectangle 37"/>
            <p:cNvSpPr>
              <a:spLocks noChangeArrowheads="1"/>
            </p:cNvSpPr>
            <p:nvPr/>
          </p:nvSpPr>
          <p:spPr bwMode="auto">
            <a:xfrm>
              <a:off x="3796" y="3444"/>
              <a:ext cx="5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B. Casey</a:t>
              </a:r>
            </a:p>
          </p:txBody>
        </p:sp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4575" y="3444"/>
              <a:ext cx="6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5089528" y="3645024"/>
            <a:ext cx="711984" cy="3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EMP</a:t>
            </a:r>
            <a:r>
              <a:rPr lang="en-US" sz="1828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grpSp>
        <p:nvGrpSpPr>
          <p:cNvPr id="76844" name="Group 44"/>
          <p:cNvGrpSpPr>
            <a:grpSpLocks/>
          </p:cNvGrpSpPr>
          <p:nvPr/>
        </p:nvGrpSpPr>
        <p:grpSpPr bwMode="auto">
          <a:xfrm>
            <a:off x="5240339" y="5369049"/>
            <a:ext cx="3122612" cy="312738"/>
            <a:chOff x="3301" y="3612"/>
            <a:chExt cx="1967" cy="197"/>
          </a:xfrm>
        </p:grpSpPr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3301" y="3612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E6</a:t>
              </a:r>
            </a:p>
          </p:txBody>
        </p:sp>
        <p:sp>
          <p:nvSpPr>
            <p:cNvPr id="76842" name="Rectangle 42"/>
            <p:cNvSpPr>
              <a:spLocks noChangeArrowheads="1"/>
            </p:cNvSpPr>
            <p:nvPr/>
          </p:nvSpPr>
          <p:spPr bwMode="auto">
            <a:xfrm>
              <a:off x="3776" y="3612"/>
              <a:ext cx="4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L. Chu</a:t>
              </a:r>
            </a:p>
          </p:txBody>
        </p:sp>
        <p:sp>
          <p:nvSpPr>
            <p:cNvPr id="76843" name="Rectangle 43"/>
            <p:cNvSpPr>
              <a:spLocks noChangeArrowheads="1"/>
            </p:cNvSpPr>
            <p:nvPr/>
          </p:nvSpPr>
          <p:spPr bwMode="auto">
            <a:xfrm>
              <a:off x="4581" y="3612"/>
              <a:ext cx="68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Elect. Eng.</a:t>
              </a:r>
            </a:p>
          </p:txBody>
        </p:sp>
      </p:grpSp>
      <p:grpSp>
        <p:nvGrpSpPr>
          <p:cNvPr id="76848" name="Group 48"/>
          <p:cNvGrpSpPr>
            <a:grpSpLocks/>
          </p:cNvGrpSpPr>
          <p:nvPr/>
        </p:nvGrpSpPr>
        <p:grpSpPr bwMode="auto">
          <a:xfrm>
            <a:off x="5240340" y="5670249"/>
            <a:ext cx="3132137" cy="312738"/>
            <a:chOff x="3301" y="3780"/>
            <a:chExt cx="1973" cy="197"/>
          </a:xfrm>
        </p:grpSpPr>
        <p:sp>
          <p:nvSpPr>
            <p:cNvPr id="76845" name="Rectangle 45"/>
            <p:cNvSpPr>
              <a:spLocks noChangeArrowheads="1"/>
            </p:cNvSpPr>
            <p:nvPr/>
          </p:nvSpPr>
          <p:spPr bwMode="auto">
            <a:xfrm>
              <a:off x="3301" y="3780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E8</a:t>
              </a:r>
            </a:p>
          </p:txBody>
        </p:sp>
        <p:sp>
          <p:nvSpPr>
            <p:cNvPr id="76846" name="Rectangle 46"/>
            <p:cNvSpPr>
              <a:spLocks noChangeArrowheads="1"/>
            </p:cNvSpPr>
            <p:nvPr/>
          </p:nvSpPr>
          <p:spPr bwMode="auto">
            <a:xfrm>
              <a:off x="3813" y="3780"/>
              <a:ext cx="4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J. Jones</a:t>
              </a:r>
            </a:p>
          </p:txBody>
        </p:sp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4575" y="3780"/>
              <a:ext cx="6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grpSp>
        <p:nvGrpSpPr>
          <p:cNvPr id="49" name="Group 13"/>
          <p:cNvGrpSpPr>
            <a:grpSpLocks/>
          </p:cNvGrpSpPr>
          <p:nvPr/>
        </p:nvGrpSpPr>
        <p:grpSpPr bwMode="auto">
          <a:xfrm>
            <a:off x="4114883" y="2071902"/>
            <a:ext cx="2330450" cy="1244600"/>
            <a:chOff x="1216" y="3232"/>
            <a:chExt cx="1468" cy="784"/>
          </a:xfrm>
          <a:noFill/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216" y="3232"/>
              <a:ext cx="1468" cy="7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51" name="Line 5"/>
            <p:cNvSpPr>
              <a:spLocks noChangeShapeType="1"/>
            </p:cNvSpPr>
            <p:nvPr/>
          </p:nvSpPr>
          <p:spPr bwMode="auto">
            <a:xfrm>
              <a:off x="1216" y="3520"/>
              <a:ext cx="1468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2128" y="3240"/>
              <a:ext cx="0" cy="77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Book Antiqua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306" y="3262"/>
              <a:ext cx="49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1242" y="3510"/>
              <a:ext cx="81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1229" y="3750"/>
              <a:ext cx="913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2214" y="3250"/>
              <a:ext cx="364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SAL</a:t>
              </a: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2191" y="351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27000</a:t>
              </a: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2191" y="375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828" dirty="0">
                  <a:solidFill>
                    <a:srgbClr val="000000"/>
                  </a:solidFill>
                  <a:latin typeface="Book Antiqua"/>
                </a:rPr>
                <a:t>24000</a:t>
              </a:r>
            </a:p>
          </p:txBody>
        </p:sp>
      </p:grp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4152528" y="1700808"/>
            <a:ext cx="742188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 err="1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1828" baseline="-25000" dirty="0" err="1">
                <a:solidFill>
                  <a:schemeClr val="tx2"/>
                </a:solidFill>
                <a:latin typeface="Book Antiqua"/>
              </a:rPr>
              <a:t>1</a:t>
            </a:r>
            <a:endParaRPr lang="en-US" sz="1828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6762500" y="1717487"/>
            <a:ext cx="742188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 err="1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1828" baseline="-25000" dirty="0" err="1">
                <a:solidFill>
                  <a:schemeClr val="tx2"/>
                </a:solidFill>
                <a:latin typeface="Book Antiqua"/>
              </a:rPr>
              <a:t>2</a:t>
            </a:r>
            <a:endParaRPr lang="en-US" sz="1828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6747676" y="2087375"/>
            <a:ext cx="2330450" cy="1244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62" name="Line 18"/>
          <p:cNvSpPr>
            <a:spLocks noChangeShapeType="1"/>
          </p:cNvSpPr>
          <p:nvPr/>
        </p:nvSpPr>
        <p:spPr bwMode="auto">
          <a:xfrm>
            <a:off x="6747676" y="2544575"/>
            <a:ext cx="23304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63" name="Line 19"/>
          <p:cNvSpPr>
            <a:spLocks noChangeShapeType="1"/>
          </p:cNvSpPr>
          <p:nvPr/>
        </p:nvSpPr>
        <p:spPr bwMode="auto">
          <a:xfrm>
            <a:off x="8195475" y="2100075"/>
            <a:ext cx="0" cy="1231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64" name="Rectangle 20"/>
          <p:cNvSpPr>
            <a:spLocks noChangeArrowheads="1"/>
          </p:cNvSpPr>
          <p:nvPr/>
        </p:nvSpPr>
        <p:spPr bwMode="auto">
          <a:xfrm>
            <a:off x="6863345" y="2135001"/>
            <a:ext cx="835162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65" name="Rectangle 21"/>
          <p:cNvSpPr>
            <a:spLocks noChangeArrowheads="1"/>
          </p:cNvSpPr>
          <p:nvPr/>
        </p:nvSpPr>
        <p:spPr bwMode="auto">
          <a:xfrm>
            <a:off x="6771647" y="2528701"/>
            <a:ext cx="1274385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6759973" y="2909700"/>
            <a:ext cx="1295223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Syst. Anal.</a:t>
            </a:r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8305248" y="2115951"/>
            <a:ext cx="631580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8268256" y="2528701"/>
            <a:ext cx="76783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40000</a:t>
            </a: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8268256" y="2909700"/>
            <a:ext cx="767836" cy="37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Book Antiqua"/>
              </a:rPr>
              <a:t>34000</a:t>
            </a:r>
          </a:p>
        </p:txBody>
      </p:sp>
    </p:spTree>
    <p:extLst>
      <p:ext uri="{BB962C8B-B14F-4D97-AF65-F5344CB8AC3E}">
        <p14:creationId xmlns:p14="http://schemas.microsoft.com/office/powerpoint/2010/main" val="393909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Algebra Operators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750219"/>
            <a:ext cx="4179007" cy="4759523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2391" dirty="0"/>
              <a:t>Fundamental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1969" dirty="0"/>
              <a:t>Selection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1969" dirty="0"/>
              <a:t>Projection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1969" dirty="0"/>
              <a:t>Union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1969" dirty="0"/>
              <a:t>Set difference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1969" dirty="0"/>
              <a:t>Intersection</a:t>
            </a:r>
          </a:p>
          <a:p>
            <a:pPr marL="276810" lvl="1" indent="0">
              <a:lnSpc>
                <a:spcPct val="95000"/>
              </a:lnSpc>
              <a:spcBef>
                <a:spcPct val="5000"/>
              </a:spcBef>
              <a:buNone/>
            </a:pPr>
            <a:endParaRPr lang="en-US" sz="1969" dirty="0"/>
          </a:p>
          <a:p>
            <a:pPr marL="276810" lvl="1" indent="0">
              <a:lnSpc>
                <a:spcPct val="95000"/>
              </a:lnSpc>
              <a:spcBef>
                <a:spcPct val="5000"/>
              </a:spcBef>
              <a:buNone/>
            </a:pPr>
            <a:endParaRPr lang="en-US" sz="1969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2391" dirty="0"/>
              <a:t>Union compatibility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1969" dirty="0"/>
              <a:t>Same degree (number of attributes)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1969" dirty="0"/>
              <a:t>Corresponding attributes defined over the same domain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825153" y="1750219"/>
            <a:ext cx="4179007" cy="4759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5719" tIns="35719" rIns="35719" bIns="35719" numCol="1" anchor="t" anchorCtr="0" compatLnSpc="1">
            <a:prstTxWarp prst="textNoShape">
              <a:avLst/>
            </a:prstTxWarp>
          </a:bodyPr>
          <a:lstStyle>
            <a:lvl1pPr marL="368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150000"/>
              <a:buFont typeface="Palatino" charset="0"/>
              <a:buChar char="•"/>
              <a:defRPr sz="28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1pPr>
            <a:lvl2pPr marL="762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5000"/>
              <a:buFont typeface="Zapf Dingbats" charset="0"/>
              <a:buChar char="➡"/>
              <a:defRPr sz="26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2pPr>
            <a:lvl3pPr marL="1206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0000"/>
              <a:buFont typeface="Zapf Dingbats" charset="0"/>
              <a:buChar char="✦"/>
              <a:defRPr sz="24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3pPr>
            <a:lvl4pPr marL="1651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69000"/>
              <a:buFont typeface="Lucida Grande" charset="0"/>
              <a:buChar char="✓"/>
              <a:defRPr sz="20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4pPr>
            <a:lvl5pPr marL="2095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5pPr>
            <a:lvl6pPr marL="25527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6pPr>
            <a:lvl7pPr marL="30099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7pPr>
            <a:lvl8pPr marL="34671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8pPr>
            <a:lvl9pPr marL="3924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9pPr>
          </a:lstStyle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2391" kern="0" dirty="0"/>
              <a:t>Additional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1969" dirty="0"/>
              <a:t>Cartesian product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1969" kern="0" dirty="0">
                <a:latin typeface="Symbol" charset="0"/>
                <a:sym typeface="Symbol" charset="0"/>
              </a:rPr>
              <a:t></a:t>
            </a:r>
            <a:r>
              <a:rPr lang="en-US" sz="1969" kern="0" dirty="0"/>
              <a:t>-join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1969" kern="0" dirty="0" err="1"/>
              <a:t>Equi</a:t>
            </a:r>
            <a:r>
              <a:rPr lang="en-US" sz="1969" kern="0" dirty="0"/>
              <a:t> 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1969" kern="0" dirty="0"/>
              <a:t>Natural 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1969" kern="0" dirty="0"/>
              <a:t>Semi 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1969" kern="0" dirty="0"/>
              <a:t>Outer 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anose="05000000000000000000" pitchFamily="2" charset="2"/>
              <a:buChar char="§"/>
            </a:pPr>
            <a:r>
              <a:rPr lang="en-US" sz="1969" kern="0" dirty="0"/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1250794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71" y="1"/>
            <a:ext cx="101156" cy="101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2647"/>
          </a:p>
        </p:txBody>
      </p:sp>
      <p:sp>
        <p:nvSpPr>
          <p:cNvPr id="3" name="object 3"/>
          <p:cNvSpPr txBox="1"/>
          <p:nvPr/>
        </p:nvSpPr>
        <p:spPr>
          <a:xfrm>
            <a:off x="550069" y="494728"/>
            <a:ext cx="8100900" cy="4448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4219" spc="-18" dirty="0">
                <a:solidFill>
                  <a:srgbClr val="000000"/>
                </a:solidFill>
                <a:latin typeface="+mj-lt"/>
                <a:cs typeface="Comic Sans MS"/>
              </a:rPr>
              <a:t>Benefits</a:t>
            </a:r>
            <a:r>
              <a:rPr sz="4219" spc="-4" dirty="0">
                <a:solidFill>
                  <a:srgbClr val="000000"/>
                </a:solidFill>
                <a:latin typeface="+mj-lt"/>
                <a:cs typeface="Comic Sans MS"/>
              </a:rPr>
              <a:t> </a:t>
            </a:r>
            <a:r>
              <a:rPr sz="4219" spc="-18" dirty="0">
                <a:solidFill>
                  <a:srgbClr val="000000"/>
                </a:solidFill>
                <a:latin typeface="+mj-lt"/>
                <a:cs typeface="Comic Sans MS"/>
              </a:rPr>
              <a:t>of Derived</a:t>
            </a:r>
            <a:r>
              <a:rPr sz="4219" spc="-4" dirty="0">
                <a:solidFill>
                  <a:srgbClr val="000000"/>
                </a:solidFill>
                <a:latin typeface="+mj-lt"/>
                <a:cs typeface="Comic Sans MS"/>
              </a:rPr>
              <a:t> </a:t>
            </a:r>
            <a:r>
              <a:rPr sz="4219" spc="-18" dirty="0">
                <a:solidFill>
                  <a:srgbClr val="000000"/>
                </a:solidFill>
                <a:latin typeface="+mj-lt"/>
                <a:cs typeface="Comic Sans MS"/>
              </a:rPr>
              <a:t>Fragmentation</a:t>
            </a:r>
            <a:endParaRPr sz="4219" dirty="0">
              <a:solidFill>
                <a:srgbClr val="000000"/>
              </a:solidFill>
              <a:latin typeface="+mj-lt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853" y="1305291"/>
            <a:ext cx="2821193" cy="808168"/>
          </a:xfrm>
          <a:custGeom>
            <a:avLst/>
            <a:gdLst/>
            <a:ahLst/>
            <a:cxnLst/>
            <a:rect l="l" t="t" r="r" b="b"/>
            <a:pathLst>
              <a:path w="3197352" h="915924">
                <a:moveTo>
                  <a:pt x="3197352" y="0"/>
                </a:moveTo>
                <a:lnTo>
                  <a:pt x="3197352" y="915923"/>
                </a:lnTo>
                <a:lnTo>
                  <a:pt x="0" y="915924"/>
                </a:lnTo>
                <a:lnTo>
                  <a:pt x="0" y="0"/>
                </a:lnTo>
                <a:lnTo>
                  <a:pt x="3197352" y="0"/>
                </a:lnTo>
                <a:close/>
              </a:path>
            </a:pathLst>
          </a:custGeom>
          <a:solidFill>
            <a:srgbClr val="FFCA95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1527" y="1573559"/>
            <a:ext cx="621927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704850" y="0"/>
                </a:moveTo>
                <a:lnTo>
                  <a:pt x="0" y="0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7469" y="2058327"/>
            <a:ext cx="448459" cy="0"/>
          </a:xfrm>
          <a:custGeom>
            <a:avLst/>
            <a:gdLst/>
            <a:ahLst/>
            <a:cxnLst/>
            <a:rect l="l" t="t" r="r" b="b"/>
            <a:pathLst>
              <a:path w="508254">
                <a:moveTo>
                  <a:pt x="508254" y="0"/>
                </a:moveTo>
                <a:lnTo>
                  <a:pt x="0" y="0"/>
                </a:lnTo>
              </a:path>
            </a:pathLst>
          </a:custGeom>
          <a:ln w="2108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5826" y="1268760"/>
            <a:ext cx="3030332" cy="901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Primary Fragmentatio</a:t>
            </a:r>
            <a:r>
              <a:rPr sz="1765" spc="-18" dirty="0">
                <a:solidFill>
                  <a:srgbClr val="0067CE"/>
                </a:solidFill>
                <a:latin typeface="+mj-lt"/>
                <a:cs typeface="Comic Sans MS"/>
              </a:rPr>
              <a:t>n</a:t>
            </a:r>
            <a:r>
              <a:rPr sz="1765" spc="-9" dirty="0">
                <a:latin typeface="+mj-lt"/>
                <a:cs typeface="Comic Sans MS"/>
              </a:rPr>
              <a:t>:</a:t>
            </a:r>
            <a:endParaRPr sz="1765" dirty="0">
              <a:latin typeface="+mj-lt"/>
              <a:cs typeface="Comic Sans MS"/>
            </a:endParaRPr>
          </a:p>
          <a:p>
            <a:pPr>
              <a:lnSpc>
                <a:spcPts val="574"/>
              </a:lnSpc>
              <a:spcBef>
                <a:spcPts val="41"/>
              </a:spcBef>
            </a:pPr>
            <a:endParaRPr sz="574" dirty="0">
              <a:latin typeface="+mj-lt"/>
            </a:endParaRPr>
          </a:p>
          <a:p>
            <a:pPr marL="799509"/>
            <a:r>
              <a:rPr sz="1544" spc="9" dirty="0" err="1">
                <a:latin typeface="+mj-lt"/>
                <a:cs typeface="Times New Roman"/>
              </a:rPr>
              <a:t>PAY</a:t>
            </a:r>
            <a:r>
              <a:rPr lang="en-US" sz="1544" spc="-216" dirty="0" err="1">
                <a:latin typeface="+mj-lt"/>
                <a:cs typeface="Times New Roman"/>
              </a:rPr>
              <a:t>1</a:t>
            </a:r>
            <a:r>
              <a:rPr sz="617" spc="13" dirty="0">
                <a:latin typeface="+mj-lt"/>
                <a:cs typeface="Times New Roman"/>
              </a:rPr>
              <a:t> </a:t>
            </a:r>
            <a:r>
              <a:rPr sz="617" spc="22" dirty="0">
                <a:latin typeface="+mj-lt"/>
                <a:cs typeface="Times New Roman"/>
              </a:rPr>
              <a:t> </a:t>
            </a:r>
            <a:r>
              <a:rPr lang="en-US" sz="617" spc="22" dirty="0">
                <a:latin typeface="+mj-lt"/>
                <a:cs typeface="Times New Roman"/>
              </a:rPr>
              <a:t> </a:t>
            </a:r>
            <a:r>
              <a:rPr sz="1544" spc="-119" dirty="0">
                <a:latin typeface="+mj-lt"/>
                <a:cs typeface="Gulim"/>
              </a:rPr>
              <a:t>=</a:t>
            </a:r>
            <a:r>
              <a:rPr sz="1544" spc="-274" dirty="0">
                <a:latin typeface="+mj-lt"/>
                <a:cs typeface="Gulim"/>
              </a:rPr>
              <a:t> </a:t>
            </a:r>
            <a:r>
              <a:rPr sz="1633" spc="-75" dirty="0">
                <a:latin typeface="+mj-lt"/>
                <a:cs typeface="Gulim"/>
              </a:rPr>
              <a:t>σ</a:t>
            </a:r>
            <a:r>
              <a:rPr lang="en-US" sz="1633" spc="-75" dirty="0">
                <a:latin typeface="+mj-lt"/>
                <a:cs typeface="Gulim"/>
              </a:rPr>
              <a:t> </a:t>
            </a:r>
            <a:r>
              <a:rPr sz="617" spc="13" dirty="0">
                <a:latin typeface="+mj-lt"/>
                <a:cs typeface="Times New Roman"/>
              </a:rPr>
              <a:t>SAL  </a:t>
            </a:r>
            <a:r>
              <a:rPr sz="617" spc="-66" dirty="0">
                <a:latin typeface="+mj-lt"/>
                <a:cs typeface="Times New Roman"/>
              </a:rPr>
              <a:t> </a:t>
            </a:r>
            <a:r>
              <a:rPr sz="617" spc="-163" dirty="0">
                <a:latin typeface="+mj-lt"/>
                <a:cs typeface="Gulim"/>
              </a:rPr>
              <a:t>≤ </a:t>
            </a:r>
            <a:r>
              <a:rPr sz="617" spc="-27" dirty="0">
                <a:latin typeface="+mj-lt"/>
                <a:cs typeface="Gulim"/>
              </a:rPr>
              <a:t> </a:t>
            </a:r>
            <a:r>
              <a:rPr lang="en-US" sz="617" spc="-27" dirty="0">
                <a:latin typeface="+mj-lt"/>
                <a:cs typeface="Gulim"/>
              </a:rPr>
              <a:t> </a:t>
            </a:r>
            <a:r>
              <a:rPr sz="617" spc="13" dirty="0">
                <a:latin typeface="+mj-lt"/>
                <a:cs typeface="Times New Roman"/>
              </a:rPr>
              <a:t>30</a:t>
            </a:r>
            <a:r>
              <a:rPr sz="617" spc="-93" dirty="0">
                <a:latin typeface="+mj-lt"/>
                <a:cs typeface="Times New Roman"/>
              </a:rPr>
              <a:t> </a:t>
            </a:r>
            <a:r>
              <a:rPr sz="617" spc="4" dirty="0">
                <a:latin typeface="+mj-lt"/>
                <a:cs typeface="Times New Roman"/>
              </a:rPr>
              <a:t>,</a:t>
            </a:r>
            <a:r>
              <a:rPr sz="617" spc="-93" dirty="0">
                <a:latin typeface="+mj-lt"/>
                <a:cs typeface="Times New Roman"/>
              </a:rPr>
              <a:t> </a:t>
            </a:r>
            <a:r>
              <a:rPr sz="617" spc="13" dirty="0">
                <a:latin typeface="+mj-lt"/>
                <a:cs typeface="Times New Roman"/>
              </a:rPr>
              <a:t>00</a:t>
            </a:r>
            <a:r>
              <a:rPr sz="617" spc="53" dirty="0">
                <a:latin typeface="+mj-lt"/>
                <a:cs typeface="Times New Roman"/>
              </a:rPr>
              <a:t>0</a:t>
            </a:r>
            <a:r>
              <a:rPr lang="en-US" sz="617" spc="53" dirty="0">
                <a:latin typeface="+mj-lt"/>
                <a:cs typeface="Times New Roman"/>
              </a:rPr>
              <a:t> </a:t>
            </a:r>
            <a:r>
              <a:rPr sz="1544" spc="93" dirty="0">
                <a:latin typeface="+mj-lt"/>
                <a:cs typeface="Times New Roman"/>
              </a:rPr>
              <a:t>(</a:t>
            </a:r>
            <a:r>
              <a:rPr sz="1544" spc="9" dirty="0">
                <a:latin typeface="+mj-lt"/>
                <a:cs typeface="Times New Roman"/>
              </a:rPr>
              <a:t>PAY</a:t>
            </a:r>
            <a:r>
              <a:rPr sz="1544" spc="-186" dirty="0">
                <a:latin typeface="+mj-lt"/>
                <a:cs typeface="Times New Roman"/>
              </a:rPr>
              <a:t> </a:t>
            </a:r>
            <a:r>
              <a:rPr sz="1544" spc="4" dirty="0">
                <a:latin typeface="+mj-lt"/>
                <a:cs typeface="Times New Roman"/>
              </a:rPr>
              <a:t>)</a:t>
            </a:r>
            <a:endParaRPr sz="1544" dirty="0">
              <a:latin typeface="+mj-lt"/>
              <a:cs typeface="Times New Roman"/>
            </a:endParaRPr>
          </a:p>
          <a:p>
            <a:pPr marL="799509">
              <a:spcBef>
                <a:spcPts val="380"/>
              </a:spcBef>
            </a:pPr>
            <a:r>
              <a:rPr sz="1544" spc="9" dirty="0" err="1">
                <a:latin typeface="+mj-lt"/>
                <a:cs typeface="Times New Roman"/>
              </a:rPr>
              <a:t>PAY</a:t>
            </a:r>
            <a:r>
              <a:rPr lang="en-US" sz="1544" spc="-150" dirty="0" err="1">
                <a:latin typeface="+mj-lt"/>
                <a:cs typeface="Times New Roman"/>
              </a:rPr>
              <a:t>2</a:t>
            </a:r>
            <a:r>
              <a:rPr lang="en-US" sz="1544" spc="-150" dirty="0">
                <a:latin typeface="+mj-lt"/>
                <a:cs typeface="Times New Roman"/>
              </a:rPr>
              <a:t> </a:t>
            </a:r>
            <a:r>
              <a:rPr sz="617" spc="75" dirty="0">
                <a:latin typeface="+mj-lt"/>
                <a:cs typeface="Times New Roman"/>
              </a:rPr>
              <a:t> </a:t>
            </a:r>
            <a:r>
              <a:rPr sz="1544" spc="-119" dirty="0">
                <a:latin typeface="+mj-lt"/>
                <a:cs typeface="Gulim"/>
              </a:rPr>
              <a:t>=</a:t>
            </a:r>
            <a:r>
              <a:rPr sz="1544" spc="-274" dirty="0">
                <a:latin typeface="+mj-lt"/>
                <a:cs typeface="Gulim"/>
              </a:rPr>
              <a:t> </a:t>
            </a:r>
            <a:r>
              <a:rPr sz="1633" spc="-84" dirty="0">
                <a:latin typeface="+mj-lt"/>
                <a:cs typeface="Gulim"/>
              </a:rPr>
              <a:t>σ</a:t>
            </a:r>
            <a:r>
              <a:rPr sz="1633" spc="-264" dirty="0">
                <a:latin typeface="+mj-lt"/>
                <a:cs typeface="Gulim"/>
              </a:rPr>
              <a:t> </a:t>
            </a:r>
            <a:r>
              <a:rPr sz="617" spc="13" dirty="0">
                <a:latin typeface="+mj-lt"/>
                <a:cs typeface="Times New Roman"/>
              </a:rPr>
              <a:t>SAL  </a:t>
            </a:r>
            <a:r>
              <a:rPr sz="617" spc="-53" dirty="0">
                <a:latin typeface="+mj-lt"/>
                <a:cs typeface="Times New Roman"/>
              </a:rPr>
              <a:t> </a:t>
            </a:r>
            <a:r>
              <a:rPr sz="617" spc="-31" dirty="0">
                <a:latin typeface="+mj-lt"/>
                <a:cs typeface="Gulim"/>
              </a:rPr>
              <a:t>&gt; </a:t>
            </a:r>
            <a:r>
              <a:rPr sz="617" spc="-27" dirty="0">
                <a:latin typeface="+mj-lt"/>
                <a:cs typeface="Gulim"/>
              </a:rPr>
              <a:t> </a:t>
            </a:r>
            <a:r>
              <a:rPr sz="617" spc="13" dirty="0">
                <a:latin typeface="+mj-lt"/>
                <a:cs typeface="Times New Roman"/>
              </a:rPr>
              <a:t>30</a:t>
            </a:r>
            <a:r>
              <a:rPr sz="617" spc="-93" dirty="0">
                <a:latin typeface="+mj-lt"/>
                <a:cs typeface="Times New Roman"/>
              </a:rPr>
              <a:t> </a:t>
            </a:r>
            <a:r>
              <a:rPr sz="617" spc="4" dirty="0">
                <a:latin typeface="+mj-lt"/>
                <a:cs typeface="Times New Roman"/>
              </a:rPr>
              <a:t>,</a:t>
            </a:r>
            <a:r>
              <a:rPr sz="617" spc="-93" dirty="0">
                <a:latin typeface="+mj-lt"/>
                <a:cs typeface="Times New Roman"/>
              </a:rPr>
              <a:t> </a:t>
            </a:r>
            <a:r>
              <a:rPr sz="617" spc="13" dirty="0">
                <a:latin typeface="+mj-lt"/>
                <a:cs typeface="Times New Roman"/>
              </a:rPr>
              <a:t>000</a:t>
            </a:r>
            <a:r>
              <a:rPr sz="617" spc="-84" dirty="0">
                <a:latin typeface="+mj-lt"/>
                <a:cs typeface="Times New Roman"/>
              </a:rPr>
              <a:t> </a:t>
            </a:r>
            <a:r>
              <a:rPr lang="en-US" sz="617" spc="-4" dirty="0">
                <a:latin typeface="+mj-lt"/>
                <a:cs typeface="Times New Roman"/>
              </a:rPr>
              <a:t> </a:t>
            </a:r>
            <a:r>
              <a:rPr sz="1544" spc="97" dirty="0">
                <a:latin typeface="+mj-lt"/>
                <a:cs typeface="Times New Roman"/>
              </a:rPr>
              <a:t>(</a:t>
            </a:r>
            <a:r>
              <a:rPr sz="1544" spc="9" dirty="0">
                <a:latin typeface="+mj-lt"/>
                <a:cs typeface="Times New Roman"/>
              </a:rPr>
              <a:t>PAY</a:t>
            </a:r>
            <a:r>
              <a:rPr sz="1544" spc="-186" dirty="0">
                <a:latin typeface="+mj-lt"/>
                <a:cs typeface="Times New Roman"/>
              </a:rPr>
              <a:t> </a:t>
            </a:r>
            <a:r>
              <a:rPr sz="1544" spc="4" dirty="0">
                <a:latin typeface="+mj-lt"/>
                <a:cs typeface="Times New Roman"/>
              </a:rPr>
              <a:t>)</a:t>
            </a:r>
            <a:endParaRPr sz="1544" dirty="0">
              <a:latin typeface="+mj-lt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6644" y="1336220"/>
            <a:ext cx="1746437" cy="2554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588" spc="-9" dirty="0">
                <a:latin typeface="+mj-lt"/>
                <a:cs typeface="Comic Sans MS"/>
              </a:rPr>
              <a:t>P</a:t>
            </a:r>
            <a:r>
              <a:rPr sz="1588" spc="-22" dirty="0">
                <a:latin typeface="+mj-lt"/>
                <a:cs typeface="Comic Sans MS"/>
              </a:rPr>
              <a:t>A</a:t>
            </a:r>
            <a:r>
              <a:rPr sz="1588" dirty="0">
                <a:latin typeface="+mj-lt"/>
                <a:cs typeface="Comic Sans MS"/>
              </a:rPr>
              <a:t>Y</a:t>
            </a:r>
            <a:r>
              <a:rPr sz="1588" spc="-4" dirty="0">
                <a:latin typeface="+mj-lt"/>
                <a:cs typeface="Comic Sans MS"/>
              </a:rPr>
              <a:t> </a:t>
            </a:r>
            <a:r>
              <a:rPr sz="1588" spc="-13" dirty="0">
                <a:latin typeface="+mj-lt"/>
                <a:cs typeface="Comic Sans MS"/>
              </a:rPr>
              <a:t>(TITL</a:t>
            </a:r>
            <a:r>
              <a:rPr sz="1588" spc="-18" dirty="0">
                <a:latin typeface="+mj-lt"/>
                <a:cs typeface="Comic Sans MS"/>
              </a:rPr>
              <a:t>E</a:t>
            </a:r>
            <a:r>
              <a:rPr sz="1588" spc="-4" dirty="0">
                <a:latin typeface="+mj-lt"/>
                <a:cs typeface="Comic Sans MS"/>
              </a:rPr>
              <a:t>, SAL)</a:t>
            </a:r>
            <a:endParaRPr sz="1588" dirty="0">
              <a:latin typeface="+mj-lt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002" y="1820980"/>
            <a:ext cx="2682688" cy="2554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588" spc="-13" dirty="0">
                <a:latin typeface="+mj-lt"/>
                <a:cs typeface="Comic Sans MS"/>
              </a:rPr>
              <a:t>EMP (ENO, ENAME,</a:t>
            </a:r>
            <a:r>
              <a:rPr sz="1588" spc="4" dirty="0">
                <a:latin typeface="+mj-lt"/>
                <a:cs typeface="Comic Sans MS"/>
              </a:rPr>
              <a:t> </a:t>
            </a:r>
            <a:r>
              <a:rPr sz="1588" spc="-13" dirty="0">
                <a:latin typeface="+mj-lt"/>
                <a:cs typeface="Comic Sans MS"/>
              </a:rPr>
              <a:t>TITLE)</a:t>
            </a:r>
            <a:endParaRPr sz="1588">
              <a:latin typeface="+mj-lt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0793" y="2155831"/>
            <a:ext cx="3346611" cy="5390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 marR="11205"/>
            <a:r>
              <a:rPr sz="1588" spc="-18" dirty="0" err="1">
                <a:latin typeface="+mj-lt"/>
                <a:cs typeface="Comic Sans MS"/>
              </a:rPr>
              <a:t>EM</a:t>
            </a:r>
            <a:r>
              <a:rPr lang="en-US" sz="1588" spc="-18" dirty="0" err="1">
                <a:latin typeface="+mj-lt"/>
                <a:cs typeface="Comic Sans MS"/>
              </a:rPr>
              <a:t>P1</a:t>
            </a:r>
            <a:r>
              <a:rPr sz="1588" baseline="-23148" dirty="0">
                <a:latin typeface="+mj-lt"/>
                <a:cs typeface="Comic Sans MS"/>
              </a:rPr>
              <a:t> </a:t>
            </a:r>
            <a:r>
              <a:rPr sz="1588" dirty="0">
                <a:latin typeface="+mj-lt"/>
                <a:cs typeface="Comic Sans MS"/>
              </a:rPr>
              <a:t>=</a:t>
            </a:r>
            <a:r>
              <a:rPr sz="1588" spc="-4" dirty="0">
                <a:latin typeface="+mj-lt"/>
                <a:cs typeface="Comic Sans MS"/>
              </a:rPr>
              <a:t> </a:t>
            </a:r>
            <a:r>
              <a:rPr sz="1588" spc="-18" dirty="0" err="1">
                <a:latin typeface="+mj-lt"/>
                <a:cs typeface="Comic Sans MS"/>
              </a:rPr>
              <a:t>EM</a:t>
            </a:r>
            <a:r>
              <a:rPr sz="1588" spc="-9" dirty="0" err="1">
                <a:latin typeface="+mj-lt"/>
                <a:cs typeface="Comic Sans MS"/>
              </a:rPr>
              <a:t>P</a:t>
            </a:r>
            <a:r>
              <a:rPr sz="1588" spc="-9" dirty="0">
                <a:latin typeface="+mj-lt"/>
                <a:cs typeface="Comic Sans MS"/>
              </a:rPr>
              <a:t> </a:t>
            </a:r>
            <a:r>
              <a:rPr lang="en-US" sz="2531" kern="0" dirty="0">
                <a:solidFill>
                  <a:srgbClr val="000000"/>
                </a:solidFill>
                <a:latin typeface="MS PGothic"/>
                <a:ea typeface="MS PGothic"/>
              </a:rPr>
              <a:t>⋉</a:t>
            </a:r>
            <a:r>
              <a:rPr sz="1588" spc="-4" dirty="0">
                <a:latin typeface="+mj-lt"/>
                <a:cs typeface="Comic Sans MS"/>
              </a:rPr>
              <a:t> </a:t>
            </a:r>
            <a:r>
              <a:rPr sz="1588" spc="-4" dirty="0" err="1">
                <a:latin typeface="+mj-lt"/>
                <a:cs typeface="Comic Sans MS"/>
              </a:rPr>
              <a:t>PA</a:t>
            </a:r>
            <a:r>
              <a:rPr lang="en-US" sz="1588" spc="-4" dirty="0" err="1">
                <a:latin typeface="+mj-lt"/>
                <a:cs typeface="Comic Sans MS"/>
              </a:rPr>
              <a:t>Y1</a:t>
            </a:r>
            <a:r>
              <a:rPr sz="1588" baseline="-23148" dirty="0">
                <a:latin typeface="+mj-lt"/>
                <a:cs typeface="Comic Sans MS"/>
              </a:rPr>
              <a:t> </a:t>
            </a:r>
            <a:endParaRPr lang="en-US" sz="1588" baseline="-23148" dirty="0">
              <a:latin typeface="+mj-lt"/>
              <a:cs typeface="Comic Sans MS"/>
            </a:endParaRPr>
          </a:p>
          <a:p>
            <a:pPr marL="11205" marR="11205"/>
            <a:r>
              <a:rPr sz="1588" spc="-18" dirty="0" err="1">
                <a:latin typeface="+mj-lt"/>
                <a:cs typeface="Comic Sans MS"/>
              </a:rPr>
              <a:t>EM</a:t>
            </a:r>
            <a:r>
              <a:rPr lang="en-US" sz="1588" spc="-18" dirty="0" err="1">
                <a:latin typeface="+mj-lt"/>
                <a:cs typeface="Comic Sans MS"/>
              </a:rPr>
              <a:t>P2</a:t>
            </a:r>
            <a:r>
              <a:rPr sz="1588" spc="6" baseline="-23148" dirty="0">
                <a:latin typeface="+mj-lt"/>
                <a:cs typeface="Comic Sans MS"/>
              </a:rPr>
              <a:t> </a:t>
            </a:r>
            <a:r>
              <a:rPr sz="1588" dirty="0">
                <a:latin typeface="+mj-lt"/>
                <a:cs typeface="Comic Sans MS"/>
              </a:rPr>
              <a:t>= </a:t>
            </a:r>
            <a:r>
              <a:rPr sz="1588" spc="-18" dirty="0" err="1">
                <a:latin typeface="+mj-lt"/>
                <a:cs typeface="Comic Sans MS"/>
              </a:rPr>
              <a:t>EM</a:t>
            </a:r>
            <a:r>
              <a:rPr sz="1588" spc="-9" dirty="0" err="1">
                <a:latin typeface="+mj-lt"/>
                <a:cs typeface="Comic Sans MS"/>
              </a:rPr>
              <a:t>P</a:t>
            </a:r>
            <a:r>
              <a:rPr sz="1588" spc="-9" dirty="0">
                <a:latin typeface="+mj-lt"/>
                <a:cs typeface="Comic Sans MS"/>
              </a:rPr>
              <a:t> </a:t>
            </a:r>
            <a:r>
              <a:rPr lang="en-US" sz="2531" kern="0" dirty="0">
                <a:solidFill>
                  <a:srgbClr val="000000"/>
                </a:solidFill>
                <a:latin typeface="MS PGothic"/>
                <a:ea typeface="MS PGothic"/>
              </a:rPr>
              <a:t>⋉ </a:t>
            </a:r>
            <a:r>
              <a:rPr sz="1588" spc="-4" dirty="0" err="1">
                <a:latin typeface="+mj-lt"/>
                <a:cs typeface="Comic Sans MS"/>
              </a:rPr>
              <a:t>PA</a:t>
            </a:r>
            <a:r>
              <a:rPr lang="en-US" sz="1588" spc="-4" dirty="0" err="1">
                <a:latin typeface="+mj-lt"/>
                <a:cs typeface="Comic Sans MS"/>
              </a:rPr>
              <a:t>Y2</a:t>
            </a:r>
            <a:endParaRPr sz="1588" baseline="-23148" dirty="0">
              <a:latin typeface="+mj-lt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197" y="2532101"/>
            <a:ext cx="3132605" cy="2823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Using</a:t>
            </a:r>
            <a:r>
              <a:rPr sz="1765" spc="4" dirty="0">
                <a:solidFill>
                  <a:srgbClr val="0067CE"/>
                </a:solidFill>
                <a:latin typeface="+mj-lt"/>
                <a:cs typeface="Comic Sans MS"/>
              </a:rPr>
              <a:t> </a:t>
            </a:r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Derived</a:t>
            </a:r>
            <a:r>
              <a:rPr sz="1765" spc="4" dirty="0">
                <a:solidFill>
                  <a:srgbClr val="0067CE"/>
                </a:solidFill>
                <a:latin typeface="+mj-lt"/>
                <a:cs typeface="Comic Sans MS"/>
              </a:rPr>
              <a:t> </a:t>
            </a:r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Fragmentation</a:t>
            </a:r>
            <a:r>
              <a:rPr sz="1765" spc="-9" dirty="0">
                <a:latin typeface="+mj-lt"/>
                <a:cs typeface="Comic Sans MS"/>
              </a:rPr>
              <a:t>:</a:t>
            </a:r>
            <a:endParaRPr sz="1765" dirty="0">
              <a:latin typeface="+mj-lt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5949" y="3189660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05949" y="3189660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0655" y="3189660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0655" y="3189660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07560" y="3256459"/>
            <a:ext cx="114299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983" y="3142093"/>
            <a:ext cx="742297" cy="6320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 marR="11205" indent="14007">
              <a:lnSpc>
                <a:spcPct val="127800"/>
              </a:lnSpc>
            </a:pPr>
            <a:r>
              <a:rPr sz="1588" spc="-18" dirty="0">
                <a:latin typeface="+mj-lt"/>
                <a:cs typeface="Comic Sans MS"/>
              </a:rPr>
              <a:t>EMP1 EMP2</a:t>
            </a:r>
            <a:endParaRPr sz="1588" dirty="0">
              <a:latin typeface="+mj-lt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4113" y="3114491"/>
            <a:ext cx="526676" cy="685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 marR="11205">
              <a:lnSpc>
                <a:spcPct val="138900"/>
              </a:lnSpc>
            </a:pPr>
            <a:r>
              <a:rPr sz="1588" dirty="0">
                <a:latin typeface="+mj-lt"/>
                <a:cs typeface="Comic Sans MS"/>
              </a:rPr>
              <a:t>PAY1 PAY2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765414" y="3152895"/>
            <a:ext cx="3457371" cy="4448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 marR="11205">
              <a:lnSpc>
                <a:spcPct val="100299"/>
              </a:lnSpc>
            </a:pPr>
            <a:r>
              <a:rPr sz="1969" spc="-4" dirty="0">
                <a:latin typeface="+mj-lt"/>
                <a:cs typeface="Comic Sans MS"/>
              </a:rPr>
              <a:t>EMP</a:t>
            </a:r>
            <a:r>
              <a:rPr sz="1969" baseline="-25000" dirty="0">
                <a:latin typeface="+mj-lt"/>
                <a:cs typeface="Comic Sans MS"/>
              </a:rPr>
              <a:t>i</a:t>
            </a:r>
            <a:r>
              <a:rPr sz="1969" dirty="0">
                <a:latin typeface="+mj-lt"/>
                <a:cs typeface="Comic Sans MS"/>
              </a:rPr>
              <a:t> </a:t>
            </a:r>
            <a:r>
              <a:rPr sz="1969" spc="-4" dirty="0">
                <a:latin typeface="+mj-lt"/>
                <a:cs typeface="Comic Sans MS"/>
              </a:rPr>
              <a:t>an</a:t>
            </a:r>
            <a:r>
              <a:rPr sz="1969" dirty="0">
                <a:latin typeface="+mj-lt"/>
                <a:cs typeface="Comic Sans MS"/>
              </a:rPr>
              <a:t>d </a:t>
            </a:r>
            <a:r>
              <a:rPr sz="1969" spc="-4" dirty="0">
                <a:latin typeface="+mj-lt"/>
                <a:cs typeface="Comic Sans MS"/>
              </a:rPr>
              <a:t>PAY</a:t>
            </a:r>
            <a:r>
              <a:rPr sz="1969" baseline="-25000" dirty="0">
                <a:latin typeface="+mj-lt"/>
                <a:cs typeface="Comic Sans MS"/>
              </a:rPr>
              <a:t>i</a:t>
            </a:r>
            <a:r>
              <a:rPr sz="1969" spc="-4" dirty="0">
                <a:latin typeface="+mj-lt"/>
                <a:cs typeface="Comic Sans MS"/>
              </a:rPr>
              <a:t> ca</a:t>
            </a:r>
            <a:r>
              <a:rPr sz="1969" dirty="0">
                <a:latin typeface="+mj-lt"/>
                <a:cs typeface="Comic Sans MS"/>
              </a:rPr>
              <a:t>n </a:t>
            </a:r>
            <a:r>
              <a:rPr sz="1969" spc="-4" dirty="0">
                <a:latin typeface="+mj-lt"/>
                <a:cs typeface="Comic Sans MS"/>
              </a:rPr>
              <a:t>b</a:t>
            </a:r>
            <a:r>
              <a:rPr sz="1969" dirty="0">
                <a:latin typeface="+mj-lt"/>
                <a:cs typeface="Comic Sans MS"/>
              </a:rPr>
              <a:t>e </a:t>
            </a:r>
            <a:r>
              <a:rPr sz="1969" spc="-4" dirty="0">
                <a:latin typeface="+mj-lt"/>
                <a:cs typeface="Comic Sans MS"/>
              </a:rPr>
              <a:t>allocated t</a:t>
            </a:r>
            <a:r>
              <a:rPr sz="1969" dirty="0">
                <a:latin typeface="+mj-lt"/>
                <a:cs typeface="Comic Sans MS"/>
              </a:rPr>
              <a:t>o</a:t>
            </a:r>
            <a:r>
              <a:rPr sz="1969" spc="-13" dirty="0">
                <a:latin typeface="+mj-lt"/>
                <a:cs typeface="Comic Sans MS"/>
              </a:rPr>
              <a:t> </a:t>
            </a:r>
            <a:r>
              <a:rPr sz="1969" spc="-4" dirty="0">
                <a:latin typeface="+mj-lt"/>
                <a:cs typeface="Comic Sans MS"/>
              </a:rPr>
              <a:t>th</a:t>
            </a:r>
            <a:r>
              <a:rPr sz="1969" dirty="0">
                <a:latin typeface="+mj-lt"/>
                <a:cs typeface="Comic Sans MS"/>
              </a:rPr>
              <a:t>e</a:t>
            </a:r>
            <a:r>
              <a:rPr sz="1969" spc="-13" dirty="0">
                <a:latin typeface="+mj-lt"/>
                <a:cs typeface="Comic Sans MS"/>
              </a:rPr>
              <a:t> </a:t>
            </a:r>
            <a:r>
              <a:rPr sz="1969" spc="-4" dirty="0">
                <a:latin typeface="+mj-lt"/>
                <a:cs typeface="Comic Sans MS"/>
              </a:rPr>
              <a:t>sam</a:t>
            </a:r>
            <a:r>
              <a:rPr sz="1969" dirty="0">
                <a:latin typeface="+mj-lt"/>
                <a:cs typeface="Comic Sans MS"/>
              </a:rPr>
              <a:t>e</a:t>
            </a:r>
            <a:r>
              <a:rPr sz="1969" spc="-4" dirty="0">
                <a:latin typeface="+mj-lt"/>
                <a:cs typeface="Comic Sans MS"/>
              </a:rPr>
              <a:t> site.</a:t>
            </a:r>
            <a:endParaRPr sz="1969" dirty="0">
              <a:latin typeface="+mj-lt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05949" y="3525837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05949" y="3525837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50655" y="3525837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50655" y="3525837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07560" y="3592636"/>
            <a:ext cx="1142999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3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1111" y="4008421"/>
            <a:ext cx="7638817" cy="551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 marR="11205"/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Not</a:t>
            </a:r>
            <a:r>
              <a:rPr sz="1765" spc="4" dirty="0">
                <a:solidFill>
                  <a:srgbClr val="0067CE"/>
                </a:solidFill>
                <a:latin typeface="+mj-lt"/>
                <a:cs typeface="Comic Sans MS"/>
              </a:rPr>
              <a:t> </a:t>
            </a:r>
            <a:r>
              <a:rPr sz="1765" spc="-9" dirty="0">
                <a:solidFill>
                  <a:srgbClr val="0067CE"/>
                </a:solidFill>
                <a:latin typeface="+mj-lt"/>
                <a:cs typeface="Comic Sans MS"/>
              </a:rPr>
              <a:t>usi</a:t>
            </a:r>
            <a:r>
              <a:rPr sz="1765" spc="-18" dirty="0">
                <a:solidFill>
                  <a:srgbClr val="0067CE"/>
                </a:solidFill>
                <a:latin typeface="+mj-lt"/>
                <a:cs typeface="Comic Sans MS"/>
              </a:rPr>
              <a:t>n</a:t>
            </a:r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g</a:t>
            </a:r>
            <a:r>
              <a:rPr sz="1765" spc="4" dirty="0">
                <a:solidFill>
                  <a:srgbClr val="0067CE"/>
                </a:solidFill>
                <a:latin typeface="+mj-lt"/>
                <a:cs typeface="Comic Sans MS"/>
              </a:rPr>
              <a:t> </a:t>
            </a:r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deri</a:t>
            </a:r>
            <a:r>
              <a:rPr sz="1765" spc="-9" dirty="0">
                <a:solidFill>
                  <a:srgbClr val="0067CE"/>
                </a:solidFill>
                <a:latin typeface="+mj-lt"/>
                <a:cs typeface="Comic Sans MS"/>
              </a:rPr>
              <a:t>v</a:t>
            </a:r>
            <a:r>
              <a:rPr sz="1765" spc="-18" dirty="0">
                <a:solidFill>
                  <a:srgbClr val="0067CE"/>
                </a:solidFill>
                <a:latin typeface="+mj-lt"/>
                <a:cs typeface="Comic Sans MS"/>
              </a:rPr>
              <a:t>e</a:t>
            </a:r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d </a:t>
            </a:r>
            <a:r>
              <a:rPr sz="1765" spc="-9" dirty="0">
                <a:solidFill>
                  <a:srgbClr val="0067CE"/>
                </a:solidFill>
                <a:latin typeface="+mj-lt"/>
                <a:cs typeface="Comic Sans MS"/>
              </a:rPr>
              <a:t>fr</a:t>
            </a:r>
            <a:r>
              <a:rPr sz="1765" spc="-18" dirty="0">
                <a:solidFill>
                  <a:srgbClr val="0067CE"/>
                </a:solidFill>
                <a:latin typeface="+mj-lt"/>
                <a:cs typeface="Comic Sans MS"/>
              </a:rPr>
              <a:t>a</a:t>
            </a:r>
            <a:r>
              <a:rPr sz="1765" spc="-9" dirty="0">
                <a:solidFill>
                  <a:srgbClr val="0067CE"/>
                </a:solidFill>
                <a:latin typeface="+mj-lt"/>
                <a:cs typeface="Comic Sans MS"/>
              </a:rPr>
              <a:t>g</a:t>
            </a:r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me</a:t>
            </a:r>
            <a:r>
              <a:rPr sz="1765" spc="-18" dirty="0">
                <a:solidFill>
                  <a:srgbClr val="0067CE"/>
                </a:solidFill>
                <a:latin typeface="+mj-lt"/>
                <a:cs typeface="Comic Sans MS"/>
              </a:rPr>
              <a:t>n</a:t>
            </a:r>
            <a:r>
              <a:rPr sz="1765" spc="-9" dirty="0">
                <a:solidFill>
                  <a:srgbClr val="0067CE"/>
                </a:solidFill>
                <a:latin typeface="+mj-lt"/>
                <a:cs typeface="Comic Sans MS"/>
              </a:rPr>
              <a:t>tat</a:t>
            </a:r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i</a:t>
            </a:r>
            <a:r>
              <a:rPr sz="1765" spc="-18" dirty="0">
                <a:solidFill>
                  <a:srgbClr val="0067CE"/>
                </a:solidFill>
                <a:latin typeface="+mj-lt"/>
                <a:cs typeface="Comic Sans MS"/>
              </a:rPr>
              <a:t>o</a:t>
            </a:r>
            <a:r>
              <a:rPr sz="1765" spc="-22" dirty="0">
                <a:solidFill>
                  <a:srgbClr val="0067CE"/>
                </a:solidFill>
                <a:latin typeface="+mj-lt"/>
                <a:cs typeface="Comic Sans MS"/>
              </a:rPr>
              <a:t>n</a:t>
            </a:r>
            <a:r>
              <a:rPr sz="1765" spc="-9" dirty="0">
                <a:latin typeface="+mj-lt"/>
                <a:cs typeface="Comic Sans MS"/>
              </a:rPr>
              <a:t>: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13" dirty="0">
                <a:latin typeface="+mj-lt"/>
                <a:cs typeface="Comic Sans MS"/>
              </a:rPr>
              <a:t>one can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9" dirty="0">
                <a:latin typeface="+mj-lt"/>
                <a:cs typeface="Comic Sans MS"/>
              </a:rPr>
              <a:t>divide </a:t>
            </a:r>
            <a:r>
              <a:rPr sz="1765" spc="-13" dirty="0">
                <a:latin typeface="+mj-lt"/>
                <a:cs typeface="Comic Sans MS"/>
              </a:rPr>
              <a:t>EMP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9" dirty="0">
                <a:latin typeface="+mj-lt"/>
                <a:cs typeface="Comic Sans MS"/>
              </a:rPr>
              <a:t>into </a:t>
            </a:r>
            <a:r>
              <a:rPr sz="1765" spc="-13" dirty="0">
                <a:latin typeface="+mj-lt"/>
                <a:cs typeface="Comic Sans MS"/>
              </a:rPr>
              <a:t>EMP1</a:t>
            </a:r>
            <a:r>
              <a:rPr sz="1765" spc="-9" dirty="0">
                <a:latin typeface="+mj-lt"/>
                <a:cs typeface="Comic Sans MS"/>
              </a:rPr>
              <a:t> and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13" dirty="0">
                <a:latin typeface="+mj-lt"/>
                <a:cs typeface="Comic Sans MS"/>
              </a:rPr>
              <a:t>EMP2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13" dirty="0">
                <a:latin typeface="+mj-lt"/>
                <a:cs typeface="Comic Sans MS"/>
              </a:rPr>
              <a:t>based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13" dirty="0">
                <a:latin typeface="+mj-lt"/>
                <a:cs typeface="Comic Sans MS"/>
              </a:rPr>
              <a:t>on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13" dirty="0">
                <a:latin typeface="+mj-lt"/>
                <a:cs typeface="Comic Sans MS"/>
              </a:rPr>
              <a:t>TITLE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13" dirty="0">
                <a:latin typeface="+mj-lt"/>
                <a:cs typeface="Comic Sans MS"/>
              </a:rPr>
              <a:t>and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9" dirty="0">
                <a:latin typeface="+mj-lt"/>
                <a:cs typeface="Comic Sans MS"/>
              </a:rPr>
              <a:t>div</a:t>
            </a:r>
            <a:r>
              <a:rPr sz="1765" spc="-18" dirty="0">
                <a:latin typeface="+mj-lt"/>
                <a:cs typeface="Comic Sans MS"/>
              </a:rPr>
              <a:t>i</a:t>
            </a:r>
            <a:r>
              <a:rPr sz="1765" spc="-13" dirty="0">
                <a:latin typeface="+mj-lt"/>
                <a:cs typeface="Comic Sans MS"/>
              </a:rPr>
              <a:t>de P</a:t>
            </a:r>
            <a:r>
              <a:rPr sz="1765" spc="-9" dirty="0">
                <a:latin typeface="+mj-lt"/>
                <a:cs typeface="Comic Sans MS"/>
              </a:rPr>
              <a:t>A</a:t>
            </a:r>
            <a:r>
              <a:rPr sz="1765" spc="-13" dirty="0">
                <a:latin typeface="+mj-lt"/>
                <a:cs typeface="Comic Sans MS"/>
              </a:rPr>
              <a:t>Y </a:t>
            </a:r>
            <a:r>
              <a:rPr sz="1765" spc="-9" dirty="0">
                <a:latin typeface="+mj-lt"/>
                <a:cs typeface="Comic Sans MS"/>
              </a:rPr>
              <a:t>into </a:t>
            </a:r>
            <a:r>
              <a:rPr sz="1765" spc="-13" dirty="0">
                <a:latin typeface="+mj-lt"/>
                <a:cs typeface="Comic Sans MS"/>
              </a:rPr>
              <a:t>PAY1, PAY2, </a:t>
            </a:r>
            <a:r>
              <a:rPr sz="1765" spc="-13" dirty="0" err="1">
                <a:latin typeface="+mj-lt"/>
                <a:cs typeface="Comic Sans MS"/>
              </a:rPr>
              <a:t>PAY3</a:t>
            </a:r>
            <a:r>
              <a:rPr lang="en-US" sz="1765" spc="-13" dirty="0">
                <a:latin typeface="+mj-lt"/>
                <a:cs typeface="Comic Sans MS"/>
              </a:rPr>
              <a:t> based on  SAL.</a:t>
            </a:r>
            <a:endParaRPr sz="1765" dirty="0">
              <a:latin typeface="+mj-lt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9772" y="4744746"/>
            <a:ext cx="7043849" cy="4034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765" spc="-13" dirty="0">
                <a:latin typeface="+mj-lt"/>
                <a:cs typeface="Comic Sans MS"/>
              </a:rPr>
              <a:t>To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9" dirty="0">
                <a:latin typeface="+mj-lt"/>
                <a:cs typeface="Comic Sans MS"/>
              </a:rPr>
              <a:t>join</a:t>
            </a:r>
            <a:r>
              <a:rPr sz="1765" spc="4" dirty="0">
                <a:latin typeface="+mj-lt"/>
                <a:cs typeface="Comic Sans MS"/>
              </a:rPr>
              <a:t> </a:t>
            </a:r>
            <a:r>
              <a:rPr sz="1765" spc="-13" dirty="0">
                <a:latin typeface="+mj-lt"/>
                <a:cs typeface="Comic Sans MS"/>
              </a:rPr>
              <a:t>EMP and PAY, we have the </a:t>
            </a:r>
            <a:r>
              <a:rPr sz="1765" spc="-9" dirty="0">
                <a:latin typeface="+mj-lt"/>
                <a:cs typeface="Comic Sans MS"/>
              </a:rPr>
              <a:t>following</a:t>
            </a:r>
            <a:r>
              <a:rPr lang="en-US" sz="1765" spc="-9" dirty="0">
                <a:latin typeface="+mj-lt"/>
                <a:cs typeface="Comic Sans MS"/>
              </a:rPr>
              <a:t> scenarios:</a:t>
            </a:r>
            <a:endParaRPr lang="en-US" sz="1765" dirty="0">
              <a:latin typeface="+mj-lt"/>
              <a:cs typeface="Comic Sans MS"/>
            </a:endParaRPr>
          </a:p>
          <a:p>
            <a:pPr marL="11205"/>
            <a:r>
              <a:rPr lang="en-US" sz="1765" dirty="0">
                <a:latin typeface="+mj-lt"/>
                <a:cs typeface="Comic Sans MS"/>
              </a:rPr>
              <a:t>                  </a:t>
            </a:r>
            <a:endParaRPr sz="1588" dirty="0">
              <a:latin typeface="+mj-lt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8487" y="5519272"/>
            <a:ext cx="650573" cy="5093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 marR="11205" indent="27453">
              <a:lnSpc>
                <a:spcPct val="102499"/>
              </a:lnSpc>
            </a:pPr>
            <a:r>
              <a:rPr sz="1588" spc="-18" dirty="0">
                <a:latin typeface="+mj-lt"/>
                <a:cs typeface="Comic Sans MS"/>
              </a:rPr>
              <a:t>EMP1 EMP2</a:t>
            </a:r>
            <a:endParaRPr sz="1588" dirty="0">
              <a:latin typeface="+mj-lt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56884" y="4945703"/>
            <a:ext cx="533400" cy="8202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929" marR="11205" indent="-6723">
              <a:lnSpc>
                <a:spcPct val="166700"/>
              </a:lnSpc>
            </a:pPr>
            <a:r>
              <a:rPr lang="en-US" sz="1588" dirty="0" err="1">
                <a:latin typeface="+mj-lt"/>
                <a:cs typeface="Comic Sans MS"/>
              </a:rPr>
              <a:t>PAY1</a:t>
            </a:r>
            <a:r>
              <a:rPr sz="1588" dirty="0" err="1">
                <a:latin typeface="+mj-lt"/>
                <a:cs typeface="Comic Sans MS"/>
              </a:rPr>
              <a:t>PAY2</a:t>
            </a:r>
            <a:r>
              <a:rPr sz="1588" dirty="0">
                <a:latin typeface="+mj-lt"/>
                <a:cs typeface="Comic Sans MS"/>
              </a:rPr>
              <a:t> PAY3</a:t>
            </a:r>
          </a:p>
        </p:txBody>
      </p:sp>
      <p:sp>
        <p:nvSpPr>
          <p:cNvPr id="32" name="object 32"/>
          <p:cNvSpPr/>
          <p:nvPr/>
        </p:nvSpPr>
        <p:spPr>
          <a:xfrm>
            <a:off x="1938714" y="5473989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38714" y="5473989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38714" y="5810165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38714" y="5810165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50655" y="5070577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50655" y="5070577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50655" y="5473989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50655" y="5473989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50655" y="5877400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50655" y="5877400"/>
            <a:ext cx="201609" cy="201269"/>
          </a:xfrm>
          <a:custGeom>
            <a:avLst/>
            <a:gdLst/>
            <a:ahLst/>
            <a:cxnLst/>
            <a:rect l="l" t="t" r="r" b="b"/>
            <a:pathLst>
              <a:path w="228490" h="228105">
                <a:moveTo>
                  <a:pt x="228490" y="113806"/>
                </a:moveTo>
                <a:lnTo>
                  <a:pt x="220393" y="71625"/>
                </a:lnTo>
                <a:lnTo>
                  <a:pt x="198257" y="36562"/>
                </a:lnTo>
                <a:lnTo>
                  <a:pt x="165314" y="11669"/>
                </a:lnTo>
                <a:lnTo>
                  <a:pt x="124798" y="0"/>
                </a:lnTo>
                <a:lnTo>
                  <a:pt x="108607" y="739"/>
                </a:lnTo>
                <a:lnTo>
                  <a:pt x="65344" y="12366"/>
                </a:lnTo>
                <a:lnTo>
                  <a:pt x="31541" y="36027"/>
                </a:lnTo>
                <a:lnTo>
                  <a:pt x="9120" y="69046"/>
                </a:lnTo>
                <a:lnTo>
                  <a:pt x="0" y="108749"/>
                </a:lnTo>
                <a:lnTo>
                  <a:pt x="862" y="124018"/>
                </a:lnTo>
                <a:lnTo>
                  <a:pt x="13259" y="165505"/>
                </a:lnTo>
                <a:lnTo>
                  <a:pt x="38141" y="198449"/>
                </a:lnTo>
                <a:lnTo>
                  <a:pt x="72649" y="220199"/>
                </a:lnTo>
                <a:lnTo>
                  <a:pt x="113921" y="228105"/>
                </a:lnTo>
                <a:lnTo>
                  <a:pt x="128473" y="227168"/>
                </a:lnTo>
                <a:lnTo>
                  <a:pt x="168518" y="214062"/>
                </a:lnTo>
                <a:lnTo>
                  <a:pt x="200659" y="188019"/>
                </a:lnTo>
                <a:lnTo>
                  <a:pt x="221695" y="152262"/>
                </a:lnTo>
                <a:lnTo>
                  <a:pt x="228490" y="11380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40323" y="5204611"/>
            <a:ext cx="1210236" cy="336177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40323" y="5608024"/>
            <a:ext cx="1210236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40323" y="5675259"/>
            <a:ext cx="1210236" cy="336177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0"/>
                </a:moveTo>
                <a:lnTo>
                  <a:pt x="1371600" y="381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40323" y="5204612"/>
            <a:ext cx="1210236" cy="739588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200"/>
                </a:moveTo>
                <a:lnTo>
                  <a:pt x="1371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140323" y="5608023"/>
            <a:ext cx="1210236" cy="336177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381000"/>
                </a:moveTo>
                <a:lnTo>
                  <a:pt x="1371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40323" y="5944200"/>
            <a:ext cx="1210236" cy="67236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0" y="0"/>
                </a:moveTo>
                <a:lnTo>
                  <a:pt x="1371600" y="76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647">
              <a:latin typeface="+mj-l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30943" y="5450020"/>
            <a:ext cx="2965077" cy="2554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588" dirty="0">
                <a:latin typeface="+mj-lt"/>
                <a:cs typeface="Comic Sans MS"/>
              </a:rPr>
              <a:t>More communication overhead </a:t>
            </a:r>
            <a:r>
              <a:rPr sz="1588" spc="-4" dirty="0">
                <a:latin typeface="+mj-lt"/>
                <a:cs typeface="Comic Sans MS"/>
              </a:rPr>
              <a:t>!</a:t>
            </a:r>
            <a:endParaRPr sz="1588" dirty="0">
              <a:latin typeface="+mj-lt"/>
              <a:cs typeface="Comic Sans M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CCB362-1D0A-48FE-9312-1FBD43290316}"/>
              </a:ext>
            </a:extLst>
          </p:cNvPr>
          <p:cNvCxnSpPr/>
          <p:nvPr/>
        </p:nvCxnSpPr>
        <p:spPr bwMode="auto">
          <a:xfrm>
            <a:off x="2555776" y="1591714"/>
            <a:ext cx="504056" cy="22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020709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4253" y="648090"/>
            <a:ext cx="4011145" cy="6544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4219" dirty="0">
                <a:solidFill>
                  <a:srgbClr val="000000"/>
                </a:solidFill>
                <a:latin typeface="+mj-lt"/>
                <a:cs typeface="Times New Roman"/>
              </a:rPr>
              <a:t>3</a:t>
            </a:r>
            <a:r>
              <a:rPr sz="4219" spc="-4" dirty="0">
                <a:solidFill>
                  <a:srgbClr val="000000"/>
                </a:solidFill>
                <a:latin typeface="+mj-lt"/>
                <a:cs typeface="Times New Roman"/>
              </a:rPr>
              <a:t> Input</a:t>
            </a:r>
            <a:r>
              <a:rPr sz="4219" dirty="0">
                <a:solidFill>
                  <a:srgbClr val="000000"/>
                </a:solidFill>
                <a:latin typeface="+mj-lt"/>
                <a:cs typeface="Times New Roman"/>
              </a:rPr>
              <a:t>s</a:t>
            </a:r>
            <a:r>
              <a:rPr sz="4219" spc="-4" dirty="0">
                <a:solidFill>
                  <a:srgbClr val="000000"/>
                </a:solidFill>
                <a:latin typeface="+mj-lt"/>
                <a:cs typeface="Times New Roman"/>
              </a:rPr>
              <a:t> </a:t>
            </a:r>
            <a:r>
              <a:rPr sz="4219" spc="-22" dirty="0">
                <a:solidFill>
                  <a:srgbClr val="000000"/>
                </a:solidFill>
                <a:latin typeface="+mj-lt"/>
                <a:cs typeface="Times New Roman"/>
              </a:rPr>
              <a:t>for </a:t>
            </a:r>
            <a:r>
              <a:rPr sz="4219" spc="-35" dirty="0">
                <a:solidFill>
                  <a:srgbClr val="000000"/>
                </a:solidFill>
                <a:latin typeface="+mj-lt"/>
                <a:cs typeface="Times New Roman"/>
              </a:rPr>
              <a:t>DHF</a:t>
            </a:r>
            <a:endParaRPr sz="4219" dirty="0">
              <a:solidFill>
                <a:srgbClr val="000000"/>
              </a:solidFill>
              <a:latin typeface="+mj-lt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088" y="2151753"/>
            <a:ext cx="7052982" cy="2373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2904" marR="957507" indent="-201698">
              <a:lnSpc>
                <a:spcPts val="3644"/>
              </a:lnSpc>
              <a:buFont typeface="Arial"/>
              <a:buChar char="•"/>
              <a:tabLst>
                <a:tab pos="313753" algn="l"/>
              </a:tabLst>
            </a:pPr>
            <a:r>
              <a:rPr sz="3177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177" spc="-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77" spc="-13" dirty="0">
                <a:solidFill>
                  <a:srgbClr val="000000"/>
                </a:solidFill>
                <a:latin typeface="Times New Roman"/>
                <a:cs typeface="Times New Roman"/>
              </a:rPr>
              <a:t>set of partitions of </a:t>
            </a:r>
            <a:r>
              <a:rPr lang="en-US" sz="3177" spc="-13" dirty="0">
                <a:solidFill>
                  <a:srgbClr val="000000"/>
                </a:solidFill>
                <a:latin typeface="Times New Roman"/>
                <a:cs typeface="Times New Roman"/>
              </a:rPr>
              <a:t>source (</a:t>
            </a:r>
            <a:r>
              <a:rPr sz="3177" spc="-13" dirty="0">
                <a:solidFill>
                  <a:srgbClr val="000000"/>
                </a:solidFill>
                <a:latin typeface="Times New Roman"/>
                <a:cs typeface="Times New Roman"/>
              </a:rPr>
              <a:t>owner</a:t>
            </a:r>
            <a:r>
              <a:rPr lang="en-US" sz="3177" spc="-13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3177" spc="-13" dirty="0">
                <a:solidFill>
                  <a:srgbClr val="000000"/>
                </a:solidFill>
                <a:latin typeface="Times New Roman"/>
                <a:cs typeface="Times New Roman"/>
              </a:rPr>
              <a:t> relation</a:t>
            </a:r>
            <a:r>
              <a:rPr sz="3177" spc="-9" dirty="0">
                <a:solidFill>
                  <a:srgbClr val="000000"/>
                </a:solidFill>
                <a:latin typeface="Times New Roman"/>
                <a:cs typeface="Times New Roman"/>
              </a:rPr>
              <a:t> (PAY1,</a:t>
            </a:r>
            <a:r>
              <a:rPr sz="3177" spc="-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77" dirty="0">
                <a:solidFill>
                  <a:srgbClr val="000000"/>
                </a:solidFill>
                <a:latin typeface="Times New Roman"/>
                <a:cs typeface="Times New Roman"/>
              </a:rPr>
              <a:t>PAY2)</a:t>
            </a:r>
          </a:p>
          <a:p>
            <a:pPr marL="313753" indent="-302547">
              <a:lnSpc>
                <a:spcPts val="3794"/>
              </a:lnSpc>
              <a:buFont typeface="Arial"/>
              <a:buChar char="•"/>
              <a:tabLst>
                <a:tab pos="313753" algn="l"/>
              </a:tabLst>
            </a:pPr>
            <a:r>
              <a:rPr lang="en-US" sz="3177" spc="-18" dirty="0">
                <a:solidFill>
                  <a:srgbClr val="000000"/>
                </a:solidFill>
                <a:latin typeface="Times New Roman"/>
                <a:cs typeface="Times New Roman"/>
              </a:rPr>
              <a:t>Target (</a:t>
            </a:r>
            <a:r>
              <a:rPr sz="3177" spc="-18" dirty="0">
                <a:solidFill>
                  <a:srgbClr val="000000"/>
                </a:solidFill>
                <a:latin typeface="Times New Roman"/>
                <a:cs typeface="Times New Roman"/>
              </a:rPr>
              <a:t>member</a:t>
            </a:r>
            <a:r>
              <a:rPr lang="en-US" sz="3177" spc="-18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3177" spc="-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77" spc="-13" dirty="0">
                <a:solidFill>
                  <a:srgbClr val="000000"/>
                </a:solidFill>
                <a:latin typeface="Times New Roman"/>
                <a:cs typeface="Times New Roman"/>
              </a:rPr>
              <a:t>relation</a:t>
            </a:r>
            <a:endParaRPr sz="3177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12904" marR="11205" indent="-201698">
              <a:lnSpc>
                <a:spcPts val="3644"/>
              </a:lnSpc>
              <a:spcBef>
                <a:spcPts val="331"/>
              </a:spcBef>
              <a:buFont typeface="Arial"/>
              <a:buChar char="•"/>
              <a:tabLst>
                <a:tab pos="313753" algn="l"/>
              </a:tabLst>
            </a:pPr>
            <a:r>
              <a:rPr sz="3177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177" spc="-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77" spc="-18" dirty="0">
                <a:solidFill>
                  <a:srgbClr val="000000"/>
                </a:solidFill>
                <a:latin typeface="Times New Roman"/>
                <a:cs typeface="Times New Roman"/>
              </a:rPr>
              <a:t>se</a:t>
            </a:r>
            <a:r>
              <a:rPr sz="3177" spc="-9" dirty="0">
                <a:solidFill>
                  <a:srgbClr val="000000"/>
                </a:solidFill>
                <a:latin typeface="Times New Roman"/>
                <a:cs typeface="Times New Roman"/>
              </a:rPr>
              <a:t>t </a:t>
            </a:r>
            <a:r>
              <a:rPr sz="3177" spc="-4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177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3177" spc="-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77" spc="-22" dirty="0" err="1">
                <a:solidFill>
                  <a:srgbClr val="000000"/>
                </a:solidFill>
                <a:latin typeface="Times New Roman"/>
                <a:cs typeface="Times New Roman"/>
              </a:rPr>
              <a:t>semijio</a:t>
            </a:r>
            <a:r>
              <a:rPr sz="3177" spc="-18" dirty="0" err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3177" spc="-18" dirty="0">
                <a:solidFill>
                  <a:srgbClr val="000000"/>
                </a:solidFill>
                <a:latin typeface="Times New Roman"/>
                <a:cs typeface="Times New Roman"/>
              </a:rPr>
              <a:t> predicate</a:t>
            </a:r>
            <a:r>
              <a:rPr sz="3177" spc="-13" dirty="0">
                <a:solidFill>
                  <a:srgbClr val="000000"/>
                </a:solidFill>
                <a:latin typeface="Times New Roman"/>
                <a:cs typeface="Times New Roman"/>
              </a:rPr>
              <a:t>s </a:t>
            </a:r>
            <a:r>
              <a:rPr sz="3177" spc="-22" dirty="0">
                <a:solidFill>
                  <a:srgbClr val="000000"/>
                </a:solidFill>
                <a:latin typeface="Times New Roman"/>
                <a:cs typeface="Times New Roman"/>
              </a:rPr>
              <a:t>between</a:t>
            </a:r>
            <a:r>
              <a:rPr sz="3177" spc="-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77" dirty="0">
                <a:solidFill>
                  <a:srgbClr val="000000"/>
                </a:solidFill>
                <a:latin typeface="Times New Roman"/>
                <a:cs typeface="Times New Roman"/>
              </a:rPr>
              <a:t>owner </a:t>
            </a:r>
            <a:r>
              <a:rPr sz="3177" spc="-18" dirty="0">
                <a:solidFill>
                  <a:srgbClr val="000000"/>
                </a:solidFill>
                <a:latin typeface="Times New Roman"/>
                <a:cs typeface="Times New Roman"/>
              </a:rPr>
              <a:t>and member (E.TITLE </a:t>
            </a:r>
            <a:r>
              <a:rPr sz="3177" spc="-22" dirty="0">
                <a:solidFill>
                  <a:srgbClr val="000000"/>
                </a:solidFill>
                <a:latin typeface="Times New Roman"/>
                <a:cs typeface="Times New Roman"/>
              </a:rPr>
              <a:t>+ </a:t>
            </a:r>
            <a:r>
              <a:rPr sz="3177" spc="-18" dirty="0">
                <a:solidFill>
                  <a:srgbClr val="000000"/>
                </a:solidFill>
                <a:latin typeface="Times New Roman"/>
                <a:cs typeface="Times New Roman"/>
              </a:rPr>
              <a:t>P.TITLE)</a:t>
            </a:r>
            <a:endParaRPr sz="3177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508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Correctness of Fragmentation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80048" y="1163637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50" dirty="0"/>
              <a:t>Completeness</a:t>
            </a:r>
          </a:p>
          <a:p>
            <a:pPr lvl="1">
              <a:lnSpc>
                <a:spcPct val="100000"/>
              </a:lnSpc>
            </a:pPr>
            <a:r>
              <a:rPr lang="en-US" sz="2250" dirty="0"/>
              <a:t>Decomposition of relation </a:t>
            </a:r>
            <a:r>
              <a:rPr lang="en-US" sz="2250" i="1" dirty="0"/>
              <a:t>R</a:t>
            </a:r>
            <a:r>
              <a:rPr lang="en-US" sz="2250" dirty="0"/>
              <a:t> into fragments </a:t>
            </a:r>
            <a:r>
              <a:rPr lang="en-US" sz="2250" i="1" dirty="0"/>
              <a:t>R</a:t>
            </a:r>
            <a:r>
              <a:rPr lang="en-US" sz="2250" baseline="-25000" dirty="0"/>
              <a:t>1</a:t>
            </a:r>
            <a:r>
              <a:rPr lang="en-US" sz="2250" dirty="0"/>
              <a:t>, </a:t>
            </a:r>
            <a:r>
              <a:rPr lang="en-US" sz="2250" i="1" dirty="0"/>
              <a:t>R</a:t>
            </a:r>
            <a:r>
              <a:rPr lang="en-US" sz="2250" baseline="-25000" dirty="0"/>
              <a:t>2</a:t>
            </a:r>
            <a:r>
              <a:rPr lang="en-US" sz="2250" dirty="0"/>
              <a:t>, ..., </a:t>
            </a:r>
            <a:r>
              <a:rPr lang="en-US" sz="2250" i="1" dirty="0" err="1"/>
              <a:t>R</a:t>
            </a:r>
            <a:r>
              <a:rPr lang="en-US" sz="2250" i="1" baseline="-25000" dirty="0" err="1"/>
              <a:t>n</a:t>
            </a:r>
            <a:r>
              <a:rPr lang="en-US" sz="2250" dirty="0"/>
              <a:t> is complete if and only if each data item in </a:t>
            </a:r>
            <a:r>
              <a:rPr lang="en-US" sz="2250" i="1" dirty="0"/>
              <a:t>R</a:t>
            </a:r>
            <a:r>
              <a:rPr lang="en-US" sz="2250" dirty="0"/>
              <a:t> can also be found in some </a:t>
            </a:r>
            <a:r>
              <a:rPr lang="en-US" sz="2250" i="1" dirty="0" err="1"/>
              <a:t>R</a:t>
            </a:r>
            <a:r>
              <a:rPr lang="en-US" sz="2250" i="1" baseline="-25000" dirty="0" err="1"/>
              <a:t>i</a:t>
            </a:r>
            <a:endParaRPr lang="en-US" sz="2250" i="1" dirty="0"/>
          </a:p>
          <a:p>
            <a:pPr>
              <a:lnSpc>
                <a:spcPct val="100000"/>
              </a:lnSpc>
            </a:pPr>
            <a:r>
              <a:rPr lang="en-US" sz="2250" dirty="0"/>
              <a:t>Reconstruction</a:t>
            </a:r>
          </a:p>
          <a:p>
            <a:pPr lvl="1"/>
            <a:r>
              <a:rPr lang="en-US" sz="2250" dirty="0"/>
              <a:t>If relation </a:t>
            </a:r>
            <a:r>
              <a:rPr lang="en-US" sz="2250" i="1" dirty="0"/>
              <a:t>R</a:t>
            </a:r>
            <a:r>
              <a:rPr lang="en-US" sz="2250" dirty="0"/>
              <a:t>  is decomposed into fragments </a:t>
            </a:r>
            <a:r>
              <a:rPr lang="en-US" sz="2250" i="1" dirty="0"/>
              <a:t>R</a:t>
            </a:r>
            <a:r>
              <a:rPr lang="en-US" sz="2250" baseline="-25000" dirty="0"/>
              <a:t>1</a:t>
            </a:r>
            <a:r>
              <a:rPr lang="en-US" sz="2250" dirty="0"/>
              <a:t>, </a:t>
            </a:r>
            <a:r>
              <a:rPr lang="en-US" sz="2250" i="1" dirty="0"/>
              <a:t>R</a:t>
            </a:r>
            <a:r>
              <a:rPr lang="en-US" sz="2250" baseline="-25000" dirty="0"/>
              <a:t>2</a:t>
            </a:r>
            <a:r>
              <a:rPr lang="en-US" sz="2250" dirty="0"/>
              <a:t>, ..., </a:t>
            </a:r>
            <a:r>
              <a:rPr lang="en-US" sz="2250" i="1" dirty="0" err="1"/>
              <a:t>R</a:t>
            </a:r>
            <a:r>
              <a:rPr lang="en-US" sz="2250" i="1" baseline="-25000" dirty="0" err="1"/>
              <a:t>n</a:t>
            </a:r>
            <a:r>
              <a:rPr lang="en-US" sz="2250" dirty="0"/>
              <a:t>, then there should exist some relational operator ∇</a:t>
            </a:r>
            <a:r>
              <a:rPr lang="en-US" sz="2250" dirty="0">
                <a:latin typeface="Symbol" charset="0"/>
              </a:rPr>
              <a:t> </a:t>
            </a:r>
            <a:r>
              <a:rPr lang="en-US" sz="2250" dirty="0"/>
              <a:t>such that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250" i="1" dirty="0"/>
              <a:t>R = </a:t>
            </a:r>
            <a:r>
              <a:rPr lang="en-US" sz="2250" dirty="0"/>
              <a:t>∇</a:t>
            </a:r>
            <a:r>
              <a:rPr lang="en-US" sz="2250" baseline="-25000" dirty="0"/>
              <a:t>1≤</a:t>
            </a:r>
            <a:r>
              <a:rPr lang="en-US" sz="2250" i="1" baseline="-25000" dirty="0"/>
              <a:t>i</a:t>
            </a:r>
            <a:r>
              <a:rPr lang="en-US" sz="2250" baseline="-25000" dirty="0"/>
              <a:t>≤</a:t>
            </a:r>
            <a:r>
              <a:rPr lang="en-US" sz="2250" i="1" baseline="-25000" dirty="0"/>
              <a:t>n</a:t>
            </a:r>
            <a:r>
              <a:rPr lang="en-US" sz="2250" i="1" dirty="0"/>
              <a:t>R</a:t>
            </a:r>
            <a:r>
              <a:rPr lang="en-US" sz="2250" i="1" baseline="-25000" dirty="0"/>
              <a:t>i</a:t>
            </a:r>
          </a:p>
          <a:p>
            <a:pPr>
              <a:lnSpc>
                <a:spcPct val="100000"/>
              </a:lnSpc>
            </a:pPr>
            <a:r>
              <a:rPr lang="en-US" sz="2250" dirty="0" err="1"/>
              <a:t>Disjointness</a:t>
            </a:r>
            <a:r>
              <a:rPr lang="en-US" sz="225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250" dirty="0"/>
              <a:t>If relation </a:t>
            </a:r>
            <a:r>
              <a:rPr lang="en-US" sz="2250" i="1" dirty="0"/>
              <a:t>R</a:t>
            </a:r>
            <a:r>
              <a:rPr lang="en-US" sz="2250" dirty="0"/>
              <a:t> is decomposed into fragments </a:t>
            </a:r>
            <a:r>
              <a:rPr lang="en-US" sz="2250" i="1" dirty="0"/>
              <a:t>R</a:t>
            </a:r>
            <a:r>
              <a:rPr lang="en-US" sz="2250" baseline="-25000" dirty="0"/>
              <a:t>1</a:t>
            </a:r>
            <a:r>
              <a:rPr lang="en-US" sz="2250" dirty="0"/>
              <a:t>, </a:t>
            </a:r>
            <a:r>
              <a:rPr lang="en-US" sz="2250" i="1" dirty="0"/>
              <a:t>R</a:t>
            </a:r>
            <a:r>
              <a:rPr lang="en-US" sz="2250" baseline="-25000" dirty="0"/>
              <a:t>2</a:t>
            </a:r>
            <a:r>
              <a:rPr lang="en-US" sz="2250" dirty="0"/>
              <a:t>, ..., </a:t>
            </a:r>
            <a:r>
              <a:rPr lang="en-US" sz="2250" i="1" dirty="0" err="1"/>
              <a:t>R</a:t>
            </a:r>
            <a:r>
              <a:rPr lang="en-US" sz="2250" i="1" baseline="-25000" dirty="0" err="1"/>
              <a:t>n</a:t>
            </a:r>
            <a:r>
              <a:rPr lang="en-US" sz="2250" dirty="0"/>
              <a:t>, and data item </a:t>
            </a:r>
            <a:r>
              <a:rPr lang="en-US" sz="2250" i="1" dirty="0"/>
              <a:t>d</a:t>
            </a:r>
            <a:r>
              <a:rPr lang="en-US" sz="2250" i="1" baseline="-25000" dirty="0"/>
              <a:t>i</a:t>
            </a:r>
            <a:r>
              <a:rPr lang="en-US" sz="2250" dirty="0"/>
              <a:t> is in </a:t>
            </a:r>
            <a:r>
              <a:rPr lang="en-US" sz="2250" i="1" dirty="0" err="1"/>
              <a:t>R</a:t>
            </a:r>
            <a:r>
              <a:rPr lang="en-US" sz="2250" i="1" baseline="-25000" dirty="0" err="1"/>
              <a:t>j</a:t>
            </a:r>
            <a:r>
              <a:rPr lang="en-US" sz="2250" i="1" dirty="0"/>
              <a:t>, </a:t>
            </a:r>
            <a:r>
              <a:rPr lang="en-US" sz="2250" dirty="0"/>
              <a:t>then </a:t>
            </a:r>
            <a:r>
              <a:rPr lang="en-US" sz="2250" i="1" dirty="0"/>
              <a:t>d</a:t>
            </a:r>
            <a:r>
              <a:rPr lang="en-US" sz="2250" i="1" baseline="-25000" dirty="0"/>
              <a:t>i</a:t>
            </a:r>
            <a:r>
              <a:rPr lang="en-US" sz="2250" dirty="0"/>
              <a:t> should not be in any other fragment </a:t>
            </a:r>
            <a:r>
              <a:rPr lang="en-US" sz="2250" i="1" dirty="0" err="1"/>
              <a:t>R</a:t>
            </a:r>
            <a:r>
              <a:rPr lang="en-US" sz="2250" i="1" baseline="-25000" dirty="0" err="1"/>
              <a:t>k</a:t>
            </a:r>
            <a:r>
              <a:rPr lang="en-US" sz="2250" dirty="0"/>
              <a:t> (</a:t>
            </a:r>
            <a:r>
              <a:rPr lang="en-US" sz="2250" i="1" dirty="0"/>
              <a:t>k</a:t>
            </a:r>
            <a:r>
              <a:rPr lang="en-US" sz="2250" dirty="0"/>
              <a:t> ≠</a:t>
            </a:r>
            <a:r>
              <a:rPr lang="en-US" sz="2250" i="1" dirty="0"/>
              <a:t> j </a:t>
            </a:r>
            <a:r>
              <a:rPr lang="en-US" sz="225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120152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Since </a:t>
            </a:r>
            <a:r>
              <a:rPr lang="en-US" i="1" dirty="0"/>
              <a:t>Pr</a:t>
            </a:r>
            <a:r>
              <a:rPr lang="en-US" dirty="0"/>
              <a:t>' is complete and minimal, the selection predicates are complete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fragmented into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r</a:t>
            </a:r>
            <a:r>
              <a:rPr lang="en-US" dirty="0"/>
              <a:t>}</a:t>
            </a:r>
          </a:p>
          <a:p>
            <a:pPr lvl="4">
              <a:lnSpc>
                <a:spcPct val="100000"/>
              </a:lnSpc>
              <a:spcBef>
                <a:spcPct val="60000"/>
              </a:spcBef>
              <a:buFontTx/>
              <a:buNone/>
            </a:pPr>
            <a:r>
              <a:rPr lang="en-US" sz="1828" i="1" dirty="0"/>
              <a:t>R</a:t>
            </a:r>
            <a:r>
              <a:rPr lang="en-US" sz="1828" dirty="0"/>
              <a:t>  =   </a:t>
            </a:r>
            <a:r>
              <a:rPr lang="en-US" sz="2531" dirty="0">
                <a:latin typeface="Symbol" charset="0"/>
                <a:sym typeface="Symbol"/>
              </a:rPr>
              <a:t></a:t>
            </a:r>
            <a:r>
              <a:rPr lang="en-US" sz="1828" baseline="-25000" dirty="0">
                <a:latin typeface="Symbol" charset="0"/>
                <a:sym typeface="Symbol"/>
              </a:rPr>
              <a:t></a:t>
            </a:r>
            <a:r>
              <a:rPr lang="en-US" sz="1828" i="1" baseline="-25000" dirty="0" err="1"/>
              <a:t>R</a:t>
            </a:r>
            <a:r>
              <a:rPr lang="en-US" sz="1828" i="1" baseline="-50000" dirty="0" err="1"/>
              <a:t>i</a:t>
            </a:r>
            <a:r>
              <a:rPr lang="en-US" sz="1828" i="1" baseline="-25000" dirty="0"/>
              <a:t> </a:t>
            </a:r>
            <a:r>
              <a:rPr lang="en-US" sz="1828" baseline="-25000" dirty="0">
                <a:latin typeface="Symbol" charset="0"/>
                <a:sym typeface="Symbol"/>
              </a:rPr>
              <a:t></a:t>
            </a:r>
            <a:r>
              <a:rPr lang="en-US" sz="1828" i="1" baseline="-25000" dirty="0"/>
              <a:t>FR</a:t>
            </a:r>
            <a:r>
              <a:rPr lang="en-US" sz="1828" baseline="-25000" dirty="0"/>
              <a:t> </a:t>
            </a:r>
            <a:r>
              <a:rPr lang="en-US" sz="1828" i="1" dirty="0" err="1"/>
              <a:t>R</a:t>
            </a:r>
            <a:r>
              <a:rPr lang="en-US" sz="1828" i="1" baseline="-25000" dirty="0" err="1"/>
              <a:t>i</a:t>
            </a:r>
            <a:r>
              <a:rPr lang="en-US" sz="1828" i="1" dirty="0"/>
              <a:t> </a:t>
            </a: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 err="1"/>
              <a:t>Minterm</a:t>
            </a:r>
            <a:r>
              <a:rPr lang="en-US" dirty="0"/>
              <a:t> predicates that form the basis of fragmentation should be mutually exclusive. 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Correctness</a:t>
            </a:r>
          </a:p>
        </p:txBody>
      </p:sp>
    </p:spTree>
    <p:extLst>
      <p:ext uri="{BB962C8B-B14F-4D97-AF65-F5344CB8AC3E}">
        <p14:creationId xmlns:p14="http://schemas.microsoft.com/office/powerpoint/2010/main" val="25203501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Correctness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the target (member) relation of a link whose source (owner) is relation </a:t>
            </a:r>
            <a:r>
              <a:rPr lang="en-US" i="1" dirty="0"/>
              <a:t>S</a:t>
            </a:r>
            <a:r>
              <a:rPr lang="en-US" dirty="0"/>
              <a:t> which is fragmented as </a:t>
            </a:r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S</a:t>
            </a:r>
            <a:r>
              <a:rPr lang="en-US" i="1" baseline="-25000" dirty="0"/>
              <a:t>n</a:t>
            </a:r>
            <a:r>
              <a:rPr lang="en-US" dirty="0"/>
              <a:t>}. Furthermore, let </a:t>
            </a:r>
            <a:r>
              <a:rPr lang="en-US" i="1" dirty="0"/>
              <a:t>A</a:t>
            </a:r>
            <a:r>
              <a:rPr lang="en-US" dirty="0"/>
              <a:t> be the join attribute between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. Then, for each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R,</a:t>
            </a:r>
            <a:r>
              <a:rPr lang="en-US" dirty="0"/>
              <a:t> there should be a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t' </a:t>
            </a:r>
            <a:r>
              <a:rPr lang="en-US" dirty="0"/>
              <a:t>of </a:t>
            </a:r>
            <a:r>
              <a:rPr lang="en-US" i="1" dirty="0"/>
              <a:t>S</a:t>
            </a:r>
            <a:r>
              <a:rPr lang="en-US" dirty="0"/>
              <a:t> such that</a:t>
            </a:r>
          </a:p>
          <a:p>
            <a:pPr lvl="3">
              <a:buFont typeface="Monotype Sorts" charset="0"/>
              <a:buNone/>
            </a:pPr>
            <a:r>
              <a:rPr lang="en-US" sz="1969" i="1" dirty="0"/>
              <a:t>t</a:t>
            </a:r>
            <a:r>
              <a:rPr lang="en-US" sz="1969" dirty="0"/>
              <a:t>[</a:t>
            </a:r>
            <a:r>
              <a:rPr lang="en-US" sz="1969" i="1" dirty="0"/>
              <a:t>A</a:t>
            </a:r>
            <a:r>
              <a:rPr lang="en-US" sz="1969" dirty="0"/>
              <a:t>] = </a:t>
            </a:r>
            <a:r>
              <a:rPr lang="en-US" sz="1969" i="1" dirty="0"/>
              <a:t>t' </a:t>
            </a:r>
            <a:r>
              <a:rPr lang="en-US" sz="1969" dirty="0"/>
              <a:t>[</a:t>
            </a:r>
            <a:r>
              <a:rPr lang="en-US" sz="1969" i="1" dirty="0"/>
              <a:t>A</a:t>
            </a:r>
            <a:r>
              <a:rPr lang="en-US" sz="1969" dirty="0"/>
              <a:t>]</a:t>
            </a:r>
          </a:p>
          <a:p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/>
            <a:r>
              <a:rPr lang="en-US" dirty="0"/>
              <a:t>Same as primary horizontal fragmentation.</a:t>
            </a:r>
          </a:p>
          <a:p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/>
            <a:r>
              <a:rPr lang="en-US" dirty="0"/>
              <a:t>Simple join graphs between the owner and the member fragments.</a:t>
            </a:r>
          </a:p>
        </p:txBody>
      </p:sp>
    </p:spTree>
    <p:extLst>
      <p:ext uri="{BB962C8B-B14F-4D97-AF65-F5344CB8AC3E}">
        <p14:creationId xmlns:p14="http://schemas.microsoft.com/office/powerpoint/2010/main" val="21533378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797" b="1" dirty="0"/>
              <a:t>Join Graph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2058964" y="1750219"/>
            <a:ext cx="2351598" cy="564908"/>
          </a:xfrm>
          <a:noFill/>
          <a:ln/>
        </p:spPr>
        <p:txBody>
          <a:bodyPr/>
          <a:lstStyle/>
          <a:p>
            <a:r>
              <a:rPr lang="en-US" dirty="0"/>
              <a:t>Join Graph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276961" y="3026676"/>
            <a:ext cx="1473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173775" y="4201139"/>
            <a:ext cx="1882775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077061" y="5344139"/>
            <a:ext cx="20574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321661" y="4201139"/>
            <a:ext cx="254635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2333478" y="3070330"/>
            <a:ext cx="730966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TITLE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895689" y="3070330"/>
            <a:ext cx="527385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2287289" y="2770802"/>
            <a:ext cx="551430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PAY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2136890" y="4234835"/>
            <a:ext cx="194604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ENO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 ENAME, TITLE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4290488" y="4234835"/>
            <a:ext cx="2657776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PNO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 PNAME, BUDGET, LOC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3008216" y="5399339"/>
            <a:ext cx="1117291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ENO, PNO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4016780" y="5399339"/>
            <a:ext cx="1106069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RESP, DUR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2228100" y="3913802"/>
            <a:ext cx="572270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4321068" y="3913802"/>
            <a:ext cx="612344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PROJ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2963717" y="5056802"/>
            <a:ext cx="554636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ASG</a:t>
            </a: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2919735" y="3647102"/>
            <a:ext cx="34464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1406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3237234" y="4713902"/>
            <a:ext cx="34464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1406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4431034" y="4726602"/>
            <a:ext cx="34464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1406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2967843" y="3394844"/>
            <a:ext cx="0" cy="7953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2886562" y="4594839"/>
            <a:ext cx="838200" cy="762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 flipH="1">
            <a:off x="4410562" y="4594839"/>
            <a:ext cx="838200" cy="762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959123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199" y="277813"/>
            <a:ext cx="8436769" cy="1139825"/>
          </a:xfrm>
          <a:noFill/>
          <a:ln/>
        </p:spPr>
        <p:txBody>
          <a:bodyPr/>
          <a:lstStyle/>
          <a:p>
            <a:r>
              <a:rPr lang="en-US" sz="3797" b="1" dirty="0"/>
              <a:t>Partitioned and Simple Join Graphs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241102" y="1340768"/>
            <a:ext cx="3106762" cy="564908"/>
          </a:xfrm>
          <a:noFill/>
          <a:ln/>
        </p:spPr>
        <p:txBody>
          <a:bodyPr/>
          <a:lstStyle/>
          <a:p>
            <a:r>
              <a:rPr lang="en-US" sz="2000" dirty="0"/>
              <a:t>Partitioned Join Graph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658640" y="2617225"/>
            <a:ext cx="1473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55913" y="3791688"/>
            <a:ext cx="1882775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503799" y="3791688"/>
            <a:ext cx="1996193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1715157" y="2660879"/>
            <a:ext cx="730966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TITLE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2277368" y="2660879"/>
            <a:ext cx="527385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668968" y="2361351"/>
            <a:ext cx="551430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PAY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19028" y="3825384"/>
            <a:ext cx="194604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ENO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 ENAME, TITLE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410238" y="3504351"/>
            <a:ext cx="633184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 err="1">
                <a:solidFill>
                  <a:srgbClr val="000000"/>
                </a:solidFill>
                <a:latin typeface="Book Antiqua"/>
              </a:rPr>
              <a:t>EMP</a:t>
            </a:r>
            <a:r>
              <a:rPr lang="en-US" sz="1406" baseline="-25000" dirty="0" err="1">
                <a:solidFill>
                  <a:srgbClr val="000000"/>
                </a:solidFill>
                <a:latin typeface="Book Antiqua"/>
              </a:rPr>
              <a:t>1</a:t>
            </a:r>
            <a:endParaRPr lang="en-US" sz="1406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2503206" y="3504351"/>
            <a:ext cx="633184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 err="1">
                <a:solidFill>
                  <a:srgbClr val="000000"/>
                </a:solidFill>
                <a:latin typeface="Book Antiqua"/>
              </a:rPr>
              <a:t>EMP</a:t>
            </a:r>
            <a:r>
              <a:rPr lang="en-US" sz="1406" baseline="-25000" dirty="0" err="1">
                <a:solidFill>
                  <a:srgbClr val="000000"/>
                </a:solidFill>
                <a:latin typeface="Book Antiqua"/>
              </a:rPr>
              <a:t>2</a:t>
            </a:r>
            <a:endParaRPr lang="en-US" sz="1406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 flipH="1">
            <a:off x="1149981" y="2985393"/>
            <a:ext cx="1191724" cy="7953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2446123" y="2985393"/>
            <a:ext cx="1333788" cy="73089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356796" y="2438768"/>
            <a:ext cx="1473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253610" y="3613231"/>
            <a:ext cx="1882775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6413313" y="2482423"/>
            <a:ext cx="730966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TITLE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6975524" y="2482423"/>
            <a:ext cx="527385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6216725" y="3646927"/>
            <a:ext cx="194604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ENO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 ENAME, TITLE</a:t>
            </a: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7047678" y="2806936"/>
            <a:ext cx="0" cy="7953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372744" y="2077812"/>
            <a:ext cx="612344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 err="1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1406" baseline="-25000" dirty="0" err="1">
                <a:solidFill>
                  <a:schemeClr val="tx2"/>
                </a:solidFill>
                <a:latin typeface="Book Antiqua"/>
              </a:rPr>
              <a:t>1</a:t>
            </a:r>
            <a:endParaRPr lang="en-US" sz="1406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6307242" y="3285592"/>
            <a:ext cx="578935" cy="2794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EMP</a:t>
            </a:r>
            <a:r>
              <a:rPr lang="en-US" sz="1406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407427" y="4514624"/>
            <a:ext cx="1473200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304240" y="5689087"/>
            <a:ext cx="1882775" cy="36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463943" y="4558278"/>
            <a:ext cx="730966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TITLE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7026155" y="4558278"/>
            <a:ext cx="527385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6267356" y="5722783"/>
            <a:ext cx="194604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ENO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 ENAME, TITLE</a:t>
            </a:r>
          </a:p>
        </p:txBody>
      </p:sp>
      <p:sp>
        <p:nvSpPr>
          <p:cNvPr id="40" name="Line 32"/>
          <p:cNvSpPr>
            <a:spLocks noChangeShapeType="1"/>
          </p:cNvSpPr>
          <p:nvPr/>
        </p:nvSpPr>
        <p:spPr bwMode="auto">
          <a:xfrm>
            <a:off x="7098308" y="4882792"/>
            <a:ext cx="0" cy="7953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Book Antiqua"/>
            </a:endParaRP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423375" y="4153667"/>
            <a:ext cx="612344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dirty="0" err="1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1406" baseline="-25000" dirty="0" err="1">
                <a:solidFill>
                  <a:schemeClr val="tx2"/>
                </a:solidFill>
                <a:latin typeface="Book Antiqua"/>
              </a:rPr>
              <a:t>2</a:t>
            </a:r>
            <a:endParaRPr lang="en-US" sz="1406" baseline="-250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6357873" y="5361448"/>
            <a:ext cx="578935" cy="27946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406" dirty="0" err="1">
                <a:solidFill>
                  <a:srgbClr val="000000"/>
                </a:solidFill>
                <a:latin typeface="Book Antiqua"/>
              </a:rPr>
              <a:t>EMP</a:t>
            </a:r>
            <a:r>
              <a:rPr lang="en-US" sz="1406" baseline="-25000" dirty="0" err="1">
                <a:solidFill>
                  <a:srgbClr val="000000"/>
                </a:solidFill>
                <a:latin typeface="Book Antiqua"/>
              </a:rPr>
              <a:t>2</a:t>
            </a:r>
            <a:endParaRPr lang="en-US" sz="1406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3863172" y="1348738"/>
            <a:ext cx="5030797" cy="71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5719" tIns="35719" rIns="35719" bIns="35719" numCol="1" anchor="t" anchorCtr="0" compatLnSpc="1">
            <a:prstTxWarp prst="textNoShape">
              <a:avLst/>
            </a:prstTxWarp>
          </a:bodyPr>
          <a:lstStyle>
            <a:lvl1pPr marL="368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150000"/>
              <a:buFont typeface="Palatino" charset="0"/>
              <a:buChar char="•"/>
              <a:defRPr sz="28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1pPr>
            <a:lvl2pPr marL="762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5000"/>
              <a:buFont typeface="Zapf Dingbats" charset="0"/>
              <a:buChar char="➡"/>
              <a:defRPr sz="26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2pPr>
            <a:lvl3pPr marL="1206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0000"/>
              <a:buFont typeface="Zapf Dingbats" charset="0"/>
              <a:buChar char="✦"/>
              <a:defRPr sz="24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3pPr>
            <a:lvl4pPr marL="1651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69000"/>
              <a:buFont typeface="Lucida Grande" charset="0"/>
              <a:buChar char="✓"/>
              <a:defRPr sz="20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4pPr>
            <a:lvl5pPr marL="2095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5pPr>
            <a:lvl6pPr marL="25527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6pPr>
            <a:lvl7pPr marL="30099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7pPr>
            <a:lvl8pPr marL="34671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8pPr>
            <a:lvl9pPr marL="3924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9pPr>
          </a:lstStyle>
          <a:p>
            <a:r>
              <a:rPr lang="en-US" sz="1969" kern="0" dirty="0">
                <a:latin typeface="+mj-lt"/>
              </a:rPr>
              <a:t>Simple Join Graph :There is only one link coming in or going out of a fragment.</a:t>
            </a: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2553949" y="3793562"/>
            <a:ext cx="1946043" cy="30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r>
              <a:rPr lang="en-US" sz="1406" u="sng" dirty="0">
                <a:solidFill>
                  <a:srgbClr val="000000"/>
                </a:solidFill>
                <a:latin typeface="Book Antiqua"/>
              </a:rPr>
              <a:t>ENO</a:t>
            </a:r>
            <a:r>
              <a:rPr lang="en-US" sz="1406" dirty="0">
                <a:solidFill>
                  <a:srgbClr val="000000"/>
                </a:solidFill>
                <a:latin typeface="Book Antiqua"/>
              </a:rPr>
              <a:t>, ENAME, TITLE</a:t>
            </a:r>
          </a:p>
        </p:txBody>
      </p:sp>
    </p:spTree>
    <p:extLst>
      <p:ext uri="{BB962C8B-B14F-4D97-AF65-F5344CB8AC3E}">
        <p14:creationId xmlns:p14="http://schemas.microsoft.com/office/powerpoint/2010/main" val="4187592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DHF</a:t>
            </a:r>
            <a:r>
              <a:rPr lang="en-US" dirty="0"/>
              <a:t> – </a:t>
            </a: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4530725"/>
          </a:xfrm>
          <a:noFill/>
          <a:ln/>
        </p:spPr>
        <p:txBody>
          <a:bodyPr/>
          <a:lstStyle/>
          <a:p>
            <a:r>
              <a:rPr lang="en-US" sz="2000" dirty="0" err="1"/>
              <a:t>Disjointness</a:t>
            </a:r>
            <a:r>
              <a:rPr lang="en-US" sz="2000" dirty="0"/>
              <a:t> can be guaranteed if the join graph is simple.</a:t>
            </a:r>
          </a:p>
          <a:p>
            <a:r>
              <a:rPr lang="en-US" sz="2000" dirty="0"/>
              <a:t>Otherwise, it is necessary to investigate actual tuple values. In general, we do not want a tuple of a member relation to join with two or more tuples of the owner relation when these tuples are in different fragments of the owner. 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minterm</a:t>
            </a:r>
            <a:r>
              <a:rPr lang="en-US" sz="2000" dirty="0"/>
              <a:t> predicates in the owner                                                     fragmentation are mutually exclusive, so the                               fragmentation of PAY is disjoint.</a:t>
            </a:r>
          </a:p>
          <a:p>
            <a:r>
              <a:rPr lang="en-US" sz="2000" dirty="0"/>
              <a:t>For relation </a:t>
            </a:r>
            <a:r>
              <a:rPr lang="en-US" sz="2000" dirty="0" err="1"/>
              <a:t>EMP</a:t>
            </a:r>
            <a:r>
              <a:rPr lang="en-US" sz="2000" dirty="0"/>
              <a:t>, however, we require that</a:t>
            </a:r>
          </a:p>
          <a:p>
            <a:pPr lvl="1"/>
            <a:r>
              <a:rPr lang="en-US" dirty="0"/>
              <a:t>1. Each engineer has a single title.</a:t>
            </a:r>
          </a:p>
          <a:p>
            <a:pPr lvl="1"/>
            <a:r>
              <a:rPr lang="en-US" dirty="0"/>
              <a:t>2. Each title have a single salary value associated with it.</a:t>
            </a:r>
          </a:p>
          <a:p>
            <a:r>
              <a:rPr lang="en-US" sz="2000" dirty="0"/>
              <a:t>Since these two rules follow from the semantics of the database, the fragmentation of </a:t>
            </a:r>
            <a:r>
              <a:rPr lang="en-US" sz="2000" dirty="0" err="1"/>
              <a:t>EMP</a:t>
            </a:r>
            <a:r>
              <a:rPr lang="en-US" sz="2000" dirty="0"/>
              <a:t> with respect to PAY is also disjoint.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6113668" y="2708920"/>
            <a:ext cx="3030332" cy="901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765" spc="-13" dirty="0">
                <a:solidFill>
                  <a:srgbClr val="0067CE"/>
                </a:solidFill>
                <a:latin typeface="+mj-lt"/>
                <a:cs typeface="Comic Sans MS"/>
              </a:rPr>
              <a:t>Primary Fragmentatio</a:t>
            </a:r>
            <a:r>
              <a:rPr sz="1765" spc="-18" dirty="0">
                <a:solidFill>
                  <a:srgbClr val="0067CE"/>
                </a:solidFill>
                <a:latin typeface="+mj-lt"/>
                <a:cs typeface="Comic Sans MS"/>
              </a:rPr>
              <a:t>n</a:t>
            </a:r>
            <a:r>
              <a:rPr sz="1765" spc="-9" dirty="0">
                <a:latin typeface="+mj-lt"/>
                <a:cs typeface="Comic Sans MS"/>
              </a:rPr>
              <a:t>:</a:t>
            </a:r>
            <a:endParaRPr sz="1765" dirty="0">
              <a:latin typeface="+mj-lt"/>
              <a:cs typeface="Comic Sans MS"/>
            </a:endParaRPr>
          </a:p>
          <a:p>
            <a:pPr>
              <a:lnSpc>
                <a:spcPts val="574"/>
              </a:lnSpc>
              <a:spcBef>
                <a:spcPts val="41"/>
              </a:spcBef>
            </a:pPr>
            <a:endParaRPr sz="574" dirty="0">
              <a:latin typeface="+mj-lt"/>
            </a:endParaRPr>
          </a:p>
          <a:p>
            <a:pPr marL="799509"/>
            <a:r>
              <a:rPr sz="1544" spc="9" dirty="0" err="1">
                <a:latin typeface="+mj-lt"/>
                <a:cs typeface="Times New Roman"/>
              </a:rPr>
              <a:t>PAY</a:t>
            </a:r>
            <a:r>
              <a:rPr lang="en-US" sz="1544" spc="-216" dirty="0" err="1">
                <a:latin typeface="+mj-lt"/>
                <a:cs typeface="Times New Roman"/>
              </a:rPr>
              <a:t>1</a:t>
            </a:r>
            <a:r>
              <a:rPr sz="617" spc="13" dirty="0">
                <a:latin typeface="+mj-lt"/>
                <a:cs typeface="Times New Roman"/>
              </a:rPr>
              <a:t> </a:t>
            </a:r>
            <a:r>
              <a:rPr sz="617" spc="22" dirty="0">
                <a:latin typeface="+mj-lt"/>
                <a:cs typeface="Times New Roman"/>
              </a:rPr>
              <a:t> </a:t>
            </a:r>
            <a:r>
              <a:rPr lang="en-US" sz="617" spc="22" dirty="0">
                <a:latin typeface="+mj-lt"/>
                <a:cs typeface="Times New Roman"/>
              </a:rPr>
              <a:t> </a:t>
            </a:r>
            <a:r>
              <a:rPr sz="1544" spc="-119" dirty="0">
                <a:latin typeface="+mj-lt"/>
                <a:cs typeface="Gulim"/>
              </a:rPr>
              <a:t>=</a:t>
            </a:r>
            <a:r>
              <a:rPr sz="1544" spc="-274" dirty="0">
                <a:latin typeface="+mj-lt"/>
                <a:cs typeface="Gulim"/>
              </a:rPr>
              <a:t> </a:t>
            </a:r>
            <a:r>
              <a:rPr sz="1633" spc="-75" dirty="0">
                <a:latin typeface="+mj-lt"/>
                <a:cs typeface="Gulim"/>
              </a:rPr>
              <a:t>σ</a:t>
            </a:r>
            <a:r>
              <a:rPr lang="en-US" sz="1633" spc="-75" dirty="0">
                <a:latin typeface="+mj-lt"/>
                <a:cs typeface="Gulim"/>
              </a:rPr>
              <a:t> </a:t>
            </a:r>
            <a:r>
              <a:rPr sz="617" spc="13" dirty="0">
                <a:latin typeface="+mj-lt"/>
                <a:cs typeface="Times New Roman"/>
              </a:rPr>
              <a:t>SAL  </a:t>
            </a:r>
            <a:r>
              <a:rPr sz="617" spc="-66" dirty="0">
                <a:latin typeface="+mj-lt"/>
                <a:cs typeface="Times New Roman"/>
              </a:rPr>
              <a:t> </a:t>
            </a:r>
            <a:r>
              <a:rPr sz="617" spc="-163" dirty="0">
                <a:latin typeface="+mj-lt"/>
                <a:cs typeface="Gulim"/>
              </a:rPr>
              <a:t>≤ </a:t>
            </a:r>
            <a:r>
              <a:rPr sz="617" spc="-27" dirty="0">
                <a:latin typeface="+mj-lt"/>
                <a:cs typeface="Gulim"/>
              </a:rPr>
              <a:t> </a:t>
            </a:r>
            <a:r>
              <a:rPr lang="en-US" sz="617" spc="-27" dirty="0">
                <a:latin typeface="+mj-lt"/>
                <a:cs typeface="Gulim"/>
              </a:rPr>
              <a:t> </a:t>
            </a:r>
            <a:r>
              <a:rPr sz="617" spc="13" dirty="0">
                <a:latin typeface="+mj-lt"/>
                <a:cs typeface="Times New Roman"/>
              </a:rPr>
              <a:t>30</a:t>
            </a:r>
            <a:r>
              <a:rPr sz="617" spc="-93" dirty="0">
                <a:latin typeface="+mj-lt"/>
                <a:cs typeface="Times New Roman"/>
              </a:rPr>
              <a:t> </a:t>
            </a:r>
            <a:r>
              <a:rPr sz="617" spc="4" dirty="0">
                <a:latin typeface="+mj-lt"/>
                <a:cs typeface="Times New Roman"/>
              </a:rPr>
              <a:t>,</a:t>
            </a:r>
            <a:r>
              <a:rPr sz="617" spc="-93" dirty="0">
                <a:latin typeface="+mj-lt"/>
                <a:cs typeface="Times New Roman"/>
              </a:rPr>
              <a:t> </a:t>
            </a:r>
            <a:r>
              <a:rPr sz="617" spc="13" dirty="0">
                <a:latin typeface="+mj-lt"/>
                <a:cs typeface="Times New Roman"/>
              </a:rPr>
              <a:t>00</a:t>
            </a:r>
            <a:r>
              <a:rPr sz="617" spc="53" dirty="0">
                <a:latin typeface="+mj-lt"/>
                <a:cs typeface="Times New Roman"/>
              </a:rPr>
              <a:t>0</a:t>
            </a:r>
            <a:r>
              <a:rPr lang="en-US" sz="617" spc="53" dirty="0">
                <a:latin typeface="+mj-lt"/>
                <a:cs typeface="Times New Roman"/>
              </a:rPr>
              <a:t> </a:t>
            </a:r>
            <a:r>
              <a:rPr sz="1544" spc="93" dirty="0">
                <a:latin typeface="+mj-lt"/>
                <a:cs typeface="Times New Roman"/>
              </a:rPr>
              <a:t>(</a:t>
            </a:r>
            <a:r>
              <a:rPr sz="1544" spc="9" dirty="0">
                <a:latin typeface="+mj-lt"/>
                <a:cs typeface="Times New Roman"/>
              </a:rPr>
              <a:t>PAY</a:t>
            </a:r>
            <a:r>
              <a:rPr sz="1544" spc="-186" dirty="0">
                <a:latin typeface="+mj-lt"/>
                <a:cs typeface="Times New Roman"/>
              </a:rPr>
              <a:t> </a:t>
            </a:r>
            <a:r>
              <a:rPr sz="1544" spc="4" dirty="0">
                <a:latin typeface="+mj-lt"/>
                <a:cs typeface="Times New Roman"/>
              </a:rPr>
              <a:t>)</a:t>
            </a:r>
            <a:endParaRPr sz="1544" dirty="0">
              <a:latin typeface="+mj-lt"/>
              <a:cs typeface="Times New Roman"/>
            </a:endParaRPr>
          </a:p>
          <a:p>
            <a:pPr marL="799509">
              <a:spcBef>
                <a:spcPts val="380"/>
              </a:spcBef>
            </a:pPr>
            <a:r>
              <a:rPr sz="1544" spc="9" dirty="0" err="1">
                <a:latin typeface="+mj-lt"/>
                <a:cs typeface="Times New Roman"/>
              </a:rPr>
              <a:t>PAY</a:t>
            </a:r>
            <a:r>
              <a:rPr lang="en-US" sz="1544" spc="-150" dirty="0" err="1">
                <a:latin typeface="+mj-lt"/>
                <a:cs typeface="Times New Roman"/>
              </a:rPr>
              <a:t>2</a:t>
            </a:r>
            <a:r>
              <a:rPr lang="en-US" sz="1544" spc="-150" dirty="0">
                <a:latin typeface="+mj-lt"/>
                <a:cs typeface="Times New Roman"/>
              </a:rPr>
              <a:t> </a:t>
            </a:r>
            <a:r>
              <a:rPr sz="617" spc="75" dirty="0">
                <a:latin typeface="+mj-lt"/>
                <a:cs typeface="Times New Roman"/>
              </a:rPr>
              <a:t> </a:t>
            </a:r>
            <a:r>
              <a:rPr sz="1544" spc="-119" dirty="0">
                <a:latin typeface="+mj-lt"/>
                <a:cs typeface="Gulim"/>
              </a:rPr>
              <a:t>=</a:t>
            </a:r>
            <a:r>
              <a:rPr sz="1544" spc="-274" dirty="0">
                <a:latin typeface="+mj-lt"/>
                <a:cs typeface="Gulim"/>
              </a:rPr>
              <a:t> </a:t>
            </a:r>
            <a:r>
              <a:rPr sz="1633" spc="-84" dirty="0">
                <a:latin typeface="+mj-lt"/>
                <a:cs typeface="Gulim"/>
              </a:rPr>
              <a:t>σ</a:t>
            </a:r>
            <a:r>
              <a:rPr sz="1633" spc="-264" dirty="0">
                <a:latin typeface="+mj-lt"/>
                <a:cs typeface="Gulim"/>
              </a:rPr>
              <a:t> </a:t>
            </a:r>
            <a:r>
              <a:rPr sz="617" spc="13" dirty="0">
                <a:latin typeface="+mj-lt"/>
                <a:cs typeface="Times New Roman"/>
              </a:rPr>
              <a:t>SAL  </a:t>
            </a:r>
            <a:r>
              <a:rPr sz="617" spc="-53" dirty="0">
                <a:latin typeface="+mj-lt"/>
                <a:cs typeface="Times New Roman"/>
              </a:rPr>
              <a:t> </a:t>
            </a:r>
            <a:r>
              <a:rPr sz="617" spc="-31" dirty="0">
                <a:latin typeface="+mj-lt"/>
                <a:cs typeface="Gulim"/>
              </a:rPr>
              <a:t>&gt; </a:t>
            </a:r>
            <a:r>
              <a:rPr sz="617" spc="-27" dirty="0">
                <a:latin typeface="+mj-lt"/>
                <a:cs typeface="Gulim"/>
              </a:rPr>
              <a:t> </a:t>
            </a:r>
            <a:r>
              <a:rPr sz="617" spc="13" dirty="0">
                <a:latin typeface="+mj-lt"/>
                <a:cs typeface="Times New Roman"/>
              </a:rPr>
              <a:t>30</a:t>
            </a:r>
            <a:r>
              <a:rPr sz="617" spc="-93" dirty="0">
                <a:latin typeface="+mj-lt"/>
                <a:cs typeface="Times New Roman"/>
              </a:rPr>
              <a:t> </a:t>
            </a:r>
            <a:r>
              <a:rPr sz="617" spc="4" dirty="0">
                <a:latin typeface="+mj-lt"/>
                <a:cs typeface="Times New Roman"/>
              </a:rPr>
              <a:t>,</a:t>
            </a:r>
            <a:r>
              <a:rPr sz="617" spc="-93" dirty="0">
                <a:latin typeface="+mj-lt"/>
                <a:cs typeface="Times New Roman"/>
              </a:rPr>
              <a:t> </a:t>
            </a:r>
            <a:r>
              <a:rPr sz="617" spc="13" dirty="0">
                <a:latin typeface="+mj-lt"/>
                <a:cs typeface="Times New Roman"/>
              </a:rPr>
              <a:t>000</a:t>
            </a:r>
            <a:r>
              <a:rPr sz="617" spc="-84" dirty="0">
                <a:latin typeface="+mj-lt"/>
                <a:cs typeface="Times New Roman"/>
              </a:rPr>
              <a:t> </a:t>
            </a:r>
            <a:r>
              <a:rPr lang="en-US" sz="617" spc="-4" dirty="0">
                <a:latin typeface="+mj-lt"/>
                <a:cs typeface="Times New Roman"/>
              </a:rPr>
              <a:t> </a:t>
            </a:r>
            <a:r>
              <a:rPr sz="1544" spc="97" dirty="0">
                <a:latin typeface="+mj-lt"/>
                <a:cs typeface="Times New Roman"/>
              </a:rPr>
              <a:t>(</a:t>
            </a:r>
            <a:r>
              <a:rPr sz="1544" spc="9" dirty="0">
                <a:latin typeface="+mj-lt"/>
                <a:cs typeface="Times New Roman"/>
              </a:rPr>
              <a:t>PAY</a:t>
            </a:r>
            <a:r>
              <a:rPr sz="1544" spc="-186" dirty="0">
                <a:latin typeface="+mj-lt"/>
                <a:cs typeface="Times New Roman"/>
              </a:rPr>
              <a:t> </a:t>
            </a:r>
            <a:r>
              <a:rPr sz="1544" spc="4" dirty="0">
                <a:latin typeface="+mj-lt"/>
                <a:cs typeface="Times New Roman"/>
              </a:rPr>
              <a:t>)</a:t>
            </a:r>
            <a:endParaRPr sz="1544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965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2285883" algn="l"/>
              </a:tabLst>
            </a:pPr>
            <a:r>
              <a:rPr lang="en-US" dirty="0"/>
              <a:t>Produces a horizontal subset of the operand relation</a:t>
            </a:r>
          </a:p>
          <a:p>
            <a:pPr>
              <a:tabLst>
                <a:tab pos="2285883" algn="l"/>
              </a:tabLst>
            </a:pPr>
            <a:r>
              <a:rPr lang="en-US" dirty="0"/>
              <a:t>General form</a:t>
            </a:r>
          </a:p>
          <a:p>
            <a:pPr>
              <a:buNone/>
              <a:tabLst>
                <a:tab pos="2285883" algn="l"/>
              </a:tabLst>
            </a:pPr>
            <a:r>
              <a:rPr lang="en-US" dirty="0"/>
              <a:t>		 </a:t>
            </a:r>
            <a:r>
              <a:rPr lang="en-US" dirty="0">
                <a:latin typeface="Symbol" charset="0"/>
                <a:sym typeface="Symbol"/>
              </a:rPr>
              <a:t></a:t>
            </a:r>
            <a:r>
              <a:rPr lang="en-US" i="1" baseline="-25000" dirty="0"/>
              <a:t>F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)={</a:t>
            </a:r>
            <a:r>
              <a:rPr lang="en-US" i="1" dirty="0"/>
              <a:t>t </a:t>
            </a:r>
            <a:r>
              <a:rPr lang="en-US" dirty="0">
                <a:latin typeface="Symbol" charset="0"/>
                <a:sym typeface="Symbol"/>
              </a:rPr>
              <a:t></a:t>
            </a:r>
            <a:r>
              <a:rPr lang="en-US" i="1" dirty="0" err="1"/>
              <a:t>t</a:t>
            </a:r>
            <a:r>
              <a:rPr lang="en-US" sz="1687" dirty="0" err="1">
                <a:latin typeface="Symbol" charset="0"/>
                <a:sym typeface="Symbol"/>
              </a:rPr>
              <a:t></a:t>
            </a:r>
            <a:r>
              <a:rPr lang="en-US" i="1" dirty="0" err="1"/>
              <a:t>R</a:t>
            </a:r>
            <a:r>
              <a:rPr lang="en-US" dirty="0"/>
              <a:t> and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is true}</a:t>
            </a:r>
          </a:p>
          <a:p>
            <a:pPr>
              <a:buNone/>
              <a:tabLst>
                <a:tab pos="2285883" algn="l"/>
              </a:tabLst>
            </a:pPr>
            <a:r>
              <a:rPr lang="en-US" dirty="0"/>
              <a:t>	where</a:t>
            </a:r>
          </a:p>
          <a:p>
            <a:pPr marL="971500" lvl="1">
              <a:tabLst>
                <a:tab pos="2285883" algn="l"/>
              </a:tabLst>
            </a:pPr>
            <a:r>
              <a:rPr lang="en-US" i="1" dirty="0"/>
              <a:t>R</a:t>
            </a:r>
            <a:r>
              <a:rPr lang="en-US" dirty="0"/>
              <a:t> is a relation,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marL="971500" lvl="1">
              <a:tabLst>
                <a:tab pos="2285883" algn="l"/>
              </a:tabLst>
            </a:pPr>
            <a:r>
              <a:rPr lang="en-US" i="1" dirty="0"/>
              <a:t>F</a:t>
            </a:r>
            <a:r>
              <a:rPr lang="en-US" dirty="0"/>
              <a:t> is a formula consisting of</a:t>
            </a:r>
          </a:p>
          <a:p>
            <a:pPr marL="1365180" lvl="2">
              <a:tabLst>
                <a:tab pos="2285883" algn="l"/>
              </a:tabLst>
            </a:pPr>
            <a:r>
              <a:rPr lang="en-US" dirty="0"/>
              <a:t>operands that are constants or attributes</a:t>
            </a:r>
          </a:p>
          <a:p>
            <a:pPr marL="1365180" lvl="2">
              <a:tabLst>
                <a:tab pos="2285883" algn="l"/>
              </a:tabLst>
            </a:pPr>
            <a:r>
              <a:rPr lang="en-US" dirty="0"/>
              <a:t>arithmetic comparison operators</a:t>
            </a:r>
          </a:p>
          <a:p>
            <a:pPr marL="1365180" lvl="2">
              <a:buNone/>
              <a:tabLst>
                <a:tab pos="2285883" algn="l"/>
              </a:tabLst>
            </a:pPr>
            <a:r>
              <a:rPr lang="en-US" dirty="0"/>
              <a:t>		</a:t>
            </a:r>
            <a:r>
              <a:rPr lang="en-US" dirty="0">
                <a:latin typeface="Symbol" charset="0"/>
              </a:rPr>
              <a:t>&lt;, &gt;, =,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>
                <a:latin typeface="Symbol" charset="0"/>
              </a:rPr>
              <a:t>, </a:t>
            </a:r>
            <a:r>
              <a:rPr lang="en-US" sz="1406" dirty="0">
                <a:latin typeface="Symbol" charset="0"/>
                <a:sym typeface="Symbol"/>
              </a:rPr>
              <a:t></a:t>
            </a:r>
            <a:r>
              <a:rPr lang="en-US" dirty="0">
                <a:latin typeface="Symbol" charset="0"/>
              </a:rPr>
              <a:t>, </a:t>
            </a:r>
            <a:r>
              <a:rPr lang="en-US" dirty="0">
                <a:latin typeface="Symbol" charset="0"/>
                <a:sym typeface="Symbol" charset="0"/>
              </a:rPr>
              <a:t></a:t>
            </a:r>
            <a:endParaRPr lang="en-US" dirty="0">
              <a:latin typeface="Symbol" charset="0"/>
            </a:endParaRPr>
          </a:p>
          <a:p>
            <a:pPr marL="1365180" lvl="2">
              <a:tabLst>
                <a:tab pos="2285883" algn="l"/>
              </a:tabLst>
            </a:pPr>
            <a:r>
              <a:rPr lang="en-US" dirty="0"/>
              <a:t>logical operators</a:t>
            </a:r>
          </a:p>
          <a:p>
            <a:pPr marL="1365180" lvl="2">
              <a:buNone/>
              <a:tabLst>
                <a:tab pos="2285883" algn="l"/>
              </a:tabLst>
            </a:pPr>
            <a:r>
              <a:rPr lang="en-US" dirty="0"/>
              <a:t>		</a:t>
            </a:r>
            <a:r>
              <a:rPr lang="en-US" dirty="0">
                <a:latin typeface="Symbol" charset="0"/>
                <a:sym typeface="Symbol"/>
              </a:rPr>
              <a:t></a:t>
            </a:r>
            <a:r>
              <a:rPr lang="en-US" dirty="0"/>
              <a:t>, </a:t>
            </a:r>
            <a:r>
              <a:rPr lang="en-US" dirty="0">
                <a:latin typeface="Symbol" charset="0"/>
                <a:sym typeface="Symbol"/>
              </a:rPr>
              <a:t></a:t>
            </a:r>
            <a:r>
              <a:rPr lang="en-US" dirty="0"/>
              <a:t>, ¬</a:t>
            </a:r>
          </a:p>
        </p:txBody>
      </p:sp>
    </p:spTree>
    <p:extLst>
      <p:ext uri="{BB962C8B-B14F-4D97-AF65-F5344CB8AC3E}">
        <p14:creationId xmlns:p14="http://schemas.microsoft.com/office/powerpoint/2010/main" val="194334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Selection Example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302251" y="3600450"/>
            <a:ext cx="2565400" cy="1041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302251" y="3644901"/>
            <a:ext cx="577331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895976" y="3644901"/>
            <a:ext cx="864270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838951" y="3644901"/>
            <a:ext cx="692748" cy="3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5873751" y="360045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6750051" y="3600450"/>
            <a:ext cx="0" cy="1041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5470526" y="4064000"/>
            <a:ext cx="2324101" cy="312738"/>
            <a:chOff x="3446" y="2560"/>
            <a:chExt cx="1464" cy="197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3446" y="2560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3732" y="2560"/>
              <a:ext cx="4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233" y="2560"/>
              <a:ext cx="67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Elect. Eng</a:t>
              </a:r>
            </a:p>
          </p:txBody>
        </p:sp>
      </p:grpSp>
      <p:grpSp>
        <p:nvGrpSpPr>
          <p:cNvPr id="74766" name="Group 14"/>
          <p:cNvGrpSpPr>
            <a:grpSpLocks/>
          </p:cNvGrpSpPr>
          <p:nvPr/>
        </p:nvGrpSpPr>
        <p:grpSpPr bwMode="auto">
          <a:xfrm>
            <a:off x="5470527" y="4330701"/>
            <a:ext cx="2381250" cy="312738"/>
            <a:chOff x="3446" y="2728"/>
            <a:chExt cx="1500" cy="197"/>
          </a:xfrm>
        </p:grpSpPr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3446" y="2728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74768" name="Rectangle 16"/>
            <p:cNvSpPr>
              <a:spLocks noChangeArrowheads="1"/>
            </p:cNvSpPr>
            <p:nvPr/>
          </p:nvSpPr>
          <p:spPr bwMode="auto">
            <a:xfrm>
              <a:off x="3732" y="2728"/>
              <a:ext cx="46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4233" y="2728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5873751" y="4057650"/>
            <a:ext cx="0" cy="558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5318126" y="3165475"/>
            <a:ext cx="2270103" cy="3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828" dirty="0">
                <a:solidFill>
                  <a:srgbClr val="000000"/>
                </a:solidFill>
                <a:latin typeface="Symbol" charset="0"/>
                <a:sym typeface="Symbol"/>
              </a:rPr>
              <a:t></a:t>
            </a:r>
            <a:r>
              <a:rPr lang="en-US" sz="1828" baseline="-25000" dirty="0">
                <a:solidFill>
                  <a:srgbClr val="000000"/>
                </a:solidFill>
                <a:latin typeface="Arial" charset="0"/>
              </a:rPr>
              <a:t>TITLE='Elect. Eng.'</a:t>
            </a:r>
            <a:r>
              <a:rPr lang="en-US" sz="1828" dirty="0">
                <a:solidFill>
                  <a:srgbClr val="000000"/>
                </a:solidFill>
                <a:latin typeface="Arial" charset="0"/>
              </a:rPr>
              <a:t>(EMP)</a:t>
            </a: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5302251" y="4013200"/>
            <a:ext cx="257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1046164" y="2546350"/>
            <a:ext cx="2806700" cy="283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grpSp>
        <p:nvGrpSpPr>
          <p:cNvPr id="74778" name="Group 26"/>
          <p:cNvGrpSpPr>
            <a:grpSpLocks/>
          </p:cNvGrpSpPr>
          <p:nvPr/>
        </p:nvGrpSpPr>
        <p:grpSpPr bwMode="auto">
          <a:xfrm>
            <a:off x="1147764" y="2616201"/>
            <a:ext cx="2368551" cy="312738"/>
            <a:chOff x="676" y="1648"/>
            <a:chExt cx="1492" cy="197"/>
          </a:xfrm>
        </p:grpSpPr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676" y="1648"/>
              <a:ext cx="36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74780" name="Rectangle 28"/>
            <p:cNvSpPr>
              <a:spLocks noChangeArrowheads="1"/>
            </p:cNvSpPr>
            <p:nvPr/>
          </p:nvSpPr>
          <p:spPr bwMode="auto">
            <a:xfrm>
              <a:off x="1074" y="1648"/>
              <a:ext cx="54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74781" name="Rectangle 29"/>
            <p:cNvSpPr>
              <a:spLocks noChangeArrowheads="1"/>
            </p:cNvSpPr>
            <p:nvPr/>
          </p:nvSpPr>
          <p:spPr bwMode="auto">
            <a:xfrm>
              <a:off x="1732" y="1648"/>
              <a:ext cx="43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1189039" y="2946401"/>
            <a:ext cx="2533650" cy="312738"/>
            <a:chOff x="702" y="1856"/>
            <a:chExt cx="1596" cy="197"/>
          </a:xfrm>
        </p:grpSpPr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702" y="1856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1028" y="1856"/>
              <a:ext cx="4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1585" y="1856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grpSp>
        <p:nvGrpSpPr>
          <p:cNvPr id="74786" name="Group 34"/>
          <p:cNvGrpSpPr>
            <a:grpSpLocks/>
          </p:cNvGrpSpPr>
          <p:nvPr/>
        </p:nvGrpSpPr>
        <p:grpSpPr bwMode="auto">
          <a:xfrm>
            <a:off x="1189038" y="3251201"/>
            <a:ext cx="2517775" cy="312738"/>
            <a:chOff x="702" y="2048"/>
            <a:chExt cx="1586" cy="197"/>
          </a:xfrm>
        </p:grpSpPr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702" y="2048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74788" name="Rectangle 36"/>
            <p:cNvSpPr>
              <a:spLocks noChangeArrowheads="1"/>
            </p:cNvSpPr>
            <p:nvPr/>
          </p:nvSpPr>
          <p:spPr bwMode="auto">
            <a:xfrm>
              <a:off x="1027" y="2048"/>
              <a:ext cx="59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1589" y="2048"/>
              <a:ext cx="6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grpSp>
        <p:nvGrpSpPr>
          <p:cNvPr id="74790" name="Group 38"/>
          <p:cNvGrpSpPr>
            <a:grpSpLocks/>
          </p:cNvGrpSpPr>
          <p:nvPr/>
        </p:nvGrpSpPr>
        <p:grpSpPr bwMode="auto">
          <a:xfrm>
            <a:off x="1189039" y="3556001"/>
            <a:ext cx="2579687" cy="312738"/>
            <a:chOff x="702" y="2240"/>
            <a:chExt cx="1625" cy="197"/>
          </a:xfrm>
        </p:grpSpPr>
        <p:sp>
          <p:nvSpPr>
            <p:cNvPr id="74791" name="Rectangle 39"/>
            <p:cNvSpPr>
              <a:spLocks noChangeArrowheads="1"/>
            </p:cNvSpPr>
            <p:nvPr/>
          </p:nvSpPr>
          <p:spPr bwMode="auto">
            <a:xfrm>
              <a:off x="702" y="2240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74792" name="Rectangle 40"/>
            <p:cNvSpPr>
              <a:spLocks noChangeArrowheads="1"/>
            </p:cNvSpPr>
            <p:nvPr/>
          </p:nvSpPr>
          <p:spPr bwMode="auto">
            <a:xfrm>
              <a:off x="1025" y="2240"/>
              <a:ext cx="4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74793" name="Rectangle 41"/>
            <p:cNvSpPr>
              <a:spLocks noChangeArrowheads="1"/>
            </p:cNvSpPr>
            <p:nvPr/>
          </p:nvSpPr>
          <p:spPr bwMode="auto">
            <a:xfrm>
              <a:off x="1585" y="2240"/>
              <a:ext cx="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</p:grpSp>
      <p:grpSp>
        <p:nvGrpSpPr>
          <p:cNvPr id="74794" name="Group 42"/>
          <p:cNvGrpSpPr>
            <a:grpSpLocks/>
          </p:cNvGrpSpPr>
          <p:nvPr/>
        </p:nvGrpSpPr>
        <p:grpSpPr bwMode="auto">
          <a:xfrm>
            <a:off x="1189039" y="3860800"/>
            <a:ext cx="2681287" cy="312738"/>
            <a:chOff x="702" y="2432"/>
            <a:chExt cx="1689" cy="197"/>
          </a:xfrm>
        </p:grpSpPr>
        <p:sp>
          <p:nvSpPr>
            <p:cNvPr id="74795" name="Rectangle 43"/>
            <p:cNvSpPr>
              <a:spLocks noChangeArrowheads="1"/>
            </p:cNvSpPr>
            <p:nvPr/>
          </p:nvSpPr>
          <p:spPr bwMode="auto">
            <a:xfrm>
              <a:off x="702" y="2432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74796" name="Rectangle 44"/>
            <p:cNvSpPr>
              <a:spLocks noChangeArrowheads="1"/>
            </p:cNvSpPr>
            <p:nvPr/>
          </p:nvSpPr>
          <p:spPr bwMode="auto">
            <a:xfrm>
              <a:off x="1025" y="2432"/>
              <a:ext cx="53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74797" name="Rectangle 45"/>
            <p:cNvSpPr>
              <a:spLocks noChangeArrowheads="1"/>
            </p:cNvSpPr>
            <p:nvPr/>
          </p:nvSpPr>
          <p:spPr bwMode="auto">
            <a:xfrm>
              <a:off x="1584" y="2432"/>
              <a:ext cx="80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</p:grpSp>
      <p:grpSp>
        <p:nvGrpSpPr>
          <p:cNvPr id="74798" name="Group 46"/>
          <p:cNvGrpSpPr>
            <a:grpSpLocks/>
          </p:cNvGrpSpPr>
          <p:nvPr/>
        </p:nvGrpSpPr>
        <p:grpSpPr bwMode="auto">
          <a:xfrm>
            <a:off x="1189038" y="4165601"/>
            <a:ext cx="2517775" cy="312738"/>
            <a:chOff x="702" y="2624"/>
            <a:chExt cx="1586" cy="197"/>
          </a:xfrm>
        </p:grpSpPr>
        <p:sp>
          <p:nvSpPr>
            <p:cNvPr id="74799" name="Rectangle 47"/>
            <p:cNvSpPr>
              <a:spLocks noChangeArrowheads="1"/>
            </p:cNvSpPr>
            <p:nvPr/>
          </p:nvSpPr>
          <p:spPr bwMode="auto">
            <a:xfrm>
              <a:off x="702" y="2624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74800" name="Rectangle 48"/>
            <p:cNvSpPr>
              <a:spLocks noChangeArrowheads="1"/>
            </p:cNvSpPr>
            <p:nvPr/>
          </p:nvSpPr>
          <p:spPr bwMode="auto">
            <a:xfrm>
              <a:off x="1026" y="2624"/>
              <a:ext cx="61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74801" name="Rectangle 49"/>
            <p:cNvSpPr>
              <a:spLocks noChangeArrowheads="1"/>
            </p:cNvSpPr>
            <p:nvPr/>
          </p:nvSpPr>
          <p:spPr bwMode="auto">
            <a:xfrm>
              <a:off x="1589" y="2624"/>
              <a:ext cx="6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grpSp>
        <p:nvGrpSpPr>
          <p:cNvPr id="74802" name="Group 50"/>
          <p:cNvGrpSpPr>
            <a:grpSpLocks/>
          </p:cNvGrpSpPr>
          <p:nvPr/>
        </p:nvGrpSpPr>
        <p:grpSpPr bwMode="auto">
          <a:xfrm>
            <a:off x="1189039" y="4457701"/>
            <a:ext cx="2533650" cy="312738"/>
            <a:chOff x="702" y="2808"/>
            <a:chExt cx="1596" cy="197"/>
          </a:xfrm>
        </p:grpSpPr>
        <p:sp>
          <p:nvSpPr>
            <p:cNvPr id="74803" name="Rectangle 51"/>
            <p:cNvSpPr>
              <a:spLocks noChangeArrowheads="1"/>
            </p:cNvSpPr>
            <p:nvPr/>
          </p:nvSpPr>
          <p:spPr bwMode="auto">
            <a:xfrm>
              <a:off x="702" y="2808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74804" name="Rectangle 52"/>
            <p:cNvSpPr>
              <a:spLocks noChangeArrowheads="1"/>
            </p:cNvSpPr>
            <p:nvPr/>
          </p:nvSpPr>
          <p:spPr bwMode="auto">
            <a:xfrm>
              <a:off x="1028" y="2808"/>
              <a:ext cx="46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74805" name="Rectangle 53"/>
            <p:cNvSpPr>
              <a:spLocks noChangeArrowheads="1"/>
            </p:cNvSpPr>
            <p:nvPr/>
          </p:nvSpPr>
          <p:spPr bwMode="auto">
            <a:xfrm>
              <a:off x="1585" y="2808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grpSp>
        <p:nvGrpSpPr>
          <p:cNvPr id="74806" name="Group 54"/>
          <p:cNvGrpSpPr>
            <a:grpSpLocks/>
          </p:cNvGrpSpPr>
          <p:nvPr/>
        </p:nvGrpSpPr>
        <p:grpSpPr bwMode="auto">
          <a:xfrm>
            <a:off x="1189039" y="4762501"/>
            <a:ext cx="2579687" cy="312738"/>
            <a:chOff x="702" y="3000"/>
            <a:chExt cx="1625" cy="197"/>
          </a:xfrm>
        </p:grpSpPr>
        <p:sp>
          <p:nvSpPr>
            <p:cNvPr id="74807" name="Rectangle 55"/>
            <p:cNvSpPr>
              <a:spLocks noChangeArrowheads="1"/>
            </p:cNvSpPr>
            <p:nvPr/>
          </p:nvSpPr>
          <p:spPr bwMode="auto">
            <a:xfrm>
              <a:off x="702" y="3000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74808" name="Rectangle 56"/>
            <p:cNvSpPr>
              <a:spLocks noChangeArrowheads="1"/>
            </p:cNvSpPr>
            <p:nvPr/>
          </p:nvSpPr>
          <p:spPr bwMode="auto">
            <a:xfrm>
              <a:off x="1026" y="3000"/>
              <a:ext cx="5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74809" name="Rectangle 57"/>
            <p:cNvSpPr>
              <a:spLocks noChangeArrowheads="1"/>
            </p:cNvSpPr>
            <p:nvPr/>
          </p:nvSpPr>
          <p:spPr bwMode="auto">
            <a:xfrm>
              <a:off x="1585" y="3000"/>
              <a:ext cx="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</p:grpSp>
      <p:grpSp>
        <p:nvGrpSpPr>
          <p:cNvPr id="74810" name="Group 58"/>
          <p:cNvGrpSpPr>
            <a:grpSpLocks/>
          </p:cNvGrpSpPr>
          <p:nvPr/>
        </p:nvGrpSpPr>
        <p:grpSpPr bwMode="auto">
          <a:xfrm>
            <a:off x="1189038" y="5054600"/>
            <a:ext cx="2517775" cy="312738"/>
            <a:chOff x="702" y="3184"/>
            <a:chExt cx="1586" cy="197"/>
          </a:xfrm>
        </p:grpSpPr>
        <p:sp>
          <p:nvSpPr>
            <p:cNvPr id="74811" name="Rectangle 59"/>
            <p:cNvSpPr>
              <a:spLocks noChangeArrowheads="1"/>
            </p:cNvSpPr>
            <p:nvPr/>
          </p:nvSpPr>
          <p:spPr bwMode="auto">
            <a:xfrm>
              <a:off x="702" y="3184"/>
              <a:ext cx="24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74812" name="Rectangle 60"/>
            <p:cNvSpPr>
              <a:spLocks noChangeArrowheads="1"/>
            </p:cNvSpPr>
            <p:nvPr/>
          </p:nvSpPr>
          <p:spPr bwMode="auto">
            <a:xfrm>
              <a:off x="1027" y="3184"/>
              <a:ext cx="56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74813" name="Rectangle 61"/>
            <p:cNvSpPr>
              <a:spLocks noChangeArrowheads="1"/>
            </p:cNvSpPr>
            <p:nvPr/>
          </p:nvSpPr>
          <p:spPr bwMode="auto">
            <a:xfrm>
              <a:off x="1589" y="3184"/>
              <a:ext cx="6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624" tIns="31254" rIns="63624" bIns="31254">
              <a:spAutoFit/>
            </a:bodyPr>
            <a:lstStyle/>
            <a:p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sp>
        <p:nvSpPr>
          <p:cNvPr id="74814" name="Line 62"/>
          <p:cNvSpPr>
            <a:spLocks noChangeShapeType="1"/>
          </p:cNvSpPr>
          <p:nvPr/>
        </p:nvSpPr>
        <p:spPr bwMode="auto">
          <a:xfrm>
            <a:off x="1046164" y="3105151"/>
            <a:ext cx="0" cy="177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4815" name="Line 63"/>
          <p:cNvSpPr>
            <a:spLocks noChangeShapeType="1"/>
          </p:cNvSpPr>
          <p:nvPr/>
        </p:nvSpPr>
        <p:spPr bwMode="auto">
          <a:xfrm>
            <a:off x="2633664" y="2546350"/>
            <a:ext cx="0" cy="283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4816" name="Line 64"/>
          <p:cNvSpPr>
            <a:spLocks noChangeShapeType="1"/>
          </p:cNvSpPr>
          <p:nvPr/>
        </p:nvSpPr>
        <p:spPr bwMode="auto">
          <a:xfrm>
            <a:off x="1693863" y="2546350"/>
            <a:ext cx="0" cy="283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74817" name="Rectangle 65"/>
          <p:cNvSpPr>
            <a:spLocks noChangeArrowheads="1"/>
          </p:cNvSpPr>
          <p:nvPr/>
        </p:nvSpPr>
        <p:spPr bwMode="auto">
          <a:xfrm>
            <a:off x="1096964" y="2127251"/>
            <a:ext cx="638246" cy="34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EMP</a:t>
            </a:r>
            <a:endParaRPr lang="en-US" sz="1969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818" name="Line 66"/>
          <p:cNvSpPr>
            <a:spLocks noChangeShapeType="1"/>
          </p:cNvSpPr>
          <p:nvPr/>
        </p:nvSpPr>
        <p:spPr bwMode="auto">
          <a:xfrm>
            <a:off x="1046164" y="2946400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3112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Projection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391" dirty="0"/>
              <a:t>Produces a vertical slice of a relation</a:t>
            </a:r>
          </a:p>
          <a:p>
            <a:r>
              <a:rPr lang="en-US" sz="2391" dirty="0"/>
              <a:t>General form</a:t>
            </a:r>
          </a:p>
          <a:p>
            <a:pPr>
              <a:buFont typeface="Monotype Sorts" charset="0"/>
              <a:buNone/>
            </a:pPr>
            <a:r>
              <a:rPr lang="en-US" sz="2391" dirty="0"/>
              <a:t>			</a:t>
            </a:r>
            <a:r>
              <a:rPr lang="en-US" sz="2391" dirty="0">
                <a:latin typeface="Symbol" charset="0"/>
                <a:sym typeface="Symbol"/>
              </a:rPr>
              <a:t></a:t>
            </a:r>
            <a:r>
              <a:rPr lang="en-US" sz="2391" i="1" baseline="-25000" dirty="0"/>
              <a:t>A</a:t>
            </a:r>
            <a:r>
              <a:rPr lang="en-US" baseline="-50000" dirty="0"/>
              <a:t>1</a:t>
            </a:r>
            <a:r>
              <a:rPr lang="en-US" sz="2391" i="1" baseline="-25000" dirty="0"/>
              <a:t>,…,A</a:t>
            </a:r>
            <a:r>
              <a:rPr lang="en-US" i="1" baseline="-50000" dirty="0"/>
              <a:t>n</a:t>
            </a:r>
            <a:r>
              <a:rPr lang="en-US" sz="2391" dirty="0"/>
              <a:t>(</a:t>
            </a:r>
            <a:r>
              <a:rPr lang="en-US" sz="2391" i="1" dirty="0"/>
              <a:t>R</a:t>
            </a:r>
            <a:r>
              <a:rPr lang="en-US" sz="2391" dirty="0"/>
              <a:t>)={</a:t>
            </a:r>
            <a:r>
              <a:rPr lang="en-US" sz="2391" i="1" dirty="0"/>
              <a:t>t</a:t>
            </a:r>
            <a:r>
              <a:rPr lang="en-US" sz="2391" dirty="0"/>
              <a:t>[</a:t>
            </a:r>
            <a:r>
              <a:rPr lang="en-US" sz="2391" i="1" dirty="0"/>
              <a:t>A</a:t>
            </a:r>
            <a:r>
              <a:rPr lang="en-US" sz="2391" baseline="-25000" dirty="0"/>
              <a:t>1</a:t>
            </a:r>
            <a:r>
              <a:rPr lang="en-US" sz="2391" dirty="0"/>
              <a:t>,…, </a:t>
            </a:r>
            <a:r>
              <a:rPr lang="en-US" sz="2391" i="1" dirty="0"/>
              <a:t>A</a:t>
            </a:r>
            <a:r>
              <a:rPr lang="en-US" sz="2391" i="1" baseline="-25000" dirty="0"/>
              <a:t>n</a:t>
            </a:r>
            <a:r>
              <a:rPr lang="en-US" sz="2391" dirty="0"/>
              <a:t>]</a:t>
            </a:r>
            <a:r>
              <a:rPr lang="en-US" sz="2391" i="1" dirty="0"/>
              <a:t> </a:t>
            </a:r>
            <a:r>
              <a:rPr lang="en-US" sz="2391" dirty="0">
                <a:latin typeface="Symbol" charset="0"/>
                <a:sym typeface="Symbol"/>
              </a:rPr>
              <a:t></a:t>
            </a:r>
            <a:r>
              <a:rPr lang="en-US" sz="2391" dirty="0">
                <a:latin typeface="Symbol" charset="0"/>
              </a:rPr>
              <a:t> </a:t>
            </a:r>
            <a:r>
              <a:rPr lang="en-US" sz="2391" i="1" dirty="0" err="1"/>
              <a:t>t</a:t>
            </a:r>
            <a:r>
              <a:rPr lang="en-US" dirty="0" err="1">
                <a:latin typeface="Symbol" charset="0"/>
                <a:sym typeface="Symbol"/>
              </a:rPr>
              <a:t></a:t>
            </a:r>
            <a:r>
              <a:rPr lang="en-US" sz="2391" i="1" dirty="0" err="1"/>
              <a:t>R</a:t>
            </a:r>
            <a:r>
              <a:rPr lang="en-US" sz="2391" dirty="0"/>
              <a:t>}</a:t>
            </a:r>
            <a:endParaRPr lang="en-US" sz="2391" dirty="0">
              <a:latin typeface="Symbol" charset="0"/>
            </a:endParaRPr>
          </a:p>
          <a:p>
            <a:pPr>
              <a:buFont typeface="Monotype Sorts" charset="0"/>
              <a:buNone/>
            </a:pPr>
            <a:r>
              <a:rPr lang="en-US" sz="2391" dirty="0"/>
              <a:t>	where</a:t>
            </a:r>
          </a:p>
          <a:p>
            <a:pPr lvl="1"/>
            <a:r>
              <a:rPr lang="en-US" sz="1969" i="1" dirty="0"/>
              <a:t>R</a:t>
            </a:r>
            <a:r>
              <a:rPr lang="en-US" sz="1969" dirty="0"/>
              <a:t> is a relation, </a:t>
            </a:r>
            <a:r>
              <a:rPr lang="en-US" sz="1969" i="1" dirty="0"/>
              <a:t>t</a:t>
            </a:r>
            <a:r>
              <a:rPr lang="en-US" sz="1969" dirty="0"/>
              <a:t> is a tuple variable</a:t>
            </a:r>
          </a:p>
          <a:p>
            <a:pPr lvl="1"/>
            <a:r>
              <a:rPr lang="en-US" sz="1969" dirty="0"/>
              <a:t>{</a:t>
            </a:r>
            <a:r>
              <a:rPr lang="en-US" sz="1969" i="1" dirty="0"/>
              <a:t>A</a:t>
            </a:r>
            <a:r>
              <a:rPr lang="en-US" sz="1969" baseline="-25000" dirty="0"/>
              <a:t>1</a:t>
            </a:r>
            <a:r>
              <a:rPr lang="en-US" sz="1969" dirty="0"/>
              <a:t>,…, </a:t>
            </a:r>
            <a:r>
              <a:rPr lang="en-US" sz="1969" i="1" dirty="0"/>
              <a:t>A</a:t>
            </a:r>
            <a:r>
              <a:rPr lang="en-US" sz="1969" i="1" baseline="-25000" dirty="0"/>
              <a:t>n</a:t>
            </a:r>
            <a:r>
              <a:rPr lang="en-US" sz="1969" dirty="0"/>
              <a:t>} is a subset of the attributes of </a:t>
            </a:r>
            <a:r>
              <a:rPr lang="en-US" sz="1969" i="1" dirty="0"/>
              <a:t>R</a:t>
            </a:r>
            <a:r>
              <a:rPr lang="en-US" sz="1969" dirty="0"/>
              <a:t> over which the projection will be performed</a:t>
            </a:r>
          </a:p>
          <a:p>
            <a:r>
              <a:rPr lang="en-US" sz="2391" dirty="0"/>
              <a:t>Note: projection can generate duplicate tuples. Commercial systems (and SQL) allow this and provide</a:t>
            </a:r>
          </a:p>
          <a:p>
            <a:pPr lvl="1"/>
            <a:r>
              <a:rPr lang="en-US" sz="1969" dirty="0"/>
              <a:t>Projection with duplicate elimination</a:t>
            </a:r>
          </a:p>
          <a:p>
            <a:pPr lvl="1"/>
            <a:r>
              <a:rPr lang="en-US" sz="1969" dirty="0"/>
              <a:t>Projection without duplicate elimination</a:t>
            </a:r>
          </a:p>
        </p:txBody>
      </p:sp>
    </p:spTree>
    <p:extLst>
      <p:ext uri="{BB962C8B-B14F-4D97-AF65-F5344CB8AC3E}">
        <p14:creationId xmlns:p14="http://schemas.microsoft.com/office/powerpoint/2010/main" val="29179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7881</TotalTime>
  <Words>4894</Words>
  <Application>Microsoft Macintosh PowerPoint</Application>
  <PresentationFormat>On-screen Show (4:3)</PresentationFormat>
  <Paragraphs>952</Paragraphs>
  <Slides>67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MS PGothic</vt:lpstr>
      <vt:lpstr>MS PGothic</vt:lpstr>
      <vt:lpstr>Arial</vt:lpstr>
      <vt:lpstr>Book Antiqua</vt:lpstr>
      <vt:lpstr>Calibri</vt:lpstr>
      <vt:lpstr>Helvetica</vt:lpstr>
      <vt:lpstr>Monotype Sorts</vt:lpstr>
      <vt:lpstr>NSymbol</vt:lpstr>
      <vt:lpstr>Symbol</vt:lpstr>
      <vt:lpstr>Times New Roman</vt:lpstr>
      <vt:lpstr>Wingdings</vt:lpstr>
      <vt:lpstr>Office Theme</vt:lpstr>
      <vt:lpstr>Equation</vt:lpstr>
      <vt:lpstr>Principles of Distributed Database Systems</vt:lpstr>
      <vt:lpstr>Outline</vt:lpstr>
      <vt:lpstr>Distribution Design</vt:lpstr>
      <vt:lpstr>Distribution Design</vt:lpstr>
      <vt:lpstr>Relational Algebra</vt:lpstr>
      <vt:lpstr>Relational Algebra Operators</vt:lpstr>
      <vt:lpstr>Selection</vt:lpstr>
      <vt:lpstr>Selection Example</vt:lpstr>
      <vt:lpstr>Projection</vt:lpstr>
      <vt:lpstr>Projection Example</vt:lpstr>
      <vt:lpstr>Union</vt:lpstr>
      <vt:lpstr>Set Difference</vt:lpstr>
      <vt:lpstr>Intersection</vt:lpstr>
      <vt:lpstr>Cartesian (Cross) Product</vt:lpstr>
      <vt:lpstr>Cartesian Product Example</vt:lpstr>
      <vt:lpstr>Join Operations</vt:lpstr>
      <vt:lpstr>-Join</vt:lpstr>
      <vt:lpstr>Types of Join</vt:lpstr>
      <vt:lpstr>Natural Join Example</vt:lpstr>
      <vt:lpstr>Types of Join</vt:lpstr>
      <vt:lpstr>Outer Join – Example</vt:lpstr>
      <vt:lpstr>Outer Join – Example</vt:lpstr>
      <vt:lpstr>Outer Join – Example</vt:lpstr>
      <vt:lpstr>Semijoin</vt:lpstr>
      <vt:lpstr>Semijoin – Example</vt:lpstr>
      <vt:lpstr>Semijoin Example</vt:lpstr>
      <vt:lpstr>Outline</vt:lpstr>
      <vt:lpstr>Fragmentation</vt:lpstr>
      <vt:lpstr>Example Database</vt:lpstr>
      <vt:lpstr>Fragmentation Alternatives – Horizontal</vt:lpstr>
      <vt:lpstr>Fragmentation Alternatives – Vertical</vt:lpstr>
      <vt:lpstr>Correctness of Fragmentation</vt:lpstr>
      <vt:lpstr>Allocation Alternatives</vt:lpstr>
      <vt:lpstr>Comparison of Replication Alternatives</vt:lpstr>
      <vt:lpstr>Fragmentation</vt:lpstr>
      <vt:lpstr>HF – Information Requirements</vt:lpstr>
      <vt:lpstr>HF - Information Requirements</vt:lpstr>
      <vt:lpstr>HF – Information Requirements</vt:lpstr>
      <vt:lpstr>HF – Information Requirements</vt:lpstr>
      <vt:lpstr>Primary Horizontal Fragmentation (PHF)</vt:lpstr>
      <vt:lpstr>PHF</vt:lpstr>
      <vt:lpstr>PHF – Algorithm</vt:lpstr>
      <vt:lpstr>Completeness of Simple Predicates</vt:lpstr>
      <vt:lpstr>Completeness of Simple Predicates</vt:lpstr>
      <vt:lpstr>Minimality of Simple Predicates</vt:lpstr>
      <vt:lpstr>Minimality of Simple Predicates</vt:lpstr>
      <vt:lpstr>COM_MIN Algorithm</vt:lpstr>
      <vt:lpstr>COM_MIN Algorithm</vt:lpstr>
      <vt:lpstr>PHORIZONTAL Algorithm</vt:lpstr>
      <vt:lpstr>PHF – Example</vt:lpstr>
      <vt:lpstr>PHF – Example</vt:lpstr>
      <vt:lpstr>PHF – Example</vt:lpstr>
      <vt:lpstr>PHF – Example</vt:lpstr>
      <vt:lpstr>PHF – Example</vt:lpstr>
      <vt:lpstr>PHF – Correctness</vt:lpstr>
      <vt:lpstr>Derived Horizontal Fragmentation</vt:lpstr>
      <vt:lpstr>DHF – Definition</vt:lpstr>
      <vt:lpstr>Semijoin Example</vt:lpstr>
      <vt:lpstr>DHF – Example</vt:lpstr>
      <vt:lpstr>PowerPoint Presentation</vt:lpstr>
      <vt:lpstr>PowerPoint Presentation</vt:lpstr>
      <vt:lpstr>Correctness of Fragmentation</vt:lpstr>
      <vt:lpstr>PHF – Correctness</vt:lpstr>
      <vt:lpstr>DHF – Correctness</vt:lpstr>
      <vt:lpstr>Join Graph</vt:lpstr>
      <vt:lpstr>Partitioned and Simple Join Graphs</vt:lpstr>
      <vt:lpstr>DHF – Disjointness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Kishan Kumar Zalavadia</cp:lastModifiedBy>
  <cp:revision>108</cp:revision>
  <dcterms:created xsi:type="dcterms:W3CDTF">2020-02-05T23:19:38Z</dcterms:created>
  <dcterms:modified xsi:type="dcterms:W3CDTF">2024-03-05T22:30:54Z</dcterms:modified>
</cp:coreProperties>
</file>