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9"/>
  </p:notesMasterIdLst>
  <p:sldIdLst>
    <p:sldId id="256" r:id="rId2"/>
    <p:sldId id="410" r:id="rId3"/>
    <p:sldId id="334" r:id="rId4"/>
    <p:sldId id="337" r:id="rId5"/>
    <p:sldId id="338" r:id="rId6"/>
    <p:sldId id="339" r:id="rId7"/>
    <p:sldId id="340" r:id="rId8"/>
    <p:sldId id="341" r:id="rId9"/>
    <p:sldId id="342" r:id="rId10"/>
    <p:sldId id="343" r:id="rId11"/>
    <p:sldId id="344"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411"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414" r:id="rId50"/>
    <p:sldId id="382" r:id="rId51"/>
    <p:sldId id="383" r:id="rId52"/>
    <p:sldId id="412" r:id="rId53"/>
    <p:sldId id="384" r:id="rId54"/>
    <p:sldId id="385" r:id="rId55"/>
    <p:sldId id="386" r:id="rId56"/>
    <p:sldId id="387" r:id="rId57"/>
    <p:sldId id="388" r:id="rId58"/>
    <p:sldId id="389" r:id="rId59"/>
    <p:sldId id="390" r:id="rId60"/>
    <p:sldId id="391" r:id="rId61"/>
    <p:sldId id="392" r:id="rId62"/>
    <p:sldId id="393" r:id="rId63"/>
    <p:sldId id="394" r:id="rId64"/>
    <p:sldId id="395" r:id="rId65"/>
    <p:sldId id="396" r:id="rId66"/>
    <p:sldId id="397" r:id="rId67"/>
    <p:sldId id="399" r:id="rId68"/>
    <p:sldId id="400" r:id="rId69"/>
    <p:sldId id="401" r:id="rId70"/>
    <p:sldId id="402" r:id="rId71"/>
    <p:sldId id="403" r:id="rId72"/>
    <p:sldId id="404" r:id="rId73"/>
    <p:sldId id="405" r:id="rId74"/>
    <p:sldId id="406" r:id="rId75"/>
    <p:sldId id="407" r:id="rId76"/>
    <p:sldId id="408" r:id="rId77"/>
    <p:sldId id="398" r:id="rId7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1pPr>
    <a:lvl2pPr marL="4572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2pPr>
    <a:lvl3pPr marL="9144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3pPr>
    <a:lvl4pPr marL="13716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4pPr>
    <a:lvl5pPr marL="18288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5pPr>
    <a:lvl6pPr marL="22860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6pPr>
    <a:lvl7pPr marL="27432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7pPr>
    <a:lvl8pPr marL="32004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8pPr>
    <a:lvl9pPr marL="36576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238038"/>
    <a:srgbClr val="6E6E6E"/>
    <a:srgbClr val="00804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57" autoAdjust="0"/>
    <p:restoredTop sz="78935"/>
  </p:normalViewPr>
  <p:slideViewPr>
    <p:cSldViewPr>
      <p:cViewPr>
        <p:scale>
          <a:sx n="87" d="100"/>
          <a:sy n="87" d="100"/>
        </p:scale>
        <p:origin x="1592" y="112"/>
      </p:cViewPr>
      <p:guideLst>
        <p:guide orient="horz" pos="2160"/>
        <p:guide pos="2880"/>
      </p:guideLst>
    </p:cSldViewPr>
  </p:slideViewPr>
  <p:notesTextViewPr>
    <p:cViewPr>
      <p:scale>
        <a:sx n="165" d="100"/>
        <a:sy n="165" d="100"/>
      </p:scale>
      <p:origin x="0" y="0"/>
    </p:cViewPr>
  </p:notesTextViewPr>
  <p:sorterViewPr>
    <p:cViewPr varScale="1">
      <p:scale>
        <a:sx n="1" d="1"/>
        <a:sy n="1" d="1"/>
      </p:scale>
      <p:origin x="0" y="-34159"/>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E0ED7-616B-1946-BFAF-3445D103BEB5}" type="datetimeFigureOut">
              <a:rPr lang="en-US" smtClean="0"/>
              <a:t>3/2/24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F5201-0B02-374C-9C85-2DCB7D098B21}" type="slidenum">
              <a:rPr lang="en-US" smtClean="0"/>
              <a:t>‹#›</a:t>
            </a:fld>
            <a:endParaRPr lang="en-US"/>
          </a:p>
        </p:txBody>
      </p:sp>
    </p:spTree>
    <p:extLst>
      <p:ext uri="{BB962C8B-B14F-4D97-AF65-F5344CB8AC3E}">
        <p14:creationId xmlns:p14="http://schemas.microsoft.com/office/powerpoint/2010/main" val="20474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5F5201-0B02-374C-9C85-2DCB7D098B21}" type="slidenum">
              <a:rPr lang="en-US" smtClean="0"/>
              <a:t>1</a:t>
            </a:fld>
            <a:endParaRPr lang="en-US"/>
          </a:p>
        </p:txBody>
      </p:sp>
    </p:spTree>
    <p:extLst>
      <p:ext uri="{BB962C8B-B14F-4D97-AF65-F5344CB8AC3E}">
        <p14:creationId xmlns:p14="http://schemas.microsoft.com/office/powerpoint/2010/main" val="1758781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b="1" dirty="0"/>
              <a:t>Immediate mode: </a:t>
            </a:r>
            <a:r>
              <a:rPr lang="en-US" dirty="0"/>
              <a:t>Immediately we update the view when the emp table is changed.</a:t>
            </a:r>
          </a:p>
          <a:p>
            <a:pPr marL="171450" indent="-171450">
              <a:buFont typeface="Arial" panose="020B0604020202020204" pitchFamily="34" charset="0"/>
              <a:buChar char="•"/>
            </a:pPr>
            <a:r>
              <a:rPr lang="en-US" b="1" dirty="0"/>
              <a:t>Deferred mode</a:t>
            </a:r>
            <a:r>
              <a:rPr lang="en-US" dirty="0"/>
              <a:t>: Not immediately</a:t>
            </a:r>
          </a:p>
          <a:p>
            <a:pPr marL="628650" lvl="1" indent="-171450">
              <a:buFont typeface="Arial" panose="020B0604020202020204" pitchFamily="34" charset="0"/>
              <a:buChar char="•"/>
            </a:pPr>
            <a:r>
              <a:rPr lang="en-US" dirty="0"/>
              <a:t>Lazily: Whenever we use the view, update that time.</a:t>
            </a:r>
          </a:p>
          <a:p>
            <a:pPr marL="628650" lvl="1" indent="-171450">
              <a:buFont typeface="Arial" panose="020B0604020202020204" pitchFamily="34" charset="0"/>
              <a:buChar char="•"/>
            </a:pPr>
            <a:r>
              <a:rPr lang="en-US" dirty="0"/>
              <a:t>Periodically: We fix time.</a:t>
            </a:r>
          </a:p>
          <a:p>
            <a:pPr marL="457200" lvl="1" indent="0" algn="l">
              <a:buFont typeface="Arial" panose="020B0604020202020204" pitchFamily="34" charset="0"/>
              <a:buNone/>
            </a:pPr>
            <a:endParaRPr lang="en-US" dirty="0"/>
          </a:p>
          <a:p>
            <a:pPr marL="457200" lvl="1" indent="0" algn="l">
              <a:buFont typeface="Arial" panose="020B0604020202020204" pitchFamily="34" charset="0"/>
              <a:buNone/>
            </a:pPr>
            <a:r>
              <a:rPr lang="en-US" dirty="0"/>
              <a:t>There is no clear answer to which Deferred mode to use. It depends on the </a:t>
            </a:r>
            <a:r>
              <a:rPr lang="en-US" dirty="0" err="1"/>
              <a:t>requirnment</a:t>
            </a:r>
            <a:r>
              <a:rPr lang="en-US" dirty="0"/>
              <a:t>.</a:t>
            </a:r>
          </a:p>
        </p:txBody>
      </p:sp>
    </p:spTree>
    <p:extLst>
      <p:ext uri="{BB962C8B-B14F-4D97-AF65-F5344CB8AC3E}">
        <p14:creationId xmlns:p14="http://schemas.microsoft.com/office/powerpoint/2010/main" val="1744246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FF0000"/>
                </a:solidFill>
              </a:rPr>
              <a:t>This is important.</a:t>
            </a:r>
          </a:p>
          <a:p>
            <a:endParaRPr lang="en-US" b="1" dirty="0">
              <a:solidFill>
                <a:srgbClr val="FF0000"/>
              </a:solidFill>
            </a:endParaRPr>
          </a:p>
          <a:p>
            <a:endParaRPr lang="en-US" b="0" dirty="0">
              <a:solidFill>
                <a:srgbClr val="FF0000"/>
              </a:solidFill>
            </a:endParaRPr>
          </a:p>
        </p:txBody>
      </p:sp>
      <p:sp>
        <p:nvSpPr>
          <p:cNvPr id="4" name="Slide Number Placeholder 3"/>
          <p:cNvSpPr>
            <a:spLocks noGrp="1"/>
          </p:cNvSpPr>
          <p:nvPr>
            <p:ph type="sldNum" sz="quarter" idx="5"/>
          </p:nvPr>
        </p:nvSpPr>
        <p:spPr/>
        <p:txBody>
          <a:bodyPr/>
          <a:lstStyle/>
          <a:p>
            <a:fld id="{765F5201-0B02-374C-9C85-2DCB7D098B21}" type="slidenum">
              <a:rPr lang="en-US" smtClean="0"/>
              <a:t>16</a:t>
            </a:fld>
            <a:endParaRPr lang="en-US"/>
          </a:p>
        </p:txBody>
      </p:sp>
    </p:spTree>
    <p:extLst>
      <p:ext uri="{BB962C8B-B14F-4D97-AF65-F5344CB8AC3E}">
        <p14:creationId xmlns:p14="http://schemas.microsoft.com/office/powerpoint/2010/main" val="3527536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dirty="0"/>
              <a:t>Update = Delete + Insert</a:t>
            </a:r>
          </a:p>
          <a:p>
            <a:endParaRPr lang="en-US" dirty="0"/>
          </a:p>
          <a:p>
            <a:endParaRPr lang="en-US" dirty="0"/>
          </a:p>
        </p:txBody>
      </p:sp>
    </p:spTree>
    <p:extLst>
      <p:ext uri="{BB962C8B-B14F-4D97-AF65-F5344CB8AC3E}">
        <p14:creationId xmlns:p14="http://schemas.microsoft.com/office/powerpoint/2010/main" val="492418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dirty="0"/>
              <a:t>() -&gt; Is Distinct.</a:t>
            </a:r>
          </a:p>
          <a:p>
            <a:r>
              <a:rPr lang="en-US" dirty="0"/>
              <a:t>In this view, parenthesis is not there.</a:t>
            </a:r>
          </a:p>
        </p:txBody>
      </p:sp>
    </p:spTree>
    <p:extLst>
      <p:ext uri="{BB962C8B-B14F-4D97-AF65-F5344CB8AC3E}">
        <p14:creationId xmlns:p14="http://schemas.microsoft.com/office/powerpoint/2010/main" val="2607915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sz="1200" dirty="0">
                <a:latin typeface="Courier New"/>
              </a:rPr>
              <a:t>(EMP⋈ASG)</a:t>
            </a:r>
            <a:r>
              <a:rPr lang="en-US" sz="1200" dirty="0">
                <a:latin typeface="Symbol" pitchFamily="18" charset="2"/>
                <a:sym typeface="Symbol"/>
              </a:rPr>
              <a:t>  this is EG, which we already computed which we don’t need to computer again.</a:t>
            </a:r>
          </a:p>
          <a:p>
            <a:endParaRPr lang="en-US" sz="1200" dirty="0">
              <a:latin typeface="Symbol" pitchFamily="18" charset="2"/>
              <a:sym typeface="Symbol"/>
            </a:endParaRPr>
          </a:p>
          <a:p>
            <a:r>
              <a:rPr lang="en-US" sz="1200" dirty="0">
                <a:latin typeface="Symbol" pitchFamily="18" charset="2"/>
                <a:sym typeface="Symbol"/>
              </a:rPr>
              <a:t>(</a:t>
            </a:r>
            <a:r>
              <a:rPr lang="en-US" sz="1200" dirty="0">
                <a:latin typeface="Courier New"/>
              </a:rPr>
              <a:t>(EMP⋈ASG+)</a:t>
            </a:r>
            <a:r>
              <a:rPr lang="en-US" sz="1200" dirty="0">
                <a:latin typeface="Symbol" pitchFamily="18" charset="2"/>
                <a:sym typeface="Symbol"/>
              </a:rPr>
              <a:t> </a:t>
            </a:r>
            <a:r>
              <a:rPr lang="en-US" sz="1200" dirty="0">
                <a:latin typeface="Courier New"/>
              </a:rPr>
              <a:t>(EMP+⋈ASG)</a:t>
            </a:r>
            <a:r>
              <a:rPr lang="en-US" sz="1200" dirty="0">
                <a:latin typeface="Symbol" pitchFamily="18" charset="2"/>
                <a:sym typeface="Symbol"/>
              </a:rPr>
              <a:t> </a:t>
            </a:r>
            <a:r>
              <a:rPr lang="en-US" sz="1200" dirty="0">
                <a:latin typeface="Courier New"/>
              </a:rPr>
              <a:t>(EMP+⋈ASG+))</a:t>
            </a:r>
            <a:r>
              <a:rPr lang="en-US" sz="1200" dirty="0">
                <a:latin typeface="Symbol" pitchFamily="18" charset="2"/>
                <a:sym typeface="Symbol"/>
              </a:rPr>
              <a:t> this is EG+</a:t>
            </a:r>
          </a:p>
          <a:p>
            <a:endParaRPr lang="en-US" sz="1200" dirty="0">
              <a:latin typeface="Symbol" pitchFamily="18" charset="2"/>
              <a:sym typeface="Symbol"/>
            </a:endParaRPr>
          </a:p>
          <a:p>
            <a:r>
              <a:rPr lang="en-US" sz="1200" dirty="0">
                <a:latin typeface="Symbol" pitchFamily="18" charset="2"/>
                <a:sym typeface="Symbol"/>
              </a:rPr>
              <a:t>EG+ = (</a:t>
            </a:r>
            <a:r>
              <a:rPr lang="en-US" sz="1200" dirty="0">
                <a:latin typeface="Courier New"/>
              </a:rPr>
              <a:t>(EMP⋈ASG+)</a:t>
            </a:r>
            <a:r>
              <a:rPr lang="en-US" sz="1200" dirty="0">
                <a:latin typeface="Symbol" pitchFamily="18" charset="2"/>
                <a:sym typeface="Symbol"/>
              </a:rPr>
              <a:t> </a:t>
            </a:r>
            <a:r>
              <a:rPr lang="en-US" sz="1200" dirty="0">
                <a:latin typeface="Courier New"/>
              </a:rPr>
              <a:t>(EMP+⋈ASG)</a:t>
            </a:r>
            <a:r>
              <a:rPr lang="en-US" sz="1200" dirty="0">
                <a:latin typeface="Symbol" pitchFamily="18" charset="2"/>
                <a:sym typeface="Symbol"/>
              </a:rPr>
              <a:t> </a:t>
            </a:r>
            <a:r>
              <a:rPr lang="en-US" sz="1200" dirty="0">
                <a:latin typeface="Courier New"/>
              </a:rPr>
              <a:t>(EMP+⋈ASG+)) = (SELECT DISTINCT ENAME, RESP</a:t>
            </a:r>
          </a:p>
          <a:p>
            <a:pPr lvl="8">
              <a:spcBef>
                <a:spcPts val="0"/>
              </a:spcBef>
              <a:buNone/>
              <a:tabLst>
                <a:tab pos="1828706" algn="l"/>
                <a:tab pos="2914501" algn="l"/>
              </a:tabLst>
            </a:pPr>
            <a:r>
              <a:rPr lang="en-US" sz="1200" dirty="0">
                <a:latin typeface="Courier New"/>
              </a:rPr>
              <a:t>         FROM	EMP, ASG+</a:t>
            </a:r>
          </a:p>
          <a:p>
            <a:pPr lvl="8">
              <a:spcBef>
                <a:spcPts val="0"/>
              </a:spcBef>
              <a:buNone/>
              <a:tabLst>
                <a:tab pos="1828706" algn="l"/>
                <a:tab pos="2914501" algn="l"/>
              </a:tabLst>
            </a:pPr>
            <a:r>
              <a:rPr lang="en-US" sz="1200" dirty="0">
                <a:latin typeface="Courier New"/>
              </a:rPr>
              <a:t>         WHERE	EMP.ENO=ASG+.ENO) </a:t>
            </a:r>
          </a:p>
          <a:p>
            <a:pPr lvl="8">
              <a:spcBef>
                <a:spcPts val="0"/>
              </a:spcBef>
              <a:buNone/>
              <a:tabLst>
                <a:tab pos="1828706" algn="l"/>
                <a:tab pos="2914501" algn="l"/>
              </a:tabLst>
            </a:pPr>
            <a:r>
              <a:rPr lang="en-US" sz="1200" dirty="0">
                <a:latin typeface="Courier New"/>
              </a:rPr>
              <a:t>         UNION</a:t>
            </a:r>
          </a:p>
          <a:p>
            <a:pPr lvl="8">
              <a:spcBef>
                <a:spcPts val="0"/>
              </a:spcBef>
              <a:buNone/>
              <a:tabLst>
                <a:tab pos="1828706" algn="l"/>
                <a:tab pos="2914501" algn="l"/>
              </a:tabLst>
            </a:pPr>
            <a:r>
              <a:rPr lang="en-US" sz="1200" dirty="0">
                <a:latin typeface="Courier New"/>
              </a:rPr>
              <a:t>        (SELECT DISTINCT ENAME, RESP</a:t>
            </a:r>
          </a:p>
          <a:p>
            <a:pPr lvl="8">
              <a:spcBef>
                <a:spcPts val="0"/>
              </a:spcBef>
              <a:buNone/>
              <a:tabLst>
                <a:tab pos="1828706" algn="l"/>
                <a:tab pos="2914501" algn="l"/>
              </a:tabLst>
            </a:pPr>
            <a:r>
              <a:rPr lang="en-US" sz="1200" dirty="0">
                <a:latin typeface="Courier New"/>
              </a:rPr>
              <a:t>         FROM	EMP+, ASG</a:t>
            </a:r>
          </a:p>
          <a:p>
            <a:pPr lvl="8">
              <a:spcBef>
                <a:spcPts val="0"/>
              </a:spcBef>
              <a:buNone/>
              <a:tabLst>
                <a:tab pos="1828706" algn="l"/>
                <a:tab pos="2914501" algn="l"/>
              </a:tabLst>
            </a:pPr>
            <a:r>
              <a:rPr lang="en-US" sz="1200" dirty="0">
                <a:latin typeface="Courier New"/>
              </a:rPr>
              <a:t>         WHERE	EMP+.ENO=ASG.ENO) </a:t>
            </a:r>
          </a:p>
          <a:p>
            <a:pPr lvl="8">
              <a:spcBef>
                <a:spcPts val="0"/>
              </a:spcBef>
              <a:buNone/>
              <a:tabLst>
                <a:tab pos="1828706" algn="l"/>
                <a:tab pos="2914501" algn="l"/>
              </a:tabLst>
            </a:pPr>
            <a:r>
              <a:rPr lang="en-US" sz="1200" dirty="0">
                <a:latin typeface="Courier New"/>
              </a:rPr>
              <a:t>         UNION</a:t>
            </a:r>
          </a:p>
          <a:p>
            <a:pPr lvl="8">
              <a:spcBef>
                <a:spcPts val="0"/>
              </a:spcBef>
              <a:buNone/>
              <a:tabLst>
                <a:tab pos="1828706" algn="l"/>
                <a:tab pos="2914501" algn="l"/>
              </a:tabLst>
            </a:pPr>
            <a:r>
              <a:rPr lang="en-US" sz="1200" dirty="0">
                <a:latin typeface="Courier New"/>
              </a:rPr>
              <a:t>        (SELECT DISTINCT ENAME, RESP</a:t>
            </a:r>
          </a:p>
          <a:p>
            <a:pPr lvl="8">
              <a:spcBef>
                <a:spcPts val="0"/>
              </a:spcBef>
              <a:buNone/>
              <a:tabLst>
                <a:tab pos="1828706" algn="l"/>
                <a:tab pos="2914501" algn="l"/>
              </a:tabLst>
            </a:pPr>
            <a:r>
              <a:rPr lang="en-US" sz="1200" dirty="0">
                <a:latin typeface="Courier New"/>
              </a:rPr>
              <a:t>         FROM	EMP+, ASG+</a:t>
            </a:r>
          </a:p>
          <a:p>
            <a:pPr lvl="8">
              <a:spcBef>
                <a:spcPts val="0"/>
              </a:spcBef>
              <a:buNone/>
              <a:tabLst>
                <a:tab pos="1828706" algn="l"/>
                <a:tab pos="2914501" algn="l"/>
              </a:tabLst>
            </a:pPr>
            <a:r>
              <a:rPr lang="en-US" sz="1200" dirty="0">
                <a:latin typeface="Courier New"/>
              </a:rPr>
              <a:t>         WHERE	EMP+.ENO=ASG+.ENO)</a:t>
            </a:r>
          </a:p>
          <a:p>
            <a:pPr lvl="7"/>
            <a:endParaRPr lang="en-US" dirty="0"/>
          </a:p>
        </p:txBody>
      </p:sp>
    </p:spTree>
    <p:extLst>
      <p:ext uri="{BB962C8B-B14F-4D97-AF65-F5344CB8AC3E}">
        <p14:creationId xmlns:p14="http://schemas.microsoft.com/office/powerpoint/2010/main" val="198449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93779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16908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a:rPr>
              <a:t>&lt;J. Miller, Programmer&gt;: This is already there.</a:t>
            </a:r>
          </a:p>
        </p:txBody>
      </p:sp>
    </p:spTree>
    <p:extLst>
      <p:ext uri="{BB962C8B-B14F-4D97-AF65-F5344CB8AC3E}">
        <p14:creationId xmlns:p14="http://schemas.microsoft.com/office/powerpoint/2010/main" val="675796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dirty="0"/>
              <a:t>Example of deletion.</a:t>
            </a:r>
          </a:p>
          <a:p>
            <a:endParaRPr lang="en-US" dirty="0"/>
          </a:p>
        </p:txBody>
      </p:sp>
    </p:spTree>
    <p:extLst>
      <p:ext uri="{BB962C8B-B14F-4D97-AF65-F5344CB8AC3E}">
        <p14:creationId xmlns:p14="http://schemas.microsoft.com/office/powerpoint/2010/main" val="310567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dirty="0"/>
              <a:t>Only one table, one relation tuple is deleted → then what to do</a:t>
            </a:r>
          </a:p>
        </p:txBody>
      </p:sp>
    </p:spTree>
    <p:extLst>
      <p:ext uri="{BB962C8B-B14F-4D97-AF65-F5344CB8AC3E}">
        <p14:creationId xmlns:p14="http://schemas.microsoft.com/office/powerpoint/2010/main" val="2342381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dirty="0"/>
              <a:t>Nowadays security is a major issue.</a:t>
            </a:r>
          </a:p>
          <a:p>
            <a:pPr marL="171450" indent="-171450">
              <a:buFont typeface="Arial" panose="020B0604020202020204" pitchFamily="34" charset="0"/>
              <a:buChar char="•"/>
            </a:pPr>
            <a:r>
              <a:rPr lang="en-US" dirty="0"/>
              <a:t>Authorized user → Genuine user (Have the right to access)</a:t>
            </a:r>
          </a:p>
          <a:p>
            <a:pPr marL="171450" indent="-171450">
              <a:buFont typeface="Arial" panose="020B0604020202020204" pitchFamily="34" charset="0"/>
              <a:buChar char="•"/>
            </a:pPr>
            <a:r>
              <a:rPr lang="en-US" dirty="0"/>
              <a:t>Integrity means also correctness.</a:t>
            </a:r>
          </a:p>
          <a:p>
            <a:endParaRPr lang="en-US" dirty="0"/>
          </a:p>
        </p:txBody>
      </p:sp>
    </p:spTree>
    <p:extLst>
      <p:ext uri="{BB962C8B-B14F-4D97-AF65-F5344CB8AC3E}">
        <p14:creationId xmlns:p14="http://schemas.microsoft.com/office/powerpoint/2010/main" val="1314322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dirty="0"/>
              <a:t>By deletion we need to delete only one copy</a:t>
            </a:r>
          </a:p>
          <a:p>
            <a:endParaRPr lang="en-US" dirty="0"/>
          </a:p>
          <a:p>
            <a:r>
              <a:rPr lang="en-US" b="1" i="1" u="sng" dirty="0">
                <a:highlight>
                  <a:srgbClr val="FFFF00"/>
                </a:highlight>
              </a:rPr>
              <a:t>IMPORTANT FOR EXAM</a:t>
            </a:r>
          </a:p>
        </p:txBody>
      </p:sp>
    </p:spTree>
    <p:extLst>
      <p:ext uri="{BB962C8B-B14F-4D97-AF65-F5344CB8AC3E}">
        <p14:creationId xmlns:p14="http://schemas.microsoft.com/office/powerpoint/2010/main" val="331946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US" dirty="0"/>
              <a:t>Next issue is Security control</a:t>
            </a:r>
          </a:p>
        </p:txBody>
      </p:sp>
    </p:spTree>
    <p:extLst>
      <p:ext uri="{BB962C8B-B14F-4D97-AF65-F5344CB8AC3E}">
        <p14:creationId xmlns:p14="http://schemas.microsoft.com/office/powerpoint/2010/main" val="3161224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dirty="0"/>
              <a:t>Authorized use is the genuine user. Other than that you should prevent.</a:t>
            </a:r>
          </a:p>
          <a:p>
            <a:pPr marL="171450" indent="-171450">
              <a:buFont typeface="Arial" panose="020B0604020202020204" pitchFamily="34" charset="0"/>
              <a:buChar char="•"/>
            </a:pPr>
            <a:r>
              <a:rPr lang="en-US" dirty="0"/>
              <a:t>More layers of authentication like codes are sent to cell phones.</a:t>
            </a:r>
          </a:p>
          <a:p>
            <a:pPr marL="171450" indent="-171450">
              <a:buFont typeface="Arial" panose="020B0604020202020204" pitchFamily="34" charset="0"/>
              <a:buChar char="•"/>
            </a:pPr>
            <a:r>
              <a:rPr lang="en-US" dirty="0"/>
              <a:t>Companies have several layers of data → Public data, Confidential data, etc.</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587284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understand MAC we need to understand DAC first.</a:t>
            </a:r>
          </a:p>
          <a:p>
            <a:pPr marL="171450" indent="-171450">
              <a:buFont typeface="Arial" panose="020B0604020202020204" pitchFamily="34" charset="0"/>
              <a:buChar char="•"/>
            </a:pPr>
            <a:r>
              <a:rPr lang="en-US" dirty="0"/>
              <a:t>Major objects are tables.</a:t>
            </a:r>
          </a:p>
          <a:p>
            <a:pPr marL="171450" indent="-171450">
              <a:buFont typeface="Arial" panose="020B0604020202020204" pitchFamily="34" charset="0"/>
              <a:buChar char="•"/>
            </a:pPr>
            <a:r>
              <a:rPr lang="en-US" dirty="0"/>
              <a:t>Grant or Revoke → Allow or not allowed</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28</a:t>
            </a:fld>
            <a:endParaRPr lang="en-US"/>
          </a:p>
        </p:txBody>
      </p:sp>
    </p:spTree>
    <p:extLst>
      <p:ext uri="{BB962C8B-B14F-4D97-AF65-F5344CB8AC3E}">
        <p14:creationId xmlns:p14="http://schemas.microsoft.com/office/powerpoint/2010/main" val="3137784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Low-grade-level people also access high-level data due to some vulnerabilities.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29</a:t>
            </a:fld>
            <a:endParaRPr lang="en-US"/>
          </a:p>
        </p:txBody>
      </p:sp>
    </p:spTree>
    <p:extLst>
      <p:ext uri="{BB962C8B-B14F-4D97-AF65-F5344CB8AC3E}">
        <p14:creationId xmlns:p14="http://schemas.microsoft.com/office/powerpoint/2010/main" val="2732733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security labels on objects and clearances for subjects. </a:t>
            </a:r>
          </a:p>
          <a:p>
            <a:pPr marL="171450" indent="-171450">
              <a:buFont typeface="Arial" panose="020B0604020202020204" pitchFamily="34" charset="0"/>
              <a:buChar char="•"/>
            </a:pPr>
            <a:r>
              <a:rPr lang="en-US" dirty="0"/>
              <a:t>Security labels → top secret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30</a:t>
            </a:fld>
            <a:endParaRPr lang="en-US"/>
          </a:p>
        </p:txBody>
      </p:sp>
    </p:spTree>
    <p:extLst>
      <p:ext uri="{BB962C8B-B14F-4D97-AF65-F5344CB8AC3E}">
        <p14:creationId xmlns:p14="http://schemas.microsoft.com/office/powerpoint/2010/main" val="365617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Doesn’t need to be 4 layers, it can be 2,5, or any.</a:t>
            </a:r>
          </a:p>
          <a:p>
            <a:pPr marL="171450" indent="-171450">
              <a:buFont typeface="Arial" panose="020B0604020202020204" pitchFamily="34" charset="0"/>
              <a:buChar char="•"/>
            </a:pPr>
            <a:r>
              <a:rPr lang="en-US" dirty="0"/>
              <a:t>4 levels of tables → The 4 levels of users must be there of convenience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(&gt;) this symbol means higher.</a:t>
            </a:r>
          </a:p>
          <a:p>
            <a:pPr marL="171450" indent="-171450">
              <a:buFont typeface="Arial" panose="020B0604020202020204" pitchFamily="34" charset="0"/>
              <a:buChar char="•"/>
            </a:pPr>
            <a:r>
              <a:rPr lang="en-US" dirty="0"/>
              <a:t>The subject is the user.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Top secret level users can read all the data.</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No write down = Yes write up</a:t>
            </a:r>
          </a:p>
          <a:p>
            <a:pPr marL="171450" indent="-171450">
              <a:buFont typeface="Arial" panose="020B0604020202020204" pitchFamily="34" charset="0"/>
              <a:buChar char="•"/>
            </a:pPr>
            <a:r>
              <a:rPr lang="en-US" dirty="0"/>
              <a:t>Unclassified-level users can write anywhere.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31</a:t>
            </a:fld>
            <a:endParaRPr lang="en-US"/>
          </a:p>
        </p:txBody>
      </p:sp>
    </p:spTree>
    <p:extLst>
      <p:ext uri="{BB962C8B-B14F-4D97-AF65-F5344CB8AC3E}">
        <p14:creationId xmlns:p14="http://schemas.microsoft.com/office/powerpoint/2010/main" val="3564982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have a table and the table is a certain level, but sometimes it's unconvincing.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32</a:t>
            </a:fld>
            <a:endParaRPr lang="en-US"/>
          </a:p>
        </p:txBody>
      </p:sp>
    </p:spTree>
    <p:extLst>
      <p:ext uri="{BB962C8B-B14F-4D97-AF65-F5344CB8AC3E}">
        <p14:creationId xmlns:p14="http://schemas.microsoft.com/office/powerpoint/2010/main" val="4159952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 Confidential</a:t>
            </a:r>
          </a:p>
          <a:p>
            <a:r>
              <a:rPr lang="en-US" dirty="0"/>
              <a:t>S – Secret</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33</a:t>
            </a:fld>
            <a:endParaRPr lang="en-US"/>
          </a:p>
        </p:txBody>
      </p:sp>
    </p:spTree>
    <p:extLst>
      <p:ext uri="{BB962C8B-B14F-4D97-AF65-F5344CB8AC3E}">
        <p14:creationId xmlns:p14="http://schemas.microsoft.com/office/powerpoint/2010/main" val="2911818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1290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78419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Objects are tables (Lots of tables – fragments)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35</a:t>
            </a:fld>
            <a:endParaRPr lang="en-US"/>
          </a:p>
        </p:txBody>
      </p:sp>
    </p:spTree>
    <p:extLst>
      <p:ext uri="{BB962C8B-B14F-4D97-AF65-F5344CB8AC3E}">
        <p14:creationId xmlns:p14="http://schemas.microsoft.com/office/powerpoint/2010/main" val="25828207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36</a:t>
            </a:fld>
            <a:endParaRPr lang="en-US"/>
          </a:p>
        </p:txBody>
      </p:sp>
    </p:spTree>
    <p:extLst>
      <p:ext uri="{BB962C8B-B14F-4D97-AF65-F5344CB8AC3E}">
        <p14:creationId xmlns:p14="http://schemas.microsoft.com/office/powerpoint/2010/main" val="19549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encryption is not only based on Public and Private keys but it's based on certificates.</a:t>
            </a:r>
          </a:p>
          <a:p>
            <a:pPr marL="171450" indent="-171450">
              <a:buFont typeface="Arial" panose="020B0604020202020204" pitchFamily="34" charset="0"/>
              <a:buChar char="•"/>
            </a:pPr>
            <a:r>
              <a:rPr lang="en-US" dirty="0"/>
              <a:t>Identity means certificate.</a:t>
            </a:r>
          </a:p>
          <a:p>
            <a:pPr marL="171450" indent="-171450">
              <a:buFont typeface="Arial" panose="020B0604020202020204" pitchFamily="34" charset="0"/>
              <a:buChar char="•"/>
            </a:pPr>
            <a:r>
              <a:rPr lang="en-US" dirty="0"/>
              <a:t>The certificate is generated by the Certificate authority.</a:t>
            </a:r>
          </a:p>
          <a:p>
            <a:pPr marL="171450" indent="-171450">
              <a:buFont typeface="Arial" panose="020B0604020202020204" pitchFamily="34" charset="0"/>
              <a:buChar char="•"/>
            </a:pPr>
            <a:r>
              <a:rPr lang="en-US" dirty="0"/>
              <a:t>The certificate is trust between 2 parties.</a:t>
            </a:r>
          </a:p>
          <a:p>
            <a:pPr marL="171450" indent="-171450">
              <a:buFont typeface="Arial" panose="020B0604020202020204" pitchFamily="34" charset="0"/>
              <a:buChar char="•"/>
            </a:pPr>
            <a:r>
              <a:rPr lang="en-US" dirty="0"/>
              <a:t>https: ’s’ means the two parties have the certificate.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37</a:t>
            </a:fld>
            <a:endParaRPr lang="en-US"/>
          </a:p>
        </p:txBody>
      </p:sp>
    </p:spTree>
    <p:extLst>
      <p:ext uri="{BB962C8B-B14F-4D97-AF65-F5344CB8AC3E}">
        <p14:creationId xmlns:p14="http://schemas.microsoft.com/office/powerpoint/2010/main" val="1165709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Disadvantage: Lots of users are accessing together then it takes time.</a:t>
            </a:r>
          </a:p>
        </p:txBody>
      </p:sp>
      <p:sp>
        <p:nvSpPr>
          <p:cNvPr id="4" name="Slide Number Placeholder 3"/>
          <p:cNvSpPr>
            <a:spLocks noGrp="1"/>
          </p:cNvSpPr>
          <p:nvPr>
            <p:ph type="sldNum" sz="quarter" idx="5"/>
          </p:nvPr>
        </p:nvSpPr>
        <p:spPr/>
        <p:txBody>
          <a:bodyPr/>
          <a:lstStyle/>
          <a:p>
            <a:fld id="{765F5201-0B02-374C-9C85-2DCB7D098B21}" type="slidenum">
              <a:rPr lang="en-US" smtClean="0"/>
              <a:t>38</a:t>
            </a:fld>
            <a:endParaRPr lang="en-US"/>
          </a:p>
        </p:txBody>
      </p:sp>
    </p:spTree>
    <p:extLst>
      <p:ext uri="{BB962C8B-B14F-4D97-AF65-F5344CB8AC3E}">
        <p14:creationId xmlns:p14="http://schemas.microsoft.com/office/powerpoint/2010/main" val="2955840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39</a:t>
            </a:fld>
            <a:endParaRPr lang="en-US"/>
          </a:p>
        </p:txBody>
      </p:sp>
    </p:spTree>
    <p:extLst>
      <p:ext uri="{BB962C8B-B14F-4D97-AF65-F5344CB8AC3E}">
        <p14:creationId xmlns:p14="http://schemas.microsoft.com/office/powerpoint/2010/main" val="1057889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40</a:t>
            </a:fld>
            <a:endParaRPr lang="en-US"/>
          </a:p>
        </p:txBody>
      </p:sp>
    </p:spTree>
    <p:extLst>
      <p:ext uri="{BB962C8B-B14F-4D97-AF65-F5344CB8AC3E}">
        <p14:creationId xmlns:p14="http://schemas.microsoft.com/office/powerpoint/2010/main" val="6337687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DAC first then put MAC on top of that.</a:t>
            </a:r>
          </a:p>
          <a:p>
            <a:pPr marL="171450" indent="-171450">
              <a:buFont typeface="Arial" panose="020B0604020202020204" pitchFamily="34" charset="0"/>
              <a:buChar char="•"/>
            </a:pPr>
            <a:r>
              <a:rPr lang="en-US" dirty="0"/>
              <a:t>DAC: Discretionary Access Control</a:t>
            </a:r>
          </a:p>
          <a:p>
            <a:pPr marL="171450" indent="-171450">
              <a:buFont typeface="Arial" panose="020B0604020202020204" pitchFamily="34" charset="0"/>
              <a:buChar char="•"/>
            </a:pPr>
            <a:r>
              <a:rPr lang="en-US" dirty="0"/>
              <a:t>Fragement-1 then the rule of fragment-1 is there in that. </a:t>
            </a:r>
          </a:p>
          <a:p>
            <a:pPr marL="628650" lvl="1" indent="-171450">
              <a:buFont typeface="Arial" panose="020B0604020202020204" pitchFamily="34" charset="0"/>
              <a:buChar char="•"/>
            </a:pPr>
            <a:r>
              <a:rPr lang="en-US" dirty="0"/>
              <a:t>Because of the rule changes then we need to only change for that particular fragment instead of everywhere. [update only a small number of copies]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42</a:t>
            </a:fld>
            <a:endParaRPr lang="en-US"/>
          </a:p>
        </p:txBody>
      </p:sp>
    </p:spTree>
    <p:extLst>
      <p:ext uri="{BB962C8B-B14F-4D97-AF65-F5344CB8AC3E}">
        <p14:creationId xmlns:p14="http://schemas.microsoft.com/office/powerpoint/2010/main" val="37322219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have the view we have a site and all those sites have the power to change all the views then there are complex issues there.</a:t>
            </a:r>
          </a:p>
        </p:txBody>
      </p:sp>
      <p:sp>
        <p:nvSpPr>
          <p:cNvPr id="4" name="Slide Number Placeholder 3"/>
          <p:cNvSpPr>
            <a:spLocks noGrp="1"/>
          </p:cNvSpPr>
          <p:nvPr>
            <p:ph type="sldNum" sz="quarter" idx="5"/>
          </p:nvPr>
        </p:nvSpPr>
        <p:spPr/>
        <p:txBody>
          <a:bodyPr/>
          <a:lstStyle/>
          <a:p>
            <a:fld id="{765F5201-0B02-374C-9C85-2DCB7D098B21}" type="slidenum">
              <a:rPr lang="en-US" smtClean="0"/>
              <a:t>44</a:t>
            </a:fld>
            <a:endParaRPr lang="en-US"/>
          </a:p>
        </p:txBody>
      </p:sp>
    </p:spTree>
    <p:extLst>
      <p:ext uri="{BB962C8B-B14F-4D97-AF65-F5344CB8AC3E}">
        <p14:creationId xmlns:p14="http://schemas.microsoft.com/office/powerpoint/2010/main" val="29680808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Public denoting all users.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45</a:t>
            </a:fld>
            <a:endParaRPr lang="en-US"/>
          </a:p>
        </p:txBody>
      </p:sp>
    </p:spTree>
    <p:extLst>
      <p:ext uri="{BB962C8B-B14F-4D97-AF65-F5344CB8AC3E}">
        <p14:creationId xmlns:p14="http://schemas.microsoft.com/office/powerpoint/2010/main" val="1361695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more difficult.</a:t>
            </a:r>
          </a:p>
          <a:p>
            <a:pPr marL="171450" indent="-171450">
              <a:buFont typeface="Arial" panose="020B0604020202020204" pitchFamily="34" charset="0"/>
              <a:buChar char="•"/>
            </a:pPr>
            <a:r>
              <a:rPr lang="en-US" dirty="0"/>
              <a:t>We first apply DAC, then when we find some loopholes, we apply MAC.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47</a:t>
            </a:fld>
            <a:endParaRPr lang="en-US"/>
          </a:p>
        </p:txBody>
      </p:sp>
    </p:spTree>
    <p:extLst>
      <p:ext uri="{BB962C8B-B14F-4D97-AF65-F5344CB8AC3E}">
        <p14:creationId xmlns:p14="http://schemas.microsoft.com/office/powerpoint/2010/main" val="137139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result of a query goes to disk. Now we are keeping a pointer that points to that result.</a:t>
            </a:r>
          </a:p>
          <a:p>
            <a:pPr marL="171450" indent="-171450">
              <a:buFont typeface="Arial" panose="020B0604020202020204" pitchFamily="34" charset="0"/>
              <a:buChar char="•"/>
            </a:pPr>
            <a:r>
              <a:rPr lang="en-US" dirty="0"/>
              <a:t>The result is still in the memory.</a:t>
            </a:r>
          </a:p>
          <a:p>
            <a:pPr marL="171450" indent="-171450">
              <a:buFont typeface="Arial" panose="020B0604020202020204" pitchFamily="34" charset="0"/>
              <a:buChar char="•"/>
            </a:pPr>
            <a:r>
              <a:rPr lang="en-US" dirty="0"/>
              <a:t>The result is now in a table.</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a:t>
            </a:fld>
            <a:endParaRPr lang="en-US"/>
          </a:p>
        </p:txBody>
      </p:sp>
    </p:spTree>
    <p:extLst>
      <p:ext uri="{BB962C8B-B14F-4D97-AF65-F5344CB8AC3E}">
        <p14:creationId xmlns:p14="http://schemas.microsoft.com/office/powerpoint/2010/main" val="29066007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Question:</a:t>
            </a:r>
          </a:p>
          <a:p>
            <a:pPr lvl="1"/>
            <a:r>
              <a:rPr lang="en-US" sz="1200" dirty="0"/>
              <a:t>Following the “no read up” rule, a read query from the same subject (secret clearance) can be sent to both C and S</a:t>
            </a:r>
          </a:p>
          <a:p>
            <a:pPr lvl="1"/>
            <a:r>
              <a:rPr lang="en-US" sz="1200" dirty="0"/>
              <a:t>However, since the query sent to the confidential site may contain secret information (e.g., in a select predicate), it is potentially a covert channel, which should be avoided.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It means to replicate the data (I guess)</a:t>
            </a:r>
          </a:p>
          <a:p>
            <a:pPr marL="171450" indent="-171450">
              <a:buFont typeface="Arial" panose="020B0604020202020204" pitchFamily="34" charset="0"/>
              <a:buChar char="•"/>
            </a:pPr>
            <a:r>
              <a:rPr lang="en-US" dirty="0"/>
              <a:t>Replicate the top of the database.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If the S site has all the data then, S doesn’t need to send the query to the C site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48</a:t>
            </a:fld>
            <a:endParaRPr lang="en-US"/>
          </a:p>
        </p:txBody>
      </p:sp>
    </p:spTree>
    <p:extLst>
      <p:ext uri="{BB962C8B-B14F-4D97-AF65-F5344CB8AC3E}">
        <p14:creationId xmlns:p14="http://schemas.microsoft.com/office/powerpoint/2010/main" val="173869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49</a:t>
            </a:fld>
            <a:endParaRPr lang="en-US"/>
          </a:p>
        </p:txBody>
      </p:sp>
    </p:spTree>
    <p:extLst>
      <p:ext uri="{BB962C8B-B14F-4D97-AF65-F5344CB8AC3E}">
        <p14:creationId xmlns:p14="http://schemas.microsoft.com/office/powerpoint/2010/main" val="3643870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393011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constraints that the Database must follow are called Semantic Integrity constraints.</a:t>
            </a:r>
          </a:p>
          <a:p>
            <a:pPr marL="171450" indent="-171450">
              <a:buFont typeface="Arial" panose="020B0604020202020204" pitchFamily="34" charset="0"/>
              <a:buChar char="•"/>
            </a:pPr>
            <a:r>
              <a:rPr lang="en-US" dirty="0"/>
              <a:t>While concurrency execution we need to ensure the correctness.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51</a:t>
            </a:fld>
            <a:endParaRPr lang="en-US"/>
          </a:p>
        </p:txBody>
      </p:sp>
    </p:spTree>
    <p:extLst>
      <p:ext uri="{BB962C8B-B14F-4D97-AF65-F5344CB8AC3E}">
        <p14:creationId xmlns:p14="http://schemas.microsoft.com/office/powerpoint/2010/main" val="14987349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52</a:t>
            </a:fld>
            <a:endParaRPr lang="en-US"/>
          </a:p>
        </p:txBody>
      </p:sp>
    </p:spTree>
    <p:extLst>
      <p:ext uri="{BB962C8B-B14F-4D97-AF65-F5344CB8AC3E}">
        <p14:creationId xmlns:p14="http://schemas.microsoft.com/office/powerpoint/2010/main" val="5261857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71575" y="-44450"/>
            <a:ext cx="4514850" cy="3386138"/>
          </a:xfrm>
          <a:ln cap="flat"/>
        </p:spPr>
      </p:sp>
      <p:sp>
        <p:nvSpPr>
          <p:cNvPr id="2" name="Notes Placeholder 1">
            <a:extLst>
              <a:ext uri="{FF2B5EF4-FFF2-40B4-BE49-F238E27FC236}">
                <a16:creationId xmlns:a16="http://schemas.microsoft.com/office/drawing/2014/main" id="{EF5DBE0C-A931-BE1E-E896-2A4CE0F75E0A}"/>
              </a:ext>
            </a:extLst>
          </p:cNvPr>
          <p:cNvSpPr>
            <a:spLocks noGrp="1"/>
          </p:cNvSpPr>
          <p:nvPr>
            <p:ph type="body" idx="1"/>
          </p:nvPr>
        </p:nvSpPr>
        <p:spPr/>
        <p:txBody>
          <a:bodyPr/>
          <a:lstStyle/>
          <a:p>
            <a:pPr marL="171450" indent="-171450">
              <a:buFont typeface="Arial" panose="020B0604020202020204" pitchFamily="34" charset="0"/>
              <a:buChar char="•"/>
            </a:pPr>
            <a:r>
              <a:rPr lang="en-US" dirty="0"/>
              <a:t>Constraints: Rules</a:t>
            </a:r>
          </a:p>
          <a:p>
            <a:pPr marL="171450" indent="-171450">
              <a:buFont typeface="Arial" panose="020B0604020202020204" pitchFamily="34" charset="0"/>
              <a:buChar char="•"/>
            </a:pPr>
            <a:r>
              <a:rPr lang="en-US" dirty="0"/>
              <a:t>Structural constraints: Primary key</a:t>
            </a:r>
          </a:p>
          <a:p>
            <a:pPr marL="171450" indent="-171450">
              <a:buFont typeface="Arial" panose="020B0604020202020204" pitchFamily="34" charset="0"/>
              <a:buChar char="•"/>
            </a:pPr>
            <a:r>
              <a:rPr lang="en-US" dirty="0" err="1"/>
              <a:t>Behavioural</a:t>
            </a:r>
            <a:r>
              <a:rPr lang="en-US" dirty="0"/>
              <a:t> constraints: Dependencies mean functional dependencies which means support we have an emp name and all the other attributes can be determined by name. So emp address, phone number, </a:t>
            </a:r>
            <a:r>
              <a:rPr lang="en-US" dirty="0" err="1"/>
              <a:t>etc</a:t>
            </a:r>
            <a:r>
              <a:rPr lang="en-US" dirty="0"/>
              <a:t> depend on the emp name. Sometimes not only 1 attribute can decide but we need 2 attributes.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Rules must be written somewhere.</a:t>
            </a:r>
          </a:p>
          <a:p>
            <a:pPr marL="171450" indent="-171450">
              <a:buFont typeface="Arial" panose="020B0604020202020204" pitchFamily="34" charset="0"/>
              <a:buChar char="•"/>
            </a:pPr>
            <a:r>
              <a:rPr lang="en-US" dirty="0"/>
              <a:t>If the rule is broken there should be enforcement(punishment)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2328279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71575" y="-44450"/>
            <a:ext cx="4514850" cy="3386138"/>
          </a:xfrm>
          <a:ln cap="flat"/>
        </p:spPr>
      </p:sp>
      <p:sp>
        <p:nvSpPr>
          <p:cNvPr id="2" name="Notes Placeholder 1">
            <a:extLst>
              <a:ext uri="{FF2B5EF4-FFF2-40B4-BE49-F238E27FC236}">
                <a16:creationId xmlns:a16="http://schemas.microsoft.com/office/drawing/2014/main" id="{1EAC59BF-04F9-0DBD-795B-1D5A64DFF0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37245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dirty="0"/>
              <a:t>The combination of ENO and PNO must be unique.</a:t>
            </a:r>
          </a:p>
        </p:txBody>
      </p:sp>
    </p:spTree>
    <p:extLst>
      <p:ext uri="{BB962C8B-B14F-4D97-AF65-F5344CB8AC3E}">
        <p14:creationId xmlns:p14="http://schemas.microsoft.com/office/powerpoint/2010/main" val="6287388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294461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dirty="0"/>
              <a:t>Can be used in only one table.</a:t>
            </a:r>
          </a:p>
        </p:txBody>
      </p:sp>
    </p:spTree>
    <p:extLst>
      <p:ext uri="{BB962C8B-B14F-4D97-AF65-F5344CB8AC3E}">
        <p14:creationId xmlns:p14="http://schemas.microsoft.com/office/powerpoint/2010/main" val="2667067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the table is updated, then run it again to update the values.</a:t>
            </a:r>
          </a:p>
          <a:p>
            <a:pPr marL="171450" indent="-171450">
              <a:buFont typeface="Arial" panose="020B0604020202020204" pitchFamily="34" charset="0"/>
              <a:buChar char="•"/>
            </a:pPr>
            <a:r>
              <a:rPr lang="en-US" dirty="0"/>
              <a:t>We also need to update the view related to this table.</a:t>
            </a:r>
          </a:p>
        </p:txBody>
      </p:sp>
      <p:sp>
        <p:nvSpPr>
          <p:cNvPr id="4" name="Slide Number Placeholder 3"/>
          <p:cNvSpPr>
            <a:spLocks noGrp="1"/>
          </p:cNvSpPr>
          <p:nvPr>
            <p:ph type="sldNum" sz="quarter" idx="5"/>
          </p:nvPr>
        </p:nvSpPr>
        <p:spPr/>
        <p:txBody>
          <a:bodyPr/>
          <a:lstStyle/>
          <a:p>
            <a:fld id="{765F5201-0B02-374C-9C85-2DCB7D098B21}" type="slidenum">
              <a:rPr lang="en-US" smtClean="0"/>
              <a:t>6</a:t>
            </a:fld>
            <a:endParaRPr lang="en-US"/>
          </a:p>
        </p:txBody>
      </p:sp>
    </p:spTree>
    <p:extLst>
      <p:ext uri="{BB962C8B-B14F-4D97-AF65-F5344CB8AC3E}">
        <p14:creationId xmlns:p14="http://schemas.microsoft.com/office/powerpoint/2010/main" val="8323933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sz="1200" dirty="0"/>
              <a:t>The general constraint is an extension of the pre-condition.</a:t>
            </a:r>
          </a:p>
          <a:p>
            <a:pPr marL="171450" indent="-171450">
              <a:buFont typeface="Arial" panose="020B0604020202020204" pitchFamily="34" charset="0"/>
              <a:buChar char="•"/>
            </a:pPr>
            <a:r>
              <a:rPr lang="en-US" sz="1200" dirty="0"/>
              <a:t>Can be used in more than one table.</a:t>
            </a:r>
          </a:p>
          <a:p>
            <a:pPr marL="171450" indent="-171450">
              <a:buFont typeface="Arial" panose="020B0604020202020204" pitchFamily="34" charset="0"/>
              <a:buChar char="•"/>
            </a:pPr>
            <a:r>
              <a:rPr lang="en-US" sz="1200" dirty="0"/>
              <a:t>This is the superset of precondition constraints.</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42634038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dirty="0"/>
              <a:t>The aggregate function is the sum</a:t>
            </a:r>
          </a:p>
        </p:txBody>
      </p:sp>
    </p:spTree>
    <p:extLst>
      <p:ext uri="{BB962C8B-B14F-4D97-AF65-F5344CB8AC3E}">
        <p14:creationId xmlns:p14="http://schemas.microsoft.com/office/powerpoint/2010/main" val="10788560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71575" y="-44450"/>
            <a:ext cx="4514850" cy="3386138"/>
          </a:xfrm>
          <a:ln cap="flat"/>
        </p:spPr>
      </p:sp>
    </p:spTree>
    <p:extLst>
      <p:ext uri="{BB962C8B-B14F-4D97-AF65-F5344CB8AC3E}">
        <p14:creationId xmlns:p14="http://schemas.microsoft.com/office/powerpoint/2010/main" val="15867190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dirty="0"/>
              <a:t>If it is inconsistent then compensation is possible. And if compensation is not possible then undo it.</a:t>
            </a:r>
          </a:p>
        </p:txBody>
      </p:sp>
    </p:spTree>
    <p:extLst>
      <p:ext uri="{BB962C8B-B14F-4D97-AF65-F5344CB8AC3E}">
        <p14:creationId xmlns:p14="http://schemas.microsoft.com/office/powerpoint/2010/main" val="40617810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dirty="0"/>
              <a:t>Predicate: This means we can decide true or false.</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9700180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Referential integrity means the relation between tables i.e., primary key, and foreign key.</a:t>
            </a:r>
          </a:p>
        </p:txBody>
      </p:sp>
      <p:sp>
        <p:nvSpPr>
          <p:cNvPr id="4" name="Slide Number Placeholder 3"/>
          <p:cNvSpPr>
            <a:spLocks noGrp="1"/>
          </p:cNvSpPr>
          <p:nvPr>
            <p:ph type="sldNum" sz="quarter" idx="5"/>
          </p:nvPr>
        </p:nvSpPr>
        <p:spPr/>
        <p:txBody>
          <a:bodyPr/>
          <a:lstStyle/>
          <a:p>
            <a:fld id="{765F5201-0B02-374C-9C85-2DCB7D098B21}" type="slidenum">
              <a:rPr lang="en-US" smtClean="0"/>
              <a:t>63</a:t>
            </a:fld>
            <a:endParaRPr lang="en-US"/>
          </a:p>
        </p:txBody>
      </p:sp>
    </p:spTree>
    <p:extLst>
      <p:ext uri="{BB962C8B-B14F-4D97-AF65-F5344CB8AC3E}">
        <p14:creationId xmlns:p14="http://schemas.microsoft.com/office/powerpoint/2010/main" val="28460823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Sir will NOT give this kind of question IN EXAM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64</a:t>
            </a:fld>
            <a:endParaRPr lang="en-US"/>
          </a:p>
        </p:txBody>
      </p:sp>
    </p:spTree>
    <p:extLst>
      <p:ext uri="{BB962C8B-B14F-4D97-AF65-F5344CB8AC3E}">
        <p14:creationId xmlns:p14="http://schemas.microsoft.com/office/powerpoint/2010/main" val="34056811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Assertion is one way of prevention.</a:t>
            </a:r>
          </a:p>
          <a:p>
            <a:pPr marL="171450" indent="-171450">
              <a:buFont typeface="Arial" panose="020B0604020202020204" pitchFamily="34" charset="0"/>
              <a:buChar char="•"/>
            </a:pPr>
            <a:r>
              <a:rPr lang="en-US" dirty="0"/>
              <a:t>If the query satisfies then its allowed, or else it is not allowed.</a:t>
            </a:r>
          </a:p>
        </p:txBody>
      </p:sp>
      <p:sp>
        <p:nvSpPr>
          <p:cNvPr id="4" name="Slide Number Placeholder 3"/>
          <p:cNvSpPr>
            <a:spLocks noGrp="1"/>
          </p:cNvSpPr>
          <p:nvPr>
            <p:ph type="sldNum" sz="quarter" idx="5"/>
          </p:nvPr>
        </p:nvSpPr>
        <p:spPr/>
        <p:txBody>
          <a:bodyPr/>
          <a:lstStyle/>
          <a:p>
            <a:fld id="{765F5201-0B02-374C-9C85-2DCB7D098B21}" type="slidenum">
              <a:rPr lang="en-US" smtClean="0"/>
              <a:t>66</a:t>
            </a:fld>
            <a:endParaRPr lang="en-US"/>
          </a:p>
        </p:txBody>
      </p:sp>
    </p:spTree>
    <p:extLst>
      <p:ext uri="{BB962C8B-B14F-4D97-AF65-F5344CB8AC3E}">
        <p14:creationId xmlns:p14="http://schemas.microsoft.com/office/powerpoint/2010/main" val="27208186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dirty="0"/>
              <a:t>Variable means attribute</a:t>
            </a:r>
          </a:p>
        </p:txBody>
      </p:sp>
    </p:spTree>
    <p:extLst>
      <p:ext uri="{BB962C8B-B14F-4D97-AF65-F5344CB8AC3E}">
        <p14:creationId xmlns:p14="http://schemas.microsoft.com/office/powerpoint/2010/main" val="28619768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dirty="0"/>
              <a:t>Send all the constraints to all the sites that have the table.</a:t>
            </a:r>
          </a:p>
          <a:p>
            <a:pPr marL="171450" indent="-171450">
              <a:buFont typeface="Arial" panose="020B0604020202020204" pitchFamily="34" charset="0"/>
              <a:buChar char="•"/>
            </a:pPr>
            <a:r>
              <a:rPr lang="en-US" dirty="0"/>
              <a:t>Sometimes constraints involve fragments.</a:t>
            </a:r>
          </a:p>
        </p:txBody>
      </p:sp>
    </p:spTree>
    <p:extLst>
      <p:ext uri="{BB962C8B-B14F-4D97-AF65-F5344CB8AC3E}">
        <p14:creationId xmlns:p14="http://schemas.microsoft.com/office/powerpoint/2010/main" val="105657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Costly to evaluate → Because sometimes we need to copy/transfer from one site to another.</a:t>
            </a:r>
          </a:p>
        </p:txBody>
      </p:sp>
      <p:sp>
        <p:nvSpPr>
          <p:cNvPr id="4" name="Slide Number Placeholder 3"/>
          <p:cNvSpPr>
            <a:spLocks noGrp="1"/>
          </p:cNvSpPr>
          <p:nvPr>
            <p:ph type="sldNum" sz="quarter" idx="5"/>
          </p:nvPr>
        </p:nvSpPr>
        <p:spPr/>
        <p:txBody>
          <a:bodyPr/>
          <a:lstStyle/>
          <a:p>
            <a:fld id="{765F5201-0B02-374C-9C85-2DCB7D098B21}" type="slidenum">
              <a:rPr lang="en-US" smtClean="0"/>
              <a:t>11</a:t>
            </a:fld>
            <a:endParaRPr lang="en-US"/>
          </a:p>
        </p:txBody>
      </p:sp>
    </p:spTree>
    <p:extLst>
      <p:ext uri="{BB962C8B-B14F-4D97-AF65-F5344CB8AC3E}">
        <p14:creationId xmlns:p14="http://schemas.microsoft.com/office/powerpoint/2010/main" val="19050478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dirty="0"/>
              <a:t>1. Predicate (True or False): Constraint predicate and fragment predicate. </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9301844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81354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p1, p2, and p3  are horizontal fragment predicates</a:t>
            </a:r>
          </a:p>
          <a:p>
            <a:pPr marL="171450" indent="-171450">
              <a:buFont typeface="Arial" panose="020B0604020202020204" pitchFamily="34" charset="0"/>
              <a:buChar char="•"/>
            </a:pPr>
            <a:r>
              <a:rPr lang="en-US" dirty="0"/>
              <a:t>’C’ is constraint predicate</a:t>
            </a:r>
          </a:p>
          <a:p>
            <a:pPr marL="171450" indent="-171450">
              <a:buFont typeface="Arial" panose="020B0604020202020204" pitchFamily="34" charset="0"/>
              <a:buChar char="•"/>
            </a:pPr>
            <a:r>
              <a:rPr lang="en-US" dirty="0"/>
              <a:t>‘C’ wants based on E4 but p1,p2 and p3 are based on E3, and E6 [See slide 69]</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71</a:t>
            </a:fld>
            <a:endParaRPr lang="en-US"/>
          </a:p>
        </p:txBody>
      </p:sp>
    </p:spTree>
    <p:extLst>
      <p:ext uri="{BB962C8B-B14F-4D97-AF65-F5344CB8AC3E}">
        <p14:creationId xmlns:p14="http://schemas.microsoft.com/office/powerpoint/2010/main" val="22570749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427102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Example 1 – Primary Key</a:t>
            </a:r>
          </a:p>
          <a:p>
            <a:pPr marL="171450" indent="-171450">
              <a:buFont typeface="Arial" panose="020B0604020202020204" pitchFamily="34" charset="0"/>
              <a:buChar char="•"/>
            </a:pPr>
            <a:r>
              <a:rPr lang="en-US" dirty="0"/>
              <a:t>Example 2 – Foreign Key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73</a:t>
            </a:fld>
            <a:endParaRPr lang="en-US"/>
          </a:p>
        </p:txBody>
      </p:sp>
    </p:spTree>
    <p:extLst>
      <p:ext uri="{BB962C8B-B14F-4D97-AF65-F5344CB8AC3E}">
        <p14:creationId xmlns:p14="http://schemas.microsoft.com/office/powerpoint/2010/main" val="21342858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773156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Read lots of tuples to memory – So it takes time.</a:t>
            </a:r>
          </a:p>
          <a:p>
            <a:pPr marL="171450" indent="-171450">
              <a:buFont typeface="Arial" panose="020B0604020202020204" pitchFamily="34" charset="0"/>
              <a:buChar char="•"/>
            </a:pPr>
            <a:r>
              <a:rPr lang="en-US" dirty="0"/>
              <a:t>In Algorithms, we have less data but repeat the calculation, whereas in the database there is less computation but we need to read large data.</a:t>
            </a:r>
          </a:p>
        </p:txBody>
      </p:sp>
      <p:sp>
        <p:nvSpPr>
          <p:cNvPr id="4" name="Slide Number Placeholder 3"/>
          <p:cNvSpPr>
            <a:spLocks noGrp="1"/>
          </p:cNvSpPr>
          <p:nvPr>
            <p:ph type="sldNum" sz="quarter" idx="5"/>
          </p:nvPr>
        </p:nvSpPr>
        <p:spPr/>
        <p:txBody>
          <a:bodyPr/>
          <a:lstStyle/>
          <a:p>
            <a:fld id="{765F5201-0B02-374C-9C85-2DCB7D098B21}" type="slidenum">
              <a:rPr lang="en-US" smtClean="0"/>
              <a:t>75</a:t>
            </a:fld>
            <a:endParaRPr lang="en-US"/>
          </a:p>
        </p:txBody>
      </p:sp>
    </p:spTree>
    <p:extLst>
      <p:ext uri="{BB962C8B-B14F-4D97-AF65-F5344CB8AC3E}">
        <p14:creationId xmlns:p14="http://schemas.microsoft.com/office/powerpoint/2010/main" val="11255728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a database, we cannot read or write more than one block. And in one block we have multiple tuples.</a:t>
            </a:r>
          </a:p>
        </p:txBody>
      </p:sp>
      <p:sp>
        <p:nvSpPr>
          <p:cNvPr id="4" name="Slide Number Placeholder 3"/>
          <p:cNvSpPr>
            <a:spLocks noGrp="1"/>
          </p:cNvSpPr>
          <p:nvPr>
            <p:ph type="sldNum" sz="quarter" idx="5"/>
          </p:nvPr>
        </p:nvSpPr>
        <p:spPr/>
        <p:txBody>
          <a:bodyPr/>
          <a:lstStyle/>
          <a:p>
            <a:fld id="{765F5201-0B02-374C-9C85-2DCB7D098B21}" type="slidenum">
              <a:rPr lang="en-US" smtClean="0"/>
              <a:t>76</a:t>
            </a:fld>
            <a:endParaRPr lang="en-US"/>
          </a:p>
        </p:txBody>
      </p:sp>
    </p:spTree>
    <p:extLst>
      <p:ext uri="{BB962C8B-B14F-4D97-AF65-F5344CB8AC3E}">
        <p14:creationId xmlns:p14="http://schemas.microsoft.com/office/powerpoint/2010/main" val="17760283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0800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r>
              <a:rPr lang="en-US" dirty="0"/>
              <a:t>Materialize means store from memory to disk. → Now its file format/table format. → Now just read it, we do not need to get again</a:t>
            </a:r>
          </a:p>
        </p:txBody>
      </p:sp>
    </p:spTree>
    <p:extLst>
      <p:ext uri="{BB962C8B-B14F-4D97-AF65-F5344CB8AC3E}">
        <p14:creationId xmlns:p14="http://schemas.microsoft.com/office/powerpoint/2010/main" val="3103447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08293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pPr marL="171450" indent="-171450">
              <a:buFont typeface="Arial" panose="020B0604020202020204" pitchFamily="34" charset="0"/>
              <a:buChar char="•"/>
            </a:pPr>
            <a:r>
              <a:rPr lang="en-US" dirty="0"/>
              <a:t>The main issue is the process of updating the view → Sometimes it is called </a:t>
            </a:r>
            <a:r>
              <a:rPr lang="en-US" b="1" dirty="0"/>
              <a:t>refreshing of view</a:t>
            </a:r>
            <a:r>
              <a:rPr lang="en-US" dirty="0"/>
              <a:t>.</a:t>
            </a:r>
          </a:p>
        </p:txBody>
      </p:sp>
    </p:spTree>
    <p:extLst>
      <p:ext uri="{BB962C8B-B14F-4D97-AF65-F5344CB8AC3E}">
        <p14:creationId xmlns:p14="http://schemas.microsoft.com/office/powerpoint/2010/main" val="409143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00A45A7A-CA9E-A34B-8B0F-158A2E05A039}"/>
              </a:ext>
            </a:extLst>
          </p:cNvPr>
          <p:cNvSpPr>
            <a:spLocks noGrp="1"/>
          </p:cNvSpPr>
          <p:nvPr>
            <p:ph type="ftr" sz="quarter" idx="10"/>
          </p:nvPr>
        </p:nvSpPr>
        <p:spPr>
          <a:xfrm>
            <a:off x="323528" y="6356350"/>
            <a:ext cx="3086100" cy="365125"/>
          </a:xfrm>
        </p:spPr>
        <p:txBody>
          <a:bodyPr/>
          <a:lstStyle/>
          <a:p>
            <a:r>
              <a:rPr lang="en-US" dirty="0"/>
              <a:t>© 2020, M.T. </a:t>
            </a:r>
            <a:r>
              <a:rPr lang="en-US" dirty="0" err="1"/>
              <a:t>Özsu</a:t>
            </a:r>
            <a:r>
              <a:rPr lang="en-US" dirty="0"/>
              <a:t> &amp; P. </a:t>
            </a:r>
            <a:r>
              <a:rPr lang="en-US" dirty="0" err="1"/>
              <a:t>Valduriez</a:t>
            </a:r>
            <a:endParaRPr lang="en-US" dirty="0"/>
          </a:p>
        </p:txBody>
      </p:sp>
      <p:sp>
        <p:nvSpPr>
          <p:cNvPr id="5" name="Slide Number Placeholder 4">
            <a:extLst>
              <a:ext uri="{FF2B5EF4-FFF2-40B4-BE49-F238E27FC236}">
                <a16:creationId xmlns:a16="http://schemas.microsoft.com/office/drawing/2014/main" id="{872D88ED-A1BA-6943-87F1-EAE1351E9F38}"/>
              </a:ext>
            </a:extLst>
          </p:cNvPr>
          <p:cNvSpPr>
            <a:spLocks noGrp="1"/>
          </p:cNvSpPr>
          <p:nvPr>
            <p:ph type="sldNum" sz="quarter" idx="11"/>
          </p:nvPr>
        </p:nvSpPr>
        <p:spPr>
          <a:xfrm>
            <a:off x="6732240" y="6356350"/>
            <a:ext cx="2057400" cy="365125"/>
          </a:xfrm>
        </p:spPr>
        <p:txBody>
          <a:bodyPr/>
          <a:lstStyle/>
          <a:p>
            <a:fld id="{FD96158B-4539-3C43-9DE5-94C5478662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buSzPct val="700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0" name="Content Placeholder 2">
            <a:extLst>
              <a:ext uri="{FF2B5EF4-FFF2-40B4-BE49-F238E27FC236}">
                <a16:creationId xmlns:a16="http://schemas.microsoft.com/office/drawing/2014/main" id="{A36671C9-F961-394A-BBEC-D04FF25DDA72}"/>
              </a:ext>
            </a:extLst>
          </p:cNvPr>
          <p:cNvSpPr>
            <a:spLocks noGrp="1"/>
          </p:cNvSpPr>
          <p:nvPr>
            <p:ph sz="half" idx="10"/>
          </p:nvPr>
        </p:nvSpPr>
        <p:spPr>
          <a:xfrm>
            <a:off x="4648202" y="1584633"/>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Footer Placeholder 1"/>
          <p:cNvSpPr>
            <a:spLocks noGrp="1"/>
          </p:cNvSpPr>
          <p:nvPr>
            <p:ph type="ftr" sz="quarter" idx="10"/>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10" name="Slide Number Placeholder 2"/>
          <p:cNvSpPr>
            <a:spLocks noGrp="1"/>
          </p:cNvSpPr>
          <p:nvPr>
            <p:ph type="sldNum" sz="quarter" idx="11"/>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1" name="Content Placeholder 3">
            <a:extLst>
              <a:ext uri="{FF2B5EF4-FFF2-40B4-BE49-F238E27FC236}">
                <a16:creationId xmlns:a16="http://schemas.microsoft.com/office/drawing/2014/main" id="{51898894-D16A-0342-A17E-BE71431F1BAE}"/>
              </a:ext>
            </a:extLst>
          </p:cNvPr>
          <p:cNvSpPr>
            <a:spLocks noGrp="1"/>
          </p:cNvSpPr>
          <p:nvPr>
            <p:ph sz="half" idx="12"/>
          </p:nvPr>
        </p:nvSpPr>
        <p:spPr>
          <a:xfrm>
            <a:off x="4646612"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6"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5"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Clr>
                <a:schemeClr val="accent6">
                  <a:lumMod val="50000"/>
                </a:schemeClr>
              </a:buClr>
              <a:buSzPct val="70000"/>
              <a:defRPr sz="3200"/>
            </a:lvl1pPr>
            <a:lvl2pPr>
              <a:buClr>
                <a:schemeClr val="accent6">
                  <a:lumMod val="50000"/>
                </a:schemeClr>
              </a:buClr>
              <a:buSzPct val="70000"/>
              <a:defRPr sz="2800"/>
            </a:lvl2pPr>
            <a:lvl3pPr>
              <a:buClr>
                <a:schemeClr val="accent6">
                  <a:lumMod val="50000"/>
                </a:schemeClr>
              </a:buClr>
              <a:buSzPct val="70000"/>
              <a:defRPr sz="2400"/>
            </a:lvl3pPr>
            <a:lvl4pPr>
              <a:buClr>
                <a:schemeClr val="accent6">
                  <a:lumMod val="50000"/>
                </a:schemeClr>
              </a:buCl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CC9900"/>
            </a:solidFill>
            <a:prstDash val="solid"/>
            <a:miter lim="800000"/>
            <a:headEnd/>
            <a:tailEnd/>
          </a:ln>
        </p:spPr>
        <p:txBody>
          <a:bodyPr>
            <a:prstTxWarp prst="textNoShape">
              <a:avLst/>
            </a:prstTxWarp>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rgbClr val="CC9900"/>
            </a:solidFill>
            <a:round/>
            <a:headEnd/>
            <a:tailEnd/>
          </a:ln>
          <a:effectLst/>
        </p:spPr>
        <p:txBody>
          <a:bodyPr>
            <a:prstTxWarp prst="textNoShape">
              <a:avLst/>
            </a:prstTxWarp>
          </a:bodyPr>
          <a:lstStyle/>
          <a:p>
            <a:endParaRPr lang="en-US"/>
          </a:p>
        </p:txBody>
      </p:sp>
      <p:sp>
        <p:nvSpPr>
          <p:cNvPr id="1033" name="Rectangle 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34" name="Rectangle 10"/>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2" name="Footer Placeholder 1"/>
          <p:cNvSpPr>
            <a:spLocks noGrp="1"/>
          </p:cNvSpPr>
          <p:nvPr>
            <p:ph type="ftr" sz="quarter" idx="3"/>
          </p:nvPr>
        </p:nvSpPr>
        <p:spPr>
          <a:xfrm>
            <a:off x="107504"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3" name="Slide Number Placeholder 2"/>
          <p:cNvSpPr>
            <a:spLocks noGrp="1"/>
          </p:cNvSpPr>
          <p:nvPr>
            <p:ph type="sldNum" sz="quarter" idx="4"/>
          </p:nvPr>
        </p:nvSpPr>
        <p:spPr>
          <a:xfrm>
            <a:off x="706278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dt="0"/>
  <p:txStyles>
    <p:titleStyle>
      <a:lvl1pPr algn="l" rtl="0" eaLnBrk="1" fontAlgn="base" hangingPunct="1">
        <a:spcBef>
          <a:spcPct val="0"/>
        </a:spcBef>
        <a:spcAft>
          <a:spcPct val="0"/>
        </a:spcAft>
        <a:defRPr sz="3600">
          <a:solidFill>
            <a:schemeClr val="accent6">
              <a:lumMod val="50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2pPr>
      <a:lvl3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3pPr>
      <a:lvl4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4pPr>
      <a:lvl5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5pPr>
      <a:lvl6pPr marL="4572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6pPr>
      <a:lvl7pPr marL="9144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7pPr>
      <a:lvl8pPr marL="13716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8pPr>
      <a:lvl9pPr marL="18288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a:t>Principles of Distributed </a:t>
            </a:r>
            <a:r>
              <a:rPr lang="en-US"/>
              <a:t>Database Systems</a:t>
            </a:r>
            <a:endParaRPr lang="en-US" dirty="0"/>
          </a:p>
        </p:txBody>
      </p:sp>
      <p:sp>
        <p:nvSpPr>
          <p:cNvPr id="2051" name="Rectangle 3"/>
          <p:cNvSpPr>
            <a:spLocks noGrp="1" noChangeArrowheads="1"/>
          </p:cNvSpPr>
          <p:nvPr>
            <p:ph type="subTitle" idx="1"/>
          </p:nvPr>
        </p:nvSpPr>
        <p:spPr/>
        <p:txBody>
          <a:bodyPr/>
          <a:lstStyle/>
          <a:p>
            <a:r>
              <a:rPr lang="en-US" dirty="0"/>
              <a:t>M. Tamer </a:t>
            </a:r>
            <a:r>
              <a:rPr lang="en-US" dirty="0" err="1"/>
              <a:t>Özsu</a:t>
            </a:r>
            <a:endParaRPr lang="en-US" dirty="0"/>
          </a:p>
          <a:p>
            <a:r>
              <a:rPr lang="en-US" dirty="0"/>
              <a:t>Patrick </a:t>
            </a:r>
            <a:r>
              <a:rPr lang="en-US" dirty="0" err="1"/>
              <a:t>Valduriez</a:t>
            </a:r>
            <a:endParaRPr lang="en-US" dirty="0"/>
          </a:p>
        </p:txBody>
      </p:sp>
      <p:sp>
        <p:nvSpPr>
          <p:cNvPr id="2" name="Footer Placeholder 1">
            <a:extLst>
              <a:ext uri="{FF2B5EF4-FFF2-40B4-BE49-F238E27FC236}">
                <a16:creationId xmlns:a16="http://schemas.microsoft.com/office/drawing/2014/main" id="{43F55C07-B623-DB43-9943-7F15C469C2DD}"/>
              </a:ext>
            </a:extLst>
          </p:cNvPr>
          <p:cNvSpPr>
            <a:spLocks noGrp="1"/>
          </p:cNvSpPr>
          <p:nvPr>
            <p:ph type="ftr" sz="quarter" idx="10"/>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2330F6D8-D89B-CF45-A452-1BB07F41C267}"/>
              </a:ext>
            </a:extLst>
          </p:cNvPr>
          <p:cNvSpPr>
            <a:spLocks noGrp="1"/>
          </p:cNvSpPr>
          <p:nvPr>
            <p:ph type="sldNum" sz="quarter" idx="11"/>
          </p:nvPr>
        </p:nvSpPr>
        <p:spPr/>
        <p:txBody>
          <a:bodyPr/>
          <a:lstStyle/>
          <a:p>
            <a:fld id="{FD96158B-4539-3C43-9DE5-94C547866200}"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893169" y="6242539"/>
            <a:ext cx="1899139" cy="351693"/>
          </a:xfrm>
          <a:prstGeom prst="rect">
            <a:avLst/>
          </a:prstGeom>
        </p:spPr>
        <p:txBody>
          <a:bodyPr/>
          <a:lstStyle/>
          <a:p>
            <a:fld id="{00B09BC4-F72F-40C3-9C07-28F1A685A239}" type="slidenum">
              <a:rPr lang="de-DE" altLang="en-US"/>
              <a:pPr/>
              <a:t>10</a:t>
            </a:fld>
            <a:endParaRPr lang="de-DE" altLang="en-US"/>
          </a:p>
        </p:txBody>
      </p:sp>
      <p:sp>
        <p:nvSpPr>
          <p:cNvPr id="576514" name="Rectangle 2"/>
          <p:cNvSpPr>
            <a:spLocks noGrp="1" noChangeArrowheads="1"/>
          </p:cNvSpPr>
          <p:nvPr>
            <p:ph type="title"/>
          </p:nvPr>
        </p:nvSpPr>
        <p:spPr bwMode="auto">
          <a:xfrm>
            <a:off x="703385" y="564174"/>
            <a:ext cx="7737231" cy="52314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a:t>Views in Distributed DBMSs</a:t>
            </a:r>
            <a:endParaRPr lang="en-US" altLang="en-US"/>
          </a:p>
        </p:txBody>
      </p:sp>
      <p:sp>
        <p:nvSpPr>
          <p:cNvPr id="576515" name="Rectangle 3"/>
          <p:cNvSpPr>
            <a:spLocks noGrp="1" noChangeArrowheads="1"/>
          </p:cNvSpPr>
          <p:nvPr>
            <p:ph type="body" idx="1"/>
          </p:nvPr>
        </p:nvSpPr>
        <p:spPr bwMode="auto">
          <a:xfrm>
            <a:off x="470920" y="1677335"/>
            <a:ext cx="8321388" cy="4563207"/>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sz="3094" dirty="0"/>
              <a:t>The definition of a view is similar as in centralized systems – distinction, a view may be derived from fragmented relations stored at different sites.</a:t>
            </a:r>
          </a:p>
          <a:p>
            <a:r>
              <a:rPr lang="de-AT" altLang="en-US" sz="3094" dirty="0"/>
              <a:t>View definitions can be centralized at one site, partially duplicate, or fully duplicated.</a:t>
            </a:r>
          </a:p>
          <a:p>
            <a:r>
              <a:rPr lang="de-AT" altLang="en-US" sz="3094" dirty="0"/>
              <a:t>Processing a query expressed on views: distributed query processor.</a:t>
            </a:r>
          </a:p>
        </p:txBody>
      </p:sp>
    </p:spTree>
    <p:extLst>
      <p:ext uri="{BB962C8B-B14F-4D97-AF65-F5344CB8AC3E}">
        <p14:creationId xmlns:p14="http://schemas.microsoft.com/office/powerpoint/2010/main" val="369975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893169" y="6242539"/>
            <a:ext cx="1899139" cy="351693"/>
          </a:xfrm>
          <a:prstGeom prst="rect">
            <a:avLst/>
          </a:prstGeom>
        </p:spPr>
        <p:txBody>
          <a:bodyPr/>
          <a:lstStyle/>
          <a:p>
            <a:fld id="{00B09BC4-F72F-40C3-9C07-28F1A685A239}" type="slidenum">
              <a:rPr lang="de-DE" altLang="en-US"/>
              <a:pPr/>
              <a:t>11</a:t>
            </a:fld>
            <a:endParaRPr lang="de-DE" altLang="en-US"/>
          </a:p>
        </p:txBody>
      </p:sp>
      <p:sp>
        <p:nvSpPr>
          <p:cNvPr id="576514" name="Rectangle 2"/>
          <p:cNvSpPr>
            <a:spLocks noGrp="1" noChangeArrowheads="1"/>
          </p:cNvSpPr>
          <p:nvPr>
            <p:ph type="title"/>
          </p:nvPr>
        </p:nvSpPr>
        <p:spPr bwMode="auto">
          <a:xfrm>
            <a:off x="703385" y="564174"/>
            <a:ext cx="7737231" cy="52314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a:t>Views in Distributed DBMSs</a:t>
            </a:r>
            <a:endParaRPr lang="en-US" altLang="en-US"/>
          </a:p>
        </p:txBody>
      </p:sp>
      <p:sp>
        <p:nvSpPr>
          <p:cNvPr id="576515" name="Rectangle 3"/>
          <p:cNvSpPr>
            <a:spLocks noGrp="1" noChangeArrowheads="1"/>
          </p:cNvSpPr>
          <p:nvPr>
            <p:ph type="body" idx="1"/>
          </p:nvPr>
        </p:nvSpPr>
        <p:spPr bwMode="auto">
          <a:xfrm>
            <a:off x="420289" y="1606298"/>
            <a:ext cx="8372019" cy="4563207"/>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sz="3797" dirty="0"/>
              <a:t>Views derived from distributed relations may be costly to evaluate.</a:t>
            </a:r>
          </a:p>
          <a:p>
            <a:r>
              <a:rPr lang="de-AT" altLang="en-US" sz="3797" dirty="0"/>
              <a:t>Since in a given organization it is likely that many users access the same views, some proposals have been made to optimize view derivation (generation).</a:t>
            </a:r>
          </a:p>
        </p:txBody>
      </p:sp>
    </p:spTree>
    <p:extLst>
      <p:ext uri="{BB962C8B-B14F-4D97-AF65-F5344CB8AC3E}">
        <p14:creationId xmlns:p14="http://schemas.microsoft.com/office/powerpoint/2010/main" val="283630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a:lstStyle/>
          <a:p>
            <a:r>
              <a:rPr lang="en-US" dirty="0"/>
              <a:t>View Management in DDBMS</a:t>
            </a:r>
          </a:p>
        </p:txBody>
      </p:sp>
      <p:sp>
        <p:nvSpPr>
          <p:cNvPr id="12290" name="Rectangle 2"/>
          <p:cNvSpPr>
            <a:spLocks noGrp="1" noChangeArrowheads="1"/>
          </p:cNvSpPr>
          <p:nvPr>
            <p:ph idx="1"/>
          </p:nvPr>
        </p:nvSpPr>
        <p:spPr>
          <a:xfrm>
            <a:off x="457200" y="1447379"/>
            <a:ext cx="8414120" cy="4759523"/>
          </a:xfrm>
          <a:noFill/>
          <a:ln/>
        </p:spPr>
        <p:txBody>
          <a:bodyPr/>
          <a:lstStyle/>
          <a:p>
            <a:pPr>
              <a:lnSpc>
                <a:spcPct val="100000"/>
              </a:lnSpc>
            </a:pPr>
            <a:r>
              <a:rPr lang="en-US" sz="3797" dirty="0"/>
              <a:t>Views might be derived from fragments.</a:t>
            </a:r>
          </a:p>
          <a:p>
            <a:pPr>
              <a:lnSpc>
                <a:spcPct val="100000"/>
              </a:lnSpc>
            </a:pPr>
            <a:r>
              <a:rPr lang="en-US" sz="3797" dirty="0"/>
              <a:t>View evaluations might be costly if base relations are distributed</a:t>
            </a:r>
          </a:p>
          <a:p>
            <a:pPr lvl="1">
              <a:lnSpc>
                <a:spcPct val="100000"/>
              </a:lnSpc>
            </a:pPr>
            <a:r>
              <a:rPr lang="en-US" sz="3797" dirty="0"/>
              <a:t>Use </a:t>
            </a:r>
            <a:r>
              <a:rPr lang="en-US" sz="3797" dirty="0">
                <a:solidFill>
                  <a:srgbClr val="FF0000"/>
                </a:solidFill>
              </a:rPr>
              <a:t>materialized views</a:t>
            </a:r>
          </a:p>
        </p:txBody>
      </p:sp>
    </p:spTree>
    <p:extLst>
      <p:ext uri="{BB962C8B-B14F-4D97-AF65-F5344CB8AC3E}">
        <p14:creationId xmlns:p14="http://schemas.microsoft.com/office/powerpoint/2010/main" val="315022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fr-FR" dirty="0" err="1"/>
              <a:t>Materialized</a:t>
            </a:r>
            <a:r>
              <a:rPr lang="fr-FR" dirty="0"/>
              <a:t> </a:t>
            </a:r>
            <a:r>
              <a:rPr lang="fr-FR" dirty="0" err="1"/>
              <a:t>View</a:t>
            </a:r>
            <a:endParaRPr lang="fr-FR" dirty="0"/>
          </a:p>
        </p:txBody>
      </p:sp>
      <p:sp>
        <p:nvSpPr>
          <p:cNvPr id="30723" name="Rectangle 3"/>
          <p:cNvSpPr>
            <a:spLocks noGrp="1" noChangeArrowheads="1"/>
          </p:cNvSpPr>
          <p:nvPr>
            <p:ph idx="1"/>
          </p:nvPr>
        </p:nvSpPr>
        <p:spPr>
          <a:xfrm>
            <a:off x="395536" y="1268760"/>
            <a:ext cx="8510266" cy="4759523"/>
          </a:xfrm>
        </p:spPr>
        <p:txBody>
          <a:bodyPr/>
          <a:lstStyle/>
          <a:p>
            <a:r>
              <a:rPr lang="en-US" dirty="0"/>
              <a:t>Origin: </a:t>
            </a:r>
          </a:p>
          <a:p>
            <a:pPr lvl="1"/>
            <a:r>
              <a:rPr lang="en-US" sz="2400" dirty="0"/>
              <a:t>Static copy of the view, avoid view derivation for each query</a:t>
            </a:r>
          </a:p>
          <a:p>
            <a:pPr lvl="1"/>
            <a:r>
              <a:rPr lang="en-US" sz="2400" dirty="0"/>
              <a:t>But periodic </a:t>
            </a:r>
            <a:r>
              <a:rPr lang="en-US" sz="2400" dirty="0" err="1"/>
              <a:t>recomputing</a:t>
            </a:r>
            <a:r>
              <a:rPr lang="en-US" sz="2400" dirty="0"/>
              <a:t> of the view may be expensive</a:t>
            </a:r>
          </a:p>
          <a:p>
            <a:r>
              <a:rPr lang="en-US" dirty="0"/>
              <a:t>Actual version of a view</a:t>
            </a:r>
          </a:p>
          <a:p>
            <a:pPr lvl="1"/>
            <a:r>
              <a:rPr lang="en-US" sz="2400" dirty="0"/>
              <a:t>Stored as a database relation, possibly with indices</a:t>
            </a:r>
          </a:p>
          <a:p>
            <a:r>
              <a:rPr lang="en-US" dirty="0"/>
              <a:t>Used much in practice</a:t>
            </a:r>
          </a:p>
          <a:p>
            <a:pPr lvl="1"/>
            <a:r>
              <a:rPr lang="en-US" sz="2400" dirty="0"/>
              <a:t>DDBMS: No need to access remote base relations</a:t>
            </a:r>
          </a:p>
          <a:p>
            <a:pPr lvl="1"/>
            <a:r>
              <a:rPr lang="en-US" sz="2400" dirty="0"/>
              <a:t>Data warehouse: to speed up OLAP (online analytical processing)</a:t>
            </a:r>
          </a:p>
          <a:p>
            <a:pPr lvl="2"/>
            <a:r>
              <a:rPr lang="en-US" sz="2400" dirty="0"/>
              <a:t>Use aggregate (SUM, COUNT, etc.) and GROUP BY</a:t>
            </a:r>
          </a:p>
          <a:p>
            <a:endParaRPr lang="en-US" dirty="0"/>
          </a:p>
        </p:txBody>
      </p:sp>
    </p:spTree>
    <p:extLst>
      <p:ext uri="{BB962C8B-B14F-4D97-AF65-F5344CB8AC3E}">
        <p14:creationId xmlns:p14="http://schemas.microsoft.com/office/powerpoint/2010/main" val="584798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fr-FR" dirty="0" err="1"/>
              <a:t>Materialized</a:t>
            </a:r>
            <a:r>
              <a:rPr lang="fr-FR" dirty="0"/>
              <a:t> </a:t>
            </a:r>
            <a:r>
              <a:rPr lang="fr-FR" dirty="0" err="1"/>
              <a:t>View</a:t>
            </a:r>
            <a:r>
              <a:rPr lang="fr-FR" dirty="0"/>
              <a:t> Maintenance</a:t>
            </a:r>
          </a:p>
        </p:txBody>
      </p:sp>
      <p:sp>
        <p:nvSpPr>
          <p:cNvPr id="31747" name="Rectangle 3"/>
          <p:cNvSpPr>
            <a:spLocks noGrp="1" noChangeArrowheads="1"/>
          </p:cNvSpPr>
          <p:nvPr>
            <p:ph type="body" idx="1"/>
          </p:nvPr>
        </p:nvSpPr>
        <p:spPr/>
        <p:txBody>
          <a:bodyPr/>
          <a:lstStyle/>
          <a:p>
            <a:r>
              <a:rPr lang="en-US" sz="2812" dirty="0"/>
              <a:t>Process of updating (refreshing) the view to reflect changes to base data</a:t>
            </a:r>
          </a:p>
          <a:p>
            <a:pPr lvl="1"/>
            <a:r>
              <a:rPr lang="en-US" sz="2812" dirty="0"/>
              <a:t>Resembles data replication but there are differences</a:t>
            </a:r>
          </a:p>
          <a:p>
            <a:pPr lvl="2"/>
            <a:r>
              <a:rPr lang="en-US" sz="2812" dirty="0"/>
              <a:t>View expressions typically more complex</a:t>
            </a:r>
          </a:p>
          <a:p>
            <a:pPr lvl="2"/>
            <a:r>
              <a:rPr lang="en-US" sz="2812" dirty="0"/>
              <a:t>Replication configurations more general</a:t>
            </a:r>
          </a:p>
          <a:p>
            <a:r>
              <a:rPr lang="en-US" sz="2812" dirty="0"/>
              <a:t>View maintenance policy to specify:</a:t>
            </a:r>
          </a:p>
          <a:p>
            <a:pPr lvl="1"/>
            <a:r>
              <a:rPr lang="en-US" sz="2812" dirty="0"/>
              <a:t>When to refresh</a:t>
            </a:r>
          </a:p>
          <a:p>
            <a:pPr lvl="1"/>
            <a:r>
              <a:rPr lang="en-US" sz="2812" dirty="0"/>
              <a:t>How to refresh </a:t>
            </a:r>
          </a:p>
        </p:txBody>
      </p:sp>
    </p:spTree>
    <p:extLst>
      <p:ext uri="{BB962C8B-B14F-4D97-AF65-F5344CB8AC3E}">
        <p14:creationId xmlns:p14="http://schemas.microsoft.com/office/powerpoint/2010/main" val="275673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fr-FR" dirty="0" err="1"/>
              <a:t>When</a:t>
            </a:r>
            <a:r>
              <a:rPr lang="fr-FR" dirty="0"/>
              <a:t> to </a:t>
            </a:r>
            <a:r>
              <a:rPr lang="fr-FR" dirty="0" err="1"/>
              <a:t>Refresh</a:t>
            </a:r>
            <a:r>
              <a:rPr lang="fr-FR" dirty="0"/>
              <a:t> a </a:t>
            </a:r>
            <a:r>
              <a:rPr lang="fr-FR" dirty="0" err="1"/>
              <a:t>View</a:t>
            </a:r>
            <a:endParaRPr lang="fr-FR" dirty="0"/>
          </a:p>
        </p:txBody>
      </p:sp>
      <p:sp>
        <p:nvSpPr>
          <p:cNvPr id="62467" name="Rectangle 3"/>
          <p:cNvSpPr>
            <a:spLocks noGrp="1" noChangeArrowheads="1"/>
          </p:cNvSpPr>
          <p:nvPr>
            <p:ph type="body" idx="1"/>
          </p:nvPr>
        </p:nvSpPr>
        <p:spPr>
          <a:xfrm>
            <a:off x="570346" y="1417638"/>
            <a:ext cx="8003307" cy="4759523"/>
          </a:xfrm>
        </p:spPr>
        <p:txBody>
          <a:bodyPr/>
          <a:lstStyle/>
          <a:p>
            <a:r>
              <a:rPr lang="en-US" sz="2250" dirty="0"/>
              <a:t>Immediate mode</a:t>
            </a:r>
          </a:p>
          <a:p>
            <a:pPr lvl="1"/>
            <a:r>
              <a:rPr lang="en-US" sz="2250" dirty="0"/>
              <a:t>As part of the updating transaction,</a:t>
            </a:r>
          </a:p>
          <a:p>
            <a:pPr lvl="1"/>
            <a:r>
              <a:rPr lang="en-US" sz="2250" dirty="0"/>
              <a:t>View always consistent with base data and fast queries</a:t>
            </a:r>
          </a:p>
          <a:p>
            <a:pPr lvl="1"/>
            <a:r>
              <a:rPr lang="en-US" sz="2250" dirty="0"/>
              <a:t>But increased transaction time to update base data</a:t>
            </a:r>
          </a:p>
          <a:p>
            <a:r>
              <a:rPr lang="en-US" sz="2250" dirty="0"/>
              <a:t>Deferred mode (preferred in practice)</a:t>
            </a:r>
          </a:p>
          <a:p>
            <a:pPr lvl="1"/>
            <a:r>
              <a:rPr lang="en-US" sz="2250" dirty="0"/>
              <a:t>Through separate refresh transactions</a:t>
            </a:r>
          </a:p>
          <a:p>
            <a:pPr lvl="1"/>
            <a:r>
              <a:rPr lang="en-US" sz="2250" dirty="0"/>
              <a:t>Triggered at different times with different trade-offs</a:t>
            </a:r>
          </a:p>
          <a:p>
            <a:pPr lvl="2"/>
            <a:r>
              <a:rPr lang="en-US" sz="2250" dirty="0"/>
              <a:t>Lazily: just before evaluating a query on the view</a:t>
            </a:r>
          </a:p>
          <a:p>
            <a:pPr lvl="2"/>
            <a:r>
              <a:rPr lang="en-US" sz="2250" dirty="0"/>
              <a:t>Periodically: every hour, every day, etc.</a:t>
            </a:r>
          </a:p>
          <a:p>
            <a:pPr lvl="2"/>
            <a:r>
              <a:rPr lang="en-US" sz="2250" dirty="0"/>
              <a:t>Forcedly: after a number of predefined updates</a:t>
            </a:r>
          </a:p>
        </p:txBody>
      </p:sp>
    </p:spTree>
    <p:extLst>
      <p:ext uri="{BB962C8B-B14F-4D97-AF65-F5344CB8AC3E}">
        <p14:creationId xmlns:p14="http://schemas.microsoft.com/office/powerpoint/2010/main" val="853555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How to Refresh a View</a:t>
            </a:r>
          </a:p>
        </p:txBody>
      </p:sp>
      <p:sp>
        <p:nvSpPr>
          <p:cNvPr id="59395" name="Rectangle 3"/>
          <p:cNvSpPr>
            <a:spLocks noGrp="1" noChangeArrowheads="1"/>
          </p:cNvSpPr>
          <p:nvPr>
            <p:ph type="body" idx="1"/>
          </p:nvPr>
        </p:nvSpPr>
        <p:spPr>
          <a:xfrm>
            <a:off x="572180" y="1750219"/>
            <a:ext cx="8151531" cy="4759523"/>
          </a:xfrm>
        </p:spPr>
        <p:txBody>
          <a:bodyPr/>
          <a:lstStyle/>
          <a:p>
            <a:r>
              <a:rPr lang="en-US" sz="2812" dirty="0"/>
              <a:t>Full computing from base data</a:t>
            </a:r>
          </a:p>
          <a:p>
            <a:pPr lvl="1"/>
            <a:r>
              <a:rPr lang="en-US" sz="2812" dirty="0"/>
              <a:t>Efficient if there has been many changes</a:t>
            </a:r>
          </a:p>
          <a:p>
            <a:r>
              <a:rPr lang="en-US" sz="2812" dirty="0"/>
              <a:t>Incremental computing by applying only the changes to the view</a:t>
            </a:r>
          </a:p>
          <a:p>
            <a:pPr lvl="1"/>
            <a:r>
              <a:rPr lang="en-US" sz="2812" dirty="0"/>
              <a:t>Better if a small subset has been changed</a:t>
            </a:r>
          </a:p>
          <a:p>
            <a:pPr lvl="1"/>
            <a:r>
              <a:rPr lang="en-US" sz="2812" dirty="0"/>
              <a:t>Uses </a:t>
            </a:r>
            <a:r>
              <a:rPr lang="en-US" sz="2812" b="1" u="sng" dirty="0"/>
              <a:t>differential relations </a:t>
            </a:r>
            <a:r>
              <a:rPr lang="en-US" sz="2812" dirty="0"/>
              <a:t>which reflect updated data only</a:t>
            </a:r>
          </a:p>
          <a:p>
            <a:pPr lvl="1"/>
            <a:endParaRPr lang="en-US" sz="2812" dirty="0"/>
          </a:p>
        </p:txBody>
      </p:sp>
    </p:spTree>
    <p:extLst>
      <p:ext uri="{BB962C8B-B14F-4D97-AF65-F5344CB8AC3E}">
        <p14:creationId xmlns:p14="http://schemas.microsoft.com/office/powerpoint/2010/main" val="343706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noFill/>
          <a:ln/>
        </p:spPr>
        <p:txBody>
          <a:bodyPr/>
          <a:lstStyle/>
          <a:p>
            <a:r>
              <a:rPr lang="en-US" dirty="0"/>
              <a:t>Differential Relations</a:t>
            </a:r>
          </a:p>
        </p:txBody>
      </p:sp>
      <p:sp>
        <p:nvSpPr>
          <p:cNvPr id="60418" name="Rectangle 2"/>
          <p:cNvSpPr>
            <a:spLocks noGrp="1" noChangeArrowheads="1"/>
          </p:cNvSpPr>
          <p:nvPr>
            <p:ph idx="1"/>
          </p:nvPr>
        </p:nvSpPr>
        <p:spPr>
          <a:xfrm>
            <a:off x="622811" y="1750219"/>
            <a:ext cx="8262228" cy="4759523"/>
          </a:xfrm>
          <a:noFill/>
          <a:ln/>
        </p:spPr>
        <p:txBody>
          <a:bodyPr/>
          <a:lstStyle/>
          <a:p>
            <a:pPr>
              <a:buNone/>
              <a:tabLst>
                <a:tab pos="914353" algn="l"/>
                <a:tab pos="2114442" algn="l"/>
              </a:tabLst>
            </a:pPr>
            <a:r>
              <a:rPr lang="en-US" dirty="0"/>
              <a:t>Given relation </a:t>
            </a:r>
            <a:r>
              <a:rPr lang="en-US" i="1" dirty="0"/>
              <a:t>R</a:t>
            </a:r>
            <a:r>
              <a:rPr lang="en-US" dirty="0"/>
              <a:t> and update </a:t>
            </a:r>
            <a:r>
              <a:rPr lang="en-US" i="1" dirty="0"/>
              <a:t>u</a:t>
            </a:r>
          </a:p>
          <a:p>
            <a:pPr>
              <a:buNone/>
              <a:tabLst>
                <a:tab pos="914353" algn="l"/>
                <a:tab pos="2114442" algn="l"/>
              </a:tabLst>
            </a:pPr>
            <a:r>
              <a:rPr lang="en-US" dirty="0"/>
              <a:t>		</a:t>
            </a:r>
            <a:r>
              <a:rPr lang="en-US" i="1" dirty="0"/>
              <a:t>R</a:t>
            </a:r>
            <a:r>
              <a:rPr lang="en-US" baseline="30000" dirty="0"/>
              <a:t>+</a:t>
            </a:r>
            <a:r>
              <a:rPr lang="en-US" dirty="0"/>
              <a:t>   contains </a:t>
            </a:r>
            <a:r>
              <a:rPr lang="en-US" dirty="0" err="1"/>
              <a:t>tuples</a:t>
            </a:r>
            <a:r>
              <a:rPr lang="en-US" dirty="0"/>
              <a:t> inserted by </a:t>
            </a:r>
            <a:r>
              <a:rPr lang="en-US" i="1" dirty="0"/>
              <a:t>u</a:t>
            </a:r>
          </a:p>
          <a:p>
            <a:pPr>
              <a:buNone/>
              <a:tabLst>
                <a:tab pos="914353" algn="l"/>
                <a:tab pos="2114442" algn="l"/>
              </a:tabLst>
            </a:pPr>
            <a:r>
              <a:rPr lang="en-US" dirty="0"/>
              <a:t>		</a:t>
            </a:r>
            <a:r>
              <a:rPr lang="en-US" i="1" dirty="0"/>
              <a:t>R</a:t>
            </a:r>
            <a:r>
              <a:rPr lang="en-US" baseline="30000" dirty="0"/>
              <a:t>-</a:t>
            </a:r>
            <a:r>
              <a:rPr lang="en-US" dirty="0"/>
              <a:t>    contains </a:t>
            </a:r>
            <a:r>
              <a:rPr lang="en-US" dirty="0" err="1"/>
              <a:t>tuples</a:t>
            </a:r>
            <a:r>
              <a:rPr lang="en-US" dirty="0"/>
              <a:t> deleted by </a:t>
            </a:r>
            <a:r>
              <a:rPr lang="en-US" i="1" dirty="0"/>
              <a:t>u</a:t>
            </a:r>
            <a:endParaRPr lang="en-US" dirty="0"/>
          </a:p>
          <a:p>
            <a:pPr>
              <a:buNone/>
              <a:tabLst>
                <a:tab pos="914353" algn="l"/>
                <a:tab pos="2114442" algn="l"/>
              </a:tabLst>
            </a:pPr>
            <a:r>
              <a:rPr lang="en-US" dirty="0"/>
              <a:t>Type of </a:t>
            </a:r>
            <a:r>
              <a:rPr lang="en-US" i="1" dirty="0"/>
              <a:t>u</a:t>
            </a:r>
          </a:p>
          <a:p>
            <a:pPr>
              <a:buNone/>
              <a:tabLst>
                <a:tab pos="914353" algn="l"/>
                <a:tab pos="2114442" algn="l"/>
              </a:tabLst>
            </a:pPr>
            <a:r>
              <a:rPr lang="en-US" dirty="0"/>
              <a:t>		</a:t>
            </a:r>
            <a:r>
              <a:rPr lang="en-US" dirty="0">
                <a:solidFill>
                  <a:srgbClr val="FF0000"/>
                </a:solidFill>
              </a:rPr>
              <a:t>insert</a:t>
            </a:r>
            <a:r>
              <a:rPr lang="en-US" dirty="0"/>
              <a:t>	</a:t>
            </a:r>
            <a:r>
              <a:rPr lang="en-US" i="1" dirty="0"/>
              <a:t>R</a:t>
            </a:r>
            <a:r>
              <a:rPr lang="en-US" i="1" baseline="30000" dirty="0"/>
              <a:t>-</a:t>
            </a:r>
            <a:r>
              <a:rPr lang="en-US" dirty="0"/>
              <a:t>  is empty</a:t>
            </a:r>
          </a:p>
          <a:p>
            <a:pPr>
              <a:buNone/>
              <a:tabLst>
                <a:tab pos="914353" algn="l"/>
                <a:tab pos="2114442" algn="l"/>
              </a:tabLst>
            </a:pPr>
            <a:r>
              <a:rPr lang="en-US" dirty="0"/>
              <a:t>		</a:t>
            </a:r>
            <a:r>
              <a:rPr lang="en-US" dirty="0">
                <a:solidFill>
                  <a:srgbClr val="FF0000"/>
                </a:solidFill>
              </a:rPr>
              <a:t>delete</a:t>
            </a:r>
            <a:r>
              <a:rPr lang="en-US" dirty="0"/>
              <a:t>	</a:t>
            </a:r>
            <a:r>
              <a:rPr lang="en-US" i="1" dirty="0"/>
              <a:t>R</a:t>
            </a:r>
            <a:r>
              <a:rPr lang="en-US" baseline="30000" dirty="0"/>
              <a:t>+</a:t>
            </a:r>
            <a:r>
              <a:rPr lang="en-US" dirty="0"/>
              <a:t>  is empty</a:t>
            </a:r>
          </a:p>
          <a:p>
            <a:pPr>
              <a:buNone/>
              <a:tabLst>
                <a:tab pos="914353" algn="l"/>
                <a:tab pos="2114442" algn="l"/>
              </a:tabLst>
            </a:pPr>
            <a:r>
              <a:rPr lang="en-US" dirty="0"/>
              <a:t>		</a:t>
            </a:r>
            <a:r>
              <a:rPr lang="en-US" dirty="0">
                <a:solidFill>
                  <a:srgbClr val="FF0000"/>
                </a:solidFill>
              </a:rPr>
              <a:t>modify</a:t>
            </a:r>
            <a:r>
              <a:rPr lang="en-US" dirty="0"/>
              <a:t>	</a:t>
            </a:r>
            <a:r>
              <a:rPr lang="en-US" i="1" dirty="0"/>
              <a:t>R  </a:t>
            </a:r>
            <a:r>
              <a:rPr lang="en-US" dirty="0"/>
              <a:t>is</a:t>
            </a:r>
            <a:r>
              <a:rPr lang="en-US" i="1" dirty="0"/>
              <a:t>  R</a:t>
            </a:r>
            <a:r>
              <a:rPr lang="en-US" baseline="30000" dirty="0"/>
              <a:t>+</a:t>
            </a:r>
            <a:r>
              <a:rPr lang="en-US" dirty="0"/>
              <a:t>  </a:t>
            </a:r>
            <a:r>
              <a:rPr lang="en-US" dirty="0">
                <a:latin typeface="Symbol" pitchFamily="18" charset="2"/>
                <a:sym typeface="Symbol"/>
              </a:rPr>
              <a:t></a:t>
            </a:r>
            <a:r>
              <a:rPr lang="en-US" dirty="0"/>
              <a:t> (</a:t>
            </a:r>
            <a:r>
              <a:rPr lang="en-US" i="1" dirty="0"/>
              <a:t>R – R</a:t>
            </a:r>
            <a:r>
              <a:rPr lang="en-US" baseline="30000" dirty="0"/>
              <a:t>-</a:t>
            </a:r>
            <a:r>
              <a:rPr lang="en-US" dirty="0"/>
              <a:t> )</a:t>
            </a:r>
          </a:p>
          <a:p>
            <a:pPr>
              <a:buNone/>
              <a:tabLst>
                <a:tab pos="914353" algn="l"/>
                <a:tab pos="2114442" algn="l"/>
              </a:tabLst>
            </a:pPr>
            <a:r>
              <a:rPr lang="en-US" dirty="0"/>
              <a:t>Refreshing a view </a:t>
            </a:r>
            <a:r>
              <a:rPr lang="en-US" i="1" dirty="0"/>
              <a:t>V</a:t>
            </a:r>
            <a:r>
              <a:rPr lang="en-US" dirty="0"/>
              <a:t> is then done by computing </a:t>
            </a:r>
            <a:endParaRPr lang="en-US" i="1" dirty="0"/>
          </a:p>
          <a:p>
            <a:pPr>
              <a:buNone/>
              <a:tabLst>
                <a:tab pos="914353" algn="l"/>
                <a:tab pos="2114442" algn="l"/>
              </a:tabLst>
            </a:pPr>
            <a:r>
              <a:rPr lang="en-US" i="1" dirty="0"/>
              <a:t>	V</a:t>
            </a:r>
            <a:r>
              <a:rPr lang="en-US" baseline="30000" dirty="0"/>
              <a:t>+</a:t>
            </a:r>
            <a:r>
              <a:rPr lang="en-US" dirty="0"/>
              <a:t> </a:t>
            </a:r>
            <a:r>
              <a:rPr lang="en-US" dirty="0">
                <a:latin typeface="Symbol" pitchFamily="18" charset="2"/>
                <a:sym typeface="Symbol"/>
              </a:rPr>
              <a:t></a:t>
            </a:r>
            <a:r>
              <a:rPr lang="en-US" dirty="0"/>
              <a:t> (</a:t>
            </a:r>
            <a:r>
              <a:rPr lang="en-US" i="1" dirty="0"/>
              <a:t>V – V</a:t>
            </a:r>
            <a:r>
              <a:rPr lang="en-US" i="1" baseline="30000" dirty="0"/>
              <a:t>-</a:t>
            </a:r>
            <a:r>
              <a:rPr lang="en-US" dirty="0"/>
              <a:t> )</a:t>
            </a:r>
          </a:p>
          <a:p>
            <a:pPr marL="2232" indent="-2232">
              <a:buNone/>
              <a:tabLst>
                <a:tab pos="914353" algn="l"/>
                <a:tab pos="2114442" algn="l"/>
              </a:tabLst>
            </a:pPr>
            <a:r>
              <a:rPr lang="en-US" dirty="0"/>
              <a:t>	computing </a:t>
            </a:r>
            <a:r>
              <a:rPr lang="en-US" i="1" dirty="0"/>
              <a:t>V</a:t>
            </a:r>
            <a:r>
              <a:rPr lang="en-US" baseline="30000" dirty="0"/>
              <a:t>+</a:t>
            </a:r>
            <a:r>
              <a:rPr lang="en-US" dirty="0"/>
              <a:t> and </a:t>
            </a:r>
            <a:r>
              <a:rPr lang="en-US" i="1" dirty="0"/>
              <a:t>V</a:t>
            </a:r>
            <a:r>
              <a:rPr lang="en-US" baseline="30000" dirty="0"/>
              <a:t>-</a:t>
            </a:r>
            <a:r>
              <a:rPr lang="en-US" dirty="0"/>
              <a:t> may require accessing base data</a:t>
            </a:r>
          </a:p>
        </p:txBody>
      </p:sp>
    </p:spTree>
    <p:extLst>
      <p:ext uri="{BB962C8B-B14F-4D97-AF65-F5344CB8AC3E}">
        <p14:creationId xmlns:p14="http://schemas.microsoft.com/office/powerpoint/2010/main" val="312765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388569" y="1038488"/>
            <a:ext cx="5486472" cy="5143297"/>
          </a:xfrm>
          <a:noFill/>
          <a:ln/>
        </p:spPr>
        <p:txBody>
          <a:bodyPr/>
          <a:lstStyle/>
          <a:p>
            <a:pPr>
              <a:spcBef>
                <a:spcPts val="0"/>
              </a:spcBef>
              <a:tabLst>
                <a:tab pos="1828706" algn="l"/>
                <a:tab pos="2914501" algn="l"/>
              </a:tabLst>
            </a:pPr>
            <a:r>
              <a:rPr lang="en-US" sz="1547" dirty="0">
                <a:latin typeface="Courier New"/>
              </a:rPr>
              <a:t>CREATE VIEW </a:t>
            </a:r>
            <a:r>
              <a:rPr lang="en-US" sz="1547" dirty="0" err="1">
                <a:latin typeface="Courier New"/>
              </a:rPr>
              <a:t>EG</a:t>
            </a:r>
            <a:r>
              <a:rPr lang="en-US" sz="1547" dirty="0">
                <a:latin typeface="Courier New"/>
              </a:rPr>
              <a:t>(</a:t>
            </a:r>
            <a:r>
              <a:rPr lang="en-US" sz="1547" dirty="0" err="1">
                <a:latin typeface="Courier New"/>
              </a:rPr>
              <a:t>ENAME</a:t>
            </a:r>
            <a:r>
              <a:rPr lang="en-US" sz="1547" dirty="0">
                <a:latin typeface="Courier New"/>
              </a:rPr>
              <a:t>, </a:t>
            </a:r>
            <a:r>
              <a:rPr lang="en-US" sz="1547" dirty="0" err="1">
                <a:latin typeface="Courier New"/>
              </a:rPr>
              <a:t>RESP</a:t>
            </a:r>
            <a:r>
              <a:rPr lang="en-US" sz="1547" dirty="0">
                <a:latin typeface="Courier New"/>
              </a:rPr>
              <a:t>)</a:t>
            </a:r>
          </a:p>
          <a:p>
            <a:pPr lvl="1">
              <a:spcBef>
                <a:spcPts val="0"/>
              </a:spcBef>
              <a:buNone/>
              <a:tabLst>
                <a:tab pos="1828706" algn="l"/>
                <a:tab pos="2914501" algn="l"/>
              </a:tabLst>
            </a:pPr>
            <a:r>
              <a:rPr lang="en-US" sz="1406" dirty="0">
                <a:latin typeface="Courier New"/>
              </a:rPr>
              <a:t>AS SELECT DISTINCT </a:t>
            </a:r>
            <a:r>
              <a:rPr lang="en-US" sz="1406" dirty="0" err="1">
                <a:latin typeface="Courier New"/>
              </a:rPr>
              <a:t>ENAME</a:t>
            </a:r>
            <a:r>
              <a:rPr lang="en-US" sz="1406" dirty="0">
                <a:latin typeface="Courier New"/>
              </a:rPr>
              <a:t>, </a:t>
            </a:r>
            <a:r>
              <a:rPr lang="en-US" sz="1406" dirty="0" err="1">
                <a:latin typeface="Courier New"/>
              </a:rPr>
              <a:t>RESP</a:t>
            </a:r>
            <a:endParaRPr lang="en-US" sz="1406" dirty="0">
              <a:latin typeface="Courier New"/>
            </a:endParaRPr>
          </a:p>
          <a:p>
            <a:pPr lvl="1">
              <a:spcBef>
                <a:spcPts val="0"/>
              </a:spcBef>
              <a:buNone/>
              <a:tabLst>
                <a:tab pos="1828706" algn="l"/>
                <a:tab pos="2914501" algn="l"/>
              </a:tabLst>
            </a:pPr>
            <a:r>
              <a:rPr lang="en-US" sz="1406" dirty="0">
                <a:latin typeface="Courier New"/>
              </a:rPr>
              <a:t>   FROM  </a:t>
            </a:r>
            <a:r>
              <a:rPr lang="en-US" sz="1406" dirty="0" err="1">
                <a:latin typeface="Courier New"/>
              </a:rPr>
              <a:t>EMP</a:t>
            </a:r>
            <a:r>
              <a:rPr lang="en-US" sz="1406" dirty="0">
                <a:latin typeface="Courier New"/>
              </a:rPr>
              <a:t>, </a:t>
            </a:r>
            <a:r>
              <a:rPr lang="en-US" sz="1406" dirty="0" err="1">
                <a:latin typeface="Courier New"/>
              </a:rPr>
              <a:t>ASG</a:t>
            </a:r>
            <a:endParaRPr lang="en-US" sz="1406" dirty="0">
              <a:latin typeface="Courier New"/>
            </a:endParaRPr>
          </a:p>
          <a:p>
            <a:pPr lvl="1">
              <a:spcBef>
                <a:spcPts val="0"/>
              </a:spcBef>
              <a:buNone/>
              <a:tabLst>
                <a:tab pos="1828706" algn="l"/>
                <a:tab pos="2914501" algn="l"/>
              </a:tabLst>
            </a:pPr>
            <a:r>
              <a:rPr lang="en-US" sz="1406" dirty="0">
                <a:latin typeface="Courier New"/>
              </a:rPr>
              <a:t>   WHERE </a:t>
            </a:r>
            <a:r>
              <a:rPr lang="en-US" sz="1406" dirty="0" err="1">
                <a:latin typeface="Courier New"/>
              </a:rPr>
              <a:t>EMP.ENO</a:t>
            </a:r>
            <a:r>
              <a:rPr lang="en-US" sz="1406" dirty="0">
                <a:latin typeface="Courier New"/>
              </a:rPr>
              <a:t> = </a:t>
            </a:r>
            <a:r>
              <a:rPr lang="en-US" sz="1406" dirty="0" err="1">
                <a:latin typeface="Courier New"/>
              </a:rPr>
              <a:t>ASG.ENO</a:t>
            </a:r>
            <a:endParaRPr lang="en-US" sz="1406" dirty="0">
              <a:latin typeface="Courier New"/>
            </a:endParaRPr>
          </a:p>
          <a:p>
            <a:pPr>
              <a:tabLst>
                <a:tab pos="1828706" algn="l"/>
                <a:tab pos="2914501" algn="l"/>
              </a:tabLst>
            </a:pPr>
            <a:r>
              <a:rPr lang="en-US" dirty="0" err="1">
                <a:latin typeface="Courier New"/>
              </a:rPr>
              <a:t>EG</a:t>
            </a:r>
            <a:r>
              <a:rPr lang="en-US" dirty="0">
                <a:latin typeface="Courier New"/>
              </a:rPr>
              <a:t> = </a:t>
            </a:r>
          </a:p>
          <a:p>
            <a:pPr lvl="1">
              <a:buNone/>
              <a:tabLst>
                <a:tab pos="1828706" algn="l"/>
                <a:tab pos="2914501" algn="l"/>
              </a:tabLst>
            </a:pPr>
            <a:endParaRPr lang="en-US" dirty="0">
              <a:latin typeface="Courier New"/>
            </a:endParaRPr>
          </a:p>
          <a:p>
            <a:pPr lvl="1">
              <a:buNone/>
              <a:tabLst>
                <a:tab pos="1828706" algn="l"/>
                <a:tab pos="2914501" algn="l"/>
              </a:tabLst>
            </a:pPr>
            <a:endParaRPr lang="en-US" dirty="0">
              <a:latin typeface="Courier New"/>
            </a:endParaRPr>
          </a:p>
          <a:p>
            <a:pPr lvl="1">
              <a:buNone/>
              <a:tabLst>
                <a:tab pos="1828706" algn="l"/>
                <a:tab pos="2914501" algn="l"/>
              </a:tabLst>
            </a:pPr>
            <a:endParaRPr lang="en-US" dirty="0">
              <a:latin typeface="Courier New"/>
            </a:endParaRPr>
          </a:p>
          <a:p>
            <a:pPr lvl="1">
              <a:buNone/>
              <a:tabLst>
                <a:tab pos="1828706" algn="l"/>
                <a:tab pos="2914501" algn="l"/>
              </a:tabLst>
            </a:pPr>
            <a:endParaRPr lang="en-US" dirty="0">
              <a:latin typeface="Courier New"/>
            </a:endParaRPr>
          </a:p>
          <a:p>
            <a:pPr lvl="1">
              <a:buNone/>
              <a:tabLst>
                <a:tab pos="1828706" algn="l"/>
                <a:tab pos="2914501" algn="l"/>
              </a:tabLst>
            </a:pPr>
            <a:endParaRPr lang="en-US" dirty="0">
              <a:latin typeface="Courier New"/>
            </a:endParaRPr>
          </a:p>
          <a:p>
            <a:pPr lvl="1">
              <a:buNone/>
              <a:tabLst>
                <a:tab pos="1828706" algn="l"/>
                <a:tab pos="2914501" algn="l"/>
              </a:tabLst>
            </a:pPr>
            <a:endParaRPr lang="en-US" dirty="0">
              <a:latin typeface="Courier New"/>
            </a:endParaRPr>
          </a:p>
          <a:p>
            <a:pPr lvl="1">
              <a:buNone/>
              <a:tabLst>
                <a:tab pos="1828706" algn="l"/>
                <a:tab pos="2914501" algn="l"/>
              </a:tabLst>
            </a:pPr>
            <a:endParaRPr lang="en-US" dirty="0">
              <a:latin typeface="Courier New"/>
            </a:endParaRPr>
          </a:p>
          <a:p>
            <a:pPr marL="0" indent="0">
              <a:spcBef>
                <a:spcPts val="0"/>
              </a:spcBef>
              <a:buNone/>
              <a:tabLst>
                <a:tab pos="1828706" algn="l"/>
                <a:tab pos="2914501" algn="l"/>
              </a:tabLst>
            </a:pPr>
            <a:endParaRPr lang="en-US" dirty="0">
              <a:latin typeface="Courier New"/>
            </a:endParaRPr>
          </a:p>
          <a:p>
            <a:pPr>
              <a:spcBef>
                <a:spcPts val="0"/>
              </a:spcBef>
              <a:tabLst>
                <a:tab pos="1828706" algn="l"/>
                <a:tab pos="2914501" algn="l"/>
              </a:tabLst>
            </a:pPr>
            <a:r>
              <a:rPr lang="en-US" sz="1400" dirty="0">
                <a:latin typeface="Courier New"/>
              </a:rPr>
              <a:t>Each tuple in </a:t>
            </a:r>
            <a:r>
              <a:rPr lang="en-US" sz="1400" dirty="0" err="1">
                <a:latin typeface="Courier New"/>
              </a:rPr>
              <a:t>EG</a:t>
            </a:r>
            <a:r>
              <a:rPr lang="en-US" sz="1400" dirty="0">
                <a:latin typeface="Courier New"/>
              </a:rPr>
              <a:t> has one derivation(i.e., a count of 1) except tuple &lt;M. Smith, Analyst&gt; and tuple &lt;R. Davis, Engineer&gt; which have two (i.e., count of 2).	</a:t>
            </a:r>
          </a:p>
        </p:txBody>
      </p:sp>
      <p:sp>
        <p:nvSpPr>
          <p:cNvPr id="65539" name="Rectangle 3"/>
          <p:cNvSpPr>
            <a:spLocks noGrp="1" noChangeArrowheads="1"/>
          </p:cNvSpPr>
          <p:nvPr>
            <p:ph type="title"/>
          </p:nvPr>
        </p:nvSpPr>
        <p:spPr>
          <a:noFill/>
          <a:ln/>
        </p:spPr>
        <p:txBody>
          <a:bodyPr/>
          <a:lstStyle/>
          <a:p>
            <a:r>
              <a:rPr lang="en-US" dirty="0"/>
              <a:t>Example</a:t>
            </a:r>
          </a:p>
        </p:txBody>
      </p:sp>
      <p:graphicFrame>
        <p:nvGraphicFramePr>
          <p:cNvPr id="2" name="Table 1"/>
          <p:cNvGraphicFramePr>
            <a:graphicFrameLocks noGrp="1"/>
          </p:cNvGraphicFramePr>
          <p:nvPr>
            <p:extLst>
              <p:ext uri="{D42A27DB-BD31-4B8C-83A1-F6EECF244321}">
                <p14:modId xmlns:p14="http://schemas.microsoft.com/office/powerpoint/2010/main" val="806365424"/>
              </p:ext>
            </p:extLst>
          </p:nvPr>
        </p:nvGraphicFramePr>
        <p:xfrm>
          <a:off x="1542609" y="2302168"/>
          <a:ext cx="2877269" cy="2700337"/>
        </p:xfrm>
        <a:graphic>
          <a:graphicData uri="http://schemas.openxmlformats.org/drawingml/2006/table">
            <a:tbl>
              <a:tblPr firstRow="1" bandRow="1">
                <a:tableStyleId>{5C22544A-7EE6-4342-B048-85BDC9FD1C3A}</a:tableStyleId>
              </a:tblPr>
              <a:tblGrid>
                <a:gridCol w="1298280">
                  <a:extLst>
                    <a:ext uri="{9D8B030D-6E8A-4147-A177-3AD203B41FA5}">
                      <a16:colId xmlns:a16="http://schemas.microsoft.com/office/drawing/2014/main" val="20000"/>
                    </a:ext>
                  </a:extLst>
                </a:gridCol>
                <a:gridCol w="1578989">
                  <a:extLst>
                    <a:ext uri="{9D8B030D-6E8A-4147-A177-3AD203B41FA5}">
                      <a16:colId xmlns:a16="http://schemas.microsoft.com/office/drawing/2014/main" val="20001"/>
                    </a:ext>
                  </a:extLst>
                </a:gridCol>
              </a:tblGrid>
              <a:tr h="278606">
                <a:tc>
                  <a:txBody>
                    <a:bodyPr/>
                    <a:lstStyle/>
                    <a:p>
                      <a:r>
                        <a:rPr lang="en-US" sz="1400" dirty="0"/>
                        <a:t>ENAME</a:t>
                      </a:r>
                    </a:p>
                  </a:txBody>
                  <a:tcPr marL="64294" marR="64294" marT="32147" marB="32147"/>
                </a:tc>
                <a:tc>
                  <a:txBody>
                    <a:bodyPr/>
                    <a:lstStyle/>
                    <a:p>
                      <a:r>
                        <a:rPr lang="en-US" sz="1400" dirty="0" err="1"/>
                        <a:t>RESP</a:t>
                      </a:r>
                      <a:endParaRPr lang="en-US" sz="1400" dirty="0"/>
                    </a:p>
                  </a:txBody>
                  <a:tcPr marL="64294" marR="64294" marT="32147" marB="32147"/>
                </a:tc>
                <a:extLst>
                  <a:ext uri="{0D108BD9-81ED-4DB2-BD59-A6C34878D82A}">
                    <a16:rowId xmlns:a16="http://schemas.microsoft.com/office/drawing/2014/main" val="10000"/>
                  </a:ext>
                </a:extLst>
              </a:tr>
              <a:tr h="2421731">
                <a:tc>
                  <a:txBody>
                    <a:bodyPr/>
                    <a:lstStyle/>
                    <a:p>
                      <a:r>
                        <a:rPr lang="en-US" sz="1400" b="0" i="0" u="none" strike="noStrike" kern="1200" baseline="0" dirty="0">
                          <a:solidFill>
                            <a:schemeClr val="dk1"/>
                          </a:solidFill>
                          <a:latin typeface="+mn-lt"/>
                          <a:ea typeface="+mn-ea"/>
                          <a:cs typeface="+mn-cs"/>
                        </a:rPr>
                        <a:t>J. Doe</a:t>
                      </a:r>
                    </a:p>
                    <a:p>
                      <a:r>
                        <a:rPr lang="en-US" sz="1400" b="0" i="0" u="none" strike="noStrike" kern="1200" baseline="0" dirty="0">
                          <a:solidFill>
                            <a:schemeClr val="dk1"/>
                          </a:solidFill>
                          <a:latin typeface="+mn-lt"/>
                          <a:ea typeface="+mn-ea"/>
                          <a:cs typeface="+mn-cs"/>
                        </a:rPr>
                        <a:t>M. Smith </a:t>
                      </a:r>
                    </a:p>
                    <a:p>
                      <a:r>
                        <a:rPr lang="en-US" sz="1400" b="0" i="0" u="none" strike="noStrike" kern="1200" baseline="0" dirty="0">
                          <a:solidFill>
                            <a:schemeClr val="dk1"/>
                          </a:solidFill>
                          <a:latin typeface="+mn-lt"/>
                          <a:ea typeface="+mn-ea"/>
                          <a:cs typeface="+mn-cs"/>
                        </a:rPr>
                        <a:t>(M. Smith) </a:t>
                      </a:r>
                    </a:p>
                    <a:p>
                      <a:r>
                        <a:rPr lang="en-US" sz="1400" b="0" i="0" u="none" strike="noStrike" kern="1200" baseline="0" dirty="0">
                          <a:solidFill>
                            <a:schemeClr val="dk1"/>
                          </a:solidFill>
                          <a:latin typeface="+mn-lt"/>
                          <a:ea typeface="+mn-ea"/>
                          <a:cs typeface="+mn-cs"/>
                        </a:rPr>
                        <a:t>A. Lee </a:t>
                      </a:r>
                    </a:p>
                    <a:p>
                      <a:r>
                        <a:rPr lang="en-US" sz="1400" b="0" i="0" u="none" strike="noStrike" kern="1200" baseline="0" dirty="0">
                          <a:solidFill>
                            <a:schemeClr val="dk1"/>
                          </a:solidFill>
                          <a:latin typeface="+mn-lt"/>
                          <a:ea typeface="+mn-ea"/>
                          <a:cs typeface="+mn-cs"/>
                        </a:rPr>
                        <a:t>A. Lee </a:t>
                      </a:r>
                    </a:p>
                    <a:p>
                      <a:r>
                        <a:rPr lang="en-US" sz="1400" b="0" i="0" u="none" strike="noStrike" kern="1200" baseline="0" dirty="0">
                          <a:solidFill>
                            <a:schemeClr val="dk1"/>
                          </a:solidFill>
                          <a:latin typeface="+mn-lt"/>
                          <a:ea typeface="+mn-ea"/>
                          <a:cs typeface="+mn-cs"/>
                        </a:rPr>
                        <a:t>J. Miller </a:t>
                      </a:r>
                    </a:p>
                    <a:p>
                      <a:r>
                        <a:rPr lang="en-US" sz="1400" b="0" i="0" u="none" strike="noStrike" kern="1200" baseline="0" dirty="0">
                          <a:solidFill>
                            <a:schemeClr val="dk1"/>
                          </a:solidFill>
                          <a:latin typeface="+mn-lt"/>
                          <a:ea typeface="+mn-ea"/>
                          <a:cs typeface="+mn-cs"/>
                        </a:rPr>
                        <a:t>B. Casey </a:t>
                      </a:r>
                    </a:p>
                    <a:p>
                      <a:r>
                        <a:rPr lang="en-US" sz="1400" b="0" i="0" u="none" strike="noStrike" kern="1200" baseline="0" dirty="0">
                          <a:solidFill>
                            <a:schemeClr val="dk1"/>
                          </a:solidFill>
                          <a:latin typeface="+mn-lt"/>
                          <a:ea typeface="+mn-ea"/>
                          <a:cs typeface="+mn-cs"/>
                        </a:rPr>
                        <a:t>L. Chu</a:t>
                      </a:r>
                    </a:p>
                    <a:p>
                      <a:r>
                        <a:rPr lang="en-US" sz="1400" b="0" i="0" u="none" strike="noStrike" kern="1200" baseline="0" dirty="0">
                          <a:solidFill>
                            <a:schemeClr val="dk1"/>
                          </a:solidFill>
                          <a:latin typeface="+mn-lt"/>
                          <a:ea typeface="+mn-ea"/>
                          <a:cs typeface="+mn-cs"/>
                        </a:rPr>
                        <a:t>R. Davis </a:t>
                      </a:r>
                    </a:p>
                    <a:p>
                      <a:r>
                        <a:rPr lang="en-US" sz="1400" b="0" i="0" u="none" strike="noStrike" kern="1200" baseline="0" dirty="0">
                          <a:solidFill>
                            <a:schemeClr val="dk1"/>
                          </a:solidFill>
                          <a:latin typeface="+mn-lt"/>
                          <a:ea typeface="+mn-ea"/>
                          <a:cs typeface="+mn-cs"/>
                        </a:rPr>
                        <a:t>(R. Davis) </a:t>
                      </a:r>
                    </a:p>
                    <a:p>
                      <a:r>
                        <a:rPr lang="en-US" sz="1400" b="0" i="0" u="none" strike="noStrike" kern="1200" baseline="0" dirty="0">
                          <a:solidFill>
                            <a:schemeClr val="dk1"/>
                          </a:solidFill>
                          <a:latin typeface="+mn-lt"/>
                          <a:ea typeface="+mn-ea"/>
                          <a:cs typeface="+mn-cs"/>
                        </a:rPr>
                        <a:t>J. Jones</a:t>
                      </a:r>
                      <a:endParaRPr lang="en-US" sz="1400" dirty="0"/>
                    </a:p>
                  </a:txBody>
                  <a:tcPr marL="64294" marR="64294" marT="32147" marB="32147"/>
                </a:tc>
                <a:tc>
                  <a:txBody>
                    <a:bodyPr/>
                    <a:lstStyle/>
                    <a:p>
                      <a:r>
                        <a:rPr lang="en-US" sz="1400" dirty="0"/>
                        <a:t>Manager</a:t>
                      </a:r>
                    </a:p>
                    <a:p>
                      <a:r>
                        <a:rPr lang="en-US" sz="1400" dirty="0"/>
                        <a:t>Analyst</a:t>
                      </a:r>
                    </a:p>
                    <a:p>
                      <a:r>
                        <a:rPr lang="en-US" sz="1400" dirty="0"/>
                        <a:t>(Analyst)</a:t>
                      </a:r>
                    </a:p>
                    <a:p>
                      <a:r>
                        <a:rPr lang="en-US" sz="1400" dirty="0"/>
                        <a:t>Consultant</a:t>
                      </a:r>
                    </a:p>
                    <a:p>
                      <a:r>
                        <a:rPr lang="en-US" sz="1400" dirty="0"/>
                        <a:t>Engineer</a:t>
                      </a:r>
                    </a:p>
                    <a:p>
                      <a:r>
                        <a:rPr lang="en-US" sz="1400" dirty="0"/>
                        <a:t>Programmer</a:t>
                      </a:r>
                    </a:p>
                    <a:p>
                      <a:r>
                        <a:rPr lang="en-US" sz="1400" dirty="0"/>
                        <a:t>Manager</a:t>
                      </a:r>
                    </a:p>
                    <a:p>
                      <a:r>
                        <a:rPr lang="en-US" sz="1400" dirty="0"/>
                        <a:t>Manager</a:t>
                      </a:r>
                    </a:p>
                    <a:p>
                      <a:r>
                        <a:rPr lang="en-US" sz="1400" dirty="0"/>
                        <a:t>Engineer</a:t>
                      </a:r>
                    </a:p>
                    <a:p>
                      <a:r>
                        <a:rPr lang="en-US" sz="1400" dirty="0"/>
                        <a:t>(Engineer)</a:t>
                      </a:r>
                    </a:p>
                    <a:p>
                      <a:r>
                        <a:rPr lang="en-US" sz="1400" dirty="0"/>
                        <a:t>Manager</a:t>
                      </a:r>
                    </a:p>
                  </a:txBody>
                  <a:tcPr marL="64294" marR="64294" marT="32147" marB="32147"/>
                </a:tc>
                <a:extLst>
                  <a:ext uri="{0D108BD9-81ED-4DB2-BD59-A6C34878D82A}">
                    <a16:rowId xmlns:a16="http://schemas.microsoft.com/office/drawing/2014/main" val="10001"/>
                  </a:ext>
                </a:extLst>
              </a:tr>
            </a:tbl>
          </a:graphicData>
        </a:graphic>
      </p:graphicFrame>
      <p:pic>
        <p:nvPicPr>
          <p:cNvPr id="3" name="Picture 2"/>
          <p:cNvPicPr>
            <a:picLocks noChangeAspect="1"/>
          </p:cNvPicPr>
          <p:nvPr/>
        </p:nvPicPr>
        <p:blipFill>
          <a:blip r:embed="rId3"/>
          <a:stretch>
            <a:fillRect/>
          </a:stretch>
        </p:blipFill>
        <p:spPr>
          <a:xfrm>
            <a:off x="6344072" y="1317464"/>
            <a:ext cx="2391935" cy="2083298"/>
          </a:xfrm>
          <a:prstGeom prst="rect">
            <a:avLst/>
          </a:prstGeom>
        </p:spPr>
      </p:pic>
      <p:pic>
        <p:nvPicPr>
          <p:cNvPr id="4" name="Picture 3"/>
          <p:cNvPicPr>
            <a:picLocks noChangeAspect="1"/>
          </p:cNvPicPr>
          <p:nvPr/>
        </p:nvPicPr>
        <p:blipFill>
          <a:blip r:embed="rId4"/>
          <a:stretch>
            <a:fillRect/>
          </a:stretch>
        </p:blipFill>
        <p:spPr>
          <a:xfrm>
            <a:off x="6014002" y="3494074"/>
            <a:ext cx="2722005" cy="2687711"/>
          </a:xfrm>
          <a:prstGeom prst="rect">
            <a:avLst/>
          </a:prstGeom>
        </p:spPr>
      </p:pic>
      <p:sp>
        <p:nvSpPr>
          <p:cNvPr id="8" name="TextBox 7"/>
          <p:cNvSpPr txBox="1"/>
          <p:nvPr/>
        </p:nvSpPr>
        <p:spPr>
          <a:xfrm>
            <a:off x="5628131" y="1703059"/>
            <a:ext cx="652743" cy="351956"/>
          </a:xfrm>
          <a:prstGeom prst="rect">
            <a:avLst/>
          </a:prstGeom>
          <a:noFill/>
        </p:spPr>
        <p:txBody>
          <a:bodyPr wrap="none" rtlCol="0">
            <a:spAutoFit/>
          </a:bodyPr>
          <a:lstStyle/>
          <a:p>
            <a:r>
              <a:rPr lang="en-US" sz="1687" dirty="0" err="1"/>
              <a:t>EMP</a:t>
            </a:r>
            <a:endParaRPr lang="en-US" sz="1687" dirty="0"/>
          </a:p>
        </p:txBody>
      </p:sp>
      <p:sp>
        <p:nvSpPr>
          <p:cNvPr id="9" name="TextBox 8"/>
          <p:cNvSpPr txBox="1"/>
          <p:nvPr/>
        </p:nvSpPr>
        <p:spPr>
          <a:xfrm>
            <a:off x="5338999" y="3895691"/>
            <a:ext cx="641522" cy="351956"/>
          </a:xfrm>
          <a:prstGeom prst="rect">
            <a:avLst/>
          </a:prstGeom>
          <a:noFill/>
        </p:spPr>
        <p:txBody>
          <a:bodyPr wrap="none" rtlCol="0">
            <a:spAutoFit/>
          </a:bodyPr>
          <a:lstStyle/>
          <a:p>
            <a:r>
              <a:rPr lang="en-US" sz="1687" dirty="0" err="1"/>
              <a:t>ASG</a:t>
            </a:r>
            <a:endParaRPr lang="en-US" sz="1687" dirty="0"/>
          </a:p>
        </p:txBody>
      </p:sp>
    </p:spTree>
    <p:extLst>
      <p:ext uri="{BB962C8B-B14F-4D97-AF65-F5344CB8AC3E}">
        <p14:creationId xmlns:p14="http://schemas.microsoft.com/office/powerpoint/2010/main" val="376770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422920" y="1052736"/>
            <a:ext cx="8185382" cy="5012432"/>
          </a:xfrm>
          <a:noFill/>
          <a:ln/>
        </p:spPr>
        <p:txBody>
          <a:bodyPr/>
          <a:lstStyle/>
          <a:p>
            <a:pPr>
              <a:spcBef>
                <a:spcPts val="0"/>
              </a:spcBef>
              <a:tabLst>
                <a:tab pos="1828706" algn="l"/>
                <a:tab pos="2914501" algn="l"/>
              </a:tabLst>
            </a:pPr>
            <a:r>
              <a:rPr lang="en-US" sz="1687" dirty="0">
                <a:latin typeface="Courier New"/>
              </a:rPr>
              <a:t>Let </a:t>
            </a:r>
            <a:r>
              <a:rPr lang="en-US" sz="1687" dirty="0" err="1">
                <a:latin typeface="Courier New"/>
              </a:rPr>
              <a:t>EMP</a:t>
            </a:r>
            <a:r>
              <a:rPr lang="en-US" sz="1687" dirty="0">
                <a:latin typeface="Courier New"/>
              </a:rPr>
              <a:t>+ consist of one tuple </a:t>
            </a:r>
          </a:p>
          <a:p>
            <a:pPr marL="0" indent="0">
              <a:spcBef>
                <a:spcPts val="0"/>
              </a:spcBef>
              <a:buNone/>
              <a:tabLst>
                <a:tab pos="1828706" algn="l"/>
                <a:tab pos="2914501" algn="l"/>
              </a:tabLst>
            </a:pPr>
            <a:r>
              <a:rPr lang="en-US" sz="1687" dirty="0">
                <a:latin typeface="Courier New"/>
              </a:rPr>
              <a:t>  &lt;</a:t>
            </a:r>
            <a:r>
              <a:rPr lang="en-US" sz="1687" dirty="0" err="1">
                <a:latin typeface="Courier New"/>
              </a:rPr>
              <a:t>E9</a:t>
            </a:r>
            <a:r>
              <a:rPr lang="en-US" sz="1687" dirty="0">
                <a:latin typeface="Courier New"/>
              </a:rPr>
              <a:t>, B. Martin, Programmer&gt; to be inserted in </a:t>
            </a:r>
            <a:r>
              <a:rPr lang="en-US" sz="1687" dirty="0" err="1">
                <a:latin typeface="Courier New"/>
              </a:rPr>
              <a:t>EMP</a:t>
            </a:r>
            <a:r>
              <a:rPr lang="en-US" sz="1687" dirty="0">
                <a:latin typeface="Courier New"/>
              </a:rPr>
              <a:t>,</a:t>
            </a:r>
          </a:p>
          <a:p>
            <a:pPr>
              <a:spcBef>
                <a:spcPts val="0"/>
              </a:spcBef>
              <a:tabLst>
                <a:tab pos="1828706" algn="l"/>
                <a:tab pos="2914501" algn="l"/>
              </a:tabLst>
            </a:pPr>
            <a:r>
              <a:rPr lang="en-US" sz="1687" dirty="0" err="1">
                <a:latin typeface="Courier New"/>
              </a:rPr>
              <a:t>ASG</a:t>
            </a:r>
            <a:r>
              <a:rPr lang="en-US" sz="1687" dirty="0">
                <a:latin typeface="Courier New"/>
              </a:rPr>
              <a:t>+ consist of two tuples </a:t>
            </a:r>
          </a:p>
          <a:p>
            <a:pPr marL="0" indent="0">
              <a:spcBef>
                <a:spcPts val="0"/>
              </a:spcBef>
              <a:buNone/>
              <a:tabLst>
                <a:tab pos="1828706" algn="l"/>
                <a:tab pos="2914501" algn="l"/>
              </a:tabLst>
            </a:pPr>
            <a:r>
              <a:rPr lang="en-US" sz="1687" dirty="0">
                <a:latin typeface="Courier New"/>
              </a:rPr>
              <a:t>  &lt;</a:t>
            </a:r>
            <a:r>
              <a:rPr lang="en-US" sz="1687" dirty="0" err="1">
                <a:latin typeface="Courier New"/>
              </a:rPr>
              <a:t>E4</a:t>
            </a:r>
            <a:r>
              <a:rPr lang="en-US" sz="1687" dirty="0">
                <a:latin typeface="Courier New"/>
              </a:rPr>
              <a:t>, </a:t>
            </a:r>
            <a:r>
              <a:rPr lang="en-US" sz="1687" dirty="0" err="1">
                <a:latin typeface="Courier New"/>
              </a:rPr>
              <a:t>P3</a:t>
            </a:r>
            <a:r>
              <a:rPr lang="en-US" sz="1687" dirty="0">
                <a:latin typeface="Courier New"/>
              </a:rPr>
              <a:t>, Programmer, 12&gt; and </a:t>
            </a:r>
          </a:p>
          <a:p>
            <a:pPr marL="0" indent="0">
              <a:spcBef>
                <a:spcPts val="0"/>
              </a:spcBef>
              <a:buNone/>
              <a:tabLst>
                <a:tab pos="1828706" algn="l"/>
                <a:tab pos="2914501" algn="l"/>
              </a:tabLst>
            </a:pPr>
            <a:r>
              <a:rPr lang="en-US" sz="1687" dirty="0">
                <a:latin typeface="Courier New"/>
              </a:rPr>
              <a:t>  &lt;</a:t>
            </a:r>
            <a:r>
              <a:rPr lang="en-US" sz="1687" dirty="0" err="1">
                <a:latin typeface="Courier New"/>
              </a:rPr>
              <a:t>E9</a:t>
            </a:r>
            <a:r>
              <a:rPr lang="en-US" sz="1687" dirty="0">
                <a:latin typeface="Courier New"/>
              </a:rPr>
              <a:t>, </a:t>
            </a:r>
            <a:r>
              <a:rPr lang="en-US" sz="1687" dirty="0" err="1">
                <a:latin typeface="Courier New"/>
              </a:rPr>
              <a:t>P3</a:t>
            </a:r>
            <a:r>
              <a:rPr lang="en-US" sz="1687" dirty="0">
                <a:latin typeface="Courier New"/>
              </a:rPr>
              <a:t>, Programmer, 12&gt; to be inserted in ASG.</a:t>
            </a:r>
          </a:p>
          <a:p>
            <a:pPr>
              <a:spcBef>
                <a:spcPts val="0"/>
              </a:spcBef>
              <a:tabLst>
                <a:tab pos="1828706" algn="l"/>
                <a:tab pos="2914501" algn="l"/>
              </a:tabLst>
            </a:pPr>
            <a:r>
              <a:rPr lang="en-US" sz="1687" dirty="0">
                <a:latin typeface="Courier New"/>
              </a:rPr>
              <a:t>(EG </a:t>
            </a:r>
            <a:r>
              <a:rPr lang="en-US" sz="1687" dirty="0">
                <a:latin typeface="Symbol" pitchFamily="18" charset="2"/>
                <a:sym typeface="Symbol"/>
              </a:rPr>
              <a:t></a:t>
            </a:r>
            <a:r>
              <a:rPr lang="en-US" sz="1687" dirty="0">
                <a:latin typeface="Courier New"/>
              </a:rPr>
              <a:t> EG+)= (EMP </a:t>
            </a:r>
            <a:r>
              <a:rPr lang="en-US" sz="1687" dirty="0">
                <a:latin typeface="Symbol" pitchFamily="18" charset="2"/>
                <a:sym typeface="Symbol"/>
              </a:rPr>
              <a:t> </a:t>
            </a:r>
            <a:r>
              <a:rPr lang="en-US" sz="1687" dirty="0">
                <a:latin typeface="Courier New"/>
              </a:rPr>
              <a:t>EMP+) ⋈ (ASG </a:t>
            </a:r>
            <a:r>
              <a:rPr lang="en-US" sz="1687" dirty="0">
                <a:latin typeface="Symbol" pitchFamily="18" charset="2"/>
                <a:sym typeface="Symbol"/>
              </a:rPr>
              <a:t> </a:t>
            </a:r>
            <a:r>
              <a:rPr lang="en-US" sz="1687" dirty="0">
                <a:latin typeface="Courier New"/>
              </a:rPr>
              <a:t>ASG+) </a:t>
            </a:r>
          </a:p>
          <a:p>
            <a:pPr marL="0" indent="0">
              <a:spcBef>
                <a:spcPts val="0"/>
              </a:spcBef>
              <a:buNone/>
              <a:tabLst>
                <a:tab pos="1828706" algn="l"/>
                <a:tab pos="2914501" algn="l"/>
              </a:tabLst>
            </a:pPr>
            <a:r>
              <a:rPr lang="en-US" sz="1687" dirty="0">
                <a:latin typeface="Courier New"/>
              </a:rPr>
              <a:t>  =(EMP⋈ASG)</a:t>
            </a:r>
            <a:r>
              <a:rPr lang="en-US" sz="1687" dirty="0">
                <a:latin typeface="Symbol" pitchFamily="18" charset="2"/>
                <a:sym typeface="Symbol"/>
              </a:rPr>
              <a:t>  (</a:t>
            </a:r>
            <a:r>
              <a:rPr lang="en-US" sz="1687" dirty="0">
                <a:latin typeface="Courier New"/>
              </a:rPr>
              <a:t>(EMP⋈ASG+)</a:t>
            </a:r>
            <a:r>
              <a:rPr lang="en-US" sz="1687" dirty="0">
                <a:latin typeface="Symbol" pitchFamily="18" charset="2"/>
                <a:sym typeface="Symbol"/>
              </a:rPr>
              <a:t> </a:t>
            </a:r>
            <a:r>
              <a:rPr lang="en-US" sz="1687" dirty="0">
                <a:latin typeface="Courier New"/>
              </a:rPr>
              <a:t>(EMP+⋈ASG)</a:t>
            </a:r>
            <a:r>
              <a:rPr lang="en-US" sz="1687" dirty="0">
                <a:latin typeface="Symbol" pitchFamily="18" charset="2"/>
                <a:sym typeface="Symbol"/>
              </a:rPr>
              <a:t> </a:t>
            </a:r>
            <a:r>
              <a:rPr lang="en-US" sz="1687" dirty="0">
                <a:latin typeface="Courier New"/>
              </a:rPr>
              <a:t>(EMP+⋈ASG+))</a:t>
            </a:r>
          </a:p>
          <a:p>
            <a:pPr marL="0" indent="0">
              <a:spcBef>
                <a:spcPts val="0"/>
              </a:spcBef>
              <a:buNone/>
              <a:tabLst>
                <a:tab pos="1828706" algn="l"/>
                <a:tab pos="2914501" algn="l"/>
              </a:tabLst>
            </a:pPr>
            <a:endParaRPr lang="en-US" sz="1687" dirty="0">
              <a:latin typeface="Courier New"/>
            </a:endParaRPr>
          </a:p>
          <a:p>
            <a:pPr lvl="1">
              <a:spcBef>
                <a:spcPts val="0"/>
              </a:spcBef>
              <a:buNone/>
              <a:tabLst>
                <a:tab pos="1828706" algn="l"/>
                <a:tab pos="2914501" algn="l"/>
              </a:tabLst>
            </a:pPr>
            <a:r>
              <a:rPr lang="en-US" sz="1687" dirty="0">
                <a:latin typeface="Courier New"/>
              </a:rPr>
              <a:t> 	</a:t>
            </a:r>
            <a:r>
              <a:rPr lang="en-US" sz="1687" dirty="0" err="1">
                <a:latin typeface="Courier New"/>
              </a:rPr>
              <a:t>EG</a:t>
            </a:r>
            <a:r>
              <a:rPr lang="en-US" sz="1687" dirty="0">
                <a:latin typeface="Courier New"/>
              </a:rPr>
              <a:t>+ = (SELECT DISTINCT </a:t>
            </a:r>
            <a:r>
              <a:rPr lang="en-US" sz="1687" dirty="0" err="1">
                <a:latin typeface="Courier New"/>
              </a:rPr>
              <a:t>ENAME</a:t>
            </a:r>
            <a:r>
              <a:rPr lang="en-US" sz="1687" dirty="0">
                <a:latin typeface="Courier New"/>
              </a:rPr>
              <a:t>, </a:t>
            </a:r>
            <a:r>
              <a:rPr lang="en-US" sz="1687" dirty="0" err="1">
                <a:latin typeface="Courier New"/>
              </a:rPr>
              <a:t>RESP</a:t>
            </a:r>
            <a:endParaRPr lang="en-US" sz="1687" dirty="0">
              <a:latin typeface="Courier New"/>
            </a:endParaRPr>
          </a:p>
          <a:p>
            <a:pPr lvl="1">
              <a:spcBef>
                <a:spcPts val="0"/>
              </a:spcBef>
              <a:buNone/>
              <a:tabLst>
                <a:tab pos="1828706" algn="l"/>
                <a:tab pos="2914501" algn="l"/>
              </a:tabLst>
            </a:pPr>
            <a:r>
              <a:rPr lang="en-US" sz="1687" dirty="0">
                <a:latin typeface="Courier New"/>
              </a:rPr>
              <a:t>         FROM	</a:t>
            </a:r>
            <a:r>
              <a:rPr lang="en-US" sz="1687" dirty="0" err="1">
                <a:latin typeface="Courier New"/>
              </a:rPr>
              <a:t>EMP</a:t>
            </a:r>
            <a:r>
              <a:rPr lang="en-US" sz="1687" dirty="0">
                <a:latin typeface="Courier New"/>
              </a:rPr>
              <a:t>, </a:t>
            </a:r>
            <a:r>
              <a:rPr lang="en-US" sz="1687" dirty="0" err="1">
                <a:latin typeface="Courier New"/>
              </a:rPr>
              <a:t>ASG</a:t>
            </a:r>
            <a:r>
              <a:rPr lang="en-US" sz="1687" dirty="0">
                <a:latin typeface="Courier New"/>
              </a:rPr>
              <a:t>+</a:t>
            </a:r>
          </a:p>
          <a:p>
            <a:pPr lvl="1">
              <a:spcBef>
                <a:spcPts val="0"/>
              </a:spcBef>
              <a:buNone/>
              <a:tabLst>
                <a:tab pos="1828706" algn="l"/>
                <a:tab pos="2914501" algn="l"/>
              </a:tabLst>
            </a:pPr>
            <a:r>
              <a:rPr lang="en-US" sz="1687" dirty="0">
                <a:latin typeface="Courier New"/>
              </a:rPr>
              <a:t>         WHERE	</a:t>
            </a:r>
            <a:r>
              <a:rPr lang="en-US" sz="1687" dirty="0" err="1">
                <a:latin typeface="Courier New"/>
              </a:rPr>
              <a:t>EMP.ENO</a:t>
            </a:r>
            <a:r>
              <a:rPr lang="en-US" sz="1687" dirty="0">
                <a:latin typeface="Courier New"/>
              </a:rPr>
              <a:t>=</a:t>
            </a:r>
            <a:r>
              <a:rPr lang="en-US" sz="1687" dirty="0" err="1">
                <a:latin typeface="Courier New"/>
              </a:rPr>
              <a:t>ASG</a:t>
            </a:r>
            <a:r>
              <a:rPr lang="en-US" sz="1687" dirty="0">
                <a:latin typeface="Courier New"/>
              </a:rPr>
              <a:t>+.ENO) </a:t>
            </a:r>
          </a:p>
          <a:p>
            <a:pPr lvl="1">
              <a:spcBef>
                <a:spcPts val="0"/>
              </a:spcBef>
              <a:buNone/>
              <a:tabLst>
                <a:tab pos="1828706" algn="l"/>
                <a:tab pos="2914501" algn="l"/>
              </a:tabLst>
            </a:pPr>
            <a:r>
              <a:rPr lang="en-US" sz="1687" dirty="0">
                <a:latin typeface="Courier New"/>
              </a:rPr>
              <a:t>         UNION</a:t>
            </a:r>
          </a:p>
          <a:p>
            <a:pPr lvl="1">
              <a:spcBef>
                <a:spcPts val="0"/>
              </a:spcBef>
              <a:buNone/>
              <a:tabLst>
                <a:tab pos="1828706" algn="l"/>
                <a:tab pos="2914501" algn="l"/>
              </a:tabLst>
            </a:pPr>
            <a:r>
              <a:rPr lang="en-US" sz="1687" dirty="0">
                <a:latin typeface="Courier New"/>
              </a:rPr>
              <a:t>        (SELECT DISTINCT </a:t>
            </a:r>
            <a:r>
              <a:rPr lang="en-US" sz="1687" dirty="0" err="1">
                <a:latin typeface="Courier New"/>
              </a:rPr>
              <a:t>ENAME</a:t>
            </a:r>
            <a:r>
              <a:rPr lang="en-US" sz="1687" dirty="0">
                <a:latin typeface="Courier New"/>
              </a:rPr>
              <a:t>, </a:t>
            </a:r>
            <a:r>
              <a:rPr lang="en-US" sz="1687" dirty="0" err="1">
                <a:latin typeface="Courier New"/>
              </a:rPr>
              <a:t>RESP</a:t>
            </a:r>
            <a:endParaRPr lang="en-US" sz="1687" dirty="0">
              <a:latin typeface="Courier New"/>
            </a:endParaRPr>
          </a:p>
          <a:p>
            <a:pPr lvl="1">
              <a:spcBef>
                <a:spcPts val="0"/>
              </a:spcBef>
              <a:buNone/>
              <a:tabLst>
                <a:tab pos="1828706" algn="l"/>
                <a:tab pos="2914501" algn="l"/>
              </a:tabLst>
            </a:pPr>
            <a:r>
              <a:rPr lang="en-US" sz="1687" dirty="0">
                <a:latin typeface="Courier New"/>
              </a:rPr>
              <a:t>         FROM	</a:t>
            </a:r>
            <a:r>
              <a:rPr lang="en-US" sz="1687" dirty="0" err="1">
                <a:latin typeface="Courier New"/>
              </a:rPr>
              <a:t>EMP</a:t>
            </a:r>
            <a:r>
              <a:rPr lang="en-US" sz="1687" dirty="0">
                <a:latin typeface="Courier New"/>
              </a:rPr>
              <a:t>+, </a:t>
            </a:r>
            <a:r>
              <a:rPr lang="en-US" sz="1687" dirty="0" err="1">
                <a:latin typeface="Courier New"/>
              </a:rPr>
              <a:t>ASG</a:t>
            </a:r>
            <a:endParaRPr lang="en-US" sz="1687" dirty="0">
              <a:latin typeface="Courier New"/>
            </a:endParaRPr>
          </a:p>
          <a:p>
            <a:pPr lvl="1">
              <a:spcBef>
                <a:spcPts val="0"/>
              </a:spcBef>
              <a:buNone/>
              <a:tabLst>
                <a:tab pos="1828706" algn="l"/>
                <a:tab pos="2914501" algn="l"/>
              </a:tabLst>
            </a:pPr>
            <a:r>
              <a:rPr lang="en-US" sz="1687" dirty="0">
                <a:latin typeface="Courier New"/>
              </a:rPr>
              <a:t>         WHERE	</a:t>
            </a:r>
            <a:r>
              <a:rPr lang="en-US" sz="1687" dirty="0" err="1">
                <a:latin typeface="Courier New"/>
              </a:rPr>
              <a:t>EMP</a:t>
            </a:r>
            <a:r>
              <a:rPr lang="en-US" sz="1687" dirty="0">
                <a:latin typeface="Courier New"/>
              </a:rPr>
              <a:t>+.ENO=</a:t>
            </a:r>
            <a:r>
              <a:rPr lang="en-US" sz="1687" dirty="0" err="1">
                <a:latin typeface="Courier New"/>
              </a:rPr>
              <a:t>ASG.ENO</a:t>
            </a:r>
            <a:r>
              <a:rPr lang="en-US" sz="1687" dirty="0">
                <a:latin typeface="Courier New"/>
              </a:rPr>
              <a:t>) </a:t>
            </a:r>
          </a:p>
          <a:p>
            <a:pPr lvl="1">
              <a:spcBef>
                <a:spcPts val="0"/>
              </a:spcBef>
              <a:buNone/>
              <a:tabLst>
                <a:tab pos="1828706" algn="l"/>
                <a:tab pos="2914501" algn="l"/>
              </a:tabLst>
            </a:pPr>
            <a:r>
              <a:rPr lang="en-US" sz="1687" dirty="0">
                <a:latin typeface="Courier New"/>
              </a:rPr>
              <a:t>         UNION</a:t>
            </a:r>
          </a:p>
          <a:p>
            <a:pPr lvl="1">
              <a:spcBef>
                <a:spcPts val="0"/>
              </a:spcBef>
              <a:buNone/>
              <a:tabLst>
                <a:tab pos="1828706" algn="l"/>
                <a:tab pos="2914501" algn="l"/>
              </a:tabLst>
            </a:pPr>
            <a:r>
              <a:rPr lang="en-US" sz="1687" dirty="0">
                <a:latin typeface="Courier New"/>
              </a:rPr>
              <a:t>        (SELECT DISTINCT </a:t>
            </a:r>
            <a:r>
              <a:rPr lang="en-US" sz="1687" dirty="0" err="1">
                <a:latin typeface="Courier New"/>
              </a:rPr>
              <a:t>ENAME</a:t>
            </a:r>
            <a:r>
              <a:rPr lang="en-US" sz="1687" dirty="0">
                <a:latin typeface="Courier New"/>
              </a:rPr>
              <a:t>, </a:t>
            </a:r>
            <a:r>
              <a:rPr lang="en-US" sz="1687" dirty="0" err="1">
                <a:latin typeface="Courier New"/>
              </a:rPr>
              <a:t>RESP</a:t>
            </a:r>
            <a:endParaRPr lang="en-US" sz="1687" dirty="0">
              <a:latin typeface="Courier New"/>
            </a:endParaRPr>
          </a:p>
          <a:p>
            <a:pPr lvl="1">
              <a:spcBef>
                <a:spcPts val="0"/>
              </a:spcBef>
              <a:buNone/>
              <a:tabLst>
                <a:tab pos="1828706" algn="l"/>
                <a:tab pos="2914501" algn="l"/>
              </a:tabLst>
            </a:pPr>
            <a:r>
              <a:rPr lang="en-US" sz="1687" dirty="0">
                <a:latin typeface="Courier New"/>
              </a:rPr>
              <a:t>         FROM	</a:t>
            </a:r>
            <a:r>
              <a:rPr lang="en-US" sz="1687" dirty="0" err="1">
                <a:latin typeface="Courier New"/>
              </a:rPr>
              <a:t>EMP</a:t>
            </a:r>
            <a:r>
              <a:rPr lang="en-US" sz="1687" dirty="0">
                <a:latin typeface="Courier New"/>
              </a:rPr>
              <a:t>+, </a:t>
            </a:r>
            <a:r>
              <a:rPr lang="en-US" sz="1687" dirty="0" err="1">
                <a:latin typeface="Courier New"/>
              </a:rPr>
              <a:t>ASG</a:t>
            </a:r>
            <a:r>
              <a:rPr lang="en-US" sz="1687" dirty="0">
                <a:latin typeface="Courier New"/>
              </a:rPr>
              <a:t>+</a:t>
            </a:r>
          </a:p>
          <a:p>
            <a:pPr lvl="1">
              <a:spcBef>
                <a:spcPts val="0"/>
              </a:spcBef>
              <a:buNone/>
              <a:tabLst>
                <a:tab pos="1828706" algn="l"/>
                <a:tab pos="2914501" algn="l"/>
              </a:tabLst>
            </a:pPr>
            <a:r>
              <a:rPr lang="en-US" sz="1687" dirty="0">
                <a:latin typeface="Courier New"/>
              </a:rPr>
              <a:t>         WHERE	</a:t>
            </a:r>
            <a:r>
              <a:rPr lang="en-US" sz="1687" dirty="0" err="1">
                <a:latin typeface="Courier New"/>
              </a:rPr>
              <a:t>EMP</a:t>
            </a:r>
            <a:r>
              <a:rPr lang="en-US" sz="1687" dirty="0">
                <a:latin typeface="Courier New"/>
              </a:rPr>
              <a:t>+.ENO=</a:t>
            </a:r>
            <a:r>
              <a:rPr lang="en-US" sz="1687" dirty="0" err="1">
                <a:latin typeface="Courier New"/>
              </a:rPr>
              <a:t>ASG</a:t>
            </a:r>
            <a:r>
              <a:rPr lang="en-US" sz="1687" dirty="0">
                <a:latin typeface="Courier New"/>
              </a:rPr>
              <a:t>+.ENO)</a:t>
            </a:r>
          </a:p>
        </p:txBody>
      </p:sp>
      <p:sp>
        <p:nvSpPr>
          <p:cNvPr id="65539" name="Rectangle 3"/>
          <p:cNvSpPr>
            <a:spLocks noGrp="1" noChangeArrowheads="1"/>
          </p:cNvSpPr>
          <p:nvPr>
            <p:ph type="title"/>
          </p:nvPr>
        </p:nvSpPr>
        <p:spPr>
          <a:noFill/>
          <a:ln/>
        </p:spPr>
        <p:txBody>
          <a:bodyPr/>
          <a:lstStyle/>
          <a:p>
            <a:r>
              <a:rPr lang="en-US" dirty="0"/>
              <a:t>Example</a:t>
            </a:r>
          </a:p>
        </p:txBody>
      </p:sp>
    </p:spTree>
    <p:extLst>
      <p:ext uri="{BB962C8B-B14F-4D97-AF65-F5344CB8AC3E}">
        <p14:creationId xmlns:p14="http://schemas.microsoft.com/office/powerpoint/2010/main" val="3027823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430904" y="1196752"/>
            <a:ext cx="8229600" cy="4530725"/>
          </a:xfrm>
          <a:noFill/>
          <a:ln/>
        </p:spPr>
        <p:txBody>
          <a:bodyPr/>
          <a:lstStyle/>
          <a:p>
            <a:pPr>
              <a:lnSpc>
                <a:spcPct val="100000"/>
              </a:lnSpc>
              <a:spcBef>
                <a:spcPct val="60000"/>
              </a:spcBef>
            </a:pPr>
            <a:r>
              <a:rPr lang="en-US" sz="2812" dirty="0"/>
              <a:t>Involves:</a:t>
            </a:r>
          </a:p>
          <a:p>
            <a:pPr lvl="1">
              <a:lnSpc>
                <a:spcPct val="100000"/>
              </a:lnSpc>
              <a:spcBef>
                <a:spcPct val="60000"/>
              </a:spcBef>
            </a:pPr>
            <a:r>
              <a:rPr lang="en-US" sz="2812" dirty="0"/>
              <a:t>View management</a:t>
            </a:r>
          </a:p>
          <a:p>
            <a:pPr lvl="1">
              <a:lnSpc>
                <a:spcPct val="100000"/>
              </a:lnSpc>
              <a:spcBef>
                <a:spcPct val="60000"/>
              </a:spcBef>
            </a:pPr>
            <a:r>
              <a:rPr lang="en-US" sz="2812" dirty="0"/>
              <a:t>Security control</a:t>
            </a:r>
          </a:p>
          <a:p>
            <a:pPr lvl="1">
              <a:lnSpc>
                <a:spcPct val="100000"/>
              </a:lnSpc>
              <a:spcBef>
                <a:spcPct val="60000"/>
              </a:spcBef>
            </a:pPr>
            <a:r>
              <a:rPr lang="en-US" sz="2812" dirty="0"/>
              <a:t>Semantic Integrity </a:t>
            </a:r>
            <a:r>
              <a:rPr lang="en-US" sz="2812" dirty="0">
                <a:solidFill>
                  <a:schemeClr val="tx2"/>
                </a:solidFill>
              </a:rPr>
              <a:t>control</a:t>
            </a:r>
          </a:p>
          <a:p>
            <a:pPr>
              <a:lnSpc>
                <a:spcPct val="100000"/>
              </a:lnSpc>
              <a:spcBef>
                <a:spcPct val="60000"/>
              </a:spcBef>
            </a:pPr>
            <a:r>
              <a:rPr lang="en-US" sz="2812" dirty="0"/>
              <a:t>Objective :</a:t>
            </a:r>
          </a:p>
          <a:p>
            <a:pPr lvl="1">
              <a:lnSpc>
                <a:spcPct val="100000"/>
              </a:lnSpc>
              <a:spcBef>
                <a:spcPct val="60000"/>
              </a:spcBef>
            </a:pPr>
            <a:r>
              <a:rPr lang="en-US" sz="2812" dirty="0"/>
              <a:t>Insure that </a:t>
            </a:r>
            <a:r>
              <a:rPr lang="en-US" sz="2812" dirty="0">
                <a:solidFill>
                  <a:srgbClr val="FF0000"/>
                </a:solidFill>
              </a:rPr>
              <a:t>authorized</a:t>
            </a:r>
            <a:r>
              <a:rPr lang="en-US" sz="2812" dirty="0"/>
              <a:t> users perform </a:t>
            </a:r>
            <a:r>
              <a:rPr lang="en-US" sz="2812" dirty="0">
                <a:solidFill>
                  <a:srgbClr val="FF0000"/>
                </a:solidFill>
              </a:rPr>
              <a:t>correct</a:t>
            </a:r>
            <a:r>
              <a:rPr lang="en-US" sz="2812" dirty="0"/>
              <a:t> operations on the database, contributing to the maintenance of the database integrity.</a:t>
            </a:r>
          </a:p>
        </p:txBody>
      </p:sp>
      <p:sp>
        <p:nvSpPr>
          <p:cNvPr id="6147" name="Rectangle 3"/>
          <p:cNvSpPr>
            <a:spLocks noGrp="1" noChangeArrowheads="1"/>
          </p:cNvSpPr>
          <p:nvPr>
            <p:ph type="title"/>
          </p:nvPr>
        </p:nvSpPr>
        <p:spPr>
          <a:noFill/>
          <a:ln/>
        </p:spPr>
        <p:txBody>
          <a:bodyPr/>
          <a:lstStyle/>
          <a:p>
            <a:r>
              <a:rPr lang="en-US" dirty="0"/>
              <a:t>Semantic Data Control</a:t>
            </a:r>
          </a:p>
        </p:txBody>
      </p:sp>
    </p:spTree>
    <p:extLst>
      <p:ext uri="{BB962C8B-B14F-4D97-AF65-F5344CB8AC3E}">
        <p14:creationId xmlns:p14="http://schemas.microsoft.com/office/powerpoint/2010/main" val="2837385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182379" y="1052736"/>
            <a:ext cx="8961621" cy="5012432"/>
          </a:xfrm>
          <a:noFill/>
          <a:ln/>
        </p:spPr>
        <p:txBody>
          <a:bodyPr/>
          <a:lstStyle/>
          <a:p>
            <a:pPr>
              <a:spcBef>
                <a:spcPts val="0"/>
              </a:spcBef>
              <a:tabLst>
                <a:tab pos="1828706" algn="l"/>
                <a:tab pos="2914501" algn="l"/>
              </a:tabLst>
            </a:pPr>
            <a:r>
              <a:rPr lang="en-US" sz="2000" dirty="0" err="1">
                <a:latin typeface="Courier New"/>
              </a:rPr>
              <a:t>EMP</a:t>
            </a:r>
            <a:r>
              <a:rPr lang="en-US" sz="2000" dirty="0">
                <a:latin typeface="Courier New"/>
              </a:rPr>
              <a:t>+ : &lt;</a:t>
            </a:r>
            <a:r>
              <a:rPr lang="en-US" sz="2000" dirty="0" err="1">
                <a:latin typeface="Courier New"/>
              </a:rPr>
              <a:t>E9</a:t>
            </a:r>
            <a:r>
              <a:rPr lang="en-US" sz="2000" dirty="0">
                <a:latin typeface="Courier New"/>
              </a:rPr>
              <a:t>, B. Martin, Programmer&gt;</a:t>
            </a:r>
          </a:p>
          <a:p>
            <a:pPr>
              <a:spcBef>
                <a:spcPts val="0"/>
              </a:spcBef>
              <a:tabLst>
                <a:tab pos="1828706" algn="l"/>
                <a:tab pos="2914501" algn="l"/>
              </a:tabLst>
            </a:pPr>
            <a:r>
              <a:rPr lang="en-US" sz="2000" dirty="0" err="1">
                <a:latin typeface="Courier New"/>
              </a:rPr>
              <a:t>ASG</a:t>
            </a:r>
            <a:r>
              <a:rPr lang="en-US" sz="2000" dirty="0">
                <a:latin typeface="Courier New"/>
              </a:rPr>
              <a:t>+ : &lt;</a:t>
            </a:r>
            <a:r>
              <a:rPr lang="en-US" sz="2000" dirty="0" err="1">
                <a:latin typeface="Courier New"/>
              </a:rPr>
              <a:t>E4</a:t>
            </a:r>
            <a:r>
              <a:rPr lang="en-US" sz="2000" dirty="0">
                <a:latin typeface="Courier New"/>
              </a:rPr>
              <a:t>, </a:t>
            </a:r>
            <a:r>
              <a:rPr lang="en-US" sz="2000" dirty="0" err="1">
                <a:latin typeface="Courier New"/>
              </a:rPr>
              <a:t>P3</a:t>
            </a:r>
            <a:r>
              <a:rPr lang="en-US" sz="2000" dirty="0">
                <a:latin typeface="Courier New"/>
              </a:rPr>
              <a:t>, Programmer, 12&gt; and </a:t>
            </a:r>
          </a:p>
          <a:p>
            <a:pPr marL="0" indent="0">
              <a:spcBef>
                <a:spcPts val="0"/>
              </a:spcBef>
              <a:buNone/>
              <a:tabLst>
                <a:tab pos="1828706" algn="l"/>
                <a:tab pos="2914501" algn="l"/>
              </a:tabLst>
            </a:pPr>
            <a:r>
              <a:rPr lang="en-US" sz="2000" dirty="0">
                <a:latin typeface="Courier New"/>
              </a:rPr>
              <a:t>         &lt;E9, P3, Programmer, 12&gt;</a:t>
            </a:r>
          </a:p>
          <a:p>
            <a:pPr marL="0" indent="0">
              <a:spcBef>
                <a:spcPts val="0"/>
              </a:spcBef>
              <a:buNone/>
              <a:tabLst>
                <a:tab pos="1828706" algn="l"/>
                <a:tab pos="2914501" algn="l"/>
              </a:tabLst>
            </a:pPr>
            <a:r>
              <a:rPr lang="en-US" sz="2000" dirty="0">
                <a:latin typeface="Courier New"/>
              </a:rPr>
              <a:t>	</a:t>
            </a:r>
          </a:p>
          <a:p>
            <a:pPr marL="0" indent="0">
              <a:spcBef>
                <a:spcPts val="0"/>
              </a:spcBef>
              <a:buNone/>
              <a:tabLst>
                <a:tab pos="1828706" algn="l"/>
                <a:tab pos="2914501" algn="l"/>
              </a:tabLst>
            </a:pPr>
            <a:r>
              <a:rPr lang="en-US" sz="2000" dirty="0" err="1">
                <a:latin typeface="Courier New"/>
              </a:rPr>
              <a:t>EG</a:t>
            </a:r>
            <a:r>
              <a:rPr lang="en-US" sz="2000" dirty="0">
                <a:latin typeface="Courier New"/>
              </a:rPr>
              <a:t>+= (SELECT DISTINCT </a:t>
            </a:r>
            <a:r>
              <a:rPr lang="en-US" sz="2000" dirty="0" err="1">
                <a:latin typeface="Courier New"/>
              </a:rPr>
              <a:t>ENAME</a:t>
            </a:r>
            <a:r>
              <a:rPr lang="en-US" sz="2000" dirty="0">
                <a:latin typeface="Courier New"/>
              </a:rPr>
              <a:t>, </a:t>
            </a:r>
            <a:r>
              <a:rPr lang="en-US" sz="2000" dirty="0" err="1">
                <a:latin typeface="Courier New"/>
              </a:rPr>
              <a:t>RESP</a:t>
            </a:r>
            <a:endParaRPr lang="en-US" sz="2000" dirty="0">
              <a:latin typeface="Courier New"/>
            </a:endParaRPr>
          </a:p>
          <a:p>
            <a:pPr marL="0" indent="0">
              <a:spcBef>
                <a:spcPts val="0"/>
              </a:spcBef>
              <a:buNone/>
              <a:tabLst>
                <a:tab pos="1828706" algn="l"/>
                <a:tab pos="2914501" algn="l"/>
              </a:tabLst>
            </a:pPr>
            <a:r>
              <a:rPr lang="en-US" sz="2000" dirty="0">
                <a:latin typeface="Courier New"/>
              </a:rPr>
              <a:t>      FROM	</a:t>
            </a:r>
            <a:r>
              <a:rPr lang="en-US" sz="2000" dirty="0" err="1">
                <a:latin typeface="Courier New"/>
              </a:rPr>
              <a:t>EMP</a:t>
            </a:r>
            <a:r>
              <a:rPr lang="en-US" sz="2000" dirty="0">
                <a:latin typeface="Courier New"/>
              </a:rPr>
              <a:t>, </a:t>
            </a:r>
            <a:r>
              <a:rPr lang="en-US" sz="2000" dirty="0" err="1">
                <a:latin typeface="Courier New"/>
              </a:rPr>
              <a:t>ASG</a:t>
            </a:r>
            <a:r>
              <a:rPr lang="en-US" sz="2000" dirty="0">
                <a:latin typeface="Courier New"/>
              </a:rPr>
              <a:t>+</a:t>
            </a:r>
          </a:p>
          <a:p>
            <a:pPr marL="0" indent="0">
              <a:spcBef>
                <a:spcPts val="0"/>
              </a:spcBef>
              <a:buNone/>
              <a:tabLst>
                <a:tab pos="1828706" algn="l"/>
                <a:tab pos="2914501" algn="l"/>
              </a:tabLst>
            </a:pPr>
            <a:r>
              <a:rPr lang="en-US" sz="2000" dirty="0">
                <a:latin typeface="Courier New"/>
              </a:rPr>
              <a:t>      WHERE	</a:t>
            </a:r>
            <a:r>
              <a:rPr lang="en-US" sz="2000" dirty="0" err="1">
                <a:latin typeface="Courier New"/>
              </a:rPr>
              <a:t>EMP.ENO</a:t>
            </a:r>
            <a:r>
              <a:rPr lang="en-US" sz="2000" dirty="0">
                <a:latin typeface="Courier New"/>
              </a:rPr>
              <a:t>=</a:t>
            </a:r>
            <a:r>
              <a:rPr lang="en-US" sz="2000" dirty="0" err="1">
                <a:latin typeface="Courier New"/>
              </a:rPr>
              <a:t>ASG</a:t>
            </a:r>
            <a:r>
              <a:rPr lang="en-US" sz="2000" dirty="0">
                <a:latin typeface="Courier New"/>
              </a:rPr>
              <a:t>+.ENO) </a:t>
            </a:r>
          </a:p>
          <a:p>
            <a:pPr marL="0" indent="0">
              <a:spcBef>
                <a:spcPts val="0"/>
              </a:spcBef>
              <a:buNone/>
              <a:tabLst>
                <a:tab pos="1828706" algn="l"/>
                <a:tab pos="2914501" algn="l"/>
              </a:tabLst>
            </a:pPr>
            <a:r>
              <a:rPr lang="en-US" sz="2000" dirty="0">
                <a:latin typeface="Courier New"/>
              </a:rPr>
              <a:t>      UNION</a:t>
            </a:r>
          </a:p>
          <a:p>
            <a:pPr marL="0" indent="0">
              <a:spcBef>
                <a:spcPts val="0"/>
              </a:spcBef>
              <a:buNone/>
              <a:tabLst>
                <a:tab pos="1828706" algn="l"/>
                <a:tab pos="2914501" algn="l"/>
              </a:tabLst>
            </a:pPr>
            <a:r>
              <a:rPr lang="en-US" sz="2000" dirty="0">
                <a:latin typeface="Courier New"/>
              </a:rPr>
              <a:t>     (SELECT DISTINCT </a:t>
            </a:r>
            <a:r>
              <a:rPr lang="en-US" sz="2000" dirty="0" err="1">
                <a:latin typeface="Courier New"/>
              </a:rPr>
              <a:t>ENAME</a:t>
            </a:r>
            <a:r>
              <a:rPr lang="en-US" sz="2000" dirty="0">
                <a:latin typeface="Courier New"/>
              </a:rPr>
              <a:t>, </a:t>
            </a:r>
            <a:r>
              <a:rPr lang="en-US" sz="2000" dirty="0" err="1">
                <a:latin typeface="Courier New"/>
              </a:rPr>
              <a:t>RESP</a:t>
            </a:r>
            <a:endParaRPr lang="en-US" sz="2000" dirty="0">
              <a:latin typeface="Courier New"/>
            </a:endParaRPr>
          </a:p>
          <a:p>
            <a:pPr marL="0" indent="0">
              <a:spcBef>
                <a:spcPts val="0"/>
              </a:spcBef>
              <a:buNone/>
              <a:tabLst>
                <a:tab pos="1828706" algn="l"/>
                <a:tab pos="2914501" algn="l"/>
              </a:tabLst>
            </a:pPr>
            <a:r>
              <a:rPr lang="en-US" sz="2000" dirty="0">
                <a:latin typeface="Courier New"/>
              </a:rPr>
              <a:t>      FROM	</a:t>
            </a:r>
            <a:r>
              <a:rPr lang="en-US" sz="2000" dirty="0" err="1">
                <a:latin typeface="Courier New"/>
              </a:rPr>
              <a:t>EMP</a:t>
            </a:r>
            <a:r>
              <a:rPr lang="en-US" sz="2000" dirty="0">
                <a:latin typeface="Courier New"/>
              </a:rPr>
              <a:t>+, </a:t>
            </a:r>
            <a:r>
              <a:rPr lang="en-US" sz="2000" dirty="0" err="1">
                <a:latin typeface="Courier New"/>
              </a:rPr>
              <a:t>ASG</a:t>
            </a:r>
            <a:endParaRPr lang="en-US" sz="2000" dirty="0">
              <a:latin typeface="Courier New"/>
            </a:endParaRPr>
          </a:p>
          <a:p>
            <a:pPr marL="0" indent="0">
              <a:spcBef>
                <a:spcPts val="0"/>
              </a:spcBef>
              <a:buNone/>
              <a:tabLst>
                <a:tab pos="1828706" algn="l"/>
                <a:tab pos="2914501" algn="l"/>
              </a:tabLst>
            </a:pPr>
            <a:r>
              <a:rPr lang="en-US" sz="2000" dirty="0">
                <a:latin typeface="Courier New"/>
              </a:rPr>
              <a:t>      WHERE	</a:t>
            </a:r>
            <a:r>
              <a:rPr lang="en-US" sz="2000" dirty="0" err="1">
                <a:latin typeface="Courier New"/>
              </a:rPr>
              <a:t>EMP</a:t>
            </a:r>
            <a:r>
              <a:rPr lang="en-US" sz="2000" dirty="0">
                <a:latin typeface="Courier New"/>
              </a:rPr>
              <a:t>+.ENO=</a:t>
            </a:r>
            <a:r>
              <a:rPr lang="en-US" sz="2000" dirty="0" err="1">
                <a:latin typeface="Courier New"/>
              </a:rPr>
              <a:t>ASG.ENO</a:t>
            </a:r>
            <a:r>
              <a:rPr lang="en-US" sz="2000" dirty="0">
                <a:latin typeface="Courier New"/>
              </a:rPr>
              <a:t>) </a:t>
            </a:r>
          </a:p>
          <a:p>
            <a:pPr marL="0" indent="0">
              <a:spcBef>
                <a:spcPts val="0"/>
              </a:spcBef>
              <a:buNone/>
              <a:tabLst>
                <a:tab pos="1828706" algn="l"/>
                <a:tab pos="2914501" algn="l"/>
              </a:tabLst>
            </a:pPr>
            <a:r>
              <a:rPr lang="en-US" sz="2000" dirty="0">
                <a:latin typeface="Courier New"/>
              </a:rPr>
              <a:t>      UNION</a:t>
            </a:r>
          </a:p>
          <a:p>
            <a:pPr marL="0" indent="0">
              <a:spcBef>
                <a:spcPts val="0"/>
              </a:spcBef>
              <a:buNone/>
              <a:tabLst>
                <a:tab pos="1828706" algn="l"/>
                <a:tab pos="2914501" algn="l"/>
              </a:tabLst>
            </a:pPr>
            <a:r>
              <a:rPr lang="en-US" sz="2000" dirty="0">
                <a:latin typeface="Courier New"/>
              </a:rPr>
              <a:t>     (SELECT DISTINCT </a:t>
            </a:r>
            <a:r>
              <a:rPr lang="en-US" sz="2000" dirty="0" err="1">
                <a:latin typeface="Courier New"/>
              </a:rPr>
              <a:t>ENAME</a:t>
            </a:r>
            <a:r>
              <a:rPr lang="en-US" sz="2000" dirty="0">
                <a:latin typeface="Courier New"/>
              </a:rPr>
              <a:t>, </a:t>
            </a:r>
            <a:r>
              <a:rPr lang="en-US" sz="2000" dirty="0" err="1">
                <a:latin typeface="Courier New"/>
              </a:rPr>
              <a:t>RESP</a:t>
            </a:r>
            <a:endParaRPr lang="en-US" sz="2000" dirty="0">
              <a:latin typeface="Courier New"/>
            </a:endParaRPr>
          </a:p>
          <a:p>
            <a:pPr marL="0" indent="0">
              <a:spcBef>
                <a:spcPts val="0"/>
              </a:spcBef>
              <a:buNone/>
              <a:tabLst>
                <a:tab pos="1828706" algn="l"/>
                <a:tab pos="2914501" algn="l"/>
              </a:tabLst>
            </a:pPr>
            <a:r>
              <a:rPr lang="en-US" sz="2000" dirty="0">
                <a:latin typeface="Courier New"/>
              </a:rPr>
              <a:t>      FROM	</a:t>
            </a:r>
            <a:r>
              <a:rPr lang="en-US" sz="2000" dirty="0" err="1">
                <a:latin typeface="Courier New"/>
              </a:rPr>
              <a:t>EMP</a:t>
            </a:r>
            <a:r>
              <a:rPr lang="en-US" sz="2000" dirty="0">
                <a:latin typeface="Courier New"/>
              </a:rPr>
              <a:t>+, </a:t>
            </a:r>
            <a:r>
              <a:rPr lang="en-US" sz="2000" dirty="0" err="1">
                <a:latin typeface="Courier New"/>
              </a:rPr>
              <a:t>ASG</a:t>
            </a:r>
            <a:r>
              <a:rPr lang="en-US" sz="2000" dirty="0">
                <a:latin typeface="Courier New"/>
              </a:rPr>
              <a:t>+</a:t>
            </a:r>
          </a:p>
          <a:p>
            <a:pPr marL="0" indent="0">
              <a:spcBef>
                <a:spcPts val="0"/>
              </a:spcBef>
              <a:buNone/>
              <a:tabLst>
                <a:tab pos="1828706" algn="l"/>
                <a:tab pos="2914501" algn="l"/>
              </a:tabLst>
            </a:pPr>
            <a:r>
              <a:rPr lang="en-US" sz="2000" dirty="0">
                <a:latin typeface="Courier New"/>
              </a:rPr>
              <a:t>      WHERE	</a:t>
            </a:r>
            <a:r>
              <a:rPr lang="en-US" sz="2000" dirty="0" err="1">
                <a:latin typeface="Courier New"/>
              </a:rPr>
              <a:t>EMP</a:t>
            </a:r>
            <a:r>
              <a:rPr lang="en-US" sz="2000" dirty="0">
                <a:latin typeface="Courier New"/>
              </a:rPr>
              <a:t>+.ENO=</a:t>
            </a:r>
            <a:r>
              <a:rPr lang="en-US" sz="2000" dirty="0" err="1">
                <a:latin typeface="Courier New"/>
              </a:rPr>
              <a:t>ASG</a:t>
            </a:r>
            <a:r>
              <a:rPr lang="en-US" sz="2000" dirty="0">
                <a:latin typeface="Courier New"/>
              </a:rPr>
              <a:t>+.ENO)</a:t>
            </a:r>
          </a:p>
          <a:p>
            <a:pPr marL="0" indent="0">
              <a:spcBef>
                <a:spcPts val="0"/>
              </a:spcBef>
              <a:buNone/>
              <a:tabLst>
                <a:tab pos="1828706" algn="l"/>
                <a:tab pos="2914501" algn="l"/>
              </a:tabLst>
            </a:pPr>
            <a:endParaRPr lang="en-US" sz="2000" dirty="0">
              <a:latin typeface="Courier New"/>
            </a:endParaRPr>
          </a:p>
        </p:txBody>
      </p:sp>
      <p:sp>
        <p:nvSpPr>
          <p:cNvPr id="65539" name="Rectangle 3"/>
          <p:cNvSpPr>
            <a:spLocks noGrp="1" noChangeArrowheads="1"/>
          </p:cNvSpPr>
          <p:nvPr>
            <p:ph type="title"/>
          </p:nvPr>
        </p:nvSpPr>
        <p:spPr>
          <a:xfrm>
            <a:off x="457200" y="277814"/>
            <a:ext cx="8229600" cy="592078"/>
          </a:xfrm>
          <a:noFill/>
          <a:ln/>
        </p:spPr>
        <p:txBody>
          <a:bodyPr/>
          <a:lstStyle/>
          <a:p>
            <a:r>
              <a:rPr lang="en-US" dirty="0"/>
              <a:t>Example</a:t>
            </a:r>
          </a:p>
        </p:txBody>
      </p:sp>
      <p:pic>
        <p:nvPicPr>
          <p:cNvPr id="3" name="Picture 2"/>
          <p:cNvPicPr>
            <a:picLocks noChangeAspect="1"/>
          </p:cNvPicPr>
          <p:nvPr/>
        </p:nvPicPr>
        <p:blipFill>
          <a:blip r:embed="rId3"/>
          <a:stretch>
            <a:fillRect/>
          </a:stretch>
        </p:blipFill>
        <p:spPr>
          <a:xfrm>
            <a:off x="6458475" y="1294159"/>
            <a:ext cx="2391935" cy="2083298"/>
          </a:xfrm>
          <a:prstGeom prst="rect">
            <a:avLst/>
          </a:prstGeom>
        </p:spPr>
      </p:pic>
      <p:pic>
        <p:nvPicPr>
          <p:cNvPr id="4" name="Picture 3"/>
          <p:cNvPicPr>
            <a:picLocks noChangeAspect="1"/>
          </p:cNvPicPr>
          <p:nvPr/>
        </p:nvPicPr>
        <p:blipFill>
          <a:blip r:embed="rId4"/>
          <a:stretch>
            <a:fillRect/>
          </a:stretch>
        </p:blipFill>
        <p:spPr>
          <a:xfrm>
            <a:off x="6293439" y="3429000"/>
            <a:ext cx="2722005" cy="2687711"/>
          </a:xfrm>
          <a:prstGeom prst="rect">
            <a:avLst/>
          </a:prstGeom>
        </p:spPr>
      </p:pic>
      <p:sp>
        <p:nvSpPr>
          <p:cNvPr id="2" name="TextBox 1"/>
          <p:cNvSpPr txBox="1"/>
          <p:nvPr/>
        </p:nvSpPr>
        <p:spPr>
          <a:xfrm>
            <a:off x="5736505" y="2379128"/>
            <a:ext cx="652743" cy="351956"/>
          </a:xfrm>
          <a:prstGeom prst="rect">
            <a:avLst/>
          </a:prstGeom>
          <a:noFill/>
        </p:spPr>
        <p:txBody>
          <a:bodyPr wrap="none" rtlCol="0">
            <a:spAutoFit/>
          </a:bodyPr>
          <a:lstStyle/>
          <a:p>
            <a:r>
              <a:rPr lang="en-US" sz="1687" dirty="0" err="1"/>
              <a:t>EMP</a:t>
            </a:r>
            <a:endParaRPr lang="en-US" sz="1687" dirty="0"/>
          </a:p>
        </p:txBody>
      </p:sp>
      <p:sp>
        <p:nvSpPr>
          <p:cNvPr id="7" name="TextBox 6"/>
          <p:cNvSpPr txBox="1"/>
          <p:nvPr/>
        </p:nvSpPr>
        <p:spPr>
          <a:xfrm>
            <a:off x="5584827" y="4203975"/>
            <a:ext cx="641522" cy="351956"/>
          </a:xfrm>
          <a:prstGeom prst="rect">
            <a:avLst/>
          </a:prstGeom>
          <a:noFill/>
        </p:spPr>
        <p:txBody>
          <a:bodyPr wrap="none" rtlCol="0">
            <a:spAutoFit/>
          </a:bodyPr>
          <a:lstStyle/>
          <a:p>
            <a:r>
              <a:rPr lang="en-US" sz="1687" dirty="0" err="1"/>
              <a:t>ASG</a:t>
            </a:r>
            <a:endParaRPr lang="en-US" sz="1687" dirty="0"/>
          </a:p>
        </p:txBody>
      </p:sp>
    </p:spTree>
    <p:extLst>
      <p:ext uri="{BB962C8B-B14F-4D97-AF65-F5344CB8AC3E}">
        <p14:creationId xmlns:p14="http://schemas.microsoft.com/office/powerpoint/2010/main" val="2385285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182379" y="1386176"/>
            <a:ext cx="5947451" cy="5012432"/>
          </a:xfrm>
          <a:noFill/>
          <a:ln/>
        </p:spPr>
        <p:txBody>
          <a:bodyPr/>
          <a:lstStyle/>
          <a:p>
            <a:pPr>
              <a:spcBef>
                <a:spcPts val="0"/>
              </a:spcBef>
              <a:tabLst>
                <a:tab pos="1828706" algn="l"/>
                <a:tab pos="2914501" algn="l"/>
              </a:tabLst>
            </a:pPr>
            <a:r>
              <a:rPr lang="en-US" sz="2000" dirty="0" err="1">
                <a:latin typeface="Courier New"/>
              </a:rPr>
              <a:t>EMP</a:t>
            </a:r>
            <a:r>
              <a:rPr lang="en-US" sz="2000" dirty="0">
                <a:latin typeface="Courier New"/>
              </a:rPr>
              <a:t>+ : &lt;</a:t>
            </a:r>
            <a:r>
              <a:rPr lang="en-US" sz="2000" dirty="0" err="1">
                <a:latin typeface="Courier New"/>
              </a:rPr>
              <a:t>E9</a:t>
            </a:r>
            <a:r>
              <a:rPr lang="en-US" sz="2000" dirty="0">
                <a:latin typeface="Courier New"/>
              </a:rPr>
              <a:t>, B. Martin, Programmer&gt;</a:t>
            </a:r>
          </a:p>
          <a:p>
            <a:pPr>
              <a:spcBef>
                <a:spcPts val="0"/>
              </a:spcBef>
              <a:tabLst>
                <a:tab pos="1828706" algn="l"/>
                <a:tab pos="2914501" algn="l"/>
              </a:tabLst>
            </a:pPr>
            <a:r>
              <a:rPr lang="en-US" sz="2000" dirty="0" err="1">
                <a:latin typeface="Courier New"/>
              </a:rPr>
              <a:t>ASG</a:t>
            </a:r>
            <a:r>
              <a:rPr lang="en-US" sz="2000" dirty="0">
                <a:latin typeface="Courier New"/>
              </a:rPr>
              <a:t>+ : &lt;</a:t>
            </a:r>
            <a:r>
              <a:rPr lang="en-US" sz="2000" dirty="0" err="1">
                <a:latin typeface="Courier New"/>
              </a:rPr>
              <a:t>E4</a:t>
            </a:r>
            <a:r>
              <a:rPr lang="en-US" sz="2000" dirty="0">
                <a:latin typeface="Courier New"/>
              </a:rPr>
              <a:t>, </a:t>
            </a:r>
            <a:r>
              <a:rPr lang="en-US" sz="2000" dirty="0" err="1">
                <a:latin typeface="Courier New"/>
              </a:rPr>
              <a:t>P3</a:t>
            </a:r>
            <a:r>
              <a:rPr lang="en-US" sz="2000" dirty="0">
                <a:latin typeface="Courier New"/>
              </a:rPr>
              <a:t>, Programmer, 12&gt; and </a:t>
            </a:r>
          </a:p>
          <a:p>
            <a:pPr marL="0" indent="0">
              <a:spcBef>
                <a:spcPts val="0"/>
              </a:spcBef>
              <a:buNone/>
              <a:tabLst>
                <a:tab pos="1828706" algn="l"/>
                <a:tab pos="2914501" algn="l"/>
              </a:tabLst>
            </a:pPr>
            <a:r>
              <a:rPr lang="en-US" sz="2000" dirty="0">
                <a:latin typeface="Courier New"/>
              </a:rPr>
              <a:t>         &lt;</a:t>
            </a:r>
            <a:r>
              <a:rPr lang="en-US" sz="2000" dirty="0" err="1">
                <a:latin typeface="Courier New"/>
              </a:rPr>
              <a:t>E9</a:t>
            </a:r>
            <a:r>
              <a:rPr lang="en-US" sz="2000" dirty="0">
                <a:latin typeface="Courier New"/>
              </a:rPr>
              <a:t>, </a:t>
            </a:r>
            <a:r>
              <a:rPr lang="en-US" sz="2000" dirty="0" err="1">
                <a:latin typeface="Courier New"/>
              </a:rPr>
              <a:t>P3</a:t>
            </a:r>
            <a:r>
              <a:rPr lang="en-US" sz="2000" dirty="0">
                <a:latin typeface="Courier New"/>
              </a:rPr>
              <a:t>, Programmer, 12&gt;</a:t>
            </a:r>
          </a:p>
          <a:p>
            <a:pPr marL="0" indent="0">
              <a:spcBef>
                <a:spcPts val="0"/>
              </a:spcBef>
              <a:buNone/>
              <a:tabLst>
                <a:tab pos="1828706" algn="l"/>
                <a:tab pos="2914501" algn="l"/>
              </a:tabLst>
            </a:pPr>
            <a:endParaRPr lang="en-US" sz="2000" dirty="0">
              <a:latin typeface="Courier New"/>
            </a:endParaRPr>
          </a:p>
          <a:p>
            <a:pPr marL="0" indent="0">
              <a:spcBef>
                <a:spcPts val="0"/>
              </a:spcBef>
              <a:buNone/>
              <a:tabLst>
                <a:tab pos="1828706" algn="l"/>
                <a:tab pos="2914501" algn="l"/>
              </a:tabLst>
            </a:pPr>
            <a:r>
              <a:rPr lang="en-US" sz="2000" dirty="0">
                <a:latin typeface="Courier New"/>
              </a:rPr>
              <a:t> 	</a:t>
            </a:r>
          </a:p>
          <a:p>
            <a:pPr>
              <a:spcBef>
                <a:spcPts val="0"/>
              </a:spcBef>
              <a:tabLst>
                <a:tab pos="1828706" algn="l"/>
                <a:tab pos="2914501" algn="l"/>
              </a:tabLst>
            </a:pPr>
            <a:r>
              <a:rPr lang="en-US" sz="2000" dirty="0" err="1">
                <a:latin typeface="Courier New"/>
              </a:rPr>
              <a:t>EMP</a:t>
            </a:r>
            <a:r>
              <a:rPr lang="en-US" sz="2000" dirty="0">
                <a:latin typeface="Courier New"/>
              </a:rPr>
              <a:t> ⋈ </a:t>
            </a:r>
            <a:r>
              <a:rPr lang="en-US" sz="2000" dirty="0" err="1">
                <a:latin typeface="Courier New"/>
              </a:rPr>
              <a:t>ASG</a:t>
            </a:r>
            <a:r>
              <a:rPr lang="en-US" sz="2000" dirty="0">
                <a:latin typeface="Courier New"/>
              </a:rPr>
              <a:t>+ : </a:t>
            </a:r>
          </a:p>
          <a:p>
            <a:pPr marL="0" indent="0">
              <a:spcBef>
                <a:spcPts val="0"/>
              </a:spcBef>
              <a:buNone/>
              <a:tabLst>
                <a:tab pos="1828706" algn="l"/>
                <a:tab pos="2914501" algn="l"/>
              </a:tabLst>
            </a:pPr>
            <a:r>
              <a:rPr lang="en-US" sz="2000" dirty="0">
                <a:latin typeface="Courier New"/>
              </a:rPr>
              <a:t>  &lt;J. Miller, Programmer&gt;</a:t>
            </a:r>
          </a:p>
          <a:p>
            <a:pPr marL="0" indent="0">
              <a:spcBef>
                <a:spcPts val="0"/>
              </a:spcBef>
              <a:buNone/>
              <a:tabLst>
                <a:tab pos="1828706" algn="l"/>
                <a:tab pos="2914501" algn="l"/>
              </a:tabLst>
            </a:pPr>
            <a:endParaRPr lang="en-US" sz="2000" dirty="0">
              <a:latin typeface="Courier New"/>
            </a:endParaRPr>
          </a:p>
          <a:p>
            <a:pPr>
              <a:spcBef>
                <a:spcPts val="0"/>
              </a:spcBef>
              <a:tabLst>
                <a:tab pos="1828706" algn="l"/>
                <a:tab pos="2914501" algn="l"/>
              </a:tabLst>
            </a:pPr>
            <a:r>
              <a:rPr lang="en-US" sz="2000" dirty="0" err="1">
                <a:latin typeface="Courier New"/>
              </a:rPr>
              <a:t>EMP</a:t>
            </a:r>
            <a:r>
              <a:rPr lang="en-US" sz="2000" dirty="0">
                <a:latin typeface="Courier New"/>
              </a:rPr>
              <a:t>+ ⋈ </a:t>
            </a:r>
            <a:r>
              <a:rPr lang="en-US" sz="2000" dirty="0" err="1">
                <a:latin typeface="Courier New"/>
              </a:rPr>
              <a:t>ASG</a:t>
            </a:r>
            <a:endParaRPr lang="en-US" sz="2000" dirty="0">
              <a:latin typeface="Courier New"/>
            </a:endParaRPr>
          </a:p>
          <a:p>
            <a:pPr marL="0" indent="0">
              <a:spcBef>
                <a:spcPts val="0"/>
              </a:spcBef>
              <a:buNone/>
              <a:tabLst>
                <a:tab pos="1828706" algn="l"/>
                <a:tab pos="2914501" algn="l"/>
              </a:tabLst>
            </a:pPr>
            <a:endParaRPr lang="en-US" sz="2000" dirty="0">
              <a:latin typeface="Courier New"/>
            </a:endParaRPr>
          </a:p>
          <a:p>
            <a:pPr>
              <a:spcBef>
                <a:spcPts val="0"/>
              </a:spcBef>
              <a:tabLst>
                <a:tab pos="1828706" algn="l"/>
                <a:tab pos="2914501" algn="l"/>
              </a:tabLst>
            </a:pPr>
            <a:r>
              <a:rPr lang="en-US" sz="2000" dirty="0" err="1">
                <a:latin typeface="Courier New"/>
              </a:rPr>
              <a:t>EMP</a:t>
            </a:r>
            <a:r>
              <a:rPr lang="en-US" sz="2000" dirty="0">
                <a:latin typeface="Courier New"/>
              </a:rPr>
              <a:t>+ ⋈ </a:t>
            </a:r>
            <a:r>
              <a:rPr lang="en-US" sz="2000" dirty="0" err="1">
                <a:latin typeface="Courier New"/>
              </a:rPr>
              <a:t>ASG</a:t>
            </a:r>
            <a:r>
              <a:rPr lang="en-US" sz="2000" dirty="0">
                <a:latin typeface="Courier New"/>
              </a:rPr>
              <a:t>+ : </a:t>
            </a:r>
          </a:p>
          <a:p>
            <a:pPr marL="0" indent="0">
              <a:spcBef>
                <a:spcPts val="0"/>
              </a:spcBef>
              <a:buNone/>
              <a:tabLst>
                <a:tab pos="1828706" algn="l"/>
                <a:tab pos="2914501" algn="l"/>
              </a:tabLst>
            </a:pPr>
            <a:r>
              <a:rPr lang="en-US" sz="2000" dirty="0">
                <a:latin typeface="Courier New"/>
              </a:rPr>
              <a:t>  &lt;B. Martin, Programmer&gt;</a:t>
            </a:r>
          </a:p>
          <a:p>
            <a:pPr>
              <a:spcBef>
                <a:spcPts val="0"/>
              </a:spcBef>
              <a:tabLst>
                <a:tab pos="1828706" algn="l"/>
                <a:tab pos="2914501" algn="l"/>
              </a:tabLst>
            </a:pPr>
            <a:endParaRPr lang="en-US" sz="2000" dirty="0">
              <a:latin typeface="Courier New"/>
            </a:endParaRPr>
          </a:p>
          <a:p>
            <a:pPr marL="0" indent="0">
              <a:spcBef>
                <a:spcPts val="0"/>
              </a:spcBef>
              <a:buNone/>
              <a:tabLst>
                <a:tab pos="1828706" algn="l"/>
                <a:tab pos="2914501" algn="l"/>
              </a:tabLst>
            </a:pPr>
            <a:r>
              <a:rPr lang="en-US" sz="2000" dirty="0">
                <a:latin typeface="Courier New"/>
              </a:rPr>
              <a:t>      </a:t>
            </a:r>
          </a:p>
        </p:txBody>
      </p:sp>
      <p:sp>
        <p:nvSpPr>
          <p:cNvPr id="65539" name="Rectangle 3"/>
          <p:cNvSpPr>
            <a:spLocks noGrp="1" noChangeArrowheads="1"/>
          </p:cNvSpPr>
          <p:nvPr>
            <p:ph type="title"/>
          </p:nvPr>
        </p:nvSpPr>
        <p:spPr>
          <a:noFill/>
          <a:ln/>
        </p:spPr>
        <p:txBody>
          <a:bodyPr/>
          <a:lstStyle/>
          <a:p>
            <a:r>
              <a:rPr lang="en-US" dirty="0"/>
              <a:t>Example</a:t>
            </a:r>
          </a:p>
        </p:txBody>
      </p:sp>
      <p:pic>
        <p:nvPicPr>
          <p:cNvPr id="3" name="Picture 2"/>
          <p:cNvPicPr>
            <a:picLocks noChangeAspect="1"/>
          </p:cNvPicPr>
          <p:nvPr/>
        </p:nvPicPr>
        <p:blipFill>
          <a:blip r:embed="rId3"/>
          <a:stretch>
            <a:fillRect/>
          </a:stretch>
        </p:blipFill>
        <p:spPr>
          <a:xfrm>
            <a:off x="6458476" y="1268760"/>
            <a:ext cx="2391935" cy="2083298"/>
          </a:xfrm>
          <a:prstGeom prst="rect">
            <a:avLst/>
          </a:prstGeom>
        </p:spPr>
      </p:pic>
      <p:pic>
        <p:nvPicPr>
          <p:cNvPr id="4" name="Picture 3"/>
          <p:cNvPicPr>
            <a:picLocks noChangeAspect="1"/>
          </p:cNvPicPr>
          <p:nvPr/>
        </p:nvPicPr>
        <p:blipFill>
          <a:blip r:embed="rId4"/>
          <a:stretch>
            <a:fillRect/>
          </a:stretch>
        </p:blipFill>
        <p:spPr>
          <a:xfrm>
            <a:off x="6293441" y="3390684"/>
            <a:ext cx="2722005" cy="2687711"/>
          </a:xfrm>
          <a:prstGeom prst="rect">
            <a:avLst/>
          </a:prstGeom>
        </p:spPr>
      </p:pic>
      <p:sp>
        <p:nvSpPr>
          <p:cNvPr id="2" name="TextBox 1"/>
          <p:cNvSpPr txBox="1"/>
          <p:nvPr/>
        </p:nvSpPr>
        <p:spPr>
          <a:xfrm>
            <a:off x="6457761" y="916804"/>
            <a:ext cx="652743" cy="351956"/>
          </a:xfrm>
          <a:prstGeom prst="rect">
            <a:avLst/>
          </a:prstGeom>
          <a:noFill/>
        </p:spPr>
        <p:txBody>
          <a:bodyPr wrap="none" rtlCol="0">
            <a:spAutoFit/>
          </a:bodyPr>
          <a:lstStyle/>
          <a:p>
            <a:r>
              <a:rPr lang="en-US" sz="1687" dirty="0" err="1"/>
              <a:t>EMP</a:t>
            </a:r>
            <a:endParaRPr lang="en-US" sz="1687" dirty="0"/>
          </a:p>
        </p:txBody>
      </p:sp>
      <p:sp>
        <p:nvSpPr>
          <p:cNvPr id="7" name="TextBox 6"/>
          <p:cNvSpPr txBox="1"/>
          <p:nvPr/>
        </p:nvSpPr>
        <p:spPr>
          <a:xfrm>
            <a:off x="5584827" y="3663641"/>
            <a:ext cx="641522" cy="351956"/>
          </a:xfrm>
          <a:prstGeom prst="rect">
            <a:avLst/>
          </a:prstGeom>
          <a:noFill/>
        </p:spPr>
        <p:txBody>
          <a:bodyPr wrap="none" rtlCol="0">
            <a:spAutoFit/>
          </a:bodyPr>
          <a:lstStyle/>
          <a:p>
            <a:r>
              <a:rPr lang="en-US" sz="1687" dirty="0" err="1"/>
              <a:t>ASG</a:t>
            </a:r>
            <a:endParaRPr lang="en-US" sz="1687" dirty="0"/>
          </a:p>
        </p:txBody>
      </p:sp>
    </p:spTree>
    <p:extLst>
      <p:ext uri="{BB962C8B-B14F-4D97-AF65-F5344CB8AC3E}">
        <p14:creationId xmlns:p14="http://schemas.microsoft.com/office/powerpoint/2010/main" val="425366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304385" y="1268760"/>
            <a:ext cx="8961621" cy="5012432"/>
          </a:xfrm>
          <a:noFill/>
          <a:ln/>
        </p:spPr>
        <p:txBody>
          <a:bodyPr/>
          <a:lstStyle/>
          <a:p>
            <a:pPr marL="0" indent="0">
              <a:spcBef>
                <a:spcPts val="0"/>
              </a:spcBef>
              <a:buNone/>
              <a:tabLst>
                <a:tab pos="1828706" algn="l"/>
                <a:tab pos="2914501" algn="l"/>
              </a:tabLst>
            </a:pPr>
            <a:r>
              <a:rPr lang="en-US" dirty="0">
                <a:latin typeface="Courier New"/>
              </a:rPr>
              <a:t> 	</a:t>
            </a:r>
          </a:p>
          <a:p>
            <a:pPr>
              <a:spcBef>
                <a:spcPts val="0"/>
              </a:spcBef>
              <a:tabLst>
                <a:tab pos="1828706" algn="l"/>
                <a:tab pos="2914501" algn="l"/>
              </a:tabLst>
            </a:pPr>
            <a:r>
              <a:rPr lang="en-US" dirty="0" err="1">
                <a:latin typeface="Courier New"/>
              </a:rPr>
              <a:t>EMP</a:t>
            </a:r>
            <a:r>
              <a:rPr lang="en-US" dirty="0">
                <a:latin typeface="Courier New"/>
              </a:rPr>
              <a:t> ⋈ </a:t>
            </a:r>
            <a:r>
              <a:rPr lang="en-US" dirty="0" err="1">
                <a:latin typeface="Courier New"/>
              </a:rPr>
              <a:t>ASG</a:t>
            </a:r>
            <a:r>
              <a:rPr lang="en-US" dirty="0">
                <a:latin typeface="Courier New"/>
              </a:rPr>
              <a:t>+ : </a:t>
            </a:r>
          </a:p>
          <a:p>
            <a:pPr marL="0" indent="0">
              <a:spcBef>
                <a:spcPts val="0"/>
              </a:spcBef>
              <a:buNone/>
              <a:tabLst>
                <a:tab pos="1828706" algn="l"/>
                <a:tab pos="2914501" algn="l"/>
              </a:tabLst>
            </a:pPr>
            <a:r>
              <a:rPr lang="en-US" dirty="0">
                <a:latin typeface="Courier New"/>
              </a:rPr>
              <a:t>  &lt;J. Miller, Programmer&gt;</a:t>
            </a:r>
          </a:p>
          <a:p>
            <a:pPr marL="0" indent="0">
              <a:spcBef>
                <a:spcPts val="0"/>
              </a:spcBef>
              <a:buNone/>
              <a:tabLst>
                <a:tab pos="1828706" algn="l"/>
                <a:tab pos="2914501" algn="l"/>
              </a:tabLst>
            </a:pPr>
            <a:endParaRPr lang="en-US" dirty="0">
              <a:latin typeface="Courier New"/>
            </a:endParaRPr>
          </a:p>
          <a:p>
            <a:pPr>
              <a:spcBef>
                <a:spcPts val="0"/>
              </a:spcBef>
              <a:tabLst>
                <a:tab pos="1828706" algn="l"/>
                <a:tab pos="2914501" algn="l"/>
              </a:tabLst>
            </a:pPr>
            <a:r>
              <a:rPr lang="en-US" dirty="0" err="1">
                <a:latin typeface="Courier New"/>
              </a:rPr>
              <a:t>EMP</a:t>
            </a:r>
            <a:r>
              <a:rPr lang="en-US" dirty="0">
                <a:latin typeface="Courier New"/>
              </a:rPr>
              <a:t>+ ⋈ </a:t>
            </a:r>
            <a:r>
              <a:rPr lang="en-US" dirty="0" err="1">
                <a:latin typeface="Courier New"/>
              </a:rPr>
              <a:t>ASG</a:t>
            </a:r>
            <a:r>
              <a:rPr lang="en-US" dirty="0">
                <a:latin typeface="Courier New"/>
              </a:rPr>
              <a:t>+ : </a:t>
            </a:r>
          </a:p>
          <a:p>
            <a:pPr marL="0" indent="0">
              <a:spcBef>
                <a:spcPts val="0"/>
              </a:spcBef>
              <a:buNone/>
              <a:tabLst>
                <a:tab pos="1828706" algn="l"/>
                <a:tab pos="2914501" algn="l"/>
              </a:tabLst>
            </a:pPr>
            <a:r>
              <a:rPr lang="en-US" dirty="0">
                <a:latin typeface="Courier New"/>
              </a:rPr>
              <a:t>  &lt;B. Martin, Programmer&gt;</a:t>
            </a:r>
          </a:p>
          <a:p>
            <a:pPr>
              <a:spcBef>
                <a:spcPts val="0"/>
              </a:spcBef>
              <a:tabLst>
                <a:tab pos="1828706" algn="l"/>
                <a:tab pos="2914501" algn="l"/>
              </a:tabLst>
            </a:pPr>
            <a:endParaRPr lang="en-US" dirty="0">
              <a:latin typeface="Courier New"/>
            </a:endParaRPr>
          </a:p>
          <a:p>
            <a:pPr marL="0" indent="0">
              <a:spcBef>
                <a:spcPts val="0"/>
              </a:spcBef>
              <a:buNone/>
              <a:tabLst>
                <a:tab pos="1828706" algn="l"/>
                <a:tab pos="2914501" algn="l"/>
              </a:tabLst>
            </a:pPr>
            <a:r>
              <a:rPr lang="en-US" dirty="0">
                <a:latin typeface="Courier New"/>
              </a:rPr>
              <a:t>      </a:t>
            </a:r>
          </a:p>
        </p:txBody>
      </p:sp>
      <p:sp>
        <p:nvSpPr>
          <p:cNvPr id="65539" name="Rectangle 3"/>
          <p:cNvSpPr>
            <a:spLocks noGrp="1" noChangeArrowheads="1"/>
          </p:cNvSpPr>
          <p:nvPr>
            <p:ph type="title"/>
          </p:nvPr>
        </p:nvSpPr>
        <p:spPr>
          <a:noFill/>
          <a:ln/>
        </p:spPr>
        <p:txBody>
          <a:bodyPr/>
          <a:lstStyle/>
          <a:p>
            <a:r>
              <a:rPr lang="en-US" dirty="0"/>
              <a:t>Example</a:t>
            </a:r>
          </a:p>
        </p:txBody>
      </p:sp>
      <p:graphicFrame>
        <p:nvGraphicFramePr>
          <p:cNvPr id="8" name="Table 7"/>
          <p:cNvGraphicFramePr>
            <a:graphicFrameLocks noGrp="1"/>
          </p:cNvGraphicFramePr>
          <p:nvPr>
            <p:extLst>
              <p:ext uri="{D42A27DB-BD31-4B8C-83A1-F6EECF244321}">
                <p14:modId xmlns:p14="http://schemas.microsoft.com/office/powerpoint/2010/main" val="2247143730"/>
              </p:ext>
            </p:extLst>
          </p:nvPr>
        </p:nvGraphicFramePr>
        <p:xfrm>
          <a:off x="5230198" y="2382634"/>
          <a:ext cx="3493514" cy="3510367"/>
        </p:xfrm>
        <a:graphic>
          <a:graphicData uri="http://schemas.openxmlformats.org/drawingml/2006/table">
            <a:tbl>
              <a:tblPr firstRow="1" bandRow="1">
                <a:tableStyleId>{5C22544A-7EE6-4342-B048-85BDC9FD1C3A}</a:tableStyleId>
              </a:tblPr>
              <a:tblGrid>
                <a:gridCol w="1576342">
                  <a:extLst>
                    <a:ext uri="{9D8B030D-6E8A-4147-A177-3AD203B41FA5}">
                      <a16:colId xmlns:a16="http://schemas.microsoft.com/office/drawing/2014/main" val="20000"/>
                    </a:ext>
                  </a:extLst>
                </a:gridCol>
                <a:gridCol w="1917172">
                  <a:extLst>
                    <a:ext uri="{9D8B030D-6E8A-4147-A177-3AD203B41FA5}">
                      <a16:colId xmlns:a16="http://schemas.microsoft.com/office/drawing/2014/main" val="20001"/>
                    </a:ext>
                  </a:extLst>
                </a:gridCol>
              </a:tblGrid>
              <a:tr h="398073">
                <a:tc>
                  <a:txBody>
                    <a:bodyPr/>
                    <a:lstStyle/>
                    <a:p>
                      <a:r>
                        <a:rPr lang="en-US" sz="2000" dirty="0" err="1"/>
                        <a:t>ENAME</a:t>
                      </a:r>
                      <a:endParaRPr lang="en-US" sz="2000" dirty="0"/>
                    </a:p>
                  </a:txBody>
                  <a:tcPr marL="64294" marR="64294" marT="32147" marB="32147"/>
                </a:tc>
                <a:tc>
                  <a:txBody>
                    <a:bodyPr/>
                    <a:lstStyle/>
                    <a:p>
                      <a:r>
                        <a:rPr lang="en-US" sz="2000" dirty="0" err="1"/>
                        <a:t>RESP</a:t>
                      </a:r>
                      <a:endParaRPr lang="en-US" sz="2000" dirty="0"/>
                    </a:p>
                  </a:txBody>
                  <a:tcPr marL="64294" marR="64294" marT="32147" marB="32147"/>
                </a:tc>
                <a:extLst>
                  <a:ext uri="{0D108BD9-81ED-4DB2-BD59-A6C34878D82A}">
                    <a16:rowId xmlns:a16="http://schemas.microsoft.com/office/drawing/2014/main" val="10000"/>
                  </a:ext>
                </a:extLst>
              </a:tr>
              <a:tr h="3064669">
                <a:tc>
                  <a:txBody>
                    <a:bodyPr/>
                    <a:lstStyle/>
                    <a:p>
                      <a:r>
                        <a:rPr lang="en-US" sz="2000" b="0" i="0" u="none" strike="noStrike" kern="1200" baseline="0" dirty="0">
                          <a:solidFill>
                            <a:schemeClr val="dk1"/>
                          </a:solidFill>
                          <a:latin typeface="+mn-lt"/>
                          <a:ea typeface="+mn-ea"/>
                          <a:cs typeface="+mn-cs"/>
                        </a:rPr>
                        <a:t>J. Doe</a:t>
                      </a:r>
                    </a:p>
                    <a:p>
                      <a:r>
                        <a:rPr lang="en-US" sz="2000" b="0" i="0" u="none" strike="noStrike" kern="1200" baseline="0" dirty="0">
                          <a:solidFill>
                            <a:schemeClr val="dk1"/>
                          </a:solidFill>
                          <a:latin typeface="+mn-lt"/>
                          <a:ea typeface="+mn-ea"/>
                          <a:cs typeface="+mn-cs"/>
                        </a:rPr>
                        <a:t>M. Smith </a:t>
                      </a:r>
                    </a:p>
                    <a:p>
                      <a:r>
                        <a:rPr lang="en-US" sz="2000" b="0" i="0" u="none" strike="noStrike" kern="1200" baseline="0" dirty="0">
                          <a:solidFill>
                            <a:schemeClr val="dk1"/>
                          </a:solidFill>
                          <a:latin typeface="+mn-lt"/>
                          <a:ea typeface="+mn-ea"/>
                          <a:cs typeface="+mn-cs"/>
                        </a:rPr>
                        <a:t>A. Lee </a:t>
                      </a:r>
                    </a:p>
                    <a:p>
                      <a:r>
                        <a:rPr lang="en-US" sz="2000" b="0" i="0" u="none" strike="noStrike" kern="1200" baseline="0" dirty="0">
                          <a:solidFill>
                            <a:schemeClr val="dk1"/>
                          </a:solidFill>
                          <a:latin typeface="+mn-lt"/>
                          <a:ea typeface="+mn-ea"/>
                          <a:cs typeface="+mn-cs"/>
                        </a:rPr>
                        <a:t>A. Lee </a:t>
                      </a:r>
                    </a:p>
                    <a:p>
                      <a:r>
                        <a:rPr lang="en-US" sz="2000" b="0" i="0" u="none" strike="noStrike" kern="1200" baseline="0" dirty="0">
                          <a:solidFill>
                            <a:schemeClr val="dk1"/>
                          </a:solidFill>
                          <a:latin typeface="+mn-lt"/>
                          <a:ea typeface="+mn-ea"/>
                          <a:cs typeface="+mn-cs"/>
                        </a:rPr>
                        <a:t>J. Miller </a:t>
                      </a:r>
                    </a:p>
                    <a:p>
                      <a:r>
                        <a:rPr lang="en-US" sz="2000" b="0" i="0" u="none" strike="noStrike" kern="1200" baseline="0" dirty="0">
                          <a:solidFill>
                            <a:schemeClr val="dk1"/>
                          </a:solidFill>
                          <a:latin typeface="+mn-lt"/>
                          <a:ea typeface="+mn-ea"/>
                          <a:cs typeface="+mn-cs"/>
                        </a:rPr>
                        <a:t>B. Casey </a:t>
                      </a:r>
                    </a:p>
                    <a:p>
                      <a:r>
                        <a:rPr lang="en-US" sz="2000" b="0" i="0" u="none" strike="noStrike" kern="1200" baseline="0" dirty="0">
                          <a:solidFill>
                            <a:schemeClr val="dk1"/>
                          </a:solidFill>
                          <a:latin typeface="+mn-lt"/>
                          <a:ea typeface="+mn-ea"/>
                          <a:cs typeface="+mn-cs"/>
                        </a:rPr>
                        <a:t>L. Chu</a:t>
                      </a:r>
                    </a:p>
                    <a:p>
                      <a:r>
                        <a:rPr lang="en-US" sz="2000" b="0" i="0" u="none" strike="noStrike" kern="1200" baseline="0" dirty="0">
                          <a:solidFill>
                            <a:schemeClr val="dk1"/>
                          </a:solidFill>
                          <a:latin typeface="+mn-lt"/>
                          <a:ea typeface="+mn-ea"/>
                          <a:cs typeface="+mn-cs"/>
                        </a:rPr>
                        <a:t>R. Davis </a:t>
                      </a:r>
                    </a:p>
                    <a:p>
                      <a:r>
                        <a:rPr lang="en-US" sz="2000" b="0" i="0" u="none" strike="noStrike" kern="1200" baseline="0" dirty="0">
                          <a:solidFill>
                            <a:schemeClr val="dk1"/>
                          </a:solidFill>
                          <a:latin typeface="+mn-lt"/>
                          <a:ea typeface="+mn-ea"/>
                          <a:cs typeface="+mn-cs"/>
                        </a:rPr>
                        <a:t>J. Jones</a:t>
                      </a:r>
                    </a:p>
                    <a:p>
                      <a:r>
                        <a:rPr lang="en-US" sz="2000" b="0" i="0" u="none" strike="noStrike" kern="1200" baseline="0" dirty="0">
                          <a:solidFill>
                            <a:srgbClr val="FF0000"/>
                          </a:solidFill>
                          <a:latin typeface="+mn-lt"/>
                          <a:ea typeface="+mn-ea"/>
                          <a:cs typeface="+mn-cs"/>
                        </a:rPr>
                        <a:t>B. Martin</a:t>
                      </a:r>
                      <a:endParaRPr lang="en-US" sz="2000" dirty="0">
                        <a:solidFill>
                          <a:srgbClr val="FF0000"/>
                        </a:solidFill>
                      </a:endParaRPr>
                    </a:p>
                  </a:txBody>
                  <a:tcPr marL="64294" marR="64294" marT="32147" marB="32147"/>
                </a:tc>
                <a:tc>
                  <a:txBody>
                    <a:bodyPr/>
                    <a:lstStyle/>
                    <a:p>
                      <a:r>
                        <a:rPr lang="en-US" sz="2000" dirty="0"/>
                        <a:t>Manage</a:t>
                      </a:r>
                    </a:p>
                    <a:p>
                      <a:r>
                        <a:rPr lang="en-US" sz="2000" dirty="0"/>
                        <a:t>Analyst</a:t>
                      </a:r>
                    </a:p>
                    <a:p>
                      <a:r>
                        <a:rPr lang="en-US" sz="2000" dirty="0"/>
                        <a:t>Consultant</a:t>
                      </a:r>
                    </a:p>
                    <a:p>
                      <a:r>
                        <a:rPr lang="en-US" sz="2000" dirty="0"/>
                        <a:t>Engineer</a:t>
                      </a:r>
                    </a:p>
                    <a:p>
                      <a:r>
                        <a:rPr lang="en-US" sz="2000" dirty="0"/>
                        <a:t>Programmer</a:t>
                      </a:r>
                    </a:p>
                    <a:p>
                      <a:r>
                        <a:rPr lang="en-US" sz="2000" dirty="0"/>
                        <a:t>Manager</a:t>
                      </a:r>
                    </a:p>
                    <a:p>
                      <a:r>
                        <a:rPr lang="en-US" sz="2000" dirty="0"/>
                        <a:t>Manager</a:t>
                      </a:r>
                    </a:p>
                    <a:p>
                      <a:r>
                        <a:rPr lang="en-US" sz="2000" dirty="0"/>
                        <a:t>Engineer</a:t>
                      </a:r>
                    </a:p>
                    <a:p>
                      <a:r>
                        <a:rPr lang="en-US" sz="2000" dirty="0"/>
                        <a:t>Manager</a:t>
                      </a:r>
                    </a:p>
                    <a:p>
                      <a:r>
                        <a:rPr lang="en-US" sz="2000" dirty="0">
                          <a:solidFill>
                            <a:srgbClr val="FF0000"/>
                          </a:solidFill>
                        </a:rPr>
                        <a:t>Programmer</a:t>
                      </a:r>
                    </a:p>
                  </a:txBody>
                  <a:tcPr marL="64294" marR="64294" marT="32147" marB="32147"/>
                </a:tc>
                <a:extLst>
                  <a:ext uri="{0D108BD9-81ED-4DB2-BD59-A6C34878D82A}">
                    <a16:rowId xmlns:a16="http://schemas.microsoft.com/office/drawing/2014/main" val="10001"/>
                  </a:ext>
                </a:extLst>
              </a:tr>
            </a:tbl>
          </a:graphicData>
        </a:graphic>
      </p:graphicFrame>
      <p:sp>
        <p:nvSpPr>
          <p:cNvPr id="9" name="TextBox 8"/>
          <p:cNvSpPr txBox="1"/>
          <p:nvPr/>
        </p:nvSpPr>
        <p:spPr>
          <a:xfrm>
            <a:off x="5203355" y="1913260"/>
            <a:ext cx="987771" cy="351956"/>
          </a:xfrm>
          <a:prstGeom prst="rect">
            <a:avLst/>
          </a:prstGeom>
          <a:noFill/>
        </p:spPr>
        <p:txBody>
          <a:bodyPr wrap="none" rtlCol="0">
            <a:spAutoFit/>
          </a:bodyPr>
          <a:lstStyle/>
          <a:p>
            <a:r>
              <a:rPr lang="en-US" sz="1687" dirty="0"/>
              <a:t>EG after</a:t>
            </a:r>
          </a:p>
        </p:txBody>
      </p:sp>
      <p:graphicFrame>
        <p:nvGraphicFramePr>
          <p:cNvPr id="6" name="Table 5"/>
          <p:cNvGraphicFramePr>
            <a:graphicFrameLocks noGrp="1"/>
          </p:cNvGraphicFramePr>
          <p:nvPr>
            <p:extLst>
              <p:ext uri="{D42A27DB-BD31-4B8C-83A1-F6EECF244321}">
                <p14:modId xmlns:p14="http://schemas.microsoft.com/office/powerpoint/2010/main" val="3126988069"/>
              </p:ext>
            </p:extLst>
          </p:nvPr>
        </p:nvGraphicFramePr>
        <p:xfrm>
          <a:off x="1691680" y="3573663"/>
          <a:ext cx="2880321" cy="2271712"/>
        </p:xfrm>
        <a:graphic>
          <a:graphicData uri="http://schemas.openxmlformats.org/drawingml/2006/table">
            <a:tbl>
              <a:tblPr firstRow="1" bandRow="1">
                <a:tableStyleId>{5C22544A-7EE6-4342-B048-85BDC9FD1C3A}</a:tableStyleId>
              </a:tblPr>
              <a:tblGrid>
                <a:gridCol w="1301332">
                  <a:extLst>
                    <a:ext uri="{9D8B030D-6E8A-4147-A177-3AD203B41FA5}">
                      <a16:colId xmlns:a16="http://schemas.microsoft.com/office/drawing/2014/main" val="20000"/>
                    </a:ext>
                  </a:extLst>
                </a:gridCol>
                <a:gridCol w="1578989">
                  <a:extLst>
                    <a:ext uri="{9D8B030D-6E8A-4147-A177-3AD203B41FA5}">
                      <a16:colId xmlns:a16="http://schemas.microsoft.com/office/drawing/2014/main" val="20001"/>
                    </a:ext>
                  </a:extLst>
                </a:gridCol>
              </a:tblGrid>
              <a:tr h="278606">
                <a:tc>
                  <a:txBody>
                    <a:bodyPr/>
                    <a:lstStyle/>
                    <a:p>
                      <a:r>
                        <a:rPr lang="en-US" sz="1400" dirty="0"/>
                        <a:t>ENAME</a:t>
                      </a:r>
                    </a:p>
                  </a:txBody>
                  <a:tcPr marL="64294" marR="64294" marT="32147" marB="32147"/>
                </a:tc>
                <a:tc>
                  <a:txBody>
                    <a:bodyPr/>
                    <a:lstStyle/>
                    <a:p>
                      <a:r>
                        <a:rPr lang="en-US" sz="1400" dirty="0" err="1"/>
                        <a:t>RESP</a:t>
                      </a:r>
                      <a:endParaRPr lang="en-US" sz="1400" dirty="0"/>
                    </a:p>
                  </a:txBody>
                  <a:tcPr marL="64294" marR="64294" marT="32147" marB="32147"/>
                </a:tc>
                <a:extLst>
                  <a:ext uri="{0D108BD9-81ED-4DB2-BD59-A6C34878D82A}">
                    <a16:rowId xmlns:a16="http://schemas.microsoft.com/office/drawing/2014/main" val="10000"/>
                  </a:ext>
                </a:extLst>
              </a:tr>
              <a:tr h="1993106">
                <a:tc>
                  <a:txBody>
                    <a:bodyPr/>
                    <a:lstStyle/>
                    <a:p>
                      <a:r>
                        <a:rPr lang="en-US" sz="1400" b="0" i="0" u="none" strike="noStrike" kern="1200" baseline="0" dirty="0">
                          <a:solidFill>
                            <a:schemeClr val="dk1"/>
                          </a:solidFill>
                          <a:latin typeface="+mn-lt"/>
                          <a:ea typeface="+mn-ea"/>
                          <a:cs typeface="+mn-cs"/>
                        </a:rPr>
                        <a:t>J. Doe</a:t>
                      </a:r>
                    </a:p>
                    <a:p>
                      <a:r>
                        <a:rPr lang="en-US" sz="1400" b="0" i="0" u="none" strike="noStrike" kern="1200" baseline="0" dirty="0">
                          <a:solidFill>
                            <a:schemeClr val="dk1"/>
                          </a:solidFill>
                          <a:latin typeface="+mn-lt"/>
                          <a:ea typeface="+mn-ea"/>
                          <a:cs typeface="+mn-cs"/>
                        </a:rPr>
                        <a:t>M. Smith </a:t>
                      </a:r>
                    </a:p>
                    <a:p>
                      <a:r>
                        <a:rPr lang="en-US" sz="1400" b="0" i="0" u="none" strike="noStrike" kern="1200" baseline="0" dirty="0">
                          <a:solidFill>
                            <a:schemeClr val="dk1"/>
                          </a:solidFill>
                          <a:latin typeface="+mn-lt"/>
                          <a:ea typeface="+mn-ea"/>
                          <a:cs typeface="+mn-cs"/>
                        </a:rPr>
                        <a:t>A. Lee </a:t>
                      </a:r>
                    </a:p>
                    <a:p>
                      <a:r>
                        <a:rPr lang="en-US" sz="1400" b="0" i="0" u="none" strike="noStrike" kern="1200" baseline="0" dirty="0">
                          <a:solidFill>
                            <a:schemeClr val="dk1"/>
                          </a:solidFill>
                          <a:latin typeface="+mn-lt"/>
                          <a:ea typeface="+mn-ea"/>
                          <a:cs typeface="+mn-cs"/>
                        </a:rPr>
                        <a:t>A. Lee </a:t>
                      </a:r>
                    </a:p>
                    <a:p>
                      <a:r>
                        <a:rPr lang="en-US" sz="1400" b="0" i="0" u="none" strike="noStrike" kern="1200" baseline="0" dirty="0">
                          <a:solidFill>
                            <a:schemeClr val="dk1"/>
                          </a:solidFill>
                          <a:latin typeface="+mn-lt"/>
                          <a:ea typeface="+mn-ea"/>
                          <a:cs typeface="+mn-cs"/>
                        </a:rPr>
                        <a:t>J. Miller </a:t>
                      </a:r>
                    </a:p>
                    <a:p>
                      <a:r>
                        <a:rPr lang="en-US" sz="1400" b="0" i="0" u="none" strike="noStrike" kern="1200" baseline="0" dirty="0">
                          <a:solidFill>
                            <a:schemeClr val="dk1"/>
                          </a:solidFill>
                          <a:latin typeface="+mn-lt"/>
                          <a:ea typeface="+mn-ea"/>
                          <a:cs typeface="+mn-cs"/>
                        </a:rPr>
                        <a:t>B. Casey </a:t>
                      </a:r>
                    </a:p>
                    <a:p>
                      <a:r>
                        <a:rPr lang="en-US" sz="1400" b="0" i="0" u="none" strike="noStrike" kern="1200" baseline="0" dirty="0">
                          <a:solidFill>
                            <a:schemeClr val="dk1"/>
                          </a:solidFill>
                          <a:latin typeface="+mn-lt"/>
                          <a:ea typeface="+mn-ea"/>
                          <a:cs typeface="+mn-cs"/>
                        </a:rPr>
                        <a:t>L. Chu</a:t>
                      </a:r>
                    </a:p>
                    <a:p>
                      <a:r>
                        <a:rPr lang="en-US" sz="1400" b="0" i="0" u="none" strike="noStrike" kern="1200" baseline="0" dirty="0">
                          <a:solidFill>
                            <a:schemeClr val="dk1"/>
                          </a:solidFill>
                          <a:latin typeface="+mn-lt"/>
                          <a:ea typeface="+mn-ea"/>
                          <a:cs typeface="+mn-cs"/>
                        </a:rPr>
                        <a:t>R. Davis </a:t>
                      </a:r>
                    </a:p>
                    <a:p>
                      <a:r>
                        <a:rPr lang="en-US" sz="1400" b="0" i="0" u="none" strike="noStrike" kern="1200" baseline="0" dirty="0">
                          <a:solidFill>
                            <a:schemeClr val="dk1"/>
                          </a:solidFill>
                          <a:latin typeface="+mn-lt"/>
                          <a:ea typeface="+mn-ea"/>
                          <a:cs typeface="+mn-cs"/>
                        </a:rPr>
                        <a:t>J. Jones</a:t>
                      </a:r>
                      <a:endParaRPr lang="en-US" sz="1400" dirty="0"/>
                    </a:p>
                  </a:txBody>
                  <a:tcPr marL="64294" marR="64294" marT="32147" marB="32147"/>
                </a:tc>
                <a:tc>
                  <a:txBody>
                    <a:bodyPr/>
                    <a:lstStyle/>
                    <a:p>
                      <a:r>
                        <a:rPr lang="en-US" sz="1400" dirty="0"/>
                        <a:t>Manager</a:t>
                      </a:r>
                    </a:p>
                    <a:p>
                      <a:r>
                        <a:rPr lang="en-US" sz="1400" dirty="0"/>
                        <a:t>Analyst</a:t>
                      </a:r>
                    </a:p>
                    <a:p>
                      <a:r>
                        <a:rPr lang="en-US" sz="1400" dirty="0"/>
                        <a:t>Consultant</a:t>
                      </a:r>
                    </a:p>
                    <a:p>
                      <a:r>
                        <a:rPr lang="en-US" sz="1400" dirty="0"/>
                        <a:t>Engineer</a:t>
                      </a:r>
                    </a:p>
                    <a:p>
                      <a:r>
                        <a:rPr lang="en-US" sz="1400" dirty="0"/>
                        <a:t>Programmer</a:t>
                      </a:r>
                    </a:p>
                    <a:p>
                      <a:r>
                        <a:rPr lang="en-US" sz="1400" dirty="0"/>
                        <a:t>Manager</a:t>
                      </a:r>
                    </a:p>
                    <a:p>
                      <a:r>
                        <a:rPr lang="en-US" sz="1400" dirty="0"/>
                        <a:t>Manager</a:t>
                      </a:r>
                    </a:p>
                    <a:p>
                      <a:r>
                        <a:rPr lang="en-US" sz="1400" dirty="0"/>
                        <a:t>Engineer</a:t>
                      </a:r>
                    </a:p>
                    <a:p>
                      <a:r>
                        <a:rPr lang="en-US" sz="1400" dirty="0"/>
                        <a:t>Manager</a:t>
                      </a:r>
                    </a:p>
                  </a:txBody>
                  <a:tcPr marL="64294" marR="64294" marT="32147" marB="32147"/>
                </a:tc>
                <a:extLst>
                  <a:ext uri="{0D108BD9-81ED-4DB2-BD59-A6C34878D82A}">
                    <a16:rowId xmlns:a16="http://schemas.microsoft.com/office/drawing/2014/main" val="10001"/>
                  </a:ext>
                </a:extLst>
              </a:tr>
            </a:tbl>
          </a:graphicData>
        </a:graphic>
      </p:graphicFrame>
      <p:sp>
        <p:nvSpPr>
          <p:cNvPr id="7" name="TextBox 6"/>
          <p:cNvSpPr txBox="1"/>
          <p:nvPr/>
        </p:nvSpPr>
        <p:spPr>
          <a:xfrm>
            <a:off x="227863" y="3724475"/>
            <a:ext cx="1168910" cy="351956"/>
          </a:xfrm>
          <a:prstGeom prst="rect">
            <a:avLst/>
          </a:prstGeom>
          <a:noFill/>
        </p:spPr>
        <p:txBody>
          <a:bodyPr wrap="none" rtlCol="0">
            <a:spAutoFit/>
          </a:bodyPr>
          <a:lstStyle/>
          <a:p>
            <a:r>
              <a:rPr lang="en-US" sz="1687" dirty="0"/>
              <a:t>EG before</a:t>
            </a:r>
          </a:p>
        </p:txBody>
      </p:sp>
    </p:spTree>
    <p:extLst>
      <p:ext uri="{BB962C8B-B14F-4D97-AF65-F5344CB8AC3E}">
        <p14:creationId xmlns:p14="http://schemas.microsoft.com/office/powerpoint/2010/main" val="1123810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251520" y="1052736"/>
            <a:ext cx="4809909" cy="2850830"/>
          </a:xfrm>
          <a:noFill/>
          <a:ln/>
        </p:spPr>
        <p:txBody>
          <a:bodyPr/>
          <a:lstStyle/>
          <a:p>
            <a:pPr>
              <a:spcBef>
                <a:spcPts val="0"/>
              </a:spcBef>
              <a:tabLst>
                <a:tab pos="1828706" algn="l"/>
                <a:tab pos="2914501" algn="l"/>
              </a:tabLst>
            </a:pPr>
            <a:r>
              <a:rPr lang="en-US" sz="1687" dirty="0">
                <a:latin typeface="Courier New"/>
              </a:rPr>
              <a:t>The tuples &lt;E2, P1, Analyst, 24&gt; and &lt;E3, P3, Consultant, 10&gt; are deleted from ASG.</a:t>
            </a:r>
          </a:p>
          <a:p>
            <a:pPr>
              <a:spcBef>
                <a:spcPts val="0"/>
              </a:spcBef>
              <a:tabLst>
                <a:tab pos="1828706" algn="l"/>
                <a:tab pos="2914501" algn="l"/>
              </a:tabLst>
            </a:pPr>
            <a:endParaRPr lang="en-US" sz="1687" dirty="0">
              <a:latin typeface="Courier New"/>
            </a:endParaRPr>
          </a:p>
          <a:p>
            <a:pPr>
              <a:spcBef>
                <a:spcPts val="0"/>
              </a:spcBef>
              <a:tabLst>
                <a:tab pos="1828706" algn="l"/>
                <a:tab pos="2914501" algn="l"/>
              </a:tabLst>
            </a:pPr>
            <a:r>
              <a:rPr lang="en-US" sz="1687" dirty="0">
                <a:latin typeface="Courier New"/>
              </a:rPr>
              <a:t>(EG </a:t>
            </a:r>
            <a:r>
              <a:rPr lang="en-US" sz="1687" dirty="0">
                <a:latin typeface="Symbol" pitchFamily="18" charset="2"/>
                <a:sym typeface="Symbol"/>
              </a:rPr>
              <a:t>-  </a:t>
            </a:r>
            <a:r>
              <a:rPr lang="en-US" sz="1687" dirty="0">
                <a:latin typeface="Courier New"/>
              </a:rPr>
              <a:t>EG-)= EMP ⋈ (ASG </a:t>
            </a:r>
            <a:r>
              <a:rPr lang="en-US" sz="1687" dirty="0">
                <a:latin typeface="Symbol" pitchFamily="18" charset="2"/>
                <a:sym typeface="Symbol"/>
              </a:rPr>
              <a:t>-  </a:t>
            </a:r>
            <a:r>
              <a:rPr lang="en-US" sz="1687" dirty="0">
                <a:latin typeface="Courier New"/>
              </a:rPr>
              <a:t>ASG-) </a:t>
            </a:r>
          </a:p>
          <a:p>
            <a:pPr marL="0" indent="0">
              <a:spcBef>
                <a:spcPts val="0"/>
              </a:spcBef>
              <a:buNone/>
              <a:tabLst>
                <a:tab pos="1828706" algn="l"/>
                <a:tab pos="2914501" algn="l"/>
              </a:tabLst>
            </a:pPr>
            <a:r>
              <a:rPr lang="en-US" sz="1687" dirty="0">
                <a:latin typeface="Courier New"/>
              </a:rPr>
              <a:t>  = (EMP ⋈ ASG) </a:t>
            </a:r>
            <a:r>
              <a:rPr lang="en-US" sz="1687" dirty="0">
                <a:latin typeface="Symbol" pitchFamily="18" charset="2"/>
                <a:sym typeface="Symbol"/>
              </a:rPr>
              <a:t>-  (</a:t>
            </a:r>
            <a:r>
              <a:rPr lang="en-US" sz="1687" dirty="0">
                <a:latin typeface="Courier New"/>
              </a:rPr>
              <a:t>EMP ⋈ ASG-) </a:t>
            </a:r>
          </a:p>
          <a:p>
            <a:pPr marL="0" indent="0">
              <a:spcBef>
                <a:spcPts val="0"/>
              </a:spcBef>
              <a:buNone/>
              <a:tabLst>
                <a:tab pos="1828706" algn="l"/>
                <a:tab pos="2914501" algn="l"/>
              </a:tabLst>
            </a:pPr>
            <a:endParaRPr lang="en-US" sz="1687" dirty="0">
              <a:latin typeface="Courier New"/>
            </a:endParaRPr>
          </a:p>
          <a:p>
            <a:pPr>
              <a:spcBef>
                <a:spcPts val="0"/>
              </a:spcBef>
              <a:tabLst>
                <a:tab pos="1828706" algn="l"/>
                <a:tab pos="2914501" algn="l"/>
              </a:tabLst>
            </a:pPr>
            <a:r>
              <a:rPr lang="en-US" sz="1687" dirty="0">
                <a:latin typeface="Courier New"/>
              </a:rPr>
              <a:t>ASG- : &lt;E2, P1, Analyst, 24&gt; and </a:t>
            </a:r>
          </a:p>
          <a:p>
            <a:pPr marL="0" indent="0">
              <a:spcBef>
                <a:spcPts val="0"/>
              </a:spcBef>
              <a:buNone/>
              <a:tabLst>
                <a:tab pos="1828706" algn="l"/>
                <a:tab pos="2914501" algn="l"/>
              </a:tabLst>
            </a:pPr>
            <a:r>
              <a:rPr lang="en-US" sz="1687" dirty="0">
                <a:latin typeface="Courier New"/>
              </a:rPr>
              <a:t>         &lt;E3, P3, Consultant, 10&gt; </a:t>
            </a:r>
          </a:p>
          <a:p>
            <a:pPr marL="0" indent="0">
              <a:spcBef>
                <a:spcPts val="0"/>
              </a:spcBef>
              <a:buNone/>
              <a:tabLst>
                <a:tab pos="1828706" algn="l"/>
                <a:tab pos="2914501" algn="l"/>
              </a:tabLst>
            </a:pPr>
            <a:r>
              <a:rPr lang="en-US" sz="1687" dirty="0">
                <a:latin typeface="Courier New"/>
              </a:rPr>
              <a:t> 	</a:t>
            </a:r>
          </a:p>
          <a:p>
            <a:pPr marL="0" indent="0">
              <a:spcBef>
                <a:spcPts val="0"/>
              </a:spcBef>
              <a:buNone/>
              <a:tabLst>
                <a:tab pos="1828706" algn="l"/>
                <a:tab pos="2914501" algn="l"/>
              </a:tabLst>
            </a:pPr>
            <a:r>
              <a:rPr lang="en-US" sz="1687" dirty="0">
                <a:latin typeface="Courier New"/>
              </a:rPr>
              <a:t> </a:t>
            </a:r>
          </a:p>
          <a:p>
            <a:pPr marL="0" indent="0">
              <a:spcBef>
                <a:spcPts val="0"/>
              </a:spcBef>
              <a:buNone/>
              <a:tabLst>
                <a:tab pos="1828706" algn="l"/>
                <a:tab pos="2914501" algn="l"/>
              </a:tabLst>
            </a:pPr>
            <a:endParaRPr lang="en-US" sz="1687" dirty="0">
              <a:latin typeface="Courier New"/>
            </a:endParaRPr>
          </a:p>
          <a:p>
            <a:pPr marL="0" indent="0">
              <a:spcBef>
                <a:spcPts val="0"/>
              </a:spcBef>
              <a:buNone/>
              <a:tabLst>
                <a:tab pos="1828706" algn="l"/>
                <a:tab pos="2914501" algn="l"/>
              </a:tabLst>
            </a:pPr>
            <a:endParaRPr lang="en-US" sz="1687" dirty="0">
              <a:latin typeface="Courier New"/>
            </a:endParaRPr>
          </a:p>
        </p:txBody>
      </p:sp>
      <p:sp>
        <p:nvSpPr>
          <p:cNvPr id="65539" name="Rectangle 3"/>
          <p:cNvSpPr>
            <a:spLocks noGrp="1" noChangeArrowheads="1"/>
          </p:cNvSpPr>
          <p:nvPr>
            <p:ph type="title"/>
          </p:nvPr>
        </p:nvSpPr>
        <p:spPr>
          <a:noFill/>
          <a:ln/>
        </p:spPr>
        <p:txBody>
          <a:bodyPr/>
          <a:lstStyle/>
          <a:p>
            <a:r>
              <a:rPr lang="en-US" dirty="0"/>
              <a:t>Example</a:t>
            </a:r>
          </a:p>
        </p:txBody>
      </p:sp>
      <p:pic>
        <p:nvPicPr>
          <p:cNvPr id="12" name="Picture 11"/>
          <p:cNvPicPr>
            <a:picLocks noChangeAspect="1"/>
          </p:cNvPicPr>
          <p:nvPr/>
        </p:nvPicPr>
        <p:blipFill>
          <a:blip r:embed="rId3"/>
          <a:stretch>
            <a:fillRect/>
          </a:stretch>
        </p:blipFill>
        <p:spPr>
          <a:xfrm>
            <a:off x="6434526" y="1148150"/>
            <a:ext cx="2391935" cy="2083298"/>
          </a:xfrm>
          <a:prstGeom prst="rect">
            <a:avLst/>
          </a:prstGeom>
        </p:spPr>
      </p:pic>
      <p:sp>
        <p:nvSpPr>
          <p:cNvPr id="13" name="TextBox 12"/>
          <p:cNvSpPr txBox="1"/>
          <p:nvPr/>
        </p:nvSpPr>
        <p:spPr>
          <a:xfrm>
            <a:off x="5593744" y="1148150"/>
            <a:ext cx="652743" cy="351956"/>
          </a:xfrm>
          <a:prstGeom prst="rect">
            <a:avLst/>
          </a:prstGeom>
          <a:noFill/>
        </p:spPr>
        <p:txBody>
          <a:bodyPr wrap="none" rtlCol="0">
            <a:spAutoFit/>
          </a:bodyPr>
          <a:lstStyle/>
          <a:p>
            <a:r>
              <a:rPr lang="en-US" sz="1687" dirty="0" err="1"/>
              <a:t>EMP</a:t>
            </a:r>
            <a:endParaRPr lang="en-US" sz="1687" dirty="0"/>
          </a:p>
        </p:txBody>
      </p:sp>
      <p:pic>
        <p:nvPicPr>
          <p:cNvPr id="10" name="Picture 9"/>
          <p:cNvPicPr>
            <a:picLocks noChangeAspect="1"/>
          </p:cNvPicPr>
          <p:nvPr/>
        </p:nvPicPr>
        <p:blipFill>
          <a:blip r:embed="rId4"/>
          <a:stretch>
            <a:fillRect/>
          </a:stretch>
        </p:blipFill>
        <p:spPr>
          <a:xfrm>
            <a:off x="6098467" y="3350057"/>
            <a:ext cx="2722005" cy="2687711"/>
          </a:xfrm>
          <a:prstGeom prst="rect">
            <a:avLst/>
          </a:prstGeom>
        </p:spPr>
      </p:pic>
      <p:sp>
        <p:nvSpPr>
          <p:cNvPr id="11" name="TextBox 10"/>
          <p:cNvSpPr txBox="1"/>
          <p:nvPr/>
        </p:nvSpPr>
        <p:spPr>
          <a:xfrm>
            <a:off x="6023896" y="3903566"/>
            <a:ext cx="2348720" cy="351956"/>
          </a:xfrm>
          <a:prstGeom prst="rect">
            <a:avLst/>
          </a:prstGeom>
          <a:noFill/>
        </p:spPr>
        <p:txBody>
          <a:bodyPr wrap="none" rtlCol="0">
            <a:spAutoFit/>
          </a:bodyPr>
          <a:lstStyle/>
          <a:p>
            <a:r>
              <a:rPr lang="en-US" sz="1687" dirty="0"/>
              <a:t>------------------------------</a:t>
            </a:r>
          </a:p>
        </p:txBody>
      </p:sp>
      <p:sp>
        <p:nvSpPr>
          <p:cNvPr id="14" name="TextBox 13"/>
          <p:cNvSpPr txBox="1"/>
          <p:nvPr/>
        </p:nvSpPr>
        <p:spPr>
          <a:xfrm>
            <a:off x="6023492" y="4293096"/>
            <a:ext cx="2348720" cy="351956"/>
          </a:xfrm>
          <a:prstGeom prst="rect">
            <a:avLst/>
          </a:prstGeom>
          <a:noFill/>
        </p:spPr>
        <p:txBody>
          <a:bodyPr wrap="none" rtlCol="0">
            <a:spAutoFit/>
          </a:bodyPr>
          <a:lstStyle/>
          <a:p>
            <a:r>
              <a:rPr lang="en-US" sz="1687" dirty="0"/>
              <a:t>------------------------------</a:t>
            </a:r>
          </a:p>
        </p:txBody>
      </p:sp>
      <p:sp>
        <p:nvSpPr>
          <p:cNvPr id="15" name="TextBox 14"/>
          <p:cNvSpPr txBox="1"/>
          <p:nvPr/>
        </p:nvSpPr>
        <p:spPr>
          <a:xfrm>
            <a:off x="5213402" y="3252698"/>
            <a:ext cx="980729" cy="351956"/>
          </a:xfrm>
          <a:prstGeom prst="rect">
            <a:avLst/>
          </a:prstGeom>
          <a:noFill/>
        </p:spPr>
        <p:txBody>
          <a:bodyPr wrap="square" rtlCol="0">
            <a:spAutoFit/>
          </a:bodyPr>
          <a:lstStyle/>
          <a:p>
            <a:r>
              <a:rPr lang="en-US" sz="1687" dirty="0" err="1"/>
              <a:t>ASG</a:t>
            </a:r>
            <a:endParaRPr lang="en-US" sz="1687" i="1" baseline="30000" dirty="0"/>
          </a:p>
        </p:txBody>
      </p:sp>
      <p:pic>
        <p:nvPicPr>
          <p:cNvPr id="2" name="Picture 1"/>
          <p:cNvPicPr>
            <a:picLocks noChangeAspect="1"/>
          </p:cNvPicPr>
          <p:nvPr/>
        </p:nvPicPr>
        <p:blipFill>
          <a:blip r:embed="rId5"/>
          <a:stretch>
            <a:fillRect/>
          </a:stretch>
        </p:blipFill>
        <p:spPr>
          <a:xfrm>
            <a:off x="909718" y="4596880"/>
            <a:ext cx="3133520" cy="870184"/>
          </a:xfrm>
          <a:prstGeom prst="rect">
            <a:avLst/>
          </a:prstGeom>
        </p:spPr>
      </p:pic>
      <p:sp>
        <p:nvSpPr>
          <p:cNvPr id="18" name="TextBox 17"/>
          <p:cNvSpPr txBox="1"/>
          <p:nvPr/>
        </p:nvSpPr>
        <p:spPr>
          <a:xfrm>
            <a:off x="808456" y="4181218"/>
            <a:ext cx="1113874" cy="351956"/>
          </a:xfrm>
          <a:prstGeom prst="rect">
            <a:avLst/>
          </a:prstGeom>
          <a:noFill/>
        </p:spPr>
        <p:txBody>
          <a:bodyPr wrap="square" rtlCol="0">
            <a:spAutoFit/>
          </a:bodyPr>
          <a:lstStyle/>
          <a:p>
            <a:r>
              <a:rPr lang="en-US" sz="1687" dirty="0"/>
              <a:t>ASG</a:t>
            </a:r>
            <a:r>
              <a:rPr lang="en-US" sz="1687" baseline="30000" dirty="0"/>
              <a:t>-</a:t>
            </a:r>
            <a:endParaRPr lang="en-US" sz="1687" i="1" baseline="30000" dirty="0"/>
          </a:p>
        </p:txBody>
      </p:sp>
    </p:spTree>
    <p:extLst>
      <p:ext uri="{BB962C8B-B14F-4D97-AF65-F5344CB8AC3E}">
        <p14:creationId xmlns:p14="http://schemas.microsoft.com/office/powerpoint/2010/main" val="1762222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323528" y="1268760"/>
            <a:ext cx="5112568" cy="5012432"/>
          </a:xfrm>
          <a:noFill/>
          <a:ln/>
        </p:spPr>
        <p:txBody>
          <a:bodyPr/>
          <a:lstStyle/>
          <a:p>
            <a:pPr>
              <a:spcBef>
                <a:spcPts val="0"/>
              </a:spcBef>
              <a:tabLst>
                <a:tab pos="1828706" algn="l"/>
                <a:tab pos="2914501" algn="l"/>
              </a:tabLst>
            </a:pPr>
            <a:r>
              <a:rPr lang="en-US" sz="1687" dirty="0">
                <a:latin typeface="Courier New"/>
              </a:rPr>
              <a:t>The tuples &lt;E2, P1, Analyst, 24&gt; and &lt;E3, P3, Consultant, 10&gt; are deleted from ASG.</a:t>
            </a:r>
          </a:p>
          <a:p>
            <a:pPr>
              <a:spcBef>
                <a:spcPts val="0"/>
              </a:spcBef>
              <a:tabLst>
                <a:tab pos="1828706" algn="l"/>
                <a:tab pos="2914501" algn="l"/>
              </a:tabLst>
            </a:pPr>
            <a:r>
              <a:rPr lang="en-US" sz="1687" dirty="0">
                <a:latin typeface="Courier New"/>
              </a:rPr>
              <a:t>(EG </a:t>
            </a:r>
            <a:r>
              <a:rPr lang="en-US" sz="1687" dirty="0">
                <a:latin typeface="Symbol" pitchFamily="18" charset="2"/>
                <a:sym typeface="Symbol"/>
              </a:rPr>
              <a:t>-  </a:t>
            </a:r>
            <a:r>
              <a:rPr lang="en-US" sz="1687" dirty="0">
                <a:latin typeface="Courier New"/>
              </a:rPr>
              <a:t>EG-)= EMP ⋈ (ASG </a:t>
            </a:r>
            <a:r>
              <a:rPr lang="en-US" sz="1687" dirty="0">
                <a:latin typeface="Symbol" pitchFamily="18" charset="2"/>
                <a:sym typeface="Symbol"/>
              </a:rPr>
              <a:t>-  </a:t>
            </a:r>
            <a:r>
              <a:rPr lang="en-US" sz="1687" dirty="0">
                <a:latin typeface="Courier New"/>
              </a:rPr>
              <a:t>ASG-) </a:t>
            </a:r>
          </a:p>
          <a:p>
            <a:pPr marL="0" indent="0">
              <a:spcBef>
                <a:spcPts val="0"/>
              </a:spcBef>
              <a:buNone/>
              <a:tabLst>
                <a:tab pos="1828706" algn="l"/>
                <a:tab pos="2914501" algn="l"/>
              </a:tabLst>
            </a:pPr>
            <a:r>
              <a:rPr lang="en-US" sz="1687" dirty="0">
                <a:latin typeface="Courier New"/>
              </a:rPr>
              <a:t>  = (EMP ⋈ ASG) </a:t>
            </a:r>
            <a:r>
              <a:rPr lang="en-US" sz="1687" dirty="0">
                <a:latin typeface="Symbol" pitchFamily="18" charset="2"/>
                <a:sym typeface="Symbol"/>
              </a:rPr>
              <a:t>-  (</a:t>
            </a:r>
            <a:r>
              <a:rPr lang="en-US" sz="1687" dirty="0">
                <a:latin typeface="Courier New"/>
              </a:rPr>
              <a:t>EMP ⋈ ASG-) </a:t>
            </a:r>
          </a:p>
          <a:p>
            <a:pPr>
              <a:spcBef>
                <a:spcPts val="0"/>
              </a:spcBef>
              <a:tabLst>
                <a:tab pos="1828706" algn="l"/>
                <a:tab pos="2914501" algn="l"/>
              </a:tabLst>
            </a:pPr>
            <a:endParaRPr lang="en-US" sz="1687" dirty="0">
              <a:latin typeface="Courier New"/>
            </a:endParaRPr>
          </a:p>
          <a:p>
            <a:pPr marL="0" indent="0">
              <a:spcBef>
                <a:spcPts val="0"/>
              </a:spcBef>
              <a:buNone/>
              <a:tabLst>
                <a:tab pos="1828706" algn="l"/>
                <a:tab pos="2914501" algn="l"/>
              </a:tabLst>
            </a:pPr>
            <a:r>
              <a:rPr lang="en-US" sz="1687" dirty="0">
                <a:latin typeface="Courier New"/>
              </a:rPr>
              <a:t> </a:t>
            </a:r>
          </a:p>
          <a:p>
            <a:pPr>
              <a:spcBef>
                <a:spcPts val="0"/>
              </a:spcBef>
              <a:tabLst>
                <a:tab pos="1828706" algn="l"/>
                <a:tab pos="2914501" algn="l"/>
              </a:tabLst>
            </a:pPr>
            <a:r>
              <a:rPr lang="en-US" sz="1687" dirty="0" err="1">
                <a:latin typeface="Courier New"/>
              </a:rPr>
              <a:t>ASG</a:t>
            </a:r>
            <a:r>
              <a:rPr lang="en-US" sz="1687" dirty="0">
                <a:latin typeface="Courier New"/>
              </a:rPr>
              <a:t>- : &lt;</a:t>
            </a:r>
            <a:r>
              <a:rPr lang="en-US" sz="1687" dirty="0" err="1">
                <a:latin typeface="Courier New"/>
              </a:rPr>
              <a:t>E2</a:t>
            </a:r>
            <a:r>
              <a:rPr lang="en-US" sz="1687" dirty="0">
                <a:latin typeface="Courier New"/>
              </a:rPr>
              <a:t>, </a:t>
            </a:r>
            <a:r>
              <a:rPr lang="en-US" sz="1687" dirty="0" err="1">
                <a:latin typeface="Courier New"/>
              </a:rPr>
              <a:t>P1</a:t>
            </a:r>
            <a:r>
              <a:rPr lang="en-US" sz="1687" dirty="0">
                <a:latin typeface="Courier New"/>
              </a:rPr>
              <a:t>, Analyst, 24&gt; and </a:t>
            </a:r>
          </a:p>
          <a:p>
            <a:pPr marL="0" indent="0">
              <a:spcBef>
                <a:spcPts val="0"/>
              </a:spcBef>
              <a:buNone/>
              <a:tabLst>
                <a:tab pos="1828706" algn="l"/>
                <a:tab pos="2914501" algn="l"/>
              </a:tabLst>
            </a:pPr>
            <a:r>
              <a:rPr lang="en-US" sz="1687" dirty="0">
                <a:latin typeface="Courier New"/>
              </a:rPr>
              <a:t>         &lt;</a:t>
            </a:r>
            <a:r>
              <a:rPr lang="en-US" sz="1687" dirty="0" err="1">
                <a:latin typeface="Courier New"/>
              </a:rPr>
              <a:t>E3</a:t>
            </a:r>
            <a:r>
              <a:rPr lang="en-US" sz="1687" dirty="0">
                <a:latin typeface="Courier New"/>
              </a:rPr>
              <a:t>, </a:t>
            </a:r>
            <a:r>
              <a:rPr lang="en-US" sz="1687" dirty="0" err="1">
                <a:latin typeface="Courier New"/>
              </a:rPr>
              <a:t>P3</a:t>
            </a:r>
            <a:r>
              <a:rPr lang="en-US" sz="1687" dirty="0">
                <a:latin typeface="Courier New"/>
              </a:rPr>
              <a:t>, Consultant, 10&gt; </a:t>
            </a:r>
          </a:p>
          <a:p>
            <a:pPr marL="0" indent="0">
              <a:spcBef>
                <a:spcPts val="0"/>
              </a:spcBef>
              <a:buNone/>
              <a:tabLst>
                <a:tab pos="1828706" algn="l"/>
                <a:tab pos="2914501" algn="l"/>
              </a:tabLst>
            </a:pPr>
            <a:r>
              <a:rPr lang="en-US" sz="1687" dirty="0">
                <a:latin typeface="Courier New"/>
              </a:rPr>
              <a:t> 	</a:t>
            </a:r>
          </a:p>
          <a:p>
            <a:pPr>
              <a:spcBef>
                <a:spcPts val="0"/>
              </a:spcBef>
              <a:tabLst>
                <a:tab pos="1828706" algn="l"/>
                <a:tab pos="2914501" algn="l"/>
              </a:tabLst>
            </a:pPr>
            <a:r>
              <a:rPr lang="en-US" sz="1687" dirty="0" err="1">
                <a:latin typeface="Courier New"/>
              </a:rPr>
              <a:t>EG</a:t>
            </a:r>
            <a:r>
              <a:rPr lang="en-US" sz="1687" dirty="0">
                <a:latin typeface="Courier New"/>
              </a:rPr>
              <a:t>- = (SELECT DISTINCT </a:t>
            </a:r>
            <a:r>
              <a:rPr lang="en-US" sz="1687" dirty="0" err="1">
                <a:latin typeface="Courier New"/>
              </a:rPr>
              <a:t>ENAME</a:t>
            </a:r>
            <a:r>
              <a:rPr lang="en-US" sz="1687" dirty="0">
                <a:latin typeface="Courier New"/>
              </a:rPr>
              <a:t>, </a:t>
            </a:r>
            <a:r>
              <a:rPr lang="en-US" sz="1687" dirty="0" err="1">
                <a:latin typeface="Courier New"/>
              </a:rPr>
              <a:t>RESP</a:t>
            </a:r>
            <a:endParaRPr lang="en-US" sz="1687" dirty="0">
              <a:latin typeface="Courier New"/>
            </a:endParaRPr>
          </a:p>
          <a:p>
            <a:pPr marL="0" indent="0">
              <a:spcBef>
                <a:spcPts val="0"/>
              </a:spcBef>
              <a:buNone/>
              <a:tabLst>
                <a:tab pos="1828706" algn="l"/>
                <a:tab pos="2914501" algn="l"/>
              </a:tabLst>
            </a:pPr>
            <a:r>
              <a:rPr lang="en-US" sz="1687" dirty="0">
                <a:latin typeface="Courier New"/>
              </a:rPr>
              <a:t>         FROM	  </a:t>
            </a:r>
            <a:r>
              <a:rPr lang="en-US" sz="1687" dirty="0" err="1">
                <a:latin typeface="Courier New"/>
              </a:rPr>
              <a:t>EMP</a:t>
            </a:r>
            <a:r>
              <a:rPr lang="en-US" sz="1687" dirty="0">
                <a:latin typeface="Courier New"/>
              </a:rPr>
              <a:t>, </a:t>
            </a:r>
            <a:r>
              <a:rPr lang="en-US" sz="1687" dirty="0" err="1">
                <a:latin typeface="Courier New"/>
              </a:rPr>
              <a:t>ASG</a:t>
            </a:r>
            <a:r>
              <a:rPr lang="en-US" sz="1687" dirty="0">
                <a:latin typeface="Courier New"/>
              </a:rPr>
              <a:t>-</a:t>
            </a:r>
          </a:p>
          <a:p>
            <a:pPr marL="0" indent="0">
              <a:spcBef>
                <a:spcPts val="0"/>
              </a:spcBef>
              <a:buNone/>
              <a:tabLst>
                <a:tab pos="1828706" algn="l"/>
                <a:tab pos="2914501" algn="l"/>
              </a:tabLst>
            </a:pPr>
            <a:r>
              <a:rPr lang="en-US" sz="1687" dirty="0">
                <a:latin typeface="Courier New"/>
              </a:rPr>
              <a:t>         WHERE	  </a:t>
            </a:r>
            <a:r>
              <a:rPr lang="en-US" sz="1687" dirty="0" err="1">
                <a:latin typeface="Courier New"/>
              </a:rPr>
              <a:t>EMP.ENO</a:t>
            </a:r>
            <a:r>
              <a:rPr lang="en-US" sz="1687" dirty="0">
                <a:latin typeface="Courier New"/>
              </a:rPr>
              <a:t>=</a:t>
            </a:r>
            <a:r>
              <a:rPr lang="en-US" sz="1687" dirty="0" err="1">
                <a:latin typeface="Courier New"/>
              </a:rPr>
              <a:t>ASG</a:t>
            </a:r>
            <a:r>
              <a:rPr lang="en-US" sz="1687" dirty="0">
                <a:latin typeface="Courier New"/>
              </a:rPr>
              <a:t>-.ENO) </a:t>
            </a:r>
          </a:p>
          <a:p>
            <a:pPr marL="0" indent="0">
              <a:spcBef>
                <a:spcPts val="0"/>
              </a:spcBef>
              <a:buNone/>
              <a:tabLst>
                <a:tab pos="1828706" algn="l"/>
                <a:tab pos="2914501" algn="l"/>
              </a:tabLst>
            </a:pPr>
            <a:endParaRPr lang="en-US" sz="1687" dirty="0">
              <a:latin typeface="Courier New"/>
            </a:endParaRPr>
          </a:p>
          <a:p>
            <a:pPr>
              <a:spcBef>
                <a:spcPts val="0"/>
              </a:spcBef>
              <a:tabLst>
                <a:tab pos="1828706" algn="l"/>
                <a:tab pos="2914501" algn="l"/>
              </a:tabLst>
            </a:pPr>
            <a:r>
              <a:rPr lang="en-US" sz="1687" dirty="0" err="1">
                <a:latin typeface="Courier New"/>
              </a:rPr>
              <a:t>EG</a:t>
            </a:r>
            <a:r>
              <a:rPr lang="en-US" sz="1687" dirty="0">
                <a:latin typeface="Courier New"/>
              </a:rPr>
              <a:t>- = </a:t>
            </a:r>
            <a:r>
              <a:rPr lang="en-US" sz="1687" dirty="0" err="1">
                <a:latin typeface="Courier New"/>
              </a:rPr>
              <a:t>EMP</a:t>
            </a:r>
            <a:r>
              <a:rPr lang="en-US" sz="1687" dirty="0">
                <a:latin typeface="Courier New"/>
              </a:rPr>
              <a:t> ⋈ </a:t>
            </a:r>
            <a:r>
              <a:rPr lang="en-US" sz="1687" dirty="0" err="1">
                <a:latin typeface="Courier New"/>
              </a:rPr>
              <a:t>ASG</a:t>
            </a:r>
            <a:r>
              <a:rPr lang="en-US" sz="1687" dirty="0">
                <a:latin typeface="Courier New"/>
              </a:rPr>
              <a:t>- : </a:t>
            </a:r>
          </a:p>
          <a:p>
            <a:pPr marL="0" indent="0">
              <a:spcBef>
                <a:spcPts val="0"/>
              </a:spcBef>
              <a:buNone/>
              <a:tabLst>
                <a:tab pos="1828706" algn="l"/>
                <a:tab pos="2914501" algn="l"/>
              </a:tabLst>
            </a:pPr>
            <a:r>
              <a:rPr lang="en-US" sz="1687" dirty="0">
                <a:latin typeface="Courier New"/>
              </a:rPr>
              <a:t>        &lt;M. Smith, Analyst&gt; and</a:t>
            </a:r>
          </a:p>
          <a:p>
            <a:pPr marL="0" indent="0">
              <a:spcBef>
                <a:spcPts val="0"/>
              </a:spcBef>
              <a:buNone/>
              <a:tabLst>
                <a:tab pos="1828706" algn="l"/>
                <a:tab pos="2914501" algn="l"/>
              </a:tabLst>
            </a:pPr>
            <a:r>
              <a:rPr lang="en-US" sz="1687" dirty="0">
                <a:latin typeface="Courier New"/>
              </a:rPr>
              <a:t>        &lt;A. Lee, Consultant&gt;</a:t>
            </a:r>
          </a:p>
          <a:p>
            <a:pPr marL="0" indent="0">
              <a:spcBef>
                <a:spcPts val="0"/>
              </a:spcBef>
              <a:buNone/>
              <a:tabLst>
                <a:tab pos="1828706" algn="l"/>
                <a:tab pos="2914501" algn="l"/>
              </a:tabLst>
            </a:pPr>
            <a:endParaRPr lang="en-US" sz="1687" dirty="0">
              <a:latin typeface="Courier New"/>
            </a:endParaRPr>
          </a:p>
        </p:txBody>
      </p:sp>
      <p:sp>
        <p:nvSpPr>
          <p:cNvPr id="65539" name="Rectangle 3"/>
          <p:cNvSpPr>
            <a:spLocks noGrp="1" noChangeArrowheads="1"/>
          </p:cNvSpPr>
          <p:nvPr>
            <p:ph type="title"/>
          </p:nvPr>
        </p:nvSpPr>
        <p:spPr>
          <a:noFill/>
          <a:ln/>
        </p:spPr>
        <p:txBody>
          <a:bodyPr/>
          <a:lstStyle/>
          <a:p>
            <a:r>
              <a:rPr lang="en-US" dirty="0"/>
              <a:t>Example</a:t>
            </a:r>
          </a:p>
        </p:txBody>
      </p:sp>
      <p:sp>
        <p:nvSpPr>
          <p:cNvPr id="9" name="TextBox 8"/>
          <p:cNvSpPr txBox="1"/>
          <p:nvPr/>
        </p:nvSpPr>
        <p:spPr>
          <a:xfrm>
            <a:off x="5827775" y="4540020"/>
            <a:ext cx="980729" cy="351956"/>
          </a:xfrm>
          <a:prstGeom prst="rect">
            <a:avLst/>
          </a:prstGeom>
          <a:noFill/>
        </p:spPr>
        <p:txBody>
          <a:bodyPr wrap="square" rtlCol="0">
            <a:spAutoFit/>
          </a:bodyPr>
          <a:lstStyle/>
          <a:p>
            <a:r>
              <a:rPr lang="en-US" sz="1687" dirty="0" err="1"/>
              <a:t>ASG</a:t>
            </a:r>
            <a:r>
              <a:rPr lang="en-US" sz="1687" dirty="0"/>
              <a:t>-</a:t>
            </a:r>
            <a:endParaRPr lang="en-US" sz="1687" i="1" baseline="30000" dirty="0"/>
          </a:p>
        </p:txBody>
      </p:sp>
      <p:pic>
        <p:nvPicPr>
          <p:cNvPr id="12" name="Picture 11"/>
          <p:cNvPicPr>
            <a:picLocks noChangeAspect="1"/>
          </p:cNvPicPr>
          <p:nvPr/>
        </p:nvPicPr>
        <p:blipFill>
          <a:blip r:embed="rId3"/>
          <a:stretch>
            <a:fillRect/>
          </a:stretch>
        </p:blipFill>
        <p:spPr>
          <a:xfrm>
            <a:off x="6406316" y="2398338"/>
            <a:ext cx="2391935" cy="2083298"/>
          </a:xfrm>
          <a:prstGeom prst="rect">
            <a:avLst/>
          </a:prstGeom>
        </p:spPr>
      </p:pic>
      <p:sp>
        <p:nvSpPr>
          <p:cNvPr id="13" name="TextBox 12"/>
          <p:cNvSpPr txBox="1"/>
          <p:nvPr/>
        </p:nvSpPr>
        <p:spPr>
          <a:xfrm>
            <a:off x="5690375" y="2041591"/>
            <a:ext cx="652743" cy="351956"/>
          </a:xfrm>
          <a:prstGeom prst="rect">
            <a:avLst/>
          </a:prstGeom>
          <a:noFill/>
        </p:spPr>
        <p:txBody>
          <a:bodyPr wrap="none" rtlCol="0">
            <a:spAutoFit/>
          </a:bodyPr>
          <a:lstStyle/>
          <a:p>
            <a:r>
              <a:rPr lang="en-US" sz="1687" dirty="0" err="1"/>
              <a:t>EMP</a:t>
            </a:r>
            <a:endParaRPr lang="en-US" sz="1687" dirty="0"/>
          </a:p>
        </p:txBody>
      </p:sp>
      <p:graphicFrame>
        <p:nvGraphicFramePr>
          <p:cNvPr id="18" name="Table 17"/>
          <p:cNvGraphicFramePr>
            <a:graphicFrameLocks noGrp="1"/>
          </p:cNvGraphicFramePr>
          <p:nvPr>
            <p:extLst>
              <p:ext uri="{D42A27DB-BD31-4B8C-83A1-F6EECF244321}">
                <p14:modId xmlns:p14="http://schemas.microsoft.com/office/powerpoint/2010/main" val="1481081551"/>
              </p:ext>
            </p:extLst>
          </p:nvPr>
        </p:nvGraphicFramePr>
        <p:xfrm>
          <a:off x="5848775" y="5046318"/>
          <a:ext cx="3107424" cy="985362"/>
        </p:xfrm>
        <a:graphic>
          <a:graphicData uri="http://schemas.openxmlformats.org/drawingml/2006/table">
            <a:tbl>
              <a:tblPr firstRow="1" bandRow="1">
                <a:tableStyleId>{5C22544A-7EE6-4342-B048-85BDC9FD1C3A}</a:tableStyleId>
              </a:tblPr>
              <a:tblGrid>
                <a:gridCol w="788577">
                  <a:extLst>
                    <a:ext uri="{9D8B030D-6E8A-4147-A177-3AD203B41FA5}">
                      <a16:colId xmlns:a16="http://schemas.microsoft.com/office/drawing/2014/main" val="20000"/>
                    </a:ext>
                  </a:extLst>
                </a:gridCol>
                <a:gridCol w="708829">
                  <a:extLst>
                    <a:ext uri="{9D8B030D-6E8A-4147-A177-3AD203B41FA5}">
                      <a16:colId xmlns:a16="http://schemas.microsoft.com/office/drawing/2014/main" val="20001"/>
                    </a:ext>
                  </a:extLst>
                </a:gridCol>
                <a:gridCol w="1129240">
                  <a:extLst>
                    <a:ext uri="{9D8B030D-6E8A-4147-A177-3AD203B41FA5}">
                      <a16:colId xmlns:a16="http://schemas.microsoft.com/office/drawing/2014/main" val="20002"/>
                    </a:ext>
                  </a:extLst>
                </a:gridCol>
                <a:gridCol w="480778">
                  <a:extLst>
                    <a:ext uri="{9D8B030D-6E8A-4147-A177-3AD203B41FA5}">
                      <a16:colId xmlns:a16="http://schemas.microsoft.com/office/drawing/2014/main" val="20003"/>
                    </a:ext>
                  </a:extLst>
                </a:gridCol>
              </a:tblGrid>
              <a:tr h="260747">
                <a:tc>
                  <a:txBody>
                    <a:bodyPr/>
                    <a:lstStyle/>
                    <a:p>
                      <a:r>
                        <a:rPr lang="en-US" sz="1300" dirty="0"/>
                        <a:t>ENO</a:t>
                      </a:r>
                    </a:p>
                  </a:txBody>
                  <a:tcPr marL="64294" marR="64294" marT="32147" marB="32147"/>
                </a:tc>
                <a:tc>
                  <a:txBody>
                    <a:bodyPr/>
                    <a:lstStyle/>
                    <a:p>
                      <a:r>
                        <a:rPr lang="en-US" sz="1300" dirty="0" err="1"/>
                        <a:t>PNO</a:t>
                      </a:r>
                      <a:endParaRPr lang="en-US" sz="1300" dirty="0"/>
                    </a:p>
                  </a:txBody>
                  <a:tcPr marL="64294" marR="64294" marT="32147" marB="32147"/>
                </a:tc>
                <a:tc>
                  <a:txBody>
                    <a:bodyPr/>
                    <a:lstStyle/>
                    <a:p>
                      <a:r>
                        <a:rPr lang="en-US" sz="1300" dirty="0" err="1"/>
                        <a:t>RESP</a:t>
                      </a:r>
                      <a:endParaRPr lang="en-US" sz="1300" dirty="0"/>
                    </a:p>
                  </a:txBody>
                  <a:tcPr marL="64294" marR="64294" marT="32147" marB="32147"/>
                </a:tc>
                <a:tc>
                  <a:txBody>
                    <a:bodyPr/>
                    <a:lstStyle/>
                    <a:p>
                      <a:r>
                        <a:rPr lang="en-US" sz="1300" dirty="0" err="1"/>
                        <a:t>DUR</a:t>
                      </a:r>
                      <a:endParaRPr lang="en-US" sz="1300" dirty="0"/>
                    </a:p>
                  </a:txBody>
                  <a:tcPr marL="64294" marR="64294" marT="32147" marB="32147"/>
                </a:tc>
                <a:extLst>
                  <a:ext uri="{0D108BD9-81ED-4DB2-BD59-A6C34878D82A}">
                    <a16:rowId xmlns:a16="http://schemas.microsoft.com/office/drawing/2014/main" val="10000"/>
                  </a:ext>
                </a:extLst>
              </a:tr>
              <a:tr h="260747">
                <a:tc>
                  <a:txBody>
                    <a:bodyPr/>
                    <a:lstStyle/>
                    <a:p>
                      <a:r>
                        <a:rPr lang="en-US" sz="1300" dirty="0" err="1"/>
                        <a:t>E2</a:t>
                      </a:r>
                      <a:endParaRPr lang="en-US" sz="1300" dirty="0"/>
                    </a:p>
                  </a:txBody>
                  <a:tcPr marL="64294" marR="64294" marT="32147" marB="32147"/>
                </a:tc>
                <a:tc>
                  <a:txBody>
                    <a:bodyPr/>
                    <a:lstStyle/>
                    <a:p>
                      <a:r>
                        <a:rPr lang="en-US" sz="1300" dirty="0" err="1"/>
                        <a:t>P1</a:t>
                      </a:r>
                      <a:endParaRPr lang="en-US" sz="1300" dirty="0"/>
                    </a:p>
                  </a:txBody>
                  <a:tcPr marL="64294" marR="64294" marT="32147" marB="32147"/>
                </a:tc>
                <a:tc>
                  <a:txBody>
                    <a:bodyPr/>
                    <a:lstStyle/>
                    <a:p>
                      <a:r>
                        <a:rPr lang="en-US" sz="1300" dirty="0"/>
                        <a:t>Analyst</a:t>
                      </a:r>
                    </a:p>
                  </a:txBody>
                  <a:tcPr marL="64294" marR="64294" marT="32147" marB="32147"/>
                </a:tc>
                <a:tc>
                  <a:txBody>
                    <a:bodyPr/>
                    <a:lstStyle/>
                    <a:p>
                      <a:r>
                        <a:rPr lang="en-US" sz="1300" dirty="0"/>
                        <a:t>24</a:t>
                      </a:r>
                    </a:p>
                  </a:txBody>
                  <a:tcPr marL="64294" marR="64294" marT="32147" marB="32147"/>
                </a:tc>
                <a:extLst>
                  <a:ext uri="{0D108BD9-81ED-4DB2-BD59-A6C34878D82A}">
                    <a16:rowId xmlns:a16="http://schemas.microsoft.com/office/drawing/2014/main" val="10001"/>
                  </a:ext>
                </a:extLst>
              </a:tr>
              <a:tr h="260747">
                <a:tc>
                  <a:txBody>
                    <a:bodyPr/>
                    <a:lstStyle/>
                    <a:p>
                      <a:r>
                        <a:rPr lang="en-US" sz="1300" dirty="0" err="1"/>
                        <a:t>E3</a:t>
                      </a:r>
                      <a:endParaRPr lang="en-US" sz="1300" dirty="0"/>
                    </a:p>
                  </a:txBody>
                  <a:tcPr marL="64294" marR="64294" marT="32147" marB="32147"/>
                </a:tc>
                <a:tc>
                  <a:txBody>
                    <a:bodyPr/>
                    <a:lstStyle/>
                    <a:p>
                      <a:r>
                        <a:rPr lang="en-US" sz="1300" dirty="0" err="1"/>
                        <a:t>P3</a:t>
                      </a:r>
                      <a:endParaRPr lang="en-US" sz="1300" dirty="0"/>
                    </a:p>
                  </a:txBody>
                  <a:tcPr marL="64294" marR="64294" marT="32147" marB="32147"/>
                </a:tc>
                <a:tc>
                  <a:txBody>
                    <a:bodyPr/>
                    <a:lstStyle/>
                    <a:p>
                      <a:r>
                        <a:rPr lang="en-US" sz="1300" dirty="0"/>
                        <a:t>Consultant</a:t>
                      </a:r>
                    </a:p>
                  </a:txBody>
                  <a:tcPr marL="64294" marR="64294" marT="32147" marB="32147"/>
                </a:tc>
                <a:tc>
                  <a:txBody>
                    <a:bodyPr/>
                    <a:lstStyle/>
                    <a:p>
                      <a:r>
                        <a:rPr lang="en-US" sz="1300" dirty="0"/>
                        <a:t>10</a:t>
                      </a:r>
                    </a:p>
                  </a:txBody>
                  <a:tcPr marL="64294" marR="64294" marT="32147" marB="3214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44823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49411" y="1052736"/>
            <a:ext cx="8556576" cy="5012432"/>
          </a:xfrm>
          <a:noFill/>
          <a:ln/>
        </p:spPr>
        <p:txBody>
          <a:bodyPr/>
          <a:lstStyle/>
          <a:p>
            <a:pPr>
              <a:spcBef>
                <a:spcPts val="0"/>
              </a:spcBef>
              <a:tabLst>
                <a:tab pos="1828706" algn="l"/>
                <a:tab pos="2914501" algn="l"/>
              </a:tabLst>
            </a:pPr>
            <a:r>
              <a:rPr lang="en-US" sz="1406" dirty="0">
                <a:latin typeface="Courier New"/>
              </a:rPr>
              <a:t>The tuples &lt;</a:t>
            </a:r>
            <a:r>
              <a:rPr lang="en-US" sz="1406" dirty="0" err="1">
                <a:latin typeface="Courier New"/>
              </a:rPr>
              <a:t>E2</a:t>
            </a:r>
            <a:r>
              <a:rPr lang="en-US" sz="1406" dirty="0">
                <a:latin typeface="Courier New"/>
              </a:rPr>
              <a:t>, </a:t>
            </a:r>
            <a:r>
              <a:rPr lang="en-US" sz="1406" dirty="0" err="1">
                <a:latin typeface="Courier New"/>
              </a:rPr>
              <a:t>P1</a:t>
            </a:r>
            <a:r>
              <a:rPr lang="en-US" sz="1406" dirty="0">
                <a:latin typeface="Courier New"/>
              </a:rPr>
              <a:t>, Analyst, 24&gt; and &lt;</a:t>
            </a:r>
            <a:r>
              <a:rPr lang="en-US" sz="1406" dirty="0" err="1">
                <a:latin typeface="Courier New"/>
              </a:rPr>
              <a:t>E3</a:t>
            </a:r>
            <a:r>
              <a:rPr lang="en-US" sz="1406" dirty="0">
                <a:latin typeface="Courier New"/>
              </a:rPr>
              <a:t>, </a:t>
            </a:r>
            <a:r>
              <a:rPr lang="en-US" sz="1406" dirty="0" err="1">
                <a:latin typeface="Courier New"/>
              </a:rPr>
              <a:t>P3</a:t>
            </a:r>
            <a:r>
              <a:rPr lang="en-US" sz="1406" dirty="0">
                <a:latin typeface="Courier New"/>
              </a:rPr>
              <a:t>, Consultant, 10&gt; are deleted from ASG.</a:t>
            </a:r>
          </a:p>
          <a:p>
            <a:pPr>
              <a:spcBef>
                <a:spcPts val="0"/>
              </a:spcBef>
              <a:tabLst>
                <a:tab pos="1828706" algn="l"/>
                <a:tab pos="2914501" algn="l"/>
              </a:tabLst>
            </a:pPr>
            <a:endParaRPr lang="en-US" sz="1406" dirty="0">
              <a:latin typeface="Courier New"/>
            </a:endParaRPr>
          </a:p>
          <a:p>
            <a:pPr>
              <a:spcBef>
                <a:spcPts val="0"/>
              </a:spcBef>
              <a:tabLst>
                <a:tab pos="1828706" algn="l"/>
                <a:tab pos="2914501" algn="l"/>
              </a:tabLst>
            </a:pPr>
            <a:r>
              <a:rPr lang="en-US" sz="1406" dirty="0" err="1">
                <a:latin typeface="Courier New"/>
              </a:rPr>
              <a:t>EG</a:t>
            </a:r>
            <a:r>
              <a:rPr lang="en-US" sz="1406" dirty="0">
                <a:latin typeface="Courier New"/>
              </a:rPr>
              <a:t>- = </a:t>
            </a:r>
            <a:r>
              <a:rPr lang="en-US" sz="1406" dirty="0" err="1">
                <a:latin typeface="Courier New"/>
              </a:rPr>
              <a:t>EMP</a:t>
            </a:r>
            <a:r>
              <a:rPr lang="en-US" sz="1406" dirty="0">
                <a:latin typeface="Courier New"/>
              </a:rPr>
              <a:t> ⋈ </a:t>
            </a:r>
            <a:r>
              <a:rPr lang="en-US" sz="1406" dirty="0" err="1">
                <a:latin typeface="Courier New"/>
              </a:rPr>
              <a:t>ASG</a:t>
            </a:r>
            <a:r>
              <a:rPr lang="en-US" sz="1406" dirty="0">
                <a:latin typeface="Courier New"/>
              </a:rPr>
              <a:t>- : </a:t>
            </a:r>
          </a:p>
          <a:p>
            <a:pPr marL="0" indent="0">
              <a:spcBef>
                <a:spcPts val="0"/>
              </a:spcBef>
              <a:buNone/>
              <a:tabLst>
                <a:tab pos="1828706" algn="l"/>
                <a:tab pos="2914501" algn="l"/>
              </a:tabLst>
            </a:pPr>
            <a:r>
              <a:rPr lang="en-US" sz="1406" dirty="0">
                <a:latin typeface="Courier New"/>
              </a:rPr>
              <a:t>        &lt;M. Smith, Analyst&gt; and</a:t>
            </a:r>
          </a:p>
          <a:p>
            <a:pPr marL="0" indent="0">
              <a:spcBef>
                <a:spcPts val="0"/>
              </a:spcBef>
              <a:buNone/>
              <a:tabLst>
                <a:tab pos="1828706" algn="l"/>
                <a:tab pos="2914501" algn="l"/>
              </a:tabLst>
            </a:pPr>
            <a:r>
              <a:rPr lang="en-US" sz="1406" dirty="0">
                <a:latin typeface="Courier New"/>
              </a:rPr>
              <a:t>        &lt;A. Lee, Consultant&gt;</a:t>
            </a:r>
          </a:p>
          <a:p>
            <a:pPr>
              <a:spcBef>
                <a:spcPts val="0"/>
              </a:spcBef>
              <a:tabLst>
                <a:tab pos="1828706" algn="l"/>
                <a:tab pos="2914501" algn="l"/>
              </a:tabLst>
            </a:pPr>
            <a:r>
              <a:rPr lang="en-US" sz="1406" dirty="0">
                <a:latin typeface="Courier New"/>
              </a:rPr>
              <a:t>Then only tuple &lt;A. Lee, Consultant&gt; needs </a:t>
            </a:r>
          </a:p>
          <a:p>
            <a:pPr marL="0" indent="0">
              <a:spcBef>
                <a:spcPts val="0"/>
              </a:spcBef>
              <a:buNone/>
              <a:tabLst>
                <a:tab pos="1828706" algn="l"/>
                <a:tab pos="2914501" algn="l"/>
              </a:tabLst>
            </a:pPr>
            <a:r>
              <a:rPr lang="en-US" sz="1406" dirty="0">
                <a:latin typeface="Courier New"/>
              </a:rPr>
              <a:t>   to be deleted from </a:t>
            </a:r>
            <a:r>
              <a:rPr lang="en-US" sz="1406" dirty="0" err="1">
                <a:latin typeface="Courier New"/>
              </a:rPr>
              <a:t>EG</a:t>
            </a:r>
            <a:r>
              <a:rPr lang="en-US" sz="1406" dirty="0">
                <a:latin typeface="Courier New"/>
              </a:rPr>
              <a:t>.</a:t>
            </a:r>
          </a:p>
          <a:p>
            <a:pPr marL="0" indent="0">
              <a:spcBef>
                <a:spcPts val="0"/>
              </a:spcBef>
              <a:buNone/>
              <a:tabLst>
                <a:tab pos="1828706" algn="l"/>
                <a:tab pos="2914501" algn="l"/>
              </a:tabLst>
            </a:pPr>
            <a:endParaRPr lang="en-US" sz="1406" dirty="0">
              <a:latin typeface="Courier New"/>
            </a:endParaRPr>
          </a:p>
        </p:txBody>
      </p:sp>
      <p:sp>
        <p:nvSpPr>
          <p:cNvPr id="65539" name="Rectangle 3"/>
          <p:cNvSpPr>
            <a:spLocks noGrp="1" noChangeArrowheads="1"/>
          </p:cNvSpPr>
          <p:nvPr>
            <p:ph type="title"/>
          </p:nvPr>
        </p:nvSpPr>
        <p:spPr>
          <a:noFill/>
          <a:ln/>
        </p:spPr>
        <p:txBody>
          <a:bodyPr/>
          <a:lstStyle/>
          <a:p>
            <a:r>
              <a:rPr lang="en-US" dirty="0"/>
              <a:t>Example</a:t>
            </a:r>
          </a:p>
        </p:txBody>
      </p:sp>
      <p:sp>
        <p:nvSpPr>
          <p:cNvPr id="9" name="TextBox 8"/>
          <p:cNvSpPr txBox="1"/>
          <p:nvPr/>
        </p:nvSpPr>
        <p:spPr>
          <a:xfrm>
            <a:off x="5908072" y="4323996"/>
            <a:ext cx="980729" cy="351956"/>
          </a:xfrm>
          <a:prstGeom prst="rect">
            <a:avLst/>
          </a:prstGeom>
          <a:noFill/>
        </p:spPr>
        <p:txBody>
          <a:bodyPr wrap="square" rtlCol="0">
            <a:spAutoFit/>
          </a:bodyPr>
          <a:lstStyle/>
          <a:p>
            <a:r>
              <a:rPr lang="en-US" sz="1687" dirty="0" err="1"/>
              <a:t>ASG</a:t>
            </a:r>
            <a:r>
              <a:rPr lang="en-US" sz="1687" baseline="30000" dirty="0"/>
              <a:t>-</a:t>
            </a:r>
            <a:endParaRPr lang="en-US" sz="1687" i="1" baseline="30000" dirty="0"/>
          </a:p>
        </p:txBody>
      </p:sp>
      <p:pic>
        <p:nvPicPr>
          <p:cNvPr id="12" name="Picture 11"/>
          <p:cNvPicPr>
            <a:picLocks noChangeAspect="1"/>
          </p:cNvPicPr>
          <p:nvPr/>
        </p:nvPicPr>
        <p:blipFill>
          <a:blip r:embed="rId3"/>
          <a:stretch>
            <a:fillRect/>
          </a:stretch>
        </p:blipFill>
        <p:spPr>
          <a:xfrm>
            <a:off x="6486613" y="2182314"/>
            <a:ext cx="2391935" cy="2083298"/>
          </a:xfrm>
          <a:prstGeom prst="rect">
            <a:avLst/>
          </a:prstGeom>
        </p:spPr>
      </p:pic>
      <p:sp>
        <p:nvSpPr>
          <p:cNvPr id="13" name="TextBox 12"/>
          <p:cNvSpPr txBox="1"/>
          <p:nvPr/>
        </p:nvSpPr>
        <p:spPr>
          <a:xfrm>
            <a:off x="5723948" y="2230330"/>
            <a:ext cx="652743" cy="351956"/>
          </a:xfrm>
          <a:prstGeom prst="rect">
            <a:avLst/>
          </a:prstGeom>
          <a:noFill/>
        </p:spPr>
        <p:txBody>
          <a:bodyPr wrap="none" rtlCol="0">
            <a:spAutoFit/>
          </a:bodyPr>
          <a:lstStyle/>
          <a:p>
            <a:r>
              <a:rPr lang="en-US" sz="1687" dirty="0" err="1"/>
              <a:t>EMP</a:t>
            </a:r>
            <a:endParaRPr lang="en-US" sz="1687" dirty="0"/>
          </a:p>
        </p:txBody>
      </p:sp>
      <p:graphicFrame>
        <p:nvGraphicFramePr>
          <p:cNvPr id="15" name="Table 14"/>
          <p:cNvGraphicFramePr>
            <a:graphicFrameLocks noGrp="1"/>
          </p:cNvGraphicFramePr>
          <p:nvPr>
            <p:extLst>
              <p:ext uri="{D42A27DB-BD31-4B8C-83A1-F6EECF244321}">
                <p14:modId xmlns:p14="http://schemas.microsoft.com/office/powerpoint/2010/main" val="2729133396"/>
              </p:ext>
            </p:extLst>
          </p:nvPr>
        </p:nvGraphicFramePr>
        <p:xfrm>
          <a:off x="357534" y="3223962"/>
          <a:ext cx="2172778" cy="2700337"/>
        </p:xfrm>
        <a:graphic>
          <a:graphicData uri="http://schemas.openxmlformats.org/drawingml/2006/table">
            <a:tbl>
              <a:tblPr firstRow="1" bandRow="1">
                <a:tableStyleId>{5C22544A-7EE6-4342-B048-85BDC9FD1C3A}</a:tableStyleId>
              </a:tblPr>
              <a:tblGrid>
                <a:gridCol w="980400">
                  <a:extLst>
                    <a:ext uri="{9D8B030D-6E8A-4147-A177-3AD203B41FA5}">
                      <a16:colId xmlns:a16="http://schemas.microsoft.com/office/drawing/2014/main" val="20000"/>
                    </a:ext>
                  </a:extLst>
                </a:gridCol>
                <a:gridCol w="1192378">
                  <a:extLst>
                    <a:ext uri="{9D8B030D-6E8A-4147-A177-3AD203B41FA5}">
                      <a16:colId xmlns:a16="http://schemas.microsoft.com/office/drawing/2014/main" val="20001"/>
                    </a:ext>
                  </a:extLst>
                </a:gridCol>
              </a:tblGrid>
              <a:tr h="278606">
                <a:tc>
                  <a:txBody>
                    <a:bodyPr/>
                    <a:lstStyle/>
                    <a:p>
                      <a:r>
                        <a:rPr lang="en-US" sz="1400" dirty="0" err="1"/>
                        <a:t>ENAME</a:t>
                      </a:r>
                      <a:endParaRPr lang="en-US" sz="1400" dirty="0"/>
                    </a:p>
                  </a:txBody>
                  <a:tcPr marL="64294" marR="64294" marT="32147" marB="32147"/>
                </a:tc>
                <a:tc>
                  <a:txBody>
                    <a:bodyPr/>
                    <a:lstStyle/>
                    <a:p>
                      <a:r>
                        <a:rPr lang="en-US" sz="1400" dirty="0" err="1"/>
                        <a:t>RESP</a:t>
                      </a:r>
                      <a:endParaRPr lang="en-US" sz="1400" dirty="0"/>
                    </a:p>
                  </a:txBody>
                  <a:tcPr marL="64294" marR="64294" marT="32147" marB="32147"/>
                </a:tc>
                <a:extLst>
                  <a:ext uri="{0D108BD9-81ED-4DB2-BD59-A6C34878D82A}">
                    <a16:rowId xmlns:a16="http://schemas.microsoft.com/office/drawing/2014/main" val="10000"/>
                  </a:ext>
                </a:extLst>
              </a:tr>
              <a:tr h="2421731">
                <a:tc>
                  <a:txBody>
                    <a:bodyPr/>
                    <a:lstStyle/>
                    <a:p>
                      <a:r>
                        <a:rPr lang="en-US" sz="1400" b="0" i="0" u="none" strike="noStrike" kern="1200" baseline="0" dirty="0">
                          <a:solidFill>
                            <a:schemeClr val="dk1"/>
                          </a:solidFill>
                          <a:latin typeface="+mn-lt"/>
                          <a:ea typeface="+mn-ea"/>
                          <a:cs typeface="+mn-cs"/>
                        </a:rPr>
                        <a:t>J. Doe</a:t>
                      </a:r>
                    </a:p>
                    <a:p>
                      <a:r>
                        <a:rPr lang="en-US" sz="1400" b="0" i="0" u="none" strike="noStrike" kern="1200" baseline="0" dirty="0">
                          <a:solidFill>
                            <a:schemeClr val="dk1"/>
                          </a:solidFill>
                          <a:latin typeface="+mn-lt"/>
                          <a:ea typeface="+mn-ea"/>
                          <a:cs typeface="+mn-cs"/>
                        </a:rPr>
                        <a:t>M. Smith </a:t>
                      </a:r>
                    </a:p>
                    <a:p>
                      <a:r>
                        <a:rPr lang="en-US" sz="1400" b="0" i="0" u="none" strike="noStrike" kern="1200" baseline="0" dirty="0">
                          <a:solidFill>
                            <a:schemeClr val="dk1"/>
                          </a:solidFill>
                          <a:latin typeface="+mn-lt"/>
                          <a:ea typeface="+mn-ea"/>
                          <a:cs typeface="+mn-cs"/>
                        </a:rPr>
                        <a:t>(M. Smith) </a:t>
                      </a:r>
                    </a:p>
                    <a:p>
                      <a:r>
                        <a:rPr lang="en-US" sz="1400" b="0" i="0" u="none" strike="noStrike" kern="1200" baseline="0" dirty="0">
                          <a:solidFill>
                            <a:schemeClr val="dk1"/>
                          </a:solidFill>
                          <a:latin typeface="+mn-lt"/>
                          <a:ea typeface="+mn-ea"/>
                          <a:cs typeface="+mn-cs"/>
                        </a:rPr>
                        <a:t>A. Lee </a:t>
                      </a:r>
                    </a:p>
                    <a:p>
                      <a:r>
                        <a:rPr lang="en-US" sz="1400" b="0" i="0" u="none" strike="noStrike" kern="1200" baseline="0" dirty="0">
                          <a:solidFill>
                            <a:schemeClr val="dk1"/>
                          </a:solidFill>
                          <a:latin typeface="+mn-lt"/>
                          <a:ea typeface="+mn-ea"/>
                          <a:cs typeface="+mn-cs"/>
                        </a:rPr>
                        <a:t>A. Lee </a:t>
                      </a:r>
                    </a:p>
                    <a:p>
                      <a:r>
                        <a:rPr lang="en-US" sz="1400" b="0" i="0" u="none" strike="noStrike" kern="1200" baseline="0" dirty="0">
                          <a:solidFill>
                            <a:schemeClr val="dk1"/>
                          </a:solidFill>
                          <a:latin typeface="+mn-lt"/>
                          <a:ea typeface="+mn-ea"/>
                          <a:cs typeface="+mn-cs"/>
                        </a:rPr>
                        <a:t>J. Miller </a:t>
                      </a:r>
                    </a:p>
                    <a:p>
                      <a:r>
                        <a:rPr lang="en-US" sz="1400" b="0" i="0" u="none" strike="noStrike" kern="1200" baseline="0" dirty="0">
                          <a:solidFill>
                            <a:schemeClr val="dk1"/>
                          </a:solidFill>
                          <a:latin typeface="+mn-lt"/>
                          <a:ea typeface="+mn-ea"/>
                          <a:cs typeface="+mn-cs"/>
                        </a:rPr>
                        <a:t>B. Casey </a:t>
                      </a:r>
                    </a:p>
                    <a:p>
                      <a:r>
                        <a:rPr lang="en-US" sz="1400" b="0" i="0" u="none" strike="noStrike" kern="1200" baseline="0" dirty="0">
                          <a:solidFill>
                            <a:schemeClr val="dk1"/>
                          </a:solidFill>
                          <a:latin typeface="+mn-lt"/>
                          <a:ea typeface="+mn-ea"/>
                          <a:cs typeface="+mn-cs"/>
                        </a:rPr>
                        <a:t>L. Chu</a:t>
                      </a:r>
                    </a:p>
                    <a:p>
                      <a:r>
                        <a:rPr lang="en-US" sz="1400" b="0" i="0" u="none" strike="noStrike" kern="1200" baseline="0" dirty="0">
                          <a:solidFill>
                            <a:schemeClr val="dk1"/>
                          </a:solidFill>
                          <a:latin typeface="+mn-lt"/>
                          <a:ea typeface="+mn-ea"/>
                          <a:cs typeface="+mn-cs"/>
                        </a:rPr>
                        <a:t>R. Davis </a:t>
                      </a:r>
                    </a:p>
                    <a:p>
                      <a:r>
                        <a:rPr lang="en-US" sz="1400" b="0" i="0" u="none" strike="noStrike" kern="1200" baseline="0" dirty="0">
                          <a:solidFill>
                            <a:schemeClr val="dk1"/>
                          </a:solidFill>
                          <a:latin typeface="+mn-lt"/>
                          <a:ea typeface="+mn-ea"/>
                          <a:cs typeface="+mn-cs"/>
                        </a:rPr>
                        <a:t>(R. Davis) </a:t>
                      </a:r>
                    </a:p>
                    <a:p>
                      <a:r>
                        <a:rPr lang="en-US" sz="1400" b="0" i="0" u="none" strike="noStrike" kern="1200" baseline="0" dirty="0">
                          <a:solidFill>
                            <a:schemeClr val="dk1"/>
                          </a:solidFill>
                          <a:latin typeface="+mn-lt"/>
                          <a:ea typeface="+mn-ea"/>
                          <a:cs typeface="+mn-cs"/>
                        </a:rPr>
                        <a:t>J. Jones</a:t>
                      </a:r>
                      <a:endParaRPr lang="en-US" sz="1400" dirty="0"/>
                    </a:p>
                  </a:txBody>
                  <a:tcPr marL="64294" marR="64294" marT="32147" marB="32147"/>
                </a:tc>
                <a:tc>
                  <a:txBody>
                    <a:bodyPr/>
                    <a:lstStyle/>
                    <a:p>
                      <a:r>
                        <a:rPr lang="en-US" sz="1400" dirty="0"/>
                        <a:t>Manage</a:t>
                      </a:r>
                    </a:p>
                    <a:p>
                      <a:r>
                        <a:rPr lang="en-US" sz="1400" dirty="0"/>
                        <a:t>Analyst</a:t>
                      </a:r>
                    </a:p>
                    <a:p>
                      <a:r>
                        <a:rPr lang="en-US" sz="1400" dirty="0"/>
                        <a:t>(Analyst)</a:t>
                      </a:r>
                    </a:p>
                    <a:p>
                      <a:r>
                        <a:rPr lang="en-US" sz="1400" dirty="0"/>
                        <a:t>Consultant</a:t>
                      </a:r>
                    </a:p>
                    <a:p>
                      <a:r>
                        <a:rPr lang="en-US" sz="1400" dirty="0"/>
                        <a:t>Engineer</a:t>
                      </a:r>
                    </a:p>
                    <a:p>
                      <a:r>
                        <a:rPr lang="en-US" sz="1400" dirty="0"/>
                        <a:t>Programmer</a:t>
                      </a:r>
                    </a:p>
                    <a:p>
                      <a:r>
                        <a:rPr lang="en-US" sz="1400" dirty="0"/>
                        <a:t>Manager</a:t>
                      </a:r>
                    </a:p>
                    <a:p>
                      <a:r>
                        <a:rPr lang="en-US" sz="1400" dirty="0"/>
                        <a:t>Manager</a:t>
                      </a:r>
                    </a:p>
                    <a:p>
                      <a:r>
                        <a:rPr lang="en-US" sz="1400" dirty="0"/>
                        <a:t>Engineer</a:t>
                      </a:r>
                    </a:p>
                    <a:p>
                      <a:r>
                        <a:rPr lang="en-US" sz="1400" dirty="0"/>
                        <a:t>(Engineer)</a:t>
                      </a:r>
                    </a:p>
                    <a:p>
                      <a:r>
                        <a:rPr lang="en-US" sz="1400" dirty="0"/>
                        <a:t>Manager</a:t>
                      </a:r>
                    </a:p>
                  </a:txBody>
                  <a:tcPr marL="64294" marR="64294" marT="32147" marB="32147"/>
                </a:tc>
                <a:extLst>
                  <a:ext uri="{0D108BD9-81ED-4DB2-BD59-A6C34878D82A}">
                    <a16:rowId xmlns:a16="http://schemas.microsoft.com/office/drawing/2014/main" val="10001"/>
                  </a:ext>
                </a:extLst>
              </a:tr>
            </a:tbl>
          </a:graphicData>
        </a:graphic>
      </p:graphicFrame>
      <p:sp>
        <p:nvSpPr>
          <p:cNvPr id="16" name="TextBox 15"/>
          <p:cNvSpPr txBox="1"/>
          <p:nvPr/>
        </p:nvSpPr>
        <p:spPr>
          <a:xfrm>
            <a:off x="323528" y="3861048"/>
            <a:ext cx="2665665" cy="351956"/>
          </a:xfrm>
          <a:prstGeom prst="rect">
            <a:avLst/>
          </a:prstGeom>
          <a:noFill/>
        </p:spPr>
        <p:txBody>
          <a:bodyPr wrap="square" rtlCol="0">
            <a:spAutoFit/>
          </a:bodyPr>
          <a:lstStyle/>
          <a:p>
            <a:r>
              <a:rPr lang="en-US" sz="1687" dirty="0"/>
              <a:t>------------------------</a:t>
            </a:r>
          </a:p>
        </p:txBody>
      </p:sp>
      <p:sp>
        <p:nvSpPr>
          <p:cNvPr id="17" name="TextBox 16"/>
          <p:cNvSpPr txBox="1"/>
          <p:nvPr/>
        </p:nvSpPr>
        <p:spPr>
          <a:xfrm>
            <a:off x="371937" y="4085156"/>
            <a:ext cx="2327855" cy="351956"/>
          </a:xfrm>
          <a:prstGeom prst="rect">
            <a:avLst/>
          </a:prstGeom>
          <a:noFill/>
        </p:spPr>
        <p:txBody>
          <a:bodyPr wrap="square" rtlCol="0">
            <a:spAutoFit/>
          </a:bodyPr>
          <a:lstStyle/>
          <a:p>
            <a:r>
              <a:rPr lang="en-US" sz="1687" dirty="0"/>
              <a:t>------------------------</a:t>
            </a:r>
          </a:p>
        </p:txBody>
      </p:sp>
      <p:graphicFrame>
        <p:nvGraphicFramePr>
          <p:cNvPr id="18" name="Table 17"/>
          <p:cNvGraphicFramePr>
            <a:graphicFrameLocks noGrp="1"/>
          </p:cNvGraphicFramePr>
          <p:nvPr>
            <p:extLst>
              <p:ext uri="{D42A27DB-BD31-4B8C-83A1-F6EECF244321}">
                <p14:modId xmlns:p14="http://schemas.microsoft.com/office/powerpoint/2010/main" val="3626293625"/>
              </p:ext>
            </p:extLst>
          </p:nvPr>
        </p:nvGraphicFramePr>
        <p:xfrm>
          <a:off x="5929072" y="4830294"/>
          <a:ext cx="3107424" cy="985362"/>
        </p:xfrm>
        <a:graphic>
          <a:graphicData uri="http://schemas.openxmlformats.org/drawingml/2006/table">
            <a:tbl>
              <a:tblPr firstRow="1" bandRow="1">
                <a:tableStyleId>{5C22544A-7EE6-4342-B048-85BDC9FD1C3A}</a:tableStyleId>
              </a:tblPr>
              <a:tblGrid>
                <a:gridCol w="788577">
                  <a:extLst>
                    <a:ext uri="{9D8B030D-6E8A-4147-A177-3AD203B41FA5}">
                      <a16:colId xmlns:a16="http://schemas.microsoft.com/office/drawing/2014/main" val="20000"/>
                    </a:ext>
                  </a:extLst>
                </a:gridCol>
                <a:gridCol w="708829">
                  <a:extLst>
                    <a:ext uri="{9D8B030D-6E8A-4147-A177-3AD203B41FA5}">
                      <a16:colId xmlns:a16="http://schemas.microsoft.com/office/drawing/2014/main" val="20001"/>
                    </a:ext>
                  </a:extLst>
                </a:gridCol>
                <a:gridCol w="1129240">
                  <a:extLst>
                    <a:ext uri="{9D8B030D-6E8A-4147-A177-3AD203B41FA5}">
                      <a16:colId xmlns:a16="http://schemas.microsoft.com/office/drawing/2014/main" val="20002"/>
                    </a:ext>
                  </a:extLst>
                </a:gridCol>
                <a:gridCol w="480778">
                  <a:extLst>
                    <a:ext uri="{9D8B030D-6E8A-4147-A177-3AD203B41FA5}">
                      <a16:colId xmlns:a16="http://schemas.microsoft.com/office/drawing/2014/main" val="20003"/>
                    </a:ext>
                  </a:extLst>
                </a:gridCol>
              </a:tblGrid>
              <a:tr h="260747">
                <a:tc>
                  <a:txBody>
                    <a:bodyPr/>
                    <a:lstStyle/>
                    <a:p>
                      <a:r>
                        <a:rPr lang="en-US" sz="1300" dirty="0"/>
                        <a:t>ENO</a:t>
                      </a:r>
                    </a:p>
                  </a:txBody>
                  <a:tcPr marL="64294" marR="64294" marT="32147" marB="32147"/>
                </a:tc>
                <a:tc>
                  <a:txBody>
                    <a:bodyPr/>
                    <a:lstStyle/>
                    <a:p>
                      <a:r>
                        <a:rPr lang="en-US" sz="1300" dirty="0" err="1"/>
                        <a:t>PNO</a:t>
                      </a:r>
                      <a:endParaRPr lang="en-US" sz="1300" dirty="0"/>
                    </a:p>
                  </a:txBody>
                  <a:tcPr marL="64294" marR="64294" marT="32147" marB="32147"/>
                </a:tc>
                <a:tc>
                  <a:txBody>
                    <a:bodyPr/>
                    <a:lstStyle/>
                    <a:p>
                      <a:r>
                        <a:rPr lang="en-US" sz="1300" dirty="0" err="1"/>
                        <a:t>RESP</a:t>
                      </a:r>
                      <a:endParaRPr lang="en-US" sz="1300" dirty="0"/>
                    </a:p>
                  </a:txBody>
                  <a:tcPr marL="64294" marR="64294" marT="32147" marB="32147"/>
                </a:tc>
                <a:tc>
                  <a:txBody>
                    <a:bodyPr/>
                    <a:lstStyle/>
                    <a:p>
                      <a:r>
                        <a:rPr lang="en-US" sz="1300" dirty="0" err="1"/>
                        <a:t>DUR</a:t>
                      </a:r>
                      <a:endParaRPr lang="en-US" sz="1300" dirty="0"/>
                    </a:p>
                  </a:txBody>
                  <a:tcPr marL="64294" marR="64294" marT="32147" marB="32147"/>
                </a:tc>
                <a:extLst>
                  <a:ext uri="{0D108BD9-81ED-4DB2-BD59-A6C34878D82A}">
                    <a16:rowId xmlns:a16="http://schemas.microsoft.com/office/drawing/2014/main" val="10000"/>
                  </a:ext>
                </a:extLst>
              </a:tr>
              <a:tr h="260747">
                <a:tc>
                  <a:txBody>
                    <a:bodyPr/>
                    <a:lstStyle/>
                    <a:p>
                      <a:r>
                        <a:rPr lang="en-US" sz="1300" dirty="0" err="1"/>
                        <a:t>E2</a:t>
                      </a:r>
                      <a:endParaRPr lang="en-US" sz="1300" dirty="0"/>
                    </a:p>
                  </a:txBody>
                  <a:tcPr marL="64294" marR="64294" marT="32147" marB="32147"/>
                </a:tc>
                <a:tc>
                  <a:txBody>
                    <a:bodyPr/>
                    <a:lstStyle/>
                    <a:p>
                      <a:r>
                        <a:rPr lang="en-US" sz="1300" dirty="0" err="1"/>
                        <a:t>P1</a:t>
                      </a:r>
                      <a:endParaRPr lang="en-US" sz="1300" dirty="0"/>
                    </a:p>
                  </a:txBody>
                  <a:tcPr marL="64294" marR="64294" marT="32147" marB="32147"/>
                </a:tc>
                <a:tc>
                  <a:txBody>
                    <a:bodyPr/>
                    <a:lstStyle/>
                    <a:p>
                      <a:r>
                        <a:rPr lang="en-US" sz="1300" dirty="0"/>
                        <a:t>Analyst</a:t>
                      </a:r>
                    </a:p>
                  </a:txBody>
                  <a:tcPr marL="64294" marR="64294" marT="32147" marB="32147"/>
                </a:tc>
                <a:tc>
                  <a:txBody>
                    <a:bodyPr/>
                    <a:lstStyle/>
                    <a:p>
                      <a:r>
                        <a:rPr lang="en-US" sz="1300" dirty="0"/>
                        <a:t>24</a:t>
                      </a:r>
                    </a:p>
                  </a:txBody>
                  <a:tcPr marL="64294" marR="64294" marT="32147" marB="32147"/>
                </a:tc>
                <a:extLst>
                  <a:ext uri="{0D108BD9-81ED-4DB2-BD59-A6C34878D82A}">
                    <a16:rowId xmlns:a16="http://schemas.microsoft.com/office/drawing/2014/main" val="10001"/>
                  </a:ext>
                </a:extLst>
              </a:tr>
              <a:tr h="260747">
                <a:tc>
                  <a:txBody>
                    <a:bodyPr/>
                    <a:lstStyle/>
                    <a:p>
                      <a:r>
                        <a:rPr lang="en-US" sz="1300" dirty="0" err="1"/>
                        <a:t>E3</a:t>
                      </a:r>
                      <a:endParaRPr lang="en-US" sz="1300" dirty="0"/>
                    </a:p>
                  </a:txBody>
                  <a:tcPr marL="64294" marR="64294" marT="32147" marB="32147"/>
                </a:tc>
                <a:tc>
                  <a:txBody>
                    <a:bodyPr/>
                    <a:lstStyle/>
                    <a:p>
                      <a:r>
                        <a:rPr lang="en-US" sz="1300" dirty="0" err="1"/>
                        <a:t>P3</a:t>
                      </a:r>
                      <a:endParaRPr lang="en-US" sz="1300" dirty="0"/>
                    </a:p>
                  </a:txBody>
                  <a:tcPr marL="64294" marR="64294" marT="32147" marB="32147"/>
                </a:tc>
                <a:tc>
                  <a:txBody>
                    <a:bodyPr/>
                    <a:lstStyle/>
                    <a:p>
                      <a:r>
                        <a:rPr lang="en-US" sz="1300" dirty="0"/>
                        <a:t>Consultant</a:t>
                      </a:r>
                    </a:p>
                  </a:txBody>
                  <a:tcPr marL="64294" marR="64294" marT="32147" marB="32147"/>
                </a:tc>
                <a:tc>
                  <a:txBody>
                    <a:bodyPr/>
                    <a:lstStyle/>
                    <a:p>
                      <a:r>
                        <a:rPr lang="en-US" sz="1300" dirty="0"/>
                        <a:t>10</a:t>
                      </a:r>
                    </a:p>
                  </a:txBody>
                  <a:tcPr marL="64294" marR="64294" marT="32147" marB="32147"/>
                </a:tc>
                <a:extLst>
                  <a:ext uri="{0D108BD9-81ED-4DB2-BD59-A6C34878D82A}">
                    <a16:rowId xmlns:a16="http://schemas.microsoft.com/office/drawing/2014/main" val="10002"/>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26124040"/>
              </p:ext>
            </p:extLst>
          </p:nvPr>
        </p:nvGraphicFramePr>
        <p:xfrm>
          <a:off x="2761953" y="3432376"/>
          <a:ext cx="2339160" cy="2221323"/>
        </p:xfrm>
        <a:graphic>
          <a:graphicData uri="http://schemas.openxmlformats.org/drawingml/2006/table">
            <a:tbl>
              <a:tblPr firstRow="1" bandRow="1">
                <a:tableStyleId>{5C22544A-7EE6-4342-B048-85BDC9FD1C3A}</a:tableStyleId>
              </a:tblPr>
              <a:tblGrid>
                <a:gridCol w="1055475">
                  <a:extLst>
                    <a:ext uri="{9D8B030D-6E8A-4147-A177-3AD203B41FA5}">
                      <a16:colId xmlns:a16="http://schemas.microsoft.com/office/drawing/2014/main" val="20000"/>
                    </a:ext>
                  </a:extLst>
                </a:gridCol>
                <a:gridCol w="1283685">
                  <a:extLst>
                    <a:ext uri="{9D8B030D-6E8A-4147-A177-3AD203B41FA5}">
                      <a16:colId xmlns:a16="http://schemas.microsoft.com/office/drawing/2014/main" val="20001"/>
                    </a:ext>
                  </a:extLst>
                </a:gridCol>
              </a:tblGrid>
              <a:tr h="258151">
                <a:tc>
                  <a:txBody>
                    <a:bodyPr/>
                    <a:lstStyle/>
                    <a:p>
                      <a:r>
                        <a:rPr lang="en-US" sz="1300" dirty="0" err="1"/>
                        <a:t>ENAME</a:t>
                      </a:r>
                      <a:endParaRPr lang="en-US" sz="1300" dirty="0"/>
                    </a:p>
                  </a:txBody>
                  <a:tcPr marL="64294" marR="64294" marT="32147" marB="32147"/>
                </a:tc>
                <a:tc>
                  <a:txBody>
                    <a:bodyPr/>
                    <a:lstStyle/>
                    <a:p>
                      <a:r>
                        <a:rPr lang="en-US" sz="1300" dirty="0" err="1"/>
                        <a:t>RESP</a:t>
                      </a:r>
                      <a:endParaRPr lang="en-US" sz="1300" dirty="0"/>
                    </a:p>
                  </a:txBody>
                  <a:tcPr marL="64294" marR="64294" marT="32147" marB="32147"/>
                </a:tc>
                <a:extLst>
                  <a:ext uri="{0D108BD9-81ED-4DB2-BD59-A6C34878D82A}">
                    <a16:rowId xmlns:a16="http://schemas.microsoft.com/office/drawing/2014/main" val="10000"/>
                  </a:ext>
                </a:extLst>
              </a:tr>
              <a:tr h="1958909">
                <a:tc>
                  <a:txBody>
                    <a:bodyPr/>
                    <a:lstStyle/>
                    <a:p>
                      <a:r>
                        <a:rPr lang="en-US" sz="1300" b="0" i="0" u="none" strike="noStrike" kern="1200" baseline="0" dirty="0">
                          <a:solidFill>
                            <a:schemeClr val="dk1"/>
                          </a:solidFill>
                          <a:latin typeface="+mn-lt"/>
                          <a:ea typeface="+mn-ea"/>
                          <a:cs typeface="+mn-cs"/>
                        </a:rPr>
                        <a:t>J. Doe</a:t>
                      </a:r>
                    </a:p>
                    <a:p>
                      <a:r>
                        <a:rPr lang="en-US" sz="1300" b="0" i="0" u="none" strike="noStrike" kern="1200" baseline="0" dirty="0">
                          <a:solidFill>
                            <a:schemeClr val="dk1"/>
                          </a:solidFill>
                          <a:latin typeface="+mn-lt"/>
                          <a:ea typeface="+mn-ea"/>
                          <a:cs typeface="+mn-cs"/>
                        </a:rPr>
                        <a:t>M. Smith </a:t>
                      </a:r>
                    </a:p>
                    <a:p>
                      <a:r>
                        <a:rPr lang="en-US" sz="1300" b="0" i="0" u="none" strike="noStrike" kern="1200" baseline="0" dirty="0">
                          <a:solidFill>
                            <a:schemeClr val="dk1"/>
                          </a:solidFill>
                          <a:latin typeface="+mn-lt"/>
                          <a:ea typeface="+mn-ea"/>
                          <a:cs typeface="+mn-cs"/>
                        </a:rPr>
                        <a:t>A. Lee </a:t>
                      </a:r>
                    </a:p>
                    <a:p>
                      <a:r>
                        <a:rPr lang="en-US" sz="1300" b="0" i="0" u="none" strike="noStrike" kern="1200" baseline="0" dirty="0">
                          <a:solidFill>
                            <a:schemeClr val="dk1"/>
                          </a:solidFill>
                          <a:latin typeface="+mn-lt"/>
                          <a:ea typeface="+mn-ea"/>
                          <a:cs typeface="+mn-cs"/>
                        </a:rPr>
                        <a:t>A. Lee </a:t>
                      </a:r>
                    </a:p>
                    <a:p>
                      <a:r>
                        <a:rPr lang="en-US" sz="1300" b="0" i="0" u="none" strike="noStrike" kern="1200" baseline="0" dirty="0">
                          <a:solidFill>
                            <a:schemeClr val="dk1"/>
                          </a:solidFill>
                          <a:latin typeface="+mn-lt"/>
                          <a:ea typeface="+mn-ea"/>
                          <a:cs typeface="+mn-cs"/>
                        </a:rPr>
                        <a:t>J. Miller </a:t>
                      </a:r>
                    </a:p>
                    <a:p>
                      <a:r>
                        <a:rPr lang="en-US" sz="1300" b="0" i="0" u="none" strike="noStrike" kern="1200" baseline="0" dirty="0">
                          <a:solidFill>
                            <a:schemeClr val="dk1"/>
                          </a:solidFill>
                          <a:latin typeface="+mn-lt"/>
                          <a:ea typeface="+mn-ea"/>
                          <a:cs typeface="+mn-cs"/>
                        </a:rPr>
                        <a:t>B. Casey </a:t>
                      </a:r>
                    </a:p>
                    <a:p>
                      <a:r>
                        <a:rPr lang="en-US" sz="1300" b="0" i="0" u="none" strike="noStrike" kern="1200" baseline="0" dirty="0">
                          <a:solidFill>
                            <a:schemeClr val="dk1"/>
                          </a:solidFill>
                          <a:latin typeface="+mn-lt"/>
                          <a:ea typeface="+mn-ea"/>
                          <a:cs typeface="+mn-cs"/>
                        </a:rPr>
                        <a:t>L. Chu</a:t>
                      </a:r>
                    </a:p>
                    <a:p>
                      <a:r>
                        <a:rPr lang="en-US" sz="1300" b="0" i="0" u="none" strike="noStrike" kern="1200" baseline="0" dirty="0">
                          <a:solidFill>
                            <a:schemeClr val="dk1"/>
                          </a:solidFill>
                          <a:latin typeface="+mn-lt"/>
                          <a:ea typeface="+mn-ea"/>
                          <a:cs typeface="+mn-cs"/>
                        </a:rPr>
                        <a:t>R. Davis </a:t>
                      </a:r>
                    </a:p>
                    <a:p>
                      <a:r>
                        <a:rPr lang="en-US" sz="1300" b="0" i="0" u="none" strike="noStrike" kern="1200" baseline="0" dirty="0">
                          <a:solidFill>
                            <a:schemeClr val="dk1"/>
                          </a:solidFill>
                          <a:latin typeface="+mn-lt"/>
                          <a:ea typeface="+mn-ea"/>
                          <a:cs typeface="+mn-cs"/>
                        </a:rPr>
                        <a:t>J. Jones</a:t>
                      </a:r>
                      <a:endParaRPr lang="en-US" sz="1300" dirty="0"/>
                    </a:p>
                  </a:txBody>
                  <a:tcPr marL="64294" marR="64294" marT="32147" marB="32147"/>
                </a:tc>
                <a:tc>
                  <a:txBody>
                    <a:bodyPr/>
                    <a:lstStyle/>
                    <a:p>
                      <a:r>
                        <a:rPr lang="en-US" sz="1300" dirty="0"/>
                        <a:t>Manage</a:t>
                      </a:r>
                    </a:p>
                    <a:p>
                      <a:r>
                        <a:rPr lang="en-US" sz="1300" dirty="0"/>
                        <a:t>Analyst</a:t>
                      </a:r>
                    </a:p>
                    <a:p>
                      <a:r>
                        <a:rPr lang="en-US" sz="1300" dirty="0"/>
                        <a:t>Consultant</a:t>
                      </a:r>
                    </a:p>
                    <a:p>
                      <a:r>
                        <a:rPr lang="en-US" sz="1300" dirty="0"/>
                        <a:t>Engineer</a:t>
                      </a:r>
                    </a:p>
                    <a:p>
                      <a:r>
                        <a:rPr lang="en-US" sz="1300" dirty="0"/>
                        <a:t>Programmer</a:t>
                      </a:r>
                    </a:p>
                    <a:p>
                      <a:r>
                        <a:rPr lang="en-US" sz="1300" dirty="0"/>
                        <a:t>Manager</a:t>
                      </a:r>
                    </a:p>
                    <a:p>
                      <a:r>
                        <a:rPr lang="en-US" sz="1300" dirty="0"/>
                        <a:t>Manager</a:t>
                      </a:r>
                    </a:p>
                    <a:p>
                      <a:r>
                        <a:rPr lang="en-US" sz="1300" dirty="0"/>
                        <a:t>Engineer</a:t>
                      </a:r>
                    </a:p>
                    <a:p>
                      <a:r>
                        <a:rPr lang="en-US" sz="1300" dirty="0"/>
                        <a:t>Manager</a:t>
                      </a:r>
                    </a:p>
                  </a:txBody>
                  <a:tcPr marL="64294" marR="64294" marT="32147" marB="32147"/>
                </a:tc>
                <a:extLst>
                  <a:ext uri="{0D108BD9-81ED-4DB2-BD59-A6C34878D82A}">
                    <a16:rowId xmlns:a16="http://schemas.microsoft.com/office/drawing/2014/main" val="10001"/>
                  </a:ext>
                </a:extLst>
              </a:tr>
            </a:tbl>
          </a:graphicData>
        </a:graphic>
      </p:graphicFrame>
      <p:sp>
        <p:nvSpPr>
          <p:cNvPr id="20" name="TextBox 19"/>
          <p:cNvSpPr txBox="1"/>
          <p:nvPr/>
        </p:nvSpPr>
        <p:spPr>
          <a:xfrm>
            <a:off x="2799725" y="4005064"/>
            <a:ext cx="2132315" cy="351956"/>
          </a:xfrm>
          <a:prstGeom prst="rect">
            <a:avLst/>
          </a:prstGeom>
          <a:noFill/>
        </p:spPr>
        <p:txBody>
          <a:bodyPr wrap="none" rtlCol="0">
            <a:spAutoFit/>
          </a:bodyPr>
          <a:lstStyle/>
          <a:p>
            <a:r>
              <a:rPr lang="en-US" sz="1687" dirty="0"/>
              <a:t>---------------------------</a:t>
            </a:r>
          </a:p>
        </p:txBody>
      </p:sp>
    </p:spTree>
    <p:extLst>
      <p:ext uri="{BB962C8B-B14F-4D97-AF65-F5344CB8AC3E}">
        <p14:creationId xmlns:p14="http://schemas.microsoft.com/office/powerpoint/2010/main" val="2235512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430904" y="1196752"/>
            <a:ext cx="8229600" cy="4530725"/>
          </a:xfrm>
          <a:noFill/>
          <a:ln/>
        </p:spPr>
        <p:txBody>
          <a:bodyPr/>
          <a:lstStyle/>
          <a:p>
            <a:pPr>
              <a:lnSpc>
                <a:spcPct val="100000"/>
              </a:lnSpc>
              <a:spcBef>
                <a:spcPct val="60000"/>
              </a:spcBef>
            </a:pPr>
            <a:r>
              <a:rPr lang="en-US" sz="2812" dirty="0"/>
              <a:t>Involves:</a:t>
            </a:r>
          </a:p>
          <a:p>
            <a:pPr lvl="1">
              <a:lnSpc>
                <a:spcPct val="100000"/>
              </a:lnSpc>
              <a:spcBef>
                <a:spcPct val="60000"/>
              </a:spcBef>
            </a:pPr>
            <a:r>
              <a:rPr lang="en-US" sz="2812" dirty="0"/>
              <a:t>View management</a:t>
            </a:r>
          </a:p>
          <a:p>
            <a:pPr lvl="1">
              <a:lnSpc>
                <a:spcPct val="100000"/>
              </a:lnSpc>
              <a:spcBef>
                <a:spcPct val="60000"/>
              </a:spcBef>
            </a:pPr>
            <a:r>
              <a:rPr lang="en-US" sz="2812" dirty="0">
                <a:solidFill>
                  <a:srgbClr val="FF0000"/>
                </a:solidFill>
              </a:rPr>
              <a:t>Security control</a:t>
            </a:r>
          </a:p>
          <a:p>
            <a:pPr lvl="1">
              <a:lnSpc>
                <a:spcPct val="100000"/>
              </a:lnSpc>
              <a:spcBef>
                <a:spcPct val="60000"/>
              </a:spcBef>
            </a:pPr>
            <a:r>
              <a:rPr lang="en-US" sz="2812" dirty="0"/>
              <a:t>Semantic Integrity </a:t>
            </a:r>
            <a:r>
              <a:rPr lang="en-US" sz="2812" dirty="0">
                <a:solidFill>
                  <a:schemeClr val="tx2"/>
                </a:solidFill>
              </a:rPr>
              <a:t>control</a:t>
            </a:r>
          </a:p>
          <a:p>
            <a:pPr>
              <a:lnSpc>
                <a:spcPct val="100000"/>
              </a:lnSpc>
              <a:spcBef>
                <a:spcPct val="60000"/>
              </a:spcBef>
            </a:pPr>
            <a:r>
              <a:rPr lang="en-US" sz="2812" dirty="0"/>
              <a:t>Objective :</a:t>
            </a:r>
          </a:p>
          <a:p>
            <a:pPr lvl="1">
              <a:lnSpc>
                <a:spcPct val="100000"/>
              </a:lnSpc>
              <a:spcBef>
                <a:spcPct val="60000"/>
              </a:spcBef>
            </a:pPr>
            <a:r>
              <a:rPr lang="en-US" sz="2812" dirty="0"/>
              <a:t>Insure that </a:t>
            </a:r>
            <a:r>
              <a:rPr lang="en-US" sz="2812" dirty="0">
                <a:solidFill>
                  <a:srgbClr val="FF0000"/>
                </a:solidFill>
              </a:rPr>
              <a:t>authorized</a:t>
            </a:r>
            <a:r>
              <a:rPr lang="en-US" sz="2812" dirty="0"/>
              <a:t> users perform </a:t>
            </a:r>
            <a:r>
              <a:rPr lang="en-US" sz="2812" dirty="0">
                <a:solidFill>
                  <a:srgbClr val="FF0000"/>
                </a:solidFill>
              </a:rPr>
              <a:t>correct</a:t>
            </a:r>
            <a:r>
              <a:rPr lang="en-US" sz="2812" dirty="0"/>
              <a:t> operations on the database, contributing to the maintenance of the database integrity.</a:t>
            </a:r>
          </a:p>
        </p:txBody>
      </p:sp>
      <p:sp>
        <p:nvSpPr>
          <p:cNvPr id="6147" name="Rectangle 3"/>
          <p:cNvSpPr>
            <a:spLocks noGrp="1" noChangeArrowheads="1"/>
          </p:cNvSpPr>
          <p:nvPr>
            <p:ph type="title"/>
          </p:nvPr>
        </p:nvSpPr>
        <p:spPr>
          <a:noFill/>
          <a:ln/>
        </p:spPr>
        <p:txBody>
          <a:bodyPr/>
          <a:lstStyle/>
          <a:p>
            <a:r>
              <a:rPr lang="en-US" dirty="0"/>
              <a:t>Semantic Data Control</a:t>
            </a:r>
          </a:p>
        </p:txBody>
      </p:sp>
    </p:spTree>
    <p:extLst>
      <p:ext uri="{BB962C8B-B14F-4D97-AF65-F5344CB8AC3E}">
        <p14:creationId xmlns:p14="http://schemas.microsoft.com/office/powerpoint/2010/main" val="2026704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a:noFill/>
          <a:ln/>
        </p:spPr>
        <p:txBody>
          <a:bodyPr/>
          <a:lstStyle/>
          <a:p>
            <a:r>
              <a:rPr lang="en-US" dirty="0"/>
              <a:t>Data Security</a:t>
            </a:r>
          </a:p>
        </p:txBody>
      </p:sp>
      <p:sp>
        <p:nvSpPr>
          <p:cNvPr id="13314" name="Rectangle 2"/>
          <p:cNvSpPr>
            <a:spLocks noGrp="1" noChangeArrowheads="1"/>
          </p:cNvSpPr>
          <p:nvPr>
            <p:ph idx="1"/>
          </p:nvPr>
        </p:nvSpPr>
        <p:spPr>
          <a:xfrm>
            <a:off x="323528" y="1052736"/>
            <a:ext cx="8643938" cy="4759523"/>
          </a:xfrm>
          <a:noFill/>
          <a:ln/>
        </p:spPr>
        <p:txBody>
          <a:bodyPr/>
          <a:lstStyle/>
          <a:p>
            <a:pPr>
              <a:spcBef>
                <a:spcPts val="0"/>
              </a:spcBef>
            </a:pPr>
            <a:r>
              <a:rPr lang="en-US" sz="2531" dirty="0"/>
              <a:t>Data protection</a:t>
            </a:r>
          </a:p>
          <a:p>
            <a:pPr lvl="1">
              <a:spcBef>
                <a:spcPts val="0"/>
              </a:spcBef>
            </a:pPr>
            <a:r>
              <a:rPr lang="en-US" sz="2531" dirty="0"/>
              <a:t>Prevents the physical content of data to be understood by unauthorized users</a:t>
            </a:r>
          </a:p>
          <a:p>
            <a:pPr lvl="1">
              <a:spcBef>
                <a:spcPts val="0"/>
              </a:spcBef>
            </a:pPr>
            <a:r>
              <a:rPr lang="en-US" sz="2531" dirty="0"/>
              <a:t>Uses encryption/decryption techniques (Public key)</a:t>
            </a:r>
          </a:p>
          <a:p>
            <a:pPr>
              <a:spcBef>
                <a:spcPts val="0"/>
              </a:spcBef>
            </a:pPr>
            <a:r>
              <a:rPr lang="en-US" sz="2531" dirty="0"/>
              <a:t>Access control</a:t>
            </a:r>
          </a:p>
          <a:p>
            <a:pPr lvl="1">
              <a:spcBef>
                <a:spcPts val="0"/>
              </a:spcBef>
            </a:pPr>
            <a:r>
              <a:rPr lang="en-US" sz="2531" dirty="0"/>
              <a:t>Only authorized users perform operations they are allowed to on database objects</a:t>
            </a:r>
          </a:p>
          <a:p>
            <a:pPr lvl="1">
              <a:spcBef>
                <a:spcPts val="0"/>
              </a:spcBef>
            </a:pPr>
            <a:r>
              <a:rPr lang="en-US" sz="2531" dirty="0">
                <a:solidFill>
                  <a:srgbClr val="FF0000"/>
                </a:solidFill>
              </a:rPr>
              <a:t>Discretionary access control (DAC)</a:t>
            </a:r>
          </a:p>
          <a:p>
            <a:pPr lvl="2">
              <a:spcBef>
                <a:spcPts val="0"/>
              </a:spcBef>
            </a:pPr>
            <a:r>
              <a:rPr lang="en-US" sz="2531" dirty="0"/>
              <a:t>Long been provided by DBMS with authorization rules</a:t>
            </a:r>
          </a:p>
          <a:p>
            <a:pPr lvl="1">
              <a:spcBef>
                <a:spcPts val="0"/>
              </a:spcBef>
            </a:pPr>
            <a:r>
              <a:rPr lang="en-US" sz="2531" dirty="0">
                <a:solidFill>
                  <a:srgbClr val="FF0000"/>
                </a:solidFill>
              </a:rPr>
              <a:t>Multilevel access control (MAC)</a:t>
            </a:r>
          </a:p>
          <a:p>
            <a:pPr lvl="2">
              <a:spcBef>
                <a:spcPts val="0"/>
              </a:spcBef>
            </a:pPr>
            <a:r>
              <a:rPr lang="en-US" sz="2531" dirty="0"/>
              <a:t>Increases security with security levels</a:t>
            </a:r>
          </a:p>
          <a:p>
            <a:pPr lvl="1">
              <a:spcBef>
                <a:spcPts val="0"/>
              </a:spcBef>
            </a:pPr>
            <a:r>
              <a:rPr lang="en-US" sz="2531" dirty="0"/>
              <a:t>Distributed Access Control</a:t>
            </a:r>
          </a:p>
        </p:txBody>
      </p:sp>
    </p:spTree>
    <p:extLst>
      <p:ext uri="{BB962C8B-B14F-4D97-AF65-F5344CB8AC3E}">
        <p14:creationId xmlns:p14="http://schemas.microsoft.com/office/powerpoint/2010/main" val="3292960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a:t>Discretionary Access Control</a:t>
            </a:r>
          </a:p>
        </p:txBody>
      </p:sp>
      <p:sp>
        <p:nvSpPr>
          <p:cNvPr id="69635" name="Rectangle 3"/>
          <p:cNvSpPr>
            <a:spLocks noGrp="1" noChangeArrowheads="1"/>
          </p:cNvSpPr>
          <p:nvPr>
            <p:ph idx="1"/>
          </p:nvPr>
        </p:nvSpPr>
        <p:spPr>
          <a:xfrm>
            <a:off x="250031" y="1268760"/>
            <a:ext cx="8643938" cy="4759523"/>
          </a:xfrm>
        </p:spPr>
        <p:txBody>
          <a:bodyPr/>
          <a:lstStyle/>
          <a:p>
            <a:r>
              <a:rPr lang="en-US" sz="2250" dirty="0"/>
              <a:t>Main actors</a:t>
            </a:r>
          </a:p>
          <a:p>
            <a:pPr lvl="1"/>
            <a:r>
              <a:rPr lang="en-US" sz="2250" dirty="0"/>
              <a:t>Subjects (users, groups of users) who execute operations</a:t>
            </a:r>
          </a:p>
          <a:p>
            <a:pPr lvl="1"/>
            <a:r>
              <a:rPr lang="en-US" sz="2250" dirty="0"/>
              <a:t>Operations (in queries or application programs)</a:t>
            </a:r>
          </a:p>
          <a:p>
            <a:pPr lvl="1"/>
            <a:r>
              <a:rPr lang="en-US" sz="2250" dirty="0"/>
              <a:t>Objects, on which operations are performed</a:t>
            </a:r>
          </a:p>
          <a:p>
            <a:r>
              <a:rPr lang="en-US" sz="2250" dirty="0"/>
              <a:t>Checking whether a subject may perform an op. on an object</a:t>
            </a:r>
          </a:p>
          <a:p>
            <a:pPr lvl="1"/>
            <a:r>
              <a:rPr lang="en-US" sz="2250" dirty="0"/>
              <a:t>Authorization= (subject, op. type, object def.)</a:t>
            </a:r>
          </a:p>
          <a:p>
            <a:pPr lvl="1"/>
            <a:r>
              <a:rPr lang="en-US" sz="2250" dirty="0"/>
              <a:t>Defined using GRANT or REVOKE</a:t>
            </a:r>
          </a:p>
          <a:p>
            <a:pPr lvl="1"/>
            <a:r>
              <a:rPr lang="en-US" sz="2250" dirty="0"/>
              <a:t>Centralized: one single user class (admin.) may grant or revoke</a:t>
            </a:r>
          </a:p>
          <a:p>
            <a:pPr lvl="1"/>
            <a:r>
              <a:rPr lang="en-US" sz="2250" dirty="0"/>
              <a:t>Decentralized: More flexible but recursive revoking process which needs the hierarchy of grants</a:t>
            </a:r>
          </a:p>
          <a:p>
            <a:pPr lvl="1"/>
            <a:endParaRPr lang="en-US" sz="2250" dirty="0"/>
          </a:p>
          <a:p>
            <a:pPr lvl="1"/>
            <a:endParaRPr lang="en-US" sz="2250" dirty="0"/>
          </a:p>
        </p:txBody>
      </p:sp>
    </p:spTree>
    <p:extLst>
      <p:ext uri="{BB962C8B-B14F-4D97-AF65-F5344CB8AC3E}">
        <p14:creationId xmlns:p14="http://schemas.microsoft.com/office/powerpoint/2010/main" val="3534987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Problem with DAC</a:t>
            </a:r>
          </a:p>
        </p:txBody>
      </p:sp>
      <p:sp>
        <p:nvSpPr>
          <p:cNvPr id="70659" name="Rectangle 3"/>
          <p:cNvSpPr>
            <a:spLocks noGrp="1" noChangeArrowheads="1"/>
          </p:cNvSpPr>
          <p:nvPr>
            <p:ph idx="1"/>
          </p:nvPr>
        </p:nvSpPr>
        <p:spPr>
          <a:xfrm>
            <a:off x="572180" y="1750219"/>
            <a:ext cx="7746486" cy="4759523"/>
          </a:xfrm>
        </p:spPr>
        <p:txBody>
          <a:bodyPr/>
          <a:lstStyle/>
          <a:p>
            <a:r>
              <a:rPr lang="en-US" sz="2250" dirty="0"/>
              <a:t>A user can access unauthorized data through an authorized user</a:t>
            </a:r>
          </a:p>
          <a:p>
            <a:r>
              <a:rPr lang="en-US" sz="2250" dirty="0"/>
              <a:t>Example</a:t>
            </a:r>
          </a:p>
          <a:p>
            <a:pPr lvl="1"/>
            <a:r>
              <a:rPr lang="en-US" sz="2250" dirty="0"/>
              <a:t>User A has authorized access to </a:t>
            </a:r>
            <a:r>
              <a:rPr lang="en-US" sz="2250" i="1" dirty="0"/>
              <a:t>R</a:t>
            </a:r>
            <a:r>
              <a:rPr lang="en-US" sz="2250" dirty="0"/>
              <a:t> and </a:t>
            </a:r>
            <a:r>
              <a:rPr lang="en-US" sz="2250" i="1" dirty="0"/>
              <a:t>S</a:t>
            </a:r>
          </a:p>
          <a:p>
            <a:pPr lvl="1"/>
            <a:r>
              <a:rPr lang="en-US" sz="2250" dirty="0"/>
              <a:t>User B has authorized access to </a:t>
            </a:r>
            <a:r>
              <a:rPr lang="en-US" sz="2250" i="1" dirty="0"/>
              <a:t>S</a:t>
            </a:r>
            <a:r>
              <a:rPr lang="en-US" sz="2250" dirty="0"/>
              <a:t> only</a:t>
            </a:r>
          </a:p>
          <a:p>
            <a:pPr lvl="1"/>
            <a:r>
              <a:rPr lang="en-US" sz="2250" dirty="0"/>
              <a:t>B somehow manages to modify an application program used by A so it writes </a:t>
            </a:r>
            <a:r>
              <a:rPr lang="en-US" sz="2250" i="1" dirty="0"/>
              <a:t>R</a:t>
            </a:r>
            <a:r>
              <a:rPr lang="en-US" sz="2250" dirty="0"/>
              <a:t> data in </a:t>
            </a:r>
            <a:r>
              <a:rPr lang="en-US" sz="2250" i="1" dirty="0"/>
              <a:t>S</a:t>
            </a:r>
          </a:p>
          <a:p>
            <a:pPr lvl="1"/>
            <a:r>
              <a:rPr lang="en-US" sz="2250" dirty="0"/>
              <a:t>Then B can read unauthorized data without violating authorization rules</a:t>
            </a:r>
          </a:p>
          <a:p>
            <a:r>
              <a:rPr lang="en-US" sz="2250" dirty="0"/>
              <a:t>Solution: multilevel security based on the famous Bell and </a:t>
            </a:r>
            <a:r>
              <a:rPr lang="en-US" sz="2250" dirty="0" err="1"/>
              <a:t>Lapuda</a:t>
            </a:r>
            <a:r>
              <a:rPr lang="en-US" sz="2250" dirty="0"/>
              <a:t> model</a:t>
            </a:r>
          </a:p>
          <a:p>
            <a:endParaRPr lang="en-US" sz="2250" dirty="0"/>
          </a:p>
        </p:txBody>
      </p:sp>
    </p:spTree>
    <p:extLst>
      <p:ext uri="{BB962C8B-B14F-4D97-AF65-F5344CB8AC3E}">
        <p14:creationId xmlns:p14="http://schemas.microsoft.com/office/powerpoint/2010/main" val="89817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lnSpc>
                <a:spcPct val="100000"/>
              </a:lnSpc>
              <a:spcBef>
                <a:spcPct val="60000"/>
              </a:spcBef>
            </a:pPr>
            <a:r>
              <a:rPr lang="en-US" sz="2812" dirty="0"/>
              <a:t>Objective :</a:t>
            </a:r>
          </a:p>
          <a:p>
            <a:pPr lvl="1">
              <a:lnSpc>
                <a:spcPct val="100000"/>
              </a:lnSpc>
              <a:spcBef>
                <a:spcPct val="60000"/>
              </a:spcBef>
            </a:pPr>
            <a:r>
              <a:rPr lang="en-US" sz="2812" dirty="0"/>
              <a:t>Insure that </a:t>
            </a:r>
            <a:r>
              <a:rPr lang="en-US" sz="2812" dirty="0">
                <a:solidFill>
                  <a:srgbClr val="FF0000"/>
                </a:solidFill>
              </a:rPr>
              <a:t>authorized</a:t>
            </a:r>
            <a:r>
              <a:rPr lang="en-US" sz="2812" dirty="0"/>
              <a:t> users perform </a:t>
            </a:r>
            <a:r>
              <a:rPr lang="en-US" sz="2812" dirty="0">
                <a:solidFill>
                  <a:srgbClr val="FF0000"/>
                </a:solidFill>
              </a:rPr>
              <a:t>correct</a:t>
            </a:r>
            <a:r>
              <a:rPr lang="en-US" sz="2812" dirty="0"/>
              <a:t> operations on the distributed database, contributing to the maintenance of the database integrity.</a:t>
            </a:r>
          </a:p>
        </p:txBody>
      </p:sp>
      <p:sp>
        <p:nvSpPr>
          <p:cNvPr id="6147" name="Rectangle 3"/>
          <p:cNvSpPr>
            <a:spLocks noGrp="1" noChangeArrowheads="1"/>
          </p:cNvSpPr>
          <p:nvPr>
            <p:ph type="title"/>
          </p:nvPr>
        </p:nvSpPr>
        <p:spPr>
          <a:noFill/>
          <a:ln/>
        </p:spPr>
        <p:txBody>
          <a:bodyPr/>
          <a:lstStyle/>
          <a:p>
            <a:r>
              <a:rPr lang="en-US" dirty="0"/>
              <a:t>Distributed Data Control</a:t>
            </a:r>
          </a:p>
        </p:txBody>
      </p:sp>
    </p:spTree>
    <p:extLst>
      <p:ext uri="{BB962C8B-B14F-4D97-AF65-F5344CB8AC3E}">
        <p14:creationId xmlns:p14="http://schemas.microsoft.com/office/powerpoint/2010/main" val="2643298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Bell and </a:t>
            </a:r>
            <a:r>
              <a:rPr lang="en-US" dirty="0" err="1"/>
              <a:t>Lapuda</a:t>
            </a:r>
            <a:endParaRPr lang="en-US" dirty="0"/>
          </a:p>
        </p:txBody>
      </p:sp>
      <p:sp>
        <p:nvSpPr>
          <p:cNvPr id="70659" name="Rectangle 3"/>
          <p:cNvSpPr>
            <a:spLocks noGrp="1" noChangeArrowheads="1"/>
          </p:cNvSpPr>
          <p:nvPr>
            <p:ph idx="1"/>
          </p:nvPr>
        </p:nvSpPr>
        <p:spPr>
          <a:xfrm>
            <a:off x="611560" y="1556792"/>
            <a:ext cx="7746486" cy="4759523"/>
          </a:xfrm>
        </p:spPr>
        <p:txBody>
          <a:bodyPr/>
          <a:lstStyle/>
          <a:p>
            <a:r>
              <a:rPr lang="en-US" sz="2250" dirty="0"/>
              <a:t>The Bell–</a:t>
            </a:r>
            <a:r>
              <a:rPr lang="en-US" sz="2250" dirty="0" err="1"/>
              <a:t>LaPadula</a:t>
            </a:r>
            <a:r>
              <a:rPr lang="en-US" sz="2250" dirty="0"/>
              <a:t> Model (</a:t>
            </a:r>
            <a:r>
              <a:rPr lang="en-US" sz="2250" dirty="0" err="1"/>
              <a:t>BLP</a:t>
            </a:r>
            <a:r>
              <a:rPr lang="en-US" sz="2250" dirty="0"/>
              <a:t>) is a model used for enforcing access control in government and military applications.</a:t>
            </a:r>
          </a:p>
          <a:p>
            <a:endParaRPr lang="en-US" sz="2250" dirty="0"/>
          </a:p>
          <a:p>
            <a:r>
              <a:rPr lang="en-US" sz="2250" dirty="0"/>
              <a:t>The model is a formal state transition model of computer security policy that </a:t>
            </a:r>
            <a:r>
              <a:rPr lang="en-US" sz="2250" u="sng" dirty="0"/>
              <a:t>describes a set of access control rules</a:t>
            </a:r>
            <a:r>
              <a:rPr lang="en-US" sz="2250" dirty="0"/>
              <a:t> which use security labels on objects and clearances for subjects. </a:t>
            </a:r>
          </a:p>
          <a:p>
            <a:endParaRPr lang="en-US" sz="2250" dirty="0"/>
          </a:p>
          <a:p>
            <a:r>
              <a:rPr lang="en-US" sz="2250" dirty="0"/>
              <a:t>Security labels range from the most sensitive (e.g., "Top Secret"), down to the least sensitive (e.g., "Unclassified" or "Public").</a:t>
            </a:r>
          </a:p>
        </p:txBody>
      </p:sp>
    </p:spTree>
    <p:extLst>
      <p:ext uri="{BB962C8B-B14F-4D97-AF65-F5344CB8AC3E}">
        <p14:creationId xmlns:p14="http://schemas.microsoft.com/office/powerpoint/2010/main" val="2612496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Multilevel Access Control (</a:t>
            </a:r>
            <a:r>
              <a:rPr lang="en-US" dirty="0" err="1"/>
              <a:t>BLP</a:t>
            </a:r>
            <a:r>
              <a:rPr lang="en-US" dirty="0"/>
              <a:t>)</a:t>
            </a:r>
          </a:p>
        </p:txBody>
      </p:sp>
      <p:sp>
        <p:nvSpPr>
          <p:cNvPr id="71683" name="Rectangle 3"/>
          <p:cNvSpPr>
            <a:spLocks noGrp="1" noChangeArrowheads="1"/>
          </p:cNvSpPr>
          <p:nvPr>
            <p:ph idx="1"/>
          </p:nvPr>
        </p:nvSpPr>
        <p:spPr>
          <a:xfrm>
            <a:off x="250031" y="1417638"/>
            <a:ext cx="8643938" cy="4759523"/>
          </a:xfrm>
        </p:spPr>
        <p:txBody>
          <a:bodyPr/>
          <a:lstStyle/>
          <a:p>
            <a:r>
              <a:rPr lang="en-US" dirty="0"/>
              <a:t>Different security levels (</a:t>
            </a:r>
            <a:r>
              <a:rPr lang="en-US" i="1" dirty="0"/>
              <a:t>clearances</a:t>
            </a:r>
            <a:r>
              <a:rPr lang="en-US" dirty="0"/>
              <a:t>)</a:t>
            </a:r>
          </a:p>
          <a:p>
            <a:pPr lvl="1"/>
            <a:r>
              <a:rPr lang="en-US" sz="1969" i="1" dirty="0"/>
              <a:t>Top Secret &gt; Secret &gt; Confidential &gt; Unclassified</a:t>
            </a:r>
          </a:p>
          <a:p>
            <a:r>
              <a:rPr lang="en-US" dirty="0"/>
              <a:t>Access controlled by 2 rules:</a:t>
            </a:r>
          </a:p>
          <a:p>
            <a:pPr lvl="1"/>
            <a:r>
              <a:rPr lang="en-US" sz="1969" dirty="0"/>
              <a:t>No read up</a:t>
            </a:r>
          </a:p>
          <a:p>
            <a:pPr lvl="2"/>
            <a:r>
              <a:rPr lang="en-US" sz="1969" dirty="0"/>
              <a:t>subject </a:t>
            </a:r>
            <a:r>
              <a:rPr lang="en-US" sz="1969" i="1" dirty="0"/>
              <a:t>S</a:t>
            </a:r>
            <a:r>
              <a:rPr lang="en-US" sz="1969" dirty="0"/>
              <a:t> is allowed to read an object of level </a:t>
            </a:r>
            <a:r>
              <a:rPr lang="en-US" sz="1969" i="1" dirty="0"/>
              <a:t>L</a:t>
            </a:r>
            <a:r>
              <a:rPr lang="en-US" sz="1969" dirty="0"/>
              <a:t> only if </a:t>
            </a:r>
            <a:r>
              <a:rPr lang="en-US" sz="1969" i="1" dirty="0"/>
              <a:t>level(S) ≥ L </a:t>
            </a:r>
          </a:p>
          <a:p>
            <a:pPr lvl="2"/>
            <a:r>
              <a:rPr lang="en-US" sz="1969" dirty="0"/>
              <a:t>Protect data from unauthorized disclosure, e.g. a subject with secret clearance cannot read top secret data</a:t>
            </a:r>
          </a:p>
          <a:p>
            <a:pPr lvl="1"/>
            <a:r>
              <a:rPr lang="en-US" sz="1969" dirty="0"/>
              <a:t>No write down:</a:t>
            </a:r>
          </a:p>
          <a:p>
            <a:pPr lvl="2"/>
            <a:r>
              <a:rPr lang="en-US" sz="1969" dirty="0"/>
              <a:t>subject </a:t>
            </a:r>
            <a:r>
              <a:rPr lang="en-US" sz="1969" i="1" dirty="0"/>
              <a:t>S</a:t>
            </a:r>
            <a:r>
              <a:rPr lang="en-US" sz="1969" dirty="0"/>
              <a:t> is allowed to write an object of level </a:t>
            </a:r>
            <a:r>
              <a:rPr lang="en-US" sz="1969" i="1" dirty="0"/>
              <a:t>L</a:t>
            </a:r>
            <a:r>
              <a:rPr lang="en-US" sz="1969" dirty="0"/>
              <a:t> only if </a:t>
            </a:r>
            <a:r>
              <a:rPr lang="en-US" sz="1969" i="1" dirty="0"/>
              <a:t>level(S) </a:t>
            </a:r>
            <a:r>
              <a:rPr lang="en-US" sz="1969" dirty="0"/>
              <a:t>≤</a:t>
            </a:r>
            <a:r>
              <a:rPr lang="en-US" sz="1969" i="1" dirty="0"/>
              <a:t> L </a:t>
            </a:r>
          </a:p>
          <a:p>
            <a:pPr lvl="2"/>
            <a:r>
              <a:rPr lang="en-US" sz="1969" dirty="0"/>
              <a:t>Protect data from unauthorized change, e.g. a subject with top secret clearance can only write top secret data but not secret data (which could then contain top secret data)</a:t>
            </a:r>
            <a:endParaRPr lang="en-US" sz="1969" i="1" dirty="0"/>
          </a:p>
          <a:p>
            <a:pPr lvl="2"/>
            <a:endParaRPr lang="en-US" sz="1969" dirty="0"/>
          </a:p>
        </p:txBody>
      </p:sp>
    </p:spTree>
    <p:extLst>
      <p:ext uri="{BB962C8B-B14F-4D97-AF65-F5344CB8AC3E}">
        <p14:creationId xmlns:p14="http://schemas.microsoft.com/office/powerpoint/2010/main" val="4059317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MAC in Relational DB</a:t>
            </a:r>
          </a:p>
        </p:txBody>
      </p:sp>
      <p:sp>
        <p:nvSpPr>
          <p:cNvPr id="72707" name="Rectangle 3"/>
          <p:cNvSpPr>
            <a:spLocks noGrp="1" noChangeArrowheads="1"/>
          </p:cNvSpPr>
          <p:nvPr>
            <p:ph type="body" idx="1"/>
          </p:nvPr>
        </p:nvSpPr>
        <p:spPr>
          <a:xfrm>
            <a:off x="774703" y="1750219"/>
            <a:ext cx="8110336" cy="4759523"/>
          </a:xfrm>
        </p:spPr>
        <p:txBody>
          <a:bodyPr/>
          <a:lstStyle/>
          <a:p>
            <a:r>
              <a:rPr lang="en-US" sz="2812" dirty="0"/>
              <a:t>A relation can be classified at different levels:</a:t>
            </a:r>
          </a:p>
          <a:p>
            <a:pPr lvl="1"/>
            <a:r>
              <a:rPr lang="en-US" sz="2812" dirty="0"/>
              <a:t>Relation: all </a:t>
            </a:r>
            <a:r>
              <a:rPr lang="en-US" sz="2812" dirty="0" err="1"/>
              <a:t>tuples</a:t>
            </a:r>
            <a:r>
              <a:rPr lang="en-US" sz="2812" dirty="0"/>
              <a:t> have the same clearance</a:t>
            </a:r>
          </a:p>
          <a:p>
            <a:pPr lvl="1"/>
            <a:r>
              <a:rPr lang="en-US" sz="2812" dirty="0" err="1"/>
              <a:t>Tuple</a:t>
            </a:r>
            <a:r>
              <a:rPr lang="en-US" sz="2812" dirty="0"/>
              <a:t>: every </a:t>
            </a:r>
            <a:r>
              <a:rPr lang="en-US" sz="2812" dirty="0" err="1"/>
              <a:t>tuple</a:t>
            </a:r>
            <a:r>
              <a:rPr lang="en-US" sz="2812" dirty="0"/>
              <a:t> has a clearance</a:t>
            </a:r>
          </a:p>
          <a:p>
            <a:pPr lvl="1"/>
            <a:r>
              <a:rPr lang="en-US" sz="2812" dirty="0"/>
              <a:t>Attribute: every attribute has a clearance</a:t>
            </a:r>
          </a:p>
          <a:p>
            <a:r>
              <a:rPr lang="en-US" sz="2812" dirty="0"/>
              <a:t>A classified relation is thus multilevel</a:t>
            </a:r>
          </a:p>
          <a:p>
            <a:pPr lvl="1"/>
            <a:r>
              <a:rPr lang="en-US" sz="2812" dirty="0"/>
              <a:t>Appears differently (with different data) to subjects with different clearances</a:t>
            </a:r>
          </a:p>
        </p:txBody>
      </p:sp>
    </p:spTree>
    <p:extLst>
      <p:ext uri="{BB962C8B-B14F-4D97-AF65-F5344CB8AC3E}">
        <p14:creationId xmlns:p14="http://schemas.microsoft.com/office/powerpoint/2010/main" val="2689541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36" name="Rectangle 84"/>
          <p:cNvSpPr>
            <a:spLocks noGrp="1" noChangeArrowheads="1"/>
          </p:cNvSpPr>
          <p:nvPr>
            <p:ph type="title"/>
          </p:nvPr>
        </p:nvSpPr>
        <p:spPr/>
        <p:txBody>
          <a:bodyPr/>
          <a:lstStyle/>
          <a:p>
            <a:r>
              <a:rPr lang="en-US" dirty="0"/>
              <a:t>Example</a:t>
            </a:r>
          </a:p>
        </p:txBody>
      </p:sp>
      <p:graphicFrame>
        <p:nvGraphicFramePr>
          <p:cNvPr id="74849" name="Group 97"/>
          <p:cNvGraphicFramePr>
            <a:graphicFrameLocks noGrp="1"/>
          </p:cNvGraphicFramePr>
          <p:nvPr>
            <p:ph idx="4294967295"/>
          </p:nvPr>
        </p:nvGraphicFramePr>
        <p:xfrm>
          <a:off x="622812" y="2213865"/>
          <a:ext cx="8064500" cy="1512888"/>
        </p:xfrm>
        <a:graphic>
          <a:graphicData uri="http://schemas.openxmlformats.org/drawingml/2006/table">
            <a:tbl>
              <a:tblPr/>
              <a:tblGrid>
                <a:gridCol w="771525">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1963738">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1368425">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1316037">
                  <a:extLst>
                    <a:ext uri="{9D8B030D-6E8A-4147-A177-3AD203B41FA5}">
                      <a16:colId xmlns:a16="http://schemas.microsoft.com/office/drawing/2014/main" val="20006"/>
                    </a:ext>
                  </a:extLst>
                </a:gridCol>
                <a:gridCol w="700088">
                  <a:extLst>
                    <a:ext uri="{9D8B030D-6E8A-4147-A177-3AD203B41FA5}">
                      <a16:colId xmlns:a16="http://schemas.microsoft.com/office/drawing/2014/main" val="20007"/>
                    </a:ext>
                  </a:extLst>
                </a:gridCol>
              </a:tblGrid>
              <a:tr h="412750">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PNO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2"/>
                          </a:solidFill>
                          <a:effectLst/>
                          <a:latin typeface="Book Antiqua"/>
                        </a:rPr>
                        <a:t>SL1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SL2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BUDGET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SL3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LOC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SL4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0138">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P1</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P2</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Instrumentation</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DB Develop.</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CAD/CAM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150000</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135000</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250000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Montreal</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New York</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New York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4850" name="Text Box 98"/>
          <p:cNvSpPr txBox="1">
            <a:spLocks noChangeArrowheads="1"/>
          </p:cNvSpPr>
          <p:nvPr/>
        </p:nvSpPr>
        <p:spPr bwMode="auto">
          <a:xfrm>
            <a:off x="296782" y="1628776"/>
            <a:ext cx="3395479" cy="351954"/>
          </a:xfrm>
          <a:prstGeom prst="rect">
            <a:avLst/>
          </a:prstGeom>
          <a:noFill/>
          <a:ln w="12700">
            <a:noFill/>
            <a:miter lim="800000"/>
            <a:headEnd/>
            <a:tailEnd/>
          </a:ln>
          <a:effectLst/>
        </p:spPr>
        <p:txBody>
          <a:bodyPr wrap="none" lIns="91439" tIns="45719" rIns="91439" bIns="45719">
            <a:spAutoFit/>
          </a:bodyPr>
          <a:lstStyle/>
          <a:p>
            <a:r>
              <a:rPr lang="en-US" sz="1687" dirty="0">
                <a:solidFill>
                  <a:srgbClr val="000000"/>
                </a:solidFill>
                <a:latin typeface="Book Antiqua"/>
              </a:rPr>
              <a:t>PROJ*: classified at attribute level</a:t>
            </a:r>
          </a:p>
        </p:txBody>
      </p:sp>
      <p:graphicFrame>
        <p:nvGraphicFramePr>
          <p:cNvPr id="74881" name="Group 129"/>
          <p:cNvGraphicFramePr>
            <a:graphicFrameLocks noGrp="1"/>
          </p:cNvGraphicFramePr>
          <p:nvPr/>
        </p:nvGraphicFramePr>
        <p:xfrm>
          <a:off x="611188" y="4581525"/>
          <a:ext cx="8064500" cy="1152525"/>
        </p:xfrm>
        <a:graphic>
          <a:graphicData uri="http://schemas.openxmlformats.org/drawingml/2006/table">
            <a:tbl>
              <a:tblPr/>
              <a:tblGrid>
                <a:gridCol w="771525">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1963738">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1368425">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1316037">
                  <a:extLst>
                    <a:ext uri="{9D8B030D-6E8A-4147-A177-3AD203B41FA5}">
                      <a16:colId xmlns:a16="http://schemas.microsoft.com/office/drawing/2014/main" val="20006"/>
                    </a:ext>
                  </a:extLst>
                </a:gridCol>
                <a:gridCol w="700088">
                  <a:extLst>
                    <a:ext uri="{9D8B030D-6E8A-4147-A177-3AD203B41FA5}">
                      <a16:colId xmlns:a16="http://schemas.microsoft.com/office/drawing/2014/main" val="20007"/>
                    </a:ext>
                  </a:extLst>
                </a:gridCol>
              </a:tblGrid>
              <a:tr h="412750">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PNO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rgbClr val="000000"/>
                          </a:solidFill>
                          <a:effectLst/>
                          <a:latin typeface="Book Antiqua"/>
                        </a:rPr>
                        <a:t>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SL2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BUDGET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SL3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LOC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SL4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9775">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P1</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rgbClr val="000000"/>
                          </a:solidFill>
                          <a:effectLst/>
                          <a:latin typeface="Book Antiqua"/>
                        </a:rPr>
                        <a:t>Instrumentation</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rgbClr val="000000"/>
                          </a:solidFill>
                          <a:effectLst/>
                          <a:latin typeface="Book Antiqua"/>
                        </a:rPr>
                        <a:t>DB Develop.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150000</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Montreal</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4880" name="Text Box 128"/>
          <p:cNvSpPr txBox="1">
            <a:spLocks noChangeArrowheads="1"/>
          </p:cNvSpPr>
          <p:nvPr/>
        </p:nvSpPr>
        <p:spPr bwMode="auto">
          <a:xfrm>
            <a:off x="101932" y="4005263"/>
            <a:ext cx="5331907" cy="351954"/>
          </a:xfrm>
          <a:prstGeom prst="rect">
            <a:avLst/>
          </a:prstGeom>
          <a:noFill/>
          <a:ln w="12700">
            <a:noFill/>
            <a:miter lim="800000"/>
            <a:headEnd/>
            <a:tailEnd/>
          </a:ln>
          <a:effectLst/>
        </p:spPr>
        <p:txBody>
          <a:bodyPr wrap="none" lIns="91439" tIns="45719" rIns="91439" bIns="45719">
            <a:spAutoFit/>
          </a:bodyPr>
          <a:lstStyle/>
          <a:p>
            <a:r>
              <a:rPr lang="en-US" sz="1687" dirty="0">
                <a:solidFill>
                  <a:srgbClr val="000000"/>
                </a:solidFill>
                <a:latin typeface="Book Antiqua"/>
              </a:rPr>
              <a:t>PROJ* as seen by a subject with confidential clearance</a:t>
            </a:r>
          </a:p>
        </p:txBody>
      </p:sp>
    </p:spTree>
    <p:extLst>
      <p:ext uri="{BB962C8B-B14F-4D97-AF65-F5344CB8AC3E}">
        <p14:creationId xmlns:p14="http://schemas.microsoft.com/office/powerpoint/2010/main" val="2626582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a:noFill/>
          <a:ln/>
        </p:spPr>
        <p:txBody>
          <a:bodyPr/>
          <a:lstStyle/>
          <a:p>
            <a:r>
              <a:rPr lang="en-US" dirty="0"/>
              <a:t>Data Security</a:t>
            </a:r>
          </a:p>
        </p:txBody>
      </p:sp>
      <p:sp>
        <p:nvSpPr>
          <p:cNvPr id="13314" name="Rectangle 2"/>
          <p:cNvSpPr>
            <a:spLocks noGrp="1" noChangeArrowheads="1"/>
          </p:cNvSpPr>
          <p:nvPr>
            <p:ph idx="1"/>
          </p:nvPr>
        </p:nvSpPr>
        <p:spPr>
          <a:xfrm>
            <a:off x="323528" y="1052736"/>
            <a:ext cx="8643938" cy="4759523"/>
          </a:xfrm>
          <a:noFill/>
          <a:ln/>
        </p:spPr>
        <p:txBody>
          <a:bodyPr/>
          <a:lstStyle/>
          <a:p>
            <a:pPr>
              <a:spcBef>
                <a:spcPts val="0"/>
              </a:spcBef>
            </a:pPr>
            <a:r>
              <a:rPr lang="en-US" sz="2531" dirty="0"/>
              <a:t>Data protection</a:t>
            </a:r>
          </a:p>
          <a:p>
            <a:pPr lvl="1">
              <a:spcBef>
                <a:spcPts val="0"/>
              </a:spcBef>
            </a:pPr>
            <a:r>
              <a:rPr lang="en-US" sz="2531" dirty="0"/>
              <a:t>Prevents the physical content of data to be understood by unauthorized users</a:t>
            </a:r>
          </a:p>
          <a:p>
            <a:pPr lvl="1">
              <a:spcBef>
                <a:spcPts val="0"/>
              </a:spcBef>
            </a:pPr>
            <a:r>
              <a:rPr lang="en-US" sz="2531" dirty="0"/>
              <a:t>Uses encryption/decryption techniques (Public key)</a:t>
            </a:r>
          </a:p>
          <a:p>
            <a:pPr>
              <a:spcBef>
                <a:spcPts val="0"/>
              </a:spcBef>
            </a:pPr>
            <a:r>
              <a:rPr lang="en-US" sz="2531" dirty="0"/>
              <a:t>Access control</a:t>
            </a:r>
          </a:p>
          <a:p>
            <a:pPr lvl="1">
              <a:spcBef>
                <a:spcPts val="0"/>
              </a:spcBef>
            </a:pPr>
            <a:r>
              <a:rPr lang="en-US" sz="2531" dirty="0"/>
              <a:t>Only authorized users perform operations they are allowed to on database objects</a:t>
            </a:r>
          </a:p>
          <a:p>
            <a:pPr lvl="1">
              <a:spcBef>
                <a:spcPts val="0"/>
              </a:spcBef>
            </a:pPr>
            <a:r>
              <a:rPr lang="en-US" sz="2531" dirty="0"/>
              <a:t>Discretionary access control (DAC)</a:t>
            </a:r>
          </a:p>
          <a:p>
            <a:pPr lvl="2">
              <a:spcBef>
                <a:spcPts val="0"/>
              </a:spcBef>
            </a:pPr>
            <a:r>
              <a:rPr lang="en-US" sz="2531" dirty="0"/>
              <a:t>Long been provided by DBMS with authorization rules</a:t>
            </a:r>
          </a:p>
          <a:p>
            <a:pPr lvl="1">
              <a:spcBef>
                <a:spcPts val="0"/>
              </a:spcBef>
            </a:pPr>
            <a:r>
              <a:rPr lang="en-US" sz="2531" dirty="0"/>
              <a:t>Multilevel access control (MAC)</a:t>
            </a:r>
          </a:p>
          <a:p>
            <a:pPr lvl="2">
              <a:spcBef>
                <a:spcPts val="0"/>
              </a:spcBef>
            </a:pPr>
            <a:r>
              <a:rPr lang="en-US" sz="2531" dirty="0"/>
              <a:t>Increases security with security levels</a:t>
            </a:r>
          </a:p>
          <a:p>
            <a:pPr lvl="1">
              <a:spcBef>
                <a:spcPts val="0"/>
              </a:spcBef>
            </a:pPr>
            <a:r>
              <a:rPr lang="en-US" sz="2531" dirty="0">
                <a:solidFill>
                  <a:srgbClr val="FF0000"/>
                </a:solidFill>
              </a:rPr>
              <a:t>Distributed Access Control</a:t>
            </a:r>
          </a:p>
        </p:txBody>
      </p:sp>
    </p:spTree>
    <p:extLst>
      <p:ext uri="{BB962C8B-B14F-4D97-AF65-F5344CB8AC3E}">
        <p14:creationId xmlns:p14="http://schemas.microsoft.com/office/powerpoint/2010/main" val="1999263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Distributed Access Control</a:t>
            </a:r>
          </a:p>
        </p:txBody>
      </p:sp>
      <p:sp>
        <p:nvSpPr>
          <p:cNvPr id="77827" name="Rectangle 3"/>
          <p:cNvSpPr>
            <a:spLocks noGrp="1" noChangeArrowheads="1"/>
          </p:cNvSpPr>
          <p:nvPr>
            <p:ph type="body" idx="1"/>
          </p:nvPr>
        </p:nvSpPr>
        <p:spPr>
          <a:xfrm>
            <a:off x="457200" y="1196752"/>
            <a:ext cx="8229600" cy="4530725"/>
          </a:xfrm>
        </p:spPr>
        <p:txBody>
          <a:bodyPr/>
          <a:lstStyle/>
          <a:p>
            <a:r>
              <a:rPr lang="en-US" sz="2812" dirty="0"/>
              <a:t>Additional problems in a distributed environment</a:t>
            </a:r>
          </a:p>
          <a:p>
            <a:pPr lvl="1"/>
            <a:r>
              <a:rPr lang="en-US" sz="2812" dirty="0"/>
              <a:t>objects (Relations, fragments) and subjects (users) are distributed, and that messages with sensitive data can be read by unauthorized users.</a:t>
            </a:r>
          </a:p>
          <a:p>
            <a:pPr lvl="1"/>
            <a:r>
              <a:rPr lang="en-US" sz="2812" dirty="0"/>
              <a:t>The problems are: </a:t>
            </a:r>
          </a:p>
          <a:p>
            <a:pPr lvl="2"/>
            <a:r>
              <a:rPr lang="en-US" sz="2812" dirty="0">
                <a:solidFill>
                  <a:srgbClr val="FF0000"/>
                </a:solidFill>
              </a:rPr>
              <a:t>remote user authentication,</a:t>
            </a:r>
          </a:p>
          <a:p>
            <a:pPr lvl="2"/>
            <a:r>
              <a:rPr lang="en-US" sz="2812" dirty="0"/>
              <a:t>management of discretionary access rules, </a:t>
            </a:r>
          </a:p>
          <a:p>
            <a:pPr lvl="2"/>
            <a:r>
              <a:rPr lang="en-US" sz="2812" dirty="0"/>
              <a:t>handling of views and user groups, and</a:t>
            </a:r>
          </a:p>
          <a:p>
            <a:pPr lvl="2"/>
            <a:r>
              <a:rPr lang="en-US" sz="2812" dirty="0"/>
              <a:t>enforcing multilevel access control.</a:t>
            </a:r>
          </a:p>
        </p:txBody>
      </p:sp>
    </p:spTree>
    <p:extLst>
      <p:ext uri="{BB962C8B-B14F-4D97-AF65-F5344CB8AC3E}">
        <p14:creationId xmlns:p14="http://schemas.microsoft.com/office/powerpoint/2010/main" val="2404624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Distributed Access Control</a:t>
            </a:r>
          </a:p>
        </p:txBody>
      </p:sp>
      <p:sp>
        <p:nvSpPr>
          <p:cNvPr id="77827" name="Rectangle 3"/>
          <p:cNvSpPr>
            <a:spLocks noGrp="1" noChangeArrowheads="1"/>
          </p:cNvSpPr>
          <p:nvPr>
            <p:ph type="body" idx="1"/>
          </p:nvPr>
        </p:nvSpPr>
        <p:spPr>
          <a:xfrm>
            <a:off x="250031" y="1340768"/>
            <a:ext cx="8643938" cy="4759523"/>
          </a:xfrm>
        </p:spPr>
        <p:txBody>
          <a:bodyPr/>
          <a:lstStyle/>
          <a:p>
            <a:r>
              <a:rPr lang="en-US" sz="2531" dirty="0"/>
              <a:t>Remote user authentication</a:t>
            </a:r>
          </a:p>
          <a:p>
            <a:pPr lvl="1"/>
            <a:r>
              <a:rPr lang="en-US" sz="2731" dirty="0"/>
              <a:t>is necessary since any site of a distributed DBMS may accept programs initiated, and authorized, at remote sites.</a:t>
            </a:r>
          </a:p>
          <a:p>
            <a:pPr lvl="1"/>
            <a:r>
              <a:rPr lang="en-US" sz="2731" dirty="0"/>
              <a:t>To prevent remote access by unauthorized users or applications (e.g., from a site that is not part of the distributed DBMS), users must also be identified and authenticated at the accessed site.</a:t>
            </a:r>
          </a:p>
          <a:p>
            <a:pPr lvl="1"/>
            <a:r>
              <a:rPr lang="en-US" sz="2731" dirty="0"/>
              <a:t>Furthermore, instead of using passwords that could be obtained from sniffing messages, encrypted certificates could be used.</a:t>
            </a:r>
          </a:p>
        </p:txBody>
      </p:sp>
    </p:spTree>
    <p:extLst>
      <p:ext uri="{BB962C8B-B14F-4D97-AF65-F5344CB8AC3E}">
        <p14:creationId xmlns:p14="http://schemas.microsoft.com/office/powerpoint/2010/main" val="2661824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Distributed Access Control</a:t>
            </a:r>
          </a:p>
        </p:txBody>
      </p:sp>
      <p:sp>
        <p:nvSpPr>
          <p:cNvPr id="77827" name="Rectangle 3"/>
          <p:cNvSpPr>
            <a:spLocks noGrp="1" noChangeArrowheads="1"/>
          </p:cNvSpPr>
          <p:nvPr>
            <p:ph type="body" idx="1"/>
          </p:nvPr>
        </p:nvSpPr>
        <p:spPr>
          <a:xfrm>
            <a:off x="323528" y="1052736"/>
            <a:ext cx="8643938" cy="4759523"/>
          </a:xfrm>
        </p:spPr>
        <p:txBody>
          <a:bodyPr/>
          <a:lstStyle/>
          <a:p>
            <a:r>
              <a:rPr lang="en-US" sz="2531" dirty="0"/>
              <a:t>Encrypted certificates </a:t>
            </a:r>
          </a:p>
          <a:p>
            <a:pPr lvl="1"/>
            <a:r>
              <a:rPr lang="en-US" sz="2531" dirty="0"/>
              <a:t>Certificate-based encryption is a system in which a certificate authority uses ID-based cryptography to produce a certificate. </a:t>
            </a:r>
          </a:p>
          <a:p>
            <a:pPr lvl="1"/>
            <a:r>
              <a:rPr lang="en-US" sz="2531" dirty="0"/>
              <a:t>A user Alice can doubly encrypt a message using another user's (Bob) public key and his (Bob's) identity.</a:t>
            </a:r>
          </a:p>
          <a:p>
            <a:pPr lvl="1"/>
            <a:r>
              <a:rPr lang="en-US" sz="2531" dirty="0"/>
              <a:t>This means that the user (Bob) cannot decrypt it without a currently valid certificate and also that the certificate authority cannot decrypt the message as they don't have the user's private key.</a:t>
            </a:r>
          </a:p>
          <a:p>
            <a:pPr lvl="1"/>
            <a:r>
              <a:rPr lang="en-US" sz="2531" dirty="0"/>
              <a:t>Certificate is the trust between two parties.</a:t>
            </a:r>
          </a:p>
        </p:txBody>
      </p:sp>
    </p:spTree>
    <p:extLst>
      <p:ext uri="{BB962C8B-B14F-4D97-AF65-F5344CB8AC3E}">
        <p14:creationId xmlns:p14="http://schemas.microsoft.com/office/powerpoint/2010/main" val="39270799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Distributed Access Control</a:t>
            </a:r>
          </a:p>
        </p:txBody>
      </p:sp>
      <p:sp>
        <p:nvSpPr>
          <p:cNvPr id="77827" name="Rectangle 3"/>
          <p:cNvSpPr>
            <a:spLocks noGrp="1" noChangeArrowheads="1"/>
          </p:cNvSpPr>
          <p:nvPr>
            <p:ph type="body" idx="1"/>
          </p:nvPr>
        </p:nvSpPr>
        <p:spPr>
          <a:xfrm>
            <a:off x="241101" y="1606298"/>
            <a:ext cx="8643938" cy="4759523"/>
          </a:xfrm>
        </p:spPr>
        <p:txBody>
          <a:bodyPr/>
          <a:lstStyle/>
          <a:p>
            <a:r>
              <a:rPr lang="en-US" sz="2531" dirty="0"/>
              <a:t>Three solutions are possible for managing authentication:</a:t>
            </a:r>
          </a:p>
          <a:p>
            <a:pPr marL="638450" lvl="1" indent="-361639">
              <a:buFont typeface="+mj-lt"/>
              <a:buAutoNum type="arabicPeriod"/>
            </a:pPr>
            <a:r>
              <a:rPr lang="en-US" sz="2531" dirty="0"/>
              <a:t>Authentication information is maintained at a central site for global users which can then be authenticated only once and then access to multiple sites</a:t>
            </a:r>
          </a:p>
          <a:p>
            <a:pPr lvl="1"/>
            <a:r>
              <a:rPr lang="en-US" sz="2531" dirty="0"/>
              <a:t>This solution simplifies password administration significantly and enables single authentication (also called single sign on). </a:t>
            </a:r>
          </a:p>
          <a:p>
            <a:pPr lvl="1"/>
            <a:r>
              <a:rPr lang="en-US" sz="2531" dirty="0"/>
              <a:t>However, the central authentication site can be a single point of failure and a bottleneck.</a:t>
            </a:r>
          </a:p>
        </p:txBody>
      </p:sp>
    </p:spTree>
    <p:extLst>
      <p:ext uri="{BB962C8B-B14F-4D97-AF65-F5344CB8AC3E}">
        <p14:creationId xmlns:p14="http://schemas.microsoft.com/office/powerpoint/2010/main" val="2931041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Distributed Access Control</a:t>
            </a:r>
          </a:p>
        </p:txBody>
      </p:sp>
      <p:sp>
        <p:nvSpPr>
          <p:cNvPr id="77827" name="Rectangle 3"/>
          <p:cNvSpPr>
            <a:spLocks noGrp="1" noChangeArrowheads="1"/>
          </p:cNvSpPr>
          <p:nvPr>
            <p:ph type="body" idx="1"/>
          </p:nvPr>
        </p:nvSpPr>
        <p:spPr>
          <a:xfrm>
            <a:off x="241101" y="1606298"/>
            <a:ext cx="8643938" cy="4759523"/>
          </a:xfrm>
        </p:spPr>
        <p:txBody>
          <a:bodyPr/>
          <a:lstStyle/>
          <a:p>
            <a:r>
              <a:rPr lang="en-US" sz="2531" dirty="0"/>
              <a:t>Three solutions are possible for managing authentication:</a:t>
            </a:r>
          </a:p>
          <a:p>
            <a:pPr marL="638450" lvl="1" indent="-361639">
              <a:buFont typeface="+mj-lt"/>
              <a:buAutoNum type="arabicPeriod" startAt="2"/>
            </a:pPr>
            <a:r>
              <a:rPr lang="en-US" sz="2531" dirty="0"/>
              <a:t>The information for authenticating users (user name and password) is replicated at all sites in the directory. Local programs, initiated at a remote site, must also indicate the user name and password.</a:t>
            </a:r>
          </a:p>
          <a:p>
            <a:pPr lvl="1"/>
            <a:r>
              <a:rPr lang="en-US" sz="2531" dirty="0"/>
              <a:t>The second solution is more costly in terms of directory management </a:t>
            </a:r>
          </a:p>
          <a:p>
            <a:pPr lvl="1"/>
            <a:r>
              <a:rPr lang="en-US" sz="2531" dirty="0"/>
              <a:t>However, users can access the distributed database from any site since there is no a single point of failure and a bottleneck like the central authentication.</a:t>
            </a:r>
          </a:p>
        </p:txBody>
      </p:sp>
    </p:spTree>
    <p:extLst>
      <p:ext uri="{BB962C8B-B14F-4D97-AF65-F5344CB8AC3E}">
        <p14:creationId xmlns:p14="http://schemas.microsoft.com/office/powerpoint/2010/main" val="237918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893169" y="6242539"/>
            <a:ext cx="1899139" cy="351693"/>
          </a:xfrm>
          <a:prstGeom prst="rect">
            <a:avLst/>
          </a:prstGeom>
        </p:spPr>
        <p:txBody>
          <a:bodyPr/>
          <a:lstStyle/>
          <a:p>
            <a:fld id="{55F2AD2C-E866-4AFE-9CC5-43C3054BA2CC}" type="slidenum">
              <a:rPr lang="de-DE" altLang="en-US"/>
              <a:pPr/>
              <a:t>4</a:t>
            </a:fld>
            <a:endParaRPr lang="de-DE" altLang="en-US"/>
          </a:p>
        </p:txBody>
      </p:sp>
      <p:sp>
        <p:nvSpPr>
          <p:cNvPr id="572418" name="Rectangle 2"/>
          <p:cNvSpPr>
            <a:spLocks noGrp="1" noChangeArrowheads="1"/>
          </p:cNvSpPr>
          <p:nvPr>
            <p:ph type="title"/>
          </p:nvPr>
        </p:nvSpPr>
        <p:spPr bwMode="auto">
          <a:xfrm>
            <a:off x="724073" y="492424"/>
            <a:ext cx="7737231" cy="59934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dirty="0"/>
              <a:t>View Management</a:t>
            </a:r>
            <a:endParaRPr lang="en-US" altLang="en-US" dirty="0"/>
          </a:p>
        </p:txBody>
      </p:sp>
      <p:sp>
        <p:nvSpPr>
          <p:cNvPr id="572419" name="Rectangle 3"/>
          <p:cNvSpPr>
            <a:spLocks noGrp="1" noChangeArrowheads="1"/>
          </p:cNvSpPr>
          <p:nvPr>
            <p:ph type="body" idx="1"/>
          </p:nvPr>
        </p:nvSpPr>
        <p:spPr bwMode="auto">
          <a:xfrm>
            <a:off x="180201" y="1196752"/>
            <a:ext cx="8824973" cy="4655471"/>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sz="2812" dirty="0"/>
              <a:t>In a relational DB system, a </a:t>
            </a:r>
            <a:r>
              <a:rPr lang="de-AT" altLang="en-US" sz="2812" i="1" dirty="0"/>
              <a:t>view</a:t>
            </a:r>
            <a:r>
              <a:rPr lang="de-AT" altLang="en-US" sz="2812" dirty="0"/>
              <a:t> is a </a:t>
            </a:r>
            <a:r>
              <a:rPr lang="de-AT" altLang="en-US" sz="2812" i="1" dirty="0"/>
              <a:t>virtual relation</a:t>
            </a:r>
            <a:r>
              <a:rPr lang="de-AT" altLang="en-US" sz="2812" dirty="0"/>
              <a:t>, defined as the result of a query on </a:t>
            </a:r>
            <a:r>
              <a:rPr lang="de-AT" altLang="en-US" sz="2812" i="1" dirty="0"/>
              <a:t>base relations</a:t>
            </a:r>
            <a:r>
              <a:rPr lang="de-AT" altLang="en-US" sz="2812" dirty="0"/>
              <a:t>, but not materialized like a base relation which is stored in the DB.</a:t>
            </a:r>
          </a:p>
          <a:p>
            <a:r>
              <a:rPr lang="de-AT" altLang="en-US" sz="2812" dirty="0"/>
              <a:t>An external schema (i.e., a query) can be defined as a set of views and/or base relations.</a:t>
            </a:r>
          </a:p>
          <a:p>
            <a:r>
              <a:rPr lang="de-AT" altLang="en-US" sz="2812" dirty="0"/>
              <a:t>Besides their use in external schemas, views are useful for ensuring data security in a simple way </a:t>
            </a:r>
            <a:r>
              <a:rPr lang="de-AT" altLang="en-US" sz="2812" dirty="0">
                <a:sym typeface="Wingdings" panose="05000000000000000000" pitchFamily="2" charset="2"/>
              </a:rPr>
              <a:t> if users may only access the database through views, they cannot see or manipulate the hidden data, which are therefore secure.</a:t>
            </a:r>
          </a:p>
        </p:txBody>
      </p:sp>
    </p:spTree>
    <p:extLst>
      <p:ext uri="{BB962C8B-B14F-4D97-AF65-F5344CB8AC3E}">
        <p14:creationId xmlns:p14="http://schemas.microsoft.com/office/powerpoint/2010/main" val="4218529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Distributed Access Control</a:t>
            </a:r>
          </a:p>
        </p:txBody>
      </p:sp>
      <p:sp>
        <p:nvSpPr>
          <p:cNvPr id="77827" name="Rectangle 3"/>
          <p:cNvSpPr>
            <a:spLocks noGrp="1" noChangeArrowheads="1"/>
          </p:cNvSpPr>
          <p:nvPr>
            <p:ph type="body" idx="1"/>
          </p:nvPr>
        </p:nvSpPr>
        <p:spPr>
          <a:xfrm>
            <a:off x="241101" y="1606298"/>
            <a:ext cx="8643938" cy="4759523"/>
          </a:xfrm>
        </p:spPr>
        <p:txBody>
          <a:bodyPr/>
          <a:lstStyle/>
          <a:p>
            <a:r>
              <a:rPr lang="en-US" sz="2812" dirty="0"/>
              <a:t>Three solutions are possible for managing authentication:</a:t>
            </a:r>
          </a:p>
          <a:p>
            <a:pPr marL="638450" lvl="1" indent="-361639">
              <a:buFont typeface="+mj-lt"/>
              <a:buAutoNum type="arabicPeriod" startAt="3"/>
            </a:pPr>
            <a:r>
              <a:rPr lang="en-US" sz="2812" dirty="0"/>
              <a:t>All sites of the distributed DBMS identify and authenticate themselves similar to the way users do. </a:t>
            </a:r>
            <a:r>
              <a:rPr lang="en-US" sz="2812" dirty="0" err="1"/>
              <a:t>Intersite</a:t>
            </a:r>
            <a:r>
              <a:rPr lang="en-US" sz="2812" dirty="0"/>
              <a:t> communication is thus protected by the use of the site password. Once the initiating site has been authenticated, there is no need for authenticating their remote users.</a:t>
            </a:r>
          </a:p>
          <a:p>
            <a:pPr lvl="1"/>
            <a:r>
              <a:rPr lang="en-US" sz="2812" dirty="0"/>
              <a:t>The third solution is necessary if user information is not replicated. </a:t>
            </a:r>
          </a:p>
        </p:txBody>
      </p:sp>
    </p:spTree>
    <p:extLst>
      <p:ext uri="{BB962C8B-B14F-4D97-AF65-F5344CB8AC3E}">
        <p14:creationId xmlns:p14="http://schemas.microsoft.com/office/powerpoint/2010/main" val="846055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Distributed Access Control</a:t>
            </a:r>
          </a:p>
        </p:txBody>
      </p:sp>
      <p:sp>
        <p:nvSpPr>
          <p:cNvPr id="77827" name="Rectangle 3"/>
          <p:cNvSpPr>
            <a:spLocks noGrp="1" noChangeArrowheads="1"/>
          </p:cNvSpPr>
          <p:nvPr>
            <p:ph type="body" idx="1"/>
          </p:nvPr>
        </p:nvSpPr>
        <p:spPr>
          <a:xfrm>
            <a:off x="457200" y="1268760"/>
            <a:ext cx="8229600" cy="4530725"/>
          </a:xfrm>
        </p:spPr>
        <p:txBody>
          <a:bodyPr/>
          <a:lstStyle/>
          <a:p>
            <a:r>
              <a:rPr lang="en-US" sz="2812" dirty="0"/>
              <a:t>Additional problems in a distributed environment</a:t>
            </a:r>
          </a:p>
          <a:p>
            <a:pPr lvl="1"/>
            <a:r>
              <a:rPr lang="en-US" sz="2812" dirty="0"/>
              <a:t>objects (Relations, fragments) and subjects (users) are distributed, and that messages with sensitive data can be read by unauthorized users.</a:t>
            </a:r>
          </a:p>
          <a:p>
            <a:pPr lvl="1"/>
            <a:r>
              <a:rPr lang="en-US" sz="2812" dirty="0"/>
              <a:t>These problems are: </a:t>
            </a:r>
          </a:p>
          <a:p>
            <a:pPr lvl="2"/>
            <a:r>
              <a:rPr lang="en-US" sz="2812" dirty="0"/>
              <a:t>remote user authentication,</a:t>
            </a:r>
          </a:p>
          <a:p>
            <a:pPr lvl="2"/>
            <a:r>
              <a:rPr lang="en-US" sz="2812" dirty="0">
                <a:solidFill>
                  <a:srgbClr val="FF0000"/>
                </a:solidFill>
              </a:rPr>
              <a:t>management of discretionary access rules, </a:t>
            </a:r>
          </a:p>
          <a:p>
            <a:pPr lvl="2"/>
            <a:r>
              <a:rPr lang="en-US" sz="2812" dirty="0"/>
              <a:t>handling of views and of user groups, and</a:t>
            </a:r>
          </a:p>
          <a:p>
            <a:pPr lvl="2"/>
            <a:r>
              <a:rPr lang="en-US" sz="2812" dirty="0"/>
              <a:t>enforcing multilevel access control.</a:t>
            </a:r>
          </a:p>
        </p:txBody>
      </p:sp>
    </p:spTree>
    <p:extLst>
      <p:ext uri="{BB962C8B-B14F-4D97-AF65-F5344CB8AC3E}">
        <p14:creationId xmlns:p14="http://schemas.microsoft.com/office/powerpoint/2010/main" val="1420900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Distributed Access Control</a:t>
            </a:r>
          </a:p>
        </p:txBody>
      </p:sp>
      <p:sp>
        <p:nvSpPr>
          <p:cNvPr id="77827" name="Rectangle 3"/>
          <p:cNvSpPr>
            <a:spLocks noGrp="1" noChangeArrowheads="1"/>
          </p:cNvSpPr>
          <p:nvPr>
            <p:ph type="body" idx="1"/>
          </p:nvPr>
        </p:nvSpPr>
        <p:spPr>
          <a:xfrm>
            <a:off x="157953" y="1340768"/>
            <a:ext cx="8828094" cy="4759523"/>
          </a:xfrm>
        </p:spPr>
        <p:txBody>
          <a:bodyPr/>
          <a:lstStyle/>
          <a:p>
            <a:r>
              <a:rPr lang="en-US" sz="2200" dirty="0"/>
              <a:t>Management of discretionary access rules</a:t>
            </a:r>
          </a:p>
          <a:p>
            <a:pPr lvl="1"/>
            <a:r>
              <a:rPr lang="en-US" sz="2200" dirty="0"/>
              <a:t>Distributed authorization rules are expressed in the same way as centralized ones.</a:t>
            </a:r>
          </a:p>
          <a:p>
            <a:pPr lvl="1"/>
            <a:r>
              <a:rPr lang="en-US" sz="2200" dirty="0"/>
              <a:t>They can be either fully replicated at each site or stored at the sites of the referenced objects. </a:t>
            </a:r>
          </a:p>
          <a:p>
            <a:pPr lvl="1"/>
            <a:r>
              <a:rPr lang="en-US" sz="2200" dirty="0"/>
              <a:t>In the latter case the rules are duplicated only at the sites where the referenced objects are distributed.</a:t>
            </a:r>
          </a:p>
          <a:p>
            <a:pPr lvl="1"/>
            <a:r>
              <a:rPr lang="en-US" sz="2200" dirty="0"/>
              <a:t>The main advantage of the fully replicated approach is that DAC is easy. </a:t>
            </a:r>
          </a:p>
          <a:p>
            <a:pPr lvl="1"/>
            <a:r>
              <a:rPr lang="en-US" sz="2200" dirty="0"/>
              <a:t>However, directory management is more costly because of data duplication. </a:t>
            </a:r>
          </a:p>
          <a:p>
            <a:pPr lvl="1"/>
            <a:r>
              <a:rPr lang="en-US" sz="2200" dirty="0"/>
              <a:t>The second solution is better if locality of reference is very high. </a:t>
            </a:r>
          </a:p>
        </p:txBody>
      </p:sp>
    </p:spTree>
    <p:extLst>
      <p:ext uri="{BB962C8B-B14F-4D97-AF65-F5344CB8AC3E}">
        <p14:creationId xmlns:p14="http://schemas.microsoft.com/office/powerpoint/2010/main" val="885071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Distributed Access Control</a:t>
            </a:r>
          </a:p>
        </p:txBody>
      </p:sp>
      <p:sp>
        <p:nvSpPr>
          <p:cNvPr id="77827" name="Rectangle 3"/>
          <p:cNvSpPr>
            <a:spLocks noGrp="1" noChangeArrowheads="1"/>
          </p:cNvSpPr>
          <p:nvPr>
            <p:ph type="body" idx="1"/>
          </p:nvPr>
        </p:nvSpPr>
        <p:spPr>
          <a:xfrm>
            <a:off x="457200" y="1196752"/>
            <a:ext cx="8229600" cy="4530725"/>
          </a:xfrm>
        </p:spPr>
        <p:txBody>
          <a:bodyPr/>
          <a:lstStyle/>
          <a:p>
            <a:r>
              <a:rPr lang="en-US" sz="2812" dirty="0"/>
              <a:t>Additional problems in a distributed environment</a:t>
            </a:r>
          </a:p>
          <a:p>
            <a:pPr lvl="1"/>
            <a:r>
              <a:rPr lang="en-US" sz="2812" dirty="0"/>
              <a:t>objects (Relations, fragments) and subjects (users) are distributed, and that messages with sensitive data can be read by unauthorized users.</a:t>
            </a:r>
          </a:p>
          <a:p>
            <a:pPr lvl="1"/>
            <a:r>
              <a:rPr lang="en-US" sz="2812" dirty="0"/>
              <a:t>These problems are: </a:t>
            </a:r>
          </a:p>
          <a:p>
            <a:pPr lvl="2"/>
            <a:r>
              <a:rPr lang="en-US" sz="2812" dirty="0"/>
              <a:t>remote user authentication,</a:t>
            </a:r>
          </a:p>
          <a:p>
            <a:pPr lvl="2"/>
            <a:r>
              <a:rPr lang="en-US" sz="2812" dirty="0"/>
              <a:t>management of discretionary access rules, </a:t>
            </a:r>
          </a:p>
          <a:p>
            <a:pPr lvl="2"/>
            <a:r>
              <a:rPr lang="en-US" sz="2812" dirty="0">
                <a:solidFill>
                  <a:srgbClr val="FF0000"/>
                </a:solidFill>
              </a:rPr>
              <a:t>handling of views and of user groups, and</a:t>
            </a:r>
          </a:p>
          <a:p>
            <a:pPr lvl="2"/>
            <a:r>
              <a:rPr lang="en-US" sz="2812" dirty="0"/>
              <a:t>enforcing multilevel access control.</a:t>
            </a:r>
          </a:p>
        </p:txBody>
      </p:sp>
    </p:spTree>
    <p:extLst>
      <p:ext uri="{BB962C8B-B14F-4D97-AF65-F5344CB8AC3E}">
        <p14:creationId xmlns:p14="http://schemas.microsoft.com/office/powerpoint/2010/main" val="1671847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Distributed Access Control</a:t>
            </a:r>
          </a:p>
        </p:txBody>
      </p:sp>
      <p:sp>
        <p:nvSpPr>
          <p:cNvPr id="77827" name="Rectangle 3"/>
          <p:cNvSpPr>
            <a:spLocks noGrp="1" noChangeArrowheads="1"/>
          </p:cNvSpPr>
          <p:nvPr>
            <p:ph type="body" idx="1"/>
          </p:nvPr>
        </p:nvSpPr>
        <p:spPr>
          <a:xfrm>
            <a:off x="395536" y="1196752"/>
            <a:ext cx="8574941" cy="4759523"/>
          </a:xfrm>
        </p:spPr>
        <p:txBody>
          <a:bodyPr/>
          <a:lstStyle/>
          <a:p>
            <a:r>
              <a:rPr lang="en-US" sz="2250" dirty="0"/>
              <a:t>Handling of views</a:t>
            </a:r>
          </a:p>
          <a:p>
            <a:pPr lvl="1"/>
            <a:r>
              <a:rPr lang="en-US" sz="2250" dirty="0"/>
              <a:t>Views may be considered to be objects by the authorization mechanism. </a:t>
            </a:r>
          </a:p>
          <a:p>
            <a:pPr lvl="1"/>
            <a:r>
              <a:rPr lang="en-US" sz="2250" dirty="0"/>
              <a:t>Views are composite objects, that is, composed of other underlying objects. Therefore, granting access to a view translates into granting access to underlying objects. </a:t>
            </a:r>
          </a:p>
          <a:p>
            <a:pPr lvl="1"/>
            <a:r>
              <a:rPr lang="en-US" sz="2250" dirty="0"/>
              <a:t>If view definition and authorization rules for all objects are fully replicated (as in many systems), this authorization is rather simple and can be done locally. </a:t>
            </a:r>
          </a:p>
          <a:p>
            <a:pPr lvl="1"/>
            <a:r>
              <a:rPr lang="en-US" sz="2250" dirty="0"/>
              <a:t>The authorization is harder when the view definition and its underlying objects are all stored separately. </a:t>
            </a:r>
          </a:p>
          <a:p>
            <a:pPr lvl="1"/>
            <a:r>
              <a:rPr lang="en-US" sz="2250" dirty="0"/>
              <a:t>The authorizations granted on views depend on the access rights of the view creator on the underlying objects. </a:t>
            </a:r>
          </a:p>
        </p:txBody>
      </p:sp>
    </p:spTree>
    <p:extLst>
      <p:ext uri="{BB962C8B-B14F-4D97-AF65-F5344CB8AC3E}">
        <p14:creationId xmlns:p14="http://schemas.microsoft.com/office/powerpoint/2010/main" val="3561935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Distributed Access Control</a:t>
            </a:r>
          </a:p>
        </p:txBody>
      </p:sp>
      <p:sp>
        <p:nvSpPr>
          <p:cNvPr id="77827" name="Rectangle 3"/>
          <p:cNvSpPr>
            <a:spLocks noGrp="1" noChangeArrowheads="1"/>
          </p:cNvSpPr>
          <p:nvPr>
            <p:ph type="body" idx="1"/>
          </p:nvPr>
        </p:nvSpPr>
        <p:spPr>
          <a:xfrm>
            <a:off x="369658" y="1606298"/>
            <a:ext cx="8303423" cy="4759523"/>
          </a:xfrm>
        </p:spPr>
        <p:txBody>
          <a:bodyPr/>
          <a:lstStyle/>
          <a:p>
            <a:r>
              <a:rPr lang="en-US" sz="2250" dirty="0"/>
              <a:t>Handling of user groups</a:t>
            </a:r>
          </a:p>
          <a:p>
            <a:pPr lvl="1"/>
            <a:r>
              <a:rPr lang="en-US" sz="2250" dirty="0"/>
              <a:t>Handling user groups for the purpose of authorization simplifies distributed database administration. </a:t>
            </a:r>
          </a:p>
          <a:p>
            <a:pPr lvl="1"/>
            <a:r>
              <a:rPr lang="en-US" sz="2250" dirty="0"/>
              <a:t>In a centralized DBMS, “all users” can be referred to as public. </a:t>
            </a:r>
          </a:p>
          <a:p>
            <a:pPr lvl="1"/>
            <a:r>
              <a:rPr lang="en-US" sz="2250" dirty="0"/>
              <a:t>In a distributed DBMS, the same notion is useful, the public is denoting all the users of the system. </a:t>
            </a:r>
          </a:p>
          <a:p>
            <a:pPr lvl="1"/>
            <a:r>
              <a:rPr lang="en-US" sz="2250" dirty="0"/>
              <a:t>However, an intermediate level is often introduced to specify the public at a particular site.</a:t>
            </a:r>
          </a:p>
          <a:p>
            <a:pPr lvl="1"/>
            <a:r>
              <a:rPr lang="en-US" sz="2250" dirty="0"/>
              <a:t>The public is a particular user group. More precise groups can be defined by the command.</a:t>
            </a:r>
          </a:p>
        </p:txBody>
      </p:sp>
    </p:spTree>
    <p:extLst>
      <p:ext uri="{BB962C8B-B14F-4D97-AF65-F5344CB8AC3E}">
        <p14:creationId xmlns:p14="http://schemas.microsoft.com/office/powerpoint/2010/main" val="3207543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Distributed Access Control</a:t>
            </a:r>
          </a:p>
        </p:txBody>
      </p:sp>
      <p:sp>
        <p:nvSpPr>
          <p:cNvPr id="77827" name="Rectangle 3"/>
          <p:cNvSpPr>
            <a:spLocks noGrp="1" noChangeArrowheads="1"/>
          </p:cNvSpPr>
          <p:nvPr>
            <p:ph type="body" idx="1"/>
          </p:nvPr>
        </p:nvSpPr>
        <p:spPr>
          <a:xfrm>
            <a:off x="478888" y="1196752"/>
            <a:ext cx="8229600" cy="4530725"/>
          </a:xfrm>
        </p:spPr>
        <p:txBody>
          <a:bodyPr/>
          <a:lstStyle/>
          <a:p>
            <a:r>
              <a:rPr lang="en-US" sz="2812" dirty="0"/>
              <a:t>Additional problems in a distributed environment</a:t>
            </a:r>
          </a:p>
          <a:p>
            <a:pPr lvl="1"/>
            <a:r>
              <a:rPr lang="en-US" sz="2812" dirty="0"/>
              <a:t>objects (Relations, fragments) and subjects (users) are distributed, and that messages with sensitive data can be read by unauthorized users.</a:t>
            </a:r>
          </a:p>
          <a:p>
            <a:pPr lvl="1"/>
            <a:r>
              <a:rPr lang="en-US" sz="2812" dirty="0"/>
              <a:t>These problems are: </a:t>
            </a:r>
          </a:p>
          <a:p>
            <a:pPr lvl="2"/>
            <a:r>
              <a:rPr lang="en-US" sz="2812" dirty="0"/>
              <a:t>remote user authentication,</a:t>
            </a:r>
          </a:p>
          <a:p>
            <a:pPr lvl="2"/>
            <a:r>
              <a:rPr lang="en-US" sz="2812" dirty="0"/>
              <a:t>management of discretionary access rules, </a:t>
            </a:r>
          </a:p>
          <a:p>
            <a:pPr lvl="2"/>
            <a:r>
              <a:rPr lang="en-US" sz="2812" dirty="0"/>
              <a:t>handling of views and of user groups, and</a:t>
            </a:r>
          </a:p>
          <a:p>
            <a:pPr lvl="2"/>
            <a:r>
              <a:rPr lang="en-US" sz="2812" dirty="0">
                <a:solidFill>
                  <a:srgbClr val="FF0000"/>
                </a:solidFill>
              </a:rPr>
              <a:t>enforcing multilevel access control.</a:t>
            </a:r>
          </a:p>
        </p:txBody>
      </p:sp>
    </p:spTree>
    <p:extLst>
      <p:ext uri="{BB962C8B-B14F-4D97-AF65-F5344CB8AC3E}">
        <p14:creationId xmlns:p14="http://schemas.microsoft.com/office/powerpoint/2010/main" val="1331890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Distributed Access Control</a:t>
            </a:r>
          </a:p>
        </p:txBody>
      </p:sp>
      <p:sp>
        <p:nvSpPr>
          <p:cNvPr id="79875" name="Rectangle 3"/>
          <p:cNvSpPr>
            <a:spLocks noGrp="1" noChangeArrowheads="1"/>
          </p:cNvSpPr>
          <p:nvPr>
            <p:ph idx="1"/>
          </p:nvPr>
        </p:nvSpPr>
        <p:spPr>
          <a:xfrm>
            <a:off x="250031" y="1124744"/>
            <a:ext cx="8643938" cy="5119563"/>
          </a:xfrm>
        </p:spPr>
        <p:txBody>
          <a:bodyPr/>
          <a:lstStyle/>
          <a:p>
            <a:pPr marL="0" indent="0">
              <a:buNone/>
            </a:pPr>
            <a:r>
              <a:rPr lang="en-US" sz="2200" dirty="0"/>
              <a:t>Enforcing multilevel access control </a:t>
            </a:r>
          </a:p>
          <a:p>
            <a:r>
              <a:rPr lang="en-US" sz="2200" dirty="0"/>
              <a:t>It is difficult due to the possibility of indirect means, called covert channels, to access the unauthorized data</a:t>
            </a:r>
          </a:p>
          <a:p>
            <a:r>
              <a:rPr lang="en-US" sz="2200" dirty="0"/>
              <a:t>Example (Top Secret &gt; Secret &gt; Confidential &gt; Unclassified)</a:t>
            </a:r>
          </a:p>
          <a:p>
            <a:pPr lvl="1"/>
            <a:r>
              <a:rPr lang="en-US" sz="2200" dirty="0"/>
              <a:t>Consider a simple DDB with 2 sites: S (secret) and C (confidential) </a:t>
            </a:r>
          </a:p>
          <a:p>
            <a:pPr lvl="1"/>
            <a:r>
              <a:rPr lang="en-US" sz="2200" dirty="0"/>
              <a:t>Following the “no write down” rule, an update from a subject with secret clearance can only be sent to S</a:t>
            </a:r>
          </a:p>
          <a:p>
            <a:pPr lvl="1"/>
            <a:r>
              <a:rPr lang="en-US" sz="2200" dirty="0"/>
              <a:t>Following the “no read up” rule, a read query from the same subject (secret clearance) can be sent to both C and S</a:t>
            </a:r>
          </a:p>
          <a:p>
            <a:pPr lvl="1"/>
            <a:r>
              <a:rPr lang="en-US" sz="2200" dirty="0"/>
              <a:t>But since the query sent to the confidential site may contain secret information (e.g., in a select predicate), it is potentially a covert channel, which should be avoided.</a:t>
            </a:r>
          </a:p>
          <a:p>
            <a:pPr lvl="2"/>
            <a:endParaRPr lang="en-US" sz="2200" dirty="0"/>
          </a:p>
          <a:p>
            <a:pPr lvl="1"/>
            <a:endParaRPr lang="en-US" sz="2200" dirty="0"/>
          </a:p>
        </p:txBody>
      </p:sp>
    </p:spTree>
    <p:extLst>
      <p:ext uri="{BB962C8B-B14F-4D97-AF65-F5344CB8AC3E}">
        <p14:creationId xmlns:p14="http://schemas.microsoft.com/office/powerpoint/2010/main" val="1926597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Covert Channels</a:t>
            </a:r>
          </a:p>
        </p:txBody>
      </p:sp>
      <p:sp>
        <p:nvSpPr>
          <p:cNvPr id="79875" name="Rectangle 3"/>
          <p:cNvSpPr>
            <a:spLocks noGrp="1" noChangeArrowheads="1"/>
          </p:cNvSpPr>
          <p:nvPr>
            <p:ph idx="1"/>
          </p:nvPr>
        </p:nvSpPr>
        <p:spPr>
          <a:xfrm>
            <a:off x="534380" y="1268760"/>
            <a:ext cx="8075240" cy="4759523"/>
          </a:xfrm>
        </p:spPr>
        <p:txBody>
          <a:bodyPr/>
          <a:lstStyle/>
          <a:p>
            <a:pPr marL="0" indent="0">
              <a:buNone/>
            </a:pPr>
            <a:r>
              <a:rPr lang="en-US" sz="2531" dirty="0"/>
              <a:t>Solution: </a:t>
            </a:r>
          </a:p>
          <a:p>
            <a:r>
              <a:rPr lang="en-US" sz="2531" dirty="0"/>
              <a:t>To avoid such covert channels, a solution is to replicate part of the database so that a site at security level L contains all data that a subject at level L can access. </a:t>
            </a:r>
          </a:p>
          <a:p>
            <a:r>
              <a:rPr lang="en-US" sz="2531" dirty="0"/>
              <a:t>For instance, the secret site would replicate confidential data so that it can entirely process secret queries.   </a:t>
            </a:r>
          </a:p>
          <a:p>
            <a:pPr lvl="1"/>
            <a:r>
              <a:rPr lang="en-US" sz="2131" dirty="0"/>
              <a:t>(Top Secret &gt; Secret &gt; Confidential &gt; Unclassified)</a:t>
            </a:r>
          </a:p>
          <a:p>
            <a:pPr marL="457200" lvl="1" indent="0">
              <a:buNone/>
            </a:pPr>
            <a:endParaRPr lang="en-US" sz="2531" dirty="0"/>
          </a:p>
        </p:txBody>
      </p:sp>
    </p:spTree>
    <p:extLst>
      <p:ext uri="{BB962C8B-B14F-4D97-AF65-F5344CB8AC3E}">
        <p14:creationId xmlns:p14="http://schemas.microsoft.com/office/powerpoint/2010/main" val="3058295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Covert Channels</a:t>
            </a:r>
          </a:p>
        </p:txBody>
      </p:sp>
      <p:sp>
        <p:nvSpPr>
          <p:cNvPr id="79875" name="Rectangle 3"/>
          <p:cNvSpPr>
            <a:spLocks noGrp="1" noChangeArrowheads="1"/>
          </p:cNvSpPr>
          <p:nvPr>
            <p:ph idx="1"/>
          </p:nvPr>
        </p:nvSpPr>
        <p:spPr>
          <a:xfrm>
            <a:off x="534380" y="1268760"/>
            <a:ext cx="8075240" cy="4759523"/>
          </a:xfrm>
        </p:spPr>
        <p:txBody>
          <a:bodyPr/>
          <a:lstStyle/>
          <a:p>
            <a:pPr marL="0" indent="0">
              <a:buNone/>
            </a:pPr>
            <a:r>
              <a:rPr lang="en-US" sz="2800" dirty="0"/>
              <a:t>Solution: </a:t>
            </a:r>
          </a:p>
          <a:p>
            <a:r>
              <a:rPr lang="en-US" sz="2800" dirty="0"/>
              <a:t>One problem with this architecture is the overhead of maintaining the consistency of replicas.</a:t>
            </a:r>
          </a:p>
          <a:p>
            <a:r>
              <a:rPr lang="en-US" sz="2800" dirty="0"/>
              <a:t>The complete support for MAC in distributed database systems, therefore, requires significant extensions </a:t>
            </a:r>
          </a:p>
          <a:p>
            <a:pPr lvl="1"/>
            <a:r>
              <a:rPr lang="en-US" sz="2800" dirty="0"/>
              <a:t>to transaction management techniques and </a:t>
            </a:r>
          </a:p>
          <a:p>
            <a:pPr lvl="1"/>
            <a:r>
              <a:rPr lang="en-US" sz="2800" dirty="0"/>
              <a:t>to distributed query processing techniques.</a:t>
            </a:r>
          </a:p>
        </p:txBody>
      </p:sp>
    </p:spTree>
    <p:extLst>
      <p:ext uri="{BB962C8B-B14F-4D97-AF65-F5344CB8AC3E}">
        <p14:creationId xmlns:p14="http://schemas.microsoft.com/office/powerpoint/2010/main" val="154112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893169" y="6242539"/>
            <a:ext cx="1899139" cy="351693"/>
          </a:xfrm>
          <a:prstGeom prst="rect">
            <a:avLst/>
          </a:prstGeom>
        </p:spPr>
        <p:txBody>
          <a:bodyPr/>
          <a:lstStyle/>
          <a:p>
            <a:fld id="{55F2AD2C-E866-4AFE-9CC5-43C3054BA2CC}" type="slidenum">
              <a:rPr lang="de-DE" altLang="en-US"/>
              <a:pPr/>
              <a:t>5</a:t>
            </a:fld>
            <a:endParaRPr lang="de-DE" altLang="en-US"/>
          </a:p>
        </p:txBody>
      </p:sp>
      <p:sp>
        <p:nvSpPr>
          <p:cNvPr id="572418" name="Rectangle 2"/>
          <p:cNvSpPr>
            <a:spLocks noGrp="1" noChangeArrowheads="1"/>
          </p:cNvSpPr>
          <p:nvPr>
            <p:ph type="title"/>
          </p:nvPr>
        </p:nvSpPr>
        <p:spPr bwMode="auto">
          <a:xfrm>
            <a:off x="724073" y="492424"/>
            <a:ext cx="7737231" cy="59934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dirty="0"/>
              <a:t>View Management</a:t>
            </a:r>
            <a:endParaRPr lang="en-US" altLang="en-US" dirty="0"/>
          </a:p>
        </p:txBody>
      </p:sp>
      <p:sp>
        <p:nvSpPr>
          <p:cNvPr id="572419" name="Rectangle 3"/>
          <p:cNvSpPr>
            <a:spLocks noGrp="1" noChangeArrowheads="1"/>
          </p:cNvSpPr>
          <p:nvPr>
            <p:ph type="body" idx="1"/>
          </p:nvPr>
        </p:nvSpPr>
        <p:spPr bwMode="auto">
          <a:xfrm>
            <a:off x="319028" y="1710105"/>
            <a:ext cx="8473280" cy="4655471"/>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sz="3375" dirty="0">
                <a:sym typeface="Wingdings" panose="05000000000000000000" pitchFamily="2" charset="2"/>
              </a:rPr>
              <a:t>In a distributed DBMS, a view can be derived from distributed relations, and the access to a view requires the execution of the distributed query corresponding to the view definition.</a:t>
            </a:r>
          </a:p>
          <a:p>
            <a:r>
              <a:rPr lang="de-AT" altLang="en-US" sz="3375" dirty="0"/>
              <a:t>An important issue in a distributed DBMS is to make view materialization efficient.</a:t>
            </a:r>
            <a:endParaRPr lang="en-US" altLang="en-US" sz="3375" dirty="0"/>
          </a:p>
        </p:txBody>
      </p:sp>
    </p:spTree>
    <p:extLst>
      <p:ext uri="{BB962C8B-B14F-4D97-AF65-F5344CB8AC3E}">
        <p14:creationId xmlns:p14="http://schemas.microsoft.com/office/powerpoint/2010/main" val="14356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457200" y="1340768"/>
            <a:ext cx="8229600" cy="4530725"/>
          </a:xfrm>
          <a:noFill/>
          <a:ln/>
        </p:spPr>
        <p:txBody>
          <a:bodyPr/>
          <a:lstStyle/>
          <a:p>
            <a:pPr>
              <a:lnSpc>
                <a:spcPct val="100000"/>
              </a:lnSpc>
              <a:spcBef>
                <a:spcPct val="60000"/>
              </a:spcBef>
            </a:pPr>
            <a:r>
              <a:rPr lang="en-US" sz="2812" dirty="0"/>
              <a:t>Involves:</a:t>
            </a:r>
          </a:p>
          <a:p>
            <a:pPr lvl="1">
              <a:lnSpc>
                <a:spcPct val="100000"/>
              </a:lnSpc>
              <a:spcBef>
                <a:spcPct val="60000"/>
              </a:spcBef>
            </a:pPr>
            <a:r>
              <a:rPr lang="en-US" sz="2812" dirty="0"/>
              <a:t>View management</a:t>
            </a:r>
          </a:p>
          <a:p>
            <a:pPr lvl="1">
              <a:lnSpc>
                <a:spcPct val="100000"/>
              </a:lnSpc>
              <a:spcBef>
                <a:spcPct val="60000"/>
              </a:spcBef>
            </a:pPr>
            <a:r>
              <a:rPr lang="en-US" sz="2812" dirty="0"/>
              <a:t>Security control</a:t>
            </a:r>
          </a:p>
          <a:p>
            <a:pPr lvl="1">
              <a:lnSpc>
                <a:spcPct val="100000"/>
              </a:lnSpc>
              <a:spcBef>
                <a:spcPct val="60000"/>
              </a:spcBef>
            </a:pPr>
            <a:r>
              <a:rPr lang="en-US" sz="2812" dirty="0">
                <a:solidFill>
                  <a:srgbClr val="FF0000"/>
                </a:solidFill>
              </a:rPr>
              <a:t>Semantic Integrity control</a:t>
            </a:r>
          </a:p>
          <a:p>
            <a:pPr>
              <a:lnSpc>
                <a:spcPct val="100000"/>
              </a:lnSpc>
              <a:spcBef>
                <a:spcPct val="60000"/>
              </a:spcBef>
            </a:pPr>
            <a:r>
              <a:rPr lang="en-US" sz="2812" dirty="0"/>
              <a:t>Objective :</a:t>
            </a:r>
          </a:p>
          <a:p>
            <a:pPr lvl="1">
              <a:lnSpc>
                <a:spcPct val="100000"/>
              </a:lnSpc>
              <a:spcBef>
                <a:spcPct val="60000"/>
              </a:spcBef>
            </a:pPr>
            <a:r>
              <a:rPr lang="en-US" sz="2812" dirty="0"/>
              <a:t>Insure that </a:t>
            </a:r>
            <a:r>
              <a:rPr lang="en-US" sz="2812" dirty="0">
                <a:solidFill>
                  <a:srgbClr val="FF0000"/>
                </a:solidFill>
              </a:rPr>
              <a:t>authorized</a:t>
            </a:r>
            <a:r>
              <a:rPr lang="en-US" sz="2812" dirty="0"/>
              <a:t> users perform </a:t>
            </a:r>
            <a:r>
              <a:rPr lang="en-US" sz="2812" dirty="0">
                <a:solidFill>
                  <a:srgbClr val="FF0000"/>
                </a:solidFill>
              </a:rPr>
              <a:t>correct</a:t>
            </a:r>
            <a:r>
              <a:rPr lang="en-US" sz="2812" dirty="0"/>
              <a:t> operations on the database, contributing to the maintenance of the database integrity.</a:t>
            </a:r>
          </a:p>
        </p:txBody>
      </p:sp>
      <p:sp>
        <p:nvSpPr>
          <p:cNvPr id="6147" name="Rectangle 3"/>
          <p:cNvSpPr>
            <a:spLocks noGrp="1" noChangeArrowheads="1"/>
          </p:cNvSpPr>
          <p:nvPr>
            <p:ph type="title"/>
          </p:nvPr>
        </p:nvSpPr>
        <p:spPr>
          <a:noFill/>
          <a:ln/>
        </p:spPr>
        <p:txBody>
          <a:bodyPr/>
          <a:lstStyle/>
          <a:p>
            <a:r>
              <a:rPr lang="en-US" dirty="0"/>
              <a:t>Semantic Data Control</a:t>
            </a:r>
          </a:p>
        </p:txBody>
      </p:sp>
    </p:spTree>
    <p:extLst>
      <p:ext uri="{BB962C8B-B14F-4D97-AF65-F5344CB8AC3E}">
        <p14:creationId xmlns:p14="http://schemas.microsoft.com/office/powerpoint/2010/main" val="2247849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893169" y="6242539"/>
            <a:ext cx="1899139" cy="351693"/>
          </a:xfrm>
          <a:prstGeom prst="rect">
            <a:avLst/>
          </a:prstGeom>
        </p:spPr>
        <p:txBody>
          <a:bodyPr/>
          <a:lstStyle/>
          <a:p>
            <a:fld id="{ECD1D570-053F-4353-B81F-CD613701FA86}" type="slidenum">
              <a:rPr lang="de-DE" altLang="en-US"/>
              <a:pPr/>
              <a:t>51</a:t>
            </a:fld>
            <a:endParaRPr lang="de-DE" altLang="en-US"/>
          </a:p>
        </p:txBody>
      </p:sp>
      <p:sp>
        <p:nvSpPr>
          <p:cNvPr id="578562" name="Rectangle 2"/>
          <p:cNvSpPr>
            <a:spLocks noGrp="1" noChangeArrowheads="1"/>
          </p:cNvSpPr>
          <p:nvPr>
            <p:ph type="title"/>
          </p:nvPr>
        </p:nvSpPr>
        <p:spPr bwMode="auto">
          <a:xfrm>
            <a:off x="703385" y="521677"/>
            <a:ext cx="7737231" cy="609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dirty="0"/>
              <a:t>Semantic Integrity Control</a:t>
            </a:r>
            <a:endParaRPr lang="en-US" altLang="en-US" dirty="0"/>
          </a:p>
        </p:txBody>
      </p:sp>
      <p:sp>
        <p:nvSpPr>
          <p:cNvPr id="578563" name="Rectangle 3"/>
          <p:cNvSpPr>
            <a:spLocks noGrp="1" noChangeArrowheads="1"/>
          </p:cNvSpPr>
          <p:nvPr>
            <p:ph type="body" idx="1"/>
          </p:nvPr>
        </p:nvSpPr>
        <p:spPr bwMode="auto">
          <a:xfrm>
            <a:off x="539552" y="1658816"/>
            <a:ext cx="8064896" cy="4759569"/>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pPr>
              <a:buFontTx/>
              <a:buNone/>
            </a:pPr>
            <a:r>
              <a:rPr lang="de-AT" altLang="en-US" sz="2800" dirty="0"/>
              <a:t>How to guarantee </a:t>
            </a:r>
            <a:r>
              <a:rPr lang="de-AT" altLang="en-US" sz="2800" i="1" dirty="0">
                <a:solidFill>
                  <a:schemeClr val="tx2"/>
                </a:solidFill>
              </a:rPr>
              <a:t>database consistency</a:t>
            </a:r>
            <a:r>
              <a:rPr lang="de-AT" altLang="en-US" sz="2800" dirty="0"/>
              <a:t>?</a:t>
            </a:r>
          </a:p>
          <a:p>
            <a:r>
              <a:rPr lang="de-AT" altLang="en-US" sz="2800" dirty="0"/>
              <a:t>A DB state is said to be consistent if the DB satisfies a set of constraints, called </a:t>
            </a:r>
            <a:r>
              <a:rPr lang="de-AT" altLang="en-US" sz="2800" i="1" dirty="0">
                <a:solidFill>
                  <a:schemeClr val="tx2"/>
                </a:solidFill>
              </a:rPr>
              <a:t>semantic integrity constraints</a:t>
            </a:r>
            <a:r>
              <a:rPr lang="de-AT" altLang="en-US" sz="2800" dirty="0"/>
              <a:t>.</a:t>
            </a:r>
          </a:p>
          <a:p>
            <a:r>
              <a:rPr lang="de-AT" altLang="en-US" sz="2800" dirty="0"/>
              <a:t>Mantaining a consistent DB requires various mechanisms: concurrency control, reliability, protection, and </a:t>
            </a:r>
            <a:r>
              <a:rPr lang="de-AT" altLang="en-US" sz="2800" dirty="0">
                <a:solidFill>
                  <a:srgbClr val="FF0000"/>
                </a:solidFill>
              </a:rPr>
              <a:t>semantic integrity control</a:t>
            </a:r>
            <a:r>
              <a:rPr lang="de-AT" altLang="en-US" sz="2800" dirty="0"/>
              <a:t> (SIC).</a:t>
            </a:r>
          </a:p>
          <a:p>
            <a:pPr marL="0" indent="0">
              <a:buNone/>
            </a:pPr>
            <a:endParaRPr lang="en-US" altLang="en-US" sz="2800" dirty="0"/>
          </a:p>
        </p:txBody>
      </p:sp>
    </p:spTree>
    <p:extLst>
      <p:ext uri="{BB962C8B-B14F-4D97-AF65-F5344CB8AC3E}">
        <p14:creationId xmlns:p14="http://schemas.microsoft.com/office/powerpoint/2010/main" val="4010612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893169" y="6242539"/>
            <a:ext cx="1899139" cy="351693"/>
          </a:xfrm>
          <a:prstGeom prst="rect">
            <a:avLst/>
          </a:prstGeom>
        </p:spPr>
        <p:txBody>
          <a:bodyPr/>
          <a:lstStyle/>
          <a:p>
            <a:fld id="{ECD1D570-053F-4353-B81F-CD613701FA86}" type="slidenum">
              <a:rPr lang="de-DE" altLang="en-US"/>
              <a:pPr/>
              <a:t>52</a:t>
            </a:fld>
            <a:endParaRPr lang="de-DE" altLang="en-US"/>
          </a:p>
        </p:txBody>
      </p:sp>
      <p:sp>
        <p:nvSpPr>
          <p:cNvPr id="578562" name="Rectangle 2"/>
          <p:cNvSpPr>
            <a:spLocks noGrp="1" noChangeArrowheads="1"/>
          </p:cNvSpPr>
          <p:nvPr>
            <p:ph type="title"/>
          </p:nvPr>
        </p:nvSpPr>
        <p:spPr bwMode="auto">
          <a:xfrm>
            <a:off x="703385" y="521677"/>
            <a:ext cx="7737231" cy="609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dirty="0"/>
              <a:t>Semantic Integrity Control</a:t>
            </a:r>
            <a:endParaRPr lang="en-US" altLang="en-US" dirty="0"/>
          </a:p>
        </p:txBody>
      </p:sp>
      <p:sp>
        <p:nvSpPr>
          <p:cNvPr id="578563" name="Rectangle 3"/>
          <p:cNvSpPr>
            <a:spLocks noGrp="1" noChangeArrowheads="1"/>
          </p:cNvSpPr>
          <p:nvPr>
            <p:ph type="body" idx="1"/>
          </p:nvPr>
        </p:nvSpPr>
        <p:spPr bwMode="auto">
          <a:xfrm>
            <a:off x="703385" y="1658816"/>
            <a:ext cx="7901063" cy="4759569"/>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pPr>
              <a:buFontTx/>
              <a:buNone/>
            </a:pPr>
            <a:r>
              <a:rPr lang="de-AT" altLang="en-US" sz="2800" dirty="0"/>
              <a:t>How to guarantee </a:t>
            </a:r>
            <a:r>
              <a:rPr lang="de-AT" altLang="en-US" sz="2800" i="1" dirty="0">
                <a:solidFill>
                  <a:schemeClr val="tx2"/>
                </a:solidFill>
              </a:rPr>
              <a:t>database consistency</a:t>
            </a:r>
            <a:r>
              <a:rPr lang="de-AT" altLang="en-US" sz="2800" dirty="0"/>
              <a:t>?</a:t>
            </a:r>
          </a:p>
          <a:p>
            <a:r>
              <a:rPr lang="en-US" altLang="en-US" sz="2800" dirty="0"/>
              <a:t>SI constraints are rules that represent the knowledge about the properties of an application.</a:t>
            </a:r>
          </a:p>
          <a:p>
            <a:r>
              <a:rPr lang="de-AT" altLang="en-US" sz="2800" dirty="0"/>
              <a:t>SIC ensures DB consistency by rejecting update programs which lead to inconsistent DB states, or by activating specific actions on the DB state, which compensate for the effects of the update programs.</a:t>
            </a:r>
          </a:p>
          <a:p>
            <a:pPr marL="0" indent="0">
              <a:buNone/>
            </a:pPr>
            <a:endParaRPr lang="en-US" altLang="en-US" sz="2800" dirty="0"/>
          </a:p>
        </p:txBody>
      </p:sp>
    </p:spTree>
    <p:extLst>
      <p:ext uri="{BB962C8B-B14F-4D97-AF65-F5344CB8AC3E}">
        <p14:creationId xmlns:p14="http://schemas.microsoft.com/office/powerpoint/2010/main" val="5534979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a:lstStyle/>
          <a:p>
            <a:r>
              <a:rPr lang="en-US" dirty="0"/>
              <a:t>Semantic Integrity Control</a:t>
            </a:r>
          </a:p>
        </p:txBody>
      </p:sp>
      <p:sp>
        <p:nvSpPr>
          <p:cNvPr id="14338" name="Rectangle 2"/>
          <p:cNvSpPr>
            <a:spLocks noGrp="1" noChangeArrowheads="1"/>
          </p:cNvSpPr>
          <p:nvPr>
            <p:ph idx="1"/>
          </p:nvPr>
        </p:nvSpPr>
        <p:spPr>
          <a:xfrm>
            <a:off x="395536" y="1401662"/>
            <a:ext cx="8574941" cy="4759523"/>
          </a:xfrm>
          <a:noFill/>
          <a:ln/>
        </p:spPr>
        <p:txBody>
          <a:bodyPr/>
          <a:lstStyle/>
          <a:p>
            <a:pPr>
              <a:lnSpc>
                <a:spcPct val="100000"/>
              </a:lnSpc>
              <a:spcBef>
                <a:spcPct val="50000"/>
              </a:spcBef>
              <a:buFont typeface="Monotype Sorts" charset="2"/>
              <a:buNone/>
            </a:pPr>
            <a:r>
              <a:rPr lang="en-US" sz="2250" dirty="0"/>
              <a:t>Maintain database </a:t>
            </a:r>
            <a:r>
              <a:rPr lang="en-US" sz="2250" dirty="0">
                <a:solidFill>
                  <a:srgbClr val="FF0000"/>
                </a:solidFill>
              </a:rPr>
              <a:t>consistency</a:t>
            </a:r>
            <a:r>
              <a:rPr lang="en-US" sz="2250" dirty="0"/>
              <a:t> by enforcing a set of constraints defined on the database.</a:t>
            </a:r>
          </a:p>
          <a:p>
            <a:pPr>
              <a:lnSpc>
                <a:spcPct val="100000"/>
              </a:lnSpc>
              <a:spcBef>
                <a:spcPct val="50000"/>
              </a:spcBef>
            </a:pPr>
            <a:r>
              <a:rPr lang="en-US" sz="2250" dirty="0">
                <a:solidFill>
                  <a:schemeClr val="tx2"/>
                </a:solidFill>
              </a:rPr>
              <a:t>Structural constraints</a:t>
            </a:r>
            <a:endParaRPr lang="en-US" sz="2250" dirty="0"/>
          </a:p>
          <a:p>
            <a:pPr lvl="1">
              <a:lnSpc>
                <a:spcPct val="100000"/>
              </a:lnSpc>
              <a:spcBef>
                <a:spcPct val="50000"/>
              </a:spcBef>
            </a:pPr>
            <a:r>
              <a:rPr lang="en-US" sz="2250" dirty="0"/>
              <a:t>basic semantic properties inherent to a data model e.g., unique key constraint in relational model</a:t>
            </a:r>
          </a:p>
          <a:p>
            <a:pPr>
              <a:lnSpc>
                <a:spcPct val="100000"/>
              </a:lnSpc>
              <a:spcBef>
                <a:spcPct val="50000"/>
              </a:spcBef>
            </a:pPr>
            <a:r>
              <a:rPr lang="en-US" sz="2250" dirty="0">
                <a:solidFill>
                  <a:schemeClr val="tx2"/>
                </a:solidFill>
              </a:rPr>
              <a:t>Behavioral constraints</a:t>
            </a:r>
            <a:endParaRPr lang="en-US" sz="2250" dirty="0"/>
          </a:p>
          <a:p>
            <a:pPr lvl="1">
              <a:lnSpc>
                <a:spcPct val="100000"/>
              </a:lnSpc>
              <a:spcBef>
                <a:spcPct val="50000"/>
              </a:spcBef>
            </a:pPr>
            <a:r>
              <a:rPr lang="en-US" sz="2250" dirty="0"/>
              <a:t>regulate application behavior, e.g., dependencies in the relational model</a:t>
            </a:r>
          </a:p>
          <a:p>
            <a:r>
              <a:rPr lang="en-US" sz="2250" dirty="0"/>
              <a:t>Two components</a:t>
            </a:r>
          </a:p>
          <a:p>
            <a:pPr lvl="1"/>
            <a:r>
              <a:rPr lang="en-US" sz="2250" dirty="0"/>
              <a:t>Integrity constraint specification</a:t>
            </a:r>
          </a:p>
          <a:p>
            <a:pPr lvl="1"/>
            <a:r>
              <a:rPr lang="en-US" sz="2250" dirty="0"/>
              <a:t>Integrity constraint enforcement</a:t>
            </a:r>
          </a:p>
        </p:txBody>
      </p:sp>
    </p:spTree>
    <p:extLst>
      <p:ext uri="{BB962C8B-B14F-4D97-AF65-F5344CB8AC3E}">
        <p14:creationId xmlns:p14="http://schemas.microsoft.com/office/powerpoint/2010/main" val="20526234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a:lstStyle/>
          <a:p>
            <a:r>
              <a:rPr lang="en-US" dirty="0"/>
              <a:t>Semantic Integrity Control</a:t>
            </a:r>
          </a:p>
        </p:txBody>
      </p:sp>
      <p:sp>
        <p:nvSpPr>
          <p:cNvPr id="14338" name="Rectangle 2"/>
          <p:cNvSpPr>
            <a:spLocks noGrp="1" noChangeArrowheads="1"/>
          </p:cNvSpPr>
          <p:nvPr>
            <p:ph idx="1"/>
          </p:nvPr>
        </p:nvSpPr>
        <p:spPr>
          <a:xfrm>
            <a:off x="319028" y="1606298"/>
            <a:ext cx="8574941" cy="4759523"/>
          </a:xfrm>
          <a:noFill/>
          <a:ln/>
        </p:spPr>
        <p:txBody>
          <a:bodyPr/>
          <a:lstStyle/>
          <a:p>
            <a:r>
              <a:rPr lang="en-US" sz="2531" dirty="0"/>
              <a:t>Two components</a:t>
            </a:r>
          </a:p>
          <a:p>
            <a:pPr lvl="1"/>
            <a:r>
              <a:rPr lang="en-US" sz="2531" dirty="0"/>
              <a:t>Integrity constraint specification</a:t>
            </a:r>
          </a:p>
          <a:p>
            <a:pPr lvl="2"/>
            <a:r>
              <a:rPr lang="en-US" sz="2531" dirty="0"/>
              <a:t>predefined, </a:t>
            </a:r>
          </a:p>
          <a:p>
            <a:pPr lvl="2"/>
            <a:r>
              <a:rPr lang="en-US" sz="2531" dirty="0"/>
              <a:t>precondition, or</a:t>
            </a:r>
          </a:p>
          <a:p>
            <a:pPr lvl="2"/>
            <a:r>
              <a:rPr lang="en-US" sz="2531" dirty="0"/>
              <a:t>general constraints.</a:t>
            </a:r>
          </a:p>
          <a:p>
            <a:pPr lvl="1"/>
            <a:r>
              <a:rPr lang="en-US" sz="2531" dirty="0"/>
              <a:t>Integrity constraint enforcement</a:t>
            </a:r>
          </a:p>
          <a:p>
            <a:pPr lvl="2"/>
            <a:r>
              <a:rPr lang="en-US" sz="2391" dirty="0"/>
              <a:t>Detection</a:t>
            </a:r>
          </a:p>
          <a:p>
            <a:pPr lvl="2"/>
            <a:r>
              <a:rPr lang="en-US" sz="2391" dirty="0"/>
              <a:t>Prevention</a:t>
            </a:r>
          </a:p>
        </p:txBody>
      </p:sp>
    </p:spTree>
    <p:extLst>
      <p:ext uri="{BB962C8B-B14F-4D97-AF65-F5344CB8AC3E}">
        <p14:creationId xmlns:p14="http://schemas.microsoft.com/office/powerpoint/2010/main" val="3485049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noFill/>
          <a:ln/>
        </p:spPr>
        <p:txBody>
          <a:bodyPr/>
          <a:lstStyle/>
          <a:p>
            <a:r>
              <a:rPr lang="en-US" dirty="0"/>
              <a:t>Predefined constraints</a:t>
            </a:r>
          </a:p>
        </p:txBody>
      </p:sp>
      <p:sp>
        <p:nvSpPr>
          <p:cNvPr id="17410" name="Rectangle 2"/>
          <p:cNvSpPr>
            <a:spLocks noGrp="1" noChangeArrowheads="1"/>
          </p:cNvSpPr>
          <p:nvPr>
            <p:ph idx="1"/>
          </p:nvPr>
        </p:nvSpPr>
        <p:spPr>
          <a:xfrm>
            <a:off x="457200" y="1268760"/>
            <a:ext cx="8229600" cy="4530725"/>
          </a:xfrm>
          <a:noFill/>
          <a:ln/>
        </p:spPr>
        <p:txBody>
          <a:bodyPr/>
          <a:lstStyle/>
          <a:p>
            <a:pPr lvl="1">
              <a:lnSpc>
                <a:spcPct val="100000"/>
              </a:lnSpc>
              <a:spcBef>
                <a:spcPct val="40000"/>
              </a:spcBef>
              <a:buFont typeface="Century Schoolbook" charset="0"/>
              <a:buNone/>
            </a:pPr>
            <a:r>
              <a:rPr lang="en-US" sz="1969" dirty="0"/>
              <a:t>Specify the more common constraints of the relational model</a:t>
            </a:r>
          </a:p>
          <a:p>
            <a:pPr lvl="1">
              <a:lnSpc>
                <a:spcPct val="100000"/>
              </a:lnSpc>
              <a:spcBef>
                <a:spcPct val="40000"/>
              </a:spcBef>
            </a:pPr>
            <a:r>
              <a:rPr lang="en-US" sz="1969" dirty="0">
                <a:solidFill>
                  <a:schemeClr val="tx2"/>
                </a:solidFill>
              </a:rPr>
              <a:t>Not-null attribute</a:t>
            </a:r>
            <a:endParaRPr lang="en-US" sz="1969" dirty="0"/>
          </a:p>
          <a:p>
            <a:pPr lvl="2" indent="0">
              <a:spcBef>
                <a:spcPct val="40000"/>
              </a:spcBef>
              <a:buNone/>
            </a:pPr>
            <a:r>
              <a:rPr lang="en-US" sz="1969" dirty="0"/>
              <a:t>	ENO </a:t>
            </a:r>
            <a:r>
              <a:rPr lang="en-US" sz="1969" b="1" dirty="0"/>
              <a:t>NOT NULL IN</a:t>
            </a:r>
            <a:r>
              <a:rPr lang="en-US" sz="1969" dirty="0"/>
              <a:t> EMP</a:t>
            </a:r>
          </a:p>
          <a:p>
            <a:pPr lvl="1">
              <a:lnSpc>
                <a:spcPct val="100000"/>
              </a:lnSpc>
              <a:spcBef>
                <a:spcPct val="40000"/>
              </a:spcBef>
            </a:pPr>
            <a:r>
              <a:rPr lang="en-US" sz="1969" dirty="0">
                <a:solidFill>
                  <a:schemeClr val="tx2"/>
                </a:solidFill>
              </a:rPr>
              <a:t>Unique key</a:t>
            </a:r>
            <a:endParaRPr lang="en-US" sz="1969" dirty="0"/>
          </a:p>
          <a:p>
            <a:pPr lvl="2" indent="0">
              <a:spcBef>
                <a:spcPct val="40000"/>
              </a:spcBef>
              <a:buNone/>
            </a:pPr>
            <a:r>
              <a:rPr lang="en-US" sz="1969" dirty="0"/>
              <a:t>	(ENO, PNO) </a:t>
            </a:r>
            <a:r>
              <a:rPr lang="en-US" sz="1969" b="1" dirty="0"/>
              <a:t>UNIQUE IN</a:t>
            </a:r>
            <a:r>
              <a:rPr lang="en-US" sz="1969" dirty="0"/>
              <a:t> ASG</a:t>
            </a:r>
          </a:p>
          <a:p>
            <a:pPr lvl="1">
              <a:lnSpc>
                <a:spcPct val="100000"/>
              </a:lnSpc>
              <a:spcBef>
                <a:spcPct val="40000"/>
              </a:spcBef>
            </a:pPr>
            <a:r>
              <a:rPr lang="en-US" sz="1969" dirty="0">
                <a:solidFill>
                  <a:schemeClr val="tx2"/>
                </a:solidFill>
              </a:rPr>
              <a:t>Foreign key </a:t>
            </a:r>
            <a:endParaRPr lang="en-US" sz="1969" dirty="0"/>
          </a:p>
          <a:p>
            <a:pPr lvl="2" indent="0">
              <a:spcBef>
                <a:spcPct val="40000"/>
              </a:spcBef>
              <a:buNone/>
            </a:pPr>
            <a:r>
              <a:rPr lang="en-US" sz="1969" dirty="0"/>
              <a:t>A key in a relation </a:t>
            </a:r>
            <a:r>
              <a:rPr lang="en-US" sz="1969" i="1" dirty="0"/>
              <a:t>R</a:t>
            </a:r>
            <a:r>
              <a:rPr lang="en-US" sz="1969" dirty="0"/>
              <a:t> is a foreign key if it is a primary key of another relation </a:t>
            </a:r>
            <a:r>
              <a:rPr lang="en-US" sz="1969" i="1" dirty="0"/>
              <a:t>S</a:t>
            </a:r>
            <a:r>
              <a:rPr lang="en-US" sz="1969" dirty="0"/>
              <a:t> and the existence of any of its values in </a:t>
            </a:r>
            <a:r>
              <a:rPr lang="en-US" sz="1969" i="1" dirty="0"/>
              <a:t>R</a:t>
            </a:r>
            <a:r>
              <a:rPr lang="en-US" sz="1969" dirty="0"/>
              <a:t> is dependent upon the existence of the same value in </a:t>
            </a:r>
            <a:r>
              <a:rPr lang="en-US" sz="1969" i="1" dirty="0"/>
              <a:t>S</a:t>
            </a:r>
          </a:p>
          <a:p>
            <a:pPr lvl="2" indent="0">
              <a:spcBef>
                <a:spcPct val="40000"/>
              </a:spcBef>
              <a:buNone/>
            </a:pPr>
            <a:r>
              <a:rPr lang="en-US" sz="1969" dirty="0"/>
              <a:t>	PNO </a:t>
            </a:r>
            <a:r>
              <a:rPr lang="en-US" sz="1969" b="1" dirty="0"/>
              <a:t>IN</a:t>
            </a:r>
            <a:r>
              <a:rPr lang="en-US" sz="1969" dirty="0"/>
              <a:t> ASG </a:t>
            </a:r>
            <a:r>
              <a:rPr lang="en-US" sz="1969" b="1" dirty="0"/>
              <a:t>REFERENCES </a:t>
            </a:r>
            <a:r>
              <a:rPr lang="en-US" sz="1969" dirty="0"/>
              <a:t>PNO </a:t>
            </a:r>
            <a:r>
              <a:rPr lang="en-US" sz="1969" b="1" dirty="0"/>
              <a:t>IN</a:t>
            </a:r>
            <a:r>
              <a:rPr lang="en-US" sz="1969" dirty="0"/>
              <a:t> PROJ</a:t>
            </a:r>
          </a:p>
          <a:p>
            <a:pPr lvl="1">
              <a:lnSpc>
                <a:spcPct val="100000"/>
              </a:lnSpc>
              <a:spcBef>
                <a:spcPct val="40000"/>
              </a:spcBef>
            </a:pPr>
            <a:r>
              <a:rPr lang="en-US" sz="1969" dirty="0">
                <a:solidFill>
                  <a:schemeClr val="tx2"/>
                </a:solidFill>
              </a:rPr>
              <a:t>Functional dependency</a:t>
            </a:r>
            <a:endParaRPr lang="en-US" sz="1969" dirty="0"/>
          </a:p>
          <a:p>
            <a:pPr lvl="2" indent="0">
              <a:spcBef>
                <a:spcPct val="40000"/>
              </a:spcBef>
              <a:buNone/>
            </a:pPr>
            <a:r>
              <a:rPr lang="en-US" sz="1969" dirty="0"/>
              <a:t>	ENO </a:t>
            </a:r>
            <a:r>
              <a:rPr lang="en-US" sz="1969" b="1" dirty="0"/>
              <a:t>IN</a:t>
            </a:r>
            <a:r>
              <a:rPr lang="en-US" sz="1969" dirty="0"/>
              <a:t> EMP </a:t>
            </a:r>
            <a:r>
              <a:rPr lang="en-US" sz="1969" b="1" dirty="0"/>
              <a:t>DETERMINES</a:t>
            </a:r>
            <a:r>
              <a:rPr lang="en-US" sz="1969" dirty="0"/>
              <a:t> ENAME</a:t>
            </a:r>
          </a:p>
        </p:txBody>
      </p:sp>
    </p:spTree>
    <p:extLst>
      <p:ext uri="{BB962C8B-B14F-4D97-AF65-F5344CB8AC3E}">
        <p14:creationId xmlns:p14="http://schemas.microsoft.com/office/powerpoint/2010/main" val="40224436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noFill/>
          <a:ln/>
        </p:spPr>
        <p:txBody>
          <a:bodyPr/>
          <a:lstStyle/>
          <a:p>
            <a:r>
              <a:rPr lang="en-US" dirty="0"/>
              <a:t>Precondition constraints</a:t>
            </a:r>
          </a:p>
        </p:txBody>
      </p:sp>
      <p:sp>
        <p:nvSpPr>
          <p:cNvPr id="18434" name="Rectangle 2"/>
          <p:cNvSpPr>
            <a:spLocks noGrp="1" noChangeArrowheads="1"/>
          </p:cNvSpPr>
          <p:nvPr>
            <p:ph idx="1"/>
          </p:nvPr>
        </p:nvSpPr>
        <p:spPr>
          <a:xfrm>
            <a:off x="395536" y="1117749"/>
            <a:ext cx="8643938" cy="4759523"/>
          </a:xfrm>
          <a:noFill/>
          <a:ln/>
        </p:spPr>
        <p:txBody>
          <a:bodyPr/>
          <a:lstStyle/>
          <a:p>
            <a:pPr>
              <a:spcBef>
                <a:spcPct val="50000"/>
              </a:spcBef>
            </a:pPr>
            <a:r>
              <a:rPr lang="en-US" sz="2000" dirty="0"/>
              <a:t>Express conditions that must be satisfied by all tuples in a relation for a given update type </a:t>
            </a:r>
          </a:p>
          <a:p>
            <a:pPr>
              <a:spcBef>
                <a:spcPct val="50000"/>
              </a:spcBef>
            </a:pPr>
            <a:r>
              <a:rPr lang="en-US" sz="2000" dirty="0"/>
              <a:t>The update type, which might be INSERT, DELETE, or MODIFY, permits restricting the integrity control</a:t>
            </a:r>
          </a:p>
          <a:p>
            <a:pPr>
              <a:spcBef>
                <a:spcPct val="50000"/>
              </a:spcBef>
            </a:pPr>
            <a:r>
              <a:rPr lang="en-US" sz="2000" dirty="0"/>
              <a:t>To identify in the constraint definition the tuples that are subject to update, two variables, NEW and OLD, are implicitly defined.</a:t>
            </a:r>
          </a:p>
          <a:p>
            <a:pPr lvl="1">
              <a:lnSpc>
                <a:spcPct val="100000"/>
              </a:lnSpc>
              <a:spcBef>
                <a:spcPct val="50000"/>
              </a:spcBef>
              <a:buFont typeface="Century Schoolbook" charset="0"/>
              <a:buNone/>
            </a:pPr>
            <a:r>
              <a:rPr lang="en-US" dirty="0"/>
              <a:t>	NEW - ranges over new tuples to be inserted</a:t>
            </a:r>
          </a:p>
          <a:p>
            <a:pPr lvl="1">
              <a:lnSpc>
                <a:spcPct val="100000"/>
              </a:lnSpc>
              <a:spcBef>
                <a:spcPct val="50000"/>
              </a:spcBef>
              <a:buFont typeface="Century Schoolbook" charset="0"/>
              <a:buNone/>
            </a:pPr>
            <a:r>
              <a:rPr lang="en-US" dirty="0"/>
              <a:t>	OLD  - ranges over old tuples to be deleted</a:t>
            </a:r>
          </a:p>
          <a:p>
            <a:pPr>
              <a:spcBef>
                <a:spcPct val="50000"/>
              </a:spcBef>
            </a:pPr>
            <a:r>
              <a:rPr lang="en-US" sz="2000" dirty="0"/>
              <a:t>Precondition constraints can be expressed with the SQL CHECK statement enriched with the ability to specify the update type. </a:t>
            </a:r>
          </a:p>
          <a:p>
            <a:pPr>
              <a:spcBef>
                <a:spcPct val="50000"/>
              </a:spcBef>
            </a:pPr>
            <a:r>
              <a:rPr lang="en-US" sz="2000" dirty="0"/>
              <a:t>The syntax of the CHECK statement is </a:t>
            </a:r>
          </a:p>
          <a:p>
            <a:pPr marL="0" indent="0">
              <a:spcBef>
                <a:spcPts val="422"/>
              </a:spcBef>
              <a:buNone/>
            </a:pPr>
            <a:r>
              <a:rPr lang="en-US" sz="2000" dirty="0"/>
              <a:t>	CHECK ON &lt;relation name&gt; WHEN &lt;update type&gt;</a:t>
            </a:r>
          </a:p>
          <a:p>
            <a:pPr lvl="1">
              <a:spcBef>
                <a:spcPts val="422"/>
              </a:spcBef>
              <a:buNone/>
            </a:pPr>
            <a:r>
              <a:rPr lang="en-US" dirty="0"/>
              <a:t>					(&lt;qualification over relation name&gt;)</a:t>
            </a:r>
          </a:p>
        </p:txBody>
      </p:sp>
    </p:spTree>
    <p:extLst>
      <p:ext uri="{BB962C8B-B14F-4D97-AF65-F5344CB8AC3E}">
        <p14:creationId xmlns:p14="http://schemas.microsoft.com/office/powerpoint/2010/main" val="29489303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noFill/>
          <a:ln/>
        </p:spPr>
        <p:txBody>
          <a:bodyPr/>
          <a:lstStyle/>
          <a:p>
            <a:r>
              <a:rPr lang="en-US" dirty="0"/>
              <a:t>Examples of</a:t>
            </a:r>
            <a:br>
              <a:rPr lang="en-US" dirty="0"/>
            </a:br>
            <a:r>
              <a:rPr lang="en-US" dirty="0"/>
              <a:t>Precondition constraints</a:t>
            </a:r>
          </a:p>
        </p:txBody>
      </p:sp>
      <p:sp>
        <p:nvSpPr>
          <p:cNvPr id="19458" name="Rectangle 2"/>
          <p:cNvSpPr>
            <a:spLocks noGrp="1" noChangeArrowheads="1"/>
          </p:cNvSpPr>
          <p:nvPr>
            <p:ph idx="1"/>
          </p:nvPr>
        </p:nvSpPr>
        <p:spPr>
          <a:noFill/>
          <a:ln/>
        </p:spPr>
        <p:txBody>
          <a:bodyPr/>
          <a:lstStyle/>
          <a:p>
            <a:pPr>
              <a:spcBef>
                <a:spcPct val="100000"/>
              </a:spcBef>
            </a:pPr>
            <a:r>
              <a:rPr lang="en-US" dirty="0">
                <a:solidFill>
                  <a:schemeClr val="tx2"/>
                </a:solidFill>
              </a:rPr>
              <a:t>Domain constraint (The budget of a project is between </a:t>
            </a:r>
            <a:r>
              <a:rPr lang="en-US" dirty="0" err="1">
                <a:solidFill>
                  <a:schemeClr val="tx2"/>
                </a:solidFill>
              </a:rPr>
              <a:t>500K</a:t>
            </a:r>
            <a:r>
              <a:rPr lang="en-US" dirty="0">
                <a:solidFill>
                  <a:schemeClr val="tx2"/>
                </a:solidFill>
              </a:rPr>
              <a:t> and </a:t>
            </a:r>
            <a:r>
              <a:rPr lang="en-US" dirty="0" err="1">
                <a:solidFill>
                  <a:schemeClr val="tx2"/>
                </a:solidFill>
              </a:rPr>
              <a:t>1000K</a:t>
            </a:r>
            <a:r>
              <a:rPr lang="en-US" dirty="0">
                <a:solidFill>
                  <a:schemeClr val="tx2"/>
                </a:solidFill>
              </a:rPr>
              <a:t>)</a:t>
            </a:r>
            <a:endParaRPr lang="en-US" dirty="0"/>
          </a:p>
          <a:p>
            <a:pPr lvl="1">
              <a:spcBef>
                <a:spcPts val="600"/>
              </a:spcBef>
              <a:buFont typeface="Monotype Sorts" charset="2"/>
              <a:buNone/>
            </a:pPr>
            <a:r>
              <a:rPr lang="en-US" b="1" dirty="0"/>
              <a:t>	CHECK ON</a:t>
            </a:r>
            <a:r>
              <a:rPr lang="en-US" dirty="0"/>
              <a:t> PROJ (BUDGET≥500000 </a:t>
            </a:r>
            <a:r>
              <a:rPr lang="en-US" b="1" dirty="0"/>
              <a:t>AND</a:t>
            </a:r>
            <a:r>
              <a:rPr lang="en-US" dirty="0"/>
              <a:t> BUDGET≤1000000)</a:t>
            </a:r>
          </a:p>
          <a:p>
            <a:pPr>
              <a:spcBef>
                <a:spcPct val="100000"/>
              </a:spcBef>
            </a:pPr>
            <a:r>
              <a:rPr lang="en-US" dirty="0">
                <a:solidFill>
                  <a:schemeClr val="tx2"/>
                </a:solidFill>
              </a:rPr>
              <a:t>Domain constraint on deletion (Only the tuples whose budget is 0 may be deleted)</a:t>
            </a:r>
            <a:endParaRPr lang="en-US" dirty="0"/>
          </a:p>
          <a:p>
            <a:pPr lvl="1">
              <a:spcBef>
                <a:spcPts val="600"/>
              </a:spcBef>
              <a:buFont typeface="Monotype Sorts" charset="2"/>
              <a:buNone/>
            </a:pPr>
            <a:r>
              <a:rPr lang="en-US" b="1" dirty="0"/>
              <a:t>	CHECK ON</a:t>
            </a:r>
            <a:r>
              <a:rPr lang="en-US" dirty="0"/>
              <a:t> PROJ </a:t>
            </a:r>
            <a:r>
              <a:rPr lang="en-US" b="1" dirty="0"/>
              <a:t>WHEN DELETE</a:t>
            </a:r>
            <a:r>
              <a:rPr lang="en-US" dirty="0"/>
              <a:t> (BUDGET = 0)</a:t>
            </a:r>
          </a:p>
          <a:p>
            <a:pPr>
              <a:spcBef>
                <a:spcPct val="100000"/>
              </a:spcBef>
            </a:pPr>
            <a:r>
              <a:rPr lang="en-US" dirty="0">
                <a:solidFill>
                  <a:schemeClr val="tx2"/>
                </a:solidFill>
              </a:rPr>
              <a:t>Transition constraint (The budget of a project can only increase)</a:t>
            </a:r>
            <a:endParaRPr lang="en-US" dirty="0"/>
          </a:p>
          <a:p>
            <a:pPr lvl="1">
              <a:spcBef>
                <a:spcPts val="600"/>
              </a:spcBef>
              <a:buFont typeface="Monotype Sorts" charset="2"/>
              <a:buNone/>
            </a:pPr>
            <a:r>
              <a:rPr lang="en-US" b="1" dirty="0"/>
              <a:t>	CHECK ON</a:t>
            </a:r>
            <a:r>
              <a:rPr lang="en-US" dirty="0"/>
              <a:t> PROJ (</a:t>
            </a:r>
            <a:r>
              <a:rPr lang="en-US" b="1" dirty="0"/>
              <a:t>NEW</a:t>
            </a:r>
            <a:r>
              <a:rPr lang="en-US" dirty="0"/>
              <a:t>.BUDGET &gt; </a:t>
            </a:r>
            <a:r>
              <a:rPr lang="en-US" b="1" dirty="0"/>
              <a:t>OLD</a:t>
            </a:r>
            <a:r>
              <a:rPr lang="en-US" dirty="0"/>
              <a:t>.BUDGET </a:t>
            </a:r>
            <a:r>
              <a:rPr lang="en-US" b="1" dirty="0"/>
              <a:t>AND</a:t>
            </a:r>
            <a:r>
              <a:rPr lang="en-US" dirty="0"/>
              <a:t> 				</a:t>
            </a:r>
            <a:r>
              <a:rPr lang="en-US" b="1" dirty="0"/>
              <a:t>NEW</a:t>
            </a:r>
            <a:r>
              <a:rPr lang="en-US" dirty="0"/>
              <a:t>.PNO = </a:t>
            </a:r>
            <a:r>
              <a:rPr lang="en-US" b="1" dirty="0"/>
              <a:t>OLD</a:t>
            </a:r>
            <a:r>
              <a:rPr lang="en-US" dirty="0"/>
              <a:t>.PNO)</a:t>
            </a:r>
          </a:p>
        </p:txBody>
      </p:sp>
    </p:spTree>
    <p:extLst>
      <p:ext uri="{BB962C8B-B14F-4D97-AF65-F5344CB8AC3E}">
        <p14:creationId xmlns:p14="http://schemas.microsoft.com/office/powerpoint/2010/main" val="27607257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noFill/>
          <a:ln/>
        </p:spPr>
        <p:txBody>
          <a:bodyPr/>
          <a:lstStyle/>
          <a:p>
            <a:r>
              <a:rPr lang="en-US" dirty="0"/>
              <a:t>General constraints</a:t>
            </a:r>
          </a:p>
        </p:txBody>
      </p:sp>
      <p:sp>
        <p:nvSpPr>
          <p:cNvPr id="20482" name="Rectangle 2"/>
          <p:cNvSpPr>
            <a:spLocks noGrp="1" noChangeArrowheads="1"/>
          </p:cNvSpPr>
          <p:nvPr>
            <p:ph idx="1"/>
          </p:nvPr>
        </p:nvSpPr>
        <p:spPr>
          <a:xfrm>
            <a:off x="400124" y="908720"/>
            <a:ext cx="8420347" cy="4759523"/>
          </a:xfrm>
          <a:noFill/>
          <a:ln/>
        </p:spPr>
        <p:txBody>
          <a:bodyPr/>
          <a:lstStyle/>
          <a:p>
            <a:pPr>
              <a:tabLst>
                <a:tab pos="1542971" algn="l"/>
                <a:tab pos="2114442" algn="l"/>
              </a:tabLst>
            </a:pPr>
            <a:r>
              <a:rPr lang="en-US" sz="2800" dirty="0"/>
              <a:t>General constraints are more concise than precondition constraints since the former may involve more than one relation. </a:t>
            </a:r>
          </a:p>
          <a:p>
            <a:pPr>
              <a:tabLst>
                <a:tab pos="1542971" algn="l"/>
                <a:tab pos="2114442" algn="l"/>
              </a:tabLst>
            </a:pPr>
            <a:r>
              <a:rPr lang="en-US" sz="2800" dirty="0"/>
              <a:t>For instance, at least three precondition constraints are necessary to express a general constraint on three relations. </a:t>
            </a:r>
          </a:p>
          <a:p>
            <a:pPr>
              <a:tabLst>
                <a:tab pos="1542971" algn="l"/>
                <a:tab pos="2114442" algn="l"/>
              </a:tabLst>
            </a:pPr>
            <a:r>
              <a:rPr lang="en-US" sz="2800" dirty="0"/>
              <a:t>A general constraint may be expressed with the following syntax:</a:t>
            </a:r>
          </a:p>
          <a:p>
            <a:pPr lvl="1">
              <a:buNone/>
              <a:tabLst>
                <a:tab pos="1542971" algn="l"/>
                <a:tab pos="2114442" algn="l"/>
              </a:tabLst>
            </a:pPr>
            <a:r>
              <a:rPr lang="en-US" sz="2800" dirty="0"/>
              <a:t>General Form</a:t>
            </a:r>
          </a:p>
          <a:p>
            <a:pPr lvl="2">
              <a:buNone/>
              <a:tabLst>
                <a:tab pos="1542971" algn="l"/>
                <a:tab pos="2114442" algn="l"/>
              </a:tabLst>
            </a:pPr>
            <a:r>
              <a:rPr lang="en-US" sz="2800" dirty="0">
                <a:solidFill>
                  <a:schemeClr val="hlink"/>
                </a:solidFill>
              </a:rPr>
              <a:t>	</a:t>
            </a:r>
            <a:r>
              <a:rPr lang="en-US" sz="2800" dirty="0">
                <a:solidFill>
                  <a:schemeClr val="tx2"/>
                </a:solidFill>
              </a:rPr>
              <a:t>CHECK ON list of &lt;variable name&gt;:   			&lt;relation name&gt;, (&lt;qualification&gt;)</a:t>
            </a:r>
          </a:p>
        </p:txBody>
      </p:sp>
    </p:spTree>
    <p:extLst>
      <p:ext uri="{BB962C8B-B14F-4D97-AF65-F5344CB8AC3E}">
        <p14:creationId xmlns:p14="http://schemas.microsoft.com/office/powerpoint/2010/main" val="30090714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noFill/>
          <a:ln/>
        </p:spPr>
        <p:txBody>
          <a:bodyPr/>
          <a:lstStyle/>
          <a:p>
            <a:r>
              <a:rPr lang="en-US" dirty="0"/>
              <a:t>General constraints</a:t>
            </a:r>
          </a:p>
        </p:txBody>
      </p:sp>
      <p:sp>
        <p:nvSpPr>
          <p:cNvPr id="20482" name="Rectangle 2"/>
          <p:cNvSpPr>
            <a:spLocks noGrp="1" noChangeArrowheads="1"/>
          </p:cNvSpPr>
          <p:nvPr>
            <p:ph idx="1"/>
          </p:nvPr>
        </p:nvSpPr>
        <p:spPr>
          <a:xfrm>
            <a:off x="378588" y="1808820"/>
            <a:ext cx="8515381" cy="4759523"/>
          </a:xfrm>
          <a:noFill/>
          <a:ln/>
        </p:spPr>
        <p:txBody>
          <a:bodyPr/>
          <a:lstStyle/>
          <a:p>
            <a:pPr>
              <a:tabLst>
                <a:tab pos="1542971" algn="l"/>
                <a:tab pos="2114442" algn="l"/>
              </a:tabLst>
            </a:pPr>
            <a:r>
              <a:rPr lang="en-US" sz="2250" dirty="0">
                <a:solidFill>
                  <a:schemeClr val="tx2"/>
                </a:solidFill>
              </a:rPr>
              <a:t>DISTINCT </a:t>
            </a:r>
          </a:p>
          <a:p>
            <a:pPr marL="0" indent="0">
              <a:buNone/>
              <a:tabLst>
                <a:tab pos="1542971" algn="l"/>
                <a:tab pos="2114442" algn="l"/>
              </a:tabLst>
            </a:pPr>
            <a:r>
              <a:rPr lang="en-US" sz="2250" b="1" dirty="0"/>
              <a:t>            CHECK ON</a:t>
            </a:r>
            <a:r>
              <a:rPr lang="en-US" sz="2250" dirty="0"/>
              <a:t> e1:EMP, e2:EMP</a:t>
            </a:r>
          </a:p>
          <a:p>
            <a:pPr lvl="2">
              <a:buNone/>
              <a:tabLst>
                <a:tab pos="1542971" algn="l"/>
                <a:tab pos="2114442" algn="l"/>
              </a:tabLst>
            </a:pPr>
            <a:r>
              <a:rPr lang="en-US" sz="2250" dirty="0"/>
              <a:t>		(e1.ENAME = e2.ENAME </a:t>
            </a:r>
            <a:r>
              <a:rPr lang="en-US" sz="2250" b="1" dirty="0"/>
              <a:t>IF</a:t>
            </a:r>
            <a:r>
              <a:rPr lang="en-US" sz="2250" dirty="0"/>
              <a:t> e1.ENO = </a:t>
            </a:r>
            <a:r>
              <a:rPr lang="en-US" sz="2250" dirty="0" err="1"/>
              <a:t>e2.ENO</a:t>
            </a:r>
            <a:r>
              <a:rPr lang="en-US" sz="2250" dirty="0"/>
              <a:t>)</a:t>
            </a:r>
          </a:p>
          <a:p>
            <a:pPr lvl="2">
              <a:buNone/>
              <a:tabLst>
                <a:tab pos="1542971" algn="l"/>
                <a:tab pos="2114442" algn="l"/>
              </a:tabLst>
            </a:pPr>
            <a:endParaRPr lang="en-US" sz="2250" dirty="0"/>
          </a:p>
          <a:p>
            <a:pPr>
              <a:tabLst>
                <a:tab pos="1542971" algn="l"/>
                <a:tab pos="2114442" algn="l"/>
              </a:tabLst>
            </a:pPr>
            <a:r>
              <a:rPr lang="en-US" sz="2250" dirty="0">
                <a:solidFill>
                  <a:schemeClr val="tx2"/>
                </a:solidFill>
              </a:rPr>
              <a:t>Constraint with aggregate function (The total duration for all employees in the CAD/CAM project is less than 100</a:t>
            </a:r>
          </a:p>
          <a:p>
            <a:pPr lvl="2">
              <a:buNone/>
              <a:tabLst>
                <a:tab pos="1542971" algn="l"/>
                <a:tab pos="2114442" algn="l"/>
              </a:tabLst>
            </a:pPr>
            <a:r>
              <a:rPr lang="en-US" sz="2250" b="1" dirty="0"/>
              <a:t>	CHECK ON </a:t>
            </a:r>
            <a:r>
              <a:rPr lang="en-US" sz="2250" dirty="0"/>
              <a:t>g:ASG, j:PROJ</a:t>
            </a:r>
          </a:p>
          <a:p>
            <a:pPr lvl="2">
              <a:buNone/>
              <a:tabLst>
                <a:tab pos="1542971" algn="l"/>
                <a:tab pos="2114442" algn="l"/>
              </a:tabLst>
            </a:pPr>
            <a:r>
              <a:rPr lang="en-US" sz="2250" dirty="0"/>
              <a:t>		(</a:t>
            </a:r>
            <a:r>
              <a:rPr lang="en-US" sz="2250" b="1" dirty="0"/>
              <a:t>SUM</a:t>
            </a:r>
            <a:r>
              <a:rPr lang="en-US" sz="2250" dirty="0"/>
              <a:t>(g.DUR </a:t>
            </a:r>
            <a:r>
              <a:rPr lang="en-US" sz="2250" b="1" dirty="0"/>
              <a:t>WHERE</a:t>
            </a:r>
            <a:r>
              <a:rPr lang="en-US" sz="2250" dirty="0"/>
              <a:t> g.PNO = j.PNO) &lt; 100 </a:t>
            </a:r>
          </a:p>
          <a:p>
            <a:pPr lvl="2">
              <a:buNone/>
              <a:tabLst>
                <a:tab pos="1542971" algn="l"/>
                <a:tab pos="2114442" algn="l"/>
              </a:tabLst>
            </a:pPr>
            <a:r>
              <a:rPr lang="en-US" sz="2250" b="1" dirty="0"/>
              <a:t>                  IF</a:t>
            </a:r>
            <a:r>
              <a:rPr lang="en-US" sz="2250" dirty="0"/>
              <a:t> </a:t>
            </a:r>
            <a:r>
              <a:rPr lang="en-US" sz="2250" dirty="0" err="1"/>
              <a:t>j.PNAME</a:t>
            </a:r>
            <a:r>
              <a:rPr lang="en-US" sz="2250" dirty="0"/>
              <a:t> = “CAD/CAM”)</a:t>
            </a:r>
          </a:p>
        </p:txBody>
      </p:sp>
    </p:spTree>
    <p:extLst>
      <p:ext uri="{BB962C8B-B14F-4D97-AF65-F5344CB8AC3E}">
        <p14:creationId xmlns:p14="http://schemas.microsoft.com/office/powerpoint/2010/main" val="317084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893169" y="6242539"/>
            <a:ext cx="1899139" cy="351693"/>
          </a:xfrm>
          <a:prstGeom prst="rect">
            <a:avLst/>
          </a:prstGeom>
        </p:spPr>
        <p:txBody>
          <a:bodyPr/>
          <a:lstStyle/>
          <a:p>
            <a:fld id="{6011E7FE-03C8-400C-A551-905E095D4A39}" type="slidenum">
              <a:rPr lang="de-DE" altLang="en-US"/>
              <a:pPr/>
              <a:t>6</a:t>
            </a:fld>
            <a:endParaRPr lang="de-DE" altLang="en-US"/>
          </a:p>
        </p:txBody>
      </p:sp>
      <p:sp>
        <p:nvSpPr>
          <p:cNvPr id="573442" name="Rectangle 2"/>
          <p:cNvSpPr>
            <a:spLocks noGrp="1" noChangeArrowheads="1"/>
          </p:cNvSpPr>
          <p:nvPr>
            <p:ph type="title"/>
          </p:nvPr>
        </p:nvSpPr>
        <p:spPr bwMode="auto">
          <a:xfrm>
            <a:off x="703385" y="498231"/>
            <a:ext cx="7737231" cy="54365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dirty="0"/>
              <a:t>Views in Centralized DBMSs</a:t>
            </a:r>
            <a:endParaRPr lang="en-US" altLang="en-US" dirty="0"/>
          </a:p>
        </p:txBody>
      </p:sp>
      <p:sp>
        <p:nvSpPr>
          <p:cNvPr id="573443" name="Rectangle 3"/>
          <p:cNvSpPr>
            <a:spLocks noGrp="1" noChangeArrowheads="1"/>
          </p:cNvSpPr>
          <p:nvPr>
            <p:ph type="body" idx="1"/>
          </p:nvPr>
        </p:nvSpPr>
        <p:spPr bwMode="auto">
          <a:xfrm>
            <a:off x="217767" y="1651819"/>
            <a:ext cx="8222849" cy="5206511"/>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sz="2000" dirty="0"/>
              <a:t>Example 1</a:t>
            </a:r>
          </a:p>
          <a:p>
            <a:pPr lvl="1"/>
            <a:r>
              <a:rPr lang="de-AT" altLang="en-US" dirty="0"/>
              <a:t>The view of system analysts (SYSAN) derived from relation EMP (ENO, ENAME, TITLE), can be defined by the following SQL query:</a:t>
            </a:r>
          </a:p>
          <a:p>
            <a:pPr lvl="1">
              <a:buFontTx/>
              <a:buNone/>
            </a:pPr>
            <a:r>
              <a:rPr lang="de-AT" altLang="en-US" dirty="0"/>
              <a:t>			CREATE  VIEW   SYSAN(ENO, ENAME)</a:t>
            </a:r>
          </a:p>
          <a:p>
            <a:pPr lvl="1">
              <a:buFontTx/>
              <a:buNone/>
            </a:pPr>
            <a:r>
              <a:rPr lang="de-AT" altLang="en-US" dirty="0"/>
              <a:t>			AS	   SELECT   ENO, ENAME</a:t>
            </a:r>
          </a:p>
          <a:p>
            <a:pPr lvl="1">
              <a:buFontTx/>
              <a:buNone/>
            </a:pPr>
            <a:r>
              <a:rPr lang="de-AT" altLang="en-US" dirty="0"/>
              <a:t>				   FROM     EMP</a:t>
            </a:r>
          </a:p>
          <a:p>
            <a:pPr lvl="1">
              <a:buFontTx/>
              <a:buNone/>
            </a:pPr>
            <a:r>
              <a:rPr lang="de-AT" altLang="en-US" dirty="0"/>
              <a:t>				   WHERE   TITLE = „Syst. Anal.“</a:t>
            </a:r>
          </a:p>
          <a:p>
            <a:pPr lvl="1">
              <a:buFontTx/>
              <a:buNone/>
            </a:pPr>
            <a:endParaRPr lang="de-AT" altLang="en-US" dirty="0"/>
          </a:p>
          <a:p>
            <a:pPr lvl="1"/>
            <a:r>
              <a:rPr lang="de-AT" altLang="en-US" dirty="0"/>
              <a:t>The view SYSAN can be manipulated as a base relation.</a:t>
            </a:r>
            <a:endParaRPr lang="en-US" altLang="en-US" dirty="0"/>
          </a:p>
        </p:txBody>
      </p:sp>
      <p:sp>
        <p:nvSpPr>
          <p:cNvPr id="573444" name="Text Box 4"/>
          <p:cNvSpPr txBox="1">
            <a:spLocks noChangeArrowheads="1"/>
          </p:cNvSpPr>
          <p:nvPr/>
        </p:nvSpPr>
        <p:spPr bwMode="auto">
          <a:xfrm>
            <a:off x="6971928" y="2920217"/>
            <a:ext cx="1992560" cy="122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de-AT" altLang="en-US" sz="1477" dirty="0"/>
              <a:t>ENO        ENAME</a:t>
            </a:r>
          </a:p>
          <a:p>
            <a:endParaRPr lang="de-AT" altLang="en-US" sz="1477" dirty="0"/>
          </a:p>
          <a:p>
            <a:r>
              <a:rPr lang="de-AT" altLang="en-US" sz="1477" dirty="0"/>
              <a:t>E2           M.Smith</a:t>
            </a:r>
          </a:p>
          <a:p>
            <a:r>
              <a:rPr lang="de-AT" altLang="en-US" sz="1477" dirty="0"/>
              <a:t>E5           B. Casey      </a:t>
            </a:r>
          </a:p>
          <a:p>
            <a:r>
              <a:rPr lang="de-AT" altLang="en-US" sz="1477" dirty="0"/>
              <a:t>E8           J.Jones     </a:t>
            </a:r>
            <a:endParaRPr lang="en-US" altLang="en-US" sz="1477" dirty="0"/>
          </a:p>
        </p:txBody>
      </p:sp>
      <p:sp>
        <p:nvSpPr>
          <p:cNvPr id="573445" name="Rectangle 5"/>
          <p:cNvSpPr>
            <a:spLocks noChangeArrowheads="1"/>
          </p:cNvSpPr>
          <p:nvPr/>
        </p:nvSpPr>
        <p:spPr bwMode="auto">
          <a:xfrm>
            <a:off x="6994436" y="2920217"/>
            <a:ext cx="1751134" cy="12133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69"/>
          </a:p>
        </p:txBody>
      </p:sp>
      <p:sp>
        <p:nvSpPr>
          <p:cNvPr id="573446" name="Line 6"/>
          <p:cNvSpPr>
            <a:spLocks noChangeShapeType="1"/>
          </p:cNvSpPr>
          <p:nvPr/>
        </p:nvSpPr>
        <p:spPr bwMode="auto">
          <a:xfrm>
            <a:off x="6994436" y="3251394"/>
            <a:ext cx="175113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769"/>
          </a:p>
        </p:txBody>
      </p:sp>
      <p:sp>
        <p:nvSpPr>
          <p:cNvPr id="573447" name="Line 7"/>
          <p:cNvSpPr>
            <a:spLocks noChangeShapeType="1"/>
          </p:cNvSpPr>
          <p:nvPr/>
        </p:nvSpPr>
        <p:spPr bwMode="auto">
          <a:xfrm>
            <a:off x="7719016" y="2920217"/>
            <a:ext cx="0" cy="121333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769"/>
          </a:p>
        </p:txBody>
      </p:sp>
    </p:spTree>
    <p:extLst>
      <p:ext uri="{BB962C8B-B14F-4D97-AF65-F5344CB8AC3E}">
        <p14:creationId xmlns:p14="http://schemas.microsoft.com/office/powerpoint/2010/main" val="8725212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a:lstStyle/>
          <a:p>
            <a:r>
              <a:rPr lang="en-US" dirty="0"/>
              <a:t>Semantic Integrity Control</a:t>
            </a:r>
          </a:p>
        </p:txBody>
      </p:sp>
      <p:sp>
        <p:nvSpPr>
          <p:cNvPr id="14338" name="Rectangle 2"/>
          <p:cNvSpPr>
            <a:spLocks noGrp="1" noChangeArrowheads="1"/>
          </p:cNvSpPr>
          <p:nvPr>
            <p:ph idx="1"/>
          </p:nvPr>
        </p:nvSpPr>
        <p:spPr>
          <a:xfrm>
            <a:off x="319028" y="1606298"/>
            <a:ext cx="8574941" cy="4759523"/>
          </a:xfrm>
          <a:noFill/>
          <a:ln/>
        </p:spPr>
        <p:txBody>
          <a:bodyPr/>
          <a:lstStyle/>
          <a:p>
            <a:r>
              <a:rPr lang="en-US" sz="2531" dirty="0"/>
              <a:t>Two components</a:t>
            </a:r>
          </a:p>
          <a:p>
            <a:pPr lvl="1"/>
            <a:r>
              <a:rPr lang="en-US" sz="2531" dirty="0"/>
              <a:t>Integrity constraint specification</a:t>
            </a:r>
          </a:p>
          <a:p>
            <a:pPr lvl="2"/>
            <a:r>
              <a:rPr lang="en-US" sz="2531" dirty="0"/>
              <a:t>predefined, </a:t>
            </a:r>
          </a:p>
          <a:p>
            <a:pPr lvl="2"/>
            <a:r>
              <a:rPr lang="en-US" sz="2531" dirty="0"/>
              <a:t>precondition, or</a:t>
            </a:r>
          </a:p>
          <a:p>
            <a:pPr lvl="2"/>
            <a:r>
              <a:rPr lang="en-US" sz="2531" dirty="0"/>
              <a:t>general constraints.</a:t>
            </a:r>
          </a:p>
          <a:p>
            <a:pPr lvl="1"/>
            <a:r>
              <a:rPr lang="en-US" sz="2531" dirty="0">
                <a:solidFill>
                  <a:srgbClr val="FF0000"/>
                </a:solidFill>
              </a:rPr>
              <a:t>Integrity constraint enforcement</a:t>
            </a:r>
          </a:p>
          <a:p>
            <a:pPr lvl="2"/>
            <a:r>
              <a:rPr lang="en-US" sz="2391" dirty="0"/>
              <a:t>Detection</a:t>
            </a:r>
          </a:p>
          <a:p>
            <a:pPr lvl="2"/>
            <a:r>
              <a:rPr lang="en-US" sz="2391" dirty="0"/>
              <a:t>Prevention</a:t>
            </a:r>
          </a:p>
        </p:txBody>
      </p:sp>
    </p:spTree>
    <p:extLst>
      <p:ext uri="{BB962C8B-B14F-4D97-AF65-F5344CB8AC3E}">
        <p14:creationId xmlns:p14="http://schemas.microsoft.com/office/powerpoint/2010/main" val="23401545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420289" y="1656928"/>
            <a:ext cx="8643938" cy="4759523"/>
          </a:xfrm>
          <a:noFill/>
          <a:ln/>
        </p:spPr>
        <p:txBody>
          <a:bodyPr/>
          <a:lstStyle/>
          <a:p>
            <a:pPr>
              <a:lnSpc>
                <a:spcPct val="100000"/>
              </a:lnSpc>
              <a:buFont typeface="Monotype Sorts" charset="2"/>
              <a:buNone/>
            </a:pPr>
            <a:r>
              <a:rPr lang="en-US" sz="2250" dirty="0"/>
              <a:t>Two methods</a:t>
            </a:r>
          </a:p>
          <a:p>
            <a:pPr>
              <a:lnSpc>
                <a:spcPct val="100000"/>
              </a:lnSpc>
            </a:pPr>
            <a:r>
              <a:rPr lang="en-US" sz="2250" dirty="0">
                <a:solidFill>
                  <a:schemeClr val="tx2"/>
                </a:solidFill>
              </a:rPr>
              <a:t>Detection</a:t>
            </a:r>
            <a:endParaRPr lang="en-US" sz="2250" dirty="0"/>
          </a:p>
          <a:p>
            <a:pPr lvl="2">
              <a:buFont typeface="Century Schoolbook" charset="0"/>
              <a:buNone/>
            </a:pPr>
            <a:r>
              <a:rPr lang="en-US" sz="2109" dirty="0"/>
              <a:t>Execute update </a:t>
            </a:r>
            <a:r>
              <a:rPr lang="en-US" sz="2109" i="1" dirty="0"/>
              <a:t>u</a:t>
            </a:r>
            <a:r>
              <a:rPr lang="en-US" sz="2109" dirty="0"/>
              <a:t>: </a:t>
            </a:r>
            <a:r>
              <a:rPr lang="en-US" sz="2109" i="1" dirty="0"/>
              <a:t>D</a:t>
            </a:r>
            <a:r>
              <a:rPr lang="en-US" sz="2109" dirty="0"/>
              <a:t> </a:t>
            </a:r>
            <a:r>
              <a:rPr lang="en-US" sz="2109" dirty="0">
                <a:latin typeface="Symbol" pitchFamily="18" charset="2"/>
                <a:sym typeface="Symbol"/>
              </a:rPr>
              <a:t></a:t>
            </a:r>
            <a:r>
              <a:rPr lang="en-US" sz="2109" dirty="0"/>
              <a:t> </a:t>
            </a:r>
            <a:r>
              <a:rPr lang="en-US" sz="2109" i="1" dirty="0"/>
              <a:t>D</a:t>
            </a:r>
            <a:r>
              <a:rPr lang="en-US" sz="2109" i="1" baseline="-25000" dirty="0"/>
              <a:t>u</a:t>
            </a:r>
            <a:endParaRPr lang="en-US" sz="2109" i="1" dirty="0"/>
          </a:p>
          <a:p>
            <a:pPr lvl="2">
              <a:buFont typeface="Century Schoolbook" charset="0"/>
              <a:buNone/>
            </a:pPr>
            <a:r>
              <a:rPr lang="en-US" sz="2109" dirty="0"/>
              <a:t>If </a:t>
            </a:r>
            <a:r>
              <a:rPr lang="en-US" sz="2109" i="1" dirty="0"/>
              <a:t>D</a:t>
            </a:r>
            <a:r>
              <a:rPr lang="en-US" sz="2109" i="1" baseline="-25000" dirty="0"/>
              <a:t>u</a:t>
            </a:r>
            <a:r>
              <a:rPr lang="en-US" sz="2109" dirty="0"/>
              <a:t> is inconsistent then</a:t>
            </a:r>
          </a:p>
          <a:p>
            <a:pPr lvl="2">
              <a:buFont typeface="Century Schoolbook" charset="0"/>
              <a:buNone/>
            </a:pPr>
            <a:r>
              <a:rPr lang="en-US" sz="2109" dirty="0"/>
              <a:t>	if possible: compensate </a:t>
            </a:r>
            <a:r>
              <a:rPr lang="en-US" sz="2109" i="1" dirty="0"/>
              <a:t>D</a:t>
            </a:r>
            <a:r>
              <a:rPr lang="en-US" sz="2109" i="1" baseline="-25000" dirty="0"/>
              <a:t>u</a:t>
            </a:r>
            <a:r>
              <a:rPr lang="en-US" sz="2109" dirty="0"/>
              <a:t> </a:t>
            </a:r>
            <a:r>
              <a:rPr lang="en-US" sz="2109" dirty="0">
                <a:latin typeface="Symbol" pitchFamily="18" charset="2"/>
                <a:sym typeface="Symbol"/>
              </a:rPr>
              <a:t></a:t>
            </a:r>
            <a:r>
              <a:rPr lang="en-US" sz="2109" dirty="0"/>
              <a:t> </a:t>
            </a:r>
            <a:r>
              <a:rPr lang="en-US" sz="2109" i="1" dirty="0"/>
              <a:t>D</a:t>
            </a:r>
            <a:r>
              <a:rPr lang="en-US" sz="2109" i="1" baseline="-25000" dirty="0"/>
              <a:t>u</a:t>
            </a:r>
            <a:r>
              <a:rPr lang="en-US" sz="2109" i="1" baseline="30000" dirty="0"/>
              <a:t>’</a:t>
            </a:r>
            <a:endParaRPr lang="en-US" sz="2109" i="1" dirty="0"/>
          </a:p>
          <a:p>
            <a:pPr lvl="2">
              <a:buFont typeface="Century Schoolbook" charset="0"/>
              <a:buNone/>
            </a:pPr>
            <a:r>
              <a:rPr lang="en-US" sz="2109" dirty="0"/>
              <a:t>	else</a:t>
            </a:r>
          </a:p>
          <a:p>
            <a:pPr lvl="2">
              <a:buFont typeface="Century Schoolbook" charset="0"/>
              <a:buNone/>
            </a:pPr>
            <a:r>
              <a:rPr lang="en-US" sz="2109" dirty="0"/>
              <a:t>	     undo </a:t>
            </a:r>
            <a:r>
              <a:rPr lang="en-US" sz="2109" i="1" dirty="0"/>
              <a:t>D</a:t>
            </a:r>
            <a:r>
              <a:rPr lang="en-US" sz="2109" i="1" baseline="-25000" dirty="0"/>
              <a:t>u</a:t>
            </a:r>
            <a:r>
              <a:rPr lang="en-US" sz="2109" dirty="0"/>
              <a:t> </a:t>
            </a:r>
            <a:r>
              <a:rPr lang="en-US" sz="2109" dirty="0">
                <a:latin typeface="Symbol" pitchFamily="18" charset="2"/>
                <a:sym typeface="Symbol"/>
              </a:rPr>
              <a:t></a:t>
            </a:r>
            <a:r>
              <a:rPr lang="en-US" sz="2109" dirty="0"/>
              <a:t> </a:t>
            </a:r>
            <a:r>
              <a:rPr lang="en-US" sz="2109" i="1" dirty="0"/>
              <a:t>D</a:t>
            </a:r>
            <a:r>
              <a:rPr lang="en-US" sz="2109" dirty="0"/>
              <a:t> </a:t>
            </a:r>
          </a:p>
          <a:p>
            <a:pPr>
              <a:lnSpc>
                <a:spcPct val="100000"/>
              </a:lnSpc>
            </a:pPr>
            <a:r>
              <a:rPr lang="en-US" sz="2250" dirty="0">
                <a:solidFill>
                  <a:schemeClr val="tx2"/>
                </a:solidFill>
              </a:rPr>
              <a:t>Prevention</a:t>
            </a:r>
            <a:endParaRPr lang="en-US" sz="2250" dirty="0"/>
          </a:p>
          <a:p>
            <a:pPr lvl="2">
              <a:buFont typeface="Century Schoolbook" charset="0"/>
              <a:buNone/>
            </a:pPr>
            <a:r>
              <a:rPr lang="en-US" sz="2109" dirty="0"/>
              <a:t>Execute update </a:t>
            </a:r>
            <a:r>
              <a:rPr lang="en-US" sz="2109" i="1" dirty="0"/>
              <a:t>u</a:t>
            </a:r>
            <a:r>
              <a:rPr lang="en-US" sz="2109" dirty="0"/>
              <a:t>: </a:t>
            </a:r>
            <a:r>
              <a:rPr lang="en-US" sz="2109" i="1" dirty="0"/>
              <a:t>D</a:t>
            </a:r>
            <a:r>
              <a:rPr lang="en-US" sz="2109" dirty="0"/>
              <a:t> </a:t>
            </a:r>
            <a:r>
              <a:rPr lang="en-US" sz="2109" dirty="0">
                <a:latin typeface="Symbol" pitchFamily="18" charset="2"/>
                <a:sym typeface="Symbol"/>
              </a:rPr>
              <a:t></a:t>
            </a:r>
            <a:r>
              <a:rPr lang="en-US" sz="2109" dirty="0"/>
              <a:t> </a:t>
            </a:r>
            <a:r>
              <a:rPr lang="en-US" sz="2109" i="1" dirty="0"/>
              <a:t>D</a:t>
            </a:r>
            <a:r>
              <a:rPr lang="en-US" sz="2109" i="1" baseline="-25000" dirty="0"/>
              <a:t>u</a:t>
            </a:r>
            <a:r>
              <a:rPr lang="en-US" sz="2109" dirty="0"/>
              <a:t> only if </a:t>
            </a:r>
            <a:r>
              <a:rPr lang="en-US" sz="2109" i="1" dirty="0"/>
              <a:t>D</a:t>
            </a:r>
            <a:r>
              <a:rPr lang="en-US" sz="2109" i="1" baseline="-25000" dirty="0"/>
              <a:t>u</a:t>
            </a:r>
            <a:r>
              <a:rPr lang="en-US" sz="2109" dirty="0"/>
              <a:t> will be consistent</a:t>
            </a:r>
          </a:p>
          <a:p>
            <a:pPr lvl="2"/>
            <a:r>
              <a:rPr lang="en-US" sz="2109" dirty="0"/>
              <a:t>Determine valid programs</a:t>
            </a:r>
          </a:p>
          <a:p>
            <a:pPr lvl="2"/>
            <a:r>
              <a:rPr lang="en-US" sz="2109" dirty="0"/>
              <a:t>Determine valid states</a:t>
            </a:r>
          </a:p>
        </p:txBody>
      </p:sp>
      <p:sp>
        <p:nvSpPr>
          <p:cNvPr id="21507" name="Rectangle 3"/>
          <p:cNvSpPr>
            <a:spLocks noGrp="1" noChangeArrowheads="1"/>
          </p:cNvSpPr>
          <p:nvPr>
            <p:ph type="title"/>
          </p:nvPr>
        </p:nvSpPr>
        <p:spPr>
          <a:noFill/>
          <a:ln/>
        </p:spPr>
        <p:txBody>
          <a:bodyPr/>
          <a:lstStyle/>
          <a:p>
            <a:r>
              <a:rPr lang="en-US" dirty="0"/>
              <a:t>Integrity Enforcement</a:t>
            </a:r>
          </a:p>
        </p:txBody>
      </p:sp>
    </p:spTree>
    <p:extLst>
      <p:ext uri="{BB962C8B-B14F-4D97-AF65-F5344CB8AC3E}">
        <p14:creationId xmlns:p14="http://schemas.microsoft.com/office/powerpoint/2010/main" val="750569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a:lstStyle/>
          <a:p>
            <a:r>
              <a:rPr lang="en-US" dirty="0"/>
              <a:t>Assertions</a:t>
            </a:r>
          </a:p>
        </p:txBody>
      </p:sp>
      <p:sp>
        <p:nvSpPr>
          <p:cNvPr id="22530" name="Rectangle 2"/>
          <p:cNvSpPr>
            <a:spLocks noGrp="1" noChangeArrowheads="1"/>
          </p:cNvSpPr>
          <p:nvPr>
            <p:ph idx="1"/>
          </p:nvPr>
        </p:nvSpPr>
        <p:spPr>
          <a:xfrm>
            <a:off x="250031" y="1052736"/>
            <a:ext cx="8643938" cy="4759523"/>
          </a:xfrm>
          <a:noFill/>
          <a:ln/>
        </p:spPr>
        <p:txBody>
          <a:bodyPr/>
          <a:lstStyle/>
          <a:p>
            <a:r>
              <a:rPr lang="de-AT" altLang="en-US" sz="2000" dirty="0"/>
              <a:t>It is one way to do ‚Prevention‘.</a:t>
            </a:r>
          </a:p>
          <a:p>
            <a:r>
              <a:rPr lang="de-AT" altLang="en-US" sz="2000" dirty="0"/>
              <a:t>The query for increasing the budget of the CAD/CAM project by 10%, which would be specified as </a:t>
            </a:r>
            <a:endParaRPr lang="en-US" sz="2000" dirty="0"/>
          </a:p>
          <a:p>
            <a:pPr lvl="2">
              <a:spcBef>
                <a:spcPts val="0"/>
              </a:spcBef>
              <a:buNone/>
              <a:tabLst>
                <a:tab pos="1928744" algn="l"/>
              </a:tabLst>
            </a:pPr>
            <a:r>
              <a:rPr lang="en-US" sz="2000" b="1" dirty="0">
                <a:latin typeface="Courier New"/>
              </a:rPr>
              <a:t>UPDATE	</a:t>
            </a:r>
            <a:r>
              <a:rPr lang="en-US" sz="2000" dirty="0">
                <a:latin typeface="Courier New"/>
              </a:rPr>
              <a:t>PROJ</a:t>
            </a:r>
          </a:p>
          <a:p>
            <a:pPr lvl="2">
              <a:spcBef>
                <a:spcPts val="0"/>
              </a:spcBef>
              <a:buNone/>
              <a:tabLst>
                <a:tab pos="1928744" algn="l"/>
              </a:tabLst>
            </a:pPr>
            <a:r>
              <a:rPr lang="en-US" sz="2000" b="1" dirty="0">
                <a:latin typeface="Courier New"/>
              </a:rPr>
              <a:t>SET	</a:t>
            </a:r>
            <a:r>
              <a:rPr lang="en-US" sz="2000" dirty="0">
                <a:latin typeface="Courier New"/>
              </a:rPr>
              <a:t>BUDGET = BUDGET*1.1</a:t>
            </a:r>
          </a:p>
          <a:p>
            <a:pPr lvl="2">
              <a:spcBef>
                <a:spcPts val="0"/>
              </a:spcBef>
              <a:buNone/>
              <a:tabLst>
                <a:tab pos="1928744" algn="l"/>
              </a:tabLst>
            </a:pPr>
            <a:r>
              <a:rPr lang="en-US" sz="2000" b="1" dirty="0">
                <a:latin typeface="Courier New"/>
              </a:rPr>
              <a:t>WHERE</a:t>
            </a:r>
            <a:r>
              <a:rPr lang="en-US" sz="2000" dirty="0">
                <a:latin typeface="Courier New"/>
              </a:rPr>
              <a:t>	PNAME = "CAD/CAM"</a:t>
            </a:r>
            <a:endParaRPr lang="en-US" sz="2000" dirty="0"/>
          </a:p>
          <a:p>
            <a:pPr marL="321457" lvl="1">
              <a:buNone/>
            </a:pPr>
            <a:r>
              <a:rPr lang="de-AT" altLang="en-US" dirty="0"/>
              <a:t>    will be transformed into the following query in order to enforce the domain constraint (assertion): </a:t>
            </a:r>
            <a:r>
              <a:rPr lang="en-US" dirty="0">
                <a:latin typeface="Symbol" pitchFamily="18" charset="2"/>
              </a:rPr>
              <a:t>	</a:t>
            </a:r>
          </a:p>
          <a:p>
            <a:pPr lvl="2">
              <a:spcBef>
                <a:spcPts val="0"/>
              </a:spcBef>
              <a:buNone/>
              <a:tabLst>
                <a:tab pos="1928744" algn="l"/>
              </a:tabLst>
            </a:pPr>
            <a:r>
              <a:rPr lang="en-US" sz="2000" b="1" dirty="0">
                <a:latin typeface="Courier New"/>
              </a:rPr>
              <a:t>UPDATE</a:t>
            </a:r>
            <a:r>
              <a:rPr lang="en-US" sz="2000" dirty="0">
                <a:latin typeface="Courier New"/>
              </a:rPr>
              <a:t>	PROJ</a:t>
            </a:r>
          </a:p>
          <a:p>
            <a:pPr lvl="2">
              <a:spcBef>
                <a:spcPts val="0"/>
              </a:spcBef>
              <a:buNone/>
              <a:tabLst>
                <a:tab pos="1928744" algn="l"/>
              </a:tabLst>
            </a:pPr>
            <a:r>
              <a:rPr lang="en-US" sz="2000" b="1" dirty="0">
                <a:latin typeface="Courier New"/>
              </a:rPr>
              <a:t>SET</a:t>
            </a:r>
            <a:r>
              <a:rPr lang="en-US" sz="2000" dirty="0">
                <a:latin typeface="Courier New"/>
              </a:rPr>
              <a:t>	BUDGET = BUDGET*1.1</a:t>
            </a:r>
          </a:p>
          <a:p>
            <a:pPr lvl="2">
              <a:spcBef>
                <a:spcPts val="0"/>
              </a:spcBef>
              <a:buNone/>
              <a:tabLst>
                <a:tab pos="1928744" algn="l"/>
              </a:tabLst>
            </a:pPr>
            <a:r>
              <a:rPr lang="en-US" sz="2000" b="1" dirty="0">
                <a:latin typeface="Courier New"/>
              </a:rPr>
              <a:t>WHERE</a:t>
            </a:r>
            <a:r>
              <a:rPr lang="en-US" sz="2000" dirty="0">
                <a:latin typeface="Courier New"/>
              </a:rPr>
              <a:t>	PNAME = "CAD/CAM"</a:t>
            </a:r>
          </a:p>
          <a:p>
            <a:pPr lvl="2">
              <a:spcBef>
                <a:spcPts val="0"/>
              </a:spcBef>
              <a:buNone/>
              <a:tabLst>
                <a:tab pos="1928744" algn="l"/>
              </a:tabLst>
            </a:pPr>
            <a:r>
              <a:rPr lang="en-US" sz="2000" b="1" dirty="0">
                <a:latin typeface="Courier New"/>
              </a:rPr>
              <a:t>		AND	NEW</a:t>
            </a:r>
            <a:r>
              <a:rPr lang="en-US" sz="2000" dirty="0">
                <a:latin typeface="Courier New"/>
              </a:rPr>
              <a:t>.BUDGET ≥ 500000</a:t>
            </a:r>
          </a:p>
          <a:p>
            <a:pPr lvl="2">
              <a:spcBef>
                <a:spcPts val="0"/>
              </a:spcBef>
              <a:buNone/>
              <a:tabLst>
                <a:tab pos="1928744" algn="l"/>
              </a:tabLst>
            </a:pPr>
            <a:r>
              <a:rPr lang="en-US" sz="2000" b="1" dirty="0">
                <a:latin typeface="Courier New"/>
              </a:rPr>
              <a:t>		AND	NEW</a:t>
            </a:r>
            <a:r>
              <a:rPr lang="en-US" sz="2000" dirty="0">
                <a:latin typeface="Courier New"/>
              </a:rPr>
              <a:t>.BUDGET ≤ 1000000</a:t>
            </a:r>
          </a:p>
        </p:txBody>
      </p:sp>
    </p:spTree>
    <p:extLst>
      <p:ext uri="{BB962C8B-B14F-4D97-AF65-F5344CB8AC3E}">
        <p14:creationId xmlns:p14="http://schemas.microsoft.com/office/powerpoint/2010/main" val="2763745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Assertions</a:t>
            </a:r>
          </a:p>
        </p:txBody>
      </p:sp>
      <p:sp>
        <p:nvSpPr>
          <p:cNvPr id="3" name="Content Placeholder 2"/>
          <p:cNvSpPr>
            <a:spLocks noGrp="1"/>
          </p:cNvSpPr>
          <p:nvPr>
            <p:ph idx="1"/>
          </p:nvPr>
        </p:nvSpPr>
        <p:spPr>
          <a:xfrm>
            <a:off x="457199" y="1268760"/>
            <a:ext cx="8291265" cy="4759523"/>
          </a:xfrm>
        </p:spPr>
        <p:txBody>
          <a:bodyPr/>
          <a:lstStyle/>
          <a:p>
            <a:r>
              <a:rPr lang="en-US" sz="2250" dirty="0"/>
              <a:t>An assertion is a predicate expressing a condition we wish the database to always satisfy.</a:t>
            </a:r>
          </a:p>
          <a:p>
            <a:r>
              <a:rPr lang="en-US" sz="2250" dirty="0"/>
              <a:t>Domain constraints, functional dependency and referential integrity are special forms of assertion.</a:t>
            </a:r>
          </a:p>
          <a:p>
            <a:r>
              <a:rPr lang="en-US" sz="2250" dirty="0"/>
              <a:t>Where a constraint cannot be expressed in these forms, we use an assertion, e.g.</a:t>
            </a:r>
          </a:p>
          <a:p>
            <a:pPr lvl="1"/>
            <a:r>
              <a:rPr lang="en-US" sz="2250" dirty="0"/>
              <a:t>Ensuring the sum of loan amounts for each branch is less than the sum of all account balances at the branch.</a:t>
            </a:r>
          </a:p>
          <a:p>
            <a:pPr lvl="1"/>
            <a:r>
              <a:rPr lang="en-US" sz="2250" dirty="0"/>
              <a:t>Ensuring every loan customer keeps a minimum of $1000 in an account.</a:t>
            </a:r>
          </a:p>
          <a:p>
            <a:r>
              <a:rPr lang="en-US" sz="2250" dirty="0"/>
              <a:t>An assertion in SQL-92 takes the form,</a:t>
            </a:r>
          </a:p>
          <a:p>
            <a:pPr marL="276810" lvl="1" indent="0">
              <a:buNone/>
            </a:pPr>
            <a:r>
              <a:rPr lang="en-US" sz="2250" b="1" dirty="0"/>
              <a:t>	create assertion  </a:t>
            </a:r>
            <a:r>
              <a:rPr lang="en-US" sz="2250" dirty="0"/>
              <a:t>assertion-name </a:t>
            </a:r>
            <a:r>
              <a:rPr lang="en-US" sz="2250" b="1" dirty="0"/>
              <a:t>check</a:t>
            </a:r>
            <a:r>
              <a:rPr lang="en-US" sz="2250" dirty="0"/>
              <a:t> predicate</a:t>
            </a:r>
          </a:p>
          <a:p>
            <a:endParaRPr lang="en-US" sz="2250" dirty="0"/>
          </a:p>
        </p:txBody>
      </p:sp>
    </p:spTree>
    <p:extLst>
      <p:ext uri="{BB962C8B-B14F-4D97-AF65-F5344CB8AC3E}">
        <p14:creationId xmlns:p14="http://schemas.microsoft.com/office/powerpoint/2010/main" val="10757757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Assertion Examples</a:t>
            </a:r>
          </a:p>
        </p:txBody>
      </p:sp>
      <p:sp>
        <p:nvSpPr>
          <p:cNvPr id="3" name="Content Placeholder 2"/>
          <p:cNvSpPr>
            <a:spLocks noGrp="1"/>
          </p:cNvSpPr>
          <p:nvPr>
            <p:ph idx="1"/>
          </p:nvPr>
        </p:nvSpPr>
        <p:spPr>
          <a:xfrm>
            <a:off x="153488" y="1443950"/>
            <a:ext cx="8837024" cy="4759523"/>
          </a:xfrm>
        </p:spPr>
        <p:txBody>
          <a:bodyPr/>
          <a:lstStyle/>
          <a:p>
            <a:r>
              <a:rPr lang="en-US" sz="2000" dirty="0"/>
              <a:t>Ensuring the sum of loan amounts for each branch is less than the sum of all account balances at the branch.</a:t>
            </a:r>
          </a:p>
          <a:p>
            <a:endParaRPr lang="en-US" sz="2000" dirty="0"/>
          </a:p>
          <a:p>
            <a:pPr marL="276810" lvl="1" indent="0">
              <a:buNone/>
            </a:pPr>
            <a:r>
              <a:rPr lang="en-US" b="1" dirty="0"/>
              <a:t>create assertion </a:t>
            </a:r>
            <a:r>
              <a:rPr lang="en-US" i="1" dirty="0"/>
              <a:t>sum-constraint</a:t>
            </a:r>
            <a:r>
              <a:rPr lang="en-US" dirty="0"/>
              <a:t> </a:t>
            </a:r>
            <a:r>
              <a:rPr lang="en-US" b="1" dirty="0"/>
              <a:t>check</a:t>
            </a:r>
            <a:r>
              <a:rPr lang="en-US" dirty="0"/>
              <a:t> </a:t>
            </a:r>
          </a:p>
          <a:p>
            <a:pPr marL="276810" lvl="1" indent="0">
              <a:buNone/>
            </a:pPr>
            <a:r>
              <a:rPr lang="en-US" dirty="0"/>
              <a:t>  (</a:t>
            </a:r>
            <a:r>
              <a:rPr lang="en-US" b="1" dirty="0"/>
              <a:t>not exists</a:t>
            </a:r>
            <a:r>
              <a:rPr lang="en-US" dirty="0"/>
              <a:t> (</a:t>
            </a:r>
            <a:r>
              <a:rPr lang="en-US" b="1" dirty="0"/>
              <a:t>select * from</a:t>
            </a:r>
            <a:r>
              <a:rPr lang="en-US" dirty="0"/>
              <a:t> </a:t>
            </a:r>
            <a:r>
              <a:rPr lang="en-US" i="1" dirty="0"/>
              <a:t>branch</a:t>
            </a:r>
            <a:r>
              <a:rPr lang="en-US" dirty="0"/>
              <a:t> </a:t>
            </a:r>
          </a:p>
          <a:p>
            <a:pPr marL="276810" lvl="1" indent="0">
              <a:buNone/>
            </a:pPr>
            <a:r>
              <a:rPr lang="en-US" b="1" dirty="0"/>
              <a:t>    (where</a:t>
            </a:r>
            <a:r>
              <a:rPr lang="en-US" dirty="0"/>
              <a:t> ((</a:t>
            </a:r>
            <a:r>
              <a:rPr lang="en-US" b="1" dirty="0"/>
              <a:t>select</a:t>
            </a:r>
            <a:r>
              <a:rPr lang="en-US" dirty="0"/>
              <a:t> </a:t>
            </a:r>
            <a:r>
              <a:rPr lang="en-US" b="1" dirty="0"/>
              <a:t>sum</a:t>
            </a:r>
            <a:r>
              <a:rPr lang="en-US" dirty="0"/>
              <a:t>) </a:t>
            </a:r>
            <a:r>
              <a:rPr lang="en-US" i="1" dirty="0"/>
              <a:t>amount</a:t>
            </a:r>
            <a:r>
              <a:rPr lang="en-US" dirty="0"/>
              <a:t> </a:t>
            </a:r>
          </a:p>
          <a:p>
            <a:pPr marL="276810" lvl="1" indent="0">
              <a:buNone/>
            </a:pPr>
            <a:r>
              <a:rPr lang="en-US" b="1" dirty="0"/>
              <a:t>                   from</a:t>
            </a:r>
            <a:r>
              <a:rPr lang="en-US" dirty="0"/>
              <a:t> </a:t>
            </a:r>
            <a:r>
              <a:rPr lang="en-US" i="1" dirty="0"/>
              <a:t>loan</a:t>
            </a:r>
            <a:r>
              <a:rPr lang="en-US" dirty="0"/>
              <a:t> </a:t>
            </a:r>
          </a:p>
          <a:p>
            <a:pPr marL="276810" lvl="1" indent="0">
              <a:buNone/>
            </a:pPr>
            <a:r>
              <a:rPr lang="en-US" b="1" dirty="0"/>
              <a:t>                   where</a:t>
            </a:r>
            <a:r>
              <a:rPr lang="en-US" dirty="0"/>
              <a:t> (</a:t>
            </a:r>
            <a:r>
              <a:rPr lang="en-US" i="1" dirty="0" err="1"/>
              <a:t>loan.bname</a:t>
            </a:r>
            <a:r>
              <a:rPr lang="en-US" i="1" dirty="0"/>
              <a:t> = </a:t>
            </a:r>
            <a:r>
              <a:rPr lang="en-US" i="1" dirty="0" err="1"/>
              <a:t>branch.bname</a:t>
            </a:r>
            <a:r>
              <a:rPr lang="en-US" dirty="0"/>
              <a:t>)) &gt;= </a:t>
            </a:r>
          </a:p>
          <a:p>
            <a:pPr marL="276810" lvl="1" indent="0">
              <a:buNone/>
            </a:pPr>
            <a:r>
              <a:rPr lang="en-US" dirty="0"/>
              <a:t>	                     ((</a:t>
            </a:r>
            <a:r>
              <a:rPr lang="en-US" b="1" dirty="0"/>
              <a:t>select</a:t>
            </a:r>
            <a:r>
              <a:rPr lang="en-US" dirty="0"/>
              <a:t> </a:t>
            </a:r>
            <a:r>
              <a:rPr lang="en-US" b="1" dirty="0"/>
              <a:t>sum</a:t>
            </a:r>
            <a:r>
              <a:rPr lang="en-US" dirty="0"/>
              <a:t>) </a:t>
            </a:r>
            <a:r>
              <a:rPr lang="en-US" i="1" dirty="0"/>
              <a:t>amount</a:t>
            </a:r>
            <a:r>
              <a:rPr lang="en-US" dirty="0"/>
              <a:t> </a:t>
            </a:r>
            <a:r>
              <a:rPr lang="en-US" b="1" dirty="0"/>
              <a:t>from</a:t>
            </a:r>
            <a:r>
              <a:rPr lang="en-US" dirty="0"/>
              <a:t> </a:t>
            </a:r>
            <a:r>
              <a:rPr lang="en-US" i="1" dirty="0"/>
              <a:t>account</a:t>
            </a:r>
            <a:r>
              <a:rPr lang="en-US" dirty="0"/>
              <a:t> </a:t>
            </a:r>
          </a:p>
          <a:p>
            <a:pPr marL="276810" lvl="1" indent="0">
              <a:buNone/>
            </a:pPr>
            <a:r>
              <a:rPr lang="en-US" b="1" dirty="0"/>
              <a:t>				where</a:t>
            </a:r>
            <a:r>
              <a:rPr lang="en-US" dirty="0"/>
              <a:t> (</a:t>
            </a:r>
            <a:r>
              <a:rPr lang="en-US" i="1" dirty="0" err="1"/>
              <a:t>account.bname</a:t>
            </a:r>
            <a:r>
              <a:rPr lang="en-US" i="1" dirty="0"/>
              <a:t> = </a:t>
            </a:r>
            <a:r>
              <a:rPr lang="en-US" i="1" dirty="0" err="1"/>
              <a:t>branch.bname</a:t>
            </a:r>
            <a:r>
              <a:rPr lang="en-US" dirty="0"/>
              <a:t>))))) </a:t>
            </a:r>
          </a:p>
          <a:p>
            <a:pPr marL="589338" lvl="2" indent="0">
              <a:buNone/>
            </a:pPr>
            <a:br>
              <a:rPr lang="en-US" sz="2000" dirty="0"/>
            </a:br>
            <a:endParaRPr lang="en-US" sz="2000" dirty="0"/>
          </a:p>
        </p:txBody>
      </p:sp>
    </p:spTree>
    <p:extLst>
      <p:ext uri="{BB962C8B-B14F-4D97-AF65-F5344CB8AC3E}">
        <p14:creationId xmlns:p14="http://schemas.microsoft.com/office/powerpoint/2010/main" val="28258716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Assertion Examples</a:t>
            </a:r>
          </a:p>
        </p:txBody>
      </p:sp>
      <p:sp>
        <p:nvSpPr>
          <p:cNvPr id="3" name="Content Placeholder 2"/>
          <p:cNvSpPr>
            <a:spLocks noGrp="1"/>
          </p:cNvSpPr>
          <p:nvPr>
            <p:ph idx="1"/>
          </p:nvPr>
        </p:nvSpPr>
        <p:spPr>
          <a:xfrm>
            <a:off x="457200" y="1124744"/>
            <a:ext cx="8229600" cy="4530725"/>
          </a:xfrm>
        </p:spPr>
        <p:txBody>
          <a:bodyPr/>
          <a:lstStyle/>
          <a:p>
            <a:r>
              <a:rPr lang="en-US" sz="2000" dirty="0"/>
              <a:t>Ensuring every loan customer keeps a minimum of $1000 in an account.</a:t>
            </a:r>
          </a:p>
          <a:p>
            <a:endParaRPr lang="en-US" sz="2000" dirty="0"/>
          </a:p>
          <a:p>
            <a:pPr marL="276810" lvl="1" indent="0">
              <a:buNone/>
            </a:pPr>
            <a:r>
              <a:rPr lang="en-US" b="1" dirty="0"/>
              <a:t>create assertion </a:t>
            </a:r>
            <a:r>
              <a:rPr lang="en-US" i="1" dirty="0"/>
              <a:t>balance-constraint</a:t>
            </a:r>
            <a:r>
              <a:rPr lang="en-US" dirty="0"/>
              <a:t> </a:t>
            </a:r>
            <a:r>
              <a:rPr lang="en-US" b="1" dirty="0"/>
              <a:t>check</a:t>
            </a:r>
            <a:r>
              <a:rPr lang="en-US" dirty="0"/>
              <a:t> </a:t>
            </a:r>
          </a:p>
          <a:p>
            <a:pPr marL="276810" lvl="1" indent="0">
              <a:buNone/>
            </a:pPr>
            <a:r>
              <a:rPr lang="en-US" dirty="0"/>
              <a:t>  (</a:t>
            </a:r>
            <a:r>
              <a:rPr lang="en-US" b="1" dirty="0"/>
              <a:t>not exists</a:t>
            </a:r>
            <a:r>
              <a:rPr lang="en-US" dirty="0"/>
              <a:t> (</a:t>
            </a:r>
            <a:r>
              <a:rPr lang="en-US" b="1" dirty="0"/>
              <a:t>select * from</a:t>
            </a:r>
            <a:r>
              <a:rPr lang="en-US" dirty="0"/>
              <a:t> </a:t>
            </a:r>
            <a:r>
              <a:rPr lang="en-US" i="1" dirty="0"/>
              <a:t>loan L</a:t>
            </a:r>
            <a:r>
              <a:rPr lang="en-US" dirty="0"/>
              <a:t> </a:t>
            </a:r>
          </a:p>
          <a:p>
            <a:pPr marL="276810" lvl="1" indent="0">
              <a:buNone/>
            </a:pPr>
            <a:r>
              <a:rPr lang="en-US" dirty="0"/>
              <a:t>    (</a:t>
            </a:r>
            <a:r>
              <a:rPr lang="en-US" b="1" dirty="0"/>
              <a:t>where not exists</a:t>
            </a:r>
            <a:r>
              <a:rPr lang="en-US" dirty="0"/>
              <a:t> (</a:t>
            </a:r>
            <a:r>
              <a:rPr lang="en-US" b="1" dirty="0"/>
              <a:t>select *</a:t>
            </a:r>
            <a:r>
              <a:rPr lang="en-US" dirty="0"/>
              <a:t> </a:t>
            </a:r>
          </a:p>
          <a:p>
            <a:pPr marL="276810" lvl="1" indent="0">
              <a:buNone/>
            </a:pPr>
            <a:r>
              <a:rPr lang="en-US" b="1" dirty="0"/>
              <a:t>		              from</a:t>
            </a:r>
            <a:r>
              <a:rPr lang="en-US" dirty="0"/>
              <a:t> </a:t>
            </a:r>
            <a:r>
              <a:rPr lang="en-US" i="1" dirty="0"/>
              <a:t>borrower B, depositor D, account A</a:t>
            </a:r>
            <a:r>
              <a:rPr lang="en-US" dirty="0"/>
              <a:t> </a:t>
            </a:r>
          </a:p>
          <a:p>
            <a:pPr marL="276810" lvl="1" indent="0">
              <a:buNone/>
            </a:pPr>
            <a:r>
              <a:rPr lang="en-US" b="1" dirty="0"/>
              <a:t>		              where</a:t>
            </a:r>
            <a:r>
              <a:rPr lang="en-US" dirty="0"/>
              <a:t> </a:t>
            </a:r>
            <a:r>
              <a:rPr lang="en-US" i="1" dirty="0" err="1"/>
              <a:t>L.loan</a:t>
            </a:r>
            <a:r>
              <a:rPr lang="en-US" i="1" dirty="0"/>
              <a:t># = </a:t>
            </a:r>
            <a:r>
              <a:rPr lang="en-US" i="1" dirty="0" err="1"/>
              <a:t>B.loan</a:t>
            </a:r>
            <a:r>
              <a:rPr lang="en-US" i="1" dirty="0"/>
              <a:t>#</a:t>
            </a:r>
            <a:r>
              <a:rPr lang="en-US" dirty="0"/>
              <a:t> </a:t>
            </a:r>
            <a:r>
              <a:rPr lang="en-US" b="1" dirty="0"/>
              <a:t>and</a:t>
            </a:r>
            <a:r>
              <a:rPr lang="en-US" dirty="0"/>
              <a:t> </a:t>
            </a:r>
          </a:p>
          <a:p>
            <a:pPr marL="276810" lvl="1" indent="0">
              <a:buNone/>
            </a:pPr>
            <a:r>
              <a:rPr lang="en-US" i="1" dirty="0"/>
              <a:t>                                                </a:t>
            </a:r>
            <a:r>
              <a:rPr lang="en-US" i="1" dirty="0" err="1"/>
              <a:t>B.cname</a:t>
            </a:r>
            <a:r>
              <a:rPr lang="en-US" i="1" dirty="0"/>
              <a:t> = </a:t>
            </a:r>
            <a:r>
              <a:rPr lang="en-US" i="1" dirty="0" err="1"/>
              <a:t>D.cname</a:t>
            </a:r>
            <a:r>
              <a:rPr lang="en-US" dirty="0"/>
              <a:t> </a:t>
            </a:r>
            <a:r>
              <a:rPr lang="en-US" b="1" dirty="0"/>
              <a:t>and</a:t>
            </a:r>
            <a:r>
              <a:rPr lang="en-US" dirty="0"/>
              <a:t> </a:t>
            </a:r>
          </a:p>
          <a:p>
            <a:pPr marL="276810" lvl="1" indent="0">
              <a:buNone/>
            </a:pPr>
            <a:r>
              <a:rPr lang="en-US" i="1" dirty="0"/>
              <a:t>                                                </a:t>
            </a:r>
            <a:r>
              <a:rPr lang="en-US" i="1" dirty="0" err="1"/>
              <a:t>D.account</a:t>
            </a:r>
            <a:r>
              <a:rPr lang="en-US" i="1" dirty="0"/>
              <a:t># = </a:t>
            </a:r>
            <a:r>
              <a:rPr lang="en-US" i="1" dirty="0" err="1"/>
              <a:t>A.account</a:t>
            </a:r>
            <a:r>
              <a:rPr lang="en-US" i="1" dirty="0"/>
              <a:t>#</a:t>
            </a:r>
            <a:r>
              <a:rPr lang="en-US" dirty="0"/>
              <a:t> </a:t>
            </a:r>
            <a:r>
              <a:rPr lang="en-US" b="1" dirty="0"/>
              <a:t>and</a:t>
            </a:r>
            <a:r>
              <a:rPr lang="en-US" dirty="0"/>
              <a:t>   </a:t>
            </a:r>
          </a:p>
          <a:p>
            <a:pPr marL="276810" lvl="1" indent="0">
              <a:buNone/>
            </a:pPr>
            <a:r>
              <a:rPr lang="en-US" i="1" dirty="0"/>
              <a:t>                                                </a:t>
            </a:r>
            <a:r>
              <a:rPr lang="en-US" i="1" dirty="0" err="1"/>
              <a:t>A.balance</a:t>
            </a:r>
            <a:r>
              <a:rPr lang="en-US" dirty="0"/>
              <a:t> &gt;= 1000 ))))</a:t>
            </a:r>
          </a:p>
          <a:p>
            <a:pPr marL="0" indent="0">
              <a:buNone/>
            </a:pPr>
            <a:br>
              <a:rPr lang="en-US" sz="2000" dirty="0"/>
            </a:br>
            <a:endParaRPr lang="en-US" sz="2000" dirty="0"/>
          </a:p>
        </p:txBody>
      </p:sp>
    </p:spTree>
    <p:extLst>
      <p:ext uri="{BB962C8B-B14F-4D97-AF65-F5344CB8AC3E}">
        <p14:creationId xmlns:p14="http://schemas.microsoft.com/office/powerpoint/2010/main" val="17395854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Assertions</a:t>
            </a:r>
          </a:p>
        </p:txBody>
      </p:sp>
      <p:sp>
        <p:nvSpPr>
          <p:cNvPr id="3" name="Content Placeholder 2"/>
          <p:cNvSpPr>
            <a:spLocks noGrp="1"/>
          </p:cNvSpPr>
          <p:nvPr>
            <p:ph idx="1"/>
          </p:nvPr>
        </p:nvSpPr>
        <p:spPr>
          <a:xfrm>
            <a:off x="314309" y="1556792"/>
            <a:ext cx="8515381" cy="4759523"/>
          </a:xfrm>
        </p:spPr>
        <p:txBody>
          <a:bodyPr/>
          <a:lstStyle/>
          <a:p>
            <a:r>
              <a:rPr lang="en-US" sz="2531" dirty="0"/>
              <a:t>When an assertion is created, the system tests it for validity.</a:t>
            </a:r>
          </a:p>
          <a:p>
            <a:r>
              <a:rPr lang="en-US" sz="2531" dirty="0"/>
              <a:t>If the assertion is valid, any further modification to the database is allowed only if it does not cause that assertion to be violated.</a:t>
            </a:r>
          </a:p>
          <a:p>
            <a:r>
              <a:rPr lang="en-US" sz="2531" dirty="0"/>
              <a:t>This testing may result in significant overhead if the assertions are complex. Because of this, the </a:t>
            </a:r>
            <a:r>
              <a:rPr lang="en-US" sz="2531" b="1" dirty="0"/>
              <a:t>assertion</a:t>
            </a:r>
            <a:r>
              <a:rPr lang="en-US" sz="2531" dirty="0"/>
              <a:t> should be used with great care.</a:t>
            </a:r>
          </a:p>
          <a:p>
            <a:r>
              <a:rPr lang="en-US" sz="2531" dirty="0"/>
              <a:t>Some system developer omits support for general assertions, and provides specialized form of assertions that are easier to test.</a:t>
            </a:r>
          </a:p>
          <a:p>
            <a:endParaRPr lang="en-US" sz="2531" dirty="0"/>
          </a:p>
        </p:txBody>
      </p:sp>
    </p:spTree>
    <p:extLst>
      <p:ext uri="{BB962C8B-B14F-4D97-AF65-F5344CB8AC3E}">
        <p14:creationId xmlns:p14="http://schemas.microsoft.com/office/powerpoint/2010/main" val="1581955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noFill/>
          <a:ln/>
        </p:spPr>
        <p:txBody>
          <a:bodyPr/>
          <a:lstStyle/>
          <a:p>
            <a:r>
              <a:rPr lang="en-US" dirty="0"/>
              <a:t>Types of Distributed Constraints</a:t>
            </a:r>
          </a:p>
        </p:txBody>
      </p:sp>
      <p:sp>
        <p:nvSpPr>
          <p:cNvPr id="27650" name="Rectangle 2"/>
          <p:cNvSpPr>
            <a:spLocks noGrp="1" noChangeArrowheads="1"/>
          </p:cNvSpPr>
          <p:nvPr>
            <p:ph idx="1"/>
          </p:nvPr>
        </p:nvSpPr>
        <p:spPr>
          <a:xfrm>
            <a:off x="283641" y="1052736"/>
            <a:ext cx="8860359" cy="4759523"/>
          </a:xfrm>
          <a:noFill/>
          <a:ln/>
        </p:spPr>
        <p:txBody>
          <a:bodyPr/>
          <a:lstStyle/>
          <a:p>
            <a:pPr>
              <a:lnSpc>
                <a:spcPct val="100000"/>
              </a:lnSpc>
              <a:spcBef>
                <a:spcPct val="50000"/>
              </a:spcBef>
            </a:pPr>
            <a:r>
              <a:rPr lang="en-US" sz="2109" dirty="0"/>
              <a:t>Individual constraints (assertions)</a:t>
            </a:r>
          </a:p>
          <a:p>
            <a:pPr lvl="1">
              <a:lnSpc>
                <a:spcPct val="100000"/>
              </a:lnSpc>
              <a:spcBef>
                <a:spcPct val="50000"/>
              </a:spcBef>
            </a:pPr>
            <a:r>
              <a:rPr lang="en-US" sz="2109" dirty="0"/>
              <a:t>single relation, single variable constraints</a:t>
            </a:r>
          </a:p>
          <a:p>
            <a:pPr lvl="1">
              <a:lnSpc>
                <a:spcPct val="100000"/>
              </a:lnSpc>
              <a:spcBef>
                <a:spcPct val="50000"/>
              </a:spcBef>
            </a:pPr>
            <a:r>
              <a:rPr lang="en-US" sz="2109" dirty="0"/>
              <a:t>They refer only to tuples to be updated independently.</a:t>
            </a:r>
          </a:p>
          <a:p>
            <a:pPr>
              <a:spcBef>
                <a:spcPct val="50000"/>
              </a:spcBef>
            </a:pPr>
            <a:r>
              <a:rPr lang="en-US" sz="2109" dirty="0"/>
              <a:t>Set-oriented constraints (assertions)</a:t>
            </a:r>
          </a:p>
          <a:p>
            <a:pPr lvl="1">
              <a:lnSpc>
                <a:spcPct val="100000"/>
              </a:lnSpc>
              <a:spcBef>
                <a:spcPct val="50000"/>
              </a:spcBef>
            </a:pPr>
            <a:r>
              <a:rPr lang="en-US" sz="2109" dirty="0"/>
              <a:t>single relation, multi-variable constraints</a:t>
            </a:r>
          </a:p>
          <a:p>
            <a:pPr lvl="2">
              <a:lnSpc>
                <a:spcPct val="100000"/>
              </a:lnSpc>
              <a:spcBef>
                <a:spcPct val="50000"/>
              </a:spcBef>
            </a:pPr>
            <a:r>
              <a:rPr lang="en-US" sz="2109" dirty="0"/>
              <a:t>functional dependency</a:t>
            </a:r>
          </a:p>
          <a:p>
            <a:pPr lvl="1">
              <a:lnSpc>
                <a:spcPct val="100000"/>
              </a:lnSpc>
              <a:spcBef>
                <a:spcPct val="50000"/>
              </a:spcBef>
            </a:pPr>
            <a:r>
              <a:rPr lang="en-US" sz="2109" dirty="0"/>
              <a:t>multi-relation, multi-variable constraints</a:t>
            </a:r>
          </a:p>
          <a:p>
            <a:pPr lvl="2">
              <a:lnSpc>
                <a:spcPct val="100000"/>
              </a:lnSpc>
              <a:spcBef>
                <a:spcPct val="50000"/>
              </a:spcBef>
            </a:pPr>
            <a:r>
              <a:rPr lang="en-US" sz="2109" dirty="0"/>
              <a:t>foreign key</a:t>
            </a:r>
          </a:p>
          <a:p>
            <a:pPr>
              <a:lnSpc>
                <a:spcPct val="100000"/>
              </a:lnSpc>
              <a:spcBef>
                <a:spcPct val="50000"/>
              </a:spcBef>
            </a:pPr>
            <a:r>
              <a:rPr lang="en-US" sz="2109" dirty="0"/>
              <a:t>Constraints (Assertions) involving aggregates</a:t>
            </a:r>
          </a:p>
          <a:p>
            <a:pPr lvl="1">
              <a:spcBef>
                <a:spcPct val="50000"/>
              </a:spcBef>
            </a:pPr>
            <a:r>
              <a:rPr lang="en-US" sz="2109" dirty="0"/>
              <a:t>require special processing because of the cost of evaluating the aggregates.</a:t>
            </a:r>
          </a:p>
        </p:txBody>
      </p:sp>
    </p:spTree>
    <p:extLst>
      <p:ext uri="{BB962C8B-B14F-4D97-AF65-F5344CB8AC3E}">
        <p14:creationId xmlns:p14="http://schemas.microsoft.com/office/powerpoint/2010/main" val="26734753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a:noFill/>
          <a:ln/>
        </p:spPr>
        <p:txBody>
          <a:bodyPr/>
          <a:lstStyle/>
          <a:p>
            <a:r>
              <a:rPr lang="en-US" dirty="0"/>
              <a:t>Individual constraints (assertions)</a:t>
            </a:r>
          </a:p>
        </p:txBody>
      </p:sp>
      <p:sp>
        <p:nvSpPr>
          <p:cNvPr id="28674" name="Rectangle 2"/>
          <p:cNvSpPr>
            <a:spLocks noGrp="1" noChangeArrowheads="1"/>
          </p:cNvSpPr>
          <p:nvPr>
            <p:ph idx="1"/>
          </p:nvPr>
        </p:nvSpPr>
        <p:spPr>
          <a:xfrm>
            <a:off x="369658" y="1707559"/>
            <a:ext cx="8354053" cy="4759523"/>
          </a:xfrm>
          <a:noFill/>
          <a:ln/>
        </p:spPr>
        <p:txBody>
          <a:bodyPr/>
          <a:lstStyle/>
          <a:p>
            <a:r>
              <a:rPr lang="en-US" sz="2800" dirty="0"/>
              <a:t>The constraint definition is sent to all other sites that contain fragments of the relation involved in the constraint. </a:t>
            </a:r>
          </a:p>
          <a:p>
            <a:r>
              <a:rPr lang="en-US" sz="2800" dirty="0"/>
              <a:t>The constraint must be compatible with the relation data at each site. </a:t>
            </a:r>
          </a:p>
          <a:p>
            <a:r>
              <a:rPr lang="en-US" sz="2800" dirty="0"/>
              <a:t>Compatibility can be checked at two levels: predicate and data. </a:t>
            </a:r>
          </a:p>
        </p:txBody>
      </p:sp>
    </p:spTree>
    <p:extLst>
      <p:ext uri="{BB962C8B-B14F-4D97-AF65-F5344CB8AC3E}">
        <p14:creationId xmlns:p14="http://schemas.microsoft.com/office/powerpoint/2010/main" val="12089036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a:noFill/>
          <a:ln/>
        </p:spPr>
        <p:txBody>
          <a:bodyPr/>
          <a:lstStyle/>
          <a:p>
            <a:r>
              <a:rPr lang="en-US" dirty="0"/>
              <a:t>Individual constraints (assertions)</a:t>
            </a:r>
          </a:p>
        </p:txBody>
      </p:sp>
      <p:sp>
        <p:nvSpPr>
          <p:cNvPr id="28674" name="Rectangle 2"/>
          <p:cNvSpPr>
            <a:spLocks noGrp="1" noChangeArrowheads="1"/>
          </p:cNvSpPr>
          <p:nvPr>
            <p:ph idx="1"/>
          </p:nvPr>
        </p:nvSpPr>
        <p:spPr>
          <a:xfrm>
            <a:off x="369658" y="1707559"/>
            <a:ext cx="8404684" cy="4759523"/>
          </a:xfrm>
          <a:noFill/>
          <a:ln/>
        </p:spPr>
        <p:txBody>
          <a:bodyPr/>
          <a:lstStyle/>
          <a:p>
            <a:r>
              <a:rPr lang="en-US" sz="2531" u="sng" dirty="0"/>
              <a:t>Compatibility can be checked at two levels: predicate and data</a:t>
            </a:r>
            <a:r>
              <a:rPr lang="en-US" sz="2531" dirty="0"/>
              <a:t>. </a:t>
            </a:r>
          </a:p>
          <a:p>
            <a:r>
              <a:rPr lang="en-US" sz="2531" dirty="0"/>
              <a:t>First, predicate compatibility is verified by comparing the constraint predicate with the fragment predicate. </a:t>
            </a:r>
          </a:p>
          <a:p>
            <a:r>
              <a:rPr lang="en-US" sz="2531" dirty="0"/>
              <a:t>A constraint C is not compatible with a fragment predicate p if “C is true” implies that “p is false,” and is compatible with p otherwise.</a:t>
            </a:r>
          </a:p>
          <a:p>
            <a:r>
              <a:rPr lang="en-US" sz="2531" dirty="0"/>
              <a:t>If non compatibility is found at one of the sites, the constraint definition is globally rejected because tuples of that fragment do not satisfy the integrity constraints. </a:t>
            </a:r>
          </a:p>
        </p:txBody>
      </p:sp>
    </p:spTree>
    <p:extLst>
      <p:ext uri="{BB962C8B-B14F-4D97-AF65-F5344CB8AC3E}">
        <p14:creationId xmlns:p14="http://schemas.microsoft.com/office/powerpoint/2010/main" val="2532799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324074" rIns="0" bIns="0" numCol="1" rtlCol="0" anchor="ctr" anchorCtr="0" compatLnSpc="1">
            <a:prstTxWarp prst="textNoShape">
              <a:avLst/>
            </a:prstTxWarp>
            <a:noAutofit/>
          </a:bodyPr>
          <a:lstStyle/>
          <a:p>
            <a:pPr marL="268932"/>
            <a:r>
              <a:rPr sz="4640" spc="-22" dirty="0">
                <a:solidFill>
                  <a:schemeClr val="tx1"/>
                </a:solidFill>
                <a:latin typeface="Didot"/>
                <a:cs typeface="Century Schoolbook"/>
              </a:rPr>
              <a:t>Example</a:t>
            </a:r>
            <a:endParaRPr sz="4640" dirty="0">
              <a:solidFill>
                <a:schemeClr val="tx1"/>
              </a:solidFill>
              <a:latin typeface="Didot"/>
              <a:cs typeface="Century Schoolbook"/>
            </a:endParaRPr>
          </a:p>
        </p:txBody>
      </p:sp>
      <p:sp>
        <p:nvSpPr>
          <p:cNvPr id="5" name="object 5"/>
          <p:cNvSpPr txBox="1"/>
          <p:nvPr/>
        </p:nvSpPr>
        <p:spPr>
          <a:xfrm>
            <a:off x="5441579" y="4388473"/>
            <a:ext cx="1155646" cy="196665"/>
          </a:xfrm>
          <a:prstGeom prst="rect">
            <a:avLst/>
          </a:prstGeom>
        </p:spPr>
        <p:txBody>
          <a:bodyPr vert="horz" wrap="square" lIns="0" tIns="0" rIns="0" bIns="0" rtlCol="0">
            <a:noAutofit/>
          </a:bodyPr>
          <a:lstStyle/>
          <a:p>
            <a:pPr marL="11205"/>
            <a:r>
              <a:rPr lang="en-US" sz="1235" spc="-4" dirty="0">
                <a:latin typeface="Century Schoolbook"/>
                <a:cs typeface="Century Schoolbook"/>
              </a:rPr>
              <a:t>SKILL (PAY)</a:t>
            </a:r>
            <a:endParaRPr sz="1235" dirty="0">
              <a:latin typeface="Century Schoolbook"/>
              <a:cs typeface="Century Schoolbook"/>
            </a:endParaRPr>
          </a:p>
        </p:txBody>
      </p:sp>
      <p:sp>
        <p:nvSpPr>
          <p:cNvPr id="7" name="object 7"/>
          <p:cNvSpPr txBox="1"/>
          <p:nvPr/>
        </p:nvSpPr>
        <p:spPr>
          <a:xfrm>
            <a:off x="2012576" y="4311337"/>
            <a:ext cx="450477" cy="196663"/>
          </a:xfrm>
          <a:prstGeom prst="rect">
            <a:avLst/>
          </a:prstGeom>
        </p:spPr>
        <p:txBody>
          <a:bodyPr vert="horz" wrap="square" lIns="0" tIns="0" rIns="0" bIns="0" rtlCol="0">
            <a:noAutofit/>
          </a:bodyPr>
          <a:lstStyle/>
          <a:p>
            <a:pPr marL="11205"/>
            <a:r>
              <a:rPr sz="1235" spc="-4" dirty="0">
                <a:latin typeface="Century Schoolbook"/>
                <a:cs typeface="Century Schoolbook"/>
              </a:rPr>
              <a:t>PROJ</a:t>
            </a:r>
            <a:endParaRPr sz="1235">
              <a:latin typeface="Century Schoolbook"/>
              <a:cs typeface="Century Schoolbook"/>
            </a:endParaRPr>
          </a:p>
        </p:txBody>
      </p:sp>
      <p:sp>
        <p:nvSpPr>
          <p:cNvPr id="9" name="object 9"/>
          <p:cNvSpPr txBox="1"/>
          <p:nvPr/>
        </p:nvSpPr>
        <p:spPr>
          <a:xfrm>
            <a:off x="2017956" y="1499556"/>
            <a:ext cx="387724" cy="196663"/>
          </a:xfrm>
          <a:prstGeom prst="rect">
            <a:avLst/>
          </a:prstGeom>
        </p:spPr>
        <p:txBody>
          <a:bodyPr vert="horz" wrap="square" lIns="0" tIns="0" rIns="0" bIns="0" rtlCol="0">
            <a:noAutofit/>
          </a:bodyPr>
          <a:lstStyle/>
          <a:p>
            <a:pPr marL="11205"/>
            <a:r>
              <a:rPr sz="1235" spc="-9" dirty="0">
                <a:latin typeface="Century Schoolbook"/>
                <a:cs typeface="Century Schoolbook"/>
              </a:rPr>
              <a:t>EMP</a:t>
            </a:r>
            <a:endParaRPr sz="1235" dirty="0">
              <a:latin typeface="Century Schoolbook"/>
              <a:cs typeface="Century Schoolbook"/>
            </a:endParaRPr>
          </a:p>
        </p:txBody>
      </p:sp>
      <p:sp>
        <p:nvSpPr>
          <p:cNvPr id="11" name="object 11"/>
          <p:cNvSpPr txBox="1"/>
          <p:nvPr/>
        </p:nvSpPr>
        <p:spPr>
          <a:xfrm>
            <a:off x="4500283" y="1484784"/>
            <a:ext cx="357467" cy="196663"/>
          </a:xfrm>
          <a:prstGeom prst="rect">
            <a:avLst/>
          </a:prstGeom>
        </p:spPr>
        <p:txBody>
          <a:bodyPr vert="horz" wrap="square" lIns="0" tIns="0" rIns="0" bIns="0" rtlCol="0">
            <a:noAutofit/>
          </a:bodyPr>
          <a:lstStyle/>
          <a:p>
            <a:pPr marL="11205"/>
            <a:r>
              <a:rPr sz="1235" spc="-9" dirty="0">
                <a:latin typeface="Century Schoolbook"/>
                <a:cs typeface="Century Schoolbook"/>
              </a:rPr>
              <a:t>A</a:t>
            </a:r>
            <a:r>
              <a:rPr sz="1235" dirty="0">
                <a:latin typeface="Century Schoolbook"/>
                <a:cs typeface="Century Schoolbook"/>
              </a:rPr>
              <a:t>SG</a:t>
            </a:r>
            <a:endParaRPr sz="1235">
              <a:latin typeface="Century Schoolbook"/>
              <a:cs typeface="Century Schoolbook"/>
            </a:endParaRPr>
          </a:p>
        </p:txBody>
      </p:sp>
      <p:graphicFrame>
        <p:nvGraphicFramePr>
          <p:cNvPr id="4" name="object 4"/>
          <p:cNvGraphicFramePr>
            <a:graphicFrameLocks noGrp="1"/>
          </p:cNvGraphicFramePr>
          <p:nvPr>
            <p:extLst>
              <p:ext uri="{D42A27DB-BD31-4B8C-83A1-F6EECF244321}">
                <p14:modId xmlns:p14="http://schemas.microsoft.com/office/powerpoint/2010/main" val="3170002714"/>
              </p:ext>
            </p:extLst>
          </p:nvPr>
        </p:nvGraphicFramePr>
        <p:xfrm>
          <a:off x="5396304" y="4681301"/>
          <a:ext cx="1787113" cy="1392284"/>
        </p:xfrm>
        <a:graphic>
          <a:graphicData uri="http://schemas.openxmlformats.org/drawingml/2006/table">
            <a:tbl>
              <a:tblPr firstRow="1" bandRow="1">
                <a:tableStyleId>{2D5ABB26-0587-4C30-8999-92F81FD0307C}</a:tableStyleId>
              </a:tblPr>
              <a:tblGrid>
                <a:gridCol w="1024665">
                  <a:extLst>
                    <a:ext uri="{9D8B030D-6E8A-4147-A177-3AD203B41FA5}">
                      <a16:colId xmlns:a16="http://schemas.microsoft.com/office/drawing/2014/main" val="20000"/>
                    </a:ext>
                  </a:extLst>
                </a:gridCol>
                <a:gridCol w="762448">
                  <a:extLst>
                    <a:ext uri="{9D8B030D-6E8A-4147-A177-3AD203B41FA5}">
                      <a16:colId xmlns:a16="http://schemas.microsoft.com/office/drawing/2014/main" val="20001"/>
                    </a:ext>
                  </a:extLst>
                </a:gridCol>
              </a:tblGrid>
              <a:tr h="325419">
                <a:tc>
                  <a:txBody>
                    <a:bodyPr/>
                    <a:lstStyle/>
                    <a:p>
                      <a:pPr marL="292100">
                        <a:lnSpc>
                          <a:spcPct val="100000"/>
                        </a:lnSpc>
                      </a:pPr>
                      <a:r>
                        <a:rPr sz="1300" dirty="0">
                          <a:latin typeface="Century Schoolbook"/>
                          <a:cs typeface="Century Schoolbook"/>
                        </a:rPr>
                        <a:t>TITLE</a:t>
                      </a:r>
                    </a:p>
                  </a:txBody>
                  <a:tcPr marL="0" marR="0" marT="0" marB="0">
                    <a:lnL w="12192">
                      <a:solidFill>
                        <a:srgbClr val="000000"/>
                      </a:solidFill>
                      <a:prstDash val="solid"/>
                    </a:lnL>
                    <a:lnR w="12192">
                      <a:solidFill>
                        <a:srgbClr val="000000"/>
                      </a:solidFill>
                      <a:prstDash val="solid"/>
                    </a:lnR>
                    <a:lnT w="12192">
                      <a:solidFill>
                        <a:srgbClr val="000000"/>
                      </a:solidFill>
                      <a:prstDash val="solid"/>
                    </a:lnT>
                    <a:lnB w="12192">
                      <a:solidFill>
                        <a:srgbClr val="000000"/>
                      </a:solidFill>
                      <a:prstDash val="solid"/>
                    </a:lnB>
                  </a:tcPr>
                </a:tc>
                <a:tc>
                  <a:txBody>
                    <a:bodyPr/>
                    <a:lstStyle/>
                    <a:p>
                      <a:pPr marL="273685">
                        <a:lnSpc>
                          <a:spcPct val="100000"/>
                        </a:lnSpc>
                      </a:pPr>
                      <a:r>
                        <a:rPr sz="1300" dirty="0">
                          <a:latin typeface="Century Schoolbook"/>
                          <a:cs typeface="Century Schoolbook"/>
                        </a:rPr>
                        <a:t>SAL</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lnB w="12192">
                      <a:solidFill>
                        <a:srgbClr val="000000"/>
                      </a:solidFill>
                      <a:prstDash val="solid"/>
                    </a:lnB>
                  </a:tcPr>
                </a:tc>
                <a:extLst>
                  <a:ext uri="{0D108BD9-81ED-4DB2-BD59-A6C34878D82A}">
                    <a16:rowId xmlns:a16="http://schemas.microsoft.com/office/drawing/2014/main" val="10000"/>
                  </a:ext>
                </a:extLst>
              </a:tr>
              <a:tr h="274385">
                <a:tc>
                  <a:txBody>
                    <a:bodyPr/>
                    <a:lstStyle/>
                    <a:p>
                      <a:pPr marL="76200">
                        <a:lnSpc>
                          <a:spcPct val="100000"/>
                        </a:lnSpc>
                      </a:pPr>
                      <a:r>
                        <a:rPr sz="1300" spc="-10" dirty="0">
                          <a:latin typeface="Century Schoolbook"/>
                          <a:cs typeface="Century Schoolbook"/>
                        </a:rPr>
                        <a:t>E</a:t>
                      </a:r>
                      <a:r>
                        <a:rPr sz="1300" spc="0" dirty="0">
                          <a:latin typeface="Century Schoolbook"/>
                          <a:cs typeface="Century Schoolbook"/>
                        </a:rPr>
                        <a:t>l</a:t>
                      </a:r>
                      <a:r>
                        <a:rPr sz="1300" spc="5" dirty="0">
                          <a:latin typeface="Century Schoolbook"/>
                          <a:cs typeface="Century Schoolbook"/>
                        </a:rPr>
                        <a:t>e</a:t>
                      </a:r>
                      <a:r>
                        <a:rPr sz="1300" spc="0" dirty="0">
                          <a:latin typeface="Century Schoolbook"/>
                          <a:cs typeface="Century Schoolbook"/>
                        </a:rPr>
                        <a:t>c</a:t>
                      </a:r>
                      <a:r>
                        <a:rPr sz="1300" spc="-10" dirty="0">
                          <a:latin typeface="Century Schoolbook"/>
                          <a:cs typeface="Century Schoolbook"/>
                        </a:rPr>
                        <a:t>t</a:t>
                      </a:r>
                      <a:r>
                        <a:rPr sz="1300" spc="0" dirty="0">
                          <a:latin typeface="Century Schoolbook"/>
                          <a:cs typeface="Century Schoolbook"/>
                        </a:rPr>
                        <a:t>.</a:t>
                      </a:r>
                      <a:r>
                        <a:rPr sz="1300" spc="10" dirty="0">
                          <a:latin typeface="Century Schoolbook"/>
                          <a:cs typeface="Century Schoolbook"/>
                        </a:rPr>
                        <a:t> </a:t>
                      </a:r>
                      <a:r>
                        <a:rPr sz="1300" spc="-10" dirty="0">
                          <a:latin typeface="Century Schoolbook"/>
                          <a:cs typeface="Century Schoolbook"/>
                        </a:rPr>
                        <a:t>E</a:t>
                      </a:r>
                      <a:r>
                        <a:rPr sz="1300" spc="-20" dirty="0">
                          <a:latin typeface="Century Schoolbook"/>
                          <a:cs typeface="Century Schoolbook"/>
                        </a:rPr>
                        <a:t>n</a:t>
                      </a:r>
                      <a:r>
                        <a:rPr sz="1300" spc="0" dirty="0">
                          <a:latin typeface="Century Schoolbook"/>
                          <a:cs typeface="Century Schoolbook"/>
                        </a:rPr>
                        <a:t>g.</a:t>
                      </a:r>
                      <a:endParaRPr sz="1300">
                        <a:latin typeface="Century Schoolbook"/>
                        <a:cs typeface="Century Schoolbook"/>
                      </a:endParaRPr>
                    </a:p>
                  </a:txBody>
                  <a:tcPr marL="0" marR="0" marT="0" marB="0">
                    <a:lnL w="12191">
                      <a:solidFill>
                        <a:srgbClr val="000000"/>
                      </a:solidFill>
                      <a:prstDash val="solid"/>
                    </a:lnL>
                    <a:lnR w="12192">
                      <a:solidFill>
                        <a:srgbClr val="000000"/>
                      </a:solidFill>
                      <a:prstDash val="solid"/>
                    </a:lnR>
                    <a:lnT w="12192">
                      <a:solidFill>
                        <a:srgbClr val="000000"/>
                      </a:solidFill>
                      <a:prstDash val="solid"/>
                    </a:lnT>
                  </a:tcPr>
                </a:tc>
                <a:tc>
                  <a:txBody>
                    <a:bodyPr/>
                    <a:lstStyle/>
                    <a:p>
                      <a:pPr marL="184150">
                        <a:lnSpc>
                          <a:spcPct val="100000"/>
                        </a:lnSpc>
                      </a:pPr>
                      <a:r>
                        <a:rPr sz="1300" spc="-5" dirty="0">
                          <a:latin typeface="Century Schoolbook"/>
                          <a:cs typeface="Century Schoolbook"/>
                        </a:rPr>
                        <a:t>40</a:t>
                      </a:r>
                      <a:r>
                        <a:rPr sz="1300" spc="-15" dirty="0">
                          <a:latin typeface="Century Schoolbook"/>
                          <a:cs typeface="Century Schoolbook"/>
                        </a:rPr>
                        <a:t>0</a:t>
                      </a:r>
                      <a:r>
                        <a:rPr sz="1300" spc="-5" dirty="0">
                          <a:latin typeface="Century Schoolbook"/>
                          <a:cs typeface="Century Schoolbook"/>
                        </a:rPr>
                        <a:t>00</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tcPr>
                </a:tc>
                <a:extLst>
                  <a:ext uri="{0D108BD9-81ED-4DB2-BD59-A6C34878D82A}">
                    <a16:rowId xmlns:a16="http://schemas.microsoft.com/office/drawing/2014/main" val="10001"/>
                  </a:ext>
                </a:extLst>
              </a:tr>
              <a:tr h="192966">
                <a:tc>
                  <a:txBody>
                    <a:bodyPr/>
                    <a:lstStyle/>
                    <a:p>
                      <a:pPr marL="76200">
                        <a:lnSpc>
                          <a:spcPct val="100000"/>
                        </a:lnSpc>
                      </a:pPr>
                      <a:r>
                        <a:rPr sz="1300" spc="-5" dirty="0">
                          <a:latin typeface="Century Schoolbook"/>
                          <a:cs typeface="Century Schoolbook"/>
                        </a:rPr>
                        <a:t>Syst</a:t>
                      </a:r>
                      <a:r>
                        <a:rPr sz="1300" spc="0" dirty="0">
                          <a:latin typeface="Century Schoolbook"/>
                          <a:cs typeface="Century Schoolbook"/>
                        </a:rPr>
                        <a:t>.</a:t>
                      </a:r>
                      <a:r>
                        <a:rPr sz="1300" spc="5" dirty="0">
                          <a:latin typeface="Century Schoolbook"/>
                          <a:cs typeface="Century Schoolbook"/>
                        </a:rPr>
                        <a:t> </a:t>
                      </a:r>
                      <a:r>
                        <a:rPr sz="1300" spc="-5" dirty="0">
                          <a:latin typeface="Century Schoolbook"/>
                          <a:cs typeface="Century Schoolbook"/>
                        </a:rPr>
                        <a:t>An</a:t>
                      </a:r>
                      <a:r>
                        <a:rPr sz="1300" spc="-15" dirty="0">
                          <a:latin typeface="Century Schoolbook"/>
                          <a:cs typeface="Century Schoolbook"/>
                        </a:rPr>
                        <a:t>a</a:t>
                      </a:r>
                      <a:r>
                        <a:rPr sz="1300" spc="0" dirty="0">
                          <a:latin typeface="Century Schoolbook"/>
                          <a:cs typeface="Century Schoolbook"/>
                        </a:rPr>
                        <a:t>l.</a:t>
                      </a:r>
                      <a:endParaRPr sz="1300">
                        <a:latin typeface="Century Schoolbook"/>
                        <a:cs typeface="Century Schoolbook"/>
                      </a:endParaRPr>
                    </a:p>
                  </a:txBody>
                  <a:tcPr marL="0" marR="0" marT="0" marB="0">
                    <a:lnL w="12191">
                      <a:solidFill>
                        <a:srgbClr val="000000"/>
                      </a:solidFill>
                      <a:prstDash val="solid"/>
                    </a:lnL>
                    <a:lnR w="12192">
                      <a:solidFill>
                        <a:srgbClr val="000000"/>
                      </a:solidFill>
                      <a:prstDash val="solid"/>
                    </a:lnR>
                  </a:tcPr>
                </a:tc>
                <a:tc>
                  <a:txBody>
                    <a:bodyPr/>
                    <a:lstStyle/>
                    <a:p>
                      <a:pPr marL="184150">
                        <a:lnSpc>
                          <a:spcPct val="100000"/>
                        </a:lnSpc>
                      </a:pPr>
                      <a:r>
                        <a:rPr sz="1300" spc="-5" dirty="0">
                          <a:latin typeface="Century Schoolbook"/>
                          <a:cs typeface="Century Schoolbook"/>
                        </a:rPr>
                        <a:t>34</a:t>
                      </a:r>
                      <a:r>
                        <a:rPr sz="1300" spc="-15" dirty="0">
                          <a:latin typeface="Century Schoolbook"/>
                          <a:cs typeface="Century Schoolbook"/>
                        </a:rPr>
                        <a:t>0</a:t>
                      </a:r>
                      <a:r>
                        <a:rPr sz="1300" spc="-5" dirty="0">
                          <a:latin typeface="Century Schoolbook"/>
                          <a:cs typeface="Century Schoolbook"/>
                        </a:rPr>
                        <a:t>00</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2"/>
                  </a:ext>
                </a:extLst>
              </a:tr>
              <a:tr h="192881">
                <a:tc>
                  <a:txBody>
                    <a:bodyPr/>
                    <a:lstStyle/>
                    <a:p>
                      <a:pPr marL="76200">
                        <a:lnSpc>
                          <a:spcPct val="100000"/>
                        </a:lnSpc>
                      </a:pPr>
                      <a:r>
                        <a:rPr sz="1300" spc="-10" dirty="0">
                          <a:latin typeface="Century Schoolbook"/>
                          <a:cs typeface="Century Schoolbook"/>
                        </a:rPr>
                        <a:t>M</a:t>
                      </a:r>
                      <a:r>
                        <a:rPr sz="1300" spc="5" dirty="0">
                          <a:latin typeface="Century Schoolbook"/>
                          <a:cs typeface="Century Schoolbook"/>
                        </a:rPr>
                        <a:t>e</a:t>
                      </a:r>
                      <a:r>
                        <a:rPr sz="1300" spc="-10" dirty="0">
                          <a:latin typeface="Century Schoolbook"/>
                          <a:cs typeface="Century Schoolbook"/>
                        </a:rPr>
                        <a:t>ch</a:t>
                      </a:r>
                      <a:r>
                        <a:rPr sz="1300" spc="0" dirty="0">
                          <a:latin typeface="Century Schoolbook"/>
                          <a:cs typeface="Century Schoolbook"/>
                        </a:rPr>
                        <a:t>. </a:t>
                      </a:r>
                      <a:r>
                        <a:rPr sz="1300" spc="-10" dirty="0">
                          <a:latin typeface="Century Schoolbook"/>
                          <a:cs typeface="Century Schoolbook"/>
                        </a:rPr>
                        <a:t>Eng.</a:t>
                      </a:r>
                      <a:endParaRPr sz="1300">
                        <a:latin typeface="Century Schoolbook"/>
                        <a:cs typeface="Century Schoolbook"/>
                      </a:endParaRPr>
                    </a:p>
                  </a:txBody>
                  <a:tcPr marL="0" marR="0" marT="0" marB="0">
                    <a:lnL w="12191">
                      <a:solidFill>
                        <a:srgbClr val="000000"/>
                      </a:solidFill>
                      <a:prstDash val="solid"/>
                    </a:lnL>
                    <a:lnR w="12192">
                      <a:solidFill>
                        <a:srgbClr val="000000"/>
                      </a:solidFill>
                      <a:prstDash val="solid"/>
                    </a:lnR>
                  </a:tcPr>
                </a:tc>
                <a:tc>
                  <a:txBody>
                    <a:bodyPr/>
                    <a:lstStyle/>
                    <a:p>
                      <a:pPr marL="184150">
                        <a:lnSpc>
                          <a:spcPct val="100000"/>
                        </a:lnSpc>
                      </a:pPr>
                      <a:r>
                        <a:rPr sz="1300" spc="-5" dirty="0">
                          <a:latin typeface="Century Schoolbook"/>
                          <a:cs typeface="Century Schoolbook"/>
                        </a:rPr>
                        <a:t>27</a:t>
                      </a:r>
                      <a:r>
                        <a:rPr sz="1300" spc="-15" dirty="0">
                          <a:latin typeface="Century Schoolbook"/>
                          <a:cs typeface="Century Schoolbook"/>
                        </a:rPr>
                        <a:t>0</a:t>
                      </a:r>
                      <a:r>
                        <a:rPr sz="1300" spc="-5" dirty="0">
                          <a:latin typeface="Century Schoolbook"/>
                          <a:cs typeface="Century Schoolbook"/>
                        </a:rPr>
                        <a:t>00</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3"/>
                  </a:ext>
                </a:extLst>
              </a:tr>
              <a:tr h="234581">
                <a:tc>
                  <a:txBody>
                    <a:bodyPr/>
                    <a:lstStyle/>
                    <a:p>
                      <a:pPr marL="76200">
                        <a:lnSpc>
                          <a:spcPct val="100000"/>
                        </a:lnSpc>
                      </a:pPr>
                      <a:r>
                        <a:rPr sz="1300" dirty="0">
                          <a:latin typeface="Century Schoolbook"/>
                          <a:cs typeface="Century Schoolbook"/>
                        </a:rPr>
                        <a:t>Program</a:t>
                      </a:r>
                      <a:r>
                        <a:rPr sz="1300" spc="-15" dirty="0">
                          <a:latin typeface="Century Schoolbook"/>
                          <a:cs typeface="Century Schoolbook"/>
                        </a:rPr>
                        <a:t>m</a:t>
                      </a:r>
                      <a:r>
                        <a:rPr sz="1300" spc="0" dirty="0">
                          <a:latin typeface="Century Schoolbook"/>
                          <a:cs typeface="Century Schoolbook"/>
                        </a:rPr>
                        <a:t>er</a:t>
                      </a:r>
                      <a:endParaRPr sz="1300" dirty="0">
                        <a:latin typeface="Century Schoolbook"/>
                        <a:cs typeface="Century Schoolbook"/>
                      </a:endParaRPr>
                    </a:p>
                  </a:txBody>
                  <a:tcPr marL="0" marR="0" marT="0" marB="0">
                    <a:lnL w="12191">
                      <a:solidFill>
                        <a:srgbClr val="000000"/>
                      </a:solidFill>
                      <a:prstDash val="solid"/>
                    </a:lnL>
                    <a:lnR w="12192">
                      <a:solidFill>
                        <a:srgbClr val="000000"/>
                      </a:solidFill>
                      <a:prstDash val="solid"/>
                    </a:lnR>
                    <a:lnB w="12191">
                      <a:solidFill>
                        <a:srgbClr val="000000"/>
                      </a:solidFill>
                      <a:prstDash val="solid"/>
                    </a:lnB>
                  </a:tcPr>
                </a:tc>
                <a:tc>
                  <a:txBody>
                    <a:bodyPr/>
                    <a:lstStyle/>
                    <a:p>
                      <a:pPr marL="183515">
                        <a:lnSpc>
                          <a:spcPct val="100000"/>
                        </a:lnSpc>
                      </a:pPr>
                      <a:r>
                        <a:rPr sz="1300" dirty="0">
                          <a:latin typeface="Century Schoolbook"/>
                          <a:cs typeface="Century Schoolbook"/>
                        </a:rPr>
                        <a:t>24</a:t>
                      </a:r>
                      <a:r>
                        <a:rPr sz="1300" spc="-15" dirty="0">
                          <a:latin typeface="Century Schoolbook"/>
                          <a:cs typeface="Century Schoolbook"/>
                        </a:rPr>
                        <a:t>0</a:t>
                      </a:r>
                      <a:r>
                        <a:rPr sz="1300" spc="0" dirty="0">
                          <a:latin typeface="Century Schoolbook"/>
                          <a:cs typeface="Century Schoolbook"/>
                        </a:rPr>
                        <a:t>00</a:t>
                      </a:r>
                      <a:endParaRPr sz="1300" dirty="0">
                        <a:latin typeface="Century Schoolbook"/>
                        <a:cs typeface="Century Schoolbook"/>
                      </a:endParaRPr>
                    </a:p>
                  </a:txBody>
                  <a:tcPr marL="0" marR="0" marT="0" marB="0">
                    <a:lnL w="12192">
                      <a:solidFill>
                        <a:srgbClr val="000000"/>
                      </a:solidFill>
                      <a:prstDash val="solid"/>
                    </a:lnL>
                    <a:lnR w="12192">
                      <a:solidFill>
                        <a:srgbClr val="000000"/>
                      </a:solidFill>
                      <a:prstDash val="solid"/>
                    </a:lnR>
                    <a:lnB w="12191">
                      <a:solidFill>
                        <a:srgbClr val="000000"/>
                      </a:solidFill>
                      <a:prstDash val="solid"/>
                    </a:lnB>
                  </a:tcPr>
                </a:tc>
                <a:extLst>
                  <a:ext uri="{0D108BD9-81ED-4DB2-BD59-A6C34878D82A}">
                    <a16:rowId xmlns:a16="http://schemas.microsoft.com/office/drawing/2014/main" val="10004"/>
                  </a:ext>
                </a:extLst>
              </a:tr>
            </a:tbl>
          </a:graphicData>
        </a:graphic>
      </p:graphicFrame>
      <p:graphicFrame>
        <p:nvGraphicFramePr>
          <p:cNvPr id="6" name="object 6"/>
          <p:cNvGraphicFramePr>
            <a:graphicFrameLocks noGrp="1"/>
          </p:cNvGraphicFramePr>
          <p:nvPr>
            <p:extLst>
              <p:ext uri="{D42A27DB-BD31-4B8C-83A1-F6EECF244321}">
                <p14:modId xmlns:p14="http://schemas.microsoft.com/office/powerpoint/2010/main" val="238962173"/>
              </p:ext>
            </p:extLst>
          </p:nvPr>
        </p:nvGraphicFramePr>
        <p:xfrm>
          <a:off x="2006301" y="4539487"/>
          <a:ext cx="2622175" cy="1485442"/>
        </p:xfrm>
        <a:graphic>
          <a:graphicData uri="http://schemas.openxmlformats.org/drawingml/2006/table">
            <a:tbl>
              <a:tblPr firstRow="1" bandRow="1">
                <a:tableStyleId>{2D5ABB26-0587-4C30-8999-92F81FD0307C}</a:tableStyleId>
              </a:tblPr>
              <a:tblGrid>
                <a:gridCol w="403412">
                  <a:extLst>
                    <a:ext uri="{9D8B030D-6E8A-4147-A177-3AD203B41FA5}">
                      <a16:colId xmlns:a16="http://schemas.microsoft.com/office/drawing/2014/main" val="20000"/>
                    </a:ext>
                  </a:extLst>
                </a:gridCol>
                <a:gridCol w="1411940">
                  <a:extLst>
                    <a:ext uri="{9D8B030D-6E8A-4147-A177-3AD203B41FA5}">
                      <a16:colId xmlns:a16="http://schemas.microsoft.com/office/drawing/2014/main" val="20001"/>
                    </a:ext>
                  </a:extLst>
                </a:gridCol>
                <a:gridCol w="806823">
                  <a:extLst>
                    <a:ext uri="{9D8B030D-6E8A-4147-A177-3AD203B41FA5}">
                      <a16:colId xmlns:a16="http://schemas.microsoft.com/office/drawing/2014/main" val="20002"/>
                    </a:ext>
                  </a:extLst>
                </a:gridCol>
              </a:tblGrid>
              <a:tr h="325419">
                <a:tc>
                  <a:txBody>
                    <a:bodyPr/>
                    <a:lstStyle/>
                    <a:p>
                      <a:pPr marL="55880">
                        <a:lnSpc>
                          <a:spcPct val="100000"/>
                        </a:lnSpc>
                      </a:pPr>
                      <a:r>
                        <a:rPr sz="1300" spc="-5" dirty="0">
                          <a:latin typeface="Century Schoolbook"/>
                          <a:cs typeface="Century Schoolbook"/>
                        </a:rPr>
                        <a:t>PNO</a:t>
                      </a:r>
                      <a:endParaRPr sz="1300">
                        <a:latin typeface="Century Schoolbook"/>
                        <a:cs typeface="Century Schoolbook"/>
                      </a:endParaRPr>
                    </a:p>
                  </a:txBody>
                  <a:tcPr marL="0" marR="0" marT="0" marB="0">
                    <a:lnL w="12191">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L="488950">
                        <a:lnSpc>
                          <a:spcPct val="100000"/>
                        </a:lnSpc>
                      </a:pPr>
                      <a:r>
                        <a:rPr sz="1300" spc="-5" dirty="0">
                          <a:latin typeface="Century Schoolbook"/>
                          <a:cs typeface="Century Schoolbook"/>
                        </a:rPr>
                        <a:t>PNAME</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1">
                      <a:solidFill>
                        <a:srgbClr val="000000"/>
                      </a:solidFill>
                      <a:prstDash val="solid"/>
                    </a:lnT>
                    <a:lnB w="12191">
                      <a:solidFill>
                        <a:srgbClr val="000000"/>
                      </a:solidFill>
                      <a:prstDash val="solid"/>
                    </a:lnB>
                  </a:tcPr>
                </a:tc>
                <a:tc>
                  <a:txBody>
                    <a:bodyPr/>
                    <a:lstStyle/>
                    <a:p>
                      <a:pPr marL="31750">
                        <a:lnSpc>
                          <a:spcPct val="100000"/>
                        </a:lnSpc>
                      </a:pPr>
                      <a:r>
                        <a:rPr sz="1300" spc="-5" dirty="0">
                          <a:latin typeface="Century Schoolbook"/>
                          <a:cs typeface="Century Schoolbook"/>
                        </a:rPr>
                        <a:t>BUDGET</a:t>
                      </a:r>
                      <a:endParaRPr sz="1300">
                        <a:latin typeface="Century Schoolbook"/>
                        <a:cs typeface="Century Schoolbook"/>
                      </a:endParaRPr>
                    </a:p>
                  </a:txBody>
                  <a:tcPr marL="0" marR="0" marT="0" marB="0">
                    <a:lnL w="12192">
                      <a:solidFill>
                        <a:srgbClr val="000000"/>
                      </a:solidFill>
                      <a:prstDash val="solid"/>
                    </a:lnL>
                    <a:lnR w="12191">
                      <a:solidFill>
                        <a:srgbClr val="000000"/>
                      </a:solidFill>
                      <a:prstDash val="solid"/>
                    </a:lnR>
                    <a:lnT w="12191">
                      <a:solidFill>
                        <a:srgbClr val="000000"/>
                      </a:solidFill>
                      <a:prstDash val="solid"/>
                    </a:lnT>
                    <a:lnB w="12191">
                      <a:solidFill>
                        <a:srgbClr val="000000"/>
                      </a:solidFill>
                      <a:prstDash val="solid"/>
                    </a:lnB>
                  </a:tcPr>
                </a:tc>
                <a:extLst>
                  <a:ext uri="{0D108BD9-81ED-4DB2-BD59-A6C34878D82A}">
                    <a16:rowId xmlns:a16="http://schemas.microsoft.com/office/drawing/2014/main" val="10000"/>
                  </a:ext>
                </a:extLst>
              </a:tr>
              <a:tr h="264997">
                <a:tc>
                  <a:txBody>
                    <a:bodyPr/>
                    <a:lstStyle/>
                    <a:p>
                      <a:pPr marL="133985">
                        <a:lnSpc>
                          <a:spcPct val="100000"/>
                        </a:lnSpc>
                      </a:pPr>
                      <a:r>
                        <a:rPr sz="1300" spc="-5" dirty="0">
                          <a:latin typeface="Century Schoolbook"/>
                          <a:cs typeface="Century Schoolbook"/>
                        </a:rPr>
                        <a:t>P1</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1">
                      <a:solidFill>
                        <a:srgbClr val="000000"/>
                      </a:solidFill>
                      <a:prstDash val="solid"/>
                    </a:lnT>
                  </a:tcPr>
                </a:tc>
                <a:tc>
                  <a:txBody>
                    <a:bodyPr/>
                    <a:lstStyle/>
                    <a:p>
                      <a:pPr marL="83820">
                        <a:lnSpc>
                          <a:spcPct val="100000"/>
                        </a:lnSpc>
                      </a:pPr>
                      <a:r>
                        <a:rPr sz="1300" dirty="0">
                          <a:latin typeface="Century Schoolbook"/>
                          <a:cs typeface="Century Schoolbook"/>
                        </a:rPr>
                        <a:t>I</a:t>
                      </a:r>
                      <a:r>
                        <a:rPr sz="1300" spc="-10" dirty="0">
                          <a:latin typeface="Century Schoolbook"/>
                          <a:cs typeface="Century Schoolbook"/>
                        </a:rPr>
                        <a:t>n</a:t>
                      </a:r>
                      <a:r>
                        <a:rPr sz="1300" spc="0" dirty="0">
                          <a:latin typeface="Century Schoolbook"/>
                          <a:cs typeface="Century Schoolbook"/>
                        </a:rPr>
                        <a:t>str</a:t>
                      </a:r>
                      <a:r>
                        <a:rPr sz="1300" spc="-10" dirty="0">
                          <a:latin typeface="Century Schoolbook"/>
                          <a:cs typeface="Century Schoolbook"/>
                        </a:rPr>
                        <a:t>u</a:t>
                      </a:r>
                      <a:r>
                        <a:rPr sz="1300" spc="0" dirty="0">
                          <a:latin typeface="Century Schoolbook"/>
                          <a:cs typeface="Century Schoolbook"/>
                        </a:rPr>
                        <a:t>me</a:t>
                      </a:r>
                      <a:r>
                        <a:rPr sz="1300" spc="-10" dirty="0">
                          <a:latin typeface="Century Schoolbook"/>
                          <a:cs typeface="Century Schoolbook"/>
                        </a:rPr>
                        <a:t>nt</a:t>
                      </a:r>
                      <a:r>
                        <a:rPr sz="1300" spc="0" dirty="0">
                          <a:latin typeface="Century Schoolbook"/>
                          <a:cs typeface="Century Schoolbook"/>
                        </a:rPr>
                        <a:t>at</a:t>
                      </a:r>
                      <a:r>
                        <a:rPr sz="1300" spc="-15" dirty="0">
                          <a:latin typeface="Century Schoolbook"/>
                          <a:cs typeface="Century Schoolbook"/>
                        </a:rPr>
                        <a:t>i</a:t>
                      </a:r>
                      <a:r>
                        <a:rPr sz="1300" spc="5" dirty="0">
                          <a:latin typeface="Century Schoolbook"/>
                          <a:cs typeface="Century Schoolbook"/>
                        </a:rPr>
                        <a:t>o</a:t>
                      </a:r>
                      <a:r>
                        <a:rPr sz="1300" spc="0" dirty="0">
                          <a:latin typeface="Century Schoolbook"/>
                          <a:cs typeface="Century Schoolbook"/>
                        </a:rPr>
                        <a:t>n</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1">
                      <a:solidFill>
                        <a:srgbClr val="000000"/>
                      </a:solidFill>
                      <a:prstDash val="solid"/>
                    </a:lnT>
                  </a:tcPr>
                </a:tc>
                <a:tc>
                  <a:txBody>
                    <a:bodyPr/>
                    <a:lstStyle/>
                    <a:p>
                      <a:pPr marL="95885">
                        <a:lnSpc>
                          <a:spcPct val="100000"/>
                        </a:lnSpc>
                      </a:pPr>
                      <a:r>
                        <a:rPr sz="1300" spc="-5" dirty="0">
                          <a:latin typeface="Century Schoolbook"/>
                          <a:cs typeface="Century Schoolbook"/>
                        </a:rPr>
                        <a:t>15</a:t>
                      </a:r>
                      <a:r>
                        <a:rPr sz="1300" spc="-15" dirty="0">
                          <a:latin typeface="Century Schoolbook"/>
                          <a:cs typeface="Century Schoolbook"/>
                        </a:rPr>
                        <a:t>0</a:t>
                      </a:r>
                      <a:r>
                        <a:rPr sz="1300" spc="-5" dirty="0">
                          <a:latin typeface="Century Schoolbook"/>
                          <a:cs typeface="Century Schoolbook"/>
                        </a:rPr>
                        <a:t>0</a:t>
                      </a:r>
                      <a:r>
                        <a:rPr sz="1300" spc="-15" dirty="0">
                          <a:latin typeface="Century Schoolbook"/>
                          <a:cs typeface="Century Schoolbook"/>
                        </a:rPr>
                        <a:t>0</a:t>
                      </a:r>
                      <a:r>
                        <a:rPr sz="1300" spc="0" dirty="0">
                          <a:latin typeface="Century Schoolbook"/>
                          <a:cs typeface="Century Schoolbook"/>
                        </a:rPr>
                        <a:t>0</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1">
                      <a:solidFill>
                        <a:srgbClr val="000000"/>
                      </a:solidFill>
                      <a:prstDash val="solid"/>
                    </a:lnT>
                  </a:tcPr>
                </a:tc>
                <a:extLst>
                  <a:ext uri="{0D108BD9-81ED-4DB2-BD59-A6C34878D82A}">
                    <a16:rowId xmlns:a16="http://schemas.microsoft.com/office/drawing/2014/main" val="10001"/>
                  </a:ext>
                </a:extLst>
              </a:tr>
              <a:tr h="385763">
                <a:tc>
                  <a:txBody>
                    <a:bodyPr/>
                    <a:lstStyle/>
                    <a:p>
                      <a:pPr marL="133985">
                        <a:lnSpc>
                          <a:spcPct val="100000"/>
                        </a:lnSpc>
                      </a:pPr>
                      <a:r>
                        <a:rPr sz="1300" dirty="0">
                          <a:latin typeface="Century Schoolbook"/>
                          <a:cs typeface="Century Schoolbook"/>
                        </a:rPr>
                        <a:t>P2</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81915">
                        <a:lnSpc>
                          <a:spcPct val="100000"/>
                        </a:lnSpc>
                      </a:pPr>
                      <a:r>
                        <a:rPr sz="1300" dirty="0">
                          <a:latin typeface="Century Schoolbook"/>
                          <a:cs typeface="Century Schoolbook"/>
                        </a:rPr>
                        <a:t>Dat</a:t>
                      </a:r>
                      <a:r>
                        <a:rPr sz="1300" spc="-15" dirty="0">
                          <a:latin typeface="Century Schoolbook"/>
                          <a:cs typeface="Century Schoolbook"/>
                        </a:rPr>
                        <a:t>a</a:t>
                      </a:r>
                      <a:r>
                        <a:rPr sz="1300" spc="0" dirty="0">
                          <a:latin typeface="Century Schoolbook"/>
                          <a:cs typeface="Century Schoolbook"/>
                        </a:rPr>
                        <a:t>ba</a:t>
                      </a:r>
                      <a:r>
                        <a:rPr sz="1300" spc="-15" dirty="0">
                          <a:latin typeface="Century Schoolbook"/>
                          <a:cs typeface="Century Schoolbook"/>
                        </a:rPr>
                        <a:t>s</a:t>
                      </a:r>
                      <a:r>
                        <a:rPr sz="1300" spc="0" dirty="0">
                          <a:latin typeface="Century Schoolbook"/>
                          <a:cs typeface="Century Schoolbook"/>
                        </a:rPr>
                        <a:t>e</a:t>
                      </a:r>
                      <a:r>
                        <a:rPr sz="1300" spc="-5" dirty="0">
                          <a:latin typeface="Century Schoolbook"/>
                          <a:cs typeface="Century Schoolbook"/>
                        </a:rPr>
                        <a:t> </a:t>
                      </a:r>
                      <a:r>
                        <a:rPr sz="1300" spc="0" dirty="0">
                          <a:latin typeface="Century Schoolbook"/>
                          <a:cs typeface="Century Schoolbook"/>
                        </a:rPr>
                        <a:t>De</a:t>
                      </a:r>
                      <a:r>
                        <a:rPr sz="1300" spc="-10" dirty="0">
                          <a:latin typeface="Century Schoolbook"/>
                          <a:cs typeface="Century Schoolbook"/>
                        </a:rPr>
                        <a:t>v</a:t>
                      </a:r>
                      <a:r>
                        <a:rPr sz="1300" spc="5" dirty="0">
                          <a:latin typeface="Century Schoolbook"/>
                          <a:cs typeface="Century Schoolbook"/>
                        </a:rPr>
                        <a:t>e</a:t>
                      </a:r>
                      <a:r>
                        <a:rPr sz="1300" spc="-10" dirty="0">
                          <a:latin typeface="Century Schoolbook"/>
                          <a:cs typeface="Century Schoolbook"/>
                        </a:rPr>
                        <a:t>l</a:t>
                      </a:r>
                      <a:r>
                        <a:rPr sz="1300" spc="5" dirty="0">
                          <a:latin typeface="Century Schoolbook"/>
                          <a:cs typeface="Century Schoolbook"/>
                        </a:rPr>
                        <a:t>o</a:t>
                      </a:r>
                      <a:r>
                        <a:rPr sz="1300" spc="-15" dirty="0">
                          <a:latin typeface="Century Schoolbook"/>
                          <a:cs typeface="Century Schoolbook"/>
                        </a:rPr>
                        <a:t>p</a:t>
                      </a:r>
                      <a:r>
                        <a:rPr sz="1300" spc="0" dirty="0">
                          <a:latin typeface="Century Schoolbook"/>
                          <a:cs typeface="Century Schoolbook"/>
                        </a:rPr>
                        <a:t>.</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95885">
                        <a:lnSpc>
                          <a:spcPct val="100000"/>
                        </a:lnSpc>
                      </a:pPr>
                      <a:r>
                        <a:rPr sz="1300" dirty="0">
                          <a:latin typeface="Century Schoolbook"/>
                          <a:cs typeface="Century Schoolbook"/>
                        </a:rPr>
                        <a:t>13</a:t>
                      </a:r>
                      <a:r>
                        <a:rPr sz="1300" spc="-15" dirty="0">
                          <a:latin typeface="Century Schoolbook"/>
                          <a:cs typeface="Century Schoolbook"/>
                        </a:rPr>
                        <a:t>5</a:t>
                      </a:r>
                      <a:r>
                        <a:rPr sz="1300" spc="0" dirty="0">
                          <a:latin typeface="Century Schoolbook"/>
                          <a:cs typeface="Century Schoolbook"/>
                        </a:rPr>
                        <a:t>0</a:t>
                      </a:r>
                      <a:r>
                        <a:rPr sz="1300" spc="-15" dirty="0">
                          <a:latin typeface="Century Schoolbook"/>
                          <a:cs typeface="Century Schoolbook"/>
                        </a:rPr>
                        <a:t>0</a:t>
                      </a:r>
                      <a:r>
                        <a:rPr sz="1300" spc="0" dirty="0">
                          <a:latin typeface="Century Schoolbook"/>
                          <a:cs typeface="Century Schoolbook"/>
                        </a:rPr>
                        <a:t>0</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2"/>
                  </a:ext>
                </a:extLst>
              </a:tr>
              <a:tr h="192881">
                <a:tc>
                  <a:txBody>
                    <a:bodyPr/>
                    <a:lstStyle/>
                    <a:p>
                      <a:pPr marL="133985">
                        <a:lnSpc>
                          <a:spcPct val="100000"/>
                        </a:lnSpc>
                      </a:pPr>
                      <a:r>
                        <a:rPr sz="1300" spc="-5" dirty="0">
                          <a:latin typeface="Century Schoolbook"/>
                          <a:cs typeface="Century Schoolbook"/>
                        </a:rPr>
                        <a:t>P3</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81280">
                        <a:lnSpc>
                          <a:spcPct val="100000"/>
                        </a:lnSpc>
                      </a:pPr>
                      <a:r>
                        <a:rPr sz="1300" spc="-5" dirty="0">
                          <a:latin typeface="Century Schoolbook"/>
                          <a:cs typeface="Century Schoolbook"/>
                        </a:rPr>
                        <a:t>CAD</a:t>
                      </a:r>
                      <a:r>
                        <a:rPr sz="1300" spc="5" dirty="0">
                          <a:latin typeface="Century Schoolbook"/>
                          <a:cs typeface="Century Schoolbook"/>
                        </a:rPr>
                        <a:t>/</a:t>
                      </a:r>
                      <a:r>
                        <a:rPr sz="1300" spc="-5" dirty="0">
                          <a:latin typeface="Century Schoolbook"/>
                          <a:cs typeface="Century Schoolbook"/>
                        </a:rPr>
                        <a:t>CAM</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94615">
                        <a:lnSpc>
                          <a:spcPct val="100000"/>
                        </a:lnSpc>
                      </a:pPr>
                      <a:r>
                        <a:rPr sz="1300" spc="-5" dirty="0">
                          <a:latin typeface="Century Schoolbook"/>
                          <a:cs typeface="Century Schoolbook"/>
                        </a:rPr>
                        <a:t>250000</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3"/>
                  </a:ext>
                </a:extLst>
              </a:tr>
              <a:tr h="229845">
                <a:tc>
                  <a:txBody>
                    <a:bodyPr/>
                    <a:lstStyle/>
                    <a:p>
                      <a:pPr marL="133985">
                        <a:lnSpc>
                          <a:spcPct val="100000"/>
                        </a:lnSpc>
                      </a:pPr>
                      <a:r>
                        <a:rPr sz="1300" spc="-5" dirty="0">
                          <a:latin typeface="Century Schoolbook"/>
                          <a:cs typeface="Century Schoolbook"/>
                        </a:rPr>
                        <a:t>P4</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B w="12192">
                      <a:solidFill>
                        <a:srgbClr val="000000"/>
                      </a:solidFill>
                      <a:prstDash val="solid"/>
                    </a:lnB>
                  </a:tcPr>
                </a:tc>
                <a:tc>
                  <a:txBody>
                    <a:bodyPr/>
                    <a:lstStyle/>
                    <a:p>
                      <a:pPr marL="81915">
                        <a:lnSpc>
                          <a:spcPct val="100000"/>
                        </a:lnSpc>
                      </a:pPr>
                      <a:r>
                        <a:rPr sz="1300" spc="-5" dirty="0">
                          <a:latin typeface="Century Schoolbook"/>
                          <a:cs typeface="Century Schoolbook"/>
                        </a:rPr>
                        <a:t>Maintenan</a:t>
                      </a:r>
                      <a:r>
                        <a:rPr sz="1300" spc="-15" dirty="0">
                          <a:latin typeface="Century Schoolbook"/>
                          <a:cs typeface="Century Schoolbook"/>
                        </a:rPr>
                        <a:t>c</a:t>
                      </a:r>
                      <a:r>
                        <a:rPr sz="1300" spc="0" dirty="0">
                          <a:latin typeface="Century Schoolbook"/>
                          <a:cs typeface="Century Schoolbook"/>
                        </a:rPr>
                        <a:t>e</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B w="12192">
                      <a:solidFill>
                        <a:srgbClr val="000000"/>
                      </a:solidFill>
                      <a:prstDash val="solid"/>
                    </a:lnB>
                  </a:tcPr>
                </a:tc>
                <a:tc>
                  <a:txBody>
                    <a:bodyPr/>
                    <a:lstStyle/>
                    <a:p>
                      <a:pPr marL="95885">
                        <a:lnSpc>
                          <a:spcPct val="100000"/>
                        </a:lnSpc>
                      </a:pPr>
                      <a:r>
                        <a:rPr sz="1300" spc="-5" dirty="0">
                          <a:latin typeface="Century Schoolbook"/>
                          <a:cs typeface="Century Schoolbook"/>
                        </a:rPr>
                        <a:t>31</a:t>
                      </a:r>
                      <a:r>
                        <a:rPr sz="1300" spc="-15" dirty="0">
                          <a:latin typeface="Century Schoolbook"/>
                          <a:cs typeface="Century Schoolbook"/>
                        </a:rPr>
                        <a:t>0</a:t>
                      </a:r>
                      <a:r>
                        <a:rPr sz="1300" spc="-5" dirty="0">
                          <a:latin typeface="Century Schoolbook"/>
                          <a:cs typeface="Century Schoolbook"/>
                        </a:rPr>
                        <a:t>0</a:t>
                      </a:r>
                      <a:r>
                        <a:rPr sz="1300" spc="-15" dirty="0">
                          <a:latin typeface="Century Schoolbook"/>
                          <a:cs typeface="Century Schoolbook"/>
                        </a:rPr>
                        <a:t>0</a:t>
                      </a:r>
                      <a:r>
                        <a:rPr sz="1300" spc="0" dirty="0">
                          <a:latin typeface="Century Schoolbook"/>
                          <a:cs typeface="Century Schoolbook"/>
                        </a:rPr>
                        <a:t>0</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B w="12192">
                      <a:solidFill>
                        <a:srgbClr val="000000"/>
                      </a:solidFill>
                      <a:prstDash val="solid"/>
                    </a:lnB>
                  </a:tcPr>
                </a:tc>
                <a:extLst>
                  <a:ext uri="{0D108BD9-81ED-4DB2-BD59-A6C34878D82A}">
                    <a16:rowId xmlns:a16="http://schemas.microsoft.com/office/drawing/2014/main" val="10004"/>
                  </a:ext>
                </a:extLst>
              </a:tr>
            </a:tbl>
          </a:graphicData>
        </a:graphic>
      </p:graphicFrame>
      <p:graphicFrame>
        <p:nvGraphicFramePr>
          <p:cNvPr id="8" name="object 8"/>
          <p:cNvGraphicFramePr>
            <a:graphicFrameLocks noGrp="1"/>
          </p:cNvGraphicFramePr>
          <p:nvPr>
            <p:extLst>
              <p:ext uri="{D42A27DB-BD31-4B8C-83A1-F6EECF244321}">
                <p14:modId xmlns:p14="http://schemas.microsoft.com/office/powerpoint/2010/main" val="3779499909"/>
              </p:ext>
            </p:extLst>
          </p:nvPr>
        </p:nvGraphicFramePr>
        <p:xfrm>
          <a:off x="1996073" y="1737100"/>
          <a:ext cx="2373405" cy="2229716"/>
        </p:xfrm>
        <a:graphic>
          <a:graphicData uri="http://schemas.openxmlformats.org/drawingml/2006/table">
            <a:tbl>
              <a:tblPr firstRow="1" bandRow="1">
                <a:tableStyleId>{2D5ABB26-0587-4C30-8999-92F81FD0307C}</a:tableStyleId>
              </a:tblPr>
              <a:tblGrid>
                <a:gridCol w="490817">
                  <a:extLst>
                    <a:ext uri="{9D8B030D-6E8A-4147-A177-3AD203B41FA5}">
                      <a16:colId xmlns:a16="http://schemas.microsoft.com/office/drawing/2014/main" val="20000"/>
                    </a:ext>
                  </a:extLst>
                </a:gridCol>
                <a:gridCol w="867336">
                  <a:extLst>
                    <a:ext uri="{9D8B030D-6E8A-4147-A177-3AD203B41FA5}">
                      <a16:colId xmlns:a16="http://schemas.microsoft.com/office/drawing/2014/main" val="20001"/>
                    </a:ext>
                  </a:extLst>
                </a:gridCol>
                <a:gridCol w="1015252">
                  <a:extLst>
                    <a:ext uri="{9D8B030D-6E8A-4147-A177-3AD203B41FA5}">
                      <a16:colId xmlns:a16="http://schemas.microsoft.com/office/drawing/2014/main" val="20002"/>
                    </a:ext>
                  </a:extLst>
                </a:gridCol>
              </a:tblGrid>
              <a:tr h="324074">
                <a:tc>
                  <a:txBody>
                    <a:bodyPr/>
                    <a:lstStyle/>
                    <a:p>
                      <a:pPr marL="43815">
                        <a:lnSpc>
                          <a:spcPct val="100000"/>
                        </a:lnSpc>
                      </a:pPr>
                      <a:r>
                        <a:rPr sz="1300" spc="-5" dirty="0">
                          <a:latin typeface="Century Schoolbook"/>
                          <a:cs typeface="Century Schoolbook"/>
                        </a:rPr>
                        <a:t>ENO</a:t>
                      </a:r>
                      <a:endParaRPr sz="1300" dirty="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lnB w="12192">
                      <a:solidFill>
                        <a:srgbClr val="000000"/>
                      </a:solidFill>
                      <a:prstDash val="solid"/>
                    </a:lnB>
                  </a:tcPr>
                </a:tc>
                <a:tc>
                  <a:txBody>
                    <a:bodyPr/>
                    <a:lstStyle/>
                    <a:p>
                      <a:pPr marL="229235">
                        <a:lnSpc>
                          <a:spcPct val="100000"/>
                        </a:lnSpc>
                      </a:pPr>
                      <a:r>
                        <a:rPr sz="1300" spc="-10" dirty="0">
                          <a:latin typeface="Century Schoolbook"/>
                          <a:cs typeface="Century Schoolbook"/>
                        </a:rPr>
                        <a:t>E</a:t>
                      </a:r>
                      <a:r>
                        <a:rPr sz="1300" spc="-5" dirty="0">
                          <a:latin typeface="Century Schoolbook"/>
                          <a:cs typeface="Century Schoolbook"/>
                        </a:rPr>
                        <a:t>NAME</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lnB w="12192">
                      <a:solidFill>
                        <a:srgbClr val="000000"/>
                      </a:solidFill>
                      <a:prstDash val="solid"/>
                    </a:lnB>
                  </a:tcPr>
                </a:tc>
                <a:tc>
                  <a:txBody>
                    <a:bodyPr/>
                    <a:lstStyle/>
                    <a:p>
                      <a:pPr marL="289560">
                        <a:lnSpc>
                          <a:spcPct val="100000"/>
                        </a:lnSpc>
                      </a:pPr>
                      <a:r>
                        <a:rPr sz="1300" spc="-5" dirty="0">
                          <a:latin typeface="Century Schoolbook"/>
                          <a:cs typeface="Century Schoolbook"/>
                        </a:rPr>
                        <a:t>TITLE</a:t>
                      </a:r>
                      <a:endParaRPr sz="1300" dirty="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lnB w="12192">
                      <a:solidFill>
                        <a:srgbClr val="000000"/>
                      </a:solidFill>
                      <a:prstDash val="solid"/>
                    </a:lnB>
                  </a:tcPr>
                </a:tc>
                <a:extLst>
                  <a:ext uri="{0D108BD9-81ED-4DB2-BD59-A6C34878D82A}">
                    <a16:rowId xmlns:a16="http://schemas.microsoft.com/office/drawing/2014/main" val="10000"/>
                  </a:ext>
                </a:extLst>
              </a:tr>
              <a:tr h="242793">
                <a:tc>
                  <a:txBody>
                    <a:bodyPr/>
                    <a:lstStyle/>
                    <a:p>
                      <a:pPr marL="188595">
                        <a:lnSpc>
                          <a:spcPct val="100000"/>
                        </a:lnSpc>
                      </a:pPr>
                      <a:r>
                        <a:rPr sz="1300" spc="-10" dirty="0">
                          <a:latin typeface="Century Schoolbook"/>
                          <a:cs typeface="Century Schoolbook"/>
                        </a:rPr>
                        <a:t>E1</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tcPr>
                </a:tc>
                <a:tc>
                  <a:txBody>
                    <a:bodyPr/>
                    <a:lstStyle/>
                    <a:p>
                      <a:pPr marL="152400">
                        <a:lnSpc>
                          <a:spcPct val="100000"/>
                        </a:lnSpc>
                      </a:pPr>
                      <a:r>
                        <a:rPr sz="1300" spc="-10" dirty="0">
                          <a:latin typeface="Century Schoolbook"/>
                          <a:cs typeface="Century Schoolbook"/>
                        </a:rPr>
                        <a:t>J</a:t>
                      </a:r>
                      <a:r>
                        <a:rPr sz="1300" spc="0" dirty="0">
                          <a:latin typeface="Century Schoolbook"/>
                          <a:cs typeface="Century Schoolbook"/>
                        </a:rPr>
                        <a:t>. </a:t>
                      </a:r>
                      <a:r>
                        <a:rPr sz="1300" spc="-10" dirty="0">
                          <a:latin typeface="Century Schoolbook"/>
                          <a:cs typeface="Century Schoolbook"/>
                        </a:rPr>
                        <a:t>Doe</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tcPr>
                </a:tc>
                <a:tc>
                  <a:txBody>
                    <a:bodyPr/>
                    <a:lstStyle/>
                    <a:p>
                      <a:pPr marL="59690">
                        <a:lnSpc>
                          <a:spcPct val="100000"/>
                        </a:lnSpc>
                      </a:pPr>
                      <a:r>
                        <a:rPr sz="1300" spc="-10" dirty="0">
                          <a:latin typeface="Century Schoolbook"/>
                          <a:cs typeface="Century Schoolbook"/>
                        </a:rPr>
                        <a:t>E</a:t>
                      </a:r>
                      <a:r>
                        <a:rPr sz="1300" spc="0" dirty="0">
                          <a:latin typeface="Century Schoolbook"/>
                          <a:cs typeface="Century Schoolbook"/>
                        </a:rPr>
                        <a:t>l</a:t>
                      </a:r>
                      <a:r>
                        <a:rPr sz="1300" spc="5" dirty="0">
                          <a:latin typeface="Century Schoolbook"/>
                          <a:cs typeface="Century Schoolbook"/>
                        </a:rPr>
                        <a:t>e</a:t>
                      </a:r>
                      <a:r>
                        <a:rPr sz="1300" spc="-10" dirty="0">
                          <a:latin typeface="Century Schoolbook"/>
                          <a:cs typeface="Century Schoolbook"/>
                        </a:rPr>
                        <a:t>ct</a:t>
                      </a:r>
                      <a:r>
                        <a:rPr sz="1300" spc="0" dirty="0">
                          <a:latin typeface="Century Schoolbook"/>
                          <a:cs typeface="Century Schoolbook"/>
                        </a:rPr>
                        <a:t>.</a:t>
                      </a:r>
                      <a:r>
                        <a:rPr sz="1300" spc="10" dirty="0">
                          <a:latin typeface="Century Schoolbook"/>
                          <a:cs typeface="Century Schoolbook"/>
                        </a:rPr>
                        <a:t> </a:t>
                      </a:r>
                      <a:r>
                        <a:rPr sz="1300" spc="-10" dirty="0">
                          <a:latin typeface="Century Schoolbook"/>
                          <a:cs typeface="Century Schoolbook"/>
                        </a:rPr>
                        <a:t>E</a:t>
                      </a:r>
                      <a:r>
                        <a:rPr sz="1300" spc="-20" dirty="0">
                          <a:latin typeface="Century Schoolbook"/>
                          <a:cs typeface="Century Schoolbook"/>
                        </a:rPr>
                        <a:t>n</a:t>
                      </a:r>
                      <a:r>
                        <a:rPr sz="1300" spc="0" dirty="0">
                          <a:latin typeface="Century Schoolbook"/>
                          <a:cs typeface="Century Schoolbook"/>
                        </a:rPr>
                        <a:t>g.</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tcPr>
                </a:tc>
                <a:extLst>
                  <a:ext uri="{0D108BD9-81ED-4DB2-BD59-A6C34878D82A}">
                    <a16:rowId xmlns:a16="http://schemas.microsoft.com/office/drawing/2014/main" val="10001"/>
                  </a:ext>
                </a:extLst>
              </a:tr>
              <a:tr h="192881">
                <a:tc>
                  <a:txBody>
                    <a:bodyPr/>
                    <a:lstStyle/>
                    <a:p>
                      <a:pPr marL="188595">
                        <a:lnSpc>
                          <a:spcPct val="100000"/>
                        </a:lnSpc>
                      </a:pPr>
                      <a:r>
                        <a:rPr sz="1300" spc="-10" dirty="0">
                          <a:latin typeface="Century Schoolbook"/>
                          <a:cs typeface="Century Schoolbook"/>
                        </a:rPr>
                        <a:t>E2</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51765">
                        <a:lnSpc>
                          <a:spcPct val="100000"/>
                        </a:lnSpc>
                      </a:pPr>
                      <a:r>
                        <a:rPr sz="1300" spc="-10" dirty="0">
                          <a:latin typeface="Century Schoolbook"/>
                          <a:cs typeface="Century Schoolbook"/>
                        </a:rPr>
                        <a:t>M</a:t>
                      </a:r>
                      <a:r>
                        <a:rPr sz="1300" spc="0" dirty="0">
                          <a:latin typeface="Century Schoolbook"/>
                          <a:cs typeface="Century Schoolbook"/>
                        </a:rPr>
                        <a:t>.</a:t>
                      </a:r>
                      <a:r>
                        <a:rPr sz="1300" spc="10" dirty="0">
                          <a:latin typeface="Century Schoolbook"/>
                          <a:cs typeface="Century Schoolbook"/>
                        </a:rPr>
                        <a:t> </a:t>
                      </a:r>
                      <a:r>
                        <a:rPr sz="1300" spc="0" dirty="0">
                          <a:latin typeface="Century Schoolbook"/>
                          <a:cs typeface="Century Schoolbook"/>
                        </a:rPr>
                        <a:t>S</a:t>
                      </a:r>
                      <a:r>
                        <a:rPr sz="1300" spc="-5" dirty="0">
                          <a:latin typeface="Century Schoolbook"/>
                          <a:cs typeface="Century Schoolbook"/>
                        </a:rPr>
                        <a:t>m</a:t>
                      </a:r>
                      <a:r>
                        <a:rPr sz="1300" spc="-10" dirty="0">
                          <a:latin typeface="Century Schoolbook"/>
                          <a:cs typeface="Century Schoolbook"/>
                        </a:rPr>
                        <a:t>i</a:t>
                      </a:r>
                      <a:r>
                        <a:rPr sz="1300" spc="5" dirty="0">
                          <a:latin typeface="Century Schoolbook"/>
                          <a:cs typeface="Century Schoolbook"/>
                        </a:rPr>
                        <a:t>t</a:t>
                      </a:r>
                      <a:r>
                        <a:rPr sz="1300" spc="0" dirty="0">
                          <a:latin typeface="Century Schoolbook"/>
                          <a:cs typeface="Century Schoolbook"/>
                        </a:rPr>
                        <a:t>h</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59055">
                        <a:lnSpc>
                          <a:spcPct val="100000"/>
                        </a:lnSpc>
                      </a:pPr>
                      <a:r>
                        <a:rPr sz="1300" dirty="0">
                          <a:latin typeface="Century Schoolbook"/>
                          <a:cs typeface="Century Schoolbook"/>
                        </a:rPr>
                        <a:t>Sy</a:t>
                      </a:r>
                      <a:r>
                        <a:rPr sz="1300" spc="-5" dirty="0">
                          <a:latin typeface="Century Schoolbook"/>
                          <a:cs typeface="Century Schoolbook"/>
                        </a:rPr>
                        <a:t>s</a:t>
                      </a:r>
                      <a:r>
                        <a:rPr sz="1300" spc="5" dirty="0">
                          <a:latin typeface="Century Schoolbook"/>
                          <a:cs typeface="Century Schoolbook"/>
                        </a:rPr>
                        <a:t>t</a:t>
                      </a:r>
                      <a:r>
                        <a:rPr sz="1300" spc="0" dirty="0">
                          <a:latin typeface="Century Schoolbook"/>
                          <a:cs typeface="Century Schoolbook"/>
                        </a:rPr>
                        <a:t>. </a:t>
                      </a:r>
                      <a:r>
                        <a:rPr sz="1300" spc="-10" dirty="0">
                          <a:latin typeface="Century Schoolbook"/>
                          <a:cs typeface="Century Schoolbook"/>
                        </a:rPr>
                        <a:t>Ana</a:t>
                      </a:r>
                      <a:r>
                        <a:rPr sz="1300" spc="0" dirty="0">
                          <a:latin typeface="Century Schoolbook"/>
                          <a:cs typeface="Century Schoolbook"/>
                        </a:rPr>
                        <a:t>l.</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2"/>
                  </a:ext>
                </a:extLst>
              </a:tr>
              <a:tr h="192881">
                <a:tc>
                  <a:txBody>
                    <a:bodyPr/>
                    <a:lstStyle/>
                    <a:p>
                      <a:pPr marL="188595">
                        <a:lnSpc>
                          <a:spcPct val="100000"/>
                        </a:lnSpc>
                      </a:pPr>
                      <a:r>
                        <a:rPr sz="1300" spc="-10" dirty="0">
                          <a:latin typeface="Century Schoolbook"/>
                          <a:cs typeface="Century Schoolbook"/>
                        </a:rPr>
                        <a:t>E3</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51765">
                        <a:lnSpc>
                          <a:spcPct val="100000"/>
                        </a:lnSpc>
                      </a:pPr>
                      <a:r>
                        <a:rPr sz="1300" spc="-10" dirty="0">
                          <a:latin typeface="Century Schoolbook"/>
                          <a:cs typeface="Century Schoolbook"/>
                        </a:rPr>
                        <a:t>A</a:t>
                      </a:r>
                      <a:r>
                        <a:rPr sz="1300" spc="0" dirty="0">
                          <a:latin typeface="Century Schoolbook"/>
                          <a:cs typeface="Century Schoolbook"/>
                        </a:rPr>
                        <a:t>.</a:t>
                      </a:r>
                      <a:r>
                        <a:rPr sz="1300" spc="10" dirty="0">
                          <a:latin typeface="Century Schoolbook"/>
                          <a:cs typeface="Century Schoolbook"/>
                        </a:rPr>
                        <a:t> </a:t>
                      </a:r>
                      <a:r>
                        <a:rPr sz="1300" spc="-10" dirty="0">
                          <a:latin typeface="Century Schoolbook"/>
                          <a:cs typeface="Century Schoolbook"/>
                        </a:rPr>
                        <a:t>L</a:t>
                      </a:r>
                      <a:r>
                        <a:rPr sz="1300" spc="5" dirty="0">
                          <a:latin typeface="Century Schoolbook"/>
                          <a:cs typeface="Century Schoolbook"/>
                        </a:rPr>
                        <a:t>e</a:t>
                      </a:r>
                      <a:r>
                        <a:rPr sz="1300" spc="0" dirty="0">
                          <a:latin typeface="Century Schoolbook"/>
                          <a:cs typeface="Century Schoolbook"/>
                        </a:rPr>
                        <a:t>e</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59055">
                        <a:lnSpc>
                          <a:spcPct val="100000"/>
                        </a:lnSpc>
                      </a:pPr>
                      <a:r>
                        <a:rPr sz="1300" spc="-5" dirty="0">
                          <a:latin typeface="Century Schoolbook"/>
                          <a:cs typeface="Century Schoolbook"/>
                        </a:rPr>
                        <a:t>M</a:t>
                      </a:r>
                      <a:r>
                        <a:rPr sz="1300" spc="5" dirty="0">
                          <a:latin typeface="Century Schoolbook"/>
                          <a:cs typeface="Century Schoolbook"/>
                        </a:rPr>
                        <a:t>e</a:t>
                      </a:r>
                      <a:r>
                        <a:rPr sz="1300" spc="0" dirty="0">
                          <a:latin typeface="Century Schoolbook"/>
                          <a:cs typeface="Century Schoolbook"/>
                        </a:rPr>
                        <a:t>c</a:t>
                      </a:r>
                      <a:r>
                        <a:rPr sz="1300" spc="-10" dirty="0">
                          <a:latin typeface="Century Schoolbook"/>
                          <a:cs typeface="Century Schoolbook"/>
                        </a:rPr>
                        <a:t>h</a:t>
                      </a:r>
                      <a:r>
                        <a:rPr sz="1300" spc="0" dirty="0">
                          <a:latin typeface="Century Schoolbook"/>
                          <a:cs typeface="Century Schoolbook"/>
                        </a:rPr>
                        <a:t>.</a:t>
                      </a:r>
                      <a:r>
                        <a:rPr sz="1300" spc="-5" dirty="0">
                          <a:latin typeface="Century Schoolbook"/>
                          <a:cs typeface="Century Schoolbook"/>
                        </a:rPr>
                        <a:t> </a:t>
                      </a:r>
                      <a:r>
                        <a:rPr sz="1300" spc="-10" dirty="0">
                          <a:latin typeface="Century Schoolbook"/>
                          <a:cs typeface="Century Schoolbook"/>
                        </a:rPr>
                        <a:t>Eng.</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3"/>
                  </a:ext>
                </a:extLst>
              </a:tr>
              <a:tr h="196332">
                <a:tc>
                  <a:txBody>
                    <a:bodyPr/>
                    <a:lstStyle/>
                    <a:p>
                      <a:pPr marL="188595">
                        <a:lnSpc>
                          <a:spcPct val="100000"/>
                        </a:lnSpc>
                      </a:pPr>
                      <a:r>
                        <a:rPr sz="1300" spc="-10" dirty="0">
                          <a:latin typeface="Century Schoolbook"/>
                          <a:cs typeface="Century Schoolbook"/>
                        </a:rPr>
                        <a:t>E</a:t>
                      </a:r>
                      <a:r>
                        <a:rPr sz="1300" spc="0" dirty="0">
                          <a:latin typeface="Century Schoolbook"/>
                          <a:cs typeface="Century Schoolbook"/>
                        </a:rPr>
                        <a:t>4</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51765">
                        <a:lnSpc>
                          <a:spcPct val="100000"/>
                        </a:lnSpc>
                      </a:pPr>
                      <a:r>
                        <a:rPr sz="1300" dirty="0">
                          <a:latin typeface="Century Schoolbook"/>
                          <a:cs typeface="Century Schoolbook"/>
                        </a:rPr>
                        <a:t>J. </a:t>
                      </a:r>
                      <a:r>
                        <a:rPr sz="1300" spc="-5" dirty="0">
                          <a:latin typeface="Century Schoolbook"/>
                          <a:cs typeface="Century Schoolbook"/>
                        </a:rPr>
                        <a:t>M</a:t>
                      </a:r>
                      <a:r>
                        <a:rPr sz="1300" spc="-10" dirty="0">
                          <a:latin typeface="Century Schoolbook"/>
                          <a:cs typeface="Century Schoolbook"/>
                        </a:rPr>
                        <a:t>i</a:t>
                      </a:r>
                      <a:r>
                        <a:rPr sz="1300" spc="0" dirty="0">
                          <a:latin typeface="Century Schoolbook"/>
                          <a:cs typeface="Century Schoolbook"/>
                        </a:rPr>
                        <a:t>l</a:t>
                      </a:r>
                      <a:r>
                        <a:rPr sz="1300" spc="-10" dirty="0">
                          <a:latin typeface="Century Schoolbook"/>
                          <a:cs typeface="Century Schoolbook"/>
                        </a:rPr>
                        <a:t>l</a:t>
                      </a:r>
                      <a:r>
                        <a:rPr sz="1300" spc="0" dirty="0">
                          <a:latin typeface="Century Schoolbook"/>
                          <a:cs typeface="Century Schoolbook"/>
                        </a:rPr>
                        <a:t>er</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59055">
                        <a:lnSpc>
                          <a:spcPct val="100000"/>
                        </a:lnSpc>
                      </a:pPr>
                      <a:r>
                        <a:rPr sz="1300" dirty="0">
                          <a:latin typeface="Century Schoolbook"/>
                          <a:cs typeface="Century Schoolbook"/>
                        </a:rPr>
                        <a:t>Program</a:t>
                      </a:r>
                      <a:r>
                        <a:rPr sz="1300" spc="-15" dirty="0">
                          <a:latin typeface="Century Schoolbook"/>
                          <a:cs typeface="Century Schoolbook"/>
                        </a:rPr>
                        <a:t>m</a:t>
                      </a:r>
                      <a:r>
                        <a:rPr sz="1300" spc="0" dirty="0">
                          <a:latin typeface="Century Schoolbook"/>
                          <a:cs typeface="Century Schoolbook"/>
                        </a:rPr>
                        <a:t>er</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4"/>
                  </a:ext>
                </a:extLst>
              </a:tr>
              <a:tr h="192881">
                <a:tc>
                  <a:txBody>
                    <a:bodyPr/>
                    <a:lstStyle/>
                    <a:p>
                      <a:pPr marL="188595">
                        <a:lnSpc>
                          <a:spcPct val="100000"/>
                        </a:lnSpc>
                      </a:pPr>
                      <a:r>
                        <a:rPr sz="1300" spc="-10" dirty="0">
                          <a:latin typeface="Century Schoolbook"/>
                          <a:cs typeface="Century Schoolbook"/>
                        </a:rPr>
                        <a:t>E5</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51765">
                        <a:lnSpc>
                          <a:spcPct val="100000"/>
                        </a:lnSpc>
                      </a:pPr>
                      <a:r>
                        <a:rPr sz="1300" spc="-10" dirty="0">
                          <a:latin typeface="Century Schoolbook"/>
                          <a:cs typeface="Century Schoolbook"/>
                        </a:rPr>
                        <a:t>B</a:t>
                      </a:r>
                      <a:r>
                        <a:rPr sz="1300" spc="0" dirty="0">
                          <a:latin typeface="Century Schoolbook"/>
                          <a:cs typeface="Century Schoolbook"/>
                        </a:rPr>
                        <a:t>.</a:t>
                      </a:r>
                      <a:r>
                        <a:rPr sz="1300" spc="10" dirty="0">
                          <a:latin typeface="Century Schoolbook"/>
                          <a:cs typeface="Century Schoolbook"/>
                        </a:rPr>
                        <a:t> </a:t>
                      </a:r>
                      <a:r>
                        <a:rPr sz="1300" spc="-10" dirty="0">
                          <a:latin typeface="Century Schoolbook"/>
                          <a:cs typeface="Century Schoolbook"/>
                        </a:rPr>
                        <a:t>Ca</a:t>
                      </a:r>
                      <a:r>
                        <a:rPr sz="1300" spc="-15" dirty="0">
                          <a:latin typeface="Century Schoolbook"/>
                          <a:cs typeface="Century Schoolbook"/>
                        </a:rPr>
                        <a:t>s</a:t>
                      </a:r>
                      <a:r>
                        <a:rPr sz="1300" spc="5" dirty="0">
                          <a:latin typeface="Century Schoolbook"/>
                          <a:cs typeface="Century Schoolbook"/>
                        </a:rPr>
                        <a:t>e</a:t>
                      </a:r>
                      <a:r>
                        <a:rPr sz="1300" spc="0" dirty="0">
                          <a:latin typeface="Century Schoolbook"/>
                          <a:cs typeface="Century Schoolbook"/>
                        </a:rPr>
                        <a:t>y</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57785">
                        <a:lnSpc>
                          <a:spcPct val="100000"/>
                        </a:lnSpc>
                      </a:pPr>
                      <a:r>
                        <a:rPr sz="1300" dirty="0">
                          <a:latin typeface="Century Schoolbook"/>
                          <a:cs typeface="Century Schoolbook"/>
                        </a:rPr>
                        <a:t>Sy</a:t>
                      </a:r>
                      <a:r>
                        <a:rPr sz="1300" spc="-5" dirty="0">
                          <a:latin typeface="Century Schoolbook"/>
                          <a:cs typeface="Century Schoolbook"/>
                        </a:rPr>
                        <a:t>s</a:t>
                      </a:r>
                      <a:r>
                        <a:rPr sz="1300" spc="5" dirty="0">
                          <a:latin typeface="Century Schoolbook"/>
                          <a:cs typeface="Century Schoolbook"/>
                        </a:rPr>
                        <a:t>t</a:t>
                      </a:r>
                      <a:r>
                        <a:rPr sz="1300" spc="0" dirty="0">
                          <a:latin typeface="Century Schoolbook"/>
                          <a:cs typeface="Century Schoolbook"/>
                        </a:rPr>
                        <a:t>. </a:t>
                      </a:r>
                      <a:r>
                        <a:rPr sz="1300" spc="-10" dirty="0">
                          <a:latin typeface="Century Schoolbook"/>
                          <a:cs typeface="Century Schoolbook"/>
                        </a:rPr>
                        <a:t>Ana</a:t>
                      </a:r>
                      <a:r>
                        <a:rPr sz="1300" spc="0" dirty="0">
                          <a:latin typeface="Century Schoolbook"/>
                          <a:cs typeface="Century Schoolbook"/>
                        </a:rPr>
                        <a:t>l.</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5"/>
                  </a:ext>
                </a:extLst>
              </a:tr>
              <a:tr h="192881">
                <a:tc>
                  <a:txBody>
                    <a:bodyPr/>
                    <a:lstStyle/>
                    <a:p>
                      <a:pPr marL="188595">
                        <a:lnSpc>
                          <a:spcPct val="100000"/>
                        </a:lnSpc>
                      </a:pPr>
                      <a:r>
                        <a:rPr sz="1300" spc="-5" dirty="0">
                          <a:latin typeface="Century Schoolbook"/>
                          <a:cs typeface="Century Schoolbook"/>
                        </a:rPr>
                        <a:t>E6</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52400">
                        <a:lnSpc>
                          <a:spcPct val="100000"/>
                        </a:lnSpc>
                      </a:pPr>
                      <a:r>
                        <a:rPr sz="1300" spc="-5" dirty="0">
                          <a:latin typeface="Century Schoolbook"/>
                          <a:cs typeface="Century Schoolbook"/>
                        </a:rPr>
                        <a:t>L</a:t>
                      </a:r>
                      <a:r>
                        <a:rPr sz="1300" spc="0" dirty="0">
                          <a:latin typeface="Century Schoolbook"/>
                          <a:cs typeface="Century Schoolbook"/>
                        </a:rPr>
                        <a:t>.</a:t>
                      </a:r>
                      <a:r>
                        <a:rPr sz="1300" spc="10" dirty="0">
                          <a:latin typeface="Century Schoolbook"/>
                          <a:cs typeface="Century Schoolbook"/>
                        </a:rPr>
                        <a:t> </a:t>
                      </a:r>
                      <a:r>
                        <a:rPr sz="1300" spc="-5" dirty="0">
                          <a:latin typeface="Century Schoolbook"/>
                          <a:cs typeface="Century Schoolbook"/>
                        </a:rPr>
                        <a:t>Chu</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59055">
                        <a:lnSpc>
                          <a:spcPct val="100000"/>
                        </a:lnSpc>
                      </a:pPr>
                      <a:r>
                        <a:rPr sz="1300" spc="-10" dirty="0">
                          <a:latin typeface="Century Schoolbook"/>
                          <a:cs typeface="Century Schoolbook"/>
                        </a:rPr>
                        <a:t>E</a:t>
                      </a:r>
                      <a:r>
                        <a:rPr sz="1300" spc="0" dirty="0">
                          <a:latin typeface="Century Schoolbook"/>
                          <a:cs typeface="Century Schoolbook"/>
                        </a:rPr>
                        <a:t>l</a:t>
                      </a:r>
                      <a:r>
                        <a:rPr sz="1300" spc="5" dirty="0">
                          <a:latin typeface="Century Schoolbook"/>
                          <a:cs typeface="Century Schoolbook"/>
                        </a:rPr>
                        <a:t>e</a:t>
                      </a:r>
                      <a:r>
                        <a:rPr sz="1300" spc="-5" dirty="0">
                          <a:latin typeface="Century Schoolbook"/>
                          <a:cs typeface="Century Schoolbook"/>
                        </a:rPr>
                        <a:t>ct</a:t>
                      </a:r>
                      <a:r>
                        <a:rPr sz="1300" spc="0" dirty="0">
                          <a:latin typeface="Century Schoolbook"/>
                          <a:cs typeface="Century Schoolbook"/>
                        </a:rPr>
                        <a:t>.</a:t>
                      </a:r>
                      <a:r>
                        <a:rPr sz="1300" spc="10" dirty="0">
                          <a:latin typeface="Century Schoolbook"/>
                          <a:cs typeface="Century Schoolbook"/>
                        </a:rPr>
                        <a:t> </a:t>
                      </a:r>
                      <a:r>
                        <a:rPr sz="1300" spc="-5" dirty="0">
                          <a:latin typeface="Century Schoolbook"/>
                          <a:cs typeface="Century Schoolbook"/>
                        </a:rPr>
                        <a:t>E</a:t>
                      </a:r>
                      <a:r>
                        <a:rPr sz="1300" spc="-20" dirty="0">
                          <a:latin typeface="Century Schoolbook"/>
                          <a:cs typeface="Century Schoolbook"/>
                        </a:rPr>
                        <a:t>n</a:t>
                      </a:r>
                      <a:r>
                        <a:rPr sz="1300" spc="0" dirty="0">
                          <a:latin typeface="Century Schoolbook"/>
                          <a:cs typeface="Century Schoolbook"/>
                        </a:rPr>
                        <a:t>g.</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6"/>
                  </a:ext>
                </a:extLst>
              </a:tr>
              <a:tr h="201705">
                <a:tc>
                  <a:txBody>
                    <a:bodyPr/>
                    <a:lstStyle/>
                    <a:p>
                      <a:pPr marL="188595">
                        <a:lnSpc>
                          <a:spcPct val="100000"/>
                        </a:lnSpc>
                      </a:pPr>
                      <a:r>
                        <a:rPr sz="1300" spc="-10" dirty="0">
                          <a:latin typeface="Century Schoolbook"/>
                          <a:cs typeface="Century Schoolbook"/>
                        </a:rPr>
                        <a:t>E7</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51765">
                        <a:lnSpc>
                          <a:spcPct val="100000"/>
                        </a:lnSpc>
                      </a:pPr>
                      <a:r>
                        <a:rPr sz="1300" spc="-10" dirty="0">
                          <a:latin typeface="Century Schoolbook"/>
                          <a:cs typeface="Century Schoolbook"/>
                        </a:rPr>
                        <a:t>R</a:t>
                      </a:r>
                      <a:r>
                        <a:rPr sz="1300" spc="0" dirty="0">
                          <a:latin typeface="Century Schoolbook"/>
                          <a:cs typeface="Century Schoolbook"/>
                        </a:rPr>
                        <a:t>.</a:t>
                      </a:r>
                      <a:r>
                        <a:rPr sz="1300" spc="10" dirty="0">
                          <a:latin typeface="Century Schoolbook"/>
                          <a:cs typeface="Century Schoolbook"/>
                        </a:rPr>
                        <a:t> </a:t>
                      </a:r>
                      <a:r>
                        <a:rPr sz="1300" spc="-10" dirty="0">
                          <a:latin typeface="Century Schoolbook"/>
                          <a:cs typeface="Century Schoolbook"/>
                        </a:rPr>
                        <a:t>Dav</a:t>
                      </a:r>
                      <a:r>
                        <a:rPr sz="1300" spc="0" dirty="0">
                          <a:latin typeface="Century Schoolbook"/>
                          <a:cs typeface="Century Schoolbook"/>
                        </a:rPr>
                        <a:t>is</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59055">
                        <a:lnSpc>
                          <a:spcPct val="100000"/>
                        </a:lnSpc>
                      </a:pPr>
                      <a:r>
                        <a:rPr sz="1300" spc="-5" dirty="0">
                          <a:latin typeface="Century Schoolbook"/>
                          <a:cs typeface="Century Schoolbook"/>
                        </a:rPr>
                        <a:t>M</a:t>
                      </a:r>
                      <a:r>
                        <a:rPr sz="1300" spc="5" dirty="0">
                          <a:latin typeface="Century Schoolbook"/>
                          <a:cs typeface="Century Schoolbook"/>
                        </a:rPr>
                        <a:t>e</a:t>
                      </a:r>
                      <a:r>
                        <a:rPr sz="1300" spc="0" dirty="0">
                          <a:latin typeface="Century Schoolbook"/>
                          <a:cs typeface="Century Schoolbook"/>
                        </a:rPr>
                        <a:t>c</a:t>
                      </a:r>
                      <a:r>
                        <a:rPr sz="1300" spc="-10" dirty="0">
                          <a:latin typeface="Century Schoolbook"/>
                          <a:cs typeface="Century Schoolbook"/>
                        </a:rPr>
                        <a:t>h</a:t>
                      </a:r>
                      <a:r>
                        <a:rPr sz="1300" spc="0" dirty="0">
                          <a:latin typeface="Century Schoolbook"/>
                          <a:cs typeface="Century Schoolbook"/>
                        </a:rPr>
                        <a:t>. </a:t>
                      </a:r>
                      <a:r>
                        <a:rPr sz="1300" spc="-10" dirty="0">
                          <a:latin typeface="Century Schoolbook"/>
                          <a:cs typeface="Century Schoolbook"/>
                        </a:rPr>
                        <a:t>Eng.</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7"/>
                  </a:ext>
                </a:extLst>
              </a:tr>
              <a:tr h="200258">
                <a:tc>
                  <a:txBody>
                    <a:bodyPr/>
                    <a:lstStyle/>
                    <a:p>
                      <a:pPr marL="188595">
                        <a:lnSpc>
                          <a:spcPct val="100000"/>
                        </a:lnSpc>
                      </a:pPr>
                      <a:r>
                        <a:rPr sz="1300" spc="-10" dirty="0">
                          <a:latin typeface="Century Schoolbook"/>
                          <a:cs typeface="Century Schoolbook"/>
                        </a:rPr>
                        <a:t>E8</a:t>
                      </a:r>
                      <a:endParaRPr sz="1300" dirty="0">
                        <a:latin typeface="Century Schoolbook"/>
                        <a:cs typeface="Century Schoolbook"/>
                      </a:endParaRPr>
                    </a:p>
                  </a:txBody>
                  <a:tcPr marL="0" marR="0" marT="0" marB="0">
                    <a:lnL w="12192">
                      <a:solidFill>
                        <a:srgbClr val="000000"/>
                      </a:solidFill>
                      <a:prstDash val="solid"/>
                    </a:lnL>
                    <a:lnR w="12192">
                      <a:solidFill>
                        <a:srgbClr val="000000"/>
                      </a:solidFill>
                      <a:prstDash val="solid"/>
                    </a:lnR>
                    <a:lnB w="12192">
                      <a:solidFill>
                        <a:srgbClr val="000000"/>
                      </a:solidFill>
                      <a:prstDash val="solid"/>
                    </a:lnB>
                  </a:tcPr>
                </a:tc>
                <a:tc>
                  <a:txBody>
                    <a:bodyPr/>
                    <a:lstStyle/>
                    <a:p>
                      <a:pPr marL="151765">
                        <a:lnSpc>
                          <a:spcPct val="100000"/>
                        </a:lnSpc>
                      </a:pPr>
                      <a:r>
                        <a:rPr sz="1300" spc="-10" dirty="0">
                          <a:latin typeface="Century Schoolbook"/>
                          <a:cs typeface="Century Schoolbook"/>
                        </a:rPr>
                        <a:t>J</a:t>
                      </a:r>
                      <a:r>
                        <a:rPr sz="1300" spc="0" dirty="0">
                          <a:latin typeface="Century Schoolbook"/>
                          <a:cs typeface="Century Schoolbook"/>
                        </a:rPr>
                        <a:t>.</a:t>
                      </a:r>
                      <a:r>
                        <a:rPr sz="1300" spc="-5" dirty="0">
                          <a:latin typeface="Century Schoolbook"/>
                          <a:cs typeface="Century Schoolbook"/>
                        </a:rPr>
                        <a:t> </a:t>
                      </a:r>
                      <a:r>
                        <a:rPr sz="1300" spc="-10" dirty="0">
                          <a:latin typeface="Century Schoolbook"/>
                          <a:cs typeface="Century Schoolbook"/>
                        </a:rPr>
                        <a:t>J</a:t>
                      </a:r>
                      <a:r>
                        <a:rPr sz="1300" spc="5" dirty="0">
                          <a:latin typeface="Century Schoolbook"/>
                          <a:cs typeface="Century Schoolbook"/>
                        </a:rPr>
                        <a:t>o</a:t>
                      </a:r>
                      <a:r>
                        <a:rPr sz="1300" spc="-20" dirty="0">
                          <a:latin typeface="Century Schoolbook"/>
                          <a:cs typeface="Century Schoolbook"/>
                        </a:rPr>
                        <a:t>n</a:t>
                      </a:r>
                      <a:r>
                        <a:rPr sz="1300" spc="5" dirty="0">
                          <a:latin typeface="Century Schoolbook"/>
                          <a:cs typeface="Century Schoolbook"/>
                        </a:rPr>
                        <a:t>e</a:t>
                      </a:r>
                      <a:r>
                        <a:rPr sz="1300" spc="0" dirty="0">
                          <a:latin typeface="Century Schoolbook"/>
                          <a:cs typeface="Century Schoolbook"/>
                        </a:rPr>
                        <a:t>s</a:t>
                      </a:r>
                      <a:endParaRPr sz="1300" dirty="0">
                        <a:latin typeface="Century Schoolbook"/>
                        <a:cs typeface="Century Schoolbook"/>
                      </a:endParaRPr>
                    </a:p>
                  </a:txBody>
                  <a:tcPr marL="0" marR="0" marT="0" marB="0">
                    <a:lnL w="12192">
                      <a:solidFill>
                        <a:srgbClr val="000000"/>
                      </a:solidFill>
                      <a:prstDash val="solid"/>
                    </a:lnL>
                    <a:lnR w="12192">
                      <a:solidFill>
                        <a:srgbClr val="000000"/>
                      </a:solidFill>
                      <a:prstDash val="solid"/>
                    </a:lnR>
                    <a:lnB w="12192">
                      <a:solidFill>
                        <a:srgbClr val="000000"/>
                      </a:solidFill>
                      <a:prstDash val="solid"/>
                    </a:lnB>
                  </a:tcPr>
                </a:tc>
                <a:tc>
                  <a:txBody>
                    <a:bodyPr/>
                    <a:lstStyle/>
                    <a:p>
                      <a:pPr marL="58419">
                        <a:lnSpc>
                          <a:spcPct val="100000"/>
                        </a:lnSpc>
                      </a:pPr>
                      <a:r>
                        <a:rPr sz="1300" dirty="0">
                          <a:latin typeface="Century Schoolbook"/>
                          <a:cs typeface="Century Schoolbook"/>
                        </a:rPr>
                        <a:t>Sy</a:t>
                      </a:r>
                      <a:r>
                        <a:rPr sz="1300" spc="-5" dirty="0">
                          <a:latin typeface="Century Schoolbook"/>
                          <a:cs typeface="Century Schoolbook"/>
                        </a:rPr>
                        <a:t>s</a:t>
                      </a:r>
                      <a:r>
                        <a:rPr sz="1300" spc="5" dirty="0">
                          <a:latin typeface="Century Schoolbook"/>
                          <a:cs typeface="Century Schoolbook"/>
                        </a:rPr>
                        <a:t>t</a:t>
                      </a:r>
                      <a:r>
                        <a:rPr sz="1300" spc="0" dirty="0">
                          <a:latin typeface="Century Schoolbook"/>
                          <a:cs typeface="Century Schoolbook"/>
                        </a:rPr>
                        <a:t>. </a:t>
                      </a:r>
                      <a:r>
                        <a:rPr sz="1300" spc="-10" dirty="0">
                          <a:latin typeface="Century Schoolbook"/>
                          <a:cs typeface="Century Schoolbook"/>
                        </a:rPr>
                        <a:t>Ana</a:t>
                      </a:r>
                      <a:r>
                        <a:rPr sz="1300" spc="0" dirty="0">
                          <a:latin typeface="Century Schoolbook"/>
                          <a:cs typeface="Century Schoolbook"/>
                        </a:rPr>
                        <a:t>l.</a:t>
                      </a:r>
                      <a:endParaRPr sz="1300" dirty="0">
                        <a:latin typeface="Century Schoolbook"/>
                        <a:cs typeface="Century Schoolbook"/>
                      </a:endParaRPr>
                    </a:p>
                  </a:txBody>
                  <a:tcPr marL="0" marR="0" marT="0" marB="0">
                    <a:lnL w="12192">
                      <a:solidFill>
                        <a:srgbClr val="000000"/>
                      </a:solidFill>
                      <a:prstDash val="solid"/>
                    </a:lnL>
                    <a:lnR w="12192">
                      <a:solidFill>
                        <a:srgbClr val="000000"/>
                      </a:solidFill>
                      <a:prstDash val="solid"/>
                    </a:lnR>
                    <a:lnB w="12192">
                      <a:solidFill>
                        <a:srgbClr val="000000"/>
                      </a:solidFill>
                      <a:prstDash val="solid"/>
                    </a:lnB>
                  </a:tcPr>
                </a:tc>
                <a:extLst>
                  <a:ext uri="{0D108BD9-81ED-4DB2-BD59-A6C34878D82A}">
                    <a16:rowId xmlns:a16="http://schemas.microsoft.com/office/drawing/2014/main" val="10008"/>
                  </a:ext>
                </a:extLst>
              </a:tr>
            </a:tbl>
          </a:graphicData>
        </a:graphic>
      </p:graphicFrame>
      <p:graphicFrame>
        <p:nvGraphicFramePr>
          <p:cNvPr id="10" name="object 10"/>
          <p:cNvGraphicFramePr>
            <a:graphicFrameLocks noGrp="1"/>
          </p:cNvGraphicFramePr>
          <p:nvPr>
            <p:extLst>
              <p:ext uri="{D42A27DB-BD31-4B8C-83A1-F6EECF244321}">
                <p14:modId xmlns:p14="http://schemas.microsoft.com/office/powerpoint/2010/main" val="3880473398"/>
              </p:ext>
            </p:extLst>
          </p:nvPr>
        </p:nvGraphicFramePr>
        <p:xfrm>
          <a:off x="4471148" y="1700815"/>
          <a:ext cx="2705548" cy="2587697"/>
        </p:xfrm>
        <a:graphic>
          <a:graphicData uri="http://schemas.openxmlformats.org/drawingml/2006/table">
            <a:tbl>
              <a:tblPr firstRow="1" bandRow="1">
                <a:tableStyleId>{2D5ABB26-0587-4C30-8999-92F81FD0307C}</a:tableStyleId>
              </a:tblPr>
              <a:tblGrid>
                <a:gridCol w="449132">
                  <a:extLst>
                    <a:ext uri="{9D8B030D-6E8A-4147-A177-3AD203B41FA5}">
                      <a16:colId xmlns:a16="http://schemas.microsoft.com/office/drawing/2014/main" val="20000"/>
                    </a:ext>
                  </a:extLst>
                </a:gridCol>
                <a:gridCol w="447786">
                  <a:extLst>
                    <a:ext uri="{9D8B030D-6E8A-4147-A177-3AD203B41FA5}">
                      <a16:colId xmlns:a16="http://schemas.microsoft.com/office/drawing/2014/main" val="20001"/>
                    </a:ext>
                  </a:extLst>
                </a:gridCol>
                <a:gridCol w="1210236">
                  <a:extLst>
                    <a:ext uri="{9D8B030D-6E8A-4147-A177-3AD203B41FA5}">
                      <a16:colId xmlns:a16="http://schemas.microsoft.com/office/drawing/2014/main" val="20002"/>
                    </a:ext>
                  </a:extLst>
                </a:gridCol>
                <a:gridCol w="598394">
                  <a:extLst>
                    <a:ext uri="{9D8B030D-6E8A-4147-A177-3AD203B41FA5}">
                      <a16:colId xmlns:a16="http://schemas.microsoft.com/office/drawing/2014/main" val="20003"/>
                    </a:ext>
                  </a:extLst>
                </a:gridCol>
              </a:tblGrid>
              <a:tr h="324073">
                <a:tc>
                  <a:txBody>
                    <a:bodyPr/>
                    <a:lstStyle/>
                    <a:p>
                      <a:pPr marL="33020">
                        <a:lnSpc>
                          <a:spcPct val="100000"/>
                        </a:lnSpc>
                      </a:pPr>
                      <a:r>
                        <a:rPr sz="1300" spc="-10" dirty="0">
                          <a:latin typeface="Century Schoolbook"/>
                          <a:cs typeface="Century Schoolbook"/>
                        </a:rPr>
                        <a:t>ENO</a:t>
                      </a:r>
                      <a:endParaRPr sz="1300" dirty="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lnB w="12192">
                      <a:solidFill>
                        <a:srgbClr val="000000"/>
                      </a:solidFill>
                      <a:prstDash val="solid"/>
                    </a:lnB>
                  </a:tcPr>
                </a:tc>
                <a:tc>
                  <a:txBody>
                    <a:bodyPr/>
                    <a:lstStyle/>
                    <a:p>
                      <a:pPr marL="63500">
                        <a:lnSpc>
                          <a:spcPct val="100000"/>
                        </a:lnSpc>
                      </a:pPr>
                      <a:r>
                        <a:rPr sz="1300" spc="-5" dirty="0">
                          <a:latin typeface="Century Schoolbook"/>
                          <a:cs typeface="Century Schoolbook"/>
                        </a:rPr>
                        <a:t>P</a:t>
                      </a:r>
                      <a:r>
                        <a:rPr sz="1300" spc="-10" dirty="0">
                          <a:latin typeface="Century Schoolbook"/>
                          <a:cs typeface="Century Schoolbook"/>
                        </a:rPr>
                        <a:t>NO</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lnB w="12192">
                      <a:solidFill>
                        <a:srgbClr val="000000"/>
                      </a:solidFill>
                      <a:prstDash val="solid"/>
                    </a:lnB>
                  </a:tcPr>
                </a:tc>
                <a:tc>
                  <a:txBody>
                    <a:bodyPr/>
                    <a:lstStyle/>
                    <a:p>
                      <a:pPr marL="304165">
                        <a:lnSpc>
                          <a:spcPct val="100000"/>
                        </a:lnSpc>
                      </a:pPr>
                      <a:r>
                        <a:rPr sz="1300" spc="-10" dirty="0">
                          <a:latin typeface="Century Schoolbook"/>
                          <a:cs typeface="Century Schoolbook"/>
                        </a:rPr>
                        <a:t>RE</a:t>
                      </a:r>
                      <a:r>
                        <a:rPr sz="1300" spc="0" dirty="0">
                          <a:latin typeface="Century Schoolbook"/>
                          <a:cs typeface="Century Schoolbook"/>
                        </a:rPr>
                        <a:t>SP</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lnB w="12192">
                      <a:solidFill>
                        <a:srgbClr val="000000"/>
                      </a:solidFill>
                      <a:prstDash val="solid"/>
                    </a:lnB>
                  </a:tcPr>
                </a:tc>
                <a:tc>
                  <a:txBody>
                    <a:bodyPr/>
                    <a:lstStyle/>
                    <a:p>
                      <a:pPr marL="160020">
                        <a:lnSpc>
                          <a:spcPct val="100000"/>
                        </a:lnSpc>
                      </a:pPr>
                      <a:r>
                        <a:rPr sz="1300" spc="-5" dirty="0">
                          <a:latin typeface="Century Schoolbook"/>
                          <a:cs typeface="Century Schoolbook"/>
                        </a:rPr>
                        <a:t>DUR</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lnB w="12192">
                      <a:solidFill>
                        <a:srgbClr val="000000"/>
                      </a:solidFill>
                      <a:prstDash val="solid"/>
                    </a:lnB>
                  </a:tcPr>
                </a:tc>
                <a:extLst>
                  <a:ext uri="{0D108BD9-81ED-4DB2-BD59-A6C34878D82A}">
                    <a16:rowId xmlns:a16="http://schemas.microsoft.com/office/drawing/2014/main" val="10000"/>
                  </a:ext>
                </a:extLst>
              </a:tr>
              <a:tr h="293219">
                <a:tc>
                  <a:txBody>
                    <a:bodyPr/>
                    <a:lstStyle/>
                    <a:p>
                      <a:pPr marL="165735">
                        <a:lnSpc>
                          <a:spcPct val="100000"/>
                        </a:lnSpc>
                      </a:pPr>
                      <a:r>
                        <a:rPr sz="1300" spc="-5" dirty="0">
                          <a:latin typeface="Century Schoolbook"/>
                          <a:cs typeface="Century Schoolbook"/>
                        </a:rPr>
                        <a:t>E1</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tcPr>
                </a:tc>
                <a:tc>
                  <a:txBody>
                    <a:bodyPr/>
                    <a:lstStyle/>
                    <a:p>
                      <a:pPr marL="178435">
                        <a:lnSpc>
                          <a:spcPct val="100000"/>
                        </a:lnSpc>
                      </a:pPr>
                      <a:r>
                        <a:rPr sz="1300" spc="-5" dirty="0">
                          <a:latin typeface="Century Schoolbook"/>
                          <a:cs typeface="Century Schoolbook"/>
                        </a:rPr>
                        <a:t>P1</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tcPr>
                </a:tc>
                <a:tc>
                  <a:txBody>
                    <a:bodyPr/>
                    <a:lstStyle/>
                    <a:p>
                      <a:pPr marL="177800">
                        <a:lnSpc>
                          <a:spcPct val="100000"/>
                        </a:lnSpc>
                      </a:pPr>
                      <a:r>
                        <a:rPr sz="1300" spc="-5" dirty="0">
                          <a:latin typeface="Century Schoolbook"/>
                          <a:cs typeface="Century Schoolbook"/>
                        </a:rPr>
                        <a:t>Manag</a:t>
                      </a:r>
                      <a:r>
                        <a:rPr sz="1300" spc="5" dirty="0">
                          <a:latin typeface="Century Schoolbook"/>
                          <a:cs typeface="Century Schoolbook"/>
                        </a:rPr>
                        <a:t>e</a:t>
                      </a:r>
                      <a:r>
                        <a:rPr sz="1300" spc="0" dirty="0">
                          <a:latin typeface="Century Schoolbook"/>
                          <a:cs typeface="Century Schoolbook"/>
                        </a:rPr>
                        <a:t>r</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tcPr>
                </a:tc>
                <a:tc>
                  <a:txBody>
                    <a:bodyPr/>
                    <a:lstStyle/>
                    <a:p>
                      <a:pPr marR="10795" algn="ctr">
                        <a:lnSpc>
                          <a:spcPct val="100000"/>
                        </a:lnSpc>
                      </a:pPr>
                      <a:r>
                        <a:rPr sz="1300" spc="-5" dirty="0">
                          <a:latin typeface="Century Schoolbook"/>
                          <a:cs typeface="Century Schoolbook"/>
                        </a:rPr>
                        <a:t>1</a:t>
                      </a:r>
                      <a:r>
                        <a:rPr sz="1300" spc="0" dirty="0">
                          <a:latin typeface="Century Schoolbook"/>
                          <a:cs typeface="Century Schoolbook"/>
                        </a:rPr>
                        <a:t>2</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T w="12192">
                      <a:solidFill>
                        <a:srgbClr val="000000"/>
                      </a:solidFill>
                      <a:prstDash val="solid"/>
                    </a:lnT>
                  </a:tcPr>
                </a:tc>
                <a:extLst>
                  <a:ext uri="{0D108BD9-81ED-4DB2-BD59-A6C34878D82A}">
                    <a16:rowId xmlns:a16="http://schemas.microsoft.com/office/drawing/2014/main" val="10001"/>
                  </a:ext>
                </a:extLst>
              </a:tr>
              <a:tr h="192881">
                <a:tc>
                  <a:txBody>
                    <a:bodyPr/>
                    <a:lstStyle/>
                    <a:p>
                      <a:pPr marL="165735">
                        <a:lnSpc>
                          <a:spcPct val="100000"/>
                        </a:lnSpc>
                      </a:pPr>
                      <a:r>
                        <a:rPr sz="1300" spc="-5" dirty="0">
                          <a:latin typeface="Century Schoolbook"/>
                          <a:cs typeface="Century Schoolbook"/>
                        </a:rPr>
                        <a:t>E2</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8435">
                        <a:lnSpc>
                          <a:spcPct val="100000"/>
                        </a:lnSpc>
                      </a:pPr>
                      <a:r>
                        <a:rPr sz="1300" spc="-5" dirty="0">
                          <a:latin typeface="Century Schoolbook"/>
                          <a:cs typeface="Century Schoolbook"/>
                        </a:rPr>
                        <a:t>P1</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7800">
                        <a:lnSpc>
                          <a:spcPct val="100000"/>
                        </a:lnSpc>
                      </a:pPr>
                      <a:r>
                        <a:rPr sz="1300" spc="-5" dirty="0">
                          <a:latin typeface="Century Schoolbook"/>
                          <a:cs typeface="Century Schoolbook"/>
                        </a:rPr>
                        <a:t>Ana</a:t>
                      </a:r>
                      <a:r>
                        <a:rPr sz="1300" spc="0" dirty="0">
                          <a:latin typeface="Century Schoolbook"/>
                          <a:cs typeface="Century Schoolbook"/>
                        </a:rPr>
                        <a:t>ly</a:t>
                      </a:r>
                      <a:r>
                        <a:rPr sz="1300" spc="-5" dirty="0">
                          <a:latin typeface="Century Schoolbook"/>
                          <a:cs typeface="Century Schoolbook"/>
                        </a:rPr>
                        <a:t>s</a:t>
                      </a:r>
                      <a:r>
                        <a:rPr sz="1300" spc="0" dirty="0">
                          <a:latin typeface="Century Schoolbook"/>
                          <a:cs typeface="Century Schoolbook"/>
                        </a:rPr>
                        <a:t>t</a:t>
                      </a:r>
                      <a:endParaRPr sz="1300" dirty="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R="10160" algn="ctr">
                        <a:lnSpc>
                          <a:spcPct val="100000"/>
                        </a:lnSpc>
                      </a:pPr>
                      <a:r>
                        <a:rPr sz="1300" spc="-5" dirty="0">
                          <a:latin typeface="Century Schoolbook"/>
                          <a:cs typeface="Century Schoolbook"/>
                        </a:rPr>
                        <a:t>2</a:t>
                      </a:r>
                      <a:r>
                        <a:rPr sz="1300" spc="0" dirty="0">
                          <a:latin typeface="Century Schoolbook"/>
                          <a:cs typeface="Century Schoolbook"/>
                        </a:rPr>
                        <a:t>4</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2"/>
                  </a:ext>
                </a:extLst>
              </a:tr>
              <a:tr h="179294">
                <a:tc>
                  <a:txBody>
                    <a:bodyPr/>
                    <a:lstStyle/>
                    <a:p>
                      <a:pPr marL="165735">
                        <a:lnSpc>
                          <a:spcPts val="1645"/>
                        </a:lnSpc>
                      </a:pPr>
                      <a:r>
                        <a:rPr sz="1300" spc="-5" dirty="0">
                          <a:latin typeface="Century Schoolbook"/>
                          <a:cs typeface="Century Schoolbook"/>
                        </a:rPr>
                        <a:t>E2</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8435">
                        <a:lnSpc>
                          <a:spcPts val="1645"/>
                        </a:lnSpc>
                      </a:pPr>
                      <a:r>
                        <a:rPr sz="1300" spc="-5" dirty="0">
                          <a:latin typeface="Century Schoolbook"/>
                          <a:cs typeface="Century Schoolbook"/>
                        </a:rPr>
                        <a:t>P2</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7800">
                        <a:lnSpc>
                          <a:spcPts val="1645"/>
                        </a:lnSpc>
                      </a:pPr>
                      <a:r>
                        <a:rPr sz="1300" spc="-5" dirty="0">
                          <a:latin typeface="Century Schoolbook"/>
                          <a:cs typeface="Century Schoolbook"/>
                        </a:rPr>
                        <a:t>Ana</a:t>
                      </a:r>
                      <a:r>
                        <a:rPr sz="1300" spc="0" dirty="0">
                          <a:latin typeface="Century Schoolbook"/>
                          <a:cs typeface="Century Schoolbook"/>
                        </a:rPr>
                        <a:t>ly</a:t>
                      </a:r>
                      <a:r>
                        <a:rPr sz="1300" spc="-5" dirty="0">
                          <a:latin typeface="Century Schoolbook"/>
                          <a:cs typeface="Century Schoolbook"/>
                        </a:rPr>
                        <a:t>s</a:t>
                      </a:r>
                      <a:r>
                        <a:rPr sz="1300" spc="0" dirty="0">
                          <a:latin typeface="Century Schoolbook"/>
                          <a:cs typeface="Century Schoolbook"/>
                        </a:rPr>
                        <a:t>t</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94615" algn="ctr">
                        <a:lnSpc>
                          <a:spcPts val="1645"/>
                        </a:lnSpc>
                      </a:pPr>
                      <a:r>
                        <a:rPr sz="1300" dirty="0">
                          <a:latin typeface="Century Schoolbook"/>
                          <a:cs typeface="Century Schoolbook"/>
                        </a:rPr>
                        <a:t>6</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3"/>
                  </a:ext>
                </a:extLst>
              </a:tr>
              <a:tr h="192881">
                <a:tc>
                  <a:txBody>
                    <a:bodyPr/>
                    <a:lstStyle/>
                    <a:p>
                      <a:pPr marL="165735">
                        <a:lnSpc>
                          <a:spcPct val="100000"/>
                        </a:lnSpc>
                      </a:pPr>
                      <a:r>
                        <a:rPr sz="1300" spc="-5" dirty="0">
                          <a:latin typeface="Century Schoolbook"/>
                          <a:cs typeface="Century Schoolbook"/>
                        </a:rPr>
                        <a:t>E3</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8435">
                        <a:lnSpc>
                          <a:spcPct val="100000"/>
                        </a:lnSpc>
                      </a:pPr>
                      <a:r>
                        <a:rPr sz="1300" spc="-5" dirty="0">
                          <a:latin typeface="Century Schoolbook"/>
                          <a:cs typeface="Century Schoolbook"/>
                        </a:rPr>
                        <a:t>P3</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7800">
                        <a:lnSpc>
                          <a:spcPct val="100000"/>
                        </a:lnSpc>
                      </a:pPr>
                      <a:r>
                        <a:rPr sz="1300" spc="-5" dirty="0">
                          <a:latin typeface="Century Schoolbook"/>
                          <a:cs typeface="Century Schoolbook"/>
                        </a:rPr>
                        <a:t>C</a:t>
                      </a:r>
                      <a:r>
                        <a:rPr sz="1300" spc="5" dirty="0">
                          <a:latin typeface="Century Schoolbook"/>
                          <a:cs typeface="Century Schoolbook"/>
                        </a:rPr>
                        <a:t>o</a:t>
                      </a:r>
                      <a:r>
                        <a:rPr sz="1300" spc="-5" dirty="0">
                          <a:latin typeface="Century Schoolbook"/>
                          <a:cs typeface="Century Schoolbook"/>
                        </a:rPr>
                        <a:t>nsu</a:t>
                      </a:r>
                      <a:r>
                        <a:rPr sz="1300" spc="0" dirty="0">
                          <a:latin typeface="Century Schoolbook"/>
                          <a:cs typeface="Century Schoolbook"/>
                        </a:rPr>
                        <a:t>l</a:t>
                      </a:r>
                      <a:r>
                        <a:rPr sz="1300" spc="-5" dirty="0">
                          <a:latin typeface="Century Schoolbook"/>
                          <a:cs typeface="Century Schoolbook"/>
                        </a:rPr>
                        <a:t>tant</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R="10795" algn="ctr">
                        <a:lnSpc>
                          <a:spcPct val="100000"/>
                        </a:lnSpc>
                      </a:pPr>
                      <a:r>
                        <a:rPr sz="1300" spc="-5" dirty="0">
                          <a:latin typeface="Century Schoolbook"/>
                          <a:cs typeface="Century Schoolbook"/>
                        </a:rPr>
                        <a:t>10</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4"/>
                  </a:ext>
                </a:extLst>
              </a:tr>
              <a:tr h="192881">
                <a:tc>
                  <a:txBody>
                    <a:bodyPr/>
                    <a:lstStyle/>
                    <a:p>
                      <a:pPr marL="165735">
                        <a:lnSpc>
                          <a:spcPct val="100000"/>
                        </a:lnSpc>
                      </a:pPr>
                      <a:r>
                        <a:rPr sz="1300" spc="-5" dirty="0">
                          <a:latin typeface="Century Schoolbook"/>
                          <a:cs typeface="Century Schoolbook"/>
                        </a:rPr>
                        <a:t>E3</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8435">
                        <a:lnSpc>
                          <a:spcPct val="100000"/>
                        </a:lnSpc>
                      </a:pPr>
                      <a:r>
                        <a:rPr sz="1300" spc="-5" dirty="0">
                          <a:latin typeface="Century Schoolbook"/>
                          <a:cs typeface="Century Schoolbook"/>
                        </a:rPr>
                        <a:t>P4</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7800">
                        <a:lnSpc>
                          <a:spcPct val="100000"/>
                        </a:lnSpc>
                      </a:pPr>
                      <a:r>
                        <a:rPr sz="1300" spc="-5" dirty="0">
                          <a:latin typeface="Century Schoolbook"/>
                          <a:cs typeface="Century Schoolbook"/>
                        </a:rPr>
                        <a:t>En</a:t>
                      </a:r>
                      <a:r>
                        <a:rPr sz="1300" spc="0" dirty="0">
                          <a:latin typeface="Century Schoolbook"/>
                          <a:cs typeface="Century Schoolbook"/>
                        </a:rPr>
                        <a:t>gi</a:t>
                      </a:r>
                      <a:r>
                        <a:rPr sz="1300" spc="-20" dirty="0">
                          <a:latin typeface="Century Schoolbook"/>
                          <a:cs typeface="Century Schoolbook"/>
                        </a:rPr>
                        <a:t>n</a:t>
                      </a:r>
                      <a:r>
                        <a:rPr sz="1300" spc="5" dirty="0">
                          <a:latin typeface="Century Schoolbook"/>
                          <a:cs typeface="Century Schoolbook"/>
                        </a:rPr>
                        <a:t>ee</a:t>
                      </a:r>
                      <a:r>
                        <a:rPr sz="1300" spc="0" dirty="0">
                          <a:latin typeface="Century Schoolbook"/>
                          <a:cs typeface="Century Schoolbook"/>
                        </a:rPr>
                        <a:t>r</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R="9525" algn="ctr">
                        <a:lnSpc>
                          <a:spcPct val="100000"/>
                        </a:lnSpc>
                      </a:pPr>
                      <a:r>
                        <a:rPr sz="1300" spc="-5" dirty="0">
                          <a:latin typeface="Century Schoolbook"/>
                          <a:cs typeface="Century Schoolbook"/>
                        </a:rPr>
                        <a:t>48</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5"/>
                  </a:ext>
                </a:extLst>
              </a:tr>
              <a:tr h="190500">
                <a:tc>
                  <a:txBody>
                    <a:bodyPr/>
                    <a:lstStyle/>
                    <a:p>
                      <a:pPr marL="165735">
                        <a:lnSpc>
                          <a:spcPts val="1655"/>
                        </a:lnSpc>
                      </a:pPr>
                      <a:r>
                        <a:rPr sz="1300" dirty="0">
                          <a:latin typeface="Century Schoolbook"/>
                          <a:cs typeface="Century Schoolbook"/>
                        </a:rPr>
                        <a:t>E4</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8435">
                        <a:lnSpc>
                          <a:spcPts val="1655"/>
                        </a:lnSpc>
                      </a:pPr>
                      <a:r>
                        <a:rPr sz="1300" dirty="0">
                          <a:latin typeface="Century Schoolbook"/>
                          <a:cs typeface="Century Schoolbook"/>
                        </a:rPr>
                        <a:t>P2</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9070">
                        <a:lnSpc>
                          <a:spcPts val="1655"/>
                        </a:lnSpc>
                      </a:pPr>
                      <a:r>
                        <a:rPr sz="1300" dirty="0">
                          <a:latin typeface="Century Schoolbook"/>
                          <a:cs typeface="Century Schoolbook"/>
                        </a:rPr>
                        <a:t>Program</a:t>
                      </a:r>
                      <a:r>
                        <a:rPr sz="1300" spc="-15" dirty="0">
                          <a:latin typeface="Century Schoolbook"/>
                          <a:cs typeface="Century Schoolbook"/>
                        </a:rPr>
                        <a:t>m</a:t>
                      </a:r>
                      <a:r>
                        <a:rPr sz="1300" spc="0" dirty="0">
                          <a:latin typeface="Century Schoolbook"/>
                          <a:cs typeface="Century Schoolbook"/>
                        </a:rPr>
                        <a:t>er</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R="11430" algn="ctr">
                        <a:lnSpc>
                          <a:spcPts val="1655"/>
                        </a:lnSpc>
                      </a:pPr>
                      <a:r>
                        <a:rPr sz="1300" dirty="0">
                          <a:latin typeface="Century Schoolbook"/>
                          <a:cs typeface="Century Schoolbook"/>
                        </a:rPr>
                        <a:t>18</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6"/>
                  </a:ext>
                </a:extLst>
              </a:tr>
              <a:tr h="192881">
                <a:tc>
                  <a:txBody>
                    <a:bodyPr/>
                    <a:lstStyle/>
                    <a:p>
                      <a:pPr marL="165735">
                        <a:lnSpc>
                          <a:spcPct val="100000"/>
                        </a:lnSpc>
                      </a:pPr>
                      <a:r>
                        <a:rPr sz="1300" spc="-5" dirty="0">
                          <a:latin typeface="Century Schoolbook"/>
                          <a:cs typeface="Century Schoolbook"/>
                        </a:rPr>
                        <a:t>E5</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8435">
                        <a:lnSpc>
                          <a:spcPct val="100000"/>
                        </a:lnSpc>
                      </a:pPr>
                      <a:r>
                        <a:rPr sz="1300" spc="-5" dirty="0">
                          <a:latin typeface="Century Schoolbook"/>
                          <a:cs typeface="Century Schoolbook"/>
                        </a:rPr>
                        <a:t>P2</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7800">
                        <a:lnSpc>
                          <a:spcPct val="100000"/>
                        </a:lnSpc>
                      </a:pPr>
                      <a:r>
                        <a:rPr sz="1300" spc="-5" dirty="0">
                          <a:latin typeface="Century Schoolbook"/>
                          <a:cs typeface="Century Schoolbook"/>
                        </a:rPr>
                        <a:t>Manag</a:t>
                      </a:r>
                      <a:r>
                        <a:rPr sz="1300" spc="5" dirty="0">
                          <a:latin typeface="Century Schoolbook"/>
                          <a:cs typeface="Century Schoolbook"/>
                        </a:rPr>
                        <a:t>e</a:t>
                      </a:r>
                      <a:r>
                        <a:rPr sz="1300" spc="0" dirty="0">
                          <a:latin typeface="Century Schoolbook"/>
                          <a:cs typeface="Century Schoolbook"/>
                        </a:rPr>
                        <a:t>r</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R="10795" algn="ctr">
                        <a:lnSpc>
                          <a:spcPct val="100000"/>
                        </a:lnSpc>
                      </a:pPr>
                      <a:r>
                        <a:rPr sz="1300" spc="-5" dirty="0">
                          <a:latin typeface="Century Schoolbook"/>
                          <a:cs typeface="Century Schoolbook"/>
                        </a:rPr>
                        <a:t>2</a:t>
                      </a:r>
                      <a:r>
                        <a:rPr sz="1300" spc="0" dirty="0">
                          <a:latin typeface="Century Schoolbook"/>
                          <a:cs typeface="Century Schoolbook"/>
                        </a:rPr>
                        <a:t>4</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7"/>
                  </a:ext>
                </a:extLst>
              </a:tr>
              <a:tr h="192881">
                <a:tc>
                  <a:txBody>
                    <a:bodyPr/>
                    <a:lstStyle/>
                    <a:p>
                      <a:pPr marL="165735">
                        <a:lnSpc>
                          <a:spcPct val="100000"/>
                        </a:lnSpc>
                      </a:pPr>
                      <a:r>
                        <a:rPr sz="1300" spc="-5" dirty="0">
                          <a:latin typeface="Century Schoolbook"/>
                          <a:cs typeface="Century Schoolbook"/>
                        </a:rPr>
                        <a:t>E6</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8435">
                        <a:lnSpc>
                          <a:spcPct val="100000"/>
                        </a:lnSpc>
                      </a:pPr>
                      <a:r>
                        <a:rPr sz="1300" spc="-5" dirty="0">
                          <a:latin typeface="Century Schoolbook"/>
                          <a:cs typeface="Century Schoolbook"/>
                        </a:rPr>
                        <a:t>P4</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7800">
                        <a:lnSpc>
                          <a:spcPct val="100000"/>
                        </a:lnSpc>
                      </a:pPr>
                      <a:r>
                        <a:rPr sz="1300" spc="-5" dirty="0">
                          <a:latin typeface="Century Schoolbook"/>
                          <a:cs typeface="Century Schoolbook"/>
                        </a:rPr>
                        <a:t>Manag</a:t>
                      </a:r>
                      <a:r>
                        <a:rPr sz="1300" spc="5" dirty="0">
                          <a:latin typeface="Century Schoolbook"/>
                          <a:cs typeface="Century Schoolbook"/>
                        </a:rPr>
                        <a:t>e</a:t>
                      </a:r>
                      <a:r>
                        <a:rPr sz="1300" spc="0" dirty="0">
                          <a:latin typeface="Century Schoolbook"/>
                          <a:cs typeface="Century Schoolbook"/>
                        </a:rPr>
                        <a:t>r</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R="10795" algn="ctr">
                        <a:lnSpc>
                          <a:spcPct val="100000"/>
                        </a:lnSpc>
                      </a:pPr>
                      <a:r>
                        <a:rPr sz="1300" spc="-5" dirty="0">
                          <a:latin typeface="Century Schoolbook"/>
                          <a:cs typeface="Century Schoolbook"/>
                        </a:rPr>
                        <a:t>4</a:t>
                      </a:r>
                      <a:r>
                        <a:rPr sz="1300" spc="0" dirty="0">
                          <a:latin typeface="Century Schoolbook"/>
                          <a:cs typeface="Century Schoolbook"/>
                        </a:rPr>
                        <a:t>8</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8"/>
                  </a:ext>
                </a:extLst>
              </a:tr>
              <a:tr h="192881">
                <a:tc>
                  <a:txBody>
                    <a:bodyPr/>
                    <a:lstStyle/>
                    <a:p>
                      <a:pPr marL="165735">
                        <a:lnSpc>
                          <a:spcPct val="100000"/>
                        </a:lnSpc>
                      </a:pPr>
                      <a:r>
                        <a:rPr sz="1300" spc="-5" dirty="0">
                          <a:latin typeface="Century Schoolbook"/>
                          <a:cs typeface="Century Schoolbook"/>
                        </a:rPr>
                        <a:t>E7</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8435">
                        <a:lnSpc>
                          <a:spcPct val="100000"/>
                        </a:lnSpc>
                      </a:pPr>
                      <a:r>
                        <a:rPr sz="1300" spc="-5" dirty="0">
                          <a:latin typeface="Century Schoolbook"/>
                          <a:cs typeface="Century Schoolbook"/>
                        </a:rPr>
                        <a:t>P3</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7800">
                        <a:lnSpc>
                          <a:spcPct val="100000"/>
                        </a:lnSpc>
                      </a:pPr>
                      <a:r>
                        <a:rPr sz="1300" spc="-5" dirty="0">
                          <a:latin typeface="Century Schoolbook"/>
                          <a:cs typeface="Century Schoolbook"/>
                        </a:rPr>
                        <a:t>En</a:t>
                      </a:r>
                      <a:r>
                        <a:rPr sz="1300" spc="0" dirty="0">
                          <a:latin typeface="Century Schoolbook"/>
                          <a:cs typeface="Century Schoolbook"/>
                        </a:rPr>
                        <a:t>gi</a:t>
                      </a:r>
                      <a:r>
                        <a:rPr sz="1300" spc="-20" dirty="0">
                          <a:latin typeface="Century Schoolbook"/>
                          <a:cs typeface="Century Schoolbook"/>
                        </a:rPr>
                        <a:t>n</a:t>
                      </a:r>
                      <a:r>
                        <a:rPr sz="1300" spc="5" dirty="0">
                          <a:latin typeface="Century Schoolbook"/>
                          <a:cs typeface="Century Schoolbook"/>
                        </a:rPr>
                        <a:t>ee</a:t>
                      </a:r>
                      <a:r>
                        <a:rPr sz="1300" spc="0" dirty="0">
                          <a:latin typeface="Century Schoolbook"/>
                          <a:cs typeface="Century Schoolbook"/>
                        </a:rPr>
                        <a:t>r</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R="9525" algn="ctr">
                        <a:lnSpc>
                          <a:spcPct val="100000"/>
                        </a:lnSpc>
                      </a:pPr>
                      <a:r>
                        <a:rPr sz="1300" spc="-5" dirty="0">
                          <a:latin typeface="Century Schoolbook"/>
                          <a:cs typeface="Century Schoolbook"/>
                        </a:rPr>
                        <a:t>36</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09"/>
                  </a:ext>
                </a:extLst>
              </a:tr>
              <a:tr h="192881">
                <a:tc>
                  <a:txBody>
                    <a:bodyPr/>
                    <a:lstStyle/>
                    <a:p>
                      <a:pPr marL="165735">
                        <a:lnSpc>
                          <a:spcPct val="100000"/>
                        </a:lnSpc>
                      </a:pPr>
                      <a:r>
                        <a:rPr sz="1300" spc="-5" dirty="0">
                          <a:latin typeface="Century Schoolbook"/>
                          <a:cs typeface="Century Schoolbook"/>
                        </a:rPr>
                        <a:t>E7</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8435">
                        <a:lnSpc>
                          <a:spcPct val="100000"/>
                        </a:lnSpc>
                      </a:pPr>
                      <a:r>
                        <a:rPr sz="1300" spc="-5" dirty="0">
                          <a:latin typeface="Century Schoolbook"/>
                          <a:cs typeface="Century Schoolbook"/>
                        </a:rPr>
                        <a:t>P5</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L="177800">
                        <a:lnSpc>
                          <a:spcPct val="100000"/>
                        </a:lnSpc>
                      </a:pPr>
                      <a:r>
                        <a:rPr sz="1300" spc="-5" dirty="0">
                          <a:latin typeface="Century Schoolbook"/>
                          <a:cs typeface="Century Schoolbook"/>
                        </a:rPr>
                        <a:t>En</a:t>
                      </a:r>
                      <a:r>
                        <a:rPr sz="1300" spc="0" dirty="0">
                          <a:latin typeface="Century Schoolbook"/>
                          <a:cs typeface="Century Schoolbook"/>
                        </a:rPr>
                        <a:t>gi</a:t>
                      </a:r>
                      <a:r>
                        <a:rPr sz="1300" spc="-20" dirty="0">
                          <a:latin typeface="Century Schoolbook"/>
                          <a:cs typeface="Century Schoolbook"/>
                        </a:rPr>
                        <a:t>n</a:t>
                      </a:r>
                      <a:r>
                        <a:rPr sz="1300" spc="5" dirty="0">
                          <a:latin typeface="Century Schoolbook"/>
                          <a:cs typeface="Century Schoolbook"/>
                        </a:rPr>
                        <a:t>ee</a:t>
                      </a:r>
                      <a:r>
                        <a:rPr sz="1300" spc="0" dirty="0">
                          <a:latin typeface="Century Schoolbook"/>
                          <a:cs typeface="Century Schoolbook"/>
                        </a:rPr>
                        <a:t>r</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tc>
                  <a:txBody>
                    <a:bodyPr/>
                    <a:lstStyle/>
                    <a:p>
                      <a:pPr marR="9525" algn="ctr">
                        <a:lnSpc>
                          <a:spcPct val="100000"/>
                        </a:lnSpc>
                      </a:pPr>
                      <a:r>
                        <a:rPr sz="1300" spc="-5" dirty="0">
                          <a:latin typeface="Century Schoolbook"/>
                          <a:cs typeface="Century Schoolbook"/>
                        </a:rPr>
                        <a:t>23</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tcPr>
                </a:tc>
                <a:extLst>
                  <a:ext uri="{0D108BD9-81ED-4DB2-BD59-A6C34878D82A}">
                    <a16:rowId xmlns:a16="http://schemas.microsoft.com/office/drawing/2014/main" val="10010"/>
                  </a:ext>
                </a:extLst>
              </a:tr>
              <a:tr h="192881">
                <a:tc>
                  <a:txBody>
                    <a:bodyPr/>
                    <a:lstStyle/>
                    <a:p>
                      <a:pPr marL="165735">
                        <a:lnSpc>
                          <a:spcPct val="100000"/>
                        </a:lnSpc>
                      </a:pPr>
                      <a:r>
                        <a:rPr sz="1300" spc="-5" dirty="0">
                          <a:latin typeface="Century Schoolbook"/>
                          <a:cs typeface="Century Schoolbook"/>
                        </a:rPr>
                        <a:t>E8</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B w="12192">
                      <a:solidFill>
                        <a:srgbClr val="000000"/>
                      </a:solidFill>
                      <a:prstDash val="solid"/>
                    </a:lnB>
                  </a:tcPr>
                </a:tc>
                <a:tc>
                  <a:txBody>
                    <a:bodyPr/>
                    <a:lstStyle/>
                    <a:p>
                      <a:pPr marL="178435">
                        <a:lnSpc>
                          <a:spcPct val="100000"/>
                        </a:lnSpc>
                      </a:pPr>
                      <a:r>
                        <a:rPr sz="1300" spc="-5" dirty="0">
                          <a:latin typeface="Century Schoolbook"/>
                          <a:cs typeface="Century Schoolbook"/>
                        </a:rPr>
                        <a:t>P3</a:t>
                      </a:r>
                      <a:endParaRPr sz="1300">
                        <a:latin typeface="Century Schoolbook"/>
                        <a:cs typeface="Century Schoolbook"/>
                      </a:endParaRPr>
                    </a:p>
                  </a:txBody>
                  <a:tcPr marL="0" marR="0" marT="0" marB="0">
                    <a:lnL w="12192">
                      <a:solidFill>
                        <a:srgbClr val="000000"/>
                      </a:solidFill>
                      <a:prstDash val="solid"/>
                    </a:lnL>
                    <a:lnR w="12192">
                      <a:solidFill>
                        <a:srgbClr val="000000"/>
                      </a:solidFill>
                      <a:prstDash val="solid"/>
                    </a:lnR>
                    <a:lnB w="12192">
                      <a:solidFill>
                        <a:srgbClr val="000000"/>
                      </a:solidFill>
                      <a:prstDash val="solid"/>
                    </a:lnB>
                  </a:tcPr>
                </a:tc>
                <a:tc>
                  <a:txBody>
                    <a:bodyPr/>
                    <a:lstStyle/>
                    <a:p>
                      <a:pPr marL="177800">
                        <a:lnSpc>
                          <a:spcPct val="100000"/>
                        </a:lnSpc>
                      </a:pPr>
                      <a:r>
                        <a:rPr sz="1300" spc="-5" dirty="0">
                          <a:latin typeface="Century Schoolbook"/>
                          <a:cs typeface="Century Schoolbook"/>
                        </a:rPr>
                        <a:t>Manag</a:t>
                      </a:r>
                      <a:r>
                        <a:rPr sz="1300" spc="5" dirty="0">
                          <a:latin typeface="Century Schoolbook"/>
                          <a:cs typeface="Century Schoolbook"/>
                        </a:rPr>
                        <a:t>e</a:t>
                      </a:r>
                      <a:r>
                        <a:rPr sz="1300" spc="0" dirty="0">
                          <a:latin typeface="Century Schoolbook"/>
                          <a:cs typeface="Century Schoolbook"/>
                        </a:rPr>
                        <a:t>r</a:t>
                      </a:r>
                      <a:endParaRPr sz="1300" dirty="0">
                        <a:latin typeface="Century Schoolbook"/>
                        <a:cs typeface="Century Schoolbook"/>
                      </a:endParaRPr>
                    </a:p>
                  </a:txBody>
                  <a:tcPr marL="0" marR="0" marT="0" marB="0">
                    <a:lnL w="12192">
                      <a:solidFill>
                        <a:srgbClr val="000000"/>
                      </a:solidFill>
                      <a:prstDash val="solid"/>
                    </a:lnL>
                    <a:lnR w="12192">
                      <a:solidFill>
                        <a:srgbClr val="000000"/>
                      </a:solidFill>
                      <a:prstDash val="solid"/>
                    </a:lnR>
                    <a:lnB w="12192">
                      <a:solidFill>
                        <a:srgbClr val="000000"/>
                      </a:solidFill>
                      <a:prstDash val="solid"/>
                    </a:lnB>
                  </a:tcPr>
                </a:tc>
                <a:tc>
                  <a:txBody>
                    <a:bodyPr/>
                    <a:lstStyle/>
                    <a:p>
                      <a:pPr marR="10795" algn="ctr">
                        <a:lnSpc>
                          <a:spcPct val="100000"/>
                        </a:lnSpc>
                      </a:pPr>
                      <a:r>
                        <a:rPr sz="1300" spc="-5" dirty="0">
                          <a:latin typeface="Century Schoolbook"/>
                          <a:cs typeface="Century Schoolbook"/>
                        </a:rPr>
                        <a:t>4</a:t>
                      </a:r>
                      <a:r>
                        <a:rPr sz="1300" spc="0" dirty="0">
                          <a:latin typeface="Century Schoolbook"/>
                          <a:cs typeface="Century Schoolbook"/>
                        </a:rPr>
                        <a:t>0</a:t>
                      </a:r>
                      <a:endParaRPr sz="1300" dirty="0">
                        <a:latin typeface="Century Schoolbook"/>
                        <a:cs typeface="Century Schoolbook"/>
                      </a:endParaRPr>
                    </a:p>
                  </a:txBody>
                  <a:tcPr marL="0" marR="0" marT="0" marB="0">
                    <a:lnL w="12192">
                      <a:solidFill>
                        <a:srgbClr val="000000"/>
                      </a:solidFill>
                      <a:prstDash val="solid"/>
                    </a:lnL>
                    <a:lnR w="12192">
                      <a:solidFill>
                        <a:srgbClr val="000000"/>
                      </a:solidFill>
                      <a:prstDash val="solid"/>
                    </a:lnR>
                    <a:lnB w="12192">
                      <a:solidFill>
                        <a:srgbClr val="000000"/>
                      </a:solidFill>
                      <a:prstDash val="soli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4980429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a:noFill/>
          <a:ln/>
        </p:spPr>
        <p:txBody>
          <a:bodyPr/>
          <a:lstStyle/>
          <a:p>
            <a:r>
              <a:rPr lang="en-US" dirty="0"/>
              <a:t>Individual constraints (assertions)</a:t>
            </a:r>
          </a:p>
        </p:txBody>
      </p:sp>
      <p:sp>
        <p:nvSpPr>
          <p:cNvPr id="28674" name="Rectangle 2"/>
          <p:cNvSpPr>
            <a:spLocks noGrp="1" noChangeArrowheads="1"/>
          </p:cNvSpPr>
          <p:nvPr>
            <p:ph idx="1"/>
          </p:nvPr>
        </p:nvSpPr>
        <p:spPr>
          <a:xfrm>
            <a:off x="420289" y="1707559"/>
            <a:ext cx="8303423" cy="4759523"/>
          </a:xfrm>
          <a:noFill/>
          <a:ln/>
        </p:spPr>
        <p:txBody>
          <a:bodyPr/>
          <a:lstStyle/>
          <a:p>
            <a:r>
              <a:rPr lang="en-US" sz="2812" u="sng" dirty="0"/>
              <a:t>Compatibility can be checked at two levels: predicate and data</a:t>
            </a:r>
            <a:r>
              <a:rPr lang="en-US" sz="2812" dirty="0"/>
              <a:t>. </a:t>
            </a:r>
          </a:p>
          <a:p>
            <a:r>
              <a:rPr lang="en-US" sz="2812" dirty="0"/>
              <a:t>Second, if predicate compatibility has been found, the constraint is tested against the instance of the fragment (data). </a:t>
            </a:r>
          </a:p>
          <a:p>
            <a:r>
              <a:rPr lang="en-US" sz="2812" dirty="0"/>
              <a:t>If it is not satisfied by that instance, the constraint is also globally rejected. </a:t>
            </a:r>
          </a:p>
          <a:p>
            <a:r>
              <a:rPr lang="en-US" sz="2812" dirty="0"/>
              <a:t>If compatibility is found in both predicate and data, the constraint is stored at each site. </a:t>
            </a:r>
          </a:p>
        </p:txBody>
      </p:sp>
    </p:spTree>
    <p:extLst>
      <p:ext uri="{BB962C8B-B14F-4D97-AF65-F5344CB8AC3E}">
        <p14:creationId xmlns:p14="http://schemas.microsoft.com/office/powerpoint/2010/main" val="11527941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4294967295"/>
          </p:nvPr>
        </p:nvSpPr>
        <p:spPr>
          <a:xfrm>
            <a:off x="8688586" y="6679406"/>
            <a:ext cx="187523" cy="214313"/>
          </a:xfrm>
          <a:prstGeom prst="rect">
            <a:avLst/>
          </a:prstGeom>
        </p:spPr>
        <p:txBody>
          <a:bodyPr/>
          <a:lstStyle/>
          <a:p>
            <a:fld id="{4F3CC9D7-FFCB-4DA3-A581-D448172EAE95}" type="slidenum">
              <a:rPr lang="de-DE" altLang="en-US"/>
              <a:pPr/>
              <a:t>71</a:t>
            </a:fld>
            <a:endParaRPr lang="de-DE" altLang="en-US"/>
          </a:p>
        </p:txBody>
      </p:sp>
      <p:sp>
        <p:nvSpPr>
          <p:cNvPr id="581634" name="Rectangle 2"/>
          <p:cNvSpPr>
            <a:spLocks noGrp="1" noChangeArrowheads="1"/>
          </p:cNvSpPr>
          <p:nvPr>
            <p:ph type="title"/>
          </p:nvPr>
        </p:nvSpPr>
        <p:spPr bwMode="auto">
          <a:xfrm>
            <a:off x="230067" y="474785"/>
            <a:ext cx="8704384" cy="64330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sz="3375" dirty="0"/>
              <a:t>Individual constraints (assertions): Example</a:t>
            </a:r>
            <a:endParaRPr lang="en-US" altLang="en-US" sz="3375" dirty="0"/>
          </a:p>
        </p:txBody>
      </p:sp>
      <p:sp>
        <p:nvSpPr>
          <p:cNvPr id="581635" name="Text Box 3"/>
          <p:cNvSpPr txBox="1">
            <a:spLocks noChangeArrowheads="1"/>
          </p:cNvSpPr>
          <p:nvPr/>
        </p:nvSpPr>
        <p:spPr bwMode="auto">
          <a:xfrm>
            <a:off x="422795" y="1268760"/>
            <a:ext cx="8318928"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21457" indent="-321457">
              <a:buFont typeface="Arial" panose="020B0604020202020204" pitchFamily="34" charset="0"/>
              <a:buChar char="•"/>
            </a:pPr>
            <a:r>
              <a:rPr lang="de-AT" altLang="en-US" sz="2250" dirty="0"/>
              <a:t>Consider relation EMP, horizontally fragmented across three sites using the predicates</a:t>
            </a:r>
          </a:p>
          <a:p>
            <a:pPr marL="642915" lvl="1" indent="-321457">
              <a:buFont typeface="Courier New" panose="02070309020205020404" pitchFamily="49" charset="0"/>
              <a:buChar char="o"/>
            </a:pPr>
            <a:r>
              <a:rPr lang="de-AT" altLang="en-US" sz="2250" dirty="0"/>
              <a:t>	p</a:t>
            </a:r>
            <a:r>
              <a:rPr lang="de-AT" altLang="en-US" sz="2250" baseline="-25000" dirty="0"/>
              <a:t>1</a:t>
            </a:r>
            <a:r>
              <a:rPr lang="de-AT" altLang="en-US" sz="2250" dirty="0"/>
              <a:t> :  0 &lt;= ENO &lt; „E3“</a:t>
            </a:r>
          </a:p>
          <a:p>
            <a:pPr marL="642915" lvl="1" indent="-321457">
              <a:buFont typeface="Courier New" panose="02070309020205020404" pitchFamily="49" charset="0"/>
              <a:buChar char="o"/>
            </a:pPr>
            <a:r>
              <a:rPr lang="de-AT" altLang="en-US" sz="2250" dirty="0"/>
              <a:t>	p</a:t>
            </a:r>
            <a:r>
              <a:rPr lang="de-AT" altLang="en-US" sz="2250" baseline="-25000" dirty="0"/>
              <a:t>2</a:t>
            </a:r>
            <a:r>
              <a:rPr lang="de-AT" altLang="en-US" sz="2250" dirty="0"/>
              <a:t>:  „E3“ &lt;= ENO &lt;= „E6“</a:t>
            </a:r>
          </a:p>
          <a:p>
            <a:pPr marL="642915" lvl="1" indent="-321457">
              <a:buFont typeface="Courier New" panose="02070309020205020404" pitchFamily="49" charset="0"/>
              <a:buChar char="o"/>
            </a:pPr>
            <a:r>
              <a:rPr lang="de-AT" altLang="en-US" sz="2250" dirty="0"/>
              <a:t>	p</a:t>
            </a:r>
            <a:r>
              <a:rPr lang="de-AT" altLang="en-US" sz="2250" baseline="-25000" dirty="0"/>
              <a:t>3</a:t>
            </a:r>
            <a:r>
              <a:rPr lang="de-AT" altLang="en-US" sz="2250" dirty="0"/>
              <a:t>:  ENO &gt; „E6“</a:t>
            </a:r>
          </a:p>
          <a:p>
            <a:pPr marL="642915" lvl="1" indent="-321457">
              <a:buFont typeface="Courier New" panose="02070309020205020404" pitchFamily="49" charset="0"/>
              <a:buChar char="o"/>
            </a:pPr>
            <a:r>
              <a:rPr lang="de-AT" altLang="en-US" sz="2250" dirty="0"/>
              <a:t>and the domain assertion C: ENO &lt; „E4“. </a:t>
            </a:r>
          </a:p>
          <a:p>
            <a:pPr lvl="1" algn="l"/>
            <a:endParaRPr lang="de-AT" altLang="en-US" sz="2250" dirty="0"/>
          </a:p>
          <a:p>
            <a:pPr marL="321457" indent="-321457">
              <a:buFont typeface="Arial" panose="020B0604020202020204" pitchFamily="34" charset="0"/>
              <a:buChar char="•"/>
            </a:pPr>
            <a:r>
              <a:rPr lang="de-AT" altLang="en-US" sz="2250" dirty="0"/>
              <a:t>This domain assertion is compatible with p</a:t>
            </a:r>
            <a:r>
              <a:rPr lang="de-AT" altLang="en-US" sz="2250" baseline="-25000" dirty="0"/>
              <a:t>1</a:t>
            </a:r>
            <a:r>
              <a:rPr lang="de-AT" altLang="en-US" sz="2250" dirty="0"/>
              <a:t> (if C is true, p</a:t>
            </a:r>
            <a:r>
              <a:rPr lang="de-AT" altLang="en-US" sz="2250" baseline="-25000" dirty="0"/>
              <a:t>1</a:t>
            </a:r>
            <a:r>
              <a:rPr lang="de-AT" altLang="en-US" sz="2250" dirty="0"/>
              <a:t> is true) and  p</a:t>
            </a:r>
            <a:r>
              <a:rPr lang="de-AT" altLang="en-US" sz="2250" baseline="-25000" dirty="0"/>
              <a:t>2</a:t>
            </a:r>
            <a:r>
              <a:rPr lang="de-AT" altLang="en-US" sz="2250" dirty="0"/>
              <a:t> (if C is true, p</a:t>
            </a:r>
            <a:r>
              <a:rPr lang="de-AT" altLang="en-US" sz="2250" baseline="-25000" dirty="0"/>
              <a:t>2</a:t>
            </a:r>
            <a:r>
              <a:rPr lang="de-AT" altLang="en-US" sz="2250" dirty="0"/>
              <a:t> is not necessarily false), but is not with p</a:t>
            </a:r>
            <a:r>
              <a:rPr lang="de-AT" altLang="en-US" sz="2250" baseline="-25000" dirty="0"/>
              <a:t>3</a:t>
            </a:r>
            <a:r>
              <a:rPr lang="de-AT" altLang="en-US" sz="2250" dirty="0"/>
              <a:t> (if C is true, then p</a:t>
            </a:r>
            <a:r>
              <a:rPr lang="de-AT" altLang="en-US" sz="2250" baseline="-25000" dirty="0"/>
              <a:t>3</a:t>
            </a:r>
            <a:r>
              <a:rPr lang="de-AT" altLang="en-US" sz="2250" dirty="0"/>
              <a:t> is false).</a:t>
            </a:r>
          </a:p>
          <a:p>
            <a:pPr algn="l"/>
            <a:endParaRPr lang="de-AT" altLang="en-US" sz="2250" dirty="0"/>
          </a:p>
          <a:p>
            <a:pPr marL="321457" indent="-321457">
              <a:buFont typeface="Arial" panose="020B0604020202020204" pitchFamily="34" charset="0"/>
              <a:buChar char="•"/>
            </a:pPr>
            <a:r>
              <a:rPr lang="de-AT" altLang="en-US" sz="2250" dirty="0"/>
              <a:t>Then, the assertion C should be globally rejected because the tuples at site 3 cannot satisfy C, and thus relation EMP does not satisfy C.</a:t>
            </a:r>
            <a:endParaRPr lang="en-US" altLang="en-US" sz="2250" dirty="0"/>
          </a:p>
        </p:txBody>
      </p:sp>
    </p:spTree>
    <p:extLst>
      <p:ext uri="{BB962C8B-B14F-4D97-AF65-F5344CB8AC3E}">
        <p14:creationId xmlns:p14="http://schemas.microsoft.com/office/powerpoint/2010/main" val="10990870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noFill/>
          <a:ln/>
        </p:spPr>
        <p:txBody>
          <a:bodyPr/>
          <a:lstStyle/>
          <a:p>
            <a:r>
              <a:rPr lang="en-US" dirty="0"/>
              <a:t>Types of Distributed Constraints</a:t>
            </a:r>
          </a:p>
        </p:txBody>
      </p:sp>
      <p:sp>
        <p:nvSpPr>
          <p:cNvPr id="27650" name="Rectangle 2"/>
          <p:cNvSpPr>
            <a:spLocks noGrp="1" noChangeArrowheads="1"/>
          </p:cNvSpPr>
          <p:nvPr>
            <p:ph idx="1"/>
          </p:nvPr>
        </p:nvSpPr>
        <p:spPr>
          <a:xfrm>
            <a:off x="457200" y="980728"/>
            <a:ext cx="8382728" cy="4759523"/>
          </a:xfrm>
          <a:noFill/>
          <a:ln/>
        </p:spPr>
        <p:txBody>
          <a:bodyPr/>
          <a:lstStyle/>
          <a:p>
            <a:pPr>
              <a:lnSpc>
                <a:spcPct val="100000"/>
              </a:lnSpc>
              <a:spcBef>
                <a:spcPct val="50000"/>
              </a:spcBef>
            </a:pPr>
            <a:r>
              <a:rPr lang="en-US" sz="2000" dirty="0"/>
              <a:t>Individual constraints (assertions)</a:t>
            </a:r>
          </a:p>
          <a:p>
            <a:pPr lvl="1">
              <a:lnSpc>
                <a:spcPct val="100000"/>
              </a:lnSpc>
              <a:spcBef>
                <a:spcPct val="50000"/>
              </a:spcBef>
            </a:pPr>
            <a:r>
              <a:rPr lang="en-US" dirty="0"/>
              <a:t>single relation, single variable constraints</a:t>
            </a:r>
          </a:p>
          <a:p>
            <a:pPr lvl="1">
              <a:lnSpc>
                <a:spcPct val="100000"/>
              </a:lnSpc>
              <a:spcBef>
                <a:spcPct val="50000"/>
              </a:spcBef>
            </a:pPr>
            <a:r>
              <a:rPr lang="en-US" dirty="0"/>
              <a:t>They refer only to tuples to be updated independently of the rest of the database.</a:t>
            </a:r>
          </a:p>
          <a:p>
            <a:pPr>
              <a:spcBef>
                <a:spcPct val="50000"/>
              </a:spcBef>
            </a:pPr>
            <a:r>
              <a:rPr lang="en-US" sz="2000" dirty="0">
                <a:solidFill>
                  <a:srgbClr val="FF0000"/>
                </a:solidFill>
              </a:rPr>
              <a:t>Set-oriented constraints (assertions)</a:t>
            </a:r>
          </a:p>
          <a:p>
            <a:pPr lvl="1">
              <a:lnSpc>
                <a:spcPct val="100000"/>
              </a:lnSpc>
              <a:spcBef>
                <a:spcPct val="50000"/>
              </a:spcBef>
            </a:pPr>
            <a:r>
              <a:rPr lang="en-US" dirty="0"/>
              <a:t>single relation, multi-variable constraints</a:t>
            </a:r>
          </a:p>
          <a:p>
            <a:pPr lvl="2">
              <a:lnSpc>
                <a:spcPct val="100000"/>
              </a:lnSpc>
              <a:spcBef>
                <a:spcPct val="50000"/>
              </a:spcBef>
            </a:pPr>
            <a:r>
              <a:rPr lang="en-US" sz="2000" dirty="0"/>
              <a:t>functional dependency</a:t>
            </a:r>
          </a:p>
          <a:p>
            <a:pPr lvl="1">
              <a:lnSpc>
                <a:spcPct val="100000"/>
              </a:lnSpc>
              <a:spcBef>
                <a:spcPct val="50000"/>
              </a:spcBef>
            </a:pPr>
            <a:r>
              <a:rPr lang="en-US" dirty="0"/>
              <a:t>multi-relation, multi-variable constraints</a:t>
            </a:r>
          </a:p>
          <a:p>
            <a:pPr lvl="2">
              <a:lnSpc>
                <a:spcPct val="100000"/>
              </a:lnSpc>
              <a:spcBef>
                <a:spcPct val="50000"/>
              </a:spcBef>
            </a:pPr>
            <a:r>
              <a:rPr lang="en-US" sz="2000" dirty="0"/>
              <a:t>foreign key</a:t>
            </a:r>
          </a:p>
          <a:p>
            <a:pPr>
              <a:lnSpc>
                <a:spcPct val="100000"/>
              </a:lnSpc>
              <a:spcBef>
                <a:spcPct val="50000"/>
              </a:spcBef>
            </a:pPr>
            <a:r>
              <a:rPr lang="en-US" sz="2000" dirty="0"/>
              <a:t>Constraints (Assertions) involving aggregates</a:t>
            </a:r>
          </a:p>
          <a:p>
            <a:pPr lvl="1">
              <a:spcBef>
                <a:spcPct val="50000"/>
              </a:spcBef>
            </a:pPr>
            <a:r>
              <a:rPr lang="en-US" dirty="0"/>
              <a:t>require special processing because of the cost of evaluating the aggregates.</a:t>
            </a:r>
          </a:p>
        </p:txBody>
      </p:sp>
    </p:spTree>
    <p:extLst>
      <p:ext uri="{BB962C8B-B14F-4D97-AF65-F5344CB8AC3E}">
        <p14:creationId xmlns:p14="http://schemas.microsoft.com/office/powerpoint/2010/main" val="40529425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bwMode="auto">
          <a:xfrm>
            <a:off x="703385" y="188640"/>
            <a:ext cx="7737231" cy="128193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dirty="0"/>
              <a:t>Set-Oriented Contraints (Assertions)</a:t>
            </a:r>
            <a:endParaRPr lang="en-US" altLang="en-US" dirty="0"/>
          </a:p>
        </p:txBody>
      </p:sp>
      <p:sp>
        <p:nvSpPr>
          <p:cNvPr id="582659" name="Rectangle 3"/>
          <p:cNvSpPr>
            <a:spLocks noGrp="1" noChangeArrowheads="1"/>
          </p:cNvSpPr>
          <p:nvPr>
            <p:ph type="body" idx="1"/>
          </p:nvPr>
        </p:nvSpPr>
        <p:spPr bwMode="auto">
          <a:xfrm>
            <a:off x="368544" y="1268760"/>
            <a:ext cx="8406911" cy="476103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dirty="0"/>
              <a:t>They include </a:t>
            </a:r>
            <a:r>
              <a:rPr lang="de-AT" altLang="en-US" dirty="0">
                <a:solidFill>
                  <a:schemeClr val="tx2"/>
                </a:solidFill>
              </a:rPr>
              <a:t>single-relation multivariable constraints</a:t>
            </a:r>
            <a:r>
              <a:rPr lang="de-AT" altLang="en-US" dirty="0"/>
              <a:t> such as functional dependency (Example 1) and </a:t>
            </a:r>
            <a:r>
              <a:rPr lang="de-AT" altLang="en-US" dirty="0">
                <a:solidFill>
                  <a:schemeClr val="tx2"/>
                </a:solidFill>
              </a:rPr>
              <a:t>multirelation multi-variable constraints</a:t>
            </a:r>
            <a:r>
              <a:rPr lang="de-AT" altLang="en-US" dirty="0"/>
              <a:t> such as foreign key constraints (Example 2)</a:t>
            </a:r>
          </a:p>
          <a:p>
            <a:r>
              <a:rPr lang="de-AT" altLang="en-US" u="sng" dirty="0"/>
              <a:t>Example 1:</a:t>
            </a:r>
            <a:r>
              <a:rPr lang="de-AT" altLang="en-US" dirty="0"/>
              <a:t> The employee number functionally determines the employee name.</a:t>
            </a:r>
          </a:p>
          <a:p>
            <a:pPr lvl="1">
              <a:buFontTx/>
              <a:buNone/>
            </a:pPr>
            <a:r>
              <a:rPr lang="de-AT" altLang="en-US" sz="1969" dirty="0"/>
              <a:t>			</a:t>
            </a:r>
            <a:r>
              <a:rPr lang="de-AT" altLang="en-US" sz="1969" dirty="0">
                <a:solidFill>
                  <a:srgbClr val="009900"/>
                </a:solidFill>
              </a:rPr>
              <a:t>ENO IN EMP DETERMINES ENAME</a:t>
            </a:r>
            <a:endParaRPr lang="de-AT" altLang="en-US" sz="1969" dirty="0"/>
          </a:p>
          <a:p>
            <a:r>
              <a:rPr lang="de-AT" altLang="en-US" u="sng" dirty="0"/>
              <a:t>Example 2:</a:t>
            </a:r>
            <a:r>
              <a:rPr lang="de-AT" altLang="en-US" dirty="0"/>
              <a:t> The project number PNO in relation ASG is a foreign key matching the primary key PNO of relation PROJ. In other words, a project referred to in relation ASG must exist in relation PROJ.</a:t>
            </a:r>
          </a:p>
          <a:p>
            <a:pPr lvl="1">
              <a:buFontTx/>
              <a:buNone/>
            </a:pPr>
            <a:r>
              <a:rPr lang="de-AT" altLang="en-US" sz="1969" dirty="0"/>
              <a:t>             </a:t>
            </a:r>
            <a:r>
              <a:rPr lang="de-AT" altLang="en-US" sz="1969" dirty="0">
                <a:solidFill>
                  <a:srgbClr val="009900"/>
                </a:solidFill>
              </a:rPr>
              <a:t>PNO IN ASG REFERENCES PNO IN PROJ</a:t>
            </a:r>
            <a:endParaRPr lang="en-US" altLang="en-US" sz="1969" dirty="0">
              <a:solidFill>
                <a:srgbClr val="009900"/>
              </a:solidFill>
            </a:endParaRPr>
          </a:p>
        </p:txBody>
      </p:sp>
    </p:spTree>
    <p:extLst>
      <p:ext uri="{BB962C8B-B14F-4D97-AF65-F5344CB8AC3E}">
        <p14:creationId xmlns:p14="http://schemas.microsoft.com/office/powerpoint/2010/main" val="14895436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noFill/>
          <a:ln/>
        </p:spPr>
        <p:txBody>
          <a:bodyPr/>
          <a:lstStyle/>
          <a:p>
            <a:r>
              <a:rPr lang="en-US" dirty="0"/>
              <a:t>Types of Distributed Constraints</a:t>
            </a:r>
          </a:p>
        </p:txBody>
      </p:sp>
      <p:sp>
        <p:nvSpPr>
          <p:cNvPr id="27650" name="Rectangle 2"/>
          <p:cNvSpPr>
            <a:spLocks noGrp="1" noChangeArrowheads="1"/>
          </p:cNvSpPr>
          <p:nvPr>
            <p:ph idx="1"/>
          </p:nvPr>
        </p:nvSpPr>
        <p:spPr>
          <a:xfrm>
            <a:off x="462911" y="1052736"/>
            <a:ext cx="8202161" cy="4759523"/>
          </a:xfrm>
          <a:noFill/>
          <a:ln/>
        </p:spPr>
        <p:txBody>
          <a:bodyPr/>
          <a:lstStyle/>
          <a:p>
            <a:pPr>
              <a:lnSpc>
                <a:spcPct val="100000"/>
              </a:lnSpc>
              <a:spcBef>
                <a:spcPct val="50000"/>
              </a:spcBef>
            </a:pPr>
            <a:r>
              <a:rPr lang="en-US" sz="2000" dirty="0"/>
              <a:t>Individual constraints (assertions)</a:t>
            </a:r>
          </a:p>
          <a:p>
            <a:pPr lvl="1">
              <a:lnSpc>
                <a:spcPct val="100000"/>
              </a:lnSpc>
              <a:spcBef>
                <a:spcPct val="50000"/>
              </a:spcBef>
            </a:pPr>
            <a:r>
              <a:rPr lang="en-US" dirty="0"/>
              <a:t>single relation, single variable constraints</a:t>
            </a:r>
          </a:p>
          <a:p>
            <a:pPr lvl="1">
              <a:lnSpc>
                <a:spcPct val="100000"/>
              </a:lnSpc>
              <a:spcBef>
                <a:spcPct val="50000"/>
              </a:spcBef>
            </a:pPr>
            <a:r>
              <a:rPr lang="en-US" dirty="0"/>
              <a:t>They refer only to tuples to be updated independently of the rest of the database.</a:t>
            </a:r>
          </a:p>
          <a:p>
            <a:pPr>
              <a:spcBef>
                <a:spcPct val="50000"/>
              </a:spcBef>
            </a:pPr>
            <a:r>
              <a:rPr lang="en-US" sz="2000" dirty="0"/>
              <a:t>Set-oriented constraints (assertions)</a:t>
            </a:r>
          </a:p>
          <a:p>
            <a:pPr lvl="1">
              <a:lnSpc>
                <a:spcPct val="100000"/>
              </a:lnSpc>
              <a:spcBef>
                <a:spcPct val="50000"/>
              </a:spcBef>
            </a:pPr>
            <a:r>
              <a:rPr lang="en-US" dirty="0"/>
              <a:t>single relation, multi-variable constraints</a:t>
            </a:r>
          </a:p>
          <a:p>
            <a:pPr lvl="2">
              <a:lnSpc>
                <a:spcPct val="100000"/>
              </a:lnSpc>
              <a:spcBef>
                <a:spcPct val="50000"/>
              </a:spcBef>
            </a:pPr>
            <a:r>
              <a:rPr lang="en-US" sz="2000" dirty="0"/>
              <a:t>functional dependency</a:t>
            </a:r>
          </a:p>
          <a:p>
            <a:pPr lvl="1">
              <a:lnSpc>
                <a:spcPct val="100000"/>
              </a:lnSpc>
              <a:spcBef>
                <a:spcPct val="50000"/>
              </a:spcBef>
            </a:pPr>
            <a:r>
              <a:rPr lang="en-US" dirty="0"/>
              <a:t>multi-relation, multi-variable constraints</a:t>
            </a:r>
          </a:p>
          <a:p>
            <a:pPr lvl="2">
              <a:lnSpc>
                <a:spcPct val="100000"/>
              </a:lnSpc>
              <a:spcBef>
                <a:spcPct val="50000"/>
              </a:spcBef>
            </a:pPr>
            <a:r>
              <a:rPr lang="en-US" sz="2000" dirty="0"/>
              <a:t>foreign key</a:t>
            </a:r>
          </a:p>
          <a:p>
            <a:pPr>
              <a:lnSpc>
                <a:spcPct val="100000"/>
              </a:lnSpc>
              <a:spcBef>
                <a:spcPct val="50000"/>
              </a:spcBef>
            </a:pPr>
            <a:r>
              <a:rPr lang="en-US" sz="2000" dirty="0">
                <a:solidFill>
                  <a:srgbClr val="FF0000"/>
                </a:solidFill>
              </a:rPr>
              <a:t>Constraints (Assertions) involving aggregates</a:t>
            </a:r>
          </a:p>
          <a:p>
            <a:pPr lvl="1">
              <a:spcBef>
                <a:spcPct val="50000"/>
              </a:spcBef>
            </a:pPr>
            <a:r>
              <a:rPr lang="en-US" dirty="0"/>
              <a:t>require special processing because of the cost of evaluating the aggregates.</a:t>
            </a:r>
          </a:p>
        </p:txBody>
      </p:sp>
    </p:spTree>
    <p:extLst>
      <p:ext uri="{BB962C8B-B14F-4D97-AF65-F5344CB8AC3E}">
        <p14:creationId xmlns:p14="http://schemas.microsoft.com/office/powerpoint/2010/main" val="27782983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bwMode="auto">
          <a:xfrm>
            <a:off x="572181" y="441793"/>
            <a:ext cx="7737231" cy="80192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sz="3797" dirty="0"/>
              <a:t>Assertions Involving Aggregates</a:t>
            </a:r>
            <a:endParaRPr lang="en-US" altLang="en-US" sz="3797" dirty="0"/>
          </a:p>
        </p:txBody>
      </p:sp>
      <p:sp>
        <p:nvSpPr>
          <p:cNvPr id="583683" name="Rectangle 3"/>
          <p:cNvSpPr>
            <a:spLocks noGrp="1" noChangeArrowheads="1"/>
          </p:cNvSpPr>
          <p:nvPr>
            <p:ph type="body" idx="1"/>
          </p:nvPr>
        </p:nvSpPr>
        <p:spPr bwMode="auto">
          <a:xfrm>
            <a:off x="557899" y="1758189"/>
            <a:ext cx="8121161" cy="3798277"/>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en-US" altLang="en-US" sz="2531" dirty="0"/>
              <a:t>These constraints are among the most costly to test because they require the calculation of the aggregate functions. </a:t>
            </a:r>
          </a:p>
          <a:p>
            <a:r>
              <a:rPr lang="en-US" altLang="en-US" sz="2531" dirty="0"/>
              <a:t>The aggregate functions generally are MIN, MAX, SUM, and COUNT. </a:t>
            </a:r>
          </a:p>
          <a:p>
            <a:r>
              <a:rPr lang="en-US" altLang="en-US" sz="2531" dirty="0"/>
              <a:t>Each aggregate function contains a projection part and a selection part. </a:t>
            </a:r>
          </a:p>
          <a:p>
            <a:r>
              <a:rPr lang="en-US" altLang="en-US" sz="2531" dirty="0"/>
              <a:t>To enforce these constraints efficiently, it is possible to produce pretests that isolate redundant data</a:t>
            </a:r>
          </a:p>
        </p:txBody>
      </p:sp>
    </p:spTree>
    <p:extLst>
      <p:ext uri="{BB962C8B-B14F-4D97-AF65-F5344CB8AC3E}">
        <p14:creationId xmlns:p14="http://schemas.microsoft.com/office/powerpoint/2010/main" val="27839638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bwMode="auto">
          <a:xfrm>
            <a:off x="572181" y="441793"/>
            <a:ext cx="7737231" cy="80192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sz="3797" dirty="0"/>
              <a:t>Assertions Involving Aggregates</a:t>
            </a:r>
            <a:endParaRPr lang="en-US" altLang="en-US" sz="3797" dirty="0"/>
          </a:p>
        </p:txBody>
      </p:sp>
      <p:sp>
        <p:nvSpPr>
          <p:cNvPr id="583683" name="Rectangle 3"/>
          <p:cNvSpPr>
            <a:spLocks noGrp="1" noChangeArrowheads="1"/>
          </p:cNvSpPr>
          <p:nvPr>
            <p:ph type="body" idx="1"/>
          </p:nvPr>
        </p:nvSpPr>
        <p:spPr bwMode="auto">
          <a:xfrm>
            <a:off x="467544" y="1340768"/>
            <a:ext cx="8496944" cy="465801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sz="2531" dirty="0"/>
              <a:t>Example: The total duration for all employees in the CAD/CAM project is less than 100.</a:t>
            </a:r>
          </a:p>
          <a:p>
            <a:endParaRPr lang="de-AT" altLang="en-US" sz="2531" dirty="0"/>
          </a:p>
          <a:p>
            <a:pPr lvl="1">
              <a:buFontTx/>
              <a:buNone/>
            </a:pPr>
            <a:r>
              <a:rPr lang="de-AT" altLang="en-US" sz="2531" dirty="0"/>
              <a:t>CHECK ON g:ASG, j:PROJ </a:t>
            </a:r>
          </a:p>
          <a:p>
            <a:pPr lvl="1">
              <a:buFontTx/>
              <a:buNone/>
            </a:pPr>
            <a:r>
              <a:rPr lang="de-AT" altLang="en-US" sz="2531" dirty="0"/>
              <a:t>                 (SUM(g.DUR WHERE g.PNO=j.PNO) &lt; 100</a:t>
            </a:r>
          </a:p>
          <a:p>
            <a:pPr lvl="1">
              <a:buFontTx/>
              <a:buNone/>
            </a:pPr>
            <a:r>
              <a:rPr lang="de-AT" altLang="en-US" sz="2531" dirty="0"/>
              <a:t>                  IF j.PNAME=``CAD/CAM´´)</a:t>
            </a:r>
          </a:p>
          <a:p>
            <a:pPr lvl="1">
              <a:buFontTx/>
              <a:buNone/>
            </a:pPr>
            <a:endParaRPr lang="de-AT" altLang="en-US" sz="2531" dirty="0"/>
          </a:p>
          <a:p>
            <a:r>
              <a:rPr lang="de-AT" altLang="en-US" sz="2531" dirty="0"/>
              <a:t>These assertions are among the most costly to test because they require the calculations of the aggregate functions.</a:t>
            </a:r>
            <a:endParaRPr lang="en-US" altLang="en-US" sz="2531" dirty="0"/>
          </a:p>
        </p:txBody>
      </p:sp>
    </p:spTree>
    <p:extLst>
      <p:ext uri="{BB962C8B-B14F-4D97-AF65-F5344CB8AC3E}">
        <p14:creationId xmlns:p14="http://schemas.microsoft.com/office/powerpoint/2010/main" val="16430212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475203" y="1413471"/>
            <a:ext cx="8211597" cy="4759523"/>
          </a:xfrm>
          <a:noFill/>
          <a:ln/>
        </p:spPr>
        <p:txBody>
          <a:bodyPr/>
          <a:lstStyle/>
          <a:p>
            <a:pPr>
              <a:lnSpc>
                <a:spcPct val="100000"/>
              </a:lnSpc>
              <a:spcBef>
                <a:spcPct val="65000"/>
              </a:spcBef>
            </a:pPr>
            <a:r>
              <a:rPr lang="en-US" sz="2250" dirty="0"/>
              <a:t>Problems:</a:t>
            </a:r>
          </a:p>
          <a:p>
            <a:pPr lvl="1">
              <a:lnSpc>
                <a:spcPct val="100000"/>
              </a:lnSpc>
              <a:spcBef>
                <a:spcPct val="65000"/>
              </a:spcBef>
            </a:pPr>
            <a:r>
              <a:rPr lang="en-US" sz="2250" dirty="0"/>
              <a:t>Definition of constraints</a:t>
            </a:r>
          </a:p>
          <a:p>
            <a:pPr lvl="2">
              <a:lnSpc>
                <a:spcPct val="100000"/>
              </a:lnSpc>
              <a:spcBef>
                <a:spcPct val="65000"/>
              </a:spcBef>
            </a:pPr>
            <a:r>
              <a:rPr lang="en-US" sz="2250" dirty="0"/>
              <a:t>consideration for fragments</a:t>
            </a:r>
          </a:p>
          <a:p>
            <a:pPr lvl="1">
              <a:lnSpc>
                <a:spcPct val="100000"/>
              </a:lnSpc>
              <a:spcBef>
                <a:spcPct val="65000"/>
              </a:spcBef>
            </a:pPr>
            <a:r>
              <a:rPr lang="en-US" sz="2250" dirty="0"/>
              <a:t>Where to store</a:t>
            </a:r>
          </a:p>
          <a:p>
            <a:pPr lvl="2">
              <a:lnSpc>
                <a:spcPct val="100000"/>
              </a:lnSpc>
              <a:spcBef>
                <a:spcPct val="65000"/>
              </a:spcBef>
            </a:pPr>
            <a:r>
              <a:rPr lang="en-US" sz="2250" dirty="0"/>
              <a:t>replication</a:t>
            </a:r>
          </a:p>
          <a:p>
            <a:pPr lvl="2">
              <a:lnSpc>
                <a:spcPct val="100000"/>
              </a:lnSpc>
              <a:spcBef>
                <a:spcPct val="65000"/>
              </a:spcBef>
            </a:pPr>
            <a:r>
              <a:rPr lang="en-US" sz="2250" dirty="0"/>
              <a:t>non-replicated : fragments</a:t>
            </a:r>
          </a:p>
          <a:p>
            <a:pPr lvl="1">
              <a:lnSpc>
                <a:spcPct val="100000"/>
              </a:lnSpc>
              <a:spcBef>
                <a:spcPct val="65000"/>
              </a:spcBef>
            </a:pPr>
            <a:r>
              <a:rPr lang="en-US" sz="2250" dirty="0"/>
              <a:t>Enforcement</a:t>
            </a:r>
          </a:p>
          <a:p>
            <a:pPr lvl="2">
              <a:lnSpc>
                <a:spcPct val="100000"/>
              </a:lnSpc>
              <a:spcBef>
                <a:spcPct val="65000"/>
              </a:spcBef>
            </a:pPr>
            <a:r>
              <a:rPr lang="en-US" sz="2250" dirty="0"/>
              <a:t>minimize costs </a:t>
            </a:r>
          </a:p>
        </p:txBody>
      </p:sp>
      <p:sp>
        <p:nvSpPr>
          <p:cNvPr id="26627" name="Rectangle 3"/>
          <p:cNvSpPr>
            <a:spLocks noGrp="1" noChangeArrowheads="1"/>
          </p:cNvSpPr>
          <p:nvPr>
            <p:ph type="title"/>
          </p:nvPr>
        </p:nvSpPr>
        <p:spPr>
          <a:noFill/>
          <a:ln/>
        </p:spPr>
        <p:txBody>
          <a:bodyPr/>
          <a:lstStyle/>
          <a:p>
            <a:r>
              <a:rPr lang="en-US" dirty="0"/>
              <a:t>Distributed Integrity Control</a:t>
            </a:r>
          </a:p>
        </p:txBody>
      </p:sp>
    </p:spTree>
    <p:extLst>
      <p:ext uri="{BB962C8B-B14F-4D97-AF65-F5344CB8AC3E}">
        <p14:creationId xmlns:p14="http://schemas.microsoft.com/office/powerpoint/2010/main" val="405047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bwMode="auto">
          <a:xfrm>
            <a:off x="470920" y="518511"/>
            <a:ext cx="8574541" cy="641839"/>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sz="3797" dirty="0"/>
              <a:t>Views in Centralized DBMSs (cont.)</a:t>
            </a:r>
            <a:endParaRPr lang="en-US" altLang="en-US" sz="3797" dirty="0"/>
          </a:p>
        </p:txBody>
      </p:sp>
      <p:sp>
        <p:nvSpPr>
          <p:cNvPr id="574467" name="Rectangle 3"/>
          <p:cNvSpPr>
            <a:spLocks noGrp="1" noChangeArrowheads="1"/>
          </p:cNvSpPr>
          <p:nvPr>
            <p:ph type="body" idx="1"/>
          </p:nvPr>
        </p:nvSpPr>
        <p:spPr bwMode="auto">
          <a:xfrm>
            <a:off x="395536" y="1391500"/>
            <a:ext cx="8455314" cy="295136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sz="2250" dirty="0"/>
              <a:t>Example 2</a:t>
            </a:r>
          </a:p>
          <a:p>
            <a:pPr lvl="1">
              <a:buFontTx/>
              <a:buNone/>
            </a:pPr>
            <a:r>
              <a:rPr lang="de-AT" altLang="en-US" sz="2250" dirty="0"/>
              <a:t>The query "Find the names of all the system analysts with their project number and responsibility(ies)“ involving the view SYSAN and relation ASG(ENO, PNO, RESP, DUR) can be expressed as</a:t>
            </a:r>
          </a:p>
          <a:p>
            <a:pPr lvl="1">
              <a:buFontTx/>
              <a:buNone/>
            </a:pPr>
            <a:endParaRPr lang="de-AT" altLang="en-US" sz="800" dirty="0"/>
          </a:p>
          <a:p>
            <a:pPr lvl="1">
              <a:spcBef>
                <a:spcPts val="0"/>
              </a:spcBef>
              <a:buNone/>
            </a:pPr>
            <a:r>
              <a:rPr lang="de-AT" altLang="en-US" sz="2250" dirty="0"/>
              <a:t>		        SELECT  ENAME, PNO, RESP</a:t>
            </a:r>
          </a:p>
          <a:p>
            <a:pPr lvl="1">
              <a:spcBef>
                <a:spcPts val="0"/>
              </a:spcBef>
              <a:buNone/>
            </a:pPr>
            <a:r>
              <a:rPr lang="de-AT" altLang="en-US" sz="2250" dirty="0"/>
              <a:t>              FROM    SYSAN, ASG</a:t>
            </a:r>
          </a:p>
          <a:p>
            <a:pPr lvl="1">
              <a:spcBef>
                <a:spcPts val="0"/>
              </a:spcBef>
              <a:buNone/>
            </a:pPr>
            <a:r>
              <a:rPr lang="de-AT" altLang="en-US" sz="2250" dirty="0"/>
              <a:t>              WHERE  SYSAN.ENO = ASG.ENO</a:t>
            </a:r>
          </a:p>
          <a:p>
            <a:pPr lvl="1">
              <a:buFontTx/>
              <a:buNone/>
            </a:pPr>
            <a:r>
              <a:rPr lang="de-AT" altLang="en-US" sz="2250" dirty="0"/>
              <a:t>  </a:t>
            </a:r>
          </a:p>
        </p:txBody>
      </p:sp>
      <p:sp>
        <p:nvSpPr>
          <p:cNvPr id="5" name="Text Box 4"/>
          <p:cNvSpPr txBox="1">
            <a:spLocks noChangeArrowheads="1"/>
          </p:cNvSpPr>
          <p:nvPr/>
        </p:nvSpPr>
        <p:spPr bwMode="auto">
          <a:xfrm>
            <a:off x="1475656" y="4936441"/>
            <a:ext cx="2000472" cy="122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de-AT" altLang="en-US" sz="1477" dirty="0"/>
              <a:t>ENO       ENAME</a:t>
            </a:r>
          </a:p>
          <a:p>
            <a:endParaRPr lang="de-AT" altLang="en-US" sz="1477" dirty="0"/>
          </a:p>
          <a:p>
            <a:r>
              <a:rPr lang="de-AT" altLang="en-US" sz="1477" dirty="0"/>
              <a:t>E2          M.Smith</a:t>
            </a:r>
          </a:p>
          <a:p>
            <a:r>
              <a:rPr lang="de-AT" altLang="en-US" sz="1477" dirty="0"/>
              <a:t>E5          B. Casey</a:t>
            </a:r>
          </a:p>
          <a:p>
            <a:r>
              <a:rPr lang="de-AT" altLang="en-US" sz="1477" dirty="0"/>
              <a:t>E8          J.Jones</a:t>
            </a:r>
            <a:endParaRPr lang="en-US" altLang="en-US" sz="1477" dirty="0"/>
          </a:p>
        </p:txBody>
      </p:sp>
      <p:sp>
        <p:nvSpPr>
          <p:cNvPr id="6" name="Rectangle 5"/>
          <p:cNvSpPr>
            <a:spLocks noChangeArrowheads="1"/>
          </p:cNvSpPr>
          <p:nvPr/>
        </p:nvSpPr>
        <p:spPr bwMode="auto">
          <a:xfrm>
            <a:off x="1475656" y="4921609"/>
            <a:ext cx="1751134" cy="12133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69"/>
          </a:p>
        </p:txBody>
      </p:sp>
      <p:sp>
        <p:nvSpPr>
          <p:cNvPr id="7" name="Line 6"/>
          <p:cNvSpPr>
            <a:spLocks noChangeShapeType="1"/>
          </p:cNvSpPr>
          <p:nvPr/>
        </p:nvSpPr>
        <p:spPr bwMode="auto">
          <a:xfrm>
            <a:off x="1475656" y="5252786"/>
            <a:ext cx="175113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769"/>
          </a:p>
        </p:txBody>
      </p:sp>
      <p:sp>
        <p:nvSpPr>
          <p:cNvPr id="8" name="Line 7"/>
          <p:cNvSpPr>
            <a:spLocks noChangeShapeType="1"/>
          </p:cNvSpPr>
          <p:nvPr/>
        </p:nvSpPr>
        <p:spPr bwMode="auto">
          <a:xfrm>
            <a:off x="2164386" y="4921609"/>
            <a:ext cx="0" cy="121333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769"/>
          </a:p>
        </p:txBody>
      </p:sp>
      <p:sp>
        <p:nvSpPr>
          <p:cNvPr id="9" name="object 9"/>
          <p:cNvSpPr txBox="1"/>
          <p:nvPr/>
        </p:nvSpPr>
        <p:spPr>
          <a:xfrm>
            <a:off x="1543608" y="4675039"/>
            <a:ext cx="620779" cy="217716"/>
          </a:xfrm>
          <a:prstGeom prst="rect">
            <a:avLst/>
          </a:prstGeom>
        </p:spPr>
        <p:txBody>
          <a:bodyPr vert="horz" wrap="square" lIns="0" tIns="0" rIns="0" bIns="0" rtlCol="0">
            <a:noAutofit/>
          </a:bodyPr>
          <a:lstStyle/>
          <a:p>
            <a:pPr marL="11205"/>
            <a:r>
              <a:rPr lang="en-US" sz="1235" spc="-9" dirty="0" err="1">
                <a:latin typeface="Century Schoolbook"/>
                <a:cs typeface="Century Schoolbook"/>
              </a:rPr>
              <a:t>SYSAN</a:t>
            </a:r>
            <a:endParaRPr sz="1235" dirty="0">
              <a:latin typeface="Century Schoolbook"/>
              <a:cs typeface="Century Schoolbook"/>
            </a:endParaRPr>
          </a:p>
        </p:txBody>
      </p:sp>
      <p:sp>
        <p:nvSpPr>
          <p:cNvPr id="15" name="Text Box 5"/>
          <p:cNvSpPr txBox="1">
            <a:spLocks noChangeArrowheads="1"/>
          </p:cNvSpPr>
          <p:nvPr/>
        </p:nvSpPr>
        <p:spPr bwMode="auto">
          <a:xfrm>
            <a:off x="4665688" y="4637128"/>
            <a:ext cx="3179300" cy="145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de-AT" altLang="en-US" sz="1477" b="1" dirty="0"/>
              <a:t>ENAME    PNO         RESP</a:t>
            </a:r>
          </a:p>
          <a:p>
            <a:endParaRPr lang="de-AT" altLang="en-US" sz="1477" b="1" dirty="0"/>
          </a:p>
          <a:p>
            <a:pPr algn="l"/>
            <a:r>
              <a:rPr lang="de-AT" altLang="en-US" sz="1477" b="1" dirty="0"/>
              <a:t>M.Smith      P1         Analyst M.Smith      P2         Analyst B.Casey      P2        Manager   J.Jone         P3        Manager</a:t>
            </a:r>
            <a:endParaRPr lang="en-US" altLang="en-US" sz="1477" b="1" dirty="0"/>
          </a:p>
        </p:txBody>
      </p:sp>
      <p:sp>
        <p:nvSpPr>
          <p:cNvPr id="16" name="Rectangle 6"/>
          <p:cNvSpPr>
            <a:spLocks noChangeArrowheads="1"/>
          </p:cNvSpPr>
          <p:nvPr/>
        </p:nvSpPr>
        <p:spPr bwMode="auto">
          <a:xfrm>
            <a:off x="4644008" y="4637128"/>
            <a:ext cx="2625969" cy="143900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69"/>
          </a:p>
        </p:txBody>
      </p:sp>
      <p:sp>
        <p:nvSpPr>
          <p:cNvPr id="17" name="Line 7"/>
          <p:cNvSpPr>
            <a:spLocks noChangeShapeType="1"/>
          </p:cNvSpPr>
          <p:nvPr/>
        </p:nvSpPr>
        <p:spPr bwMode="auto">
          <a:xfrm>
            <a:off x="6397570" y="4637128"/>
            <a:ext cx="0" cy="14390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769"/>
          </a:p>
        </p:txBody>
      </p:sp>
      <p:sp>
        <p:nvSpPr>
          <p:cNvPr id="18" name="Line 8"/>
          <p:cNvSpPr>
            <a:spLocks noChangeShapeType="1"/>
          </p:cNvSpPr>
          <p:nvPr/>
        </p:nvSpPr>
        <p:spPr bwMode="auto">
          <a:xfrm>
            <a:off x="4644008" y="4986219"/>
            <a:ext cx="26259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769"/>
          </a:p>
        </p:txBody>
      </p:sp>
      <p:sp>
        <p:nvSpPr>
          <p:cNvPr id="19" name="Line 10"/>
          <p:cNvSpPr>
            <a:spLocks noChangeShapeType="1"/>
          </p:cNvSpPr>
          <p:nvPr/>
        </p:nvSpPr>
        <p:spPr bwMode="auto">
          <a:xfrm>
            <a:off x="5605301" y="4637128"/>
            <a:ext cx="0" cy="14390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769"/>
          </a:p>
        </p:txBody>
      </p:sp>
    </p:spTree>
    <p:extLst>
      <p:ext uri="{BB962C8B-B14F-4D97-AF65-F5344CB8AC3E}">
        <p14:creationId xmlns:p14="http://schemas.microsoft.com/office/powerpoint/2010/main" val="45480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4294967295"/>
          </p:nvPr>
        </p:nvSpPr>
        <p:spPr>
          <a:xfrm>
            <a:off x="6893169" y="6242539"/>
            <a:ext cx="1899139" cy="351693"/>
          </a:xfrm>
          <a:prstGeom prst="rect">
            <a:avLst/>
          </a:prstGeom>
        </p:spPr>
        <p:txBody>
          <a:bodyPr/>
          <a:lstStyle/>
          <a:p>
            <a:fld id="{01A78DD1-C305-41D4-9881-2291441D8F0A}" type="slidenum">
              <a:rPr lang="de-DE" altLang="en-US"/>
              <a:pPr/>
              <a:t>9</a:t>
            </a:fld>
            <a:endParaRPr lang="de-DE" altLang="en-US"/>
          </a:p>
        </p:txBody>
      </p:sp>
      <p:sp>
        <p:nvSpPr>
          <p:cNvPr id="574466" name="Rectangle 2"/>
          <p:cNvSpPr>
            <a:spLocks noGrp="1" noChangeArrowheads="1"/>
          </p:cNvSpPr>
          <p:nvPr>
            <p:ph type="title"/>
          </p:nvPr>
        </p:nvSpPr>
        <p:spPr bwMode="auto">
          <a:xfrm>
            <a:off x="470920" y="518511"/>
            <a:ext cx="8574541" cy="641839"/>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sz="3797" dirty="0"/>
              <a:t>Views in Centralized DBMSs (cont.)</a:t>
            </a:r>
            <a:endParaRPr lang="en-US" altLang="en-US" sz="3797" dirty="0"/>
          </a:p>
        </p:txBody>
      </p:sp>
      <p:sp>
        <p:nvSpPr>
          <p:cNvPr id="574467" name="Rectangle 3"/>
          <p:cNvSpPr>
            <a:spLocks noGrp="1" noChangeArrowheads="1"/>
          </p:cNvSpPr>
          <p:nvPr>
            <p:ph type="body" idx="1"/>
          </p:nvPr>
        </p:nvSpPr>
        <p:spPr bwMode="auto">
          <a:xfrm>
            <a:off x="470919" y="1740878"/>
            <a:ext cx="7737231" cy="5108331"/>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p>
            <a:r>
              <a:rPr lang="de-AT" altLang="en-US" dirty="0"/>
              <a:t>Example 2</a:t>
            </a:r>
          </a:p>
          <a:p>
            <a:pPr lvl="1">
              <a:buFontTx/>
              <a:buNone/>
            </a:pPr>
            <a:r>
              <a:rPr lang="de-AT" altLang="en-US" dirty="0"/>
              <a:t>		       SELECT  ENAME, PNO, RESP</a:t>
            </a:r>
          </a:p>
          <a:p>
            <a:pPr lvl="1">
              <a:buFontTx/>
              <a:buNone/>
            </a:pPr>
            <a:r>
              <a:rPr lang="de-AT" altLang="en-US" dirty="0"/>
              <a:t>              FROM    SYSAN, ASG</a:t>
            </a:r>
          </a:p>
          <a:p>
            <a:pPr lvl="1">
              <a:buFontTx/>
              <a:buNone/>
            </a:pPr>
            <a:r>
              <a:rPr lang="de-AT" altLang="en-US" dirty="0"/>
              <a:t>              WHERE  SYSAN.ENO = ASG.ENO</a:t>
            </a:r>
          </a:p>
          <a:p>
            <a:pPr lvl="1">
              <a:buFontTx/>
              <a:buNone/>
            </a:pPr>
            <a:endParaRPr lang="de-AT" altLang="en-US" dirty="0"/>
          </a:p>
          <a:p>
            <a:pPr lvl="1">
              <a:buFontTx/>
              <a:buNone/>
            </a:pPr>
            <a:r>
              <a:rPr lang="de-AT" altLang="en-US" dirty="0"/>
              <a:t>The preceding can be modified to</a:t>
            </a:r>
          </a:p>
          <a:p>
            <a:pPr lvl="1">
              <a:buFontTx/>
              <a:buNone/>
            </a:pPr>
            <a:r>
              <a:rPr lang="de-AT" altLang="en-US" dirty="0"/>
              <a:t>SELECT  ENAME, PNO, RESP</a:t>
            </a:r>
          </a:p>
          <a:p>
            <a:pPr lvl="1">
              <a:buFontTx/>
              <a:buNone/>
            </a:pPr>
            <a:r>
              <a:rPr lang="de-AT" altLang="en-US" dirty="0"/>
              <a:t>FROM    EMP, ASG</a:t>
            </a:r>
          </a:p>
          <a:p>
            <a:pPr lvl="1">
              <a:buFontTx/>
              <a:buNone/>
            </a:pPr>
            <a:r>
              <a:rPr lang="de-AT" altLang="en-US" dirty="0"/>
              <a:t>WHERE  EMP.ENO = ASG.ENO</a:t>
            </a:r>
          </a:p>
          <a:p>
            <a:pPr lvl="1">
              <a:buFontTx/>
              <a:buNone/>
            </a:pPr>
            <a:r>
              <a:rPr lang="de-AT" altLang="en-US" dirty="0"/>
              <a:t>AND     TITLE = ``Syst. Anal.´´</a:t>
            </a:r>
            <a:endParaRPr lang="en-US" altLang="en-US" dirty="0"/>
          </a:p>
        </p:txBody>
      </p:sp>
      <p:sp>
        <p:nvSpPr>
          <p:cNvPr id="574469" name="Text Box 5"/>
          <p:cNvSpPr txBox="1">
            <a:spLocks noChangeArrowheads="1"/>
          </p:cNvSpPr>
          <p:nvPr/>
        </p:nvSpPr>
        <p:spPr bwMode="auto">
          <a:xfrm>
            <a:off x="5451230" y="4295044"/>
            <a:ext cx="3225226" cy="145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de-AT" altLang="en-US" sz="1477" b="1" dirty="0"/>
              <a:t>ENAME    PNO         RESP</a:t>
            </a:r>
          </a:p>
          <a:p>
            <a:endParaRPr lang="de-AT" altLang="en-US" sz="1477" b="1" dirty="0"/>
          </a:p>
          <a:p>
            <a:pPr algn="l"/>
            <a:r>
              <a:rPr lang="de-AT" altLang="en-US" sz="1477" b="1" dirty="0"/>
              <a:t>M.Smith       P1        Analyst M.Smith       P2        Analyst B.Casey       P2       Manager   J.Jone          P3       Manager</a:t>
            </a:r>
            <a:endParaRPr lang="en-US" altLang="en-US" sz="1477" b="1" dirty="0"/>
          </a:p>
        </p:txBody>
      </p:sp>
      <p:sp>
        <p:nvSpPr>
          <p:cNvPr id="574470" name="Rectangle 6"/>
          <p:cNvSpPr>
            <a:spLocks noChangeArrowheads="1"/>
          </p:cNvSpPr>
          <p:nvPr/>
        </p:nvSpPr>
        <p:spPr bwMode="auto">
          <a:xfrm>
            <a:off x="5451231" y="4295044"/>
            <a:ext cx="2625969" cy="143900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769"/>
          </a:p>
        </p:txBody>
      </p:sp>
      <p:sp>
        <p:nvSpPr>
          <p:cNvPr id="574471" name="Line 7"/>
          <p:cNvSpPr>
            <a:spLocks noChangeShapeType="1"/>
          </p:cNvSpPr>
          <p:nvPr/>
        </p:nvSpPr>
        <p:spPr bwMode="auto">
          <a:xfrm>
            <a:off x="7204793" y="4295044"/>
            <a:ext cx="0" cy="14390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769"/>
          </a:p>
        </p:txBody>
      </p:sp>
      <p:sp>
        <p:nvSpPr>
          <p:cNvPr id="574472" name="Line 8"/>
          <p:cNvSpPr>
            <a:spLocks noChangeShapeType="1"/>
          </p:cNvSpPr>
          <p:nvPr/>
        </p:nvSpPr>
        <p:spPr bwMode="auto">
          <a:xfrm>
            <a:off x="5451231" y="4644135"/>
            <a:ext cx="262596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769"/>
          </a:p>
        </p:txBody>
      </p:sp>
      <p:sp>
        <p:nvSpPr>
          <p:cNvPr id="574474" name="Line 10"/>
          <p:cNvSpPr>
            <a:spLocks noChangeShapeType="1"/>
          </p:cNvSpPr>
          <p:nvPr/>
        </p:nvSpPr>
        <p:spPr bwMode="auto">
          <a:xfrm>
            <a:off x="6412523" y="4295044"/>
            <a:ext cx="0" cy="14390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769"/>
          </a:p>
        </p:txBody>
      </p:sp>
    </p:spTree>
    <p:extLst>
      <p:ext uri="{BB962C8B-B14F-4D97-AF65-F5344CB8AC3E}">
        <p14:creationId xmlns:p14="http://schemas.microsoft.com/office/powerpoint/2010/main" val="3287743247"/>
      </p:ext>
    </p:extLst>
  </p:cSld>
  <p:clrMapOvr>
    <a:masterClrMapping/>
  </p:clrMapOvr>
</p:sld>
</file>

<file path=ppt/theme/theme1.xml><?xml version="1.0" encoding="utf-8"?>
<a:theme xmlns:a="http://schemas.openxmlformats.org/drawingml/2006/main" name="Office Theme">
  <a:themeElements>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1AA6435C-28F2-C941-8311-EE08610FCB39}" vid="{FD4022B5-BADD-D345-B79C-9EAFC5BFF5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8709</TotalTime>
  <Words>7427</Words>
  <Application>Microsoft Macintosh PowerPoint</Application>
  <PresentationFormat>On-screen Show (4:3)</PresentationFormat>
  <Paragraphs>1111</Paragraphs>
  <Slides>77</Slides>
  <Notes>68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77</vt:i4>
      </vt:variant>
    </vt:vector>
  </HeadingPairs>
  <TitlesOfParts>
    <vt:vector size="87" baseType="lpstr">
      <vt:lpstr>Arial</vt:lpstr>
      <vt:lpstr>Book Antiqua</vt:lpstr>
      <vt:lpstr>Calibri</vt:lpstr>
      <vt:lpstr>Century Schoolbook</vt:lpstr>
      <vt:lpstr>Courier New</vt:lpstr>
      <vt:lpstr>Didot</vt:lpstr>
      <vt:lpstr>Monotype Sorts</vt:lpstr>
      <vt:lpstr>Symbol</vt:lpstr>
      <vt:lpstr>Wingdings</vt:lpstr>
      <vt:lpstr>Office Theme</vt:lpstr>
      <vt:lpstr>Principles of Distributed Database Systems</vt:lpstr>
      <vt:lpstr>Semantic Data Control</vt:lpstr>
      <vt:lpstr>Distributed Data Control</vt:lpstr>
      <vt:lpstr>View Management</vt:lpstr>
      <vt:lpstr>View Management</vt:lpstr>
      <vt:lpstr>Views in Centralized DBMSs</vt:lpstr>
      <vt:lpstr>Example</vt:lpstr>
      <vt:lpstr>Views in Centralized DBMSs (cont.)</vt:lpstr>
      <vt:lpstr>Views in Centralized DBMSs (cont.)</vt:lpstr>
      <vt:lpstr>Views in Distributed DBMSs</vt:lpstr>
      <vt:lpstr>Views in Distributed DBMSs</vt:lpstr>
      <vt:lpstr>View Management in DDBMS</vt:lpstr>
      <vt:lpstr>Materialized View</vt:lpstr>
      <vt:lpstr>Materialized View Maintenance</vt:lpstr>
      <vt:lpstr>When to Refresh a View</vt:lpstr>
      <vt:lpstr>How to Refresh a View</vt:lpstr>
      <vt:lpstr>Differential Relations</vt:lpstr>
      <vt:lpstr>Example</vt:lpstr>
      <vt:lpstr>Example</vt:lpstr>
      <vt:lpstr>Example</vt:lpstr>
      <vt:lpstr>Example</vt:lpstr>
      <vt:lpstr>Example</vt:lpstr>
      <vt:lpstr>Example</vt:lpstr>
      <vt:lpstr>Example</vt:lpstr>
      <vt:lpstr>Example</vt:lpstr>
      <vt:lpstr>Semantic Data Control</vt:lpstr>
      <vt:lpstr>Data Security</vt:lpstr>
      <vt:lpstr>Discretionary Access Control</vt:lpstr>
      <vt:lpstr>Problem with DAC</vt:lpstr>
      <vt:lpstr>Bell and Lapuda</vt:lpstr>
      <vt:lpstr>Multilevel Access Control (BLP)</vt:lpstr>
      <vt:lpstr>MAC in Relational DB</vt:lpstr>
      <vt:lpstr>Example</vt:lpstr>
      <vt:lpstr>Data Security</vt:lpstr>
      <vt:lpstr>Distributed Access Control</vt:lpstr>
      <vt:lpstr>Distributed Access Control</vt:lpstr>
      <vt:lpstr>Distributed Access Control</vt:lpstr>
      <vt:lpstr>Distributed Access Control</vt:lpstr>
      <vt:lpstr>Distributed Access Control</vt:lpstr>
      <vt:lpstr>Distributed Access Control</vt:lpstr>
      <vt:lpstr>Distributed Access Control</vt:lpstr>
      <vt:lpstr>Distributed Access Control</vt:lpstr>
      <vt:lpstr>Distributed Access Control</vt:lpstr>
      <vt:lpstr>Distributed Access Control</vt:lpstr>
      <vt:lpstr>Distributed Access Control</vt:lpstr>
      <vt:lpstr>Distributed Access Control</vt:lpstr>
      <vt:lpstr>Distributed Access Control</vt:lpstr>
      <vt:lpstr>Covert Channels</vt:lpstr>
      <vt:lpstr>Covert Channels</vt:lpstr>
      <vt:lpstr>Semantic Data Control</vt:lpstr>
      <vt:lpstr>Semantic Integrity Control</vt:lpstr>
      <vt:lpstr>Semantic Integrity Control</vt:lpstr>
      <vt:lpstr>Semantic Integrity Control</vt:lpstr>
      <vt:lpstr>Semantic Integrity Control</vt:lpstr>
      <vt:lpstr>Predefined constraints</vt:lpstr>
      <vt:lpstr>Precondition constraints</vt:lpstr>
      <vt:lpstr>Examples of Precondition constraints</vt:lpstr>
      <vt:lpstr>General constraints</vt:lpstr>
      <vt:lpstr>General constraints</vt:lpstr>
      <vt:lpstr>Semantic Integrity Control</vt:lpstr>
      <vt:lpstr>Integrity Enforcement</vt:lpstr>
      <vt:lpstr>Assertions</vt:lpstr>
      <vt:lpstr>Assertions</vt:lpstr>
      <vt:lpstr>Assertion Examples</vt:lpstr>
      <vt:lpstr>Assertion Examples</vt:lpstr>
      <vt:lpstr>Assertions</vt:lpstr>
      <vt:lpstr>Types of Distributed Constraints</vt:lpstr>
      <vt:lpstr>Individual constraints (assertions)</vt:lpstr>
      <vt:lpstr>Individual constraints (assertions)</vt:lpstr>
      <vt:lpstr>Individual constraints (assertions)</vt:lpstr>
      <vt:lpstr>Individual constraints (assertions): Example</vt:lpstr>
      <vt:lpstr>Types of Distributed Constraints</vt:lpstr>
      <vt:lpstr>Set-Oriented Contraints (Assertions)</vt:lpstr>
      <vt:lpstr>Types of Distributed Constraints</vt:lpstr>
      <vt:lpstr>Assertions Involving Aggregates</vt:lpstr>
      <vt:lpstr>Assertions Involving Aggregates</vt:lpstr>
      <vt:lpstr>Distributed Integrity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Distributed Database Systems</dc:title>
  <dc:creator>Tamer Ozsu</dc:creator>
  <cp:lastModifiedBy>Kishan Kumar Zalavadia</cp:lastModifiedBy>
  <cp:revision>132</cp:revision>
  <dcterms:created xsi:type="dcterms:W3CDTF">2020-02-05T23:19:38Z</dcterms:created>
  <dcterms:modified xsi:type="dcterms:W3CDTF">2024-03-06T22:40:58Z</dcterms:modified>
</cp:coreProperties>
</file>