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687" r:id="rId3"/>
    <p:sldId id="667" r:id="rId4"/>
    <p:sldId id="669" r:id="rId5"/>
    <p:sldId id="668" r:id="rId6"/>
    <p:sldId id="670" r:id="rId7"/>
    <p:sldId id="689" r:id="rId8"/>
    <p:sldId id="690" r:id="rId9"/>
    <p:sldId id="691" r:id="rId10"/>
    <p:sldId id="692" r:id="rId11"/>
    <p:sldId id="693" r:id="rId12"/>
    <p:sldId id="694" r:id="rId13"/>
    <p:sldId id="695" r:id="rId14"/>
    <p:sldId id="696" r:id="rId15"/>
    <p:sldId id="697" r:id="rId16"/>
    <p:sldId id="714"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715" r:id="rId34"/>
    <p:sldId id="666" r:id="rId35"/>
    <p:sldId id="495" r:id="rId36"/>
    <p:sldId id="496" r:id="rId37"/>
    <p:sldId id="497" r:id="rId38"/>
    <p:sldId id="325" r:id="rId39"/>
    <p:sldId id="498" r:id="rId40"/>
    <p:sldId id="499" r:id="rId41"/>
    <p:sldId id="500" r:id="rId42"/>
    <p:sldId id="501" r:id="rId43"/>
    <p:sldId id="502" r:id="rId44"/>
    <p:sldId id="503" r:id="rId45"/>
    <p:sldId id="504" r:id="rId46"/>
    <p:sldId id="505" r:id="rId47"/>
    <p:sldId id="698" r:id="rId48"/>
    <p:sldId id="699" r:id="rId49"/>
    <p:sldId id="506" r:id="rId50"/>
    <p:sldId id="663"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52" r:id="rId67"/>
    <p:sldId id="553" r:id="rId68"/>
    <p:sldId id="554" r:id="rId69"/>
    <p:sldId id="555" r:id="rId70"/>
    <p:sldId id="700" r:id="rId71"/>
    <p:sldId id="701" r:id="rId72"/>
    <p:sldId id="702" r:id="rId73"/>
    <p:sldId id="703" r:id="rId74"/>
    <p:sldId id="559" r:id="rId75"/>
    <p:sldId id="560" r:id="rId76"/>
    <p:sldId id="561" r:id="rId77"/>
    <p:sldId id="562" r:id="rId78"/>
    <p:sldId id="563" r:id="rId79"/>
    <p:sldId id="653" r:id="rId80"/>
    <p:sldId id="654" r:id="rId81"/>
    <p:sldId id="655" r:id="rId82"/>
    <p:sldId id="656" r:id="rId83"/>
    <p:sldId id="657" r:id="rId84"/>
    <p:sldId id="658" r:id="rId85"/>
    <p:sldId id="564" r:id="rId86"/>
    <p:sldId id="565" r:id="rId87"/>
    <p:sldId id="566" r:id="rId88"/>
    <p:sldId id="567" r:id="rId89"/>
    <p:sldId id="568" r:id="rId90"/>
    <p:sldId id="569" r:id="rId91"/>
    <p:sldId id="570" r:id="rId92"/>
    <p:sldId id="354" r:id="rId93"/>
    <p:sldId id="704" r:id="rId94"/>
    <p:sldId id="711" r:id="rId95"/>
    <p:sldId id="713" r:id="rId96"/>
    <p:sldId id="712" r:id="rId97"/>
    <p:sldId id="355" r:id="rId98"/>
    <p:sldId id="356" r:id="rId99"/>
    <p:sldId id="357" r:id="rId100"/>
    <p:sldId id="705" r:id="rId101"/>
    <p:sldId id="358" r:id="rId102"/>
    <p:sldId id="359" r:id="rId103"/>
    <p:sldId id="706" r:id="rId104"/>
    <p:sldId id="707" r:id="rId105"/>
    <p:sldId id="708" r:id="rId106"/>
    <p:sldId id="709" r:id="rId10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02" autoAdjust="0"/>
    <p:restoredTop sz="83545" autoAdjust="0"/>
  </p:normalViewPr>
  <p:slideViewPr>
    <p:cSldViewPr>
      <p:cViewPr varScale="1">
        <p:scale>
          <a:sx n="89" d="100"/>
          <a:sy n="89" d="100"/>
        </p:scale>
        <p:origin x="1264" y="176"/>
      </p:cViewPr>
      <p:guideLst>
        <p:guide orient="horz" pos="2160"/>
        <p:guide pos="2880"/>
      </p:guideLst>
    </p:cSldViewPr>
  </p:slideViewPr>
  <p:outlineViewPr>
    <p:cViewPr>
      <p:scale>
        <a:sx n="33" d="100"/>
        <a:sy n="33" d="100"/>
      </p:scale>
      <p:origin x="0" y="-732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55" d="100"/>
        <a:sy n="155" d="100"/>
      </p:scale>
      <p:origin x="0" y="0"/>
    </p:cViewPr>
  </p:notesTextViewPr>
  <p:sorterViewPr>
    <p:cViewPr>
      <p:scale>
        <a:sx n="170" d="100"/>
        <a:sy n="170" d="100"/>
      </p:scale>
      <p:origin x="0" y="-111813"/>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26" Type="http://schemas.openxmlformats.org/officeDocument/2006/relationships/slide" Target="slides/slide27.xml"/><Relationship Id="rId21" Type="http://schemas.openxmlformats.org/officeDocument/2006/relationships/slide" Target="slides/slide22.xml"/><Relationship Id="rId42" Type="http://schemas.openxmlformats.org/officeDocument/2006/relationships/slide" Target="slides/slide44.xml"/><Relationship Id="rId47" Type="http://schemas.openxmlformats.org/officeDocument/2006/relationships/slide" Target="slides/slide49.xml"/><Relationship Id="rId63" Type="http://schemas.openxmlformats.org/officeDocument/2006/relationships/slide" Target="slides/slide72.xml"/><Relationship Id="rId68" Type="http://schemas.openxmlformats.org/officeDocument/2006/relationships/slide" Target="slides/slide77.xml"/><Relationship Id="rId84" Type="http://schemas.openxmlformats.org/officeDocument/2006/relationships/slide" Target="slides/slide93.xml"/><Relationship Id="rId89" Type="http://schemas.openxmlformats.org/officeDocument/2006/relationships/slide" Target="slides/slide98.xml"/><Relationship Id="rId16" Type="http://schemas.openxmlformats.org/officeDocument/2006/relationships/slide" Target="slides/slide17.xml"/><Relationship Id="rId11" Type="http://schemas.openxmlformats.org/officeDocument/2006/relationships/slide" Target="slides/slide12.xml"/><Relationship Id="rId32" Type="http://schemas.openxmlformats.org/officeDocument/2006/relationships/slide" Target="slides/slide33.xml"/><Relationship Id="rId37" Type="http://schemas.openxmlformats.org/officeDocument/2006/relationships/slide" Target="slides/slide39.xml"/><Relationship Id="rId53" Type="http://schemas.openxmlformats.org/officeDocument/2006/relationships/slide" Target="slides/slide62.xml"/><Relationship Id="rId58" Type="http://schemas.openxmlformats.org/officeDocument/2006/relationships/slide" Target="slides/slide67.xml"/><Relationship Id="rId74" Type="http://schemas.openxmlformats.org/officeDocument/2006/relationships/slide" Target="slides/slide83.xml"/><Relationship Id="rId79" Type="http://schemas.openxmlformats.org/officeDocument/2006/relationships/slide" Target="slides/slide88.xml"/><Relationship Id="rId5" Type="http://schemas.openxmlformats.org/officeDocument/2006/relationships/slide" Target="slides/slide6.xml"/><Relationship Id="rId90" Type="http://schemas.openxmlformats.org/officeDocument/2006/relationships/slide" Target="slides/slide99.xml"/><Relationship Id="rId22" Type="http://schemas.openxmlformats.org/officeDocument/2006/relationships/slide" Target="slides/slide23.xml"/><Relationship Id="rId27" Type="http://schemas.openxmlformats.org/officeDocument/2006/relationships/slide" Target="slides/slide28.xml"/><Relationship Id="rId43" Type="http://schemas.openxmlformats.org/officeDocument/2006/relationships/slide" Target="slides/slide45.xml"/><Relationship Id="rId48" Type="http://schemas.openxmlformats.org/officeDocument/2006/relationships/slide" Target="slides/slide50.xml"/><Relationship Id="rId64" Type="http://schemas.openxmlformats.org/officeDocument/2006/relationships/slide" Target="slides/slide73.xml"/><Relationship Id="rId69" Type="http://schemas.openxmlformats.org/officeDocument/2006/relationships/slide" Target="slides/slide78.xml"/><Relationship Id="rId8" Type="http://schemas.openxmlformats.org/officeDocument/2006/relationships/slide" Target="slides/slide9.xml"/><Relationship Id="rId51" Type="http://schemas.openxmlformats.org/officeDocument/2006/relationships/slide" Target="slides/slide53.xml"/><Relationship Id="rId72" Type="http://schemas.openxmlformats.org/officeDocument/2006/relationships/slide" Target="slides/slide81.xml"/><Relationship Id="rId80" Type="http://schemas.openxmlformats.org/officeDocument/2006/relationships/slide" Target="slides/slide89.xml"/><Relationship Id="rId85" Type="http://schemas.openxmlformats.org/officeDocument/2006/relationships/slide" Target="slides/slide94.xml"/><Relationship Id="rId93" Type="http://schemas.openxmlformats.org/officeDocument/2006/relationships/slide" Target="slides/slide102.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8.xml"/><Relationship Id="rId67" Type="http://schemas.openxmlformats.org/officeDocument/2006/relationships/slide" Target="slides/slide76.xml"/><Relationship Id="rId20" Type="http://schemas.openxmlformats.org/officeDocument/2006/relationships/slide" Target="slides/slide21.xml"/><Relationship Id="rId41" Type="http://schemas.openxmlformats.org/officeDocument/2006/relationships/slide" Target="slides/slide43.xml"/><Relationship Id="rId54" Type="http://schemas.openxmlformats.org/officeDocument/2006/relationships/slide" Target="slides/slide63.xml"/><Relationship Id="rId62" Type="http://schemas.openxmlformats.org/officeDocument/2006/relationships/slide" Target="slides/slide71.xml"/><Relationship Id="rId70" Type="http://schemas.openxmlformats.org/officeDocument/2006/relationships/slide" Target="slides/slide79.xml"/><Relationship Id="rId75" Type="http://schemas.openxmlformats.org/officeDocument/2006/relationships/slide" Target="slides/slide84.xml"/><Relationship Id="rId83" Type="http://schemas.openxmlformats.org/officeDocument/2006/relationships/slide" Target="slides/slide92.xml"/><Relationship Id="rId88" Type="http://schemas.openxmlformats.org/officeDocument/2006/relationships/slide" Target="slides/slide97.xml"/><Relationship Id="rId91" Type="http://schemas.openxmlformats.org/officeDocument/2006/relationships/slide" Target="slides/slide100.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6.xml"/><Relationship Id="rId10" Type="http://schemas.openxmlformats.org/officeDocument/2006/relationships/slide" Target="slides/slide11.xml"/><Relationship Id="rId31" Type="http://schemas.openxmlformats.org/officeDocument/2006/relationships/slide" Target="slides/slide32.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9.xml"/><Relationship Id="rId65" Type="http://schemas.openxmlformats.org/officeDocument/2006/relationships/slide" Target="slides/slide74.xml"/><Relationship Id="rId73" Type="http://schemas.openxmlformats.org/officeDocument/2006/relationships/slide" Target="slides/slide82.xml"/><Relationship Id="rId78" Type="http://schemas.openxmlformats.org/officeDocument/2006/relationships/slide" Target="slides/slide87.xml"/><Relationship Id="rId81" Type="http://schemas.openxmlformats.org/officeDocument/2006/relationships/slide" Target="slides/slide90.xml"/><Relationship Id="rId86" Type="http://schemas.openxmlformats.org/officeDocument/2006/relationships/slide" Target="slides/slide95.xml"/><Relationship Id="rId94" Type="http://schemas.openxmlformats.org/officeDocument/2006/relationships/slide" Target="slides/slide103.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19.xml"/><Relationship Id="rId39" Type="http://schemas.openxmlformats.org/officeDocument/2006/relationships/slide" Target="slides/slide41.xml"/><Relationship Id="rId34" Type="http://schemas.openxmlformats.org/officeDocument/2006/relationships/slide" Target="slides/slide35.xml"/><Relationship Id="rId50" Type="http://schemas.openxmlformats.org/officeDocument/2006/relationships/slide" Target="slides/slide52.xml"/><Relationship Id="rId55" Type="http://schemas.openxmlformats.org/officeDocument/2006/relationships/slide" Target="slides/slide64.xml"/><Relationship Id="rId76" Type="http://schemas.openxmlformats.org/officeDocument/2006/relationships/slide" Target="slides/slide85.xml"/><Relationship Id="rId7" Type="http://schemas.openxmlformats.org/officeDocument/2006/relationships/slide" Target="slides/slide8.xml"/><Relationship Id="rId71" Type="http://schemas.openxmlformats.org/officeDocument/2006/relationships/slide" Target="slides/slide80.xml"/><Relationship Id="rId92" Type="http://schemas.openxmlformats.org/officeDocument/2006/relationships/slide" Target="slides/slide101.xml"/><Relationship Id="rId2" Type="http://schemas.openxmlformats.org/officeDocument/2006/relationships/slide" Target="slides/slide3.xml"/><Relationship Id="rId29" Type="http://schemas.openxmlformats.org/officeDocument/2006/relationships/slide" Target="slides/slide30.xml"/><Relationship Id="rId24" Type="http://schemas.openxmlformats.org/officeDocument/2006/relationships/slide" Target="slides/slide25.xml"/><Relationship Id="rId40" Type="http://schemas.openxmlformats.org/officeDocument/2006/relationships/slide" Target="slides/slide42.xml"/><Relationship Id="rId45" Type="http://schemas.openxmlformats.org/officeDocument/2006/relationships/slide" Target="slides/slide47.xml"/><Relationship Id="rId66" Type="http://schemas.openxmlformats.org/officeDocument/2006/relationships/slide" Target="slides/slide75.xml"/><Relationship Id="rId87" Type="http://schemas.openxmlformats.org/officeDocument/2006/relationships/slide" Target="slides/slide96.xml"/><Relationship Id="rId61" Type="http://schemas.openxmlformats.org/officeDocument/2006/relationships/slide" Target="slides/slide70.xml"/><Relationship Id="rId82" Type="http://schemas.openxmlformats.org/officeDocument/2006/relationships/slide" Target="slides/slide91.xml"/><Relationship Id="rId19" Type="http://schemas.openxmlformats.org/officeDocument/2006/relationships/slide" Target="slides/slide20.xml"/><Relationship Id="rId14" Type="http://schemas.openxmlformats.org/officeDocument/2006/relationships/slide" Target="slides/slide15.xml"/><Relationship Id="rId30" Type="http://schemas.openxmlformats.org/officeDocument/2006/relationships/slide" Target="slides/slide31.xml"/><Relationship Id="rId35" Type="http://schemas.openxmlformats.org/officeDocument/2006/relationships/slide" Target="slides/slide36.xml"/><Relationship Id="rId56" Type="http://schemas.openxmlformats.org/officeDocument/2006/relationships/slide" Target="slides/slide65.xml"/><Relationship Id="rId77"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4/27/24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Static</a:t>
            </a:r>
            <a:r>
              <a:rPr lang="fr-FR" dirty="0"/>
              <a:t> =&gt; </a:t>
            </a:r>
            <a:r>
              <a:rPr lang="fr-FR" dirty="0" err="1"/>
              <a:t>We</a:t>
            </a:r>
            <a:r>
              <a:rPr lang="fr-FR" dirty="0"/>
              <a:t> </a:t>
            </a:r>
            <a:r>
              <a:rPr lang="fr-FR" dirty="0" err="1"/>
              <a:t>don’t</a:t>
            </a:r>
            <a:r>
              <a:rPr lang="fr-FR" dirty="0"/>
              <a:t> do </a:t>
            </a:r>
            <a:r>
              <a:rPr lang="fr-FR" dirty="0" err="1"/>
              <a:t>any</a:t>
            </a:r>
            <a:r>
              <a:rPr lang="fr-FR" dirty="0"/>
              <a:t> compilation. This </a:t>
            </a:r>
            <a:r>
              <a:rPr lang="fr-FR" dirty="0" err="1"/>
              <a:t>is</a:t>
            </a:r>
            <a:r>
              <a:rPr lang="fr-FR" dirty="0"/>
              <a:t> </a:t>
            </a:r>
            <a:r>
              <a:rPr lang="fr-FR" dirty="0" err="1"/>
              <a:t>considered</a:t>
            </a:r>
            <a:r>
              <a:rPr lang="fr-FR" dirty="0"/>
              <a:t> </a:t>
            </a:r>
            <a:r>
              <a:rPr lang="fr-FR" dirty="0" err="1"/>
              <a:t>before</a:t>
            </a:r>
            <a:r>
              <a:rPr lang="fr-FR" dirty="0"/>
              <a:t> compilation.</a:t>
            </a:r>
          </a:p>
          <a:p>
            <a:pPr marL="171450" indent="-171450">
              <a:buFont typeface="Arial" panose="020B0604020202020204" pitchFamily="34" charset="0"/>
              <a:buChar char="•"/>
            </a:pPr>
            <a:r>
              <a:rPr lang="fr-FR" dirty="0"/>
              <a:t>Dynamic =&gt; Compile and a part of </a:t>
            </a:r>
            <a:r>
              <a:rPr lang="fr-FR" dirty="0" err="1"/>
              <a:t>it</a:t>
            </a:r>
            <a:r>
              <a:rPr lang="fr-FR" dirty="0"/>
              <a:t> runs. </a:t>
            </a:r>
            <a:r>
              <a:rPr lang="fr-FR" dirty="0" err="1"/>
              <a:t>Complie</a:t>
            </a:r>
            <a:r>
              <a:rPr lang="fr-FR" dirty="0"/>
              <a:t> – </a:t>
            </a:r>
            <a:r>
              <a:rPr lang="fr-FR" dirty="0" err="1"/>
              <a:t>get</a:t>
            </a:r>
            <a:r>
              <a:rPr lang="fr-FR" dirty="0"/>
              <a:t> </a:t>
            </a:r>
            <a:r>
              <a:rPr lang="fr-FR" dirty="0" err="1"/>
              <a:t>intermediate</a:t>
            </a:r>
            <a:r>
              <a:rPr lang="fr-FR" dirty="0"/>
              <a:t> </a:t>
            </a:r>
            <a:r>
              <a:rPr lang="fr-FR" dirty="0" err="1"/>
              <a:t>result</a:t>
            </a:r>
            <a:r>
              <a:rPr lang="fr-FR" dirty="0"/>
              <a:t> and change on </a:t>
            </a:r>
            <a:r>
              <a:rPr lang="fr-FR" dirty="0" err="1"/>
              <a:t>it</a:t>
            </a:r>
            <a:r>
              <a:rPr lang="fr-FR" dirty="0"/>
              <a:t>.</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10</a:t>
            </a:fld>
            <a:endParaRPr lang="en-US"/>
          </a:p>
        </p:txBody>
      </p:sp>
    </p:spTree>
    <p:extLst>
      <p:ext uri="{BB962C8B-B14F-4D97-AF65-F5344CB8AC3E}">
        <p14:creationId xmlns:p14="http://schemas.microsoft.com/office/powerpoint/2010/main" val="381422815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3237917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77827"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6342783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5248121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0302169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104</a:t>
            </a:fld>
            <a:endParaRPr lang="en-US"/>
          </a:p>
        </p:txBody>
      </p:sp>
    </p:spTree>
    <p:extLst>
      <p:ext uri="{BB962C8B-B14F-4D97-AF65-F5344CB8AC3E}">
        <p14:creationId xmlns:p14="http://schemas.microsoft.com/office/powerpoint/2010/main" val="6618830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105</a:t>
            </a:fld>
            <a:endParaRPr lang="en-US"/>
          </a:p>
        </p:txBody>
      </p:sp>
    </p:spTree>
    <p:extLst>
      <p:ext uri="{BB962C8B-B14F-4D97-AF65-F5344CB8AC3E}">
        <p14:creationId xmlns:p14="http://schemas.microsoft.com/office/powerpoint/2010/main" val="137576154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106</a:t>
            </a:fld>
            <a:endParaRPr lang="en-US"/>
          </a:p>
        </p:txBody>
      </p:sp>
    </p:spTree>
    <p:extLst>
      <p:ext uri="{BB962C8B-B14F-4D97-AF65-F5344CB8AC3E}">
        <p14:creationId xmlns:p14="http://schemas.microsoft.com/office/powerpoint/2010/main" val="247089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Exhaustive </a:t>
            </a:r>
            <a:r>
              <a:rPr lang="fr-FR" dirty="0" err="1"/>
              <a:t>search</a:t>
            </a:r>
            <a:r>
              <a:rPr lang="fr-FR" dirty="0"/>
              <a:t> </a:t>
            </a:r>
            <a:r>
              <a:rPr lang="fr-FR" dirty="0" err="1"/>
              <a:t>method</a:t>
            </a:r>
            <a:r>
              <a:rPr lang="fr-FR" dirty="0"/>
              <a:t> =&gt; </a:t>
            </a:r>
            <a:r>
              <a:rPr lang="fr-FR" dirty="0" err="1"/>
              <a:t>Each</a:t>
            </a:r>
            <a:r>
              <a:rPr lang="fr-FR" dirty="0"/>
              <a:t> </a:t>
            </a:r>
            <a:r>
              <a:rPr lang="fr-FR" dirty="0" err="1"/>
              <a:t>way</a:t>
            </a:r>
            <a:r>
              <a:rPr lang="fr-FR" dirty="0"/>
              <a:t> </a:t>
            </a:r>
            <a:r>
              <a:rPr lang="fr-FR" dirty="0" err="1"/>
              <a:t>is</a:t>
            </a:r>
            <a:r>
              <a:rPr lang="fr-FR" dirty="0"/>
              <a:t> </a:t>
            </a:r>
            <a:r>
              <a:rPr lang="fr-FR" dirty="0" err="1"/>
              <a:t>considered</a:t>
            </a:r>
            <a:r>
              <a:rPr lang="fr-FR" dirty="0"/>
              <a:t> </a:t>
            </a:r>
            <a:r>
              <a:rPr lang="fr-FR" dirty="0" err="1"/>
              <a:t>which</a:t>
            </a:r>
            <a:r>
              <a:rPr lang="fr-FR" dirty="0"/>
              <a:t> </a:t>
            </a:r>
            <a:r>
              <a:rPr lang="fr-FR" dirty="0" err="1"/>
              <a:t>takes</a:t>
            </a:r>
            <a:r>
              <a:rPr lang="fr-FR" dirty="0"/>
              <a:t> time.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11</a:t>
            </a:fld>
            <a:endParaRPr lang="en-US"/>
          </a:p>
        </p:txBody>
      </p:sp>
    </p:spTree>
    <p:extLst>
      <p:ext uri="{BB962C8B-B14F-4D97-AF65-F5344CB8AC3E}">
        <p14:creationId xmlns:p14="http://schemas.microsoft.com/office/powerpoint/2010/main" val="2330026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shortcoming</a:t>
            </a:r>
            <a:r>
              <a:rPr lang="fr-FR" dirty="0"/>
              <a:t> =</a:t>
            </a:r>
            <a:r>
              <a:rPr lang="fr-FR" dirty="0" err="1"/>
              <a:t>means</a:t>
            </a:r>
            <a:r>
              <a:rPr lang="fr-FR" dirty="0"/>
              <a:t>=&gt; </a:t>
            </a:r>
            <a:r>
              <a:rPr lang="fr-FR" dirty="0" err="1"/>
              <a:t>disadvantage</a:t>
            </a:r>
            <a:endParaRPr lang="fr-FR" dirty="0"/>
          </a:p>
          <a:p>
            <a:pPr marL="171450" indent="-171450">
              <a:buFont typeface="Arial" panose="020B0604020202020204" pitchFamily="34" charset="0"/>
              <a:buChar char="•"/>
            </a:pPr>
            <a:r>
              <a:rPr lang="en-US" sz="1200" dirty="0"/>
              <a:t>ad-hoc queries</a:t>
            </a:r>
            <a:r>
              <a:rPr lang="fr-FR" sz="1200" dirty="0"/>
              <a:t> =</a:t>
            </a:r>
            <a:r>
              <a:rPr lang="fr-FR" sz="1200" dirty="0" err="1"/>
              <a:t>means</a:t>
            </a:r>
            <a:r>
              <a:rPr lang="fr-FR" sz="1200" dirty="0"/>
              <a:t>=&gt; not </a:t>
            </a:r>
            <a:r>
              <a:rPr lang="fr-FR" sz="1200" dirty="0" err="1"/>
              <a:t>frequently</a:t>
            </a:r>
            <a:r>
              <a:rPr lang="fr-FR" sz="1200" dirty="0"/>
              <a:t> running.</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12</a:t>
            </a:fld>
            <a:endParaRPr lang="en-US"/>
          </a:p>
        </p:txBody>
      </p:sp>
    </p:spTree>
    <p:extLst>
      <p:ext uri="{BB962C8B-B14F-4D97-AF65-F5344CB8AC3E}">
        <p14:creationId xmlns:p14="http://schemas.microsoft.com/office/powerpoint/2010/main" val="92940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13</a:t>
            </a:fld>
            <a:endParaRPr lang="en-US"/>
          </a:p>
        </p:txBody>
      </p:sp>
    </p:spTree>
    <p:extLst>
      <p:ext uri="{BB962C8B-B14F-4D97-AF65-F5344CB8AC3E}">
        <p14:creationId xmlns:p14="http://schemas.microsoft.com/office/powerpoint/2010/main" val="124765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When</a:t>
            </a:r>
            <a:r>
              <a:rPr lang="fr-FR" dirty="0"/>
              <a:t> </a:t>
            </a:r>
            <a:r>
              <a:rPr lang="fr-FR" dirty="0" err="1"/>
              <a:t>we</a:t>
            </a:r>
            <a:r>
              <a:rPr lang="fr-FR" dirty="0"/>
              <a:t> run one </a:t>
            </a:r>
            <a:r>
              <a:rPr lang="fr-FR" dirty="0" err="1"/>
              <a:t>query</a:t>
            </a:r>
            <a:r>
              <a:rPr lang="fr-FR" dirty="0"/>
              <a:t> </a:t>
            </a:r>
            <a:r>
              <a:rPr lang="fr-FR" dirty="0" err="1"/>
              <a:t>then</a:t>
            </a:r>
            <a:r>
              <a:rPr lang="fr-FR" dirty="0"/>
              <a:t> </a:t>
            </a:r>
            <a:r>
              <a:rPr lang="fr-FR" dirty="0" err="1"/>
              <a:t>we</a:t>
            </a:r>
            <a:r>
              <a:rPr lang="fr-FR" dirty="0"/>
              <a:t> </a:t>
            </a:r>
            <a:r>
              <a:rPr lang="fr-FR" dirty="0" err="1"/>
              <a:t>involve</a:t>
            </a:r>
            <a:r>
              <a:rPr lang="fr-FR" dirty="0"/>
              <a:t> multiple sites – how can </a:t>
            </a:r>
            <a:r>
              <a:rPr lang="fr-FR" dirty="0" err="1"/>
              <a:t>we</a:t>
            </a:r>
            <a:r>
              <a:rPr lang="fr-FR" dirty="0"/>
              <a:t> do </a:t>
            </a:r>
            <a:r>
              <a:rPr lang="fr-FR" dirty="0" err="1"/>
              <a:t>it</a:t>
            </a:r>
            <a:r>
              <a:rPr lang="fr-FR" dirty="0"/>
              <a:t>?</a:t>
            </a:r>
          </a:p>
          <a:p>
            <a:pPr marL="171450" indent="-171450">
              <a:buFont typeface="Arial" panose="020B0604020202020204" pitchFamily="34" charset="0"/>
              <a:buChar char="•"/>
            </a:pPr>
            <a:r>
              <a:rPr lang="fr-FR" dirty="0" err="1"/>
              <a:t>Who</a:t>
            </a:r>
            <a:r>
              <a:rPr lang="fr-FR" dirty="0"/>
              <a:t> </a:t>
            </a:r>
            <a:r>
              <a:rPr lang="fr-FR" dirty="0" err="1"/>
              <a:t>is</a:t>
            </a:r>
            <a:r>
              <a:rPr lang="fr-FR" dirty="0"/>
              <a:t> </a:t>
            </a:r>
            <a:r>
              <a:rPr lang="fr-FR" dirty="0" err="1"/>
              <a:t>going</a:t>
            </a:r>
            <a:r>
              <a:rPr lang="fr-FR" dirty="0"/>
              <a:t> to </a:t>
            </a:r>
            <a:r>
              <a:rPr lang="fr-FR" dirty="0" err="1"/>
              <a:t>define</a:t>
            </a:r>
            <a:r>
              <a:rPr lang="fr-FR" dirty="0"/>
              <a:t> </a:t>
            </a:r>
            <a:r>
              <a:rPr lang="fr-FR" dirty="0" err="1"/>
              <a:t>which</a:t>
            </a:r>
            <a:r>
              <a:rPr lang="fr-FR" dirty="0"/>
              <a:t> one to use? – </a:t>
            </a:r>
            <a:r>
              <a:rPr lang="fr-FR" dirty="0" err="1"/>
              <a:t>Centralized</a:t>
            </a:r>
            <a:r>
              <a:rPr lang="fr-FR" dirty="0"/>
              <a:t> or Distributed or </a:t>
            </a:r>
            <a:r>
              <a:rPr lang="fr-FR" dirty="0" err="1"/>
              <a:t>Hybrid</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14</a:t>
            </a:fld>
            <a:endParaRPr lang="en-US"/>
          </a:p>
        </p:txBody>
      </p:sp>
    </p:spTree>
    <p:extLst>
      <p:ext uri="{BB962C8B-B14F-4D97-AF65-F5344CB8AC3E}">
        <p14:creationId xmlns:p14="http://schemas.microsoft.com/office/powerpoint/2010/main" val="427463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Centralized</a:t>
            </a:r>
            <a:r>
              <a:rPr lang="fr-FR" dirty="0"/>
              <a:t> </a:t>
            </a:r>
            <a:r>
              <a:rPr lang="fr-FR" dirty="0" err="1"/>
              <a:t>is</a:t>
            </a:r>
            <a:r>
              <a:rPr lang="fr-FR" dirty="0"/>
              <a:t> </a:t>
            </a:r>
            <a:r>
              <a:rPr lang="fr-FR" dirty="0" err="1"/>
              <a:t>easy</a:t>
            </a:r>
            <a:r>
              <a:rPr lang="fr-FR" dirty="0"/>
              <a:t> but </a:t>
            </a:r>
            <a:r>
              <a:rPr lang="fr-FR" dirty="0" err="1"/>
              <a:t>it</a:t>
            </a:r>
            <a:r>
              <a:rPr lang="fr-FR" dirty="0"/>
              <a:t> </a:t>
            </a:r>
            <a:r>
              <a:rPr lang="fr-FR" dirty="0" err="1"/>
              <a:t>needs</a:t>
            </a:r>
            <a:r>
              <a:rPr lang="fr-FR" dirty="0"/>
              <a:t> information </a:t>
            </a:r>
            <a:r>
              <a:rPr lang="fr-FR" dirty="0" err="1"/>
              <a:t>from</a:t>
            </a:r>
            <a:r>
              <a:rPr lang="fr-FR" dirty="0"/>
              <a:t> all the sites.</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15</a:t>
            </a:fld>
            <a:endParaRPr lang="en-US"/>
          </a:p>
        </p:txBody>
      </p:sp>
    </p:spTree>
    <p:extLst>
      <p:ext uri="{BB962C8B-B14F-4D97-AF65-F5344CB8AC3E}">
        <p14:creationId xmlns:p14="http://schemas.microsoft.com/office/powerpoint/2010/main" val="214963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16</a:t>
            </a:fld>
            <a:endParaRPr lang="en-US"/>
          </a:p>
        </p:txBody>
      </p:sp>
    </p:spTree>
    <p:extLst>
      <p:ext uri="{BB962C8B-B14F-4D97-AF65-F5344CB8AC3E}">
        <p14:creationId xmlns:p14="http://schemas.microsoft.com/office/powerpoint/2010/main" val="216608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X =&gt; This </a:t>
            </a:r>
            <a:r>
              <a:rPr lang="fr-FR" dirty="0" err="1"/>
              <a:t>is</a:t>
            </a:r>
            <a:r>
              <a:rPr lang="fr-FR" dirty="0"/>
              <a:t> not the </a:t>
            </a:r>
            <a:r>
              <a:rPr lang="fr-FR" dirty="0" err="1"/>
              <a:t>Cartesian</a:t>
            </a:r>
            <a:r>
              <a:rPr lang="fr-FR" dirty="0"/>
              <a:t> </a:t>
            </a:r>
            <a:r>
              <a:rPr lang="fr-FR" dirty="0" err="1"/>
              <a:t>product</a:t>
            </a:r>
            <a:r>
              <a:rPr lang="fr-FR" dirty="0"/>
              <a:t> – </a:t>
            </a:r>
            <a:r>
              <a:rPr lang="fr-FR" dirty="0" err="1"/>
              <a:t>it</a:t>
            </a:r>
            <a:r>
              <a:rPr lang="fr-FR" dirty="0"/>
              <a:t> </a:t>
            </a:r>
            <a:r>
              <a:rPr lang="fr-FR" dirty="0" err="1"/>
              <a:t>is</a:t>
            </a:r>
            <a:r>
              <a:rPr lang="fr-FR" dirty="0"/>
              <a:t> a </a:t>
            </a:r>
            <a:r>
              <a:rPr lang="fr-FR" dirty="0" err="1"/>
              <a:t>join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17</a:t>
            </a:fld>
            <a:endParaRPr lang="en-US"/>
          </a:p>
        </p:txBody>
      </p:sp>
    </p:spTree>
    <p:extLst>
      <p:ext uri="{BB962C8B-B14F-4D97-AF65-F5344CB8AC3E}">
        <p14:creationId xmlns:p14="http://schemas.microsoft.com/office/powerpoint/2010/main" val="106659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 </a:t>
            </a:r>
            <a:r>
              <a:rPr lang="fr-FR" dirty="0" err="1"/>
              <a:t>Different</a:t>
            </a:r>
            <a:r>
              <a:rPr lang="fr-FR" dirty="0"/>
              <a:t> </a:t>
            </a:r>
            <a:r>
              <a:rPr lang="fr-FR" dirty="0" err="1"/>
              <a:t>space</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18</a:t>
            </a:fld>
            <a:endParaRPr lang="en-US"/>
          </a:p>
        </p:txBody>
      </p:sp>
    </p:spTree>
    <p:extLst>
      <p:ext uri="{BB962C8B-B14F-4D97-AF65-F5344CB8AC3E}">
        <p14:creationId xmlns:p14="http://schemas.microsoft.com/office/powerpoint/2010/main" val="3161317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19</a:t>
            </a:fld>
            <a:endParaRPr lang="en-US"/>
          </a:p>
        </p:txBody>
      </p:sp>
    </p:spTree>
    <p:extLst>
      <p:ext uri="{BB962C8B-B14F-4D97-AF65-F5344CB8AC3E}">
        <p14:creationId xmlns:p14="http://schemas.microsoft.com/office/powerpoint/2010/main" val="29743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4150264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have 2 joins – </a:t>
            </a:r>
            <a:r>
              <a:rPr lang="fr-FR" dirty="0" err="1"/>
              <a:t>then</a:t>
            </a:r>
            <a:r>
              <a:rPr lang="fr-FR" dirty="0"/>
              <a:t> </a:t>
            </a:r>
            <a:r>
              <a:rPr lang="fr-FR" dirty="0" err="1"/>
              <a:t>which</a:t>
            </a:r>
            <a:r>
              <a:rPr lang="fr-FR" dirty="0"/>
              <a:t> one first? That </a:t>
            </a:r>
            <a:r>
              <a:rPr lang="fr-FR" dirty="0" err="1"/>
              <a:t>is</a:t>
            </a:r>
            <a:r>
              <a:rPr lang="fr-FR" dirty="0"/>
              <a:t> </a:t>
            </a:r>
            <a:r>
              <a:rPr lang="fr-FR" dirty="0" err="1"/>
              <a:t>ordering</a:t>
            </a:r>
            <a:r>
              <a:rPr lang="fr-FR" dirty="0"/>
              <a:t>.</a:t>
            </a:r>
          </a:p>
          <a:p>
            <a:pPr marL="171450" indent="-171450">
              <a:buFont typeface="Arial" panose="020B0604020202020204" pitchFamily="34" charset="0"/>
              <a:buChar char="•"/>
            </a:pPr>
            <a:r>
              <a:rPr lang="fr-FR" dirty="0"/>
              <a:t>This </a:t>
            </a:r>
            <a:r>
              <a:rPr lang="fr-FR" dirty="0" err="1"/>
              <a:t>is</a:t>
            </a:r>
            <a:r>
              <a:rPr lang="fr-FR" dirty="0"/>
              <a:t> </a:t>
            </a:r>
            <a:r>
              <a:rPr lang="fr-FR" dirty="0" err="1"/>
              <a:t>distributed</a:t>
            </a:r>
            <a:r>
              <a:rPr lang="fr-FR" dirty="0"/>
              <a:t>. </a:t>
            </a:r>
            <a:r>
              <a:rPr lang="fr-FR" dirty="0" err="1"/>
              <a:t>It's</a:t>
            </a:r>
            <a:r>
              <a:rPr lang="fr-FR" dirty="0"/>
              <a:t> </a:t>
            </a:r>
            <a:r>
              <a:rPr lang="fr-FR" dirty="0" err="1"/>
              <a:t>different</a:t>
            </a:r>
            <a:r>
              <a:rPr lang="fr-FR" dirty="0"/>
              <a:t> </a:t>
            </a:r>
            <a:r>
              <a:rPr lang="fr-FR" dirty="0" err="1"/>
              <a:t>from</a:t>
            </a:r>
            <a:r>
              <a:rPr lang="fr-FR" dirty="0"/>
              <a:t> </a:t>
            </a:r>
            <a:r>
              <a:rPr lang="fr-FR" dirty="0" err="1"/>
              <a:t>centralized</a:t>
            </a:r>
            <a:r>
              <a:rPr lang="fr-FR" dirty="0"/>
              <a:t>. (In </a:t>
            </a:r>
            <a:r>
              <a:rPr lang="fr-FR" dirty="0" err="1"/>
              <a:t>distributed</a:t>
            </a:r>
            <a:r>
              <a:rPr lang="fr-FR" dirty="0"/>
              <a:t> </a:t>
            </a:r>
            <a:r>
              <a:rPr lang="fr-FR" dirty="0" err="1"/>
              <a:t>they</a:t>
            </a:r>
            <a:r>
              <a:rPr lang="fr-FR" dirty="0"/>
              <a:t> are in </a:t>
            </a:r>
            <a:r>
              <a:rPr lang="fr-FR" dirty="0" err="1"/>
              <a:t>different</a:t>
            </a:r>
            <a:r>
              <a:rPr lang="fr-FR" dirty="0"/>
              <a:t> sites)</a:t>
            </a:r>
          </a:p>
          <a:p>
            <a:pPr marL="171450" indent="-171450">
              <a:buFont typeface="Arial" panose="020B0604020202020204" pitchFamily="34" charset="0"/>
              <a:buChar char="•"/>
            </a:pPr>
            <a:r>
              <a:rPr lang="fr-FR" dirty="0"/>
              <a:t>Copy the </a:t>
            </a:r>
            <a:r>
              <a:rPr lang="fr-FR" dirty="0" err="1"/>
              <a:t>samller</a:t>
            </a:r>
            <a:r>
              <a:rPr lang="fr-FR" dirty="0"/>
              <a:t> size table to </a:t>
            </a:r>
            <a:r>
              <a:rPr lang="fr-FR" dirty="0" err="1"/>
              <a:t>another</a:t>
            </a:r>
            <a:r>
              <a:rPr lang="fr-FR" dirty="0"/>
              <a:t> site.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20</a:t>
            </a:fld>
            <a:endParaRPr lang="en-US"/>
          </a:p>
        </p:txBody>
      </p:sp>
    </p:spTree>
    <p:extLst>
      <p:ext uri="{BB962C8B-B14F-4D97-AF65-F5344CB8AC3E}">
        <p14:creationId xmlns:p14="http://schemas.microsoft.com/office/powerpoint/2010/main" val="213327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21</a:t>
            </a:fld>
            <a:endParaRPr lang="en-US"/>
          </a:p>
        </p:txBody>
      </p:sp>
    </p:spTree>
    <p:extLst>
      <p:ext uri="{BB962C8B-B14F-4D97-AF65-F5344CB8AC3E}">
        <p14:creationId xmlns:p14="http://schemas.microsoft.com/office/powerpoint/2010/main" val="67269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22</a:t>
            </a:fld>
            <a:endParaRPr lang="en-US"/>
          </a:p>
        </p:txBody>
      </p:sp>
    </p:spTree>
    <p:extLst>
      <p:ext uri="{BB962C8B-B14F-4D97-AF65-F5344CB8AC3E}">
        <p14:creationId xmlns:p14="http://schemas.microsoft.com/office/powerpoint/2010/main" val="693117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Number</a:t>
            </a:r>
            <a:r>
              <a:rPr lang="fr-FR" dirty="0"/>
              <a:t> 5 can </a:t>
            </a:r>
            <a:r>
              <a:rPr lang="fr-FR" dirty="0" err="1"/>
              <a:t>be</a:t>
            </a:r>
            <a:r>
              <a:rPr lang="fr-FR" dirty="0"/>
              <a:t> </a:t>
            </a:r>
            <a:r>
              <a:rPr lang="fr-FR" dirty="0" err="1"/>
              <a:t>done</a:t>
            </a:r>
            <a:r>
              <a:rPr lang="fr-FR" dirty="0"/>
              <a:t> in </a:t>
            </a:r>
            <a:r>
              <a:rPr lang="fr-FR" dirty="0" err="1"/>
              <a:t>parallel</a:t>
            </a:r>
            <a:r>
              <a:rPr lang="fr-FR" dirty="0"/>
              <a:t>.</a:t>
            </a:r>
          </a:p>
          <a:p>
            <a:pPr marL="171450" indent="-171450">
              <a:buFont typeface="Arial" panose="020B0604020202020204" pitchFamily="34" charset="0"/>
              <a:buChar char="•"/>
            </a:pPr>
            <a:r>
              <a:rPr lang="fr-FR" dirty="0"/>
              <a:t>If </a:t>
            </a:r>
            <a:r>
              <a:rPr lang="fr-FR" dirty="0" err="1"/>
              <a:t>response</a:t>
            </a:r>
            <a:r>
              <a:rPr lang="fr-FR" dirty="0"/>
              <a:t> time </a:t>
            </a:r>
            <a:r>
              <a:rPr lang="fr-FR" dirty="0" err="1"/>
              <a:t>is</a:t>
            </a:r>
            <a:r>
              <a:rPr lang="fr-FR" dirty="0"/>
              <a:t> important </a:t>
            </a:r>
            <a:r>
              <a:rPr lang="fr-FR" dirty="0" err="1"/>
              <a:t>then</a:t>
            </a:r>
            <a:r>
              <a:rPr lang="fr-FR" dirty="0"/>
              <a:t> </a:t>
            </a:r>
            <a:r>
              <a:rPr lang="fr-FR" dirty="0" err="1"/>
              <a:t>number</a:t>
            </a:r>
            <a:r>
              <a:rPr lang="fr-FR" dirty="0"/>
              <a:t> 5 can </a:t>
            </a:r>
            <a:r>
              <a:rPr lang="fr-FR" dirty="0" err="1"/>
              <a:t>be</a:t>
            </a:r>
            <a:r>
              <a:rPr lang="fr-FR" dirty="0"/>
              <a:t> good.</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23</a:t>
            </a:fld>
            <a:endParaRPr lang="en-US"/>
          </a:p>
        </p:txBody>
      </p:sp>
    </p:spTree>
    <p:extLst>
      <p:ext uri="{BB962C8B-B14F-4D97-AF65-F5344CB8AC3E}">
        <p14:creationId xmlns:p14="http://schemas.microsoft.com/office/powerpoint/2010/main" val="3440145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en-US" sz="1200" dirty="0"/>
              <a:t>EMP, ASG, PROJ -&gt; EMP is smallest and PROJ is large =&gt; Use Strategy 1</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24</a:t>
            </a:fld>
            <a:endParaRPr lang="en-US"/>
          </a:p>
        </p:txBody>
      </p:sp>
    </p:spTree>
    <p:extLst>
      <p:ext uri="{BB962C8B-B14F-4D97-AF65-F5344CB8AC3E}">
        <p14:creationId xmlns:p14="http://schemas.microsoft.com/office/powerpoint/2010/main" val="155456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u="sng" dirty="0"/>
              <a:t>Important of EXAM</a:t>
            </a:r>
            <a:endParaRPr lang="fr-FR" b="0" u="none" dirty="0"/>
          </a:p>
          <a:p>
            <a:pPr marL="171450" indent="-171450">
              <a:buFont typeface="Arial" panose="020B0604020202020204" pitchFamily="34" charset="0"/>
              <a:buChar char="•"/>
            </a:pPr>
            <a:r>
              <a:rPr lang="fr-FR" b="0" u="none" dirty="0"/>
              <a:t>If </a:t>
            </a:r>
            <a:r>
              <a:rPr lang="fr-FR" b="0" u="none" dirty="0" err="1"/>
              <a:t>we</a:t>
            </a:r>
            <a:r>
              <a:rPr lang="fr-FR" b="0" u="none" dirty="0"/>
              <a:t> </a:t>
            </a:r>
            <a:r>
              <a:rPr lang="fr-FR" b="0" u="none" dirty="0" err="1"/>
              <a:t>don't</a:t>
            </a:r>
            <a:r>
              <a:rPr lang="fr-FR" b="0" u="none" dirty="0"/>
              <a:t> use semi-</a:t>
            </a:r>
            <a:r>
              <a:rPr lang="fr-FR" b="0" u="none" dirty="0" err="1"/>
              <a:t>join</a:t>
            </a:r>
            <a:r>
              <a:rPr lang="fr-FR" b="0" u="none" dirty="0"/>
              <a:t>, </a:t>
            </a:r>
            <a:r>
              <a:rPr lang="fr-FR" b="0" u="none" dirty="0" err="1"/>
              <a:t>then</a:t>
            </a:r>
            <a:r>
              <a:rPr lang="fr-FR" b="0" u="none" dirty="0"/>
              <a:t> </a:t>
            </a:r>
            <a:r>
              <a:rPr lang="fr-FR" b="0" u="none" dirty="0" err="1"/>
              <a:t>send</a:t>
            </a:r>
            <a:r>
              <a:rPr lang="fr-FR" b="0" u="none" dirty="0"/>
              <a:t> a </a:t>
            </a:r>
            <a:r>
              <a:rPr lang="fr-FR" b="0" u="none" dirty="0" err="1"/>
              <a:t>smaller</a:t>
            </a:r>
            <a:r>
              <a:rPr lang="fr-FR" b="0" u="none" dirty="0"/>
              <a:t> table to </a:t>
            </a:r>
            <a:r>
              <a:rPr lang="fr-FR" b="0" u="none" dirty="0" err="1"/>
              <a:t>another</a:t>
            </a:r>
            <a:r>
              <a:rPr lang="fr-FR" b="0" u="none" dirty="0"/>
              <a:t> site.</a:t>
            </a:r>
          </a:p>
          <a:p>
            <a:pPr marL="171450" indent="-171450">
              <a:buFont typeface="Arial" panose="020B0604020202020204" pitchFamily="34" charset="0"/>
              <a:buChar char="•"/>
            </a:pPr>
            <a:r>
              <a:rPr lang="fr-FR" b="0" u="none" dirty="0"/>
              <a:t>R </a:t>
            </a:r>
            <a:r>
              <a:rPr lang="fr-FR" b="0" u="none" dirty="0" err="1"/>
              <a:t>Semijoin</a:t>
            </a:r>
            <a:r>
              <a:rPr lang="fr-FR" b="0" u="none" dirty="0"/>
              <a:t> S </a:t>
            </a:r>
            <a:r>
              <a:rPr lang="fr-FR" b="0" u="none" dirty="0" err="1"/>
              <a:t>result</a:t>
            </a:r>
            <a:r>
              <a:rPr lang="fr-FR" b="0" u="none" dirty="0"/>
              <a:t> = tuple 1,2</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25</a:t>
            </a:fld>
            <a:endParaRPr lang="en-US"/>
          </a:p>
        </p:txBody>
      </p:sp>
    </p:spTree>
    <p:extLst>
      <p:ext uri="{BB962C8B-B14F-4D97-AF65-F5344CB8AC3E}">
        <p14:creationId xmlns:p14="http://schemas.microsoft.com/office/powerpoint/2010/main" val="1181243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These</a:t>
            </a:r>
            <a:r>
              <a:rPr lang="fr-FR" dirty="0"/>
              <a:t> 3 in point 2 are </a:t>
            </a:r>
            <a:r>
              <a:rPr lang="fr-FR" dirty="0" err="1"/>
              <a:t>equivalent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26</a:t>
            </a:fld>
            <a:endParaRPr lang="en-US"/>
          </a:p>
        </p:txBody>
      </p:sp>
    </p:spTree>
    <p:extLst>
      <p:ext uri="{BB962C8B-B14F-4D97-AF65-F5344CB8AC3E}">
        <p14:creationId xmlns:p14="http://schemas.microsoft.com/office/powerpoint/2010/main" val="3588168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ACADE39B-7844-717A-F9FA-221E0C084ADD}"/>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a:t>S' </a:t>
            </a:r>
            <a:r>
              <a:rPr lang="en-US" dirty="0"/>
              <a:t>=</a:t>
            </a:r>
            <a:r>
              <a:rPr lang="en-US" sz="1200" dirty="0">
                <a:latin typeface="Symbol" charset="2"/>
              </a:rPr>
              <a:t> </a:t>
            </a:r>
            <a:r>
              <a:rPr lang="en-US" sz="1200" dirty="0">
                <a:sym typeface="Symbol"/>
              </a:rPr>
              <a:t></a:t>
            </a:r>
            <a:r>
              <a:rPr lang="en-US" sz="1200" i="1" baseline="-25000" dirty="0"/>
              <a:t>A</a:t>
            </a:r>
            <a:r>
              <a:rPr lang="en-US" sz="1200" dirty="0"/>
              <a:t>(</a:t>
            </a:r>
            <a:r>
              <a:rPr lang="en-US" sz="1200" i="1" dirty="0"/>
              <a:t>S</a:t>
            </a:r>
            <a:r>
              <a:rPr lang="en-US" sz="1200" dirty="0"/>
              <a:t>) =&gt; Project attribute A from 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time taking process is coping the fragment from one site to other.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u="sng" dirty="0"/>
              <a:t>VERY IMPORTANT OF FINAL EXAM - 100%</a:t>
            </a:r>
            <a:endParaRPr lang="en-US" sz="1400" b="0" u="none"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u="sng" dirty="0"/>
          </a:p>
          <a:p>
            <a:endParaRPr lang="en-US" dirty="0"/>
          </a:p>
        </p:txBody>
      </p:sp>
    </p:spTree>
    <p:extLst>
      <p:ext uri="{BB962C8B-B14F-4D97-AF65-F5344CB8AC3E}">
        <p14:creationId xmlns:p14="http://schemas.microsoft.com/office/powerpoint/2010/main" val="3713751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28</a:t>
            </a:fld>
            <a:endParaRPr lang="en-US"/>
          </a:p>
        </p:txBody>
      </p:sp>
    </p:spTree>
    <p:extLst>
      <p:ext uri="{BB962C8B-B14F-4D97-AF65-F5344CB8AC3E}">
        <p14:creationId xmlns:p14="http://schemas.microsoft.com/office/powerpoint/2010/main" val="3333593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Right side is </a:t>
            </a:r>
            <a:r>
              <a:rPr lang="en-US" dirty="0" err="1"/>
              <a:t>semijoin</a:t>
            </a:r>
            <a:r>
              <a:rPr lang="en-US" dirty="0"/>
              <a:t> – looks complex but it takes less time because less amount of data is getting transferred.</a:t>
            </a:r>
          </a:p>
        </p:txBody>
      </p:sp>
      <p:sp>
        <p:nvSpPr>
          <p:cNvPr id="4" name="Slide Number Placeholder 3"/>
          <p:cNvSpPr>
            <a:spLocks noGrp="1"/>
          </p:cNvSpPr>
          <p:nvPr>
            <p:ph type="sldNum" sz="quarter" idx="5"/>
          </p:nvPr>
        </p:nvSpPr>
        <p:spPr/>
        <p:txBody>
          <a:bodyPr/>
          <a:lstStyle/>
          <a:p>
            <a:fld id="{765F5201-0B02-374C-9C85-2DCB7D098B21}" type="slidenum">
              <a:rPr lang="en-US" smtClean="0"/>
              <a:t>29</a:t>
            </a:fld>
            <a:endParaRPr lang="en-US"/>
          </a:p>
        </p:txBody>
      </p:sp>
    </p:spTree>
    <p:extLst>
      <p:ext uri="{BB962C8B-B14F-4D97-AF65-F5344CB8AC3E}">
        <p14:creationId xmlns:p14="http://schemas.microsoft.com/office/powerpoint/2010/main" val="2253471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0274A215-92C1-B697-72FC-2A7789C937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990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Enumeration – Consider all different cases and estimate the size and transfer of each to find the best one.</a:t>
            </a:r>
          </a:p>
        </p:txBody>
      </p:sp>
      <p:sp>
        <p:nvSpPr>
          <p:cNvPr id="4" name="Slide Number Placeholder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1496811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graph.</a:t>
            </a:r>
          </a:p>
          <a:p>
            <a:pPr marL="171450" indent="-171450">
              <a:buFont typeface="Arial" panose="020B0604020202020204" pitchFamily="34" charset="0"/>
              <a:buChar char="•"/>
            </a:pPr>
            <a:r>
              <a:rPr lang="en-US" dirty="0"/>
              <a:t>We have 3 joins.</a:t>
            </a:r>
          </a:p>
        </p:txBody>
      </p:sp>
      <p:sp>
        <p:nvSpPr>
          <p:cNvPr id="4" name="Slide Number Placeholder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369298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Parent and child is fixed in tree.</a:t>
            </a:r>
          </a:p>
          <a:p>
            <a:pPr marL="171450" indent="-171450">
              <a:buFont typeface="Arial" panose="020B0604020202020204" pitchFamily="34" charset="0"/>
              <a:buChar char="•"/>
            </a:pPr>
            <a:r>
              <a:rPr lang="en-US" dirty="0"/>
              <a:t>Tree we can have many options and computation is possible, where as in graph even computation is not possible.</a:t>
            </a:r>
          </a:p>
          <a:p>
            <a:pPr marL="171450" indent="-171450">
              <a:buFont typeface="Arial" panose="020B0604020202020204" pitchFamily="34" charset="0"/>
              <a:buChar char="•"/>
            </a:pPr>
            <a:r>
              <a:rPr lang="en-US" dirty="0"/>
              <a:t>Here we have 2 join and 3</a:t>
            </a:r>
            <a:r>
              <a:rPr lang="en-US" baseline="30000" dirty="0"/>
              <a:t>rd</a:t>
            </a:r>
            <a:r>
              <a:rPr lang="en-US" dirty="0"/>
              <a:t> join is replaced by selection.</a:t>
            </a:r>
          </a:p>
        </p:txBody>
      </p:sp>
      <p:sp>
        <p:nvSpPr>
          <p:cNvPr id="4" name="Slide Number Placeholder 3"/>
          <p:cNvSpPr>
            <a:spLocks noGrp="1"/>
          </p:cNvSpPr>
          <p:nvPr>
            <p:ph type="sldNum" sz="quarter" idx="5"/>
          </p:nvPr>
        </p:nvSpPr>
        <p:spPr/>
        <p:txBody>
          <a:bodyPr/>
          <a:lstStyle/>
          <a:p>
            <a:fld id="{765F5201-0B02-374C-9C85-2DCB7D098B21}" type="slidenum">
              <a:rPr lang="en-US" smtClean="0"/>
              <a:t>32</a:t>
            </a:fld>
            <a:endParaRPr lang="en-US"/>
          </a:p>
        </p:txBody>
      </p:sp>
    </p:spTree>
    <p:extLst>
      <p:ext uri="{BB962C8B-B14F-4D97-AF65-F5344CB8AC3E}">
        <p14:creationId xmlns:p14="http://schemas.microsoft.com/office/powerpoint/2010/main" val="2094365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3480572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approaches are not only for distributed but also for centralized.</a:t>
            </a:r>
          </a:p>
        </p:txBody>
      </p:sp>
      <p:sp>
        <p:nvSpPr>
          <p:cNvPr id="4" name="Slide Number Placeholder 3"/>
          <p:cNvSpPr>
            <a:spLocks noGrp="1"/>
          </p:cNvSpPr>
          <p:nvPr>
            <p:ph type="sldNum" sz="quarter" idx="5"/>
          </p:nvPr>
        </p:nvSpPr>
        <p:spPr/>
        <p:txBody>
          <a:bodyPr/>
          <a:lstStyle/>
          <a:p>
            <a:fld id="{765F5201-0B02-374C-9C85-2DCB7D098B21}" type="slidenum">
              <a:rPr lang="en-US" smtClean="0"/>
              <a:t>34</a:t>
            </a:fld>
            <a:endParaRPr lang="en-US"/>
          </a:p>
        </p:txBody>
      </p:sp>
    </p:spTree>
    <p:extLst>
      <p:ext uri="{BB962C8B-B14F-4D97-AF65-F5344CB8AC3E}">
        <p14:creationId xmlns:p14="http://schemas.microsoft.com/office/powerpoint/2010/main" val="763995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Centralized</a:t>
            </a:r>
            <a:r>
              <a:rPr lang="fr-FR" dirty="0"/>
              <a:t> </a:t>
            </a:r>
            <a:r>
              <a:rPr lang="fr-FR" dirty="0" err="1"/>
              <a:t>is</a:t>
            </a:r>
            <a:r>
              <a:rPr lang="fr-FR" dirty="0"/>
              <a:t> </a:t>
            </a:r>
            <a:r>
              <a:rPr lang="fr-FR" dirty="0" err="1"/>
              <a:t>using</a:t>
            </a:r>
            <a:r>
              <a:rPr lang="fr-FR" dirty="0"/>
              <a:t> </a:t>
            </a:r>
            <a:r>
              <a:rPr lang="fr-FR" dirty="0" err="1"/>
              <a:t>dynamic</a:t>
            </a:r>
            <a:r>
              <a:rPr lang="fr-FR" dirty="0"/>
              <a:t> and </a:t>
            </a:r>
            <a:r>
              <a:rPr lang="fr-FR" dirty="0" err="1"/>
              <a:t>static</a:t>
            </a:r>
            <a:r>
              <a:rPr lang="fr-FR" dirty="0"/>
              <a:t>.</a:t>
            </a:r>
          </a:p>
          <a:p>
            <a:pPr marL="171450" indent="-171450">
              <a:buFont typeface="Arial" panose="020B0604020202020204" pitchFamily="34" charset="0"/>
              <a:buChar char="•"/>
            </a:pPr>
            <a:r>
              <a:rPr lang="fr-FR" dirty="0" err="1"/>
              <a:t>Why</a:t>
            </a:r>
            <a:r>
              <a:rPr lang="fr-FR" dirty="0"/>
              <a:t> do </a:t>
            </a:r>
            <a:r>
              <a:rPr lang="fr-FR" dirty="0" err="1"/>
              <a:t>we</a:t>
            </a:r>
            <a:r>
              <a:rPr lang="fr-FR" dirty="0"/>
              <a:t> </a:t>
            </a:r>
            <a:r>
              <a:rPr lang="fr-FR" dirty="0" err="1"/>
              <a:t>need</a:t>
            </a:r>
            <a:r>
              <a:rPr lang="fr-FR" dirty="0"/>
              <a:t> to </a:t>
            </a:r>
            <a:r>
              <a:rPr lang="fr-FR" dirty="0" err="1"/>
              <a:t>understand</a:t>
            </a:r>
            <a:r>
              <a:rPr lang="fr-FR" dirty="0"/>
              <a:t> </a:t>
            </a:r>
            <a:r>
              <a:rPr lang="fr-FR" dirty="0" err="1"/>
              <a:t>this</a:t>
            </a:r>
            <a:r>
              <a:rPr lang="fr-FR" dirty="0"/>
              <a:t> first, the </a:t>
            </a:r>
            <a:r>
              <a:rPr lang="fr-FR" dirty="0" err="1"/>
              <a:t>above</a:t>
            </a:r>
            <a:r>
              <a:rPr lang="fr-FR" dirty="0"/>
              <a:t> 3 </a:t>
            </a:r>
            <a:r>
              <a:rPr lang="fr-FR" dirty="0" err="1"/>
              <a:t>reasons</a:t>
            </a:r>
            <a:r>
              <a:rPr lang="fr-FR" dirty="0"/>
              <a:t> </a:t>
            </a:r>
            <a:r>
              <a:rPr lang="fr-FR" dirty="0" err="1"/>
              <a:t>explains</a:t>
            </a:r>
            <a:r>
              <a:rPr lang="fr-FR" dirty="0"/>
              <a:t> </a:t>
            </a:r>
            <a:r>
              <a:rPr lang="fr-FR" dirty="0" err="1"/>
              <a:t>it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35</a:t>
            </a:fld>
            <a:endParaRPr lang="en-US"/>
          </a:p>
        </p:txBody>
      </p:sp>
    </p:spTree>
    <p:extLst>
      <p:ext uri="{BB962C8B-B14F-4D97-AF65-F5344CB8AC3E}">
        <p14:creationId xmlns:p14="http://schemas.microsoft.com/office/powerpoint/2010/main" val="2813250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3 </a:t>
            </a:r>
            <a:r>
              <a:rPr lang="fr-FR" dirty="0" err="1"/>
              <a:t>approaches</a:t>
            </a:r>
            <a:endParaRPr lang="fr-FR" dirty="0"/>
          </a:p>
          <a:p>
            <a:pPr marL="171450" indent="-171450">
              <a:buFont typeface="Arial" panose="020B0604020202020204" pitchFamily="34" charset="0"/>
              <a:buChar char="•"/>
            </a:pPr>
            <a:r>
              <a:rPr lang="fr-FR" dirty="0" err="1"/>
              <a:t>Static</a:t>
            </a:r>
            <a:r>
              <a:rPr lang="fr-FR" dirty="0"/>
              <a:t>: </a:t>
            </a:r>
            <a:r>
              <a:rPr lang="fr-FR" dirty="0" err="1"/>
              <a:t>Many</a:t>
            </a:r>
            <a:r>
              <a:rPr lang="fr-FR" dirty="0"/>
              <a:t> </a:t>
            </a:r>
            <a:r>
              <a:rPr lang="fr-FR" dirty="0" err="1"/>
              <a:t>tree</a:t>
            </a:r>
            <a:r>
              <a:rPr lang="fr-FR" dirty="0"/>
              <a:t> – </a:t>
            </a:r>
            <a:r>
              <a:rPr lang="fr-FR" dirty="0" err="1"/>
              <a:t>estimte</a:t>
            </a:r>
            <a:r>
              <a:rPr lang="fr-FR" dirty="0"/>
              <a:t> the </a:t>
            </a:r>
            <a:r>
              <a:rPr lang="fr-FR" dirty="0" err="1"/>
              <a:t>cost</a:t>
            </a:r>
            <a:r>
              <a:rPr lang="fr-FR" dirty="0"/>
              <a:t> – </a:t>
            </a:r>
            <a:r>
              <a:rPr lang="fr-FR" dirty="0" err="1"/>
              <a:t>choice</a:t>
            </a:r>
            <a:r>
              <a:rPr lang="fr-FR" dirty="0"/>
              <a:t> the best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36</a:t>
            </a:fld>
            <a:endParaRPr lang="en-US"/>
          </a:p>
        </p:txBody>
      </p:sp>
    </p:spTree>
    <p:extLst>
      <p:ext uri="{BB962C8B-B14F-4D97-AF65-F5344CB8AC3E}">
        <p14:creationId xmlns:p14="http://schemas.microsoft.com/office/powerpoint/2010/main" val="3292835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37</a:t>
            </a:fld>
            <a:endParaRPr lang="en-US"/>
          </a:p>
        </p:txBody>
      </p:sp>
    </p:spTree>
    <p:extLst>
      <p:ext uri="{BB962C8B-B14F-4D97-AF65-F5344CB8AC3E}">
        <p14:creationId xmlns:p14="http://schemas.microsoft.com/office/powerpoint/2010/main" val="2386668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38</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Line 1: Cost based optimization: many tree – calculate cost – find the best one.</a:t>
            </a:r>
          </a:p>
          <a:p>
            <a:pPr marL="171450" indent="-171450">
              <a:buFont typeface="Arial" panose="020B0604020202020204" pitchFamily="34" charset="0"/>
              <a:buChar char="•"/>
            </a:pPr>
            <a:r>
              <a:rPr lang="en-US" altLang="en-US" dirty="0">
                <a:latin typeface="Times New Roman" panose="02020603050405020304" pitchFamily="18" charset="0"/>
              </a:rPr>
              <a:t>Some part is repeated – common (Calculate once and store it – dynamic programming)</a:t>
            </a:r>
          </a:p>
          <a:p>
            <a:pPr marL="171450" indent="-171450">
              <a:buFont typeface="Arial" panose="020B0604020202020204" pitchFamily="34" charset="0"/>
              <a:buChar char="•"/>
            </a:pPr>
            <a:r>
              <a:rPr lang="en-US" altLang="en-US" dirty="0">
                <a:latin typeface="Times New Roman" panose="02020603050405020304" pitchFamily="18" charset="0"/>
              </a:rPr>
              <a:t>Heuristic – Don’t consider all cases – assume some cases and reduce it.</a:t>
            </a:r>
          </a:p>
          <a:p>
            <a:pPr marL="171450" indent="-171450">
              <a:buFont typeface="Arial" panose="020B0604020202020204" pitchFamily="34" charset="0"/>
              <a:buChar char="•"/>
            </a:pPr>
            <a:r>
              <a:rPr lang="en-US" altLang="en-US" dirty="0">
                <a:latin typeface="Times New Roman" panose="02020603050405020304" pitchFamily="18" charset="0"/>
              </a:rPr>
              <a:t>The last point denotes 4 heuristic cases approach.</a:t>
            </a:r>
          </a:p>
        </p:txBody>
      </p:sp>
    </p:spTree>
    <p:extLst>
      <p:ext uri="{BB962C8B-B14F-4D97-AF65-F5344CB8AC3E}">
        <p14:creationId xmlns:p14="http://schemas.microsoft.com/office/powerpoint/2010/main" val="662198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Multi </a:t>
            </a:r>
            <a:r>
              <a:rPr lang="fr-FR" dirty="0" err="1"/>
              <a:t>dynamic</a:t>
            </a:r>
            <a:r>
              <a:rPr lang="fr-FR" dirty="0"/>
              <a:t> </a:t>
            </a:r>
            <a:r>
              <a:rPr lang="fr-FR" dirty="0" err="1"/>
              <a:t>quey</a:t>
            </a:r>
            <a:r>
              <a:rPr lang="fr-FR" dirty="0"/>
              <a:t> </a:t>
            </a:r>
            <a:r>
              <a:rPr lang="fr-FR" dirty="0" err="1"/>
              <a:t>is</a:t>
            </a:r>
            <a:r>
              <a:rPr lang="fr-FR" dirty="0"/>
              <a:t> </a:t>
            </a:r>
            <a:r>
              <a:rPr lang="fr-FR" dirty="0" err="1"/>
              <a:t>considered</a:t>
            </a:r>
            <a:r>
              <a:rPr lang="fr-FR" dirty="0"/>
              <a:t> as mono </a:t>
            </a:r>
            <a:r>
              <a:rPr lang="fr-FR" dirty="0" err="1"/>
              <a:t>optimizeed</a:t>
            </a:r>
            <a:r>
              <a:rPr lang="fr-FR" dirty="0"/>
              <a:t> </a:t>
            </a:r>
            <a:r>
              <a:rPr lang="fr-FR" dirty="0" err="1"/>
              <a:t>query</a:t>
            </a:r>
            <a:r>
              <a:rPr lang="fr-FR" dirty="0"/>
              <a:t> (</a:t>
            </a:r>
            <a:r>
              <a:rPr lang="fr-FR" dirty="0" err="1"/>
              <a:t>decomposed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39</a:t>
            </a:fld>
            <a:endParaRPr lang="en-US"/>
          </a:p>
        </p:txBody>
      </p:sp>
    </p:spTree>
    <p:extLst>
      <p:ext uri="{BB962C8B-B14F-4D97-AF65-F5344CB8AC3E}">
        <p14:creationId xmlns:p14="http://schemas.microsoft.com/office/powerpoint/2010/main" val="26836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34B68291-2711-6143-5887-46005BB6E843}"/>
              </a:ext>
            </a:extLst>
          </p:cNvPr>
          <p:cNvSpPr>
            <a:spLocks noGrp="1"/>
          </p:cNvSpPr>
          <p:nvPr>
            <p:ph type="body" idx="1"/>
          </p:nvPr>
        </p:nvSpPr>
        <p:spPr/>
        <p:txBody>
          <a:bodyPr/>
          <a:lstStyle/>
          <a:p>
            <a:pPr marL="171450" indent="-171450">
              <a:buFont typeface="Arial" panose="020B0604020202020204" pitchFamily="34" charset="0"/>
              <a:buChar char="•"/>
            </a:pPr>
            <a:r>
              <a:rPr lang="en-US" dirty="0"/>
              <a:t>This page is talking about general things.</a:t>
            </a:r>
          </a:p>
        </p:txBody>
      </p:sp>
    </p:spTree>
    <p:extLst>
      <p:ext uri="{BB962C8B-B14F-4D97-AF65-F5344CB8AC3E}">
        <p14:creationId xmlns:p14="http://schemas.microsoft.com/office/powerpoint/2010/main" val="350474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Variables</a:t>
            </a:r>
          </a:p>
          <a:p>
            <a:pPr marL="171450" indent="-171450">
              <a:buFont typeface="Arial" panose="020B0604020202020204" pitchFamily="34" charset="0"/>
              <a:buChar char="•"/>
            </a:pPr>
            <a:r>
              <a:rPr lang="en-US" i="1" dirty="0"/>
              <a:t>q’ </a:t>
            </a:r>
            <a:r>
              <a:rPr lang="en-US" i="0" dirty="0"/>
              <a:t>: </a:t>
            </a:r>
          </a:p>
          <a:p>
            <a:pPr marL="171450" indent="-171450">
              <a:buFont typeface="Arial" panose="020B0604020202020204" pitchFamily="34" charset="0"/>
              <a:buChar char="•"/>
            </a:pPr>
            <a:r>
              <a:rPr lang="en-US" i="1" dirty="0"/>
              <a:t>q” = q</a:t>
            </a:r>
            <a:r>
              <a:rPr lang="fr-FR" i="1" dirty="0"/>
              <a:t> - </a:t>
            </a:r>
            <a:r>
              <a:rPr lang="en-US" i="1" dirty="0"/>
              <a:t>q’ </a:t>
            </a:r>
          </a:p>
          <a:p>
            <a:pPr marL="171450" indent="-171450">
              <a:buFont typeface="Arial" panose="020B0604020202020204" pitchFamily="34" charset="0"/>
              <a:buChar char="•"/>
            </a:pPr>
            <a:r>
              <a:rPr lang="en-US" i="0" dirty="0"/>
              <a:t>We can continue</a:t>
            </a:r>
          </a:p>
          <a:p>
            <a:pPr marL="171450" indent="-171450">
              <a:buFont typeface="Arial" panose="020B0604020202020204" pitchFamily="34" charset="0"/>
              <a:buChar char="•"/>
            </a:pPr>
            <a:r>
              <a:rPr lang="en-US" i="0" dirty="0"/>
              <a:t>Slide – 37</a:t>
            </a:r>
          </a:p>
          <a:p>
            <a:pPr marL="171450" indent="-171450">
              <a:buFont typeface="Arial" panose="020B0604020202020204" pitchFamily="34" charset="0"/>
              <a:buChar char="•"/>
            </a:pPr>
            <a:r>
              <a:rPr lang="en-US" i="0" dirty="0"/>
              <a:t>Multi to mono</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40</a:t>
            </a:fld>
            <a:endParaRPr lang="en-US"/>
          </a:p>
        </p:txBody>
      </p:sp>
    </p:spTree>
    <p:extLst>
      <p:ext uri="{BB962C8B-B14F-4D97-AF65-F5344CB8AC3E}">
        <p14:creationId xmlns:p14="http://schemas.microsoft.com/office/powerpoint/2010/main" val="226734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q1: 3 tables, 2 </a:t>
            </a:r>
            <a:r>
              <a:rPr lang="fr-FR" dirty="0" err="1"/>
              <a:t>join</a:t>
            </a:r>
            <a:r>
              <a:rPr lang="fr-FR" dirty="0"/>
              <a:t>, 1 select</a:t>
            </a:r>
          </a:p>
          <a:p>
            <a:pPr marL="171450" indent="-171450">
              <a:buFont typeface="Arial" panose="020B0604020202020204" pitchFamily="34" charset="0"/>
              <a:buChar char="•"/>
            </a:pPr>
            <a:r>
              <a:rPr lang="fr-FR" dirty="0"/>
              <a:t>q11: </a:t>
            </a:r>
            <a:r>
              <a:rPr lang="fr-FR" dirty="0" err="1"/>
              <a:t>selection</a:t>
            </a:r>
            <a:r>
              <a:rPr lang="fr-FR" dirty="0"/>
              <a:t>, </a:t>
            </a:r>
            <a:r>
              <a:rPr lang="fr-FR" dirty="0" err="1"/>
              <a:t>we</a:t>
            </a:r>
            <a:r>
              <a:rPr lang="fr-FR" dirty="0"/>
              <a:t> </a:t>
            </a:r>
            <a:r>
              <a:rPr lang="fr-FR" dirty="0" err="1"/>
              <a:t>save</a:t>
            </a:r>
            <a:r>
              <a:rPr lang="fr-FR" dirty="0"/>
              <a:t> </a:t>
            </a:r>
            <a:r>
              <a:rPr lang="fr-FR" dirty="0" err="1"/>
              <a:t>intermediate</a:t>
            </a:r>
            <a:r>
              <a:rPr lang="fr-FR" dirty="0"/>
              <a:t> </a:t>
            </a:r>
            <a:r>
              <a:rPr lang="fr-FR" dirty="0" err="1"/>
              <a:t>result</a:t>
            </a:r>
            <a:r>
              <a:rPr lang="fr-FR" dirty="0"/>
              <a:t> </a:t>
            </a:r>
            <a:r>
              <a:rPr lang="fr-FR" dirty="0" err="1"/>
              <a:t>into</a:t>
            </a:r>
            <a:r>
              <a:rPr lang="fr-FR" dirty="0"/>
              <a:t> JVAR</a:t>
            </a:r>
          </a:p>
          <a:p>
            <a:pPr marL="171450" indent="-171450">
              <a:buFont typeface="Arial" panose="020B0604020202020204" pitchFamily="34" charset="0"/>
              <a:buChar char="•"/>
            </a:pPr>
            <a:r>
              <a:rPr lang="fr-FR" dirty="0"/>
              <a:t>q’: 2 joins</a:t>
            </a:r>
          </a:p>
          <a:p>
            <a:pPr marL="171450" indent="-171450">
              <a:buFont typeface="Arial" panose="020B0604020202020204" pitchFamily="34" charset="0"/>
              <a:buChar char="•"/>
            </a:pPr>
            <a:r>
              <a:rPr lang="fr-FR" dirty="0"/>
              <a:t>q1 = q11 + q’ or (q11 = q1-q’)</a:t>
            </a:r>
          </a:p>
          <a:p>
            <a:pPr marL="171450" indent="-171450">
              <a:buFont typeface="Arial" panose="020B0604020202020204" pitchFamily="34" charset="0"/>
              <a:buChar char="•"/>
            </a:pPr>
            <a:r>
              <a:rPr lang="fr-FR" b="1" u="sng" dirty="0"/>
              <a:t>IMPORTANT FOR EXAM</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41</a:t>
            </a:fld>
            <a:endParaRPr lang="en-US"/>
          </a:p>
        </p:txBody>
      </p:sp>
    </p:spTree>
    <p:extLst>
      <p:ext uri="{BB962C8B-B14F-4D97-AF65-F5344CB8AC3E}">
        <p14:creationId xmlns:p14="http://schemas.microsoft.com/office/powerpoint/2010/main" val="3497459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Apply the </a:t>
            </a:r>
            <a:r>
              <a:rPr lang="fr-FR" dirty="0" err="1"/>
              <a:t>decomposition</a:t>
            </a:r>
            <a:r>
              <a:rPr lang="fr-FR" dirty="0"/>
              <a:t> </a:t>
            </a:r>
            <a:r>
              <a:rPr lang="fr-FR" dirty="0" err="1"/>
              <a:t>again</a:t>
            </a:r>
            <a:endParaRPr lang="fr-FR" dirty="0"/>
          </a:p>
          <a:p>
            <a:pPr marL="171450" indent="-171450">
              <a:buFont typeface="Arial" panose="020B0604020202020204" pitchFamily="34" charset="0"/>
              <a:buChar char="•"/>
            </a:pPr>
            <a:r>
              <a:rPr lang="fr-FR" dirty="0"/>
              <a:t>q12: 1 </a:t>
            </a:r>
            <a:r>
              <a:rPr lang="fr-FR" dirty="0" err="1"/>
              <a:t>join</a:t>
            </a:r>
            <a:r>
              <a:rPr lang="fr-FR" dirty="0"/>
              <a:t> of q’</a:t>
            </a:r>
          </a:p>
          <a:p>
            <a:pPr marL="171450" indent="-171450">
              <a:buFont typeface="Arial" panose="020B0604020202020204" pitchFamily="34" charset="0"/>
              <a:buChar char="•"/>
            </a:pPr>
            <a:r>
              <a:rPr lang="fr-FR" dirty="0"/>
              <a:t>Q13: </a:t>
            </a:r>
            <a:r>
              <a:rPr lang="fr-FR" dirty="0" err="1"/>
              <a:t>next</a:t>
            </a:r>
            <a:r>
              <a:rPr lang="fr-FR" dirty="0"/>
              <a:t> </a:t>
            </a:r>
            <a:r>
              <a:rPr lang="fr-FR" dirty="0" err="1"/>
              <a:t>join</a:t>
            </a:r>
            <a:r>
              <a:rPr lang="fr-FR" dirty="0"/>
              <a:t> </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42</a:t>
            </a:fld>
            <a:endParaRPr lang="en-US"/>
          </a:p>
        </p:txBody>
      </p:sp>
    </p:spTree>
    <p:extLst>
      <p:ext uri="{BB962C8B-B14F-4D97-AF65-F5344CB8AC3E}">
        <p14:creationId xmlns:p14="http://schemas.microsoft.com/office/powerpoint/2010/main" val="2800288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Our goal </a:t>
            </a:r>
            <a:r>
              <a:rPr lang="fr-FR" dirty="0" err="1"/>
              <a:t>is</a:t>
            </a:r>
            <a:r>
              <a:rPr lang="fr-FR" dirty="0"/>
              <a:t> to </a:t>
            </a:r>
            <a:r>
              <a:rPr lang="fr-FR" dirty="0" err="1"/>
              <a:t>get</a:t>
            </a:r>
            <a:r>
              <a:rPr lang="fr-FR" dirty="0"/>
              <a:t> a mono variable </a:t>
            </a:r>
            <a:r>
              <a:rPr lang="fr-FR" dirty="0" err="1"/>
              <a:t>query</a:t>
            </a:r>
            <a:r>
              <a:rPr lang="fr-FR" dirty="0"/>
              <a:t> – 1 table</a:t>
            </a:r>
          </a:p>
          <a:p>
            <a:pPr marL="171450" indent="-171450">
              <a:buFont typeface="Arial" panose="020B0604020202020204" pitchFamily="34" charset="0"/>
              <a:buChar char="•"/>
            </a:pPr>
            <a:r>
              <a:rPr lang="fr-FR" dirty="0"/>
              <a:t>q11 </a:t>
            </a:r>
            <a:r>
              <a:rPr lang="fr-FR" dirty="0" err="1"/>
              <a:t>is</a:t>
            </a:r>
            <a:r>
              <a:rPr lang="fr-FR" dirty="0"/>
              <a:t> a mono variable– q12 and q13 are not mono variable </a:t>
            </a:r>
            <a:r>
              <a:rPr lang="fr-FR" dirty="0" err="1"/>
              <a:t>query</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43</a:t>
            </a:fld>
            <a:endParaRPr lang="en-US"/>
          </a:p>
        </p:txBody>
      </p:sp>
    </p:spTree>
    <p:extLst>
      <p:ext uri="{BB962C8B-B14F-4D97-AF65-F5344CB8AC3E}">
        <p14:creationId xmlns:p14="http://schemas.microsoft.com/office/powerpoint/2010/main" val="172970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a:t>
            </a:r>
            <a:r>
              <a:rPr lang="fr-FR" dirty="0" err="1"/>
              <a:t>cannot</a:t>
            </a:r>
            <a:r>
              <a:rPr lang="fr-FR" dirty="0"/>
              <a:t> </a:t>
            </a:r>
            <a:r>
              <a:rPr lang="fr-FR" dirty="0" err="1"/>
              <a:t>detach</a:t>
            </a:r>
            <a:r>
              <a:rPr lang="fr-FR" dirty="0"/>
              <a:t> q12 and q13, </a:t>
            </a:r>
            <a:r>
              <a:rPr lang="fr-FR" dirty="0" err="1"/>
              <a:t>so</a:t>
            </a:r>
            <a:r>
              <a:rPr lang="fr-FR" dirty="0"/>
              <a:t> </a:t>
            </a:r>
            <a:r>
              <a:rPr lang="fr-FR" dirty="0" err="1"/>
              <a:t>there</a:t>
            </a:r>
            <a:r>
              <a:rPr lang="fr-FR" dirty="0"/>
              <a:t> are </a:t>
            </a:r>
            <a:r>
              <a:rPr lang="fr-FR" dirty="0" err="1"/>
              <a:t>different</a:t>
            </a:r>
            <a:r>
              <a:rPr lang="fr-FR" dirty="0"/>
              <a:t> </a:t>
            </a:r>
            <a:r>
              <a:rPr lang="fr-FR" dirty="0" err="1"/>
              <a:t>ways</a:t>
            </a:r>
            <a:r>
              <a:rPr lang="fr-FR" dirty="0"/>
              <a:t>.</a:t>
            </a:r>
          </a:p>
          <a:p>
            <a:pPr marL="171450" indent="-171450">
              <a:buFont typeface="Arial" panose="020B0604020202020204" pitchFamily="34" charset="0"/>
              <a:buChar char="•"/>
            </a:pPr>
            <a:r>
              <a:rPr lang="fr-FR" dirty="0" err="1"/>
              <a:t>Choice</a:t>
            </a:r>
            <a:r>
              <a:rPr lang="fr-FR" dirty="0"/>
              <a:t> one relation if </a:t>
            </a:r>
            <a:r>
              <a:rPr lang="fr-FR" dirty="0" err="1"/>
              <a:t>we</a:t>
            </a:r>
            <a:r>
              <a:rPr lang="fr-FR" dirty="0"/>
              <a:t> have </a:t>
            </a:r>
          </a:p>
          <a:p>
            <a:pPr marL="171450" indent="-171450">
              <a:buFont typeface="Arial" panose="020B0604020202020204" pitchFamily="34" charset="0"/>
              <a:buChar char="•"/>
            </a:pPr>
            <a:r>
              <a:rPr lang="fr-FR" dirty="0"/>
              <a:t>Substitution </a:t>
            </a:r>
            <a:r>
              <a:rPr lang="fr-FR" dirty="0" err="1"/>
              <a:t>means</a:t>
            </a:r>
            <a:r>
              <a:rPr lang="fr-FR" dirty="0"/>
              <a:t> </a:t>
            </a:r>
            <a:r>
              <a:rPr lang="fr-FR" dirty="0" err="1"/>
              <a:t>considering</a:t>
            </a:r>
            <a:r>
              <a:rPr lang="fr-FR" dirty="0"/>
              <a:t> one tuple by one tuple – select one by one</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44</a:t>
            </a:fld>
            <a:endParaRPr lang="en-US"/>
          </a:p>
        </p:txBody>
      </p:sp>
    </p:spTree>
    <p:extLst>
      <p:ext uri="{BB962C8B-B14F-4D97-AF65-F5344CB8AC3E}">
        <p14:creationId xmlns:p14="http://schemas.microsoft.com/office/powerpoint/2010/main" val="1866531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Choice</a:t>
            </a:r>
            <a:r>
              <a:rPr lang="fr-FR" dirty="0"/>
              <a:t> R1 for substitution.</a:t>
            </a:r>
          </a:p>
          <a:p>
            <a:pPr marL="171450" indent="-171450">
              <a:buFont typeface="Arial" panose="020B0604020202020204" pitchFamily="34" charset="0"/>
              <a:buChar char="•"/>
            </a:pPr>
            <a:r>
              <a:rPr lang="fr-FR" dirty="0"/>
              <a:t>If </a:t>
            </a:r>
            <a:r>
              <a:rPr lang="fr-FR" dirty="0" err="1"/>
              <a:t>we</a:t>
            </a:r>
            <a:r>
              <a:rPr lang="fr-FR" dirty="0"/>
              <a:t> have 1000’s of tuples </a:t>
            </a:r>
            <a:r>
              <a:rPr lang="fr-FR" dirty="0" err="1"/>
              <a:t>then</a:t>
            </a:r>
            <a:r>
              <a:rPr lang="fr-FR" dirty="0"/>
              <a:t> </a:t>
            </a:r>
            <a:r>
              <a:rPr lang="fr-FR" dirty="0" err="1"/>
              <a:t>this</a:t>
            </a:r>
            <a:r>
              <a:rPr lang="fr-FR" dirty="0"/>
              <a:t> </a:t>
            </a:r>
            <a:r>
              <a:rPr lang="fr-FR" dirty="0" err="1"/>
              <a:t>approach</a:t>
            </a:r>
            <a:r>
              <a:rPr lang="fr-FR" dirty="0"/>
              <a:t> </a:t>
            </a:r>
            <a:r>
              <a:rPr lang="fr-FR" dirty="0" err="1"/>
              <a:t>is</a:t>
            </a:r>
            <a:r>
              <a:rPr lang="fr-FR" dirty="0"/>
              <a:t> not </a:t>
            </a:r>
            <a:r>
              <a:rPr lang="fr-FR" dirty="0" err="1"/>
              <a:t>very</a:t>
            </a:r>
            <a:r>
              <a:rPr lang="fr-FR" dirty="0"/>
              <a:t> </a:t>
            </a:r>
            <a:r>
              <a:rPr lang="fr-FR" dirty="0" err="1"/>
              <a:t>practical</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45</a:t>
            </a:fld>
            <a:endParaRPr lang="en-US"/>
          </a:p>
        </p:txBody>
      </p:sp>
    </p:spTree>
    <p:extLst>
      <p:ext uri="{BB962C8B-B14F-4D97-AF65-F5344CB8AC3E}">
        <p14:creationId xmlns:p14="http://schemas.microsoft.com/office/powerpoint/2010/main" val="3459959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Q11 </a:t>
            </a:r>
            <a:r>
              <a:rPr lang="fr-FR" dirty="0" err="1"/>
              <a:t>is</a:t>
            </a:r>
            <a:r>
              <a:rPr lang="fr-FR" dirty="0"/>
              <a:t> mono variable – q12 and q13 are not mono variable </a:t>
            </a:r>
          </a:p>
          <a:p>
            <a:pPr marL="171450" indent="-171450">
              <a:buFont typeface="Arial" panose="020B0604020202020204" pitchFamily="34" charset="0"/>
              <a:buChar char="•"/>
            </a:pPr>
            <a:r>
              <a:rPr lang="fr-FR" dirty="0"/>
              <a:t>GVAR – </a:t>
            </a:r>
            <a:r>
              <a:rPr lang="fr-FR" dirty="0" err="1"/>
              <a:t>from</a:t>
            </a:r>
            <a:r>
              <a:rPr lang="fr-FR" dirty="0"/>
              <a:t> slide 43</a:t>
            </a:r>
          </a:p>
          <a:p>
            <a:pPr marL="171450" indent="-171450">
              <a:buFont typeface="Arial" panose="020B0604020202020204" pitchFamily="34" charset="0"/>
              <a:buChar char="•"/>
            </a:pPr>
            <a:r>
              <a:rPr lang="fr-FR" dirty="0" err="1"/>
              <a:t>Join</a:t>
            </a:r>
            <a:r>
              <a:rPr lang="fr-FR" dirty="0"/>
              <a:t> </a:t>
            </a:r>
            <a:r>
              <a:rPr lang="fr-FR" dirty="0" err="1"/>
              <a:t>replaced</a:t>
            </a:r>
            <a:r>
              <a:rPr lang="fr-FR" dirty="0"/>
              <a:t> by </a:t>
            </a:r>
            <a:r>
              <a:rPr lang="fr-FR" dirty="0" err="1"/>
              <a:t>selections</a:t>
            </a:r>
            <a:endParaRPr lang="fr-FR" dirty="0"/>
          </a:p>
          <a:p>
            <a:pPr marL="171450" indent="-171450">
              <a:buFont typeface="Arial" panose="020B0604020202020204" pitchFamily="34" charset="0"/>
              <a:buChar char="•"/>
            </a:pPr>
            <a:r>
              <a:rPr lang="fr-FR" dirty="0"/>
              <a:t>Q13 – </a:t>
            </a:r>
            <a:r>
              <a:rPr lang="fr-FR" dirty="0" err="1"/>
              <a:t>using</a:t>
            </a:r>
            <a:r>
              <a:rPr lang="fr-FR" dirty="0"/>
              <a:t> 2 tables </a:t>
            </a:r>
            <a:r>
              <a:rPr lang="fr-FR" dirty="0" err="1"/>
              <a:t>where</a:t>
            </a:r>
            <a:r>
              <a:rPr lang="fr-FR" dirty="0"/>
              <a:t> as q131 and q132 are </a:t>
            </a:r>
            <a:r>
              <a:rPr lang="fr-FR" dirty="0" err="1"/>
              <a:t>using</a:t>
            </a:r>
            <a:r>
              <a:rPr lang="fr-FR" dirty="0"/>
              <a:t> 1 table - </a:t>
            </a:r>
            <a:r>
              <a:rPr lang="fr-FR" dirty="0" err="1"/>
              <a:t>so</a:t>
            </a:r>
            <a:r>
              <a:rPr lang="fr-FR" dirty="0"/>
              <a:t> </a:t>
            </a:r>
            <a:r>
              <a:rPr lang="fr-FR" dirty="0" err="1"/>
              <a:t>it</a:t>
            </a:r>
            <a:r>
              <a:rPr lang="fr-FR" dirty="0"/>
              <a:t> </a:t>
            </a:r>
            <a:r>
              <a:rPr lang="fr-FR" dirty="0" err="1"/>
              <a:t>got</a:t>
            </a:r>
            <a:r>
              <a:rPr lang="fr-FR" dirty="0"/>
              <a:t> </a:t>
            </a:r>
            <a:r>
              <a:rPr lang="fr-FR" dirty="0" err="1"/>
              <a:t>reduced</a:t>
            </a:r>
            <a:endParaRPr lang="fr-FR" dirty="0"/>
          </a:p>
          <a:p>
            <a:pPr marL="171450" indent="-171450">
              <a:buFont typeface="Arial" panose="020B0604020202020204" pitchFamily="34" charset="0"/>
              <a:buChar char="•"/>
            </a:pPr>
            <a:r>
              <a:rPr lang="fr-FR" b="1" dirty="0" err="1"/>
              <a:t>These</a:t>
            </a:r>
            <a:r>
              <a:rPr lang="fr-FR" b="1" dirty="0"/>
              <a:t> </a:t>
            </a:r>
            <a:r>
              <a:rPr lang="fr-FR" b="1" dirty="0" err="1"/>
              <a:t>approaches</a:t>
            </a:r>
            <a:r>
              <a:rPr lang="fr-FR" b="1" dirty="0"/>
              <a:t> are </a:t>
            </a:r>
            <a:r>
              <a:rPr lang="fr-FR" b="1" dirty="0" err="1"/>
              <a:t>centralized</a:t>
            </a:r>
            <a:r>
              <a:rPr lang="fr-FR" b="1" dirty="0"/>
              <a:t> – </a:t>
            </a:r>
            <a:r>
              <a:rPr lang="fr-FR" b="1" dirty="0" err="1"/>
              <a:t>Detachment</a:t>
            </a:r>
            <a:r>
              <a:rPr lang="fr-FR" b="1" dirty="0"/>
              <a:t> and tuple substitution</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46</a:t>
            </a:fld>
            <a:endParaRPr lang="en-US"/>
          </a:p>
        </p:txBody>
      </p:sp>
    </p:spTree>
    <p:extLst>
      <p:ext uri="{BB962C8B-B14F-4D97-AF65-F5344CB8AC3E}">
        <p14:creationId xmlns:p14="http://schemas.microsoft.com/office/powerpoint/2010/main" val="1306266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How can </a:t>
            </a:r>
            <a:r>
              <a:rPr lang="fr-FR" dirty="0" err="1"/>
              <a:t>we</a:t>
            </a:r>
            <a:r>
              <a:rPr lang="fr-FR" dirty="0"/>
              <a:t> </a:t>
            </a:r>
            <a:r>
              <a:rPr lang="fr-FR" dirty="0" err="1"/>
              <a:t>apply</a:t>
            </a:r>
            <a:r>
              <a:rPr lang="fr-FR" dirty="0"/>
              <a:t> the techniques to </a:t>
            </a:r>
            <a:r>
              <a:rPr lang="fr-FR" dirty="0" err="1"/>
              <a:t>distributed</a:t>
            </a:r>
            <a:r>
              <a:rPr lang="fr-FR" dirty="0"/>
              <a:t> </a:t>
            </a:r>
            <a:r>
              <a:rPr lang="fr-FR" dirty="0" err="1"/>
              <a:t>envirornment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47</a:t>
            </a:fld>
            <a:endParaRPr lang="en-US"/>
          </a:p>
        </p:txBody>
      </p:sp>
    </p:spTree>
    <p:extLst>
      <p:ext uri="{BB962C8B-B14F-4D97-AF65-F5344CB8AC3E}">
        <p14:creationId xmlns:p14="http://schemas.microsoft.com/office/powerpoint/2010/main" val="2051994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Query</a:t>
            </a:r>
            <a:r>
              <a:rPr lang="fr-FR" dirty="0"/>
              <a:t> – </a:t>
            </a:r>
            <a:r>
              <a:rPr lang="fr-FR" dirty="0" err="1"/>
              <a:t>join</a:t>
            </a:r>
            <a:r>
              <a:rPr lang="fr-FR" dirty="0"/>
              <a:t> 3 tables</a:t>
            </a:r>
          </a:p>
          <a:p>
            <a:pPr marL="171450" indent="-171450">
              <a:buFont typeface="Arial" panose="020B0604020202020204" pitchFamily="34" charset="0"/>
              <a:buChar char="•"/>
            </a:pPr>
            <a:r>
              <a:rPr lang="fr-FR" dirty="0"/>
              <a:t>Possible </a:t>
            </a:r>
            <a:r>
              <a:rPr lang="fr-FR" dirty="0" err="1"/>
              <a:t>different</a:t>
            </a:r>
            <a:r>
              <a:rPr lang="fr-FR" dirty="0"/>
              <a:t> </a:t>
            </a:r>
            <a:r>
              <a:rPr lang="fr-FR" dirty="0" err="1"/>
              <a:t>ways</a:t>
            </a:r>
            <a:r>
              <a:rPr lang="fr-FR" dirty="0"/>
              <a:t> – 2 </a:t>
            </a:r>
            <a:r>
              <a:rPr lang="fr-FR" dirty="0" err="1"/>
              <a:t>ways</a:t>
            </a:r>
            <a:r>
              <a:rPr lang="fr-FR" dirty="0"/>
              <a:t> </a:t>
            </a:r>
            <a:r>
              <a:rPr lang="fr-FR" dirty="0" err="1"/>
              <a:t>mentioned</a:t>
            </a:r>
            <a:r>
              <a:rPr lang="fr-FR" dirty="0"/>
              <a:t> </a:t>
            </a:r>
            <a:r>
              <a:rPr lang="fr-FR" dirty="0" err="1"/>
              <a:t>above</a:t>
            </a:r>
            <a:r>
              <a:rPr lang="fr-FR" dirty="0"/>
              <a:t> in point 2.</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48</a:t>
            </a:fld>
            <a:endParaRPr lang="en-US"/>
          </a:p>
        </p:txBody>
      </p:sp>
    </p:spTree>
    <p:extLst>
      <p:ext uri="{BB962C8B-B14F-4D97-AF65-F5344CB8AC3E}">
        <p14:creationId xmlns:p14="http://schemas.microsoft.com/office/powerpoint/2010/main" val="12214722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49</a:t>
            </a:fld>
            <a:endParaRPr lang="en-US"/>
          </a:p>
        </p:txBody>
      </p:sp>
    </p:spTree>
    <p:extLst>
      <p:ext uri="{BB962C8B-B14F-4D97-AF65-F5344CB8AC3E}">
        <p14:creationId xmlns:p14="http://schemas.microsoft.com/office/powerpoint/2010/main" val="57106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Main </a:t>
            </a:r>
            <a:r>
              <a:rPr lang="fr-FR" dirty="0" err="1"/>
              <a:t>things</a:t>
            </a:r>
            <a:r>
              <a:rPr lang="fr-FR" dirty="0"/>
              <a:t> for </a:t>
            </a:r>
            <a:r>
              <a:rPr lang="fr-FR" dirty="0" err="1"/>
              <a:t>query</a:t>
            </a:r>
            <a:r>
              <a:rPr lang="fr-FR" dirty="0"/>
              <a:t> </a:t>
            </a:r>
            <a:r>
              <a:rPr lang="fr-FR" dirty="0" err="1"/>
              <a:t>optimization</a:t>
            </a:r>
            <a:r>
              <a:rPr lang="fr-FR" dirty="0"/>
              <a:t> are </a:t>
            </a:r>
            <a:r>
              <a:rPr lang="fr-FR" dirty="0" err="1"/>
              <a:t>Search</a:t>
            </a:r>
            <a:r>
              <a:rPr lang="fr-FR" dirty="0"/>
              <a:t> </a:t>
            </a:r>
            <a:r>
              <a:rPr lang="fr-FR" dirty="0" err="1"/>
              <a:t>space</a:t>
            </a:r>
            <a:r>
              <a:rPr lang="fr-FR" dirty="0"/>
              <a:t> and </a:t>
            </a:r>
            <a:r>
              <a:rPr lang="fr-FR" dirty="0" err="1"/>
              <a:t>search</a:t>
            </a:r>
            <a:r>
              <a:rPr lang="fr-FR" dirty="0"/>
              <a:t> </a:t>
            </a:r>
            <a:r>
              <a:rPr lang="fr-FR" dirty="0" err="1"/>
              <a:t>strategy</a:t>
            </a:r>
            <a:endParaRPr lang="fr-FR" dirty="0"/>
          </a:p>
          <a:p>
            <a:pPr marL="171450" indent="-171450">
              <a:buFont typeface="Arial" panose="020B0604020202020204" pitchFamily="34" charset="0"/>
              <a:buChar char="•"/>
            </a:pPr>
            <a:r>
              <a:rPr lang="fr-FR" dirty="0"/>
              <a:t>QEP – </a:t>
            </a:r>
            <a:r>
              <a:rPr lang="fr-FR" dirty="0" err="1"/>
              <a:t>Query</a:t>
            </a:r>
            <a:r>
              <a:rPr lang="fr-FR" dirty="0"/>
              <a:t> </a:t>
            </a:r>
            <a:r>
              <a:rPr lang="fr-FR" dirty="0" err="1"/>
              <a:t>Execution</a:t>
            </a:r>
            <a:r>
              <a:rPr lang="fr-FR" dirty="0"/>
              <a:t> Plan</a:t>
            </a:r>
          </a:p>
          <a:p>
            <a:pPr marL="171450" indent="-171450">
              <a:buFont typeface="Arial" panose="020B0604020202020204" pitchFamily="34" charset="0"/>
              <a:buChar char="•"/>
            </a:pPr>
            <a:r>
              <a:rPr lang="fr-FR" dirty="0" err="1"/>
              <a:t>Exectution</a:t>
            </a:r>
            <a:r>
              <a:rPr lang="fr-FR" dirty="0"/>
              <a:t> plan </a:t>
            </a:r>
            <a:r>
              <a:rPr lang="fr-FR" dirty="0" err="1"/>
              <a:t>represented</a:t>
            </a:r>
            <a:r>
              <a:rPr lang="fr-FR" dirty="0"/>
              <a:t> by </a:t>
            </a:r>
            <a:r>
              <a:rPr lang="fr-FR" dirty="0" err="1"/>
              <a:t>tree</a:t>
            </a:r>
            <a:r>
              <a:rPr lang="fr-FR" dirty="0"/>
              <a:t> – </a:t>
            </a:r>
            <a:r>
              <a:rPr lang="fr-FR" dirty="0" err="1"/>
              <a:t>We</a:t>
            </a:r>
            <a:r>
              <a:rPr lang="fr-FR" dirty="0"/>
              <a:t> can have </a:t>
            </a:r>
            <a:r>
              <a:rPr lang="fr-FR" dirty="0" err="1"/>
              <a:t>many</a:t>
            </a:r>
            <a:r>
              <a:rPr lang="fr-FR" dirty="0"/>
              <a:t> </a:t>
            </a:r>
            <a:r>
              <a:rPr lang="fr-FR" dirty="0" err="1"/>
              <a:t>trees</a:t>
            </a:r>
            <a:r>
              <a:rPr lang="fr-FR" dirty="0"/>
              <a:t>.</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a:t>
            </a:fld>
            <a:endParaRPr lang="en-US"/>
          </a:p>
        </p:txBody>
      </p:sp>
    </p:spTree>
    <p:extLst>
      <p:ext uri="{BB962C8B-B14F-4D97-AF65-F5344CB8AC3E}">
        <p14:creationId xmlns:p14="http://schemas.microsoft.com/office/powerpoint/2010/main" val="921851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b="0" dirty="0"/>
              <a:t>In </a:t>
            </a:r>
            <a:r>
              <a:rPr lang="fr-FR" b="0" dirty="0" err="1"/>
              <a:t>this</a:t>
            </a:r>
            <a:r>
              <a:rPr lang="fr-FR" b="0" dirty="0"/>
              <a:t>, </a:t>
            </a:r>
            <a:r>
              <a:rPr lang="fr-FR" b="0" dirty="0" err="1"/>
              <a:t>we</a:t>
            </a:r>
            <a:r>
              <a:rPr lang="fr-FR" b="0" dirty="0"/>
              <a:t> </a:t>
            </a:r>
            <a:r>
              <a:rPr lang="fr-FR" b="0" dirty="0" err="1"/>
              <a:t>need</a:t>
            </a:r>
            <a:r>
              <a:rPr lang="fr-FR" b="0" dirty="0"/>
              <a:t> to </a:t>
            </a:r>
            <a:r>
              <a:rPr lang="fr-FR" b="0" dirty="0" err="1"/>
              <a:t>consider</a:t>
            </a:r>
            <a:r>
              <a:rPr lang="fr-FR" b="0" dirty="0"/>
              <a:t> </a:t>
            </a:r>
            <a:r>
              <a:rPr lang="fr-FR" b="0" dirty="0" err="1"/>
              <a:t>cost</a:t>
            </a:r>
            <a:r>
              <a:rPr lang="fr-FR" b="0" dirty="0"/>
              <a:t> </a:t>
            </a:r>
            <a:r>
              <a:rPr lang="fr-FR" b="0" dirty="0" err="1"/>
              <a:t>function</a:t>
            </a:r>
            <a:r>
              <a:rPr lang="fr-FR" b="0"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50</a:t>
            </a:fld>
            <a:endParaRPr lang="en-US"/>
          </a:p>
        </p:txBody>
      </p:sp>
    </p:spTree>
    <p:extLst>
      <p:ext uri="{BB962C8B-B14F-4D97-AF65-F5344CB8AC3E}">
        <p14:creationId xmlns:p14="http://schemas.microsoft.com/office/powerpoint/2010/main" val="1700146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Find</a:t>
            </a:r>
            <a:r>
              <a:rPr lang="fr-FR" dirty="0"/>
              <a:t> all </a:t>
            </a:r>
            <a:r>
              <a:rPr lang="fr-FR" dirty="0" err="1"/>
              <a:t>QEPs</a:t>
            </a:r>
            <a:r>
              <a:rPr lang="fr-FR" dirty="0"/>
              <a:t> (</a:t>
            </a:r>
            <a:r>
              <a:rPr lang="fr-FR" dirty="0" err="1"/>
              <a:t>Query</a:t>
            </a:r>
            <a:r>
              <a:rPr lang="fr-FR" dirty="0"/>
              <a:t> </a:t>
            </a:r>
            <a:r>
              <a:rPr lang="fr-FR" dirty="0" err="1"/>
              <a:t>Execution</a:t>
            </a:r>
            <a:r>
              <a:rPr lang="fr-FR" dirty="0"/>
              <a:t> Plan) – </a:t>
            </a:r>
            <a:r>
              <a:rPr lang="fr-FR" dirty="0" err="1"/>
              <a:t>estimate</a:t>
            </a:r>
            <a:r>
              <a:rPr lang="fr-FR" dirty="0"/>
              <a:t> the </a:t>
            </a:r>
            <a:r>
              <a:rPr lang="fr-FR" dirty="0" err="1"/>
              <a:t>cost</a:t>
            </a:r>
            <a:r>
              <a:rPr lang="fr-FR" dirty="0"/>
              <a:t> of </a:t>
            </a:r>
            <a:r>
              <a:rPr lang="fr-FR" dirty="0" err="1"/>
              <a:t>each</a:t>
            </a:r>
            <a:r>
              <a:rPr lang="fr-FR" dirty="0"/>
              <a:t> plan and </a:t>
            </a:r>
            <a:r>
              <a:rPr lang="fr-FR" dirty="0" err="1"/>
              <a:t>find</a:t>
            </a:r>
            <a:r>
              <a:rPr lang="fr-FR" dirty="0"/>
              <a:t> the best one.</a:t>
            </a:r>
          </a:p>
          <a:p>
            <a:pPr marL="171450" indent="-171450">
              <a:buFont typeface="Arial" panose="020B0604020202020204" pitchFamily="34" charset="0"/>
              <a:buChar char="•"/>
            </a:pPr>
            <a:r>
              <a:rPr lang="fr-FR" dirty="0" err="1"/>
              <a:t>We</a:t>
            </a:r>
            <a:r>
              <a:rPr lang="fr-FR" dirty="0"/>
              <a:t> have SQL </a:t>
            </a:r>
            <a:r>
              <a:rPr lang="fr-FR" dirty="0" err="1"/>
              <a:t>query</a:t>
            </a:r>
            <a:r>
              <a:rPr lang="fr-FR" dirty="0"/>
              <a:t> -&gt; </a:t>
            </a:r>
            <a:r>
              <a:rPr lang="fr-FR" dirty="0" err="1"/>
              <a:t>We</a:t>
            </a:r>
            <a:r>
              <a:rPr lang="fr-FR" dirty="0"/>
              <a:t> </a:t>
            </a:r>
            <a:r>
              <a:rPr lang="fr-FR" dirty="0" err="1"/>
              <a:t>need</a:t>
            </a:r>
            <a:r>
              <a:rPr lang="fr-FR" dirty="0"/>
              <a:t> to have a </a:t>
            </a:r>
            <a:r>
              <a:rPr lang="fr-FR" dirty="0" err="1"/>
              <a:t>tree</a:t>
            </a:r>
            <a:r>
              <a:rPr lang="fr-FR" dirty="0"/>
              <a:t> -&gt; </a:t>
            </a:r>
            <a:r>
              <a:rPr lang="fr-FR" dirty="0" err="1"/>
              <a:t>Each</a:t>
            </a:r>
            <a:r>
              <a:rPr lang="fr-FR" dirty="0"/>
              <a:t> </a:t>
            </a:r>
            <a:r>
              <a:rPr lang="fr-FR" dirty="0" err="1"/>
              <a:t>tree</a:t>
            </a:r>
            <a:r>
              <a:rPr lang="fr-FR" dirty="0"/>
              <a:t> </a:t>
            </a:r>
            <a:r>
              <a:rPr lang="fr-FR" dirty="0" err="1"/>
              <a:t>we</a:t>
            </a:r>
            <a:r>
              <a:rPr lang="fr-FR" dirty="0"/>
              <a:t> </a:t>
            </a:r>
            <a:r>
              <a:rPr lang="fr-FR" dirty="0" err="1"/>
              <a:t>need</a:t>
            </a:r>
            <a:r>
              <a:rPr lang="fr-FR" dirty="0"/>
              <a:t> to </a:t>
            </a:r>
            <a:r>
              <a:rPr lang="fr-FR" dirty="0" err="1"/>
              <a:t>estimate</a:t>
            </a:r>
            <a:r>
              <a:rPr lang="fr-FR" dirty="0"/>
              <a:t> the </a:t>
            </a:r>
            <a:r>
              <a:rPr lang="fr-FR" dirty="0" err="1"/>
              <a:t>cost</a:t>
            </a:r>
            <a:r>
              <a:rPr lang="fr-FR" dirty="0"/>
              <a:t> (how long </a:t>
            </a:r>
            <a:r>
              <a:rPr lang="fr-FR" dirty="0" err="1"/>
              <a:t>does</a:t>
            </a:r>
            <a:r>
              <a:rPr lang="fr-FR" dirty="0"/>
              <a:t> </a:t>
            </a:r>
            <a:r>
              <a:rPr lang="fr-FR" dirty="0" err="1"/>
              <a:t>it</a:t>
            </a:r>
            <a:r>
              <a:rPr lang="fr-FR" dirty="0"/>
              <a:t> </a:t>
            </a:r>
            <a:r>
              <a:rPr lang="fr-FR" dirty="0" err="1"/>
              <a:t>take</a:t>
            </a:r>
            <a:r>
              <a:rPr lang="fr-FR" dirty="0"/>
              <a:t> – time).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51</a:t>
            </a:fld>
            <a:endParaRPr lang="en-US"/>
          </a:p>
        </p:txBody>
      </p:sp>
    </p:spTree>
    <p:extLst>
      <p:ext uri="{BB962C8B-B14F-4D97-AF65-F5344CB8AC3E}">
        <p14:creationId xmlns:p14="http://schemas.microsoft.com/office/powerpoint/2010/main" val="40263785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If </a:t>
            </a:r>
            <a:r>
              <a:rPr lang="fr-FR" dirty="0" err="1"/>
              <a:t>we</a:t>
            </a:r>
            <a:r>
              <a:rPr lang="fr-FR" dirty="0"/>
              <a:t> have </a:t>
            </a:r>
            <a:r>
              <a:rPr lang="fr-FR" dirty="0" err="1"/>
              <a:t>many</a:t>
            </a:r>
            <a:r>
              <a:rPr lang="fr-FR" dirty="0"/>
              <a:t> joins </a:t>
            </a:r>
            <a:r>
              <a:rPr lang="fr-FR" dirty="0" err="1"/>
              <a:t>then</a:t>
            </a:r>
            <a:r>
              <a:rPr lang="fr-FR" dirty="0"/>
              <a:t> multiple </a:t>
            </a:r>
            <a:r>
              <a:rPr lang="fr-FR" dirty="0" err="1"/>
              <a:t>orders</a:t>
            </a:r>
            <a:r>
              <a:rPr lang="fr-FR" dirty="0"/>
              <a:t> are possible.</a:t>
            </a:r>
          </a:p>
          <a:p>
            <a:pPr marL="171450" indent="-171450">
              <a:buFont typeface="Arial" panose="020B0604020202020204" pitchFamily="34" charset="0"/>
              <a:buChar char="•"/>
            </a:pPr>
            <a:r>
              <a:rPr lang="fr-FR" dirty="0" err="1"/>
              <a:t>We</a:t>
            </a:r>
            <a:r>
              <a:rPr lang="fr-FR" dirty="0"/>
              <a:t> can use </a:t>
            </a:r>
            <a:r>
              <a:rPr lang="fr-FR" dirty="0" err="1"/>
              <a:t>dynamic</a:t>
            </a:r>
            <a:r>
              <a:rPr lang="fr-FR" dirty="0"/>
              <a:t> </a:t>
            </a:r>
            <a:r>
              <a:rPr lang="fr-FR" dirty="0" err="1"/>
              <a:t>approach</a:t>
            </a:r>
            <a:r>
              <a:rPr lang="fr-FR" dirty="0"/>
              <a:t> – </a:t>
            </a:r>
            <a:r>
              <a:rPr lang="fr-FR" dirty="0" err="1"/>
              <a:t>calculate</a:t>
            </a:r>
            <a:r>
              <a:rPr lang="fr-FR" dirty="0"/>
              <a:t> once and store </a:t>
            </a:r>
            <a:r>
              <a:rPr lang="fr-FR" dirty="0" err="1"/>
              <a:t>it</a:t>
            </a:r>
            <a:r>
              <a:rPr lang="fr-FR" dirty="0"/>
              <a:t> for </a:t>
            </a:r>
            <a:r>
              <a:rPr lang="fr-FR" dirty="0" err="1"/>
              <a:t>later</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52</a:t>
            </a:fld>
            <a:endParaRPr lang="en-US"/>
          </a:p>
        </p:txBody>
      </p:sp>
    </p:spTree>
    <p:extLst>
      <p:ext uri="{BB962C8B-B14F-4D97-AF65-F5344CB8AC3E}">
        <p14:creationId xmlns:p14="http://schemas.microsoft.com/office/powerpoint/2010/main" val="15079070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Point 2: It </a:t>
            </a:r>
            <a:r>
              <a:rPr lang="fr-FR" dirty="0" err="1"/>
              <a:t>means</a:t>
            </a:r>
            <a:r>
              <a:rPr lang="fr-FR" dirty="0"/>
              <a:t> </a:t>
            </a:r>
            <a:r>
              <a:rPr lang="fr-FR" dirty="0" err="1"/>
              <a:t>Heuristic</a:t>
            </a:r>
            <a:r>
              <a:rPr lang="fr-FR" dirty="0"/>
              <a:t> (slide 38) – </a:t>
            </a:r>
            <a:r>
              <a:rPr lang="fr-FR" dirty="0" err="1"/>
              <a:t>Discard</a:t>
            </a:r>
            <a:r>
              <a:rPr lang="fr-FR" dirty="0"/>
              <a:t> the </a:t>
            </a:r>
            <a:r>
              <a:rPr lang="fr-FR" dirty="0" err="1"/>
              <a:t>tree</a:t>
            </a:r>
            <a:r>
              <a:rPr lang="fr-FR" dirty="0"/>
              <a:t> </a:t>
            </a:r>
            <a:r>
              <a:rPr lang="fr-FR" dirty="0" err="1"/>
              <a:t>which</a:t>
            </a:r>
            <a:r>
              <a:rPr lang="fr-FR" dirty="0"/>
              <a:t> has union first – </a:t>
            </a:r>
            <a:r>
              <a:rPr lang="fr-FR" dirty="0" err="1"/>
              <a:t>we</a:t>
            </a:r>
            <a:r>
              <a:rPr lang="fr-FR" dirty="0"/>
              <a:t> </a:t>
            </a:r>
            <a:r>
              <a:rPr lang="fr-FR" dirty="0" err="1"/>
              <a:t>need</a:t>
            </a:r>
            <a:r>
              <a:rPr lang="fr-FR" dirty="0"/>
              <a:t> </a:t>
            </a:r>
            <a:r>
              <a:rPr lang="fr-FR" dirty="0" err="1"/>
              <a:t>selection</a:t>
            </a:r>
            <a:r>
              <a:rPr lang="fr-FR" dirty="0"/>
              <a:t> first.</a:t>
            </a:r>
          </a:p>
          <a:p>
            <a:pPr marL="171450" indent="-171450">
              <a:buFont typeface="Arial" panose="020B0604020202020204" pitchFamily="34" charset="0"/>
              <a:buChar char="•"/>
            </a:pPr>
            <a:r>
              <a:rPr lang="fr-FR" dirty="0" err="1"/>
              <a:t>After</a:t>
            </a:r>
            <a:r>
              <a:rPr lang="fr-FR" dirty="0"/>
              <a:t> </a:t>
            </a:r>
            <a:r>
              <a:rPr lang="fr-FR" dirty="0" err="1"/>
              <a:t>that</a:t>
            </a:r>
            <a:r>
              <a:rPr lang="fr-FR" dirty="0"/>
              <a:t> if </a:t>
            </a:r>
            <a:r>
              <a:rPr lang="fr-FR" dirty="0" err="1"/>
              <a:t>we</a:t>
            </a:r>
            <a:r>
              <a:rPr lang="fr-FR" dirty="0"/>
              <a:t> have multiple joins </a:t>
            </a:r>
            <a:r>
              <a:rPr lang="fr-FR" dirty="0" err="1"/>
              <a:t>consider</a:t>
            </a:r>
            <a:r>
              <a:rPr lang="fr-FR" dirty="0"/>
              <a:t> the minimum </a:t>
            </a:r>
            <a:r>
              <a:rPr lang="fr-FR" dirty="0" err="1"/>
              <a:t>cost</a:t>
            </a:r>
            <a:r>
              <a:rPr lang="fr-FR" dirty="0"/>
              <a:t> </a:t>
            </a:r>
            <a:r>
              <a:rPr lang="fr-FR" dirty="0" err="1"/>
              <a:t>ordering</a:t>
            </a:r>
            <a:r>
              <a:rPr lang="fr-FR" dirty="0"/>
              <a:t> </a:t>
            </a:r>
            <a:r>
              <a:rPr lang="fr-FR" dirty="0" err="1"/>
              <a:t>join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53</a:t>
            </a:fld>
            <a:endParaRPr lang="en-US"/>
          </a:p>
        </p:txBody>
      </p:sp>
    </p:spTree>
    <p:extLst>
      <p:ext uri="{BB962C8B-B14F-4D97-AF65-F5344CB8AC3E}">
        <p14:creationId xmlns:p14="http://schemas.microsoft.com/office/powerpoint/2010/main" val="9416967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AF5D6C1A-979D-119D-28F3-C369EBC5B4A9}"/>
              </a:ext>
            </a:extLst>
          </p:cNvPr>
          <p:cNvSpPr>
            <a:spLocks noGrp="1"/>
          </p:cNvSpPr>
          <p:nvPr>
            <p:ph type="body" idx="1"/>
          </p:nvPr>
        </p:nvSpPr>
        <p:spPr/>
        <p:txBody>
          <a:bodyPr/>
          <a:lstStyle/>
          <a:p>
            <a:pPr marL="171450" indent="-171450">
              <a:buFont typeface="Arial" panose="020B0604020202020204" pitchFamily="34" charset="0"/>
              <a:buChar char="•"/>
            </a:pPr>
            <a:r>
              <a:rPr lang="en-US" dirty="0"/>
              <a:t>The diagram is called a join graph</a:t>
            </a:r>
          </a:p>
          <a:p>
            <a:pPr marL="171450" indent="-171450">
              <a:buFont typeface="Arial" panose="020B0604020202020204" pitchFamily="34" charset="0"/>
              <a:buChar char="•"/>
            </a:pPr>
            <a:r>
              <a:rPr lang="en-US" dirty="0"/>
              <a:t>To join 2 tables we need to copy those tables to memory.</a:t>
            </a:r>
          </a:p>
          <a:p>
            <a:pPr marL="171450" indent="-171450">
              <a:buFont typeface="Arial" panose="020B0604020202020204" pitchFamily="34" charset="0"/>
              <a:buChar char="•"/>
            </a:pPr>
            <a:r>
              <a:rPr lang="en-US" dirty="0"/>
              <a:t>If we have memory to hold the tables then no problem. But if you don’t have enough space then how do we do the comparison (of common attributes to join).</a:t>
            </a:r>
          </a:p>
          <a:p>
            <a:pPr marL="171450" indent="-171450">
              <a:buFont typeface="Arial" panose="020B0604020202020204" pitchFamily="34" charset="0"/>
              <a:buChar char="•"/>
            </a:pPr>
            <a:r>
              <a:rPr lang="en-US" dirty="0"/>
              <a:t>Then we divide the table in to vertical fragments (tuples are divided – first 10 tuples – one fragment, next 10 another fragment)</a:t>
            </a:r>
          </a:p>
          <a:p>
            <a:pPr marL="171450" indent="-171450">
              <a:buFont typeface="Arial" panose="020B0604020202020204" pitchFamily="34" charset="0"/>
              <a:buChar char="•"/>
            </a:pPr>
            <a:r>
              <a:rPr lang="en-US" dirty="0"/>
              <a:t>ASG – A1,A2, A3, …, EMP – E1, E2, E3,…. (A1 compare with E1, A2 with E2, ..) and many other comparisons. If the results are the same but, OMG it will take so much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196212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09EF814-D225-4F34-AC03-7CD22BDEBA23}" type="slidenum">
              <a:rPr lang="en-US" altLang="en-US" sz="1300" smtClean="0"/>
              <a:pPr>
                <a:spcBef>
                  <a:spcPct val="0"/>
                </a:spcBef>
              </a:pPr>
              <a:t>55</a:t>
            </a:fld>
            <a:endParaRPr lang="en-US" altLang="en-US"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a:latin typeface="Times New Roman" panose="02020603050405020304" pitchFamily="18" charset="0"/>
              </a:rPr>
              <a:t>Compare </a:t>
            </a:r>
            <a:r>
              <a:rPr lang="en-US" altLang="en-US" dirty="0">
                <a:latin typeface="Times New Roman" panose="02020603050405020304" pitchFamily="18" charset="0"/>
              </a:rPr>
              <a:t>each tuple with all other tuples from other tables.</a:t>
            </a:r>
          </a:p>
          <a:p>
            <a:pPr marL="171450" indent="-171450">
              <a:buFont typeface="Arial" panose="020B0604020202020204" pitchFamily="34" charset="0"/>
              <a:buChar char="•"/>
            </a:pPr>
            <a:r>
              <a:rPr lang="en-US" altLang="en-US" dirty="0">
                <a:latin typeface="Times New Roman" panose="02020603050405020304" pitchFamily="18" charset="0"/>
              </a:rPr>
              <a:t>Another option is to change the table ordering. – Swap R and S.</a:t>
            </a:r>
          </a:p>
          <a:p>
            <a:pPr marL="171450" indent="-171450">
              <a:buFont typeface="Arial" panose="020B0604020202020204" pitchFamily="34" charset="0"/>
              <a:buChar char="•"/>
            </a:pPr>
            <a:r>
              <a:rPr lang="en-US" altLang="en-US" dirty="0">
                <a:latin typeface="Times New Roman" panose="02020603050405020304" pitchFamily="18" charset="0"/>
              </a:rPr>
              <a:t>Outer R, inner S</a:t>
            </a:r>
          </a:p>
          <a:p>
            <a:pPr marL="171450" indent="-171450">
              <a:buFont typeface="Arial" panose="020B0604020202020204" pitchFamily="34" charset="0"/>
              <a:buChar char="•"/>
            </a:pPr>
            <a:r>
              <a:rPr lang="en-US" altLang="en-US" dirty="0">
                <a:latin typeface="Times New Roman" panose="02020603050405020304" pitchFamily="18" charset="0"/>
              </a:rPr>
              <a:t>One block from outer R we need to reach all the inner block from S</a:t>
            </a:r>
          </a:p>
        </p:txBody>
      </p:sp>
    </p:spTree>
    <p:extLst>
      <p:ext uri="{BB962C8B-B14F-4D97-AF65-F5344CB8AC3E}">
        <p14:creationId xmlns:p14="http://schemas.microsoft.com/office/powerpoint/2010/main" val="737642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A2383D0-821E-4ECD-A8A3-6BE8C59184AA}" type="slidenum">
              <a:rPr lang="en-US" altLang="en-US" sz="1300" smtClean="0"/>
              <a:pPr>
                <a:spcBef>
                  <a:spcPct val="0"/>
                </a:spcBef>
              </a:pPr>
              <a:t>56</a:t>
            </a:fld>
            <a:endParaRPr lang="en-US" altLang="en-US"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One tuple is one block</a:t>
            </a:r>
          </a:p>
          <a:p>
            <a:pPr marL="171450" indent="-171450">
              <a:buFont typeface="Arial" panose="020B0604020202020204" pitchFamily="34" charset="0"/>
              <a:buChar char="•"/>
            </a:pPr>
            <a:r>
              <a:rPr lang="en-US" altLang="en-US" dirty="0">
                <a:latin typeface="Times New Roman" panose="02020603050405020304" pitchFamily="18" charset="0"/>
              </a:rPr>
              <a:t>ASG – 10 tuples (block)</a:t>
            </a:r>
          </a:p>
          <a:p>
            <a:pPr marL="171450" indent="-171450">
              <a:buFont typeface="Arial" panose="020B0604020202020204" pitchFamily="34" charset="0"/>
              <a:buChar char="•"/>
            </a:pPr>
            <a:r>
              <a:rPr lang="en-US" altLang="en-US" dirty="0">
                <a:latin typeface="Times New Roman" panose="02020603050405020304" pitchFamily="18" charset="0"/>
              </a:rPr>
              <a:t>EMP – 10 tuples (block)</a:t>
            </a:r>
          </a:p>
          <a:p>
            <a:pPr marL="171450" indent="-171450">
              <a:buFont typeface="Arial" panose="020B0604020202020204" pitchFamily="34" charset="0"/>
              <a:buChar char="•"/>
            </a:pPr>
            <a:endParaRPr lang="en-US" altLang="en-US" dirty="0">
              <a:latin typeface="Times New Roman" panose="02020603050405020304" pitchFamily="18" charset="0"/>
            </a:endParaRPr>
          </a:p>
          <a:p>
            <a:pPr marL="171450" indent="-171450">
              <a:buFont typeface="Arial" panose="020B0604020202020204" pitchFamily="34" charset="0"/>
              <a:buChar char="•"/>
            </a:pPr>
            <a:r>
              <a:rPr lang="en-US" altLang="en-US" dirty="0">
                <a:latin typeface="Times New Roman" panose="02020603050405020304" pitchFamily="18" charset="0"/>
              </a:rPr>
              <a:t>Best case – We have the memory to store both tables in the memory.</a:t>
            </a:r>
          </a:p>
        </p:txBody>
      </p:sp>
    </p:spTree>
    <p:extLst>
      <p:ext uri="{BB962C8B-B14F-4D97-AF65-F5344CB8AC3E}">
        <p14:creationId xmlns:p14="http://schemas.microsoft.com/office/powerpoint/2010/main" val="1456192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401E1D0-8893-4C78-BF3A-C282BBD21D65}" type="slidenum">
              <a:rPr lang="en-US" altLang="en-US" sz="1300" smtClean="0"/>
              <a:pPr>
                <a:spcBef>
                  <a:spcPct val="0"/>
                </a:spcBef>
              </a:pPr>
              <a:t>57</a:t>
            </a:fld>
            <a:endParaRPr lang="en-US" altLang="en-US"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last 2 points are really important – which table to take as inner and which to take as outer?</a:t>
            </a:r>
          </a:p>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Cost-dominant data is how much data to reach (transfer/read from disk and memory)</a:t>
            </a:r>
          </a:p>
          <a:p>
            <a:pPr marL="171450" indent="-1714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For different outer and inner table combination we get different cost (time)</a:t>
            </a:r>
          </a:p>
        </p:txBody>
      </p:sp>
    </p:spTree>
    <p:extLst>
      <p:ext uri="{BB962C8B-B14F-4D97-AF65-F5344CB8AC3E}">
        <p14:creationId xmlns:p14="http://schemas.microsoft.com/office/powerpoint/2010/main" val="947793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E8CC543-5097-4A9E-BDB1-FB5D1ACD3CB1}" type="slidenum">
              <a:rPr lang="en-US" altLang="en-US" sz="1300" smtClean="0"/>
              <a:pPr>
                <a:spcBef>
                  <a:spcPct val="0"/>
                </a:spcBef>
              </a:pPr>
              <a:t>58</a:t>
            </a:fld>
            <a:endParaRPr lang="en-US" altLang="en-US"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While doing join we also use index.</a:t>
            </a:r>
          </a:p>
          <a:p>
            <a:pPr marL="171450" indent="-171450">
              <a:buFont typeface="Arial" panose="020B0604020202020204" pitchFamily="34" charset="0"/>
              <a:buChar char="•"/>
            </a:pPr>
            <a:r>
              <a:rPr lang="en-US" altLang="en-US" dirty="0">
                <a:latin typeface="Times New Roman" panose="02020603050405020304" pitchFamily="18" charset="0"/>
              </a:rPr>
              <a:t>If we don’t have an index we need to compare all possible pairs, but if we have index we don’t need to take all combinations.</a:t>
            </a:r>
          </a:p>
          <a:p>
            <a:pPr marL="171450" indent="-171450">
              <a:buFont typeface="Arial" panose="020B0604020202020204" pitchFamily="34" charset="0"/>
              <a:buChar char="•"/>
            </a:pPr>
            <a:r>
              <a:rPr lang="en-US" altLang="en-US" dirty="0">
                <a:latin typeface="Times New Roman" panose="02020603050405020304" pitchFamily="18" charset="0"/>
              </a:rPr>
              <a:t>Formula for cost function: </a:t>
            </a:r>
            <a:r>
              <a:rPr lang="en-US" altLang="en-US" sz="1200" i="1" dirty="0" err="1"/>
              <a:t>b</a:t>
            </a:r>
            <a:r>
              <a:rPr lang="en-US" altLang="en-US" sz="1200" i="1" baseline="-25000" dirty="0" err="1"/>
              <a:t>r</a:t>
            </a:r>
            <a:r>
              <a:rPr lang="en-US" altLang="en-US" sz="1200" i="1" dirty="0"/>
              <a:t> </a:t>
            </a:r>
            <a:r>
              <a:rPr lang="en-US" altLang="en-US" sz="1200" dirty="0"/>
              <a:t>+ </a:t>
            </a:r>
            <a:r>
              <a:rPr lang="en-US" altLang="en-US" sz="1200" i="1" dirty="0"/>
              <a:t>n</a:t>
            </a:r>
            <a:r>
              <a:rPr lang="en-US" altLang="en-US" sz="1200" i="1" baseline="-25000" dirty="0"/>
              <a:t>r</a:t>
            </a:r>
            <a:r>
              <a:rPr lang="en-US" altLang="en-US" sz="1200" i="1" dirty="0"/>
              <a:t> </a:t>
            </a:r>
            <a:r>
              <a:rPr lang="en-US" altLang="en-US" sz="1200" dirty="0">
                <a:sym typeface="Symbol" panose="05050102010706020507" pitchFamily="18" charset="2"/>
              </a:rPr>
              <a:t> </a:t>
            </a:r>
            <a:r>
              <a:rPr lang="en-US" altLang="en-US" sz="1200" i="1" dirty="0">
                <a:sym typeface="Symbol" panose="05050102010706020507" pitchFamily="18" charset="2"/>
              </a:rPr>
              <a:t>c </a:t>
            </a:r>
            <a:r>
              <a:rPr lang="en-US" altLang="en-US" sz="1200" i="0" dirty="0">
                <a:latin typeface="Times New Roman" panose="02020603050405020304" pitchFamily="18" charset="0"/>
                <a:sym typeface="Symbol" panose="05050102010706020507" pitchFamily="18" charset="2"/>
              </a:rPr>
              <a:t>(There is no bs – size of s doesn't matter only one table size matters)</a:t>
            </a:r>
            <a:endParaRPr lang="en-US" altLang="en-US" sz="1200" i="1" dirty="0">
              <a:sym typeface="Symbol" panose="05050102010706020507" pitchFamily="18" charset="2"/>
            </a:endParaRPr>
          </a:p>
        </p:txBody>
      </p:sp>
    </p:spTree>
    <p:extLst>
      <p:ext uri="{BB962C8B-B14F-4D97-AF65-F5344CB8AC3E}">
        <p14:creationId xmlns:p14="http://schemas.microsoft.com/office/powerpoint/2010/main" val="1079143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40E6ED9-7DFF-4DAD-BDB7-D05639E54E15}" type="slidenum">
              <a:rPr lang="en-US" altLang="en-US" sz="1300" smtClean="0"/>
              <a:pPr>
                <a:spcBef>
                  <a:spcPct val="0"/>
                </a:spcBef>
              </a:pPr>
              <a:t>59</a:t>
            </a:fld>
            <a:endParaRPr lang="en-US" altLang="en-US"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193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4 Fragments, 3 </a:t>
            </a:r>
            <a:r>
              <a:rPr lang="fr-FR" dirty="0" err="1"/>
              <a:t>Join</a:t>
            </a:r>
            <a:r>
              <a:rPr lang="fr-FR" dirty="0"/>
              <a:t>, </a:t>
            </a:r>
            <a:r>
              <a:rPr lang="fr-FR" dirty="0" err="1"/>
              <a:t>different</a:t>
            </a:r>
            <a:r>
              <a:rPr lang="fr-FR" dirty="0"/>
              <a:t> joins are possible.</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a:t>
            </a:fld>
            <a:endParaRPr lang="en-US"/>
          </a:p>
        </p:txBody>
      </p:sp>
    </p:spTree>
    <p:extLst>
      <p:ext uri="{BB962C8B-B14F-4D97-AF65-F5344CB8AC3E}">
        <p14:creationId xmlns:p14="http://schemas.microsoft.com/office/powerpoint/2010/main" val="29853930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F50B778-063F-4ABA-9D5F-7905584D9BFF}" type="slidenum">
              <a:rPr lang="en-US" altLang="en-US" sz="1300" smtClean="0"/>
              <a:pPr>
                <a:spcBef>
                  <a:spcPct val="0"/>
                </a:spcBef>
              </a:pPr>
              <a:t>60</a:t>
            </a:fld>
            <a:endParaRPr lang="en-US" altLang="en-US"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dirty="0">
                <a:latin typeface="Times New Roman" panose="02020603050405020304" pitchFamily="18" charset="0"/>
              </a:rPr>
              <a:t>One more popular join method.</a:t>
            </a:r>
          </a:p>
        </p:txBody>
      </p:sp>
    </p:spTree>
    <p:extLst>
      <p:ext uri="{BB962C8B-B14F-4D97-AF65-F5344CB8AC3E}">
        <p14:creationId xmlns:p14="http://schemas.microsoft.com/office/powerpoint/2010/main" val="22147115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14151-5470-45B6-B2B6-00CB14C4E344}" type="slidenum">
              <a:rPr lang="en-US" altLang="en-US" sz="1300" smtClean="0"/>
              <a:pPr>
                <a:spcBef>
                  <a:spcPct val="0"/>
                </a:spcBef>
              </a:pPr>
              <a:t>61</a:t>
            </a:fld>
            <a:endParaRPr lang="en-US" altLang="en-US"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7151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95F4B522-8264-9E43-76B4-DCAC28248CF5}"/>
              </a:ext>
            </a:extLst>
          </p:cNvPr>
          <p:cNvSpPr>
            <a:spLocks noGrp="1"/>
          </p:cNvSpPr>
          <p:nvPr>
            <p:ph type="body" idx="1"/>
          </p:nvPr>
        </p:nvSpPr>
        <p:spPr/>
        <p:txBody>
          <a:bodyPr/>
          <a:lstStyle/>
          <a:p>
            <a:pPr marL="171450" indent="-171450">
              <a:buFont typeface="Arial" panose="020B0604020202020204" pitchFamily="34" charset="0"/>
              <a:buChar char="•"/>
            </a:pPr>
            <a:r>
              <a:rPr lang="en-US" dirty="0"/>
              <a:t>Based on the primary key we can have an index – sometimes we don’t need to have primary key as index.</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5681653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551DB424-034C-A8D9-3A44-E64AF991486D}"/>
              </a:ext>
            </a:extLst>
          </p:cNvPr>
          <p:cNvSpPr>
            <a:spLocks noGrp="1"/>
          </p:cNvSpPr>
          <p:nvPr>
            <p:ph type="body" idx="1"/>
          </p:nvPr>
        </p:nvSpPr>
        <p:spPr/>
        <p:txBody>
          <a:bodyPr/>
          <a:lstStyle/>
          <a:p>
            <a:pPr marL="171450" indent="-171450">
              <a:buFont typeface="Arial" panose="020B0604020202020204" pitchFamily="34" charset="0"/>
              <a:buChar char="•"/>
            </a:pPr>
            <a:r>
              <a:rPr lang="en-US" dirty="0"/>
              <a:t>3 tables, 2 join – we can have 6 possible ways to join [The result are all same, but cost is different – how long does it takes]</a:t>
            </a:r>
          </a:p>
        </p:txBody>
      </p:sp>
    </p:spTree>
    <p:extLst>
      <p:ext uri="{BB962C8B-B14F-4D97-AF65-F5344CB8AC3E}">
        <p14:creationId xmlns:p14="http://schemas.microsoft.com/office/powerpoint/2010/main" val="38325447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6B46C7C8-43BA-23BA-493E-B3D2DB651952}"/>
              </a:ext>
            </a:extLst>
          </p:cNvPr>
          <p:cNvSpPr>
            <a:spLocks noGrp="1"/>
          </p:cNvSpPr>
          <p:nvPr>
            <p:ph type="body" idx="1"/>
          </p:nvPr>
        </p:nvSpPr>
        <p:spPr/>
        <p:txBody>
          <a:bodyPr/>
          <a:lstStyle/>
          <a:p>
            <a:pPr marL="171450" indent="-171450">
              <a:buFont typeface="Arial" panose="020B0604020202020204" pitchFamily="34" charset="0"/>
              <a:buChar char="•"/>
            </a:pPr>
            <a:r>
              <a:rPr lang="en-US" dirty="0"/>
              <a:t>We don’t need to join EMP and PROJ so last 2 are eliminated.</a:t>
            </a:r>
          </a:p>
        </p:txBody>
      </p:sp>
    </p:spTree>
    <p:extLst>
      <p:ext uri="{BB962C8B-B14F-4D97-AF65-F5344CB8AC3E}">
        <p14:creationId xmlns:p14="http://schemas.microsoft.com/office/powerpoint/2010/main" val="34043464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What</a:t>
            </a:r>
            <a:r>
              <a:rPr lang="fr-FR" dirty="0"/>
              <a:t> </a:t>
            </a:r>
            <a:r>
              <a:rPr lang="fr-FR" dirty="0" err="1"/>
              <a:t>else</a:t>
            </a:r>
            <a:r>
              <a:rPr lang="fr-FR" dirty="0"/>
              <a:t> </a:t>
            </a:r>
            <a:r>
              <a:rPr lang="fr-FR" dirty="0" err="1"/>
              <a:t>we</a:t>
            </a:r>
            <a:r>
              <a:rPr lang="fr-FR" dirty="0"/>
              <a:t> can </a:t>
            </a:r>
            <a:r>
              <a:rPr lang="fr-FR" dirty="0" err="1"/>
              <a:t>eliminate</a:t>
            </a:r>
            <a:endParaRPr lang="fr-FR" dirty="0"/>
          </a:p>
          <a:p>
            <a:pPr marL="171450" indent="-171450">
              <a:buFont typeface="Arial" panose="020B0604020202020204" pitchFamily="34" charset="0"/>
              <a:buChar char="•"/>
            </a:pPr>
            <a:r>
              <a:rPr lang="fr-FR" dirty="0"/>
              <a:t>The </a:t>
            </a:r>
            <a:r>
              <a:rPr lang="fr-FR" dirty="0" err="1"/>
              <a:t>number</a:t>
            </a:r>
            <a:r>
              <a:rPr lang="fr-FR" dirty="0"/>
              <a:t> of tuples in PROJ </a:t>
            </a:r>
            <a:r>
              <a:rPr lang="fr-FR" dirty="0" err="1"/>
              <a:t>is</a:t>
            </a:r>
            <a:r>
              <a:rPr lang="fr-FR" dirty="0"/>
              <a:t> </a:t>
            </a:r>
            <a:r>
              <a:rPr lang="fr-FR" dirty="0" err="1"/>
              <a:t>less</a:t>
            </a:r>
            <a:r>
              <a:rPr lang="fr-FR" dirty="0"/>
              <a:t> </a:t>
            </a:r>
            <a:r>
              <a:rPr lang="fr-FR" dirty="0" err="1"/>
              <a:t>than</a:t>
            </a:r>
            <a:r>
              <a:rPr lang="fr-FR" dirty="0"/>
              <a:t> </a:t>
            </a:r>
            <a:r>
              <a:rPr lang="fr-FR" dirty="0" err="1"/>
              <a:t>that</a:t>
            </a:r>
            <a:r>
              <a:rPr lang="fr-FR" dirty="0"/>
              <a:t> of EMP and ASG – Slide 7 </a:t>
            </a:r>
            <a:r>
              <a:rPr lang="fr-FR" dirty="0" err="1"/>
              <a:t>from</a:t>
            </a:r>
            <a:r>
              <a:rPr lang="fr-FR" dirty="0"/>
              <a:t> the </a:t>
            </a:r>
            <a:r>
              <a:rPr lang="fr-FR" dirty="0" err="1"/>
              <a:t>previous</a:t>
            </a:r>
            <a:r>
              <a:rPr lang="fr-FR" dirty="0"/>
              <a:t> PPT</a:t>
            </a:r>
          </a:p>
          <a:p>
            <a:pPr marL="171450" indent="-171450">
              <a:buFont typeface="Arial" panose="020B0604020202020204" pitchFamily="34" charset="0"/>
              <a:buChar char="•"/>
            </a:pPr>
            <a:r>
              <a:rPr lang="fr-FR" dirty="0" err="1"/>
              <a:t>We</a:t>
            </a:r>
            <a:r>
              <a:rPr lang="fr-FR" dirty="0"/>
              <a:t> have an index </a:t>
            </a:r>
            <a:r>
              <a:rPr lang="fr-FR" dirty="0" err="1"/>
              <a:t>so</a:t>
            </a:r>
            <a:r>
              <a:rPr lang="fr-FR" dirty="0"/>
              <a:t> </a:t>
            </a:r>
            <a:r>
              <a:rPr lang="fr-FR" dirty="0" err="1"/>
              <a:t>we</a:t>
            </a:r>
            <a:r>
              <a:rPr lang="fr-FR" dirty="0"/>
              <a:t> can tell </a:t>
            </a:r>
            <a:r>
              <a:rPr lang="fr-FR" dirty="0" err="1"/>
              <a:t>which</a:t>
            </a:r>
            <a:r>
              <a:rPr lang="fr-FR" dirty="0"/>
              <a:t> table </a:t>
            </a:r>
            <a:r>
              <a:rPr lang="fr-FR" dirty="0" err="1"/>
              <a:t>is</a:t>
            </a:r>
            <a:r>
              <a:rPr lang="fr-FR" dirty="0"/>
              <a:t> </a:t>
            </a:r>
            <a:r>
              <a:rPr lang="fr-FR" dirty="0" err="1"/>
              <a:t>larger</a:t>
            </a:r>
            <a:r>
              <a:rPr lang="fr-FR" dirty="0"/>
              <a:t> and </a:t>
            </a:r>
            <a:r>
              <a:rPr lang="fr-FR" dirty="0" err="1"/>
              <a:t>which</a:t>
            </a:r>
            <a:r>
              <a:rPr lang="fr-FR" dirty="0"/>
              <a:t> </a:t>
            </a:r>
            <a:r>
              <a:rPr lang="fr-FR" dirty="0" err="1"/>
              <a:t>is</a:t>
            </a:r>
            <a:r>
              <a:rPr lang="fr-FR" dirty="0"/>
              <a:t> </a:t>
            </a:r>
            <a:r>
              <a:rPr lang="fr-FR" dirty="0" err="1"/>
              <a:t>smaller</a:t>
            </a:r>
            <a:r>
              <a:rPr lang="fr-FR" dirty="0"/>
              <a:t> – [Slide 58]</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Last point - </a:t>
            </a:r>
            <a:r>
              <a:rPr lang="fr-FR" dirty="0" err="1"/>
              <a:t>br</a:t>
            </a:r>
            <a:r>
              <a:rPr lang="fr-FR" dirty="0"/>
              <a:t> - </a:t>
            </a:r>
            <a:r>
              <a:rPr lang="fr-FR" dirty="0" err="1"/>
              <a:t>number</a:t>
            </a:r>
            <a:r>
              <a:rPr lang="fr-FR" dirty="0"/>
              <a:t> of </a:t>
            </a:r>
            <a:r>
              <a:rPr lang="fr-FR" dirty="0" err="1"/>
              <a:t>blocked</a:t>
            </a:r>
            <a:r>
              <a:rPr lang="fr-FR" dirty="0"/>
              <a:t> in r, nr – </a:t>
            </a:r>
            <a:r>
              <a:rPr lang="fr-FR" dirty="0" err="1"/>
              <a:t>number</a:t>
            </a:r>
            <a:r>
              <a:rPr lang="fr-FR" dirty="0"/>
              <a:t> of tuples in r</a:t>
            </a:r>
          </a:p>
          <a:p>
            <a:pPr marL="171450" indent="-171450">
              <a:buFont typeface="Arial" panose="020B0604020202020204" pitchFamily="34" charset="0"/>
              <a:buChar char="•"/>
            </a:pPr>
            <a:r>
              <a:rPr lang="fr-FR" dirty="0"/>
              <a:t>[r </a:t>
            </a:r>
            <a:r>
              <a:rPr lang="fr-FR" dirty="0" err="1"/>
              <a:t>join</a:t>
            </a:r>
            <a:r>
              <a:rPr lang="fr-FR" dirty="0"/>
              <a:t> s -&gt; </a:t>
            </a:r>
            <a:r>
              <a:rPr lang="fr-FR" dirty="0" err="1"/>
              <a:t>br</a:t>
            </a:r>
            <a:r>
              <a:rPr lang="fr-FR" dirty="0"/>
              <a:t> + nr * c], [s </a:t>
            </a:r>
            <a:r>
              <a:rPr lang="fr-FR" dirty="0" err="1"/>
              <a:t>join</a:t>
            </a:r>
            <a:r>
              <a:rPr lang="fr-FR" dirty="0"/>
              <a:t> r -&gt; bs + ns *c]</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b="1" u="sng" dirty="0"/>
              <a:t>IMPORTANT MATERIAL FOR EXAM</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65</a:t>
            </a:fld>
            <a:endParaRPr lang="en-US"/>
          </a:p>
        </p:txBody>
      </p:sp>
    </p:spTree>
    <p:extLst>
      <p:ext uri="{BB962C8B-B14F-4D97-AF65-F5344CB8AC3E}">
        <p14:creationId xmlns:p14="http://schemas.microsoft.com/office/powerpoint/2010/main" val="22517183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2</a:t>
            </a:r>
            <a:r>
              <a:rPr lang="fr-FR" baseline="30000" dirty="0"/>
              <a:t>nd</a:t>
            </a:r>
            <a:r>
              <a:rPr lang="fr-FR" dirty="0"/>
              <a:t> point – </a:t>
            </a:r>
            <a:r>
              <a:rPr lang="fr-FR" dirty="0" err="1"/>
              <a:t>we</a:t>
            </a:r>
            <a:r>
              <a:rPr lang="fr-FR" dirty="0"/>
              <a:t> know </a:t>
            </a:r>
            <a:r>
              <a:rPr lang="fr-FR" dirty="0" err="1"/>
              <a:t>it</a:t>
            </a:r>
            <a:r>
              <a:rPr lang="fr-FR" dirty="0"/>
              <a:t> </a:t>
            </a:r>
            <a:r>
              <a:rPr lang="fr-FR" dirty="0" err="1"/>
              <a:t>takes</a:t>
            </a:r>
            <a:r>
              <a:rPr lang="fr-FR" dirty="0"/>
              <a:t> longer time – </a:t>
            </a:r>
            <a:r>
              <a:rPr lang="fr-FR" dirty="0" err="1"/>
              <a:t>consider</a:t>
            </a:r>
            <a:r>
              <a:rPr lang="fr-FR" dirty="0"/>
              <a:t> all combination</a:t>
            </a:r>
          </a:p>
          <a:p>
            <a:pPr marL="171450" indent="-171450">
              <a:buFont typeface="Arial" panose="020B0604020202020204" pitchFamily="34" charset="0"/>
              <a:buChar char="•"/>
            </a:pPr>
            <a:r>
              <a:rPr lang="fr-FR" dirty="0"/>
              <a:t>3rd  point – </a:t>
            </a:r>
            <a:r>
              <a:rPr lang="fr-FR" dirty="0" err="1"/>
              <a:t>is</a:t>
            </a:r>
            <a:r>
              <a:rPr lang="fr-FR" dirty="0"/>
              <a:t> an </a:t>
            </a:r>
            <a:r>
              <a:rPr lang="fr-FR" dirty="0" err="1"/>
              <a:t>additional</a:t>
            </a:r>
            <a:r>
              <a:rPr lang="fr-FR" dirty="0"/>
              <a:t> one - ASG, </a:t>
            </a:r>
            <a:r>
              <a:rPr lang="fr-FR" dirty="0" err="1"/>
              <a:t>PRoJ</a:t>
            </a:r>
            <a:r>
              <a:rPr lang="fr-FR" dirty="0"/>
              <a:t>, EMP – </a:t>
            </a:r>
            <a:r>
              <a:rPr lang="fr-FR" dirty="0" err="1"/>
              <a:t>which</a:t>
            </a:r>
            <a:r>
              <a:rPr lang="fr-FR" dirty="0"/>
              <a:t> site </a:t>
            </a:r>
            <a:r>
              <a:rPr lang="fr-FR" dirty="0" err="1"/>
              <a:t>will</a:t>
            </a:r>
            <a:r>
              <a:rPr lang="fr-FR" dirty="0"/>
              <a:t> do </a:t>
            </a:r>
            <a:r>
              <a:rPr lang="fr-FR" dirty="0" err="1"/>
              <a:t>what</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66</a:t>
            </a:fld>
            <a:endParaRPr lang="en-US"/>
          </a:p>
        </p:txBody>
      </p:sp>
    </p:spTree>
    <p:extLst>
      <p:ext uri="{BB962C8B-B14F-4D97-AF65-F5344CB8AC3E}">
        <p14:creationId xmlns:p14="http://schemas.microsoft.com/office/powerpoint/2010/main" val="5561172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67</a:t>
            </a:fld>
            <a:endParaRPr lang="en-US"/>
          </a:p>
        </p:txBody>
      </p:sp>
    </p:spTree>
    <p:extLst>
      <p:ext uri="{BB962C8B-B14F-4D97-AF65-F5344CB8AC3E}">
        <p14:creationId xmlns:p14="http://schemas.microsoft.com/office/powerpoint/2010/main" val="3455810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68</a:t>
            </a:fld>
            <a:endParaRPr lang="en-US"/>
          </a:p>
        </p:txBody>
      </p:sp>
    </p:spTree>
    <p:extLst>
      <p:ext uri="{BB962C8B-B14F-4D97-AF65-F5344CB8AC3E}">
        <p14:creationId xmlns:p14="http://schemas.microsoft.com/office/powerpoint/2010/main" val="11431202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Which</a:t>
            </a:r>
            <a:r>
              <a:rPr lang="fr-FR" dirty="0"/>
              <a:t> site </a:t>
            </a:r>
            <a:r>
              <a:rPr lang="fr-FR" dirty="0" err="1"/>
              <a:t>is</a:t>
            </a:r>
            <a:r>
              <a:rPr lang="fr-FR" dirty="0"/>
              <a:t> </a:t>
            </a:r>
            <a:r>
              <a:rPr lang="fr-FR" dirty="0" err="1"/>
              <a:t>doing</a:t>
            </a:r>
            <a:r>
              <a:rPr lang="fr-FR" dirty="0"/>
              <a:t> </a:t>
            </a:r>
            <a:r>
              <a:rPr lang="fr-FR" dirty="0" err="1"/>
              <a:t>which</a:t>
            </a:r>
            <a:r>
              <a:rPr lang="fr-FR" dirty="0"/>
              <a:t> </a:t>
            </a:r>
            <a:r>
              <a:rPr lang="fr-FR" dirty="0" err="1"/>
              <a:t>operation</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69</a:t>
            </a:fld>
            <a:endParaRPr lang="en-US"/>
          </a:p>
        </p:txBody>
      </p:sp>
    </p:spTree>
    <p:extLst>
      <p:ext uri="{BB962C8B-B14F-4D97-AF65-F5344CB8AC3E}">
        <p14:creationId xmlns:p14="http://schemas.microsoft.com/office/powerpoint/2010/main" val="3120049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Deterministic</a:t>
            </a:r>
            <a:r>
              <a:rPr lang="fr-FR" dirty="0"/>
              <a:t> </a:t>
            </a:r>
            <a:r>
              <a:rPr lang="fr-FR" dirty="0" err="1"/>
              <a:t>is</a:t>
            </a:r>
            <a:r>
              <a:rPr lang="fr-FR" dirty="0"/>
              <a:t> more </a:t>
            </a:r>
            <a:r>
              <a:rPr lang="fr-FR" dirty="0" err="1"/>
              <a:t>preferable</a:t>
            </a:r>
            <a:r>
              <a:rPr lang="fr-FR" dirty="0"/>
              <a:t> </a:t>
            </a:r>
            <a:r>
              <a:rPr lang="fr-FR" dirty="0" err="1"/>
              <a:t>because</a:t>
            </a:r>
            <a:r>
              <a:rPr lang="fr-FR" dirty="0"/>
              <a:t> </a:t>
            </a:r>
            <a:r>
              <a:rPr lang="fr-FR" dirty="0" err="1"/>
              <a:t>we</a:t>
            </a:r>
            <a:r>
              <a:rPr lang="fr-FR" dirty="0"/>
              <a:t> can </a:t>
            </a:r>
            <a:r>
              <a:rPr lang="fr-FR" dirty="0" err="1"/>
              <a:t>apply</a:t>
            </a:r>
            <a:r>
              <a:rPr lang="fr-FR" dirty="0"/>
              <a:t> all </a:t>
            </a:r>
            <a:r>
              <a:rPr lang="fr-FR" dirty="0" err="1"/>
              <a:t>algorithms</a:t>
            </a:r>
            <a:r>
              <a:rPr lang="fr-FR" dirty="0"/>
              <a:t>.</a:t>
            </a:r>
          </a:p>
          <a:p>
            <a:pPr marL="171450" indent="-171450">
              <a:buFont typeface="Arial" panose="020B0604020202020204" pitchFamily="34" charset="0"/>
              <a:buChar char="•"/>
            </a:pPr>
            <a:r>
              <a:rPr lang="fr-FR" dirty="0"/>
              <a:t>Dynamic </a:t>
            </a:r>
            <a:r>
              <a:rPr lang="fr-FR" dirty="0" err="1"/>
              <a:t>programming</a:t>
            </a:r>
            <a:r>
              <a:rPr lang="fr-FR" dirty="0"/>
              <a:t> – </a:t>
            </a:r>
            <a:r>
              <a:rPr lang="fr-FR" dirty="0" err="1"/>
              <a:t>Similar</a:t>
            </a:r>
            <a:r>
              <a:rPr lang="fr-FR" dirty="0"/>
              <a:t> </a:t>
            </a:r>
            <a:r>
              <a:rPr lang="fr-FR" dirty="0" err="1"/>
              <a:t>tasks</a:t>
            </a:r>
            <a:r>
              <a:rPr lang="fr-FR" dirty="0"/>
              <a:t> (</a:t>
            </a:r>
            <a:r>
              <a:rPr lang="fr-FR" dirty="0" err="1"/>
              <a:t>Frequent</a:t>
            </a:r>
            <a:r>
              <a:rPr lang="fr-FR" dirty="0"/>
              <a:t> </a:t>
            </a:r>
            <a:r>
              <a:rPr lang="fr-FR" dirty="0" err="1"/>
              <a:t>tasks</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a:t>
            </a:fld>
            <a:endParaRPr lang="en-US"/>
          </a:p>
        </p:txBody>
      </p:sp>
    </p:spTree>
    <p:extLst>
      <p:ext uri="{BB962C8B-B14F-4D97-AF65-F5344CB8AC3E}">
        <p14:creationId xmlns:p14="http://schemas.microsoft.com/office/powerpoint/2010/main" val="12658307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Ship</a:t>
            </a:r>
            <a:r>
              <a:rPr lang="fr-FR" dirty="0"/>
              <a:t> </a:t>
            </a:r>
            <a:r>
              <a:rPr lang="fr-FR" dirty="0" err="1"/>
              <a:t>whole</a:t>
            </a:r>
            <a:r>
              <a:rPr lang="fr-FR" dirty="0"/>
              <a:t> – The </a:t>
            </a:r>
            <a:r>
              <a:rPr lang="fr-FR" dirty="0" err="1"/>
              <a:t>whole</a:t>
            </a:r>
            <a:r>
              <a:rPr lang="fr-FR" dirty="0"/>
              <a:t> table, or fragment </a:t>
            </a:r>
            <a:r>
              <a:rPr lang="fr-FR" dirty="0" err="1"/>
              <a:t>is</a:t>
            </a:r>
            <a:r>
              <a:rPr lang="fr-FR" dirty="0"/>
              <a:t> </a:t>
            </a:r>
            <a:r>
              <a:rPr lang="fr-FR" dirty="0" err="1"/>
              <a:t>transferred</a:t>
            </a:r>
            <a:r>
              <a:rPr lang="fr-FR" dirty="0"/>
              <a:t>.</a:t>
            </a:r>
          </a:p>
          <a:p>
            <a:pPr marL="171450" indent="-171450">
              <a:buFont typeface="Arial" panose="020B0604020202020204" pitchFamily="34" charset="0"/>
              <a:buChar char="•"/>
            </a:pPr>
            <a:r>
              <a:rPr lang="fr-FR" dirty="0" err="1"/>
              <a:t>Fetch</a:t>
            </a:r>
            <a:r>
              <a:rPr lang="fr-FR" dirty="0"/>
              <a:t> as </a:t>
            </a:r>
            <a:r>
              <a:rPr lang="fr-FR" dirty="0" err="1"/>
              <a:t>needed</a:t>
            </a:r>
            <a:r>
              <a:rPr lang="fr-FR" dirty="0"/>
              <a:t> – </a:t>
            </a:r>
            <a:r>
              <a:rPr lang="fr-FR" dirty="0" err="1"/>
              <a:t>Only</a:t>
            </a:r>
            <a:r>
              <a:rPr lang="fr-FR" dirty="0"/>
              <a:t> part of table or fragments are </a:t>
            </a:r>
            <a:r>
              <a:rPr lang="fr-FR" dirty="0" err="1"/>
              <a:t>transferred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70</a:t>
            </a:fld>
            <a:endParaRPr lang="en-US"/>
          </a:p>
        </p:txBody>
      </p:sp>
    </p:spTree>
    <p:extLst>
      <p:ext uri="{BB962C8B-B14F-4D97-AF65-F5344CB8AC3E}">
        <p14:creationId xmlns:p14="http://schemas.microsoft.com/office/powerpoint/2010/main" val="1070117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71</a:t>
            </a:fld>
            <a:endParaRPr lang="en-US"/>
          </a:p>
        </p:txBody>
      </p:sp>
    </p:spTree>
    <p:extLst>
      <p:ext uri="{BB962C8B-B14F-4D97-AF65-F5344CB8AC3E}">
        <p14:creationId xmlns:p14="http://schemas.microsoft.com/office/powerpoint/2010/main" val="21708967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It </a:t>
            </a:r>
            <a:r>
              <a:rPr lang="fr-FR" dirty="0" err="1"/>
              <a:t>depends</a:t>
            </a:r>
            <a:r>
              <a:rPr lang="fr-FR" dirty="0"/>
              <a:t> on the </a:t>
            </a:r>
            <a:r>
              <a:rPr lang="fr-FR" dirty="0" err="1"/>
              <a:t>query</a:t>
            </a:r>
            <a:r>
              <a:rPr lang="fr-FR" dirty="0"/>
              <a:t>, </a:t>
            </a:r>
            <a:r>
              <a:rPr lang="fr-FR" dirty="0" err="1"/>
              <a:t>sometimes</a:t>
            </a:r>
            <a:r>
              <a:rPr lang="fr-FR" dirty="0"/>
              <a:t> </a:t>
            </a:r>
            <a:r>
              <a:rPr lang="fr-FR" dirty="0" err="1"/>
              <a:t>only</a:t>
            </a:r>
            <a:r>
              <a:rPr lang="fr-FR" dirty="0"/>
              <a:t> </a:t>
            </a:r>
            <a:r>
              <a:rPr lang="fr-FR" dirty="0" err="1"/>
              <a:t>necessary</a:t>
            </a:r>
            <a:r>
              <a:rPr lang="fr-FR" dirty="0"/>
              <a:t> information </a:t>
            </a:r>
            <a:r>
              <a:rPr lang="fr-FR" dirty="0" err="1"/>
              <a:t>is</a:t>
            </a:r>
            <a:r>
              <a:rPr lang="fr-FR" dirty="0"/>
              <a:t> </a:t>
            </a:r>
            <a:r>
              <a:rPr lang="fr-FR" dirty="0" err="1"/>
              <a:t>transferred</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72</a:t>
            </a:fld>
            <a:endParaRPr lang="en-US"/>
          </a:p>
        </p:txBody>
      </p:sp>
    </p:spTree>
    <p:extLst>
      <p:ext uri="{BB962C8B-B14F-4D97-AF65-F5344CB8AC3E}">
        <p14:creationId xmlns:p14="http://schemas.microsoft.com/office/powerpoint/2010/main" val="257922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I/O + CPU time: Read </a:t>
            </a:r>
            <a:r>
              <a:rPr lang="fr-FR" dirty="0" err="1"/>
              <a:t>from</a:t>
            </a:r>
            <a:r>
              <a:rPr lang="fr-FR" dirty="0"/>
              <a:t> memory to </a:t>
            </a:r>
            <a:r>
              <a:rPr lang="fr-FR" dirty="0" err="1"/>
              <a:t>disk</a:t>
            </a:r>
            <a:r>
              <a:rPr lang="fr-FR" dirty="0"/>
              <a:t> and </a:t>
            </a:r>
            <a:r>
              <a:rPr lang="fr-FR" dirty="0" err="1"/>
              <a:t>operation</a:t>
            </a:r>
            <a:r>
              <a:rPr lang="fr-FR" dirty="0"/>
              <a:t> in </a:t>
            </a:r>
            <a:r>
              <a:rPr lang="fr-FR" dirty="0" err="1"/>
              <a:t>disk</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73</a:t>
            </a:fld>
            <a:endParaRPr lang="en-US"/>
          </a:p>
        </p:txBody>
      </p:sp>
    </p:spTree>
    <p:extLst>
      <p:ext uri="{BB962C8B-B14F-4D97-AF65-F5344CB8AC3E}">
        <p14:creationId xmlns:p14="http://schemas.microsoft.com/office/powerpoint/2010/main" val="1076742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We</a:t>
            </a:r>
            <a:r>
              <a:rPr lang="fr-FR" dirty="0"/>
              <a:t> have 5 possible </a:t>
            </a:r>
            <a:r>
              <a:rPr lang="fr-FR" dirty="0" err="1"/>
              <a:t>ways</a:t>
            </a:r>
            <a:r>
              <a:rPr lang="fr-FR" dirty="0"/>
              <a:t>, </a:t>
            </a:r>
            <a:r>
              <a:rPr lang="fr-FR" dirty="0" err="1"/>
              <a:t>this</a:t>
            </a:r>
            <a:r>
              <a:rPr lang="fr-FR" dirty="0"/>
              <a:t> </a:t>
            </a:r>
            <a:r>
              <a:rPr lang="fr-FR" dirty="0" err="1"/>
              <a:t>is</a:t>
            </a:r>
            <a:r>
              <a:rPr lang="fr-FR" dirty="0"/>
              <a:t> the 1st </a:t>
            </a:r>
            <a:r>
              <a:rPr lang="fr-FR" dirty="0" err="1"/>
              <a:t>method</a:t>
            </a:r>
            <a:r>
              <a:rPr lang="fr-FR" dirty="0"/>
              <a:t>.</a:t>
            </a:r>
          </a:p>
          <a:p>
            <a:pPr marL="171450" indent="-171450">
              <a:buFont typeface="Arial" panose="020B0604020202020204" pitchFamily="34" charset="0"/>
              <a:buChar char="•"/>
            </a:pPr>
            <a:r>
              <a:rPr lang="fr-FR" dirty="0"/>
              <a:t>Bottom/Basic </a:t>
            </a:r>
            <a:r>
              <a:rPr lang="fr-FR" dirty="0" err="1"/>
              <a:t>understanding</a:t>
            </a:r>
            <a:r>
              <a:rPr lang="fr-FR" dirty="0"/>
              <a:t> -&gt; </a:t>
            </a:r>
            <a:r>
              <a:rPr lang="fr-FR" dirty="0" err="1"/>
              <a:t>Send</a:t>
            </a:r>
            <a:r>
              <a:rPr lang="fr-FR" dirty="0"/>
              <a:t> S to site 1 -&gt; Read table </a:t>
            </a:r>
            <a:r>
              <a:rPr lang="fr-FR" dirty="0" err="1"/>
              <a:t>from</a:t>
            </a:r>
            <a:r>
              <a:rPr lang="fr-FR" dirty="0"/>
              <a:t> </a:t>
            </a:r>
            <a:r>
              <a:rPr lang="fr-FR" dirty="0" err="1"/>
              <a:t>disk</a:t>
            </a:r>
            <a:r>
              <a:rPr lang="fr-FR" dirty="0"/>
              <a:t> of site 2 to memory of site 2 -&gt; </a:t>
            </a:r>
            <a:r>
              <a:rPr lang="fr-FR" dirty="0" err="1"/>
              <a:t>then</a:t>
            </a:r>
            <a:r>
              <a:rPr lang="fr-FR" dirty="0"/>
              <a:t> </a:t>
            </a:r>
            <a:r>
              <a:rPr lang="fr-FR" dirty="0" err="1"/>
              <a:t>send</a:t>
            </a:r>
            <a:r>
              <a:rPr lang="fr-FR" dirty="0"/>
              <a:t> to memory </a:t>
            </a:r>
            <a:r>
              <a:rPr lang="fr-FR" dirty="0" err="1"/>
              <a:t>from</a:t>
            </a:r>
            <a:r>
              <a:rPr lang="fr-FR" dirty="0"/>
              <a:t> site 2 memory to site 1 memory and </a:t>
            </a:r>
            <a:r>
              <a:rPr lang="fr-FR" dirty="0" err="1"/>
              <a:t>then</a:t>
            </a:r>
            <a:r>
              <a:rPr lang="fr-FR" dirty="0"/>
              <a:t> store </a:t>
            </a:r>
            <a:r>
              <a:rPr lang="fr-FR" dirty="0" err="1"/>
              <a:t>it</a:t>
            </a:r>
            <a:r>
              <a:rPr lang="fr-FR" dirty="0"/>
              <a:t> in </a:t>
            </a:r>
            <a:r>
              <a:rPr lang="fr-FR" dirty="0" err="1"/>
              <a:t>disk</a:t>
            </a:r>
            <a:r>
              <a:rPr lang="fr-FR" dirty="0"/>
              <a:t> of site 1.</a:t>
            </a:r>
          </a:p>
          <a:p>
            <a:pPr marL="171450" indent="-171450">
              <a:buFont typeface="Arial" panose="020B0604020202020204" pitchFamily="34" charset="0"/>
              <a:buChar char="•"/>
            </a:pPr>
            <a:r>
              <a:rPr lang="fr-FR" dirty="0"/>
              <a:t>a) </a:t>
            </a:r>
            <a:r>
              <a:rPr lang="fr-FR" dirty="0" err="1"/>
              <a:t>retrieve</a:t>
            </a:r>
            <a:r>
              <a:rPr lang="fr-FR" dirty="0"/>
              <a:t> -  </a:t>
            </a:r>
            <a:r>
              <a:rPr lang="fr-FR" dirty="0" err="1"/>
              <a:t>from</a:t>
            </a:r>
            <a:r>
              <a:rPr lang="fr-FR" dirty="0"/>
              <a:t> </a:t>
            </a:r>
            <a:r>
              <a:rPr lang="fr-FR" dirty="0" err="1"/>
              <a:t>disk</a:t>
            </a:r>
            <a:r>
              <a:rPr lang="fr-FR" dirty="0"/>
              <a:t> to memory</a:t>
            </a:r>
          </a:p>
          <a:p>
            <a:pPr marL="171450" indent="-171450">
              <a:buFont typeface="Arial" panose="020B0604020202020204" pitchFamily="34" charset="0"/>
              <a:buChar char="•"/>
            </a:pPr>
            <a:r>
              <a:rPr lang="fr-FR" dirty="0"/>
              <a:t>b) </a:t>
            </a:r>
            <a:r>
              <a:rPr lang="fr-FR" dirty="0" err="1"/>
              <a:t>send</a:t>
            </a:r>
            <a:r>
              <a:rPr lang="fr-FR" dirty="0"/>
              <a:t> – memory to memory</a:t>
            </a:r>
          </a:p>
          <a:p>
            <a:pPr marL="171450" indent="-171450">
              <a:buFont typeface="Arial" panose="020B0604020202020204" pitchFamily="34" charset="0"/>
              <a:buChar char="•"/>
            </a:pPr>
            <a:r>
              <a:rPr lang="fr-FR" dirty="0"/>
              <a:t>c) </a:t>
            </a:r>
            <a:r>
              <a:rPr lang="fr-FR" dirty="0" err="1"/>
              <a:t>join</a:t>
            </a:r>
            <a:endParaRPr lang="fr-FR" dirty="0"/>
          </a:p>
          <a:p>
            <a:pPr marL="171450" indent="-171450">
              <a:buFont typeface="Arial" panose="020B0604020202020204" pitchFamily="34" charset="0"/>
              <a:buChar char="•"/>
            </a:pPr>
            <a:r>
              <a:rPr lang="fr-FR" dirty="0"/>
              <a:t>To compare </a:t>
            </a:r>
            <a:r>
              <a:rPr lang="fr-FR" dirty="0" err="1"/>
              <a:t>we</a:t>
            </a:r>
            <a:r>
              <a:rPr lang="fr-FR" dirty="0"/>
              <a:t> </a:t>
            </a:r>
            <a:r>
              <a:rPr lang="fr-FR" dirty="0" err="1"/>
              <a:t>need</a:t>
            </a:r>
            <a:r>
              <a:rPr lang="fr-FR" dirty="0"/>
              <a:t> </a:t>
            </a:r>
            <a:r>
              <a:rPr lang="fr-FR" dirty="0" err="1"/>
              <a:t>it</a:t>
            </a:r>
            <a:r>
              <a:rPr lang="fr-FR" dirty="0"/>
              <a:t> in memory </a:t>
            </a:r>
            <a:r>
              <a:rPr lang="fr-FR" dirty="0" err="1"/>
              <a:t>so</a:t>
            </a:r>
            <a:r>
              <a:rPr lang="fr-FR" dirty="0"/>
              <a:t>, no </a:t>
            </a:r>
            <a:r>
              <a:rPr lang="fr-FR" dirty="0" err="1"/>
              <a:t>need</a:t>
            </a:r>
            <a:r>
              <a:rPr lang="fr-FR" dirty="0"/>
              <a:t> to store</a:t>
            </a:r>
          </a:p>
          <a:p>
            <a:pPr marL="171450" indent="-171450">
              <a:buFont typeface="Arial" panose="020B0604020202020204" pitchFamily="34" charset="0"/>
              <a:buChar char="•"/>
            </a:pPr>
            <a:r>
              <a:rPr lang="en-US" sz="1200" dirty="0"/>
              <a:t>retrieve card(S) tuples from S: It means to join we need S which it stored in disk in site 2</a:t>
            </a:r>
            <a:endParaRPr lang="fr-FR" dirty="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74</a:t>
            </a:fld>
            <a:endParaRPr lang="en-US"/>
          </a:p>
        </p:txBody>
      </p:sp>
    </p:spTree>
    <p:extLst>
      <p:ext uri="{BB962C8B-B14F-4D97-AF65-F5344CB8AC3E}">
        <p14:creationId xmlns:p14="http://schemas.microsoft.com/office/powerpoint/2010/main" val="33209403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Opposite direction.</a:t>
            </a:r>
          </a:p>
          <a:p>
            <a:pPr marL="171450" indent="-171450">
              <a:buFont typeface="Arial" panose="020B0604020202020204" pitchFamily="34" charset="0"/>
              <a:buChar char="•"/>
            </a:pPr>
            <a:r>
              <a:rPr lang="fr-FR" dirty="0" err="1"/>
              <a:t>Instead</a:t>
            </a:r>
            <a:r>
              <a:rPr lang="fr-FR" dirty="0"/>
              <a:t> of R </a:t>
            </a:r>
            <a:r>
              <a:rPr lang="fr-FR" dirty="0" err="1"/>
              <a:t>we</a:t>
            </a:r>
            <a:r>
              <a:rPr lang="fr-FR" dirty="0"/>
              <a:t> are </a:t>
            </a:r>
            <a:r>
              <a:rPr lang="fr-FR" dirty="0" err="1"/>
              <a:t>reading</a:t>
            </a:r>
            <a:r>
              <a:rPr lang="fr-FR" dirty="0"/>
              <a:t> S</a:t>
            </a:r>
          </a:p>
          <a:p>
            <a:pPr marL="171450" indent="-171450">
              <a:buFont typeface="Arial" panose="020B0604020202020204" pitchFamily="34" charset="0"/>
              <a:buChar char="•"/>
            </a:pPr>
            <a:r>
              <a:rPr lang="fr-FR" dirty="0" err="1"/>
              <a:t>Instead</a:t>
            </a:r>
            <a:r>
              <a:rPr lang="fr-FR" dirty="0"/>
              <a:t> of </a:t>
            </a:r>
            <a:r>
              <a:rPr lang="fr-FR" dirty="0" err="1"/>
              <a:t>directly</a:t>
            </a:r>
            <a:r>
              <a:rPr lang="fr-FR" dirty="0"/>
              <a:t> </a:t>
            </a:r>
            <a:r>
              <a:rPr lang="fr-FR" dirty="0" err="1"/>
              <a:t>joining</a:t>
            </a:r>
            <a:r>
              <a:rPr lang="fr-FR" dirty="0"/>
              <a:t> as </a:t>
            </a:r>
            <a:r>
              <a:rPr lang="fr-FR" dirty="0" err="1"/>
              <a:t>soon</a:t>
            </a:r>
            <a:r>
              <a:rPr lang="fr-FR" dirty="0"/>
              <a:t> as </a:t>
            </a:r>
            <a:r>
              <a:rPr lang="fr-FR" dirty="0" err="1"/>
              <a:t>it</a:t>
            </a:r>
            <a:r>
              <a:rPr lang="fr-FR" dirty="0"/>
              <a:t> arrives(case 1 – slide 74), in </a:t>
            </a:r>
            <a:r>
              <a:rPr lang="fr-FR" dirty="0" err="1"/>
              <a:t>this</a:t>
            </a:r>
            <a:r>
              <a:rPr lang="fr-FR" dirty="0"/>
              <a:t> case </a:t>
            </a:r>
            <a:r>
              <a:rPr lang="fr-FR" dirty="0" err="1"/>
              <a:t>we</a:t>
            </a:r>
            <a:r>
              <a:rPr lang="fr-FR" dirty="0"/>
              <a:t> are </a:t>
            </a:r>
            <a:r>
              <a:rPr lang="fr-FR" dirty="0" err="1"/>
              <a:t>storing</a:t>
            </a:r>
            <a:r>
              <a:rPr lang="fr-FR" dirty="0"/>
              <a:t> </a:t>
            </a:r>
            <a:r>
              <a:rPr lang="fr-FR" dirty="0" err="1"/>
              <a:t>it</a:t>
            </a:r>
            <a:r>
              <a:rPr lang="fr-FR" dirty="0"/>
              <a:t> first, </a:t>
            </a:r>
            <a:r>
              <a:rPr lang="fr-FR" dirty="0" err="1"/>
              <a:t>then</a:t>
            </a:r>
            <a:r>
              <a:rPr lang="fr-FR" dirty="0"/>
              <a:t> </a:t>
            </a:r>
            <a:r>
              <a:rPr lang="fr-FR" dirty="0" err="1"/>
              <a:t>retrieving</a:t>
            </a:r>
            <a:r>
              <a:rPr lang="fr-FR" dirty="0"/>
              <a:t> and </a:t>
            </a:r>
            <a:r>
              <a:rPr lang="fr-FR" dirty="0" err="1"/>
              <a:t>then</a:t>
            </a:r>
            <a:r>
              <a:rPr lang="fr-FR" dirty="0"/>
              <a:t> </a:t>
            </a:r>
            <a:r>
              <a:rPr lang="fr-FR" dirty="0" err="1"/>
              <a:t>joining</a:t>
            </a:r>
            <a:r>
              <a:rPr lang="fr-FR" dirty="0"/>
              <a:t>.</a:t>
            </a:r>
          </a:p>
          <a:p>
            <a:pPr marL="171450" indent="-171450">
              <a:buFont typeface="Arial" panose="020B0604020202020204" pitchFamily="34" charset="0"/>
              <a:buChar char="•"/>
            </a:pPr>
            <a:r>
              <a:rPr lang="fr-FR" dirty="0" err="1"/>
              <a:t>Why</a:t>
            </a:r>
            <a:r>
              <a:rPr lang="fr-FR" dirty="0"/>
              <a:t> do </a:t>
            </a:r>
            <a:r>
              <a:rPr lang="fr-FR" dirty="0" err="1"/>
              <a:t>we</a:t>
            </a:r>
            <a:r>
              <a:rPr lang="fr-FR" dirty="0"/>
              <a:t> </a:t>
            </a:r>
            <a:r>
              <a:rPr lang="fr-FR" dirty="0" err="1"/>
              <a:t>need</a:t>
            </a:r>
            <a:r>
              <a:rPr lang="fr-FR" dirty="0"/>
              <a:t> </a:t>
            </a:r>
            <a:r>
              <a:rPr lang="fr-FR" dirty="0" err="1"/>
              <a:t>additional</a:t>
            </a:r>
            <a:r>
              <a:rPr lang="fr-FR" dirty="0"/>
              <a:t> 2 </a:t>
            </a:r>
            <a:r>
              <a:rPr lang="fr-FR" dirty="0" err="1"/>
              <a:t>operations</a:t>
            </a:r>
            <a:r>
              <a:rPr lang="fr-FR" dirty="0"/>
              <a:t>? – </a:t>
            </a:r>
            <a:r>
              <a:rPr lang="fr-FR" dirty="0" err="1"/>
              <a:t>Why</a:t>
            </a:r>
            <a:r>
              <a:rPr lang="fr-FR" dirty="0"/>
              <a:t> are </a:t>
            </a:r>
            <a:r>
              <a:rPr lang="fr-FR" dirty="0" err="1"/>
              <a:t>we</a:t>
            </a:r>
            <a:r>
              <a:rPr lang="fr-FR" dirty="0"/>
              <a:t> </a:t>
            </a:r>
            <a:r>
              <a:rPr lang="fr-FR" dirty="0" err="1"/>
              <a:t>storing</a:t>
            </a:r>
            <a:r>
              <a:rPr lang="fr-FR" dirty="0"/>
              <a:t>? - </a:t>
            </a:r>
            <a:r>
              <a:rPr lang="fr-FR" dirty="0" err="1"/>
              <a:t>because</a:t>
            </a:r>
            <a:r>
              <a:rPr lang="fr-FR" dirty="0"/>
              <a:t> </a:t>
            </a:r>
            <a:r>
              <a:rPr lang="fr-FR" dirty="0" err="1"/>
              <a:t>here</a:t>
            </a:r>
            <a:r>
              <a:rPr lang="fr-FR" dirty="0"/>
              <a:t> </a:t>
            </a:r>
            <a:r>
              <a:rPr lang="fr-FR" dirty="0" err="1"/>
              <a:t>inner</a:t>
            </a:r>
            <a:r>
              <a:rPr lang="fr-FR" dirty="0"/>
              <a:t> are </a:t>
            </a:r>
            <a:r>
              <a:rPr lang="fr-FR" dirty="0" err="1"/>
              <a:t>outer</a:t>
            </a:r>
            <a:r>
              <a:rPr lang="fr-FR" dirty="0"/>
              <a:t> are </a:t>
            </a:r>
            <a:r>
              <a:rPr lang="fr-FR" dirty="0" err="1"/>
              <a:t>changed</a:t>
            </a:r>
            <a:r>
              <a:rPr lang="fr-FR" dirty="0"/>
              <a:t> [</a:t>
            </a:r>
            <a:r>
              <a:rPr lang="fr-FR" dirty="0" err="1"/>
              <a:t>Inner</a:t>
            </a:r>
            <a:r>
              <a:rPr lang="fr-FR" dirty="0"/>
              <a:t> table </a:t>
            </a:r>
            <a:r>
              <a:rPr lang="fr-FR" dirty="0" err="1"/>
              <a:t>is</a:t>
            </a:r>
            <a:r>
              <a:rPr lang="fr-FR" dirty="0"/>
              <a:t> </a:t>
            </a:r>
            <a:r>
              <a:rPr lang="fr-FR" dirty="0" err="1"/>
              <a:t>copied</a:t>
            </a:r>
            <a:r>
              <a:rPr lang="fr-FR" dirty="0"/>
              <a:t> to the </a:t>
            </a:r>
            <a:r>
              <a:rPr lang="fr-FR" dirty="0" err="1"/>
              <a:t>outer</a:t>
            </a:r>
            <a:r>
              <a:rPr lang="fr-FR" dirty="0"/>
              <a:t> </a:t>
            </a:r>
            <a:r>
              <a:rPr lang="fr-FR" dirty="0" err="1"/>
              <a:t>side</a:t>
            </a:r>
            <a:r>
              <a:rPr lang="fr-FR" dirty="0"/>
              <a:t> in </a:t>
            </a:r>
            <a:r>
              <a:rPr lang="fr-FR" dirty="0" err="1"/>
              <a:t>this</a:t>
            </a:r>
            <a:r>
              <a:rPr lang="fr-FR" dirty="0"/>
              <a:t> case]. But </a:t>
            </a:r>
            <a:r>
              <a:rPr lang="fr-FR" dirty="0" err="1"/>
              <a:t>previous</a:t>
            </a:r>
            <a:r>
              <a:rPr lang="fr-FR" dirty="0"/>
              <a:t> case the </a:t>
            </a:r>
            <a:r>
              <a:rPr lang="fr-FR" dirty="0" err="1"/>
              <a:t>ineer</a:t>
            </a:r>
            <a:r>
              <a:rPr lang="fr-FR" dirty="0"/>
              <a:t> and </a:t>
            </a:r>
            <a:r>
              <a:rPr lang="fr-FR" dirty="0" err="1"/>
              <a:t>outer</a:t>
            </a:r>
            <a:r>
              <a:rPr lang="fr-FR" dirty="0"/>
              <a:t> are not </a:t>
            </a:r>
            <a:r>
              <a:rPr lang="fr-FR" dirty="0" err="1"/>
              <a:t>changed</a:t>
            </a:r>
            <a:r>
              <a:rPr lang="fr-FR" dirty="0"/>
              <a:t> and </a:t>
            </a:r>
            <a:r>
              <a:rPr lang="fr-FR" dirty="0" err="1"/>
              <a:t>outer</a:t>
            </a:r>
            <a:r>
              <a:rPr lang="fr-FR" dirty="0"/>
              <a:t> </a:t>
            </a:r>
            <a:r>
              <a:rPr lang="fr-FR" dirty="0" err="1"/>
              <a:t>is</a:t>
            </a:r>
            <a:r>
              <a:rPr lang="fr-FR" dirty="0"/>
              <a:t> </a:t>
            </a:r>
            <a:r>
              <a:rPr lang="fr-FR" dirty="0" err="1"/>
              <a:t>copied</a:t>
            </a:r>
            <a:r>
              <a:rPr lang="fr-FR" dirty="0"/>
              <a:t> to </a:t>
            </a:r>
            <a:r>
              <a:rPr lang="fr-FR" dirty="0" err="1"/>
              <a:t>inner</a:t>
            </a:r>
            <a:endParaRPr lang="fr-FR" dirty="0"/>
          </a:p>
          <a:p>
            <a:pPr marL="171450" indent="-171450">
              <a:buFont typeface="Arial" panose="020B0604020202020204" pitchFamily="34" charset="0"/>
              <a:buChar char="•"/>
            </a:pPr>
            <a:r>
              <a:rPr lang="fr-FR" dirty="0"/>
              <a:t>R </a:t>
            </a:r>
            <a:r>
              <a:rPr lang="fr-FR" dirty="0" err="1"/>
              <a:t>is</a:t>
            </a:r>
            <a:r>
              <a:rPr lang="fr-FR" dirty="0"/>
              <a:t> </a:t>
            </a:r>
            <a:r>
              <a:rPr lang="fr-FR" dirty="0" err="1"/>
              <a:t>outer</a:t>
            </a:r>
            <a:r>
              <a:rPr lang="fr-FR" dirty="0"/>
              <a:t> and S </a:t>
            </a:r>
            <a:r>
              <a:rPr lang="fr-FR" dirty="0" err="1"/>
              <a:t>is</a:t>
            </a:r>
            <a:r>
              <a:rPr lang="fr-FR" dirty="0"/>
              <a:t> </a:t>
            </a:r>
            <a:r>
              <a:rPr lang="fr-FR" dirty="0" err="1"/>
              <a:t>inner</a:t>
            </a: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err="1"/>
              <a:t>We</a:t>
            </a:r>
            <a:r>
              <a:rPr lang="fr-FR" dirty="0"/>
              <a:t> </a:t>
            </a:r>
            <a:r>
              <a:rPr lang="fr-FR" dirty="0" err="1"/>
              <a:t>might</a:t>
            </a:r>
            <a:r>
              <a:rPr lang="fr-FR" dirty="0"/>
              <a:t> </a:t>
            </a:r>
            <a:r>
              <a:rPr lang="fr-FR" dirty="0" err="1"/>
              <a:t>think</a:t>
            </a:r>
            <a:r>
              <a:rPr lang="fr-FR" dirty="0"/>
              <a:t> </a:t>
            </a:r>
            <a:r>
              <a:rPr lang="fr-FR" dirty="0" err="1"/>
              <a:t>that</a:t>
            </a:r>
            <a:r>
              <a:rPr lang="fr-FR" dirty="0"/>
              <a:t> </a:t>
            </a:r>
            <a:r>
              <a:rPr lang="fr-FR" dirty="0" err="1"/>
              <a:t>is</a:t>
            </a:r>
            <a:r>
              <a:rPr lang="fr-FR" dirty="0"/>
              <a:t> not fast, but CT </a:t>
            </a:r>
            <a:r>
              <a:rPr lang="fr-FR" dirty="0" err="1"/>
              <a:t>is</a:t>
            </a:r>
            <a:r>
              <a:rPr lang="fr-FR" dirty="0"/>
              <a:t> </a:t>
            </a:r>
            <a:r>
              <a:rPr lang="fr-FR" dirty="0" err="1"/>
              <a:t>retundant</a:t>
            </a:r>
            <a:r>
              <a:rPr lang="fr-FR" dirty="0"/>
              <a:t>. If S </a:t>
            </a:r>
            <a:r>
              <a:rPr lang="fr-FR" dirty="0" err="1"/>
              <a:t>is</a:t>
            </a:r>
            <a:r>
              <a:rPr lang="fr-FR" dirty="0"/>
              <a:t> </a:t>
            </a:r>
            <a:r>
              <a:rPr lang="fr-FR" dirty="0" err="1"/>
              <a:t>small</a:t>
            </a:r>
            <a:r>
              <a:rPr lang="fr-FR" dirty="0"/>
              <a:t> </a:t>
            </a:r>
            <a:r>
              <a:rPr lang="fr-FR" dirty="0" err="1"/>
              <a:t>then</a:t>
            </a:r>
            <a:r>
              <a:rPr lang="fr-FR" dirty="0"/>
              <a:t> </a:t>
            </a:r>
            <a:r>
              <a:rPr lang="fr-FR" dirty="0" err="1"/>
              <a:t>this</a:t>
            </a:r>
            <a:r>
              <a:rPr lang="fr-FR" dirty="0"/>
              <a:t> </a:t>
            </a:r>
            <a:r>
              <a:rPr lang="fr-FR" dirty="0" err="1"/>
              <a:t>could</a:t>
            </a:r>
            <a:r>
              <a:rPr lang="fr-FR" dirty="0"/>
              <a:t> </a:t>
            </a:r>
            <a:r>
              <a:rPr lang="fr-FR" dirty="0" err="1"/>
              <a:t>be</a:t>
            </a:r>
            <a:r>
              <a:rPr lang="fr-FR" dirty="0"/>
              <a:t> </a:t>
            </a:r>
            <a:r>
              <a:rPr lang="fr-FR" dirty="0" err="1"/>
              <a:t>better</a:t>
            </a:r>
            <a:r>
              <a:rPr lang="fr-FR" dirty="0"/>
              <a: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75</a:t>
            </a:fld>
            <a:endParaRPr lang="en-US"/>
          </a:p>
        </p:txBody>
      </p:sp>
    </p:spTree>
    <p:extLst>
      <p:ext uri="{BB962C8B-B14F-4D97-AF65-F5344CB8AC3E}">
        <p14:creationId xmlns:p14="http://schemas.microsoft.com/office/powerpoint/2010/main" val="1086069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From</a:t>
            </a:r>
            <a:r>
              <a:rPr lang="fr-FR" dirty="0"/>
              <a:t> site-1 to site-3 and site-2 to site-3 and </a:t>
            </a:r>
            <a:r>
              <a:rPr lang="fr-FR" dirty="0" err="1"/>
              <a:t>then</a:t>
            </a:r>
            <a:r>
              <a:rPr lang="fr-FR" dirty="0"/>
              <a:t> </a:t>
            </a:r>
            <a:r>
              <a:rPr lang="fr-FR" dirty="0" err="1"/>
              <a:t>join</a:t>
            </a:r>
            <a:r>
              <a:rPr lang="fr-FR" dirty="0"/>
              <a:t> in site-3</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S – </a:t>
            </a:r>
            <a:r>
              <a:rPr lang="fr-FR" dirty="0" err="1"/>
              <a:t>inner</a:t>
            </a:r>
            <a:endParaRPr lang="fr-FR" dirty="0"/>
          </a:p>
          <a:p>
            <a:pPr marL="171450" indent="-171450">
              <a:buFont typeface="Arial" panose="020B0604020202020204" pitchFamily="34" charset="0"/>
              <a:buChar char="•"/>
            </a:pPr>
            <a:r>
              <a:rPr lang="fr-FR" dirty="0"/>
              <a:t>R - </a:t>
            </a:r>
            <a:r>
              <a:rPr lang="fr-FR" dirty="0" err="1"/>
              <a:t>outer</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76</a:t>
            </a:fld>
            <a:endParaRPr lang="en-US"/>
          </a:p>
        </p:txBody>
      </p:sp>
    </p:spTree>
    <p:extLst>
      <p:ext uri="{BB962C8B-B14F-4D97-AF65-F5344CB8AC3E}">
        <p14:creationId xmlns:p14="http://schemas.microsoft.com/office/powerpoint/2010/main" val="39083722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err="1"/>
              <a:t>It’s</a:t>
            </a:r>
            <a:r>
              <a:rPr lang="fr-FR" dirty="0"/>
              <a:t> </a:t>
            </a:r>
            <a:r>
              <a:rPr lang="fr-FR" dirty="0" err="1"/>
              <a:t>similar</a:t>
            </a:r>
            <a:r>
              <a:rPr lang="fr-FR" dirty="0"/>
              <a:t> to semi-</a:t>
            </a:r>
            <a:r>
              <a:rPr lang="fr-FR" dirty="0" err="1"/>
              <a:t>join</a:t>
            </a:r>
            <a:endParaRPr lang="fr-FR" dirty="0"/>
          </a:p>
          <a:p>
            <a:pPr marL="171450" indent="-171450">
              <a:buFont typeface="Arial" panose="020B0604020202020204" pitchFamily="34" charset="0"/>
              <a:buChar char="•"/>
            </a:pPr>
            <a:r>
              <a:rPr lang="fr-FR" dirty="0"/>
              <a:t>Slide 27 – In slide 27 </a:t>
            </a:r>
            <a:r>
              <a:rPr lang="fr-FR" dirty="0" err="1"/>
              <a:t>we</a:t>
            </a:r>
            <a:r>
              <a:rPr lang="fr-FR" dirty="0"/>
              <a:t> start </a:t>
            </a:r>
            <a:r>
              <a:rPr lang="fr-FR" dirty="0" err="1"/>
              <a:t>with</a:t>
            </a:r>
            <a:r>
              <a:rPr lang="fr-FR" dirty="0"/>
              <a:t> S – </a:t>
            </a:r>
            <a:r>
              <a:rPr lang="fr-FR" dirty="0" err="1"/>
              <a:t>because</a:t>
            </a:r>
            <a:r>
              <a:rPr lang="fr-FR" dirty="0"/>
              <a:t> </a:t>
            </a:r>
            <a:r>
              <a:rPr lang="fr-FR" dirty="0" err="1"/>
              <a:t>we</a:t>
            </a:r>
            <a:r>
              <a:rPr lang="fr-FR" dirty="0"/>
              <a:t> assume S </a:t>
            </a:r>
            <a:r>
              <a:rPr lang="fr-FR" dirty="0" err="1"/>
              <a:t>is</a:t>
            </a:r>
            <a:r>
              <a:rPr lang="fr-FR" dirty="0"/>
              <a:t> </a:t>
            </a:r>
            <a:r>
              <a:rPr lang="fr-FR" dirty="0" err="1"/>
              <a:t>smaller</a:t>
            </a:r>
            <a:r>
              <a:rPr lang="fr-FR" dirty="0"/>
              <a:t>.</a:t>
            </a:r>
          </a:p>
          <a:p>
            <a:pPr marL="171450" indent="-171450">
              <a:buFont typeface="Arial" panose="020B0604020202020204" pitchFamily="34" charset="0"/>
              <a:buChar char="•"/>
            </a:pPr>
            <a:r>
              <a:rPr lang="fr-FR" dirty="0"/>
              <a:t>But </a:t>
            </a:r>
            <a:r>
              <a:rPr lang="fr-FR" dirty="0" err="1"/>
              <a:t>here</a:t>
            </a:r>
            <a:r>
              <a:rPr lang="fr-FR" dirty="0"/>
              <a:t> </a:t>
            </a:r>
            <a:r>
              <a:rPr lang="fr-FR" dirty="0" err="1"/>
              <a:t>we</a:t>
            </a:r>
            <a:r>
              <a:rPr lang="fr-FR" dirty="0"/>
              <a:t> do opposite </a:t>
            </a:r>
            <a:r>
              <a:rPr lang="fr-FR" dirty="0" err="1"/>
              <a:t>way</a:t>
            </a:r>
            <a:r>
              <a:rPr lang="fr-FR" dirty="0"/>
              <a:t>, </a:t>
            </a:r>
            <a:r>
              <a:rPr lang="fr-FR" dirty="0" err="1"/>
              <a:t>we</a:t>
            </a:r>
            <a:r>
              <a:rPr lang="fr-FR" dirty="0"/>
              <a:t> start </a:t>
            </a:r>
            <a:r>
              <a:rPr lang="fr-FR" dirty="0" err="1"/>
              <a:t>from</a:t>
            </a:r>
            <a:r>
              <a:rPr lang="fr-FR" dirty="0"/>
              <a:t> R – R can </a:t>
            </a:r>
            <a:r>
              <a:rPr lang="fr-FR" dirty="0" err="1"/>
              <a:t>also</a:t>
            </a:r>
            <a:r>
              <a:rPr lang="fr-FR" dirty="0"/>
              <a:t> </a:t>
            </a:r>
            <a:r>
              <a:rPr lang="fr-FR" dirty="0" err="1"/>
              <a:t>be</a:t>
            </a:r>
            <a:r>
              <a:rPr lang="fr-FR" dirty="0"/>
              <a:t> </a:t>
            </a:r>
            <a:r>
              <a:rPr lang="fr-FR" dirty="0" err="1"/>
              <a:t>smaller</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2 copies (CT), </a:t>
            </a:r>
            <a:r>
              <a:rPr lang="fr-FR" dirty="0" err="1"/>
              <a:t>you</a:t>
            </a:r>
            <a:r>
              <a:rPr lang="fr-FR" dirty="0"/>
              <a:t> can </a:t>
            </a:r>
            <a:r>
              <a:rPr lang="fr-FR" dirty="0" err="1"/>
              <a:t>see</a:t>
            </a:r>
            <a:r>
              <a:rPr lang="fr-FR" dirty="0"/>
              <a:t> </a:t>
            </a:r>
            <a:r>
              <a:rPr lang="fr-FR" dirty="0" err="1"/>
              <a:t>from</a:t>
            </a:r>
            <a:r>
              <a:rPr lang="fr-FR" dirty="0"/>
              <a:t> slide 27 </a:t>
            </a:r>
            <a:r>
              <a:rPr lang="fr-FR" dirty="0" err="1"/>
              <a:t>also</a:t>
            </a:r>
            <a:r>
              <a:rPr lang="fr-FR" dirty="0"/>
              <a:t> 2 copies.</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77</a:t>
            </a:fld>
            <a:endParaRPr lang="en-US"/>
          </a:p>
        </p:txBody>
      </p:sp>
    </p:spTree>
    <p:extLst>
      <p:ext uri="{BB962C8B-B14F-4D97-AF65-F5344CB8AC3E}">
        <p14:creationId xmlns:p14="http://schemas.microsoft.com/office/powerpoint/2010/main" val="13264534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78</a:t>
            </a:fld>
            <a:endParaRPr lang="en-US"/>
          </a:p>
        </p:txBody>
      </p:sp>
    </p:spTree>
    <p:extLst>
      <p:ext uri="{BB962C8B-B14F-4D97-AF65-F5344CB8AC3E}">
        <p14:creationId xmlns:p14="http://schemas.microsoft.com/office/powerpoint/2010/main" val="6858754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79</a:t>
            </a:fld>
            <a:endParaRPr lang="en-US"/>
          </a:p>
        </p:txBody>
      </p:sp>
    </p:spTree>
    <p:extLst>
      <p:ext uri="{BB962C8B-B14F-4D97-AF65-F5344CB8AC3E}">
        <p14:creationId xmlns:p14="http://schemas.microsoft.com/office/powerpoint/2010/main" val="138487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171450" indent="-171450">
              <a:buFont typeface="Arial" panose="020B0604020202020204" pitchFamily="34" charset="0"/>
              <a:buChar char="•"/>
            </a:pPr>
            <a:r>
              <a:rPr lang="fr-FR" dirty="0"/>
              <a:t>Save the </a:t>
            </a:r>
            <a:r>
              <a:rPr lang="fr-FR" dirty="0" err="1"/>
              <a:t>result</a:t>
            </a:r>
            <a:r>
              <a:rPr lang="fr-FR" dirty="0"/>
              <a:t>, and use </a:t>
            </a:r>
            <a:r>
              <a:rPr lang="fr-FR" dirty="0" err="1"/>
              <a:t>it</a:t>
            </a:r>
            <a:r>
              <a:rPr lang="fr-FR" dirty="0"/>
              <a:t> </a:t>
            </a:r>
            <a:r>
              <a:rPr lang="fr-FR" dirty="0" err="1"/>
              <a:t>later</a:t>
            </a: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a:t>
            </a:fld>
            <a:endParaRPr lang="en-US"/>
          </a:p>
        </p:txBody>
      </p:sp>
    </p:spTree>
    <p:extLst>
      <p:ext uri="{BB962C8B-B14F-4D97-AF65-F5344CB8AC3E}">
        <p14:creationId xmlns:p14="http://schemas.microsoft.com/office/powerpoint/2010/main" val="21218224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80</a:t>
            </a:fld>
            <a:endParaRPr lang="en-US"/>
          </a:p>
        </p:txBody>
      </p:sp>
    </p:spTree>
    <p:extLst>
      <p:ext uri="{BB962C8B-B14F-4D97-AF65-F5344CB8AC3E}">
        <p14:creationId xmlns:p14="http://schemas.microsoft.com/office/powerpoint/2010/main" val="30397442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81</a:t>
            </a:fld>
            <a:endParaRPr lang="en-US"/>
          </a:p>
        </p:txBody>
      </p:sp>
    </p:spTree>
    <p:extLst>
      <p:ext uri="{BB962C8B-B14F-4D97-AF65-F5344CB8AC3E}">
        <p14:creationId xmlns:p14="http://schemas.microsoft.com/office/powerpoint/2010/main" val="3915423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82</a:t>
            </a:fld>
            <a:endParaRPr lang="en-US"/>
          </a:p>
        </p:txBody>
      </p:sp>
    </p:spTree>
    <p:extLst>
      <p:ext uri="{BB962C8B-B14F-4D97-AF65-F5344CB8AC3E}">
        <p14:creationId xmlns:p14="http://schemas.microsoft.com/office/powerpoint/2010/main" val="31454484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83</a:t>
            </a:fld>
            <a:endParaRPr lang="en-US"/>
          </a:p>
        </p:txBody>
      </p:sp>
    </p:spTree>
    <p:extLst>
      <p:ext uri="{BB962C8B-B14F-4D97-AF65-F5344CB8AC3E}">
        <p14:creationId xmlns:p14="http://schemas.microsoft.com/office/powerpoint/2010/main" val="26429435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84</a:t>
            </a:fld>
            <a:endParaRPr lang="en-US"/>
          </a:p>
        </p:txBody>
      </p:sp>
    </p:spTree>
    <p:extLst>
      <p:ext uri="{BB962C8B-B14F-4D97-AF65-F5344CB8AC3E}">
        <p14:creationId xmlns:p14="http://schemas.microsoft.com/office/powerpoint/2010/main" val="3123122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85</a:t>
            </a:fld>
            <a:endParaRPr lang="en-US"/>
          </a:p>
        </p:txBody>
      </p:sp>
    </p:spTree>
    <p:extLst>
      <p:ext uri="{BB962C8B-B14F-4D97-AF65-F5344CB8AC3E}">
        <p14:creationId xmlns:p14="http://schemas.microsoft.com/office/powerpoint/2010/main" val="15444180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86</a:t>
            </a:fld>
            <a:endParaRPr lang="en-US"/>
          </a:p>
        </p:txBody>
      </p:sp>
    </p:spTree>
    <p:extLst>
      <p:ext uri="{BB962C8B-B14F-4D97-AF65-F5344CB8AC3E}">
        <p14:creationId xmlns:p14="http://schemas.microsoft.com/office/powerpoint/2010/main" val="3510694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87</a:t>
            </a:fld>
            <a:endParaRPr lang="en-US"/>
          </a:p>
        </p:txBody>
      </p:sp>
    </p:spTree>
    <p:extLst>
      <p:ext uri="{BB962C8B-B14F-4D97-AF65-F5344CB8AC3E}">
        <p14:creationId xmlns:p14="http://schemas.microsoft.com/office/powerpoint/2010/main" val="35806924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88</a:t>
            </a:fld>
            <a:endParaRPr lang="en-US"/>
          </a:p>
        </p:txBody>
      </p:sp>
    </p:spTree>
    <p:extLst>
      <p:ext uri="{BB962C8B-B14F-4D97-AF65-F5344CB8AC3E}">
        <p14:creationId xmlns:p14="http://schemas.microsoft.com/office/powerpoint/2010/main" val="15480378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89</a:t>
            </a:fld>
            <a:endParaRPr lang="en-US"/>
          </a:p>
        </p:txBody>
      </p:sp>
    </p:spTree>
    <p:extLst>
      <p:ext uri="{BB962C8B-B14F-4D97-AF65-F5344CB8AC3E}">
        <p14:creationId xmlns:p14="http://schemas.microsoft.com/office/powerpoint/2010/main" val="84030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a:t>
            </a:fld>
            <a:endParaRPr lang="en-US"/>
          </a:p>
        </p:txBody>
      </p:sp>
    </p:spTree>
    <p:extLst>
      <p:ext uri="{BB962C8B-B14F-4D97-AF65-F5344CB8AC3E}">
        <p14:creationId xmlns:p14="http://schemas.microsoft.com/office/powerpoint/2010/main" val="3475292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90</a:t>
            </a:fld>
            <a:endParaRPr lang="en-US"/>
          </a:p>
        </p:txBody>
      </p:sp>
    </p:spTree>
    <p:extLst>
      <p:ext uri="{BB962C8B-B14F-4D97-AF65-F5344CB8AC3E}">
        <p14:creationId xmlns:p14="http://schemas.microsoft.com/office/powerpoint/2010/main" val="36771301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91</a:t>
            </a:fld>
            <a:endParaRPr lang="en-US"/>
          </a:p>
        </p:txBody>
      </p:sp>
    </p:spTree>
    <p:extLst>
      <p:ext uri="{BB962C8B-B14F-4D97-AF65-F5344CB8AC3E}">
        <p14:creationId xmlns:p14="http://schemas.microsoft.com/office/powerpoint/2010/main" val="22568864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92</a:t>
            </a:fld>
            <a:endParaRPr lang="en-US"/>
          </a:p>
        </p:txBody>
      </p:sp>
    </p:spTree>
    <p:extLst>
      <p:ext uri="{BB962C8B-B14F-4D97-AF65-F5344CB8AC3E}">
        <p14:creationId xmlns:p14="http://schemas.microsoft.com/office/powerpoint/2010/main" val="3571702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93</a:t>
            </a:fld>
            <a:endParaRPr lang="en-US"/>
          </a:p>
        </p:txBody>
      </p:sp>
    </p:spTree>
    <p:extLst>
      <p:ext uri="{BB962C8B-B14F-4D97-AF65-F5344CB8AC3E}">
        <p14:creationId xmlns:p14="http://schemas.microsoft.com/office/powerpoint/2010/main" val="34770965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94</a:t>
            </a:fld>
            <a:endParaRPr lang="en-US"/>
          </a:p>
        </p:txBody>
      </p:sp>
    </p:spTree>
    <p:extLst>
      <p:ext uri="{BB962C8B-B14F-4D97-AF65-F5344CB8AC3E}">
        <p14:creationId xmlns:p14="http://schemas.microsoft.com/office/powerpoint/2010/main" val="2437298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95</a:t>
            </a:fld>
            <a:endParaRPr lang="en-US"/>
          </a:p>
        </p:txBody>
      </p:sp>
    </p:spTree>
    <p:extLst>
      <p:ext uri="{BB962C8B-B14F-4D97-AF65-F5344CB8AC3E}">
        <p14:creationId xmlns:p14="http://schemas.microsoft.com/office/powerpoint/2010/main" val="28037866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96</a:t>
            </a:fld>
            <a:endParaRPr lang="en-US"/>
          </a:p>
        </p:txBody>
      </p:sp>
    </p:spTree>
    <p:extLst>
      <p:ext uri="{BB962C8B-B14F-4D97-AF65-F5344CB8AC3E}">
        <p14:creationId xmlns:p14="http://schemas.microsoft.com/office/powerpoint/2010/main" val="31090785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16093600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a:ln/>
        </p:spPr>
      </p:sp>
      <p:sp>
        <p:nvSpPr>
          <p:cNvPr id="75779"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28623765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commentaires 2"/>
          <p:cNvSpPr>
            <a:spLocks noGrp="1"/>
          </p:cNvSpPr>
          <p:nvPr>
            <p:ph type="body" idx="1"/>
          </p:nvPr>
        </p:nvSpPr>
        <p:spPr>
          <a:noFill/>
          <a:ln w="9525"/>
        </p:spPr>
        <p:txBody>
          <a:bodyPr/>
          <a:lstStyle/>
          <a:p>
            <a:endParaRPr lang="fr-FR"/>
          </a:p>
        </p:txBody>
      </p:sp>
    </p:spTree>
    <p:extLst>
      <p:ext uri="{BB962C8B-B14F-4D97-AF65-F5344CB8AC3E}">
        <p14:creationId xmlns:p14="http://schemas.microsoft.com/office/powerpoint/2010/main" val="14229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241101"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16648"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6495620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381328"/>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29431" y="6446837"/>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84707" y="64468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a:t>
            </a:r>
            <a:r>
              <a:rPr lang="en-US"/>
              <a:t>Database Systems</a:t>
            </a:r>
            <a:endParaRPr lang="en-US" dirty="0"/>
          </a:p>
        </p:txBody>
      </p:sp>
      <p:sp>
        <p:nvSpPr>
          <p:cNvPr id="2051" name="Rectangle 3"/>
          <p:cNvSpPr>
            <a:spLocks noGrp="1" noChangeArrowheads="1"/>
          </p:cNvSpPr>
          <p:nvPr>
            <p:ph type="subTitle" idx="1"/>
          </p:nvPr>
        </p:nvSpPr>
        <p:spPr/>
        <p:txBody>
          <a:bodyPr/>
          <a:lstStyle/>
          <a:p>
            <a:r>
              <a:rPr lang="en-US" dirty="0"/>
              <a:t>M. Tamer </a:t>
            </a:r>
            <a:r>
              <a:rPr lang="en-US" dirty="0" err="1"/>
              <a:t>Özsu</a:t>
            </a:r>
            <a:endParaRPr lang="en-US" dirty="0"/>
          </a:p>
          <a:p>
            <a:r>
              <a:rPr lang="en-US" dirty="0"/>
              <a:t>Patrick </a:t>
            </a:r>
            <a:r>
              <a:rPr lang="en-US" dirty="0" err="1"/>
              <a:t>Valduriez</a:t>
            </a:r>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 </a:t>
            </a:r>
            <a:r>
              <a:rPr lang="en-US" dirty="0" err="1"/>
              <a:t>M.T</a:t>
            </a:r>
            <a:r>
              <a:rPr lang="en-US" dirty="0"/>
              <a:t>. </a:t>
            </a:r>
            <a:r>
              <a:rPr lang="en-US" dirty="0" err="1"/>
              <a:t>Özsu</a:t>
            </a:r>
            <a:r>
              <a:rPr lang="en-US" dirty="0"/>
              <a:t> &amp; P. </a:t>
            </a:r>
            <a:r>
              <a:rPr lang="en-US" dirty="0" err="1"/>
              <a:t>Valduriez</a:t>
            </a:r>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Optimization Timing</a:t>
            </a:r>
          </a:p>
        </p:txBody>
      </p:sp>
      <p:sp>
        <p:nvSpPr>
          <p:cNvPr id="190471" name="Rectangle 7"/>
          <p:cNvSpPr>
            <a:spLocks noGrp="1" noChangeArrowheads="1"/>
          </p:cNvSpPr>
          <p:nvPr>
            <p:ph idx="1"/>
          </p:nvPr>
        </p:nvSpPr>
        <p:spPr/>
        <p:txBody>
          <a:bodyPr/>
          <a:lstStyle/>
          <a:p>
            <a:pPr>
              <a:spcBef>
                <a:spcPts val="300"/>
              </a:spcBef>
            </a:pPr>
            <a:r>
              <a:rPr lang="en-US" dirty="0"/>
              <a:t>Static</a:t>
            </a:r>
          </a:p>
          <a:p>
            <a:pPr lvl="1">
              <a:spcBef>
                <a:spcPts val="300"/>
              </a:spcBef>
            </a:pPr>
            <a:r>
              <a:rPr lang="en-US" sz="1969" dirty="0"/>
              <a:t>Compilation </a:t>
            </a:r>
            <a:r>
              <a:rPr lang="en-US" sz="1969" dirty="0">
                <a:latin typeface="Wingdings"/>
                <a:ea typeface="Wingdings"/>
                <a:cs typeface="Wingdings"/>
                <a:sym typeface="Wingdings"/>
              </a:rPr>
              <a:t></a:t>
            </a:r>
            <a:r>
              <a:rPr lang="en-US" sz="1969" dirty="0"/>
              <a:t> optimize prior to the execution</a:t>
            </a:r>
          </a:p>
          <a:p>
            <a:pPr lvl="1">
              <a:spcBef>
                <a:spcPts val="300"/>
              </a:spcBef>
            </a:pPr>
            <a:r>
              <a:rPr lang="en-US" sz="1969" dirty="0"/>
              <a:t>Difficult to estimate the size of the intermediate results</a:t>
            </a:r>
          </a:p>
          <a:p>
            <a:pPr lvl="1">
              <a:spcBef>
                <a:spcPts val="300"/>
              </a:spcBef>
            </a:pPr>
            <a:r>
              <a:rPr lang="en-US" sz="1969" dirty="0"/>
              <a:t>Can amortize (divide) over many executions</a:t>
            </a:r>
          </a:p>
          <a:p>
            <a:pPr>
              <a:spcBef>
                <a:spcPts val="300"/>
              </a:spcBef>
            </a:pPr>
            <a:r>
              <a:rPr lang="en-US" dirty="0"/>
              <a:t>Dynamic</a:t>
            </a:r>
          </a:p>
          <a:p>
            <a:pPr lvl="1">
              <a:spcBef>
                <a:spcPts val="300"/>
              </a:spcBef>
            </a:pPr>
            <a:r>
              <a:rPr lang="en-US" sz="1969" dirty="0"/>
              <a:t>Run time optimization</a:t>
            </a:r>
          </a:p>
          <a:p>
            <a:pPr lvl="1">
              <a:spcBef>
                <a:spcPts val="300"/>
              </a:spcBef>
            </a:pPr>
            <a:r>
              <a:rPr lang="en-US" sz="1969" dirty="0"/>
              <a:t>Exact information on the intermediate relation sizes</a:t>
            </a:r>
          </a:p>
          <a:p>
            <a:pPr lvl="1">
              <a:spcBef>
                <a:spcPts val="300"/>
              </a:spcBef>
            </a:pPr>
            <a:r>
              <a:rPr lang="en-US" sz="1969" dirty="0"/>
              <a:t>Have to re-optimize for multiple executions</a:t>
            </a:r>
          </a:p>
          <a:p>
            <a:pPr>
              <a:spcBef>
                <a:spcPts val="300"/>
              </a:spcBef>
            </a:pPr>
            <a:r>
              <a:rPr lang="en-US" dirty="0"/>
              <a:t>Hybrid</a:t>
            </a:r>
          </a:p>
          <a:p>
            <a:pPr lvl="1">
              <a:spcBef>
                <a:spcPts val="300"/>
              </a:spcBef>
            </a:pPr>
            <a:r>
              <a:rPr lang="en-US" sz="1969" dirty="0"/>
              <a:t>Compile using a static algorithm</a:t>
            </a:r>
          </a:p>
          <a:p>
            <a:pPr lvl="1">
              <a:spcBef>
                <a:spcPts val="300"/>
              </a:spcBef>
            </a:pPr>
            <a:r>
              <a:rPr lang="en-US" sz="1969" dirty="0"/>
              <a:t>If the error in estimate sizes &gt; threshold, re-optimize at run time</a:t>
            </a:r>
          </a:p>
        </p:txBody>
      </p:sp>
      <p:sp>
        <p:nvSpPr>
          <p:cNvPr id="2" name="Footer Placeholder 1">
            <a:extLst>
              <a:ext uri="{FF2B5EF4-FFF2-40B4-BE49-F238E27FC236}">
                <a16:creationId xmlns:a16="http://schemas.microsoft.com/office/drawing/2014/main" id="{961C8E8B-1924-7248-83C3-B7D16F1BEBB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437EE359-3671-E647-9D91-293E710C3E41}"/>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38692644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Adaptive Query Processing – Definition</a:t>
            </a:r>
          </a:p>
        </p:txBody>
      </p:sp>
      <p:sp>
        <p:nvSpPr>
          <p:cNvPr id="34819" name="Rectangle 3"/>
          <p:cNvSpPr>
            <a:spLocks noGrp="1" noChangeArrowheads="1"/>
          </p:cNvSpPr>
          <p:nvPr>
            <p:ph type="body" idx="1"/>
          </p:nvPr>
        </p:nvSpPr>
        <p:spPr>
          <a:xfrm>
            <a:off x="539552" y="1124744"/>
            <a:ext cx="8095828" cy="4530725"/>
          </a:xfrm>
        </p:spPr>
        <p:txBody>
          <a:bodyPr/>
          <a:lstStyle/>
          <a:p>
            <a:r>
              <a:rPr lang="en-US" dirty="0"/>
              <a:t>Adaptive query processing adds to the traditional query processing process the following activities: </a:t>
            </a:r>
            <a:r>
              <a:rPr lang="en-US" u="sng" dirty="0"/>
              <a:t>monitoring, assessing, and reacting</a:t>
            </a:r>
            <a:r>
              <a:rPr lang="en-US" dirty="0"/>
              <a:t>. </a:t>
            </a:r>
          </a:p>
          <a:p>
            <a:r>
              <a:rPr lang="en-US" dirty="0"/>
              <a:t>Monitoring involves measuring some environment parameters within a time window, and reporting them to the assessment component. </a:t>
            </a:r>
          </a:p>
          <a:p>
            <a:r>
              <a:rPr lang="en-US" dirty="0"/>
              <a:t>It analyzes the reports and considers thresholds for an adaptive reaction plan. </a:t>
            </a:r>
          </a:p>
          <a:p>
            <a:r>
              <a:rPr lang="en-US" dirty="0"/>
              <a:t>Finally, the reaction plan is communicated to the reaction component that applies the reactions to query execution.</a:t>
            </a:r>
          </a:p>
          <a:p>
            <a:pPr marL="0" indent="0">
              <a:buNone/>
            </a:pPr>
            <a:endParaRPr lang="en-US" dirty="0"/>
          </a:p>
        </p:txBody>
      </p:sp>
      <p:sp>
        <p:nvSpPr>
          <p:cNvPr id="2" name="Footer Placeholder 1">
            <a:extLst>
              <a:ext uri="{FF2B5EF4-FFF2-40B4-BE49-F238E27FC236}">
                <a16:creationId xmlns:a16="http://schemas.microsoft.com/office/drawing/2014/main" id="{3D1EC9BD-F638-F84A-8481-5F9774F4B592}"/>
              </a:ext>
            </a:extLst>
          </p:cNvPr>
          <p:cNvSpPr>
            <a:spLocks noGrp="1"/>
          </p:cNvSpPr>
          <p:nvPr>
            <p:ph type="ftr" sz="quarter" idx="3"/>
          </p:nvPr>
        </p:nvSpPr>
        <p:spPr/>
        <p:txBody>
          <a:bodyPr/>
          <a:lstStyle/>
          <a:p>
            <a:r>
              <a:rPr lang="en-US" dirty="0"/>
              <a:t>© 2020, </a:t>
            </a:r>
            <a:r>
              <a:rPr lang="en-US" dirty="0" err="1"/>
              <a:t>M.T</a:t>
            </a:r>
            <a:r>
              <a:rPr lang="en-US" dirty="0"/>
              <a:t>. </a:t>
            </a:r>
            <a:r>
              <a:rPr lang="en-US" dirty="0" err="1"/>
              <a:t>Özsu</a:t>
            </a:r>
            <a:r>
              <a:rPr lang="en-US" dirty="0"/>
              <a:t> &amp; P. </a:t>
            </a:r>
            <a:r>
              <a:rPr lang="en-US" dirty="0" err="1"/>
              <a:t>Valduriez</a:t>
            </a:r>
            <a:endParaRPr lang="en-US" dirty="0"/>
          </a:p>
        </p:txBody>
      </p:sp>
      <p:sp>
        <p:nvSpPr>
          <p:cNvPr id="3" name="Slide Number Placeholder 2">
            <a:extLst>
              <a:ext uri="{FF2B5EF4-FFF2-40B4-BE49-F238E27FC236}">
                <a16:creationId xmlns:a16="http://schemas.microsoft.com/office/drawing/2014/main" id="{04472259-6644-3F49-BA67-C084E73B61DD}"/>
              </a:ext>
            </a:extLst>
          </p:cNvPr>
          <p:cNvSpPr>
            <a:spLocks noGrp="1"/>
          </p:cNvSpPr>
          <p:nvPr>
            <p:ph type="sldNum" sz="quarter" idx="4"/>
          </p:nvPr>
        </p:nvSpPr>
        <p:spPr/>
        <p:txBody>
          <a:bodyPr/>
          <a:lstStyle/>
          <a:p>
            <a:fld id="{FD96158B-4539-3C43-9DE5-94C547866200}" type="slidenum">
              <a:rPr lang="en-US" smtClean="0"/>
              <a:t>100</a:t>
            </a:fld>
            <a:endParaRPr lang="en-US"/>
          </a:p>
        </p:txBody>
      </p:sp>
    </p:spTree>
    <p:extLst>
      <p:ext uri="{BB962C8B-B14F-4D97-AF65-F5344CB8AC3E}">
        <p14:creationId xmlns:p14="http://schemas.microsoft.com/office/powerpoint/2010/main" val="26200886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Adaptive Components</a:t>
            </a:r>
          </a:p>
        </p:txBody>
      </p:sp>
      <p:sp>
        <p:nvSpPr>
          <p:cNvPr id="35843" name="Rectangle 3"/>
          <p:cNvSpPr>
            <a:spLocks noGrp="1" noChangeArrowheads="1"/>
          </p:cNvSpPr>
          <p:nvPr>
            <p:ph type="body" idx="1"/>
          </p:nvPr>
        </p:nvSpPr>
        <p:spPr/>
        <p:txBody>
          <a:bodyPr/>
          <a:lstStyle/>
          <a:p>
            <a:r>
              <a:rPr lang="en-US" dirty="0"/>
              <a:t>Monitoring parameters (collected by sensors in QEP)</a:t>
            </a:r>
          </a:p>
          <a:p>
            <a:pPr lvl="1"/>
            <a:r>
              <a:rPr lang="en-US" dirty="0"/>
              <a:t>Memory size</a:t>
            </a:r>
          </a:p>
          <a:p>
            <a:pPr lvl="1"/>
            <a:r>
              <a:rPr lang="en-US" dirty="0"/>
              <a:t>Data arrival rates</a:t>
            </a:r>
          </a:p>
          <a:p>
            <a:pPr lvl="1"/>
            <a:r>
              <a:rPr lang="en-US" dirty="0"/>
              <a:t>Actual statistics</a:t>
            </a:r>
          </a:p>
          <a:p>
            <a:pPr lvl="1"/>
            <a:r>
              <a:rPr lang="en-US" dirty="0"/>
              <a:t>Operator execution cost</a:t>
            </a:r>
          </a:p>
          <a:p>
            <a:pPr lvl="1"/>
            <a:r>
              <a:rPr lang="en-US" dirty="0"/>
              <a:t>Network throughput</a:t>
            </a:r>
          </a:p>
          <a:p>
            <a:r>
              <a:rPr lang="en-US" dirty="0"/>
              <a:t>Adaptive reactions</a:t>
            </a:r>
          </a:p>
          <a:p>
            <a:pPr lvl="1"/>
            <a:r>
              <a:rPr lang="en-US" dirty="0"/>
              <a:t>Change schedule</a:t>
            </a:r>
          </a:p>
          <a:p>
            <a:pPr lvl="1"/>
            <a:r>
              <a:rPr lang="en-US" dirty="0"/>
              <a:t>Replace an operator by an equivalent one</a:t>
            </a:r>
          </a:p>
          <a:p>
            <a:pPr lvl="1"/>
            <a:r>
              <a:rPr lang="en-US" dirty="0"/>
              <a:t>Modify the behavior of an operator</a:t>
            </a:r>
          </a:p>
          <a:p>
            <a:pPr lvl="1"/>
            <a:r>
              <a:rPr lang="en-US" dirty="0"/>
              <a:t>Data repartitioning</a:t>
            </a:r>
          </a:p>
        </p:txBody>
      </p:sp>
      <p:sp>
        <p:nvSpPr>
          <p:cNvPr id="2" name="Footer Placeholder 1">
            <a:extLst>
              <a:ext uri="{FF2B5EF4-FFF2-40B4-BE49-F238E27FC236}">
                <a16:creationId xmlns:a16="http://schemas.microsoft.com/office/drawing/2014/main" id="{A29730D6-F84E-B149-B8AC-6BB3CCE29E2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31353C02-5AE4-5844-B466-6F0AA88FA755}"/>
              </a:ext>
            </a:extLst>
          </p:cNvPr>
          <p:cNvSpPr>
            <a:spLocks noGrp="1"/>
          </p:cNvSpPr>
          <p:nvPr>
            <p:ph type="sldNum" sz="quarter" idx="4"/>
          </p:nvPr>
        </p:nvSpPr>
        <p:spPr/>
        <p:txBody>
          <a:bodyPr/>
          <a:lstStyle/>
          <a:p>
            <a:fld id="{FD96158B-4539-3C43-9DE5-94C547866200}" type="slidenum">
              <a:rPr lang="en-US" smtClean="0"/>
              <a:t>101</a:t>
            </a:fld>
            <a:endParaRPr lang="en-US"/>
          </a:p>
        </p:txBody>
      </p:sp>
    </p:spTree>
    <p:extLst>
      <p:ext uri="{BB962C8B-B14F-4D97-AF65-F5344CB8AC3E}">
        <p14:creationId xmlns:p14="http://schemas.microsoft.com/office/powerpoint/2010/main" val="37927932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Eddy Approach</a:t>
            </a:r>
          </a:p>
        </p:txBody>
      </p:sp>
      <p:sp>
        <p:nvSpPr>
          <p:cNvPr id="36867" name="Rectangle 3"/>
          <p:cNvSpPr>
            <a:spLocks noGrp="1" noChangeArrowheads="1"/>
          </p:cNvSpPr>
          <p:nvPr>
            <p:ph type="body" idx="1"/>
          </p:nvPr>
        </p:nvSpPr>
        <p:spPr>
          <a:xfrm>
            <a:off x="457200" y="1417638"/>
            <a:ext cx="8229600" cy="4530725"/>
          </a:xfrm>
        </p:spPr>
        <p:txBody>
          <a:bodyPr/>
          <a:lstStyle/>
          <a:p>
            <a:r>
              <a:rPr lang="en-US" dirty="0"/>
              <a:t>Eddy is a general framework for adaptive query processing over distributed relations. </a:t>
            </a:r>
          </a:p>
          <a:p>
            <a:r>
              <a:rPr lang="en-US" dirty="0"/>
              <a:t>Multiple valid operator trees can be derived from </a:t>
            </a:r>
            <a:r>
              <a:rPr lang="en-US" i="1" dirty="0"/>
              <a:t>G </a:t>
            </a:r>
            <a:r>
              <a:rPr lang="en-US" dirty="0"/>
              <a:t>(Join graph) that obey the constraints in </a:t>
            </a:r>
            <a:r>
              <a:rPr lang="en-US" i="1" dirty="0"/>
              <a:t>C</a:t>
            </a:r>
            <a:r>
              <a:rPr lang="en-US" dirty="0"/>
              <a:t> by exploring the search space with different predicate orders. </a:t>
            </a:r>
          </a:p>
          <a:p>
            <a:r>
              <a:rPr lang="en-US" dirty="0"/>
              <a:t>There is no need to find an optimal QEP during query compilation. </a:t>
            </a:r>
          </a:p>
          <a:p>
            <a:r>
              <a:rPr lang="en-US" dirty="0"/>
              <a:t>The process of </a:t>
            </a:r>
            <a:r>
              <a:rPr lang="en-US" dirty="0" err="1"/>
              <a:t>QEP</a:t>
            </a:r>
            <a:r>
              <a:rPr lang="en-US" dirty="0"/>
              <a:t> compilation is completed by adding the </a:t>
            </a:r>
            <a:r>
              <a:rPr lang="en-US" i="1" dirty="0"/>
              <a:t>eddy operator </a:t>
            </a:r>
            <a:r>
              <a:rPr lang="en-US" dirty="0"/>
              <a:t>which is an </a:t>
            </a:r>
            <a:r>
              <a:rPr lang="en-US" i="1" dirty="0"/>
              <a:t>n</a:t>
            </a:r>
            <a:r>
              <a:rPr lang="en-US" dirty="0"/>
              <a:t>-</a:t>
            </a:r>
            <a:r>
              <a:rPr lang="en-US" dirty="0" err="1"/>
              <a:t>ary</a:t>
            </a:r>
            <a:r>
              <a:rPr lang="en-US" dirty="0"/>
              <a:t> operator placed between the relations in </a:t>
            </a:r>
            <a:r>
              <a:rPr lang="en-US" i="1" dirty="0"/>
              <a:t>D </a:t>
            </a:r>
            <a:r>
              <a:rPr lang="en-US" dirty="0"/>
              <a:t>and query predicates in </a:t>
            </a:r>
            <a:r>
              <a:rPr lang="en-US" i="1" dirty="0"/>
              <a:t>P</a:t>
            </a:r>
            <a:r>
              <a:rPr lang="en-US" dirty="0"/>
              <a:t>.</a:t>
            </a:r>
          </a:p>
          <a:p>
            <a:pPr lvl="1"/>
            <a:endParaRPr lang="en-US" sz="2400" dirty="0"/>
          </a:p>
        </p:txBody>
      </p:sp>
      <p:sp>
        <p:nvSpPr>
          <p:cNvPr id="2" name="Footer Placeholder 1">
            <a:extLst>
              <a:ext uri="{FF2B5EF4-FFF2-40B4-BE49-F238E27FC236}">
                <a16:creationId xmlns:a16="http://schemas.microsoft.com/office/drawing/2014/main" id="{0BC8C156-F917-3747-8753-3207069A123C}"/>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EADC29F-5361-F44C-BDD9-0C5A51859C67}"/>
              </a:ext>
            </a:extLst>
          </p:cNvPr>
          <p:cNvSpPr>
            <a:spLocks noGrp="1"/>
          </p:cNvSpPr>
          <p:nvPr>
            <p:ph type="sldNum" sz="quarter" idx="4"/>
          </p:nvPr>
        </p:nvSpPr>
        <p:spPr/>
        <p:txBody>
          <a:bodyPr/>
          <a:lstStyle/>
          <a:p>
            <a:fld id="{FD96158B-4539-3C43-9DE5-94C547866200}" type="slidenum">
              <a:rPr lang="en-US" smtClean="0"/>
              <a:t>102</a:t>
            </a:fld>
            <a:endParaRPr lang="en-US"/>
          </a:p>
        </p:txBody>
      </p:sp>
    </p:spTree>
    <p:extLst>
      <p:ext uri="{BB962C8B-B14F-4D97-AF65-F5344CB8AC3E}">
        <p14:creationId xmlns:p14="http://schemas.microsoft.com/office/powerpoint/2010/main" val="38352806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Eddy Approach</a:t>
            </a:r>
          </a:p>
        </p:txBody>
      </p:sp>
      <p:sp>
        <p:nvSpPr>
          <p:cNvPr id="36867" name="Rectangle 3"/>
          <p:cNvSpPr>
            <a:spLocks noGrp="1" noChangeArrowheads="1"/>
          </p:cNvSpPr>
          <p:nvPr>
            <p:ph type="body" idx="1"/>
          </p:nvPr>
        </p:nvSpPr>
        <p:spPr/>
        <p:txBody>
          <a:bodyPr/>
          <a:lstStyle/>
          <a:p>
            <a:r>
              <a:rPr lang="en-US" dirty="0"/>
              <a:t>Query compilation: produces a </a:t>
            </a:r>
            <a:r>
              <a:rPr lang="en-US" dirty="0" err="1"/>
              <a:t>tuple</a:t>
            </a:r>
            <a:r>
              <a:rPr lang="en-US" dirty="0"/>
              <a:t> </a:t>
            </a:r>
            <a:r>
              <a:rPr lang="en-US" dirty="0">
                <a:sym typeface="Symbol"/>
              </a:rPr>
              <a:t></a:t>
            </a:r>
            <a:r>
              <a:rPr lang="en-US" i="1" dirty="0"/>
              <a:t>D, P, C</a:t>
            </a:r>
            <a:r>
              <a:rPr lang="en-US" dirty="0"/>
              <a:t>, Eddy</a:t>
            </a:r>
            <a:r>
              <a:rPr lang="en-US" dirty="0">
                <a:sym typeface="Symbol"/>
              </a:rPr>
              <a:t></a:t>
            </a:r>
            <a:endParaRPr lang="en-US" dirty="0"/>
          </a:p>
          <a:p>
            <a:pPr lvl="1"/>
            <a:r>
              <a:rPr lang="en-US" i="1" dirty="0"/>
              <a:t>D</a:t>
            </a:r>
            <a:r>
              <a:rPr lang="en-US" dirty="0"/>
              <a:t>: set of data sources (e.g. relations)</a:t>
            </a:r>
          </a:p>
          <a:p>
            <a:pPr lvl="1"/>
            <a:r>
              <a:rPr lang="en-US" i="1" dirty="0"/>
              <a:t>P</a:t>
            </a:r>
            <a:r>
              <a:rPr lang="en-US" dirty="0"/>
              <a:t>: set of predicates (operations)</a:t>
            </a:r>
          </a:p>
          <a:p>
            <a:pPr lvl="1"/>
            <a:r>
              <a:rPr lang="en-US" i="1" dirty="0"/>
              <a:t>C</a:t>
            </a:r>
            <a:r>
              <a:rPr lang="en-US" dirty="0"/>
              <a:t>: ordering constraints to be followed at runtime</a:t>
            </a:r>
          </a:p>
          <a:p>
            <a:pPr lvl="1"/>
            <a:r>
              <a:rPr lang="en-US" dirty="0"/>
              <a:t> Eddy: </a:t>
            </a:r>
            <a:r>
              <a:rPr lang="en-US" i="1" dirty="0"/>
              <a:t>n</a:t>
            </a:r>
            <a:r>
              <a:rPr lang="en-US" dirty="0"/>
              <a:t>-</a:t>
            </a:r>
            <a:r>
              <a:rPr lang="en-US" dirty="0" err="1"/>
              <a:t>ary</a:t>
            </a:r>
            <a:r>
              <a:rPr lang="en-US" dirty="0"/>
              <a:t> operator between D and P</a:t>
            </a:r>
          </a:p>
          <a:p>
            <a:r>
              <a:rPr lang="en-US" dirty="0"/>
              <a:t>Query execution: operator ordering on a </a:t>
            </a:r>
            <a:r>
              <a:rPr lang="en-US" dirty="0" err="1"/>
              <a:t>tuple</a:t>
            </a:r>
            <a:r>
              <a:rPr lang="en-US" dirty="0"/>
              <a:t> basis using Eddy</a:t>
            </a:r>
          </a:p>
          <a:p>
            <a:pPr lvl="1"/>
            <a:r>
              <a:rPr lang="en-US" dirty="0"/>
              <a:t>based on cost and selectivity</a:t>
            </a:r>
          </a:p>
          <a:p>
            <a:pPr lvl="1"/>
            <a:r>
              <a:rPr lang="en-US" dirty="0"/>
              <a:t>Change of join ordering during execution</a:t>
            </a:r>
          </a:p>
          <a:p>
            <a:pPr lvl="1"/>
            <a:endParaRPr lang="en-US" dirty="0"/>
          </a:p>
        </p:txBody>
      </p:sp>
      <p:sp>
        <p:nvSpPr>
          <p:cNvPr id="2" name="Footer Placeholder 1">
            <a:extLst>
              <a:ext uri="{FF2B5EF4-FFF2-40B4-BE49-F238E27FC236}">
                <a16:creationId xmlns:a16="http://schemas.microsoft.com/office/drawing/2014/main" id="{0BC8C156-F917-3747-8753-3207069A123C}"/>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EADC29F-5361-F44C-BDD9-0C5A51859C67}"/>
              </a:ext>
            </a:extLst>
          </p:cNvPr>
          <p:cNvSpPr>
            <a:spLocks noGrp="1"/>
          </p:cNvSpPr>
          <p:nvPr>
            <p:ph type="sldNum" sz="quarter" idx="4"/>
          </p:nvPr>
        </p:nvSpPr>
        <p:spPr/>
        <p:txBody>
          <a:bodyPr/>
          <a:lstStyle/>
          <a:p>
            <a:fld id="{FD96158B-4539-3C43-9DE5-94C547866200}" type="slidenum">
              <a:rPr lang="en-US" smtClean="0"/>
              <a:t>103</a:t>
            </a:fld>
            <a:endParaRPr lang="en-US"/>
          </a:p>
        </p:txBody>
      </p:sp>
    </p:spTree>
    <p:extLst>
      <p:ext uri="{BB962C8B-B14F-4D97-AF65-F5344CB8AC3E}">
        <p14:creationId xmlns:p14="http://schemas.microsoft.com/office/powerpoint/2010/main" val="3111510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104</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8505945" cy="3811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a:lnSpc>
                <a:spcPct val="80000"/>
              </a:lnSpc>
            </a:pPr>
            <a:r>
              <a:rPr lang="en-US" i="1" kern="0" dirty="0"/>
              <a:t>Q</a:t>
            </a:r>
            <a:r>
              <a:rPr lang="en-US" kern="0" dirty="0"/>
              <a:t> = {</a:t>
            </a:r>
            <a:r>
              <a:rPr lang="en-US" kern="0" dirty="0">
                <a:sym typeface="Symbol"/>
              </a:rPr>
              <a:t></a:t>
            </a:r>
            <a:r>
              <a:rPr lang="en-US" kern="0" baseline="-25000" dirty="0"/>
              <a:t>P </a:t>
            </a:r>
            <a:r>
              <a:rPr lang="en-US" kern="0" dirty="0"/>
              <a:t>(</a:t>
            </a:r>
            <a:r>
              <a:rPr lang="en-US" i="1" kern="0" dirty="0"/>
              <a:t>R</a:t>
            </a:r>
            <a:r>
              <a:rPr lang="en-US" kern="0" dirty="0"/>
              <a:t>) </a:t>
            </a:r>
            <a:r>
              <a:rPr lang="en-US" dirty="0">
                <a:solidFill>
                  <a:schemeClr val="tx2"/>
                </a:solidFill>
              </a:rPr>
              <a:t>⋈</a:t>
            </a:r>
            <a:r>
              <a:rPr lang="en-US" kern="0" dirty="0"/>
              <a:t> </a:t>
            </a:r>
            <a:r>
              <a:rPr lang="en-US" i="1" kern="0" dirty="0"/>
              <a:t>S</a:t>
            </a:r>
            <a:r>
              <a:rPr lang="en-US" kern="0" dirty="0"/>
              <a:t> </a:t>
            </a:r>
            <a:r>
              <a:rPr lang="en-US" dirty="0">
                <a:solidFill>
                  <a:schemeClr val="tx2"/>
                </a:solidFill>
              </a:rPr>
              <a:t>⋈</a:t>
            </a:r>
            <a:r>
              <a:rPr lang="en-US" kern="0" dirty="0"/>
              <a:t> </a:t>
            </a:r>
            <a:r>
              <a:rPr lang="en-US" i="1" kern="0" dirty="0"/>
              <a:t>T</a:t>
            </a:r>
            <a:r>
              <a:rPr lang="en-US" kern="0" dirty="0"/>
              <a:t>)</a:t>
            </a:r>
          </a:p>
          <a:p>
            <a:r>
              <a:rPr lang="en-US" dirty="0"/>
              <a:t>Assume that </a:t>
            </a:r>
          </a:p>
          <a:p>
            <a:pPr lvl="1"/>
            <a:r>
              <a:rPr lang="en-US" sz="2400" dirty="0"/>
              <a:t>the only access method to relation T is through an index on join attribute </a:t>
            </a:r>
            <a:r>
              <a:rPr lang="en-US" sz="2400" dirty="0" err="1"/>
              <a:t>T.A</a:t>
            </a:r>
            <a:r>
              <a:rPr lang="en-US" sz="2400" dirty="0"/>
              <a:t>, </a:t>
            </a:r>
          </a:p>
          <a:p>
            <a:pPr lvl="1"/>
            <a:r>
              <a:rPr lang="en-US" sz="2400" dirty="0"/>
              <a:t>the second join can only be an index join over </a:t>
            </a:r>
            <a:r>
              <a:rPr lang="en-US" sz="2400" dirty="0" err="1"/>
              <a:t>T.A</a:t>
            </a:r>
            <a:r>
              <a:rPr lang="en-US" sz="2400" dirty="0"/>
              <a:t>.</a:t>
            </a:r>
          </a:p>
          <a:p>
            <a:r>
              <a:rPr lang="en-US" dirty="0"/>
              <a:t>Assume also that </a:t>
            </a:r>
            <a:r>
              <a:rPr lang="en-US" kern="0" dirty="0">
                <a:sym typeface="Symbol"/>
              </a:rPr>
              <a:t></a:t>
            </a:r>
            <a:r>
              <a:rPr lang="en-US" kern="0" baseline="-25000" dirty="0"/>
              <a:t>P</a:t>
            </a:r>
            <a:r>
              <a:rPr lang="en-US" i="1" dirty="0"/>
              <a:t> </a:t>
            </a:r>
            <a:r>
              <a:rPr lang="en-US" dirty="0"/>
              <a:t>is an expensive predicate (e.g., a predicate over the results of running a program over values of R.B).</a:t>
            </a:r>
          </a:p>
          <a:p>
            <a:r>
              <a:rPr lang="en-US" i="1" kern="0" dirty="0"/>
              <a:t>D</a:t>
            </a:r>
            <a:r>
              <a:rPr lang="en-US" kern="0" dirty="0"/>
              <a:t>= {</a:t>
            </a:r>
            <a:r>
              <a:rPr lang="en-US" i="1" kern="0" dirty="0"/>
              <a:t>R, S, T</a:t>
            </a:r>
            <a:r>
              <a:rPr lang="en-US" kern="0" dirty="0"/>
              <a:t>}</a:t>
            </a:r>
          </a:p>
          <a:p>
            <a:pPr>
              <a:lnSpc>
                <a:spcPct val="80000"/>
              </a:lnSpc>
            </a:pPr>
            <a:r>
              <a:rPr lang="en-US" i="1" kern="0" dirty="0"/>
              <a:t>P</a:t>
            </a:r>
            <a:r>
              <a:rPr lang="en-US" kern="0" dirty="0"/>
              <a:t> = {</a:t>
            </a:r>
            <a:r>
              <a:rPr lang="en-US" kern="0" dirty="0">
                <a:sym typeface="Symbol"/>
              </a:rPr>
              <a:t></a:t>
            </a:r>
            <a:r>
              <a:rPr lang="en-US" kern="0" baseline="-25000" dirty="0"/>
              <a:t>P </a:t>
            </a:r>
            <a:r>
              <a:rPr lang="en-US" kern="0" dirty="0"/>
              <a:t>(</a:t>
            </a:r>
            <a:r>
              <a:rPr lang="en-US" i="1" kern="0" dirty="0"/>
              <a:t>R</a:t>
            </a:r>
            <a:r>
              <a:rPr lang="en-US" kern="0" dirty="0"/>
              <a:t>), </a:t>
            </a:r>
            <a:r>
              <a:rPr lang="en-US" i="1" kern="0" dirty="0"/>
              <a:t>R</a:t>
            </a:r>
            <a:r>
              <a:rPr lang="en-US" kern="0" dirty="0"/>
              <a:t> </a:t>
            </a:r>
            <a:r>
              <a:rPr lang="en-US" dirty="0">
                <a:solidFill>
                  <a:schemeClr val="tx2"/>
                </a:solidFill>
              </a:rPr>
              <a:t>⋈</a:t>
            </a:r>
            <a:r>
              <a:rPr lang="en-US" kern="0" baseline="-25000" dirty="0"/>
              <a:t>1</a:t>
            </a:r>
            <a:r>
              <a:rPr lang="en-US" kern="0" dirty="0"/>
              <a:t> </a:t>
            </a:r>
            <a:r>
              <a:rPr lang="en-US" i="1" kern="0" dirty="0"/>
              <a:t>S</a:t>
            </a:r>
            <a:r>
              <a:rPr lang="en-US" kern="0" dirty="0"/>
              <a:t>, </a:t>
            </a:r>
            <a:r>
              <a:rPr lang="en-US" i="1" kern="0" dirty="0"/>
              <a:t>S</a:t>
            </a:r>
            <a:r>
              <a:rPr lang="en-US" kern="0" dirty="0"/>
              <a:t> </a:t>
            </a:r>
            <a:r>
              <a:rPr lang="en-US" dirty="0">
                <a:solidFill>
                  <a:schemeClr val="tx2"/>
                </a:solidFill>
              </a:rPr>
              <a:t>⋈</a:t>
            </a:r>
            <a:r>
              <a:rPr lang="en-US" kern="0" baseline="-25000" dirty="0"/>
              <a:t>2</a:t>
            </a:r>
            <a:r>
              <a:rPr lang="en-US" kern="0" dirty="0"/>
              <a:t> </a:t>
            </a:r>
            <a:r>
              <a:rPr lang="en-US" i="1" kern="0" dirty="0"/>
              <a:t>T</a:t>
            </a:r>
            <a:r>
              <a:rPr lang="en-US" kern="0" dirty="0"/>
              <a:t>)</a:t>
            </a:r>
          </a:p>
          <a:p>
            <a:pPr>
              <a:lnSpc>
                <a:spcPct val="80000"/>
              </a:lnSpc>
            </a:pPr>
            <a:r>
              <a:rPr lang="en-US" kern="0" dirty="0"/>
              <a:t>C = {</a:t>
            </a:r>
            <a:r>
              <a:rPr lang="en-US" i="1" kern="0" dirty="0"/>
              <a:t>S</a:t>
            </a:r>
            <a:r>
              <a:rPr lang="en-US" kern="0" dirty="0"/>
              <a:t> &lt; </a:t>
            </a:r>
            <a:r>
              <a:rPr lang="en-US" i="1" kern="0" dirty="0"/>
              <a:t>T</a:t>
            </a:r>
            <a:r>
              <a:rPr lang="en-US" kern="0" dirty="0"/>
              <a:t>} where &lt; imposes </a:t>
            </a:r>
            <a:r>
              <a:rPr lang="en-US" i="1" kern="0" dirty="0"/>
              <a:t>S</a:t>
            </a:r>
            <a:r>
              <a:rPr lang="en-US" kern="0" dirty="0"/>
              <a:t> tuples to probe </a:t>
            </a:r>
            <a:r>
              <a:rPr lang="en-US" i="1" kern="0" dirty="0"/>
              <a:t>T</a:t>
            </a:r>
            <a:r>
              <a:rPr lang="en-US" kern="0" dirty="0"/>
              <a:t> tuples using an index on join attribute </a:t>
            </a:r>
            <a:r>
              <a:rPr lang="en-US" kern="0" dirty="0" err="1"/>
              <a:t>T.A</a:t>
            </a:r>
            <a:endParaRPr lang="en-US" kern="0" dirty="0"/>
          </a:p>
        </p:txBody>
      </p:sp>
    </p:spTree>
    <p:extLst>
      <p:ext uri="{BB962C8B-B14F-4D97-AF65-F5344CB8AC3E}">
        <p14:creationId xmlns:p14="http://schemas.microsoft.com/office/powerpoint/2010/main" val="2630682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105</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5045061" cy="45316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sz="1800" dirty="0"/>
              <a:t>It shows a </a:t>
            </a:r>
            <a:r>
              <a:rPr lang="en-US" sz="1800" dirty="0" err="1"/>
              <a:t>QEP</a:t>
            </a:r>
            <a:r>
              <a:rPr lang="en-US" sz="1800" dirty="0"/>
              <a:t> produced by the compilation of query </a:t>
            </a:r>
            <a:r>
              <a:rPr lang="en-US" sz="1800" i="1" dirty="0"/>
              <a:t>Q </a:t>
            </a:r>
            <a:r>
              <a:rPr lang="en-US" sz="1800" dirty="0"/>
              <a:t>with eddy. </a:t>
            </a:r>
          </a:p>
          <a:p>
            <a:r>
              <a:rPr lang="en-US" sz="1800" dirty="0"/>
              <a:t>An ellipse corresponds to a physical operator (i.e., either eddy operator or an algorithm implementing a predicate </a:t>
            </a:r>
            <a:r>
              <a:rPr lang="en-US" sz="1800" i="1" dirty="0"/>
              <a:t>p </a:t>
            </a:r>
            <a:r>
              <a:rPr lang="en-US" sz="1800" dirty="0"/>
              <a:t>∈ </a:t>
            </a:r>
            <a:r>
              <a:rPr lang="en-US" sz="1800" i="1" dirty="0"/>
              <a:t>P</a:t>
            </a:r>
            <a:r>
              <a:rPr lang="en-US" sz="1800" dirty="0"/>
              <a:t>). </a:t>
            </a:r>
          </a:p>
          <a:p>
            <a:r>
              <a:rPr lang="en-US" sz="1800" dirty="0"/>
              <a:t>As usual, the bottom of the plan presents the source relations. </a:t>
            </a:r>
          </a:p>
          <a:p>
            <a:r>
              <a:rPr lang="en-US" sz="1800" dirty="0"/>
              <a:t>In the absence of a scan access method, the access to relation T is wrapped by the join S and T, thus does not appear as a source relation. </a:t>
            </a:r>
          </a:p>
          <a:p>
            <a:r>
              <a:rPr lang="en-US" sz="1800" dirty="0"/>
              <a:t>The arrows specify pipeline dataflow following a producer–consumer relationship. </a:t>
            </a:r>
          </a:p>
          <a:p>
            <a:r>
              <a:rPr lang="en-US" sz="1800" dirty="0"/>
              <a:t>Finally, an arrow departing from the eddy models the production of output tuples.</a:t>
            </a:r>
            <a:endParaRPr lang="en-US" sz="1800" kern="0" dirty="0"/>
          </a:p>
        </p:txBody>
      </p:sp>
      <p:pic>
        <p:nvPicPr>
          <p:cNvPr id="8" name="Picture 7" descr="A drawing of a face&#10;&#10;Description automatically generated">
            <a:extLst>
              <a:ext uri="{FF2B5EF4-FFF2-40B4-BE49-F238E27FC236}">
                <a16:creationId xmlns:a16="http://schemas.microsoft.com/office/drawing/2014/main" id="{08D9BF7C-F496-294D-B283-49DC4AC3940E}"/>
              </a:ext>
            </a:extLst>
          </p:cNvPr>
          <p:cNvPicPr>
            <a:picLocks noChangeAspect="1"/>
          </p:cNvPicPr>
          <p:nvPr/>
        </p:nvPicPr>
        <p:blipFill>
          <a:blip r:embed="rId3"/>
          <a:stretch>
            <a:fillRect/>
          </a:stretch>
        </p:blipFill>
        <p:spPr>
          <a:xfrm>
            <a:off x="5652120" y="2276872"/>
            <a:ext cx="3389424" cy="2850926"/>
          </a:xfrm>
          <a:prstGeom prst="rect">
            <a:avLst/>
          </a:prstGeom>
        </p:spPr>
      </p:pic>
    </p:spTree>
    <p:extLst>
      <p:ext uri="{BB962C8B-B14F-4D97-AF65-F5344CB8AC3E}">
        <p14:creationId xmlns:p14="http://schemas.microsoft.com/office/powerpoint/2010/main" val="22500923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106</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8470613" cy="45316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sz="2200" dirty="0"/>
              <a:t>Eddy provides fine-grained adaptiveness by deciding how to access tuples through predicates according to a scheduling policy. </a:t>
            </a:r>
          </a:p>
          <a:p>
            <a:r>
              <a:rPr lang="en-US" sz="2200" dirty="0"/>
              <a:t>During query execution, tuples in source relations are retrieved and staged into an input buffer managed by the eddy operator. </a:t>
            </a:r>
          </a:p>
          <a:p>
            <a:r>
              <a:rPr lang="en-US" sz="2200" dirty="0"/>
              <a:t>Eddy responds to relation unavailability by simply reading from another relation and staging tuples in the buffer pool.</a:t>
            </a:r>
          </a:p>
          <a:p>
            <a:r>
              <a:rPr lang="en-US" sz="2200" dirty="0"/>
              <a:t>The flexibility of choosing the currently available source relation is obtained by relaxing the fixed order of predicates in a </a:t>
            </a:r>
            <a:r>
              <a:rPr lang="en-US" sz="2200" dirty="0" err="1"/>
              <a:t>QEP</a:t>
            </a:r>
            <a:r>
              <a:rPr lang="en-US" sz="2200" dirty="0"/>
              <a:t>. </a:t>
            </a:r>
          </a:p>
          <a:p>
            <a:r>
              <a:rPr lang="en-US" sz="2200" dirty="0"/>
              <a:t>In eddy, there is no fixed </a:t>
            </a:r>
            <a:r>
              <a:rPr lang="en-US" sz="2200" dirty="0" err="1"/>
              <a:t>QEP</a:t>
            </a:r>
            <a:r>
              <a:rPr lang="en-US" sz="2200" dirty="0"/>
              <a:t> and each tuple follows its own path through predicates according to the constraints in the plan and its own history of predicate </a:t>
            </a:r>
            <a:r>
              <a:rPr lang="en-US" sz="2200"/>
              <a:t>evaluation.</a:t>
            </a:r>
            <a:endParaRPr lang="en-US" sz="2200" dirty="0"/>
          </a:p>
        </p:txBody>
      </p:sp>
    </p:spTree>
    <p:extLst>
      <p:ext uri="{BB962C8B-B14F-4D97-AF65-F5344CB8AC3E}">
        <p14:creationId xmlns:p14="http://schemas.microsoft.com/office/powerpoint/2010/main" val="370235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19028" y="1556792"/>
            <a:ext cx="8455314" cy="4759523"/>
          </a:xfrm>
        </p:spPr>
        <p:txBody>
          <a:bodyPr/>
          <a:lstStyle/>
          <a:p>
            <a:r>
              <a:rPr lang="en-US" sz="2531" dirty="0"/>
              <a:t>Static</a:t>
            </a:r>
          </a:p>
          <a:p>
            <a:pPr lvl="1">
              <a:lnSpc>
                <a:spcPct val="95000"/>
              </a:lnSpc>
              <a:spcBef>
                <a:spcPct val="5000"/>
              </a:spcBef>
            </a:pPr>
            <a:r>
              <a:rPr lang="en-US" sz="2531" dirty="0"/>
              <a:t>Static query optimization is done at query compilation time. </a:t>
            </a:r>
          </a:p>
          <a:p>
            <a:pPr lvl="1">
              <a:lnSpc>
                <a:spcPct val="95000"/>
              </a:lnSpc>
              <a:spcBef>
                <a:spcPct val="5000"/>
              </a:spcBef>
            </a:pPr>
            <a:r>
              <a:rPr lang="en-US" sz="2531" dirty="0"/>
              <a:t>This timing is appropriate for use with the exhaustive search method. </a:t>
            </a:r>
          </a:p>
          <a:p>
            <a:pPr lvl="1">
              <a:lnSpc>
                <a:spcPct val="95000"/>
              </a:lnSpc>
              <a:spcBef>
                <a:spcPct val="5000"/>
              </a:spcBef>
            </a:pPr>
            <a:r>
              <a:rPr lang="en-US" sz="2531" dirty="0"/>
              <a:t>Since the sizes of the intermediate relations of a strategy are not known until run time, they must be estimated using database statistics. </a:t>
            </a:r>
          </a:p>
          <a:p>
            <a:pPr lvl="1">
              <a:lnSpc>
                <a:spcPct val="95000"/>
              </a:lnSpc>
              <a:spcBef>
                <a:spcPct val="5000"/>
              </a:spcBef>
            </a:pPr>
            <a:r>
              <a:rPr lang="en-US" sz="2531" dirty="0"/>
              <a:t>Errors in these estimates can lead to the choice of suboptimal strategies.</a:t>
            </a:r>
          </a:p>
        </p:txBody>
      </p:sp>
    </p:spTree>
    <p:extLst>
      <p:ext uri="{BB962C8B-B14F-4D97-AF65-F5344CB8AC3E}">
        <p14:creationId xmlns:p14="http://schemas.microsoft.com/office/powerpoint/2010/main" val="112058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19027" y="1750219"/>
            <a:ext cx="8566012" cy="4759523"/>
          </a:xfrm>
        </p:spPr>
        <p:txBody>
          <a:bodyPr/>
          <a:lstStyle/>
          <a:p>
            <a:pPr>
              <a:lnSpc>
                <a:spcPct val="95000"/>
              </a:lnSpc>
              <a:spcBef>
                <a:spcPct val="5000"/>
              </a:spcBef>
            </a:pPr>
            <a:r>
              <a:rPr lang="en-US" sz="2250" dirty="0"/>
              <a:t>Dynamic</a:t>
            </a:r>
          </a:p>
          <a:p>
            <a:pPr lvl="1">
              <a:lnSpc>
                <a:spcPct val="95000"/>
              </a:lnSpc>
              <a:spcBef>
                <a:spcPct val="5000"/>
              </a:spcBef>
            </a:pPr>
            <a:r>
              <a:rPr lang="en-US" sz="2250" dirty="0"/>
              <a:t>Dynamic query optimization proceeds at query execution time. </a:t>
            </a:r>
          </a:p>
          <a:p>
            <a:pPr lvl="1">
              <a:lnSpc>
                <a:spcPct val="95000"/>
              </a:lnSpc>
              <a:spcBef>
                <a:spcPct val="5000"/>
              </a:spcBef>
            </a:pPr>
            <a:r>
              <a:rPr lang="en-US" sz="2250" dirty="0"/>
              <a:t>At any point of execution, the choice of the best next operator can be based on accurate knowledge of the results of the operators executed previously. </a:t>
            </a:r>
          </a:p>
          <a:p>
            <a:pPr lvl="1">
              <a:lnSpc>
                <a:spcPct val="95000"/>
              </a:lnSpc>
              <a:spcBef>
                <a:spcPct val="5000"/>
              </a:spcBef>
            </a:pPr>
            <a:r>
              <a:rPr lang="en-US" sz="2250" dirty="0"/>
              <a:t>The main advantage is that the sizes of intermediate relations are available to the query processor, thereby minimizing the probability of a bad choice. </a:t>
            </a:r>
          </a:p>
          <a:p>
            <a:pPr lvl="1">
              <a:lnSpc>
                <a:spcPct val="95000"/>
              </a:lnSpc>
              <a:spcBef>
                <a:spcPct val="5000"/>
              </a:spcBef>
            </a:pPr>
            <a:r>
              <a:rPr lang="en-US" sz="2250" dirty="0"/>
              <a:t>The main shortcoming is that query optimization, an expensive task, must be repeated for each execution of the query. </a:t>
            </a:r>
          </a:p>
          <a:p>
            <a:pPr lvl="1">
              <a:lnSpc>
                <a:spcPct val="95000"/>
              </a:lnSpc>
              <a:spcBef>
                <a:spcPct val="5000"/>
              </a:spcBef>
            </a:pPr>
            <a:r>
              <a:rPr lang="en-US" sz="2250" dirty="0"/>
              <a:t>Therefore, this approach is best for ad-hoc queries.</a:t>
            </a:r>
          </a:p>
        </p:txBody>
      </p:sp>
    </p:spTree>
    <p:extLst>
      <p:ext uri="{BB962C8B-B14F-4D97-AF65-F5344CB8AC3E}">
        <p14:creationId xmlns:p14="http://schemas.microsoft.com/office/powerpoint/2010/main" val="38501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Query Optimization Issues – Optimization Timing</a:t>
            </a:r>
          </a:p>
        </p:txBody>
      </p:sp>
      <p:sp>
        <p:nvSpPr>
          <p:cNvPr id="190471" name="Rectangle 7"/>
          <p:cNvSpPr>
            <a:spLocks noGrp="1" noChangeArrowheads="1"/>
          </p:cNvSpPr>
          <p:nvPr>
            <p:ph idx="1"/>
          </p:nvPr>
        </p:nvSpPr>
        <p:spPr>
          <a:xfrm>
            <a:off x="369658" y="1750219"/>
            <a:ext cx="8404684" cy="4759523"/>
          </a:xfrm>
        </p:spPr>
        <p:txBody>
          <a:bodyPr/>
          <a:lstStyle/>
          <a:p>
            <a:pPr>
              <a:lnSpc>
                <a:spcPct val="95000"/>
              </a:lnSpc>
              <a:spcBef>
                <a:spcPct val="5000"/>
              </a:spcBef>
            </a:pPr>
            <a:r>
              <a:rPr lang="en-US" sz="3094" dirty="0"/>
              <a:t>Hybrid</a:t>
            </a:r>
          </a:p>
          <a:p>
            <a:pPr lvl="1">
              <a:lnSpc>
                <a:spcPct val="95000"/>
              </a:lnSpc>
              <a:spcBef>
                <a:spcPct val="5000"/>
              </a:spcBef>
            </a:pPr>
            <a:r>
              <a:rPr lang="en-US" sz="3094" dirty="0"/>
              <a:t>Hybrid query optimization attempts to provide the advantages of static query optimization while avoiding the issues generated by inaccurate estimates. </a:t>
            </a:r>
          </a:p>
          <a:p>
            <a:pPr lvl="1">
              <a:lnSpc>
                <a:spcPct val="95000"/>
              </a:lnSpc>
              <a:spcBef>
                <a:spcPct val="5000"/>
              </a:spcBef>
            </a:pPr>
            <a:r>
              <a:rPr lang="en-US" sz="3094" dirty="0"/>
              <a:t>The approach is basically static, but dynamic query optimization may take place at run time when a high difference between predicted sizes and actual size of intermediate relations is detected.</a:t>
            </a:r>
          </a:p>
        </p:txBody>
      </p:sp>
    </p:spTree>
    <p:extLst>
      <p:ext uri="{BB962C8B-B14F-4D97-AF65-F5344CB8AC3E}">
        <p14:creationId xmlns:p14="http://schemas.microsoft.com/office/powerpoint/2010/main" val="107034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r>
              <a:rPr lang="en-US" dirty="0"/>
              <a:t>Optimization Decision Sites</a:t>
            </a:r>
          </a:p>
        </p:txBody>
      </p:sp>
      <p:sp>
        <p:nvSpPr>
          <p:cNvPr id="192517" name="Rectangle 5"/>
          <p:cNvSpPr>
            <a:spLocks noGrp="1" noChangeArrowheads="1"/>
          </p:cNvSpPr>
          <p:nvPr>
            <p:ph idx="1"/>
          </p:nvPr>
        </p:nvSpPr>
        <p:spPr/>
        <p:txBody>
          <a:bodyPr/>
          <a:lstStyle/>
          <a:p>
            <a:r>
              <a:rPr lang="en-US" dirty="0"/>
              <a:t>Centralized</a:t>
            </a:r>
          </a:p>
          <a:p>
            <a:pPr lvl="1"/>
            <a:r>
              <a:rPr lang="en-US" dirty="0"/>
              <a:t>Single site determines the “best” schedule</a:t>
            </a:r>
          </a:p>
          <a:p>
            <a:pPr lvl="1"/>
            <a:r>
              <a:rPr lang="en-US" dirty="0"/>
              <a:t>Simple</a:t>
            </a:r>
          </a:p>
          <a:p>
            <a:pPr lvl="1"/>
            <a:r>
              <a:rPr lang="en-US" dirty="0"/>
              <a:t>Need knowledge about the entire distributed database</a:t>
            </a:r>
          </a:p>
          <a:p>
            <a:r>
              <a:rPr lang="en-US" dirty="0"/>
              <a:t>Distributed</a:t>
            </a:r>
          </a:p>
          <a:p>
            <a:pPr lvl="1"/>
            <a:r>
              <a:rPr lang="en-US" dirty="0"/>
              <a:t>Cooperation among sites to determine the schedule</a:t>
            </a:r>
          </a:p>
          <a:p>
            <a:pPr lvl="1"/>
            <a:r>
              <a:rPr lang="en-US" dirty="0"/>
              <a:t>Need only local information</a:t>
            </a:r>
          </a:p>
          <a:p>
            <a:pPr lvl="1"/>
            <a:r>
              <a:rPr lang="en-US" dirty="0"/>
              <a:t>Cost of cooperation</a:t>
            </a:r>
          </a:p>
          <a:p>
            <a:r>
              <a:rPr lang="en-US" dirty="0"/>
              <a:t>Hybrid</a:t>
            </a:r>
          </a:p>
          <a:p>
            <a:pPr lvl="1"/>
            <a:r>
              <a:rPr lang="en-US" dirty="0"/>
              <a:t>One site determines the global schedule</a:t>
            </a:r>
          </a:p>
          <a:p>
            <a:pPr lvl="1"/>
            <a:r>
              <a:rPr lang="en-US" dirty="0"/>
              <a:t>Each site optimizes the local subqueries</a:t>
            </a:r>
          </a:p>
        </p:txBody>
      </p:sp>
      <p:sp>
        <p:nvSpPr>
          <p:cNvPr id="2" name="Footer Placeholder 1">
            <a:extLst>
              <a:ext uri="{FF2B5EF4-FFF2-40B4-BE49-F238E27FC236}">
                <a16:creationId xmlns:a16="http://schemas.microsoft.com/office/drawing/2014/main" id="{0EDD27D8-1A08-1C4F-8A24-8E0052A24EC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D753100-E0A9-7644-A69C-32AAF005CE2B}"/>
              </a:ext>
            </a:extLst>
          </p:cNvPr>
          <p:cNvSpPr>
            <a:spLocks noGrp="1"/>
          </p:cNvSpPr>
          <p:nvPr>
            <p:ph type="sldNum" sz="quarter" idx="4"/>
          </p:nvPr>
        </p:nvSpPr>
        <p:spPr/>
        <p:txBody>
          <a:bodyPr/>
          <a:lstStyle/>
          <a:p>
            <a:fld id="{FD96158B-4539-3C43-9DE5-94C547866200}" type="slidenum">
              <a:rPr lang="en-US" smtClean="0"/>
              <a:t>14</a:t>
            </a:fld>
            <a:endParaRPr lang="en-US"/>
          </a:p>
        </p:txBody>
      </p:sp>
    </p:spTree>
    <p:extLst>
      <p:ext uri="{BB962C8B-B14F-4D97-AF65-F5344CB8AC3E}">
        <p14:creationId xmlns:p14="http://schemas.microsoft.com/office/powerpoint/2010/main" val="303988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r>
              <a:rPr lang="en-US" dirty="0"/>
              <a:t>Query Optimization Issues – Decision Sites</a:t>
            </a:r>
          </a:p>
        </p:txBody>
      </p:sp>
      <p:sp>
        <p:nvSpPr>
          <p:cNvPr id="192517" name="Rectangle 5"/>
          <p:cNvSpPr>
            <a:spLocks noGrp="1" noChangeArrowheads="1"/>
          </p:cNvSpPr>
          <p:nvPr>
            <p:ph idx="1"/>
          </p:nvPr>
        </p:nvSpPr>
        <p:spPr>
          <a:xfrm>
            <a:off x="319028" y="1750219"/>
            <a:ext cx="8455314" cy="4759523"/>
          </a:xfrm>
        </p:spPr>
        <p:txBody>
          <a:bodyPr/>
          <a:lstStyle/>
          <a:p>
            <a:r>
              <a:rPr lang="en-US" sz="2250" dirty="0"/>
              <a:t>A single site or several sites may participate in the selection of the strategy to be applied for answering the query. </a:t>
            </a:r>
          </a:p>
          <a:p>
            <a:r>
              <a:rPr lang="en-US" sz="2250" dirty="0"/>
              <a:t>Most systems use the centralized decision approach, in which a single site generates the strategy. </a:t>
            </a:r>
          </a:p>
          <a:p>
            <a:r>
              <a:rPr lang="en-US" sz="2250" dirty="0"/>
              <a:t>The centralized approach is simpler but requires knowledge of the entire distributed database, while the distributed approach requires only local information. </a:t>
            </a:r>
          </a:p>
          <a:p>
            <a:r>
              <a:rPr lang="en-US" sz="2250" dirty="0"/>
              <a:t>The decision process could be distributed among various sites participating in the elaboration of the best strategy. </a:t>
            </a:r>
          </a:p>
          <a:p>
            <a:r>
              <a:rPr lang="en-US" sz="2250" dirty="0"/>
              <a:t>Hybrid approaches where one site makes the major decisions and other sites can make local decisions are also frequent. </a:t>
            </a:r>
          </a:p>
        </p:txBody>
      </p:sp>
    </p:spTree>
    <p:extLst>
      <p:ext uri="{BB962C8B-B14F-4D97-AF65-F5344CB8AC3E}">
        <p14:creationId xmlns:p14="http://schemas.microsoft.com/office/powerpoint/2010/main" val="256192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220691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Trees</a:t>
            </a:r>
          </a:p>
        </p:txBody>
      </p:sp>
      <p:sp>
        <p:nvSpPr>
          <p:cNvPr id="5" name="Content Placeholder 4"/>
          <p:cNvSpPr>
            <a:spLocks noGrp="1"/>
          </p:cNvSpPr>
          <p:nvPr>
            <p:ph idx="1"/>
          </p:nvPr>
        </p:nvSpPr>
        <p:spPr>
          <a:xfrm>
            <a:off x="611560" y="1340768"/>
            <a:ext cx="4550141" cy="4759523"/>
          </a:xfrm>
        </p:spPr>
        <p:txBody>
          <a:bodyPr/>
          <a:lstStyle/>
          <a:p>
            <a:r>
              <a:rPr lang="en-US" sz="2000" dirty="0"/>
              <a:t>Characterize the search space for optimization</a:t>
            </a:r>
          </a:p>
          <a:p>
            <a:r>
              <a:rPr lang="en-US" sz="2000" dirty="0"/>
              <a:t>For </a:t>
            </a:r>
            <a:r>
              <a:rPr lang="en-US" sz="2000" i="1" dirty="0"/>
              <a:t>N</a:t>
            </a:r>
            <a:r>
              <a:rPr lang="en-US" sz="2000" dirty="0"/>
              <a:t> relations, there are O(</a:t>
            </a:r>
            <a:r>
              <a:rPr lang="en-US" sz="2000" i="1" dirty="0"/>
              <a:t>N</a:t>
            </a:r>
            <a:r>
              <a:rPr lang="en-US" sz="2000" dirty="0"/>
              <a:t>!) equivalent join trees that can be obtained by applying commutativity and associativity rules</a:t>
            </a:r>
          </a:p>
          <a:p>
            <a:pPr marL="0" indent="0">
              <a:buNone/>
            </a:pPr>
            <a:endParaRPr lang="en-US" sz="2000" dirty="0"/>
          </a:p>
          <a:p>
            <a:pPr marL="460351" lvl="1" indent="0">
              <a:buNone/>
              <a:tabLst>
                <a:tab pos="1571569" algn="l"/>
              </a:tabLst>
            </a:pPr>
            <a:r>
              <a:rPr lang="en-US" b="1" dirty="0">
                <a:latin typeface="Courier New"/>
              </a:rPr>
              <a:t>SELECT	</a:t>
            </a:r>
            <a:r>
              <a:rPr lang="en-US" dirty="0">
                <a:latin typeface="Courier New"/>
              </a:rPr>
              <a:t>ENAME,RESP</a:t>
            </a:r>
          </a:p>
          <a:p>
            <a:pPr marL="460351" lvl="1" indent="0">
              <a:buNone/>
              <a:tabLst>
                <a:tab pos="1571569" algn="l"/>
              </a:tabLst>
            </a:pPr>
            <a:r>
              <a:rPr lang="en-US" b="1" dirty="0">
                <a:latin typeface="Courier New"/>
              </a:rPr>
              <a:t>FROM	</a:t>
            </a:r>
            <a:r>
              <a:rPr lang="en-US" dirty="0">
                <a:latin typeface="Courier New"/>
              </a:rPr>
              <a:t>EMP</a:t>
            </a:r>
          </a:p>
          <a:p>
            <a:pPr marL="460351" lvl="1" indent="0">
              <a:buNone/>
              <a:tabLst>
                <a:tab pos="1571569" algn="l"/>
              </a:tabLst>
            </a:pPr>
            <a:r>
              <a:rPr lang="en-US" b="1" dirty="0">
                <a:latin typeface="Courier New"/>
              </a:rPr>
              <a:t>	NATURAL JOIN</a:t>
            </a:r>
            <a:r>
              <a:rPr lang="en-US" dirty="0">
                <a:latin typeface="Courier New"/>
              </a:rPr>
              <a:t> ASG</a:t>
            </a:r>
          </a:p>
          <a:p>
            <a:pPr marL="460351" lvl="1" indent="0">
              <a:buNone/>
              <a:tabLst>
                <a:tab pos="1571569" algn="l"/>
              </a:tabLst>
            </a:pPr>
            <a:r>
              <a:rPr lang="en-US" b="1" dirty="0">
                <a:latin typeface="Courier New"/>
              </a:rPr>
              <a:t>	NATURAL JOIN</a:t>
            </a:r>
            <a:r>
              <a:rPr lang="en-US" dirty="0">
                <a:latin typeface="Courier New"/>
              </a:rPr>
              <a:t> PROJ</a:t>
            </a:r>
          </a:p>
          <a:p>
            <a:pPr marL="0" indent="0">
              <a:buNone/>
            </a:pPr>
            <a:endParaRPr lang="en-US" dirty="0"/>
          </a:p>
        </p:txBody>
      </p:sp>
      <p:sp>
        <p:nvSpPr>
          <p:cNvPr id="2" name="Footer Placeholder 1">
            <a:extLst>
              <a:ext uri="{FF2B5EF4-FFF2-40B4-BE49-F238E27FC236}">
                <a16:creationId xmlns:a16="http://schemas.microsoft.com/office/drawing/2014/main" id="{7BB466B6-44F9-F145-9C13-17D3A370D86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9D85BA5-A879-E646-8430-2DB7DE0A5C25}"/>
              </a:ext>
            </a:extLst>
          </p:cNvPr>
          <p:cNvSpPr>
            <a:spLocks noGrp="1"/>
          </p:cNvSpPr>
          <p:nvPr>
            <p:ph type="sldNum" sz="quarter" idx="4"/>
          </p:nvPr>
        </p:nvSpPr>
        <p:spPr/>
        <p:txBody>
          <a:bodyPr/>
          <a:lstStyle/>
          <a:p>
            <a:fld id="{FD96158B-4539-3C43-9DE5-94C547866200}" type="slidenum">
              <a:rPr lang="en-US" smtClean="0"/>
              <a:t>17</a:t>
            </a:fld>
            <a:endParaRPr lang="en-US"/>
          </a:p>
        </p:txBody>
      </p:sp>
      <p:pic>
        <p:nvPicPr>
          <p:cNvPr id="7" name="Picture 6" descr="A picture containing object, clock&#10;&#10;Description automatically generated">
            <a:extLst>
              <a:ext uri="{FF2B5EF4-FFF2-40B4-BE49-F238E27FC236}">
                <a16:creationId xmlns:a16="http://schemas.microsoft.com/office/drawing/2014/main" id="{CF6CD9D2-9F7D-9544-9AC4-A530676F697A}"/>
              </a:ext>
            </a:extLst>
          </p:cNvPr>
          <p:cNvPicPr>
            <a:picLocks noChangeAspect="1"/>
          </p:cNvPicPr>
          <p:nvPr/>
        </p:nvPicPr>
        <p:blipFill>
          <a:blip r:embed="rId3"/>
          <a:stretch>
            <a:fillRect/>
          </a:stretch>
        </p:blipFill>
        <p:spPr>
          <a:xfrm>
            <a:off x="5990191" y="647217"/>
            <a:ext cx="2265512" cy="1659880"/>
          </a:xfrm>
          <a:prstGeom prst="rect">
            <a:avLst/>
          </a:prstGeom>
        </p:spPr>
      </p:pic>
      <p:pic>
        <p:nvPicPr>
          <p:cNvPr id="9" name="Picture 8" descr="A picture containing object, clock&#10;&#10;Description automatically generated">
            <a:extLst>
              <a:ext uri="{FF2B5EF4-FFF2-40B4-BE49-F238E27FC236}">
                <a16:creationId xmlns:a16="http://schemas.microsoft.com/office/drawing/2014/main" id="{6F317A2C-38BF-3D41-8A45-85CD203A686A}"/>
              </a:ext>
            </a:extLst>
          </p:cNvPr>
          <p:cNvPicPr>
            <a:picLocks noChangeAspect="1"/>
          </p:cNvPicPr>
          <p:nvPr/>
        </p:nvPicPr>
        <p:blipFill>
          <a:blip r:embed="rId4"/>
          <a:stretch>
            <a:fillRect/>
          </a:stretch>
        </p:blipFill>
        <p:spPr>
          <a:xfrm>
            <a:off x="6012622" y="2561208"/>
            <a:ext cx="2220650" cy="1659880"/>
          </a:xfrm>
          <a:prstGeom prst="rect">
            <a:avLst/>
          </a:prstGeom>
        </p:spPr>
      </p:pic>
      <p:pic>
        <p:nvPicPr>
          <p:cNvPr id="11" name="Picture 10" descr="A picture containing object, clock&#10;&#10;Description automatically generated">
            <a:extLst>
              <a:ext uri="{FF2B5EF4-FFF2-40B4-BE49-F238E27FC236}">
                <a16:creationId xmlns:a16="http://schemas.microsoft.com/office/drawing/2014/main" id="{A9C5D22A-9521-1A45-98DD-F0AF71B76D56}"/>
              </a:ext>
            </a:extLst>
          </p:cNvPr>
          <p:cNvPicPr>
            <a:picLocks noChangeAspect="1"/>
          </p:cNvPicPr>
          <p:nvPr/>
        </p:nvPicPr>
        <p:blipFill>
          <a:blip r:embed="rId5"/>
          <a:stretch>
            <a:fillRect/>
          </a:stretch>
        </p:blipFill>
        <p:spPr>
          <a:xfrm>
            <a:off x="5894432" y="4437112"/>
            <a:ext cx="2458624" cy="1801368"/>
          </a:xfrm>
          <a:prstGeom prst="rect">
            <a:avLst/>
          </a:prstGeom>
        </p:spPr>
      </p:pic>
    </p:spTree>
    <p:extLst>
      <p:ext uri="{BB962C8B-B14F-4D97-AF65-F5344CB8AC3E}">
        <p14:creationId xmlns:p14="http://schemas.microsoft.com/office/powerpoint/2010/main" val="418337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dirty="0"/>
              <a:t>Join Trees</a:t>
            </a:r>
          </a:p>
        </p:txBody>
      </p:sp>
      <p:sp>
        <p:nvSpPr>
          <p:cNvPr id="146435" name="Rectangle 1027"/>
          <p:cNvSpPr>
            <a:spLocks noGrp="1" noChangeArrowheads="1"/>
          </p:cNvSpPr>
          <p:nvPr>
            <p:ph idx="1"/>
          </p:nvPr>
        </p:nvSpPr>
        <p:spPr>
          <a:xfrm>
            <a:off x="323528" y="1459680"/>
            <a:ext cx="8229600" cy="969219"/>
          </a:xfrm>
        </p:spPr>
        <p:txBody>
          <a:bodyPr/>
          <a:lstStyle/>
          <a:p>
            <a:pPr>
              <a:buSzPct val="95000"/>
              <a:buFont typeface="Wingdings" pitchFamily="2" charset="2"/>
              <a:buChar char=""/>
            </a:pPr>
            <a:r>
              <a:rPr lang="en-US" dirty="0"/>
              <a:t>Two major shapes</a:t>
            </a:r>
          </a:p>
          <a:p>
            <a:pPr lvl="1">
              <a:buSzPct val="95000"/>
              <a:buFont typeface="Wingdings" pitchFamily="2" charset="2"/>
              <a:buChar char=""/>
            </a:pPr>
            <a:r>
              <a:rPr lang="en-US" dirty="0"/>
              <a:t>Linear versus bushy trees</a:t>
            </a:r>
          </a:p>
        </p:txBody>
      </p:sp>
      <p:sp>
        <p:nvSpPr>
          <p:cNvPr id="146455" name="Text Box 1047"/>
          <p:cNvSpPr txBox="1">
            <a:spLocks noChangeArrowheads="1"/>
          </p:cNvSpPr>
          <p:nvPr/>
        </p:nvSpPr>
        <p:spPr bwMode="auto">
          <a:xfrm>
            <a:off x="2005218" y="3025892"/>
            <a:ext cx="173246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Linear Join Tree</a:t>
            </a:r>
          </a:p>
        </p:txBody>
      </p:sp>
      <p:sp>
        <p:nvSpPr>
          <p:cNvPr id="146469" name="Text Box 1061"/>
          <p:cNvSpPr txBox="1">
            <a:spLocks noChangeArrowheads="1"/>
          </p:cNvSpPr>
          <p:nvPr/>
        </p:nvSpPr>
        <p:spPr bwMode="auto">
          <a:xfrm>
            <a:off x="5508104" y="3025892"/>
            <a:ext cx="1730856"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Bushy Join Tree</a:t>
            </a:r>
          </a:p>
        </p:txBody>
      </p:sp>
      <p:sp>
        <p:nvSpPr>
          <p:cNvPr id="2" name="Footer Placeholder 1">
            <a:extLst>
              <a:ext uri="{FF2B5EF4-FFF2-40B4-BE49-F238E27FC236}">
                <a16:creationId xmlns:a16="http://schemas.microsoft.com/office/drawing/2014/main" id="{894CDB92-BCAF-E646-99C9-3C39B69235A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7703461-B788-964C-9F50-6D9288CAAF6E}"/>
              </a:ext>
            </a:extLst>
          </p:cNvPr>
          <p:cNvSpPr>
            <a:spLocks noGrp="1"/>
          </p:cNvSpPr>
          <p:nvPr>
            <p:ph type="sldNum" sz="quarter" idx="4"/>
          </p:nvPr>
        </p:nvSpPr>
        <p:spPr/>
        <p:txBody>
          <a:bodyPr/>
          <a:lstStyle/>
          <a:p>
            <a:fld id="{FD96158B-4539-3C43-9DE5-94C547866200}" type="slidenum">
              <a:rPr lang="en-US" smtClean="0"/>
              <a:t>18</a:t>
            </a:fld>
            <a:endParaRPr lang="en-US"/>
          </a:p>
        </p:txBody>
      </p:sp>
      <p:pic>
        <p:nvPicPr>
          <p:cNvPr id="5" name="Picture 4" descr="A picture containing object&#10;&#10;Description automatically generated">
            <a:extLst>
              <a:ext uri="{FF2B5EF4-FFF2-40B4-BE49-F238E27FC236}">
                <a16:creationId xmlns:a16="http://schemas.microsoft.com/office/drawing/2014/main" id="{EDD492F9-0AD8-FD45-94CF-B086AA67EBCD}"/>
              </a:ext>
            </a:extLst>
          </p:cNvPr>
          <p:cNvPicPr>
            <a:picLocks noChangeAspect="1"/>
          </p:cNvPicPr>
          <p:nvPr/>
        </p:nvPicPr>
        <p:blipFill>
          <a:blip r:embed="rId3"/>
          <a:stretch>
            <a:fillRect/>
          </a:stretch>
        </p:blipFill>
        <p:spPr>
          <a:xfrm>
            <a:off x="1515888" y="3373834"/>
            <a:ext cx="1908010" cy="2719462"/>
          </a:xfrm>
          <a:prstGeom prst="rect">
            <a:avLst/>
          </a:prstGeom>
        </p:spPr>
      </p:pic>
      <p:pic>
        <p:nvPicPr>
          <p:cNvPr id="7" name="Picture 6" descr="A picture containing object, table&#10;&#10;Description automatically generated">
            <a:extLst>
              <a:ext uri="{FF2B5EF4-FFF2-40B4-BE49-F238E27FC236}">
                <a16:creationId xmlns:a16="http://schemas.microsoft.com/office/drawing/2014/main" id="{3510FAB6-27A8-4F4D-8E5D-C7455690592A}"/>
              </a:ext>
            </a:extLst>
          </p:cNvPr>
          <p:cNvPicPr>
            <a:picLocks noChangeAspect="1"/>
          </p:cNvPicPr>
          <p:nvPr/>
        </p:nvPicPr>
        <p:blipFill>
          <a:blip r:embed="rId4"/>
          <a:stretch>
            <a:fillRect/>
          </a:stretch>
        </p:blipFill>
        <p:spPr>
          <a:xfrm>
            <a:off x="5260304" y="3602614"/>
            <a:ext cx="2304679" cy="2169110"/>
          </a:xfrm>
          <a:prstGeom prst="rect">
            <a:avLst/>
          </a:prstGeom>
        </p:spPr>
      </p:pic>
    </p:spTree>
    <p:extLst>
      <p:ext uri="{BB962C8B-B14F-4D97-AF65-F5344CB8AC3E}">
        <p14:creationId xmlns:p14="http://schemas.microsoft.com/office/powerpoint/2010/main" val="312818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15" name="Rectangle 3"/>
          <p:cNvSpPr txBox="1">
            <a:spLocks noChangeArrowheads="1"/>
          </p:cNvSpPr>
          <p:nvPr/>
        </p:nvSpPr>
        <p:spPr bwMode="auto">
          <a:xfrm>
            <a:off x="521550" y="1606298"/>
            <a:ext cx="8151531" cy="3645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2812" dirty="0">
                <a:latin typeface="Book Antiqua"/>
              </a:rPr>
              <a:t>Ordering joins is an important aspect of centralized query optimization.</a:t>
            </a:r>
          </a:p>
          <a:p>
            <a:pPr>
              <a:spcBef>
                <a:spcPct val="50000"/>
              </a:spcBef>
            </a:pPr>
            <a:r>
              <a:rPr lang="en-US" sz="2812" dirty="0">
                <a:latin typeface="Book Antiqua"/>
              </a:rPr>
              <a:t>Join ordering in a distributed context is even more important since joins between fragments may increase the communication time. </a:t>
            </a:r>
          </a:p>
        </p:txBody>
      </p:sp>
    </p:spTree>
    <p:extLst>
      <p:ext uri="{BB962C8B-B14F-4D97-AF65-F5344CB8AC3E}">
        <p14:creationId xmlns:p14="http://schemas.microsoft.com/office/powerpoint/2010/main" val="25886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329049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94211" name="Rectangle 3"/>
          <p:cNvSpPr>
            <a:spLocks noGrp="1" noChangeArrowheads="1"/>
          </p:cNvSpPr>
          <p:nvPr>
            <p:ph idx="1"/>
          </p:nvPr>
        </p:nvSpPr>
        <p:spPr>
          <a:xfrm>
            <a:off x="319028" y="4036568"/>
            <a:ext cx="8354053" cy="2025225"/>
          </a:xfrm>
          <a:noFill/>
          <a:ln/>
        </p:spPr>
        <p:txBody>
          <a:bodyPr/>
          <a:lstStyle/>
          <a:p>
            <a:pPr>
              <a:lnSpc>
                <a:spcPct val="100000"/>
              </a:lnSpc>
              <a:spcBef>
                <a:spcPct val="50000"/>
              </a:spcBef>
            </a:pPr>
            <a:r>
              <a:rPr lang="en-US" dirty="0"/>
              <a:t>The obvious choice of the relation to transfer is to send the smaller relation to the site of the larger one, which gives rise to two possibilities, as shown above. </a:t>
            </a:r>
          </a:p>
          <a:p>
            <a:pPr>
              <a:lnSpc>
                <a:spcPct val="100000"/>
              </a:lnSpc>
              <a:spcBef>
                <a:spcPct val="50000"/>
              </a:spcBef>
            </a:pPr>
            <a:r>
              <a:rPr lang="en-US" dirty="0"/>
              <a:t>To make this choice we need to evaluate the sizes of R and S. </a:t>
            </a:r>
          </a:p>
        </p:txBody>
      </p:sp>
      <p:sp>
        <p:nvSpPr>
          <p:cNvPr id="94213" name="Oval 5"/>
          <p:cNvSpPr>
            <a:spLocks noChangeArrowheads="1"/>
          </p:cNvSpPr>
          <p:nvPr/>
        </p:nvSpPr>
        <p:spPr bwMode="auto">
          <a:xfrm>
            <a:off x="2698667" y="2603630"/>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sp>
        <p:nvSpPr>
          <p:cNvPr id="94214" name="Rectangle 6"/>
          <p:cNvSpPr>
            <a:spLocks noChangeArrowheads="1"/>
          </p:cNvSpPr>
          <p:nvPr/>
        </p:nvSpPr>
        <p:spPr bwMode="auto">
          <a:xfrm>
            <a:off x="2778042" y="2667130"/>
            <a:ext cx="283982" cy="322741"/>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i="1" dirty="0">
                <a:solidFill>
                  <a:srgbClr val="000000"/>
                </a:solidFill>
                <a:latin typeface="Arial"/>
              </a:rPr>
              <a:t>R</a:t>
            </a:r>
          </a:p>
        </p:txBody>
      </p:sp>
      <p:sp>
        <p:nvSpPr>
          <p:cNvPr id="94216" name="Rectangle 8"/>
          <p:cNvSpPr>
            <a:spLocks noChangeArrowheads="1"/>
          </p:cNvSpPr>
          <p:nvPr/>
        </p:nvSpPr>
        <p:spPr bwMode="auto">
          <a:xfrm>
            <a:off x="3279762" y="2249215"/>
            <a:ext cx="1949249"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chemeClr val="tx2"/>
                </a:solidFill>
                <a:latin typeface="Arial"/>
              </a:rPr>
              <a:t>if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R</a:t>
            </a:r>
            <a:r>
              <a:rPr lang="en-US" sz="1687" dirty="0">
                <a:solidFill>
                  <a:schemeClr val="tx2"/>
                </a:solidFill>
                <a:latin typeface="Arial"/>
              </a:rPr>
              <a:t>) &lt;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S</a:t>
            </a:r>
            <a:r>
              <a:rPr lang="en-US" sz="1687" dirty="0">
                <a:solidFill>
                  <a:schemeClr val="tx2"/>
                </a:solidFill>
                <a:latin typeface="Arial"/>
              </a:rPr>
              <a:t>)</a:t>
            </a:r>
          </a:p>
        </p:txBody>
      </p:sp>
      <p:sp>
        <p:nvSpPr>
          <p:cNvPr id="94217" name="Rectangle 9"/>
          <p:cNvSpPr>
            <a:spLocks noChangeArrowheads="1"/>
          </p:cNvSpPr>
          <p:nvPr/>
        </p:nvSpPr>
        <p:spPr bwMode="auto">
          <a:xfrm>
            <a:off x="3293966" y="2963994"/>
            <a:ext cx="1949249"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chemeClr val="tx2"/>
                </a:solidFill>
                <a:latin typeface="Arial"/>
              </a:rPr>
              <a:t>if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R</a:t>
            </a:r>
            <a:r>
              <a:rPr lang="en-US" sz="1687" dirty="0">
                <a:solidFill>
                  <a:schemeClr val="tx2"/>
                </a:solidFill>
                <a:latin typeface="Arial"/>
              </a:rPr>
              <a:t>) &gt; </a:t>
            </a:r>
            <a:r>
              <a:rPr lang="en-US" sz="1687" i="1" dirty="0">
                <a:solidFill>
                  <a:schemeClr val="tx2"/>
                </a:solidFill>
                <a:latin typeface="Arial"/>
              </a:rPr>
              <a:t>size</a:t>
            </a:r>
            <a:r>
              <a:rPr lang="en-US" sz="1687" dirty="0">
                <a:solidFill>
                  <a:schemeClr val="tx2"/>
                </a:solidFill>
                <a:latin typeface="Arial"/>
              </a:rPr>
              <a:t>(</a:t>
            </a:r>
            <a:r>
              <a:rPr lang="en-US" sz="1687" i="1" dirty="0">
                <a:solidFill>
                  <a:schemeClr val="tx2"/>
                </a:solidFill>
                <a:latin typeface="Arial"/>
              </a:rPr>
              <a:t>S</a:t>
            </a:r>
            <a:r>
              <a:rPr lang="en-US" sz="1687" dirty="0">
                <a:solidFill>
                  <a:schemeClr val="tx2"/>
                </a:solidFill>
                <a:latin typeface="Arial"/>
              </a:rPr>
              <a:t>)</a:t>
            </a:r>
          </a:p>
        </p:txBody>
      </p:sp>
      <p:sp>
        <p:nvSpPr>
          <p:cNvPr id="94218" name="Oval 10"/>
          <p:cNvSpPr>
            <a:spLocks noChangeArrowheads="1"/>
          </p:cNvSpPr>
          <p:nvPr/>
        </p:nvSpPr>
        <p:spPr bwMode="auto">
          <a:xfrm>
            <a:off x="5645067" y="2603630"/>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sp>
        <p:nvSpPr>
          <p:cNvPr id="94219" name="Rectangle 11"/>
          <p:cNvSpPr>
            <a:spLocks noChangeArrowheads="1"/>
          </p:cNvSpPr>
          <p:nvPr/>
        </p:nvSpPr>
        <p:spPr bwMode="auto">
          <a:xfrm>
            <a:off x="5724442" y="2667130"/>
            <a:ext cx="272761" cy="322741"/>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i="1" dirty="0">
                <a:solidFill>
                  <a:srgbClr val="000000"/>
                </a:solidFill>
                <a:latin typeface="Arial"/>
              </a:rPr>
              <a:t>S</a:t>
            </a:r>
          </a:p>
        </p:txBody>
      </p:sp>
      <p:sp>
        <p:nvSpPr>
          <p:cNvPr id="94221" name="Line 13"/>
          <p:cNvSpPr>
            <a:spLocks noChangeShapeType="1"/>
          </p:cNvSpPr>
          <p:nvPr/>
        </p:nvSpPr>
        <p:spPr bwMode="auto">
          <a:xfrm>
            <a:off x="3203492" y="2748093"/>
            <a:ext cx="2443162"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94222" name="Line 14"/>
          <p:cNvSpPr>
            <a:spLocks noChangeShapeType="1"/>
          </p:cNvSpPr>
          <p:nvPr/>
        </p:nvSpPr>
        <p:spPr bwMode="auto">
          <a:xfrm>
            <a:off x="3222542" y="2965580"/>
            <a:ext cx="2443162" cy="0"/>
          </a:xfrm>
          <a:prstGeom prst="line">
            <a:avLst/>
          </a:prstGeom>
          <a:noFill/>
          <a:ln w="19050">
            <a:solidFill>
              <a:schemeClr val="tx2"/>
            </a:solidFill>
            <a:round/>
            <a:headEnd type="triangle" w="lg" len="lg"/>
            <a:tailEnd type="none"/>
          </a:ln>
          <a:effectLst/>
        </p:spPr>
        <p:txBody>
          <a:bodyPr wrap="none" lIns="91439" tIns="45719" rIns="91439" bIns="45719" anchor="ctr">
            <a:prstTxWarp prst="textNoShape">
              <a:avLst/>
            </a:prstTxWarp>
          </a:bodyPr>
          <a:lstStyle/>
          <a:p>
            <a:endParaRPr lang="en-US" sz="1687" dirty="0">
              <a:latin typeface="Arial"/>
            </a:endParaRPr>
          </a:p>
        </p:txBody>
      </p:sp>
      <p:sp>
        <p:nvSpPr>
          <p:cNvPr id="15" name="Rectangle 3"/>
          <p:cNvSpPr txBox="1">
            <a:spLocks noChangeArrowheads="1"/>
          </p:cNvSpPr>
          <p:nvPr/>
        </p:nvSpPr>
        <p:spPr bwMode="auto">
          <a:xfrm>
            <a:off x="319028" y="1656928"/>
            <a:ext cx="8542676" cy="374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1969" dirty="0">
                <a:latin typeface="Book Antiqua"/>
              </a:rPr>
              <a:t>Consider two relations only</a:t>
            </a:r>
          </a:p>
        </p:txBody>
      </p:sp>
      <p:sp>
        <p:nvSpPr>
          <p:cNvPr id="13" name="Rectangle 6"/>
          <p:cNvSpPr>
            <a:spLocks noChangeArrowheads="1"/>
          </p:cNvSpPr>
          <p:nvPr/>
        </p:nvSpPr>
        <p:spPr bwMode="auto">
          <a:xfrm>
            <a:off x="1840223" y="266359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sp>
        <p:nvSpPr>
          <p:cNvPr id="14" name="Rectangle 4"/>
          <p:cNvSpPr>
            <a:spLocks noChangeArrowheads="1"/>
          </p:cNvSpPr>
          <p:nvPr/>
        </p:nvSpPr>
        <p:spPr bwMode="auto">
          <a:xfrm>
            <a:off x="6344072" y="2651565"/>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Tree>
    <p:extLst>
      <p:ext uri="{BB962C8B-B14F-4D97-AF65-F5344CB8AC3E}">
        <p14:creationId xmlns:p14="http://schemas.microsoft.com/office/powerpoint/2010/main" val="334280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a:t>Join Ordering</a:t>
            </a:r>
          </a:p>
        </p:txBody>
      </p:sp>
      <p:sp>
        <p:nvSpPr>
          <p:cNvPr id="94211" name="Rectangle 3"/>
          <p:cNvSpPr>
            <a:spLocks noGrp="1" noChangeArrowheads="1"/>
          </p:cNvSpPr>
          <p:nvPr>
            <p:ph idx="1"/>
          </p:nvPr>
        </p:nvSpPr>
        <p:spPr>
          <a:xfrm>
            <a:off x="369658" y="2960801"/>
            <a:ext cx="8607206" cy="3016607"/>
          </a:xfrm>
          <a:noFill/>
          <a:ln/>
        </p:spPr>
        <p:txBody>
          <a:bodyPr/>
          <a:lstStyle/>
          <a:p>
            <a:pPr>
              <a:lnSpc>
                <a:spcPct val="100000"/>
              </a:lnSpc>
              <a:spcBef>
                <a:spcPct val="50000"/>
              </a:spcBef>
            </a:pPr>
            <a:r>
              <a:rPr lang="en-US" sz="1828" dirty="0"/>
              <a:t>As in the case of a single join, the objective of the join-ordering algorithm is to transmit smaller operands. </a:t>
            </a:r>
          </a:p>
          <a:p>
            <a:pPr>
              <a:lnSpc>
                <a:spcPct val="100000"/>
              </a:lnSpc>
              <a:spcBef>
                <a:spcPct val="50000"/>
              </a:spcBef>
            </a:pPr>
            <a:r>
              <a:rPr lang="en-US" sz="1828" dirty="0"/>
              <a:t>Thus, estimating the size of relations and/or join results is mandatory, but also difficult. </a:t>
            </a:r>
          </a:p>
          <a:p>
            <a:pPr>
              <a:lnSpc>
                <a:spcPct val="100000"/>
              </a:lnSpc>
              <a:spcBef>
                <a:spcPct val="50000"/>
              </a:spcBef>
            </a:pPr>
            <a:r>
              <a:rPr lang="en-US" sz="1828" dirty="0"/>
              <a:t>Multiple relations are more difficult because of too many alternatives.</a:t>
            </a:r>
          </a:p>
          <a:p>
            <a:pPr lvl="1">
              <a:lnSpc>
                <a:spcPct val="100000"/>
              </a:lnSpc>
              <a:spcBef>
                <a:spcPct val="50000"/>
              </a:spcBef>
            </a:pPr>
            <a:r>
              <a:rPr lang="en-US" dirty="0"/>
              <a:t>Compute the cost of all alternatives and select the best one.</a:t>
            </a:r>
          </a:p>
          <a:p>
            <a:pPr lvl="1">
              <a:spcBef>
                <a:spcPct val="50000"/>
              </a:spcBef>
            </a:pPr>
            <a:r>
              <a:rPr lang="en-US" sz="2028" dirty="0"/>
              <a:t>Necessary to compute the size of intermediate relations which is difficult.</a:t>
            </a:r>
          </a:p>
          <a:p>
            <a:pPr lvl="1">
              <a:lnSpc>
                <a:spcPct val="100000"/>
              </a:lnSpc>
              <a:spcBef>
                <a:spcPct val="50000"/>
              </a:spcBef>
            </a:pPr>
            <a:r>
              <a:rPr lang="en-US" dirty="0"/>
              <a:t>Use heuristics</a:t>
            </a:r>
          </a:p>
        </p:txBody>
      </p:sp>
      <p:sp>
        <p:nvSpPr>
          <p:cNvPr id="94213" name="Oval 5"/>
          <p:cNvSpPr>
            <a:spLocks noChangeArrowheads="1"/>
          </p:cNvSpPr>
          <p:nvPr/>
        </p:nvSpPr>
        <p:spPr bwMode="auto">
          <a:xfrm>
            <a:off x="2698667" y="2114201"/>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828" dirty="0">
              <a:latin typeface="Arial"/>
            </a:endParaRPr>
          </a:p>
        </p:txBody>
      </p:sp>
      <p:sp>
        <p:nvSpPr>
          <p:cNvPr id="94214" name="Rectangle 6"/>
          <p:cNvSpPr>
            <a:spLocks noChangeArrowheads="1"/>
          </p:cNvSpPr>
          <p:nvPr/>
        </p:nvSpPr>
        <p:spPr bwMode="auto">
          <a:xfrm>
            <a:off x="2823732" y="2177701"/>
            <a:ext cx="298409" cy="344414"/>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i="1" dirty="0">
                <a:solidFill>
                  <a:srgbClr val="000000"/>
                </a:solidFill>
                <a:latin typeface="Arial"/>
              </a:rPr>
              <a:t>R</a:t>
            </a:r>
          </a:p>
        </p:txBody>
      </p:sp>
      <p:sp>
        <p:nvSpPr>
          <p:cNvPr id="94216" name="Rectangle 8"/>
          <p:cNvSpPr>
            <a:spLocks noChangeArrowheads="1"/>
          </p:cNvSpPr>
          <p:nvPr/>
        </p:nvSpPr>
        <p:spPr bwMode="auto">
          <a:xfrm>
            <a:off x="3427907" y="1759786"/>
            <a:ext cx="210474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chemeClr val="tx2"/>
                </a:solidFill>
                <a:latin typeface="Arial"/>
              </a:rPr>
              <a:t>if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R</a:t>
            </a:r>
            <a:r>
              <a:rPr lang="en-US" sz="1828" dirty="0">
                <a:solidFill>
                  <a:schemeClr val="tx2"/>
                </a:solidFill>
                <a:latin typeface="Arial"/>
              </a:rPr>
              <a:t>) &lt;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S</a:t>
            </a:r>
            <a:r>
              <a:rPr lang="en-US" sz="1828" dirty="0">
                <a:solidFill>
                  <a:schemeClr val="tx2"/>
                </a:solidFill>
                <a:latin typeface="Arial"/>
              </a:rPr>
              <a:t>)</a:t>
            </a:r>
          </a:p>
        </p:txBody>
      </p:sp>
      <p:sp>
        <p:nvSpPr>
          <p:cNvPr id="94217" name="Rectangle 9"/>
          <p:cNvSpPr>
            <a:spLocks noChangeArrowheads="1"/>
          </p:cNvSpPr>
          <p:nvPr/>
        </p:nvSpPr>
        <p:spPr bwMode="auto">
          <a:xfrm>
            <a:off x="3442111" y="2474565"/>
            <a:ext cx="210474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chemeClr val="tx2"/>
                </a:solidFill>
                <a:latin typeface="Arial"/>
              </a:rPr>
              <a:t>if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R</a:t>
            </a:r>
            <a:r>
              <a:rPr lang="en-US" sz="1828" dirty="0">
                <a:solidFill>
                  <a:schemeClr val="tx2"/>
                </a:solidFill>
                <a:latin typeface="Arial"/>
              </a:rPr>
              <a:t>) &gt; </a:t>
            </a:r>
            <a:r>
              <a:rPr lang="en-US" sz="1828" i="1" dirty="0">
                <a:solidFill>
                  <a:schemeClr val="tx2"/>
                </a:solidFill>
                <a:latin typeface="Arial"/>
              </a:rPr>
              <a:t>size</a:t>
            </a:r>
            <a:r>
              <a:rPr lang="en-US" sz="1828" dirty="0">
                <a:solidFill>
                  <a:schemeClr val="tx2"/>
                </a:solidFill>
                <a:latin typeface="Arial"/>
              </a:rPr>
              <a:t>(</a:t>
            </a:r>
            <a:r>
              <a:rPr lang="en-US" sz="1828" i="1" dirty="0">
                <a:solidFill>
                  <a:schemeClr val="tx2"/>
                </a:solidFill>
                <a:latin typeface="Arial"/>
              </a:rPr>
              <a:t>S</a:t>
            </a:r>
            <a:r>
              <a:rPr lang="en-US" sz="1828" dirty="0">
                <a:solidFill>
                  <a:schemeClr val="tx2"/>
                </a:solidFill>
                <a:latin typeface="Arial"/>
              </a:rPr>
              <a:t>)</a:t>
            </a:r>
          </a:p>
        </p:txBody>
      </p:sp>
      <p:sp>
        <p:nvSpPr>
          <p:cNvPr id="94218" name="Oval 10"/>
          <p:cNvSpPr>
            <a:spLocks noChangeArrowheads="1"/>
          </p:cNvSpPr>
          <p:nvPr/>
        </p:nvSpPr>
        <p:spPr bwMode="auto">
          <a:xfrm>
            <a:off x="5645067" y="2114201"/>
            <a:ext cx="501650" cy="501650"/>
          </a:xfrm>
          <a:prstGeom prst="ellipse">
            <a:avLst/>
          </a:prstGeom>
          <a:noFill/>
          <a:ln w="12700">
            <a:solidFill>
              <a:srgbClr val="000000"/>
            </a:solidFill>
            <a:round/>
            <a:headEnd/>
            <a:tailEnd/>
          </a:ln>
          <a:effectLst/>
        </p:spPr>
        <p:txBody>
          <a:bodyPr wrap="none" anchor="ctr">
            <a:prstTxWarp prst="textNoShape">
              <a:avLst/>
            </a:prstTxWarp>
          </a:bodyPr>
          <a:lstStyle/>
          <a:p>
            <a:endParaRPr lang="en-US" sz="1828" dirty="0">
              <a:latin typeface="Arial"/>
            </a:endParaRPr>
          </a:p>
        </p:txBody>
      </p:sp>
      <p:sp>
        <p:nvSpPr>
          <p:cNvPr id="94219" name="Rectangle 11"/>
          <p:cNvSpPr>
            <a:spLocks noChangeArrowheads="1"/>
          </p:cNvSpPr>
          <p:nvPr/>
        </p:nvSpPr>
        <p:spPr bwMode="auto">
          <a:xfrm>
            <a:off x="5769188" y="2177701"/>
            <a:ext cx="285585" cy="344414"/>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i="1" dirty="0">
                <a:solidFill>
                  <a:srgbClr val="000000"/>
                </a:solidFill>
                <a:latin typeface="Arial"/>
              </a:rPr>
              <a:t>S</a:t>
            </a:r>
          </a:p>
        </p:txBody>
      </p:sp>
      <p:sp>
        <p:nvSpPr>
          <p:cNvPr id="94221" name="Line 13"/>
          <p:cNvSpPr>
            <a:spLocks noChangeShapeType="1"/>
          </p:cNvSpPr>
          <p:nvPr/>
        </p:nvSpPr>
        <p:spPr bwMode="auto">
          <a:xfrm>
            <a:off x="3203492" y="2258664"/>
            <a:ext cx="2443162"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828" dirty="0">
              <a:latin typeface="Arial"/>
            </a:endParaRPr>
          </a:p>
        </p:txBody>
      </p:sp>
      <p:sp>
        <p:nvSpPr>
          <p:cNvPr id="94222" name="Line 14"/>
          <p:cNvSpPr>
            <a:spLocks noChangeShapeType="1"/>
          </p:cNvSpPr>
          <p:nvPr/>
        </p:nvSpPr>
        <p:spPr bwMode="auto">
          <a:xfrm>
            <a:off x="3222542" y="2476151"/>
            <a:ext cx="2443162" cy="0"/>
          </a:xfrm>
          <a:prstGeom prst="line">
            <a:avLst/>
          </a:prstGeom>
          <a:noFill/>
          <a:ln w="19050">
            <a:solidFill>
              <a:schemeClr val="tx2"/>
            </a:solidFill>
            <a:round/>
            <a:headEnd type="triangle" w="lg" len="lg"/>
            <a:tailEnd type="none"/>
          </a:ln>
          <a:effectLst/>
        </p:spPr>
        <p:txBody>
          <a:bodyPr wrap="none" lIns="91439" tIns="45719" rIns="91439" bIns="45719" anchor="ctr">
            <a:prstTxWarp prst="textNoShape">
              <a:avLst/>
            </a:prstTxWarp>
          </a:bodyPr>
          <a:lstStyle/>
          <a:p>
            <a:endParaRPr lang="en-US" sz="1828" dirty="0">
              <a:latin typeface="Arial"/>
            </a:endParaRPr>
          </a:p>
        </p:txBody>
      </p:sp>
      <p:sp>
        <p:nvSpPr>
          <p:cNvPr id="15" name="Rectangle 3"/>
          <p:cNvSpPr txBox="1">
            <a:spLocks noChangeArrowheads="1"/>
          </p:cNvSpPr>
          <p:nvPr/>
        </p:nvSpPr>
        <p:spPr bwMode="auto">
          <a:xfrm>
            <a:off x="369658" y="1268760"/>
            <a:ext cx="8492046" cy="36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19" tIns="35719" rIns="35719" bIns="35719" numCol="1" anchor="t" anchorCtr="0" compatLnSpc="1">
            <a:prstTxWarp prst="textNoShape">
              <a:avLst/>
            </a:prstTxWarp>
          </a:bodyPr>
          <a:lstStyle>
            <a:lvl1pPr marL="368300" indent="-368300" algn="l" rtl="0" eaLnBrk="1" fontAlgn="base" hangingPunct="1">
              <a:spcBef>
                <a:spcPts val="1200"/>
              </a:spcBef>
              <a:spcAft>
                <a:spcPct val="0"/>
              </a:spcAft>
              <a:buClr>
                <a:srgbClr val="4A71A9"/>
              </a:buClr>
              <a:buSzPct val="150000"/>
              <a:buFont typeface="Palatino" charset="0"/>
              <a:buChar char="•"/>
              <a:defRPr sz="2800">
                <a:solidFill>
                  <a:srgbClr val="000000"/>
                </a:solidFill>
                <a:latin typeface="+mn-lt"/>
                <a:ea typeface="+mn-ea"/>
                <a:cs typeface="+mn-cs"/>
                <a:sym typeface="Palatino" charset="0"/>
              </a:defRPr>
            </a:lvl1pPr>
            <a:lvl2pPr marL="762000" indent="-368300" algn="l" rtl="0" eaLnBrk="1" fontAlgn="base" hangingPunct="1">
              <a:spcBef>
                <a:spcPts val="1200"/>
              </a:spcBef>
              <a:spcAft>
                <a:spcPct val="0"/>
              </a:spcAft>
              <a:buClr>
                <a:srgbClr val="4A71A9"/>
              </a:buClr>
              <a:buSzPct val="85000"/>
              <a:buFont typeface="Zapf Dingbats" charset="0"/>
              <a:buChar char="➡"/>
              <a:defRPr sz="2600">
                <a:solidFill>
                  <a:srgbClr val="000000"/>
                </a:solidFill>
                <a:latin typeface="+mn-lt"/>
                <a:ea typeface="+mn-ea"/>
                <a:cs typeface="+mn-cs"/>
                <a:sym typeface="Palatino" charset="0"/>
              </a:defRPr>
            </a:lvl2pPr>
            <a:lvl3pPr marL="1206500" indent="-368300" algn="l" rtl="0" eaLnBrk="1" fontAlgn="base" hangingPunct="1">
              <a:spcBef>
                <a:spcPts val="1200"/>
              </a:spcBef>
              <a:spcAft>
                <a:spcPct val="0"/>
              </a:spcAft>
              <a:buClr>
                <a:srgbClr val="4A71A9"/>
              </a:buClr>
              <a:buSzPct val="80000"/>
              <a:buFont typeface="Zapf Dingbats" charset="0"/>
              <a:buChar char="✦"/>
              <a:defRPr sz="2400">
                <a:solidFill>
                  <a:srgbClr val="000000"/>
                </a:solidFill>
                <a:latin typeface="+mn-lt"/>
                <a:ea typeface="+mn-ea"/>
                <a:cs typeface="+mn-cs"/>
                <a:sym typeface="Palatino" charset="0"/>
              </a:defRPr>
            </a:lvl3pPr>
            <a:lvl4pPr marL="1651000" indent="-368300" algn="l" rtl="0" eaLnBrk="1" fontAlgn="base" hangingPunct="1">
              <a:spcBef>
                <a:spcPts val="1200"/>
              </a:spcBef>
              <a:spcAft>
                <a:spcPct val="0"/>
              </a:spcAft>
              <a:buClr>
                <a:srgbClr val="4A71A9"/>
              </a:buClr>
              <a:buSzPct val="69000"/>
              <a:buFont typeface="Lucida Grande" charset="0"/>
              <a:buChar char="✓"/>
              <a:defRPr sz="2000">
                <a:solidFill>
                  <a:srgbClr val="000000"/>
                </a:solidFill>
                <a:latin typeface="+mn-lt"/>
                <a:ea typeface="+mn-ea"/>
                <a:cs typeface="+mn-cs"/>
                <a:sym typeface="Palatino" charset="0"/>
              </a:defRPr>
            </a:lvl4pPr>
            <a:lvl5pPr marL="20955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5pPr>
            <a:lvl6pPr marL="25527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6pPr>
            <a:lvl7pPr marL="30099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7pPr>
            <a:lvl8pPr marL="34671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8pPr>
            <a:lvl9pPr marL="3924300" indent="-368300" algn="l" rtl="0" eaLnBrk="1" fontAlgn="base" hangingPunct="1">
              <a:spcBef>
                <a:spcPts val="1200"/>
              </a:spcBef>
              <a:spcAft>
                <a:spcPct val="0"/>
              </a:spcAft>
              <a:buClr>
                <a:srgbClr val="4A71A9"/>
              </a:buClr>
              <a:buSzPct val="50000"/>
              <a:buFont typeface="Zapf Dingbats" charset="0"/>
              <a:buChar char="✤"/>
              <a:defRPr>
                <a:solidFill>
                  <a:srgbClr val="000000"/>
                </a:solidFill>
                <a:latin typeface="+mn-lt"/>
                <a:ea typeface="+mn-ea"/>
                <a:cs typeface="+mn-cs"/>
                <a:sym typeface="Palatino" charset="0"/>
              </a:defRPr>
            </a:lvl9pPr>
          </a:lstStyle>
          <a:p>
            <a:pPr>
              <a:spcBef>
                <a:spcPct val="50000"/>
              </a:spcBef>
            </a:pPr>
            <a:r>
              <a:rPr lang="en-US" sz="1828" dirty="0">
                <a:latin typeface="Book Antiqua"/>
              </a:rPr>
              <a:t>Consider two relations only</a:t>
            </a:r>
          </a:p>
        </p:txBody>
      </p:sp>
      <p:sp>
        <p:nvSpPr>
          <p:cNvPr id="13" name="Rectangle 6"/>
          <p:cNvSpPr>
            <a:spLocks noChangeArrowheads="1"/>
          </p:cNvSpPr>
          <p:nvPr/>
        </p:nvSpPr>
        <p:spPr bwMode="auto">
          <a:xfrm>
            <a:off x="1839593" y="217416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sp>
        <p:nvSpPr>
          <p:cNvPr id="14" name="Rectangle 4"/>
          <p:cNvSpPr>
            <a:spLocks noChangeArrowheads="1"/>
          </p:cNvSpPr>
          <p:nvPr/>
        </p:nvSpPr>
        <p:spPr bwMode="auto">
          <a:xfrm>
            <a:off x="6343442" y="216213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Tree>
    <p:extLst>
      <p:ext uri="{BB962C8B-B14F-4D97-AF65-F5344CB8AC3E}">
        <p14:creationId xmlns:p14="http://schemas.microsoft.com/office/powerpoint/2010/main" val="318542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a:noFill/>
          <a:ln/>
        </p:spPr>
        <p:txBody>
          <a:bodyPr/>
          <a:lstStyle/>
          <a:p>
            <a:r>
              <a:rPr lang="en-US" dirty="0"/>
              <a:t>Join Ordering – Example</a:t>
            </a:r>
          </a:p>
        </p:txBody>
      </p:sp>
      <p:sp>
        <p:nvSpPr>
          <p:cNvPr id="329730" name="Rectangle 2"/>
          <p:cNvSpPr>
            <a:spLocks noGrp="1" noChangeArrowheads="1"/>
          </p:cNvSpPr>
          <p:nvPr>
            <p:ph idx="1"/>
          </p:nvPr>
        </p:nvSpPr>
        <p:spPr>
          <a:xfrm>
            <a:off x="755576" y="1556792"/>
            <a:ext cx="5835650" cy="1150937"/>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PROJ </a:t>
            </a:r>
            <a:r>
              <a:rPr lang="en-US" sz="2531" dirty="0">
                <a:solidFill>
                  <a:schemeClr val="tx2"/>
                </a:solidFill>
                <a:latin typeface="MS PGothic"/>
                <a:ea typeface="MS PGothic"/>
              </a:rPr>
              <a:t>⋈</a:t>
            </a:r>
            <a:r>
              <a:rPr lang="en-US" baseline="-25000" dirty="0">
                <a:solidFill>
                  <a:schemeClr val="tx2"/>
                </a:solidFill>
              </a:rPr>
              <a:t>PNO </a:t>
            </a:r>
            <a:r>
              <a:rPr lang="en-US" dirty="0">
                <a:solidFill>
                  <a:schemeClr val="tx2"/>
                </a:solidFill>
              </a:rPr>
              <a:t>ASG </a:t>
            </a:r>
            <a:r>
              <a:rPr lang="en-US" sz="2531" dirty="0">
                <a:solidFill>
                  <a:schemeClr val="tx2"/>
                </a:solidFill>
                <a:latin typeface="MS PGothic"/>
                <a:ea typeface="MS PGothic"/>
              </a:rPr>
              <a:t>⋈</a:t>
            </a:r>
            <a:r>
              <a:rPr lang="en-US" baseline="-25000" dirty="0">
                <a:solidFill>
                  <a:schemeClr val="tx2"/>
                </a:solidFill>
              </a:rPr>
              <a:t>ENO </a:t>
            </a:r>
            <a:r>
              <a:rPr lang="en-US" dirty="0">
                <a:solidFill>
                  <a:schemeClr val="tx2"/>
                </a:solidFill>
              </a:rPr>
              <a:t>EMP</a:t>
            </a:r>
          </a:p>
        </p:txBody>
      </p:sp>
      <p:sp>
        <p:nvSpPr>
          <p:cNvPr id="6" name="Footer Placeholder 5">
            <a:extLst>
              <a:ext uri="{FF2B5EF4-FFF2-40B4-BE49-F238E27FC236}">
                <a16:creationId xmlns:a16="http://schemas.microsoft.com/office/drawing/2014/main" id="{A5014C65-A744-4A4E-8750-440924BA752D}"/>
              </a:ext>
            </a:extLst>
          </p:cNvPr>
          <p:cNvSpPr>
            <a:spLocks noGrp="1"/>
          </p:cNvSpPr>
          <p:nvPr>
            <p:ph type="ftr" sz="quarter" idx="3"/>
          </p:nvPr>
        </p:nvSpPr>
        <p:spPr/>
        <p:txBody>
          <a:bodyPr/>
          <a:lstStyle/>
          <a:p>
            <a:r>
              <a:rPr lang="en-US"/>
              <a:t>© 2020, M.T. Özsu &amp; P. Valduriez</a:t>
            </a:r>
            <a:endParaRPr lang="en-US" dirty="0"/>
          </a:p>
        </p:txBody>
      </p:sp>
      <p:sp>
        <p:nvSpPr>
          <p:cNvPr id="7" name="Slide Number Placeholder 6">
            <a:extLst>
              <a:ext uri="{FF2B5EF4-FFF2-40B4-BE49-F238E27FC236}">
                <a16:creationId xmlns:a16="http://schemas.microsoft.com/office/drawing/2014/main" id="{1F386B90-5FC5-7442-9375-188B4738FD8F}"/>
              </a:ext>
            </a:extLst>
          </p:cNvPr>
          <p:cNvSpPr>
            <a:spLocks noGrp="1"/>
          </p:cNvSpPr>
          <p:nvPr>
            <p:ph type="sldNum" sz="quarter" idx="4"/>
          </p:nvPr>
        </p:nvSpPr>
        <p:spPr/>
        <p:txBody>
          <a:bodyPr/>
          <a:lstStyle/>
          <a:p>
            <a:fld id="{FD96158B-4539-3C43-9DE5-94C547866200}" type="slidenum">
              <a:rPr lang="en-US" smtClean="0"/>
              <a:t>22</a:t>
            </a:fld>
            <a:endParaRPr lang="en-US"/>
          </a:p>
        </p:txBody>
      </p:sp>
      <p:pic>
        <p:nvPicPr>
          <p:cNvPr id="9" name="Picture 8" descr="A picture containing device&#10;&#10;Description automatically generated">
            <a:extLst>
              <a:ext uri="{FF2B5EF4-FFF2-40B4-BE49-F238E27FC236}">
                <a16:creationId xmlns:a16="http://schemas.microsoft.com/office/drawing/2014/main" id="{8AA46E2A-E661-2A44-A107-933BF8DBB3A2}"/>
              </a:ext>
            </a:extLst>
          </p:cNvPr>
          <p:cNvPicPr>
            <a:picLocks noChangeAspect="1"/>
          </p:cNvPicPr>
          <p:nvPr/>
        </p:nvPicPr>
        <p:blipFill>
          <a:blip r:embed="rId3"/>
          <a:stretch>
            <a:fillRect/>
          </a:stretch>
        </p:blipFill>
        <p:spPr>
          <a:xfrm>
            <a:off x="2702042" y="2809056"/>
            <a:ext cx="3297996" cy="2613967"/>
          </a:xfrm>
          <a:prstGeom prst="rect">
            <a:avLst/>
          </a:prstGeom>
        </p:spPr>
      </p:pic>
    </p:spTree>
    <p:extLst>
      <p:ext uri="{BB962C8B-B14F-4D97-AF65-F5344CB8AC3E}">
        <p14:creationId xmlns:p14="http://schemas.microsoft.com/office/powerpoint/2010/main" val="29814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a:t>Join Ordering – Example</a:t>
            </a:r>
          </a:p>
        </p:txBody>
      </p:sp>
      <p:sp>
        <p:nvSpPr>
          <p:cNvPr id="330754" name="Rectangle 2"/>
          <p:cNvSpPr>
            <a:spLocks noGrp="1" noChangeArrowheads="1"/>
          </p:cNvSpPr>
          <p:nvPr>
            <p:ph idx="4294967295"/>
          </p:nvPr>
        </p:nvSpPr>
        <p:spPr>
          <a:xfrm>
            <a:off x="259938" y="1340768"/>
            <a:ext cx="8818188" cy="4680520"/>
          </a:xfrm>
          <a:noFill/>
          <a:ln/>
        </p:spPr>
        <p:txBody>
          <a:bodyPr/>
          <a:lstStyle/>
          <a:p>
            <a:pPr marL="169854" indent="-169854">
              <a:lnSpc>
                <a:spcPct val="90000"/>
              </a:lnSpc>
              <a:spcBef>
                <a:spcPct val="25000"/>
              </a:spcBef>
              <a:buNone/>
              <a:tabLst>
                <a:tab pos="4460646" algn="l"/>
                <a:tab pos="4795593" algn="l"/>
              </a:tabLst>
            </a:pPr>
            <a:r>
              <a:rPr lang="en-US" sz="1687" dirty="0"/>
              <a:t>Execution alternatives:</a:t>
            </a:r>
          </a:p>
          <a:p>
            <a:pPr marL="269861" lvl="1" indent="-269861">
              <a:lnSpc>
                <a:spcPct val="90000"/>
              </a:lnSpc>
              <a:spcBef>
                <a:spcPct val="25000"/>
              </a:spcBef>
              <a:buNone/>
              <a:tabLst>
                <a:tab pos="4487633" algn="l"/>
                <a:tab pos="4749557" algn="l"/>
              </a:tabLst>
            </a:pPr>
            <a:r>
              <a:rPr lang="en-US" sz="1687" dirty="0"/>
              <a:t>1.	EMP</a:t>
            </a:r>
            <a:r>
              <a:rPr lang="en-US" sz="1687" dirty="0">
                <a:latin typeface="Symbol" charset="2"/>
                <a:sym typeface="Symbol"/>
              </a:rPr>
              <a:t></a:t>
            </a:r>
            <a:r>
              <a:rPr lang="en-US" sz="1687" dirty="0">
                <a:latin typeface="Symbol" charset="2"/>
              </a:rPr>
              <a:t> </a:t>
            </a:r>
            <a:r>
              <a:rPr lang="en-US" sz="1687" dirty="0"/>
              <a:t>Site 2	2.	ASG</a:t>
            </a:r>
            <a:r>
              <a:rPr lang="en-US" sz="1687" dirty="0">
                <a:latin typeface="Symbol" charset="2"/>
                <a:sym typeface="Symbol"/>
              </a:rPr>
              <a:t> </a:t>
            </a:r>
            <a:r>
              <a:rPr lang="en-US" sz="1687" dirty="0">
                <a:latin typeface="Symbol" charset="2"/>
              </a:rPr>
              <a:t> </a:t>
            </a:r>
            <a:r>
              <a:rPr lang="en-US" sz="1687" dirty="0"/>
              <a:t>Site 1</a:t>
            </a:r>
          </a:p>
          <a:p>
            <a:pPr marL="269861" lvl="1" indent="-269861">
              <a:lnSpc>
                <a:spcPct val="90000"/>
              </a:lnSpc>
              <a:spcBef>
                <a:spcPct val="25000"/>
              </a:spcBef>
              <a:buNone/>
              <a:tabLst>
                <a:tab pos="4487633" algn="l"/>
                <a:tab pos="4749557" algn="l"/>
              </a:tabLst>
            </a:pPr>
            <a:r>
              <a:rPr lang="en-US" sz="1687" dirty="0"/>
              <a:t>	Site 2 computes </a:t>
            </a:r>
            <a:r>
              <a:rPr lang="en-US" sz="1687" dirty="0" err="1"/>
              <a:t>ASG</a:t>
            </a:r>
            <a:r>
              <a:rPr lang="en-US" sz="1687" dirty="0"/>
              <a:t>'=EMP </a:t>
            </a:r>
            <a:r>
              <a:rPr lang="en-US" sz="1687" dirty="0">
                <a:solidFill>
                  <a:schemeClr val="tx2"/>
                </a:solidFill>
                <a:latin typeface="MS PGothic"/>
                <a:ea typeface="MS PGothic"/>
              </a:rPr>
              <a:t>⋈</a:t>
            </a:r>
            <a:r>
              <a:rPr lang="en-US" sz="1687" dirty="0">
                <a:solidFill>
                  <a:schemeClr val="tx2"/>
                </a:solidFill>
                <a:ea typeface="MS PGothic"/>
              </a:rPr>
              <a:t> </a:t>
            </a:r>
            <a:r>
              <a:rPr lang="en-US" sz="1687" dirty="0"/>
              <a:t>ASG		Site 1 computes </a:t>
            </a:r>
            <a:r>
              <a:rPr lang="en-US" sz="1687" dirty="0" err="1"/>
              <a:t>ASG</a:t>
            </a:r>
            <a:r>
              <a:rPr lang="en-US" sz="1687" dirty="0"/>
              <a:t>'=EMP</a:t>
            </a:r>
            <a:r>
              <a:rPr lang="en-US" sz="1687" spc="-300" dirty="0">
                <a:latin typeface="MS PGothic"/>
                <a:ea typeface="MS PGothic"/>
              </a:rPr>
              <a:t> </a:t>
            </a:r>
            <a:r>
              <a:rPr lang="en-US" sz="1687" dirty="0">
                <a:solidFill>
                  <a:schemeClr val="tx2"/>
                </a:solidFill>
                <a:latin typeface="MS PGothic"/>
                <a:ea typeface="MS PGothic"/>
              </a:rPr>
              <a:t>⋈ </a:t>
            </a:r>
            <a:r>
              <a:rPr lang="en-US" sz="1687" dirty="0"/>
              <a:t>ASG</a:t>
            </a:r>
          </a:p>
          <a:p>
            <a:pPr marL="269861" lvl="1" indent="-269861">
              <a:lnSpc>
                <a:spcPct val="90000"/>
              </a:lnSpc>
              <a:spcBef>
                <a:spcPct val="25000"/>
              </a:spcBef>
              <a:buNone/>
              <a:tabLst>
                <a:tab pos="4487633" algn="l"/>
                <a:tab pos="4749557" algn="l"/>
              </a:tabLst>
            </a:pPr>
            <a:r>
              <a:rPr lang="en-US" sz="1687" dirty="0"/>
              <a:t>	</a:t>
            </a:r>
            <a:r>
              <a:rPr lang="en-US" sz="1687" dirty="0" err="1"/>
              <a:t>ASG</a:t>
            </a:r>
            <a:r>
              <a:rPr lang="en-US" sz="1687" dirty="0"/>
              <a:t>'</a:t>
            </a:r>
            <a:r>
              <a:rPr lang="en-US" sz="1687" dirty="0">
                <a:latin typeface="Symbol" charset="2"/>
                <a:sym typeface="Symbol"/>
              </a:rPr>
              <a:t></a:t>
            </a:r>
            <a:r>
              <a:rPr lang="en-US" sz="1687" dirty="0">
                <a:latin typeface="Symbol" charset="2"/>
              </a:rPr>
              <a:t> </a:t>
            </a:r>
            <a:r>
              <a:rPr lang="en-US" sz="1687" dirty="0"/>
              <a:t>Site 3		</a:t>
            </a:r>
            <a:r>
              <a:rPr lang="en-US" sz="1687" dirty="0" err="1"/>
              <a:t>ASG</a:t>
            </a:r>
            <a:r>
              <a:rPr lang="en-US" sz="1687" dirty="0"/>
              <a:t>'</a:t>
            </a:r>
            <a:r>
              <a:rPr lang="en-US" sz="1687" dirty="0">
                <a:latin typeface="Symbol" charset="2"/>
                <a:sym typeface="Symbol"/>
              </a:rPr>
              <a:t> </a:t>
            </a:r>
            <a:r>
              <a:rPr lang="en-US" sz="1687" dirty="0">
                <a:latin typeface="Symbol" charset="2"/>
              </a:rPr>
              <a:t>  </a:t>
            </a:r>
            <a:r>
              <a:rPr lang="en-US" sz="1687" dirty="0"/>
              <a:t>Site 3</a:t>
            </a:r>
          </a:p>
          <a:p>
            <a:pPr marL="269861" lvl="1" indent="-269861">
              <a:lnSpc>
                <a:spcPct val="90000"/>
              </a:lnSpc>
              <a:spcBef>
                <a:spcPct val="25000"/>
              </a:spcBef>
              <a:buNone/>
              <a:tabLst>
                <a:tab pos="4487633" algn="l"/>
                <a:tab pos="4749557" algn="l"/>
              </a:tabLst>
            </a:pPr>
            <a:r>
              <a:rPr lang="en-US" sz="1687" dirty="0"/>
              <a:t>	Site 3 computes </a:t>
            </a:r>
            <a:r>
              <a:rPr lang="en-US" sz="1687" dirty="0" err="1"/>
              <a:t>ASG</a:t>
            </a:r>
            <a:r>
              <a:rPr lang="en-US" sz="1687" dirty="0"/>
              <a:t>' </a:t>
            </a:r>
            <a:r>
              <a:rPr lang="en-US" sz="1687" dirty="0">
                <a:solidFill>
                  <a:schemeClr val="tx2"/>
                </a:solidFill>
                <a:latin typeface="MS PGothic"/>
                <a:ea typeface="MS PGothic"/>
              </a:rPr>
              <a:t>⋈ </a:t>
            </a:r>
            <a:r>
              <a:rPr lang="en-US" sz="1687" dirty="0"/>
              <a:t>PROJ		Site 3 computes </a:t>
            </a:r>
            <a:r>
              <a:rPr lang="en-US" sz="1687" dirty="0" err="1"/>
              <a:t>ASG</a:t>
            </a:r>
            <a:r>
              <a:rPr lang="en-US" sz="1687" dirty="0"/>
              <a:t>’ </a:t>
            </a:r>
            <a:r>
              <a:rPr lang="en-US" sz="1687" dirty="0">
                <a:solidFill>
                  <a:schemeClr val="tx2"/>
                </a:solidFill>
                <a:latin typeface="MS PGothic"/>
                <a:ea typeface="MS PGothic"/>
              </a:rPr>
              <a:t>⋈ </a:t>
            </a:r>
            <a:r>
              <a:rPr lang="en-US" sz="1687" dirty="0"/>
              <a:t>PROJ</a:t>
            </a:r>
          </a:p>
          <a:p>
            <a:pPr marL="269861" lvl="1" indent="-269861">
              <a:lnSpc>
                <a:spcPct val="90000"/>
              </a:lnSpc>
              <a:spcBef>
                <a:spcPts val="0"/>
              </a:spcBef>
              <a:buNone/>
              <a:tabLst>
                <a:tab pos="4487633" algn="l"/>
                <a:tab pos="4749557" algn="l"/>
              </a:tabLst>
            </a:pPr>
            <a:endParaRPr lang="en-US" sz="1687" dirty="0"/>
          </a:p>
          <a:p>
            <a:pPr marL="269861" lvl="1" indent="-269861">
              <a:lnSpc>
                <a:spcPct val="90000"/>
              </a:lnSpc>
              <a:spcBef>
                <a:spcPct val="25000"/>
              </a:spcBef>
              <a:buNone/>
              <a:tabLst>
                <a:tab pos="4487633" algn="l"/>
                <a:tab pos="4749557" algn="l"/>
              </a:tabLst>
            </a:pPr>
            <a:r>
              <a:rPr lang="en-US" sz="1687" dirty="0"/>
              <a:t>3.	ASG</a:t>
            </a:r>
            <a:r>
              <a:rPr lang="en-US" sz="1687" dirty="0">
                <a:latin typeface="Symbol" charset="2"/>
                <a:sym typeface="Symbol"/>
              </a:rPr>
              <a:t> </a:t>
            </a:r>
            <a:r>
              <a:rPr lang="en-US" sz="1687" dirty="0">
                <a:latin typeface="Symbol" charset="2"/>
              </a:rPr>
              <a:t> </a:t>
            </a:r>
            <a:r>
              <a:rPr lang="en-US" sz="1687" dirty="0"/>
              <a:t>Site 3	4.	PROJ</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Site 3 computes ASG'=ASG </a:t>
            </a:r>
            <a:r>
              <a:rPr lang="en-US" sz="1687" dirty="0">
                <a:solidFill>
                  <a:schemeClr val="tx2"/>
                </a:solidFill>
                <a:latin typeface="MS PGothic"/>
                <a:ea typeface="MS PGothic"/>
              </a:rPr>
              <a:t>⋈ </a:t>
            </a:r>
            <a:r>
              <a:rPr lang="en-US" sz="1687" dirty="0"/>
              <a:t>PROJ		Site 2 computes </a:t>
            </a:r>
            <a:r>
              <a:rPr lang="en-US" sz="1687" dirty="0" err="1"/>
              <a:t>ASG</a:t>
            </a:r>
            <a:r>
              <a:rPr lang="en-US" sz="1687" dirty="0"/>
              <a:t>'=PROJ</a:t>
            </a:r>
            <a:r>
              <a:rPr lang="en-US" sz="1687" dirty="0">
                <a:solidFill>
                  <a:schemeClr val="tx2"/>
                </a:solidFill>
                <a:latin typeface="MS PGothic"/>
                <a:ea typeface="MS PGothic"/>
              </a:rPr>
              <a:t> ⋈ </a:t>
            </a:r>
            <a:r>
              <a:rPr lang="en-US" sz="1687" dirty="0"/>
              <a:t>ASG</a:t>
            </a:r>
          </a:p>
          <a:p>
            <a:pPr marL="269861" lvl="1" indent="-269861">
              <a:lnSpc>
                <a:spcPct val="90000"/>
              </a:lnSpc>
              <a:spcBef>
                <a:spcPct val="25000"/>
              </a:spcBef>
              <a:buNone/>
              <a:tabLst>
                <a:tab pos="4487633" algn="l"/>
                <a:tab pos="4749557" algn="l"/>
              </a:tabLst>
            </a:pPr>
            <a:r>
              <a:rPr lang="en-US" sz="1687" dirty="0"/>
              <a:t>	ASG'</a:t>
            </a:r>
            <a:r>
              <a:rPr lang="en-US" sz="1687" dirty="0">
                <a:latin typeface="Symbol" charset="2"/>
                <a:sym typeface="Symbol"/>
              </a:rPr>
              <a:t> </a:t>
            </a:r>
            <a:r>
              <a:rPr lang="en-US" sz="1687" dirty="0">
                <a:latin typeface="Symbol" charset="2"/>
              </a:rPr>
              <a:t>  </a:t>
            </a:r>
            <a:r>
              <a:rPr lang="en-US" sz="1687" dirty="0"/>
              <a:t>Site 1		</a:t>
            </a:r>
            <a:r>
              <a:rPr lang="en-US" sz="1687" dirty="0" err="1"/>
              <a:t>ASG</a:t>
            </a:r>
            <a:r>
              <a:rPr lang="en-US" sz="1687" dirty="0"/>
              <a:t>'</a:t>
            </a:r>
            <a:r>
              <a:rPr lang="en-US" sz="1687" dirty="0">
                <a:latin typeface="Symbol" charset="2"/>
                <a:sym typeface="Symbol"/>
              </a:rPr>
              <a:t> </a:t>
            </a:r>
            <a:r>
              <a:rPr lang="en-US" sz="1687" dirty="0">
                <a:latin typeface="Symbol" charset="2"/>
              </a:rPr>
              <a:t> </a:t>
            </a:r>
            <a:r>
              <a:rPr lang="en-US" sz="1687" dirty="0"/>
              <a:t>Site 1</a:t>
            </a:r>
          </a:p>
          <a:p>
            <a:pPr marL="269861" lvl="1" indent="-269861">
              <a:lnSpc>
                <a:spcPct val="90000"/>
              </a:lnSpc>
              <a:spcBef>
                <a:spcPct val="25000"/>
              </a:spcBef>
              <a:buNone/>
              <a:tabLst>
                <a:tab pos="4487633" algn="l"/>
                <a:tab pos="4749557" algn="l"/>
              </a:tabLst>
            </a:pPr>
            <a:r>
              <a:rPr lang="en-US" sz="1687" dirty="0"/>
              <a:t>	Site 1 computes ASG' </a:t>
            </a:r>
            <a:r>
              <a:rPr lang="en-US" sz="1687" spc="-300" dirty="0">
                <a:latin typeface="MS PGothic"/>
                <a:ea typeface="MS PGothic"/>
              </a:rPr>
              <a:t>▷◁</a:t>
            </a:r>
            <a:r>
              <a:rPr lang="en-US" sz="1687" dirty="0"/>
              <a:t> EMP		Site 1 computes </a:t>
            </a:r>
            <a:r>
              <a:rPr lang="en-US" sz="1687" dirty="0" err="1"/>
              <a:t>ASG</a:t>
            </a:r>
            <a:r>
              <a:rPr lang="en-US" sz="1687" dirty="0"/>
              <a:t>' </a:t>
            </a:r>
            <a:r>
              <a:rPr lang="en-US" sz="1687" dirty="0">
                <a:solidFill>
                  <a:schemeClr val="tx2"/>
                </a:solidFill>
                <a:latin typeface="MS PGothic"/>
                <a:ea typeface="MS PGothic"/>
              </a:rPr>
              <a:t>⋈ </a:t>
            </a:r>
            <a:r>
              <a:rPr lang="en-US" sz="1687" dirty="0"/>
              <a:t>EMP</a:t>
            </a:r>
          </a:p>
          <a:p>
            <a:pPr marL="269861" lvl="1" indent="-269861">
              <a:lnSpc>
                <a:spcPct val="90000"/>
              </a:lnSpc>
              <a:spcBef>
                <a:spcPts val="0"/>
              </a:spcBef>
              <a:buNone/>
              <a:tabLst>
                <a:tab pos="4487633" algn="l"/>
                <a:tab pos="4749557" algn="l"/>
              </a:tabLst>
            </a:pPr>
            <a:endParaRPr lang="en-US" sz="1687" dirty="0"/>
          </a:p>
          <a:p>
            <a:pPr marL="269861" lvl="1" indent="-269861">
              <a:lnSpc>
                <a:spcPct val="90000"/>
              </a:lnSpc>
              <a:spcBef>
                <a:spcPct val="25000"/>
              </a:spcBef>
              <a:buNone/>
              <a:tabLst>
                <a:tab pos="4487633" algn="l"/>
                <a:tab pos="4749557" algn="l"/>
              </a:tabLst>
            </a:pPr>
            <a:r>
              <a:rPr lang="en-US" sz="1687" dirty="0"/>
              <a:t>5.	EMP</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PROJ</a:t>
            </a:r>
            <a:r>
              <a:rPr lang="en-US" sz="1687" dirty="0">
                <a:latin typeface="Symbol" charset="2"/>
                <a:sym typeface="Symbol"/>
              </a:rPr>
              <a:t> </a:t>
            </a:r>
            <a:r>
              <a:rPr lang="en-US" sz="1687" dirty="0">
                <a:latin typeface="Symbol" charset="2"/>
              </a:rPr>
              <a:t>  </a:t>
            </a:r>
            <a:r>
              <a:rPr lang="en-US" sz="1687" dirty="0"/>
              <a:t>Site 2</a:t>
            </a:r>
          </a:p>
          <a:p>
            <a:pPr marL="269861" lvl="1" indent="-269861">
              <a:lnSpc>
                <a:spcPct val="90000"/>
              </a:lnSpc>
              <a:spcBef>
                <a:spcPct val="25000"/>
              </a:spcBef>
              <a:buNone/>
              <a:tabLst>
                <a:tab pos="4487633" algn="l"/>
                <a:tab pos="4749557" algn="l"/>
              </a:tabLst>
            </a:pPr>
            <a:r>
              <a:rPr lang="en-US" sz="1687" dirty="0"/>
              <a:t>	Site 2 computes EMP </a:t>
            </a:r>
            <a:r>
              <a:rPr lang="en-US" sz="1687" dirty="0">
                <a:solidFill>
                  <a:schemeClr val="tx2"/>
                </a:solidFill>
                <a:latin typeface="MS PGothic"/>
                <a:ea typeface="MS PGothic"/>
              </a:rPr>
              <a:t>⋈ </a:t>
            </a:r>
            <a:r>
              <a:rPr lang="en-US" sz="1687" dirty="0"/>
              <a:t>PROJ </a:t>
            </a:r>
            <a:r>
              <a:rPr lang="en-US" sz="1687" dirty="0">
                <a:solidFill>
                  <a:schemeClr val="tx2"/>
                </a:solidFill>
                <a:latin typeface="MS PGothic"/>
                <a:ea typeface="MS PGothic"/>
              </a:rPr>
              <a:t>⋈ </a:t>
            </a:r>
            <a:r>
              <a:rPr lang="en-US" sz="1687" dirty="0"/>
              <a:t>ASG</a:t>
            </a:r>
          </a:p>
        </p:txBody>
      </p:sp>
      <p:sp>
        <p:nvSpPr>
          <p:cNvPr id="4" name="Rectangle 4"/>
          <p:cNvSpPr>
            <a:spLocks noChangeArrowheads="1"/>
          </p:cNvSpPr>
          <p:nvPr/>
        </p:nvSpPr>
        <p:spPr bwMode="auto">
          <a:xfrm>
            <a:off x="6401921" y="4954604"/>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
        <p:nvSpPr>
          <p:cNvPr id="5" name="Rectangle 5"/>
          <p:cNvSpPr>
            <a:spLocks noChangeArrowheads="1"/>
          </p:cNvSpPr>
          <p:nvPr/>
        </p:nvSpPr>
        <p:spPr bwMode="auto">
          <a:xfrm>
            <a:off x="7810018" y="595104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3</a:t>
            </a:r>
          </a:p>
        </p:txBody>
      </p:sp>
      <p:sp>
        <p:nvSpPr>
          <p:cNvPr id="6" name="Rectangle 6"/>
          <p:cNvSpPr>
            <a:spLocks noChangeArrowheads="1"/>
          </p:cNvSpPr>
          <p:nvPr/>
        </p:nvSpPr>
        <p:spPr bwMode="auto">
          <a:xfrm>
            <a:off x="5076305" y="5951046"/>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grpSp>
        <p:nvGrpSpPr>
          <p:cNvPr id="7" name="Group 7"/>
          <p:cNvGrpSpPr>
            <a:grpSpLocks/>
          </p:cNvGrpSpPr>
          <p:nvPr/>
        </p:nvGrpSpPr>
        <p:grpSpPr bwMode="auto">
          <a:xfrm>
            <a:off x="5073183" y="4333892"/>
            <a:ext cx="3497262" cy="1611313"/>
            <a:chOff x="3215" y="1248"/>
            <a:chExt cx="2203" cy="1015"/>
          </a:xfrm>
        </p:grpSpPr>
        <p:sp>
          <p:nvSpPr>
            <p:cNvPr id="8" name="Rectangle 8"/>
            <p:cNvSpPr>
              <a:spLocks noChangeArrowheads="1"/>
            </p:cNvSpPr>
            <p:nvPr/>
          </p:nvSpPr>
          <p:spPr bwMode="auto">
            <a:xfrm>
              <a:off x="4709" y="1578"/>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PNO</a:t>
              </a:r>
            </a:p>
          </p:txBody>
        </p:sp>
        <p:sp>
          <p:nvSpPr>
            <p:cNvPr id="9" name="Rectangle 9"/>
            <p:cNvSpPr>
              <a:spLocks noChangeArrowheads="1"/>
            </p:cNvSpPr>
            <p:nvPr/>
          </p:nvSpPr>
          <p:spPr bwMode="auto">
            <a:xfrm>
              <a:off x="3503" y="1602"/>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ENO</a:t>
              </a:r>
            </a:p>
          </p:txBody>
        </p:sp>
        <p:sp>
          <p:nvSpPr>
            <p:cNvPr id="10" name="Line 10"/>
            <p:cNvSpPr>
              <a:spLocks noChangeShapeType="1"/>
            </p:cNvSpPr>
            <p:nvPr/>
          </p:nvSpPr>
          <p:spPr bwMode="auto">
            <a:xfrm flipH="1" flipV="1">
              <a:off x="4435"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nvGrpSpPr>
            <p:cNvPr id="11" name="Group 11"/>
            <p:cNvGrpSpPr>
              <a:grpSpLocks/>
            </p:cNvGrpSpPr>
            <p:nvPr/>
          </p:nvGrpSpPr>
          <p:grpSpPr bwMode="auto">
            <a:xfrm>
              <a:off x="4942" y="1872"/>
              <a:ext cx="476" cy="391"/>
              <a:chOff x="3709" y="3080"/>
              <a:chExt cx="476" cy="391"/>
            </a:xfrm>
          </p:grpSpPr>
          <p:sp>
            <p:nvSpPr>
              <p:cNvPr id="19" name="Rectangle 12"/>
              <p:cNvSpPr>
                <a:spLocks noChangeArrowheads="1"/>
              </p:cNvSpPr>
              <p:nvPr/>
            </p:nvSpPr>
            <p:spPr bwMode="auto">
              <a:xfrm>
                <a:off x="3709" y="3161"/>
                <a:ext cx="476"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PROJ</a:t>
                </a:r>
              </a:p>
            </p:txBody>
          </p:sp>
          <p:sp>
            <p:nvSpPr>
              <p:cNvPr id="20" name="Oval 13"/>
              <p:cNvSpPr>
                <a:spLocks noChangeArrowheads="1"/>
              </p:cNvSpPr>
              <p:nvPr/>
            </p:nvSpPr>
            <p:spPr bwMode="auto">
              <a:xfrm>
                <a:off x="3722" y="308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2" name="Group 14"/>
            <p:cNvGrpSpPr>
              <a:grpSpLocks/>
            </p:cNvGrpSpPr>
            <p:nvPr/>
          </p:nvGrpSpPr>
          <p:grpSpPr bwMode="auto">
            <a:xfrm>
              <a:off x="4080" y="1248"/>
              <a:ext cx="447" cy="391"/>
              <a:chOff x="2682" y="2736"/>
              <a:chExt cx="447" cy="391"/>
            </a:xfrm>
          </p:grpSpPr>
          <p:sp>
            <p:nvSpPr>
              <p:cNvPr id="17" name="Rectangle 15"/>
              <p:cNvSpPr>
                <a:spLocks noChangeArrowheads="1"/>
              </p:cNvSpPr>
              <p:nvPr/>
            </p:nvSpPr>
            <p:spPr bwMode="auto">
              <a:xfrm>
                <a:off x="2707" y="2817"/>
                <a:ext cx="394"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ASG</a:t>
                </a:r>
              </a:p>
            </p:txBody>
          </p:sp>
          <p:sp>
            <p:nvSpPr>
              <p:cNvPr id="18" name="Oval 16"/>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3" name="Group 17"/>
            <p:cNvGrpSpPr>
              <a:grpSpLocks/>
            </p:cNvGrpSpPr>
            <p:nvPr/>
          </p:nvGrpSpPr>
          <p:grpSpPr bwMode="auto">
            <a:xfrm>
              <a:off x="3215" y="1872"/>
              <a:ext cx="447" cy="391"/>
              <a:chOff x="1968" y="3360"/>
              <a:chExt cx="447" cy="391"/>
            </a:xfrm>
          </p:grpSpPr>
          <p:sp>
            <p:nvSpPr>
              <p:cNvPr id="15" name="Rectangle 18"/>
              <p:cNvSpPr>
                <a:spLocks noChangeArrowheads="1"/>
              </p:cNvSpPr>
              <p:nvPr/>
            </p:nvSpPr>
            <p:spPr bwMode="auto">
              <a:xfrm>
                <a:off x="1992" y="3441"/>
                <a:ext cx="402" cy="217"/>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a:solidFill>
                      <a:srgbClr val="000000"/>
                    </a:solidFill>
                    <a:latin typeface="Arial" charset="0"/>
                  </a:rPr>
                  <a:t>EMP</a:t>
                </a:r>
              </a:p>
            </p:txBody>
          </p:sp>
          <p:sp>
            <p:nvSpPr>
              <p:cNvPr id="16" name="Oval 19"/>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14" name="Line 20"/>
            <p:cNvSpPr>
              <a:spLocks noChangeShapeType="1"/>
            </p:cNvSpPr>
            <p:nvPr/>
          </p:nvSpPr>
          <p:spPr bwMode="auto">
            <a:xfrm flipV="1">
              <a:off x="3586"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Tree>
    <p:extLst>
      <p:ext uri="{BB962C8B-B14F-4D97-AF65-F5344CB8AC3E}">
        <p14:creationId xmlns:p14="http://schemas.microsoft.com/office/powerpoint/2010/main" val="275249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a:t>Join Ordering – Example</a:t>
            </a:r>
          </a:p>
        </p:txBody>
      </p:sp>
      <p:sp>
        <p:nvSpPr>
          <p:cNvPr id="330754" name="Rectangle 2"/>
          <p:cNvSpPr>
            <a:spLocks noGrp="1" noChangeArrowheads="1"/>
          </p:cNvSpPr>
          <p:nvPr>
            <p:ph idx="4294967295"/>
          </p:nvPr>
        </p:nvSpPr>
        <p:spPr>
          <a:xfrm>
            <a:off x="369658" y="980728"/>
            <a:ext cx="8455314" cy="4944413"/>
          </a:xfrm>
          <a:noFill/>
          <a:ln/>
        </p:spPr>
        <p:txBody>
          <a:bodyPr/>
          <a:lstStyle/>
          <a:p>
            <a:r>
              <a:rPr lang="en-US" sz="2109" dirty="0"/>
              <a:t>To select one of these, the following sizes must be known or predicted:</a:t>
            </a:r>
          </a:p>
          <a:p>
            <a:pPr marL="676860" lvl="2" indent="0">
              <a:buNone/>
            </a:pPr>
            <a:r>
              <a:rPr lang="en-US" sz="1909" i="1" dirty="0"/>
              <a:t>size</a:t>
            </a:r>
            <a:r>
              <a:rPr lang="en-US" sz="1909" dirty="0"/>
              <a:t>(</a:t>
            </a:r>
            <a:r>
              <a:rPr lang="en-US" sz="1909" dirty="0" err="1"/>
              <a:t>EMP</a:t>
            </a:r>
            <a:r>
              <a:rPr lang="en-US" sz="1909" dirty="0"/>
              <a:t>), </a:t>
            </a:r>
            <a:r>
              <a:rPr lang="en-US" sz="1909" i="1" dirty="0"/>
              <a:t>size</a:t>
            </a:r>
            <a:r>
              <a:rPr lang="en-US" sz="1909" dirty="0"/>
              <a:t>(</a:t>
            </a:r>
            <a:r>
              <a:rPr lang="en-US" sz="1909" dirty="0" err="1"/>
              <a:t>ASG</a:t>
            </a:r>
            <a:r>
              <a:rPr lang="en-US" sz="1909" dirty="0"/>
              <a:t>), </a:t>
            </a:r>
            <a:r>
              <a:rPr lang="en-US" sz="1909" i="1" dirty="0"/>
              <a:t>size</a:t>
            </a:r>
            <a:r>
              <a:rPr lang="en-US" sz="1909" dirty="0"/>
              <a:t>(</a:t>
            </a:r>
            <a:r>
              <a:rPr lang="en-US" sz="1909" dirty="0" err="1"/>
              <a:t>PROJ</a:t>
            </a:r>
            <a:r>
              <a:rPr lang="en-US" sz="1909" dirty="0"/>
              <a:t>), </a:t>
            </a:r>
          </a:p>
          <a:p>
            <a:pPr marL="676860" lvl="2" indent="0">
              <a:buNone/>
            </a:pPr>
            <a:r>
              <a:rPr lang="en-US" sz="1909" i="1" dirty="0"/>
              <a:t>size</a:t>
            </a:r>
            <a:r>
              <a:rPr lang="en-US" sz="1909" dirty="0"/>
              <a:t>(</a:t>
            </a:r>
            <a:r>
              <a:rPr lang="en-US" sz="1909" dirty="0" err="1"/>
              <a:t>EMP</a:t>
            </a:r>
            <a:r>
              <a:rPr lang="en-US" sz="1909" dirty="0"/>
              <a:t> </a:t>
            </a:r>
            <a:r>
              <a:rPr lang="en-US" sz="1909" dirty="0">
                <a:solidFill>
                  <a:schemeClr val="tx2"/>
                </a:solidFill>
                <a:latin typeface="MS PGothic"/>
                <a:ea typeface="MS PGothic"/>
              </a:rPr>
              <a:t>⋈</a:t>
            </a:r>
            <a:r>
              <a:rPr lang="en-US" sz="1909" i="1" dirty="0"/>
              <a:t> </a:t>
            </a:r>
            <a:r>
              <a:rPr lang="en-US" sz="1909" dirty="0" err="1"/>
              <a:t>ASG</a:t>
            </a:r>
            <a:r>
              <a:rPr lang="en-US" sz="1909" dirty="0"/>
              <a:t>), and </a:t>
            </a:r>
            <a:r>
              <a:rPr lang="en-US" sz="1909" i="1" dirty="0"/>
              <a:t>size</a:t>
            </a:r>
            <a:r>
              <a:rPr lang="en-US" sz="1909" dirty="0"/>
              <a:t>(</a:t>
            </a:r>
            <a:r>
              <a:rPr lang="en-US" sz="1909" dirty="0" err="1"/>
              <a:t>ASG</a:t>
            </a:r>
            <a:r>
              <a:rPr lang="en-US" sz="1909" dirty="0"/>
              <a:t> </a:t>
            </a:r>
            <a:r>
              <a:rPr lang="en-US" sz="1909" dirty="0">
                <a:solidFill>
                  <a:schemeClr val="tx2"/>
                </a:solidFill>
                <a:latin typeface="MS PGothic"/>
                <a:ea typeface="MS PGothic"/>
              </a:rPr>
              <a:t>⋈</a:t>
            </a:r>
            <a:r>
              <a:rPr lang="en-US" sz="1909" i="1" dirty="0"/>
              <a:t> </a:t>
            </a:r>
            <a:r>
              <a:rPr lang="en-US" sz="1909" dirty="0" err="1"/>
              <a:t>PROJ</a:t>
            </a:r>
            <a:r>
              <a:rPr lang="en-US" sz="1909" dirty="0"/>
              <a:t>)</a:t>
            </a:r>
          </a:p>
          <a:p>
            <a:r>
              <a:rPr lang="en-US" sz="2109" dirty="0"/>
              <a:t>Furthermore, if the response time is considered, the optimization must consider that transfers can be done in parallel with strategy 5. </a:t>
            </a:r>
          </a:p>
          <a:p>
            <a:r>
              <a:rPr lang="en-US" sz="2109" dirty="0"/>
              <a:t>An alternative is to use heuristics that consider only the sizes of the operand relations by assuming, for example, that the cardinality of the resulting join is the product of operand cardinalities. </a:t>
            </a:r>
          </a:p>
          <a:p>
            <a:r>
              <a:rPr lang="en-US" sz="2109" dirty="0"/>
              <a:t>In this case, relations are ordered by increasing sizes and the order of execution is given by this ordering and the join graph. </a:t>
            </a:r>
          </a:p>
          <a:p>
            <a:r>
              <a:rPr lang="en-US" sz="2109" dirty="0"/>
              <a:t>For instance, the order (</a:t>
            </a:r>
            <a:r>
              <a:rPr lang="en-US" sz="2109" dirty="0" err="1"/>
              <a:t>EMP</a:t>
            </a:r>
            <a:r>
              <a:rPr lang="en-US" sz="2109" dirty="0"/>
              <a:t>, </a:t>
            </a:r>
            <a:r>
              <a:rPr lang="en-US" sz="2109" dirty="0" err="1"/>
              <a:t>ASG</a:t>
            </a:r>
            <a:r>
              <a:rPr lang="en-US" sz="2109" dirty="0"/>
              <a:t>, </a:t>
            </a:r>
            <a:r>
              <a:rPr lang="en-US" sz="2109" dirty="0" err="1"/>
              <a:t>PROJ</a:t>
            </a:r>
            <a:r>
              <a:rPr lang="en-US" sz="2109" dirty="0"/>
              <a:t>) could use strategy 1, while the order (</a:t>
            </a:r>
            <a:r>
              <a:rPr lang="en-US" sz="2109" dirty="0" err="1"/>
              <a:t>PROJ</a:t>
            </a:r>
            <a:r>
              <a:rPr lang="en-US" sz="2109" dirty="0"/>
              <a:t>, </a:t>
            </a:r>
            <a:r>
              <a:rPr lang="en-US" sz="2109" dirty="0" err="1"/>
              <a:t>ASG</a:t>
            </a:r>
            <a:r>
              <a:rPr lang="en-US" sz="2109" dirty="0"/>
              <a:t>, </a:t>
            </a:r>
            <a:r>
              <a:rPr lang="en-US" sz="2109" dirty="0" err="1"/>
              <a:t>EMP</a:t>
            </a:r>
            <a:r>
              <a:rPr lang="en-US" sz="2109" dirty="0"/>
              <a:t>) could use strategy 4.</a:t>
            </a:r>
          </a:p>
          <a:p>
            <a:pPr marL="269861" lvl="1" indent="-269861">
              <a:lnSpc>
                <a:spcPct val="90000"/>
              </a:lnSpc>
              <a:spcBef>
                <a:spcPts val="0"/>
              </a:spcBef>
              <a:buNone/>
              <a:tabLst>
                <a:tab pos="4487633" algn="l"/>
                <a:tab pos="4749557" algn="l"/>
              </a:tabLst>
            </a:pPr>
            <a:endParaRPr lang="en-US" sz="2109" dirty="0"/>
          </a:p>
          <a:p>
            <a:pPr marL="269861" lvl="1" indent="-269861">
              <a:lnSpc>
                <a:spcPct val="90000"/>
              </a:lnSpc>
              <a:spcBef>
                <a:spcPct val="25000"/>
              </a:spcBef>
              <a:buNone/>
              <a:tabLst>
                <a:tab pos="4487633" algn="l"/>
                <a:tab pos="4749557" algn="l"/>
              </a:tabLst>
            </a:pPr>
            <a:endParaRPr lang="en-US" sz="2109" dirty="0"/>
          </a:p>
        </p:txBody>
      </p:sp>
    </p:spTree>
    <p:extLst>
      <p:ext uri="{BB962C8B-B14F-4D97-AF65-F5344CB8AC3E}">
        <p14:creationId xmlns:p14="http://schemas.microsoft.com/office/powerpoint/2010/main" val="4070269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1778" name="Rectangle 2"/>
          <p:cNvSpPr>
            <a:spLocks noGrp="1" noChangeArrowheads="1"/>
          </p:cNvSpPr>
          <p:nvPr>
            <p:ph idx="1"/>
          </p:nvPr>
        </p:nvSpPr>
        <p:spPr>
          <a:xfrm>
            <a:off x="300695" y="1268760"/>
            <a:ext cx="5799187" cy="4759523"/>
          </a:xfrm>
          <a:noFill/>
          <a:ln/>
        </p:spPr>
        <p:txBody>
          <a:bodyPr/>
          <a:lstStyle/>
          <a:p>
            <a:pPr>
              <a:spcBef>
                <a:spcPct val="50000"/>
              </a:spcBef>
              <a:tabLst>
                <a:tab pos="1777909" algn="l"/>
                <a:tab pos="2166827" algn="l"/>
              </a:tabLst>
            </a:pPr>
            <a:r>
              <a:rPr lang="en-US" dirty="0" err="1"/>
              <a:t>Semijoin</a:t>
            </a:r>
            <a:r>
              <a:rPr lang="en-US" dirty="0"/>
              <a:t> operation can be used to decrease the total time of join queries</a:t>
            </a:r>
          </a:p>
          <a:p>
            <a:pPr>
              <a:spcBef>
                <a:spcPct val="50000"/>
              </a:spcBef>
              <a:tabLst>
                <a:tab pos="1777909" algn="l"/>
                <a:tab pos="2166827" algn="l"/>
              </a:tabLst>
            </a:pPr>
            <a:r>
              <a:rPr lang="en-US" dirty="0"/>
              <a:t>Consider the join of two relations: </a:t>
            </a:r>
          </a:p>
          <a:p>
            <a:pPr marL="800059" lvl="1" indent="-342882">
              <a:tabLst>
                <a:tab pos="1777909" algn="l"/>
                <a:tab pos="2166827" algn="l"/>
              </a:tabLst>
            </a:pPr>
            <a:r>
              <a:rPr lang="en-US" sz="1969" i="1" dirty="0"/>
              <a:t>R</a:t>
            </a:r>
            <a:r>
              <a:rPr lang="en-US" sz="1969" dirty="0"/>
              <a:t>[</a:t>
            </a:r>
            <a:r>
              <a:rPr lang="en-US" sz="1969" i="1" dirty="0"/>
              <a:t>A</a:t>
            </a:r>
            <a:r>
              <a:rPr lang="en-US" sz="1969" dirty="0"/>
              <a:t>]  (located at site 1)</a:t>
            </a:r>
          </a:p>
          <a:p>
            <a:pPr marL="800059" lvl="1" indent="-342882">
              <a:tabLst>
                <a:tab pos="1777909" algn="l"/>
                <a:tab pos="2166827" algn="l"/>
              </a:tabLst>
            </a:pPr>
            <a:r>
              <a:rPr lang="en-US" sz="1969" i="1" dirty="0"/>
              <a:t>S</a:t>
            </a:r>
            <a:r>
              <a:rPr lang="en-US" sz="1969" dirty="0"/>
              <a:t>[</a:t>
            </a:r>
            <a:r>
              <a:rPr lang="en-US" sz="1969" i="1" dirty="0"/>
              <a:t>A</a:t>
            </a:r>
            <a:r>
              <a:rPr lang="en-US" sz="1969" dirty="0"/>
              <a:t>]  (located at site 2)</a:t>
            </a:r>
          </a:p>
          <a:p>
            <a:pPr>
              <a:spcBef>
                <a:spcPct val="50000"/>
              </a:spcBef>
              <a:tabLst>
                <a:tab pos="1777909" algn="l"/>
                <a:tab pos="2166827" algn="l"/>
              </a:tabLst>
            </a:pPr>
            <a:r>
              <a:rPr lang="en-US" dirty="0"/>
              <a:t>Alternatives:</a:t>
            </a:r>
          </a:p>
          <a:p>
            <a:pPr marL="914353" lvl="1" indent="-457177">
              <a:spcBef>
                <a:spcPct val="50000"/>
              </a:spcBef>
              <a:buSzPct val="100000"/>
              <a:buFont typeface="+mj-lt"/>
              <a:buAutoNum type="arabicPeriod"/>
              <a:tabLst>
                <a:tab pos="1777909" algn="l"/>
                <a:tab pos="2166827" algn="l"/>
              </a:tabLst>
            </a:pPr>
            <a:r>
              <a:rPr lang="en-US" sz="1969" dirty="0"/>
              <a:t>Do the join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marL="914353" lvl="1" indent="-457177">
              <a:spcBef>
                <a:spcPct val="50000"/>
              </a:spcBef>
              <a:buSzPct val="100000"/>
              <a:buFont typeface="+mj-lt"/>
              <a:buAutoNum type="arabicPeriod"/>
              <a:tabLst>
                <a:tab pos="1777909" algn="l"/>
                <a:tab pos="2166827" algn="l"/>
              </a:tabLst>
            </a:pPr>
            <a:r>
              <a:rPr lang="en-US" sz="1969" dirty="0"/>
              <a:t>Perform one of the </a:t>
            </a:r>
            <a:r>
              <a:rPr lang="en-US" sz="1969" dirty="0" err="1"/>
              <a:t>semijoin</a:t>
            </a:r>
            <a:r>
              <a:rPr lang="en-US" sz="1969" dirty="0"/>
              <a:t> equivalents</a:t>
            </a:r>
          </a:p>
          <a:p>
            <a:pPr lvl="2">
              <a:spcBef>
                <a:spcPts val="0"/>
              </a:spcBef>
              <a:buNone/>
              <a:tabLst>
                <a:tab pos="1777909" algn="l"/>
                <a:tab pos="2166827" algn="l"/>
              </a:tabLst>
            </a:pPr>
            <a:r>
              <a:rPr lang="en-US" sz="1969" i="1" dirty="0"/>
              <a:t>	R</a:t>
            </a:r>
            <a:r>
              <a:rPr lang="en-US" sz="1969" spc="-300" dirty="0">
                <a:latin typeface="MS PGothic"/>
                <a:ea typeface="MS PGothic"/>
              </a:rPr>
              <a:t> </a:t>
            </a:r>
            <a:r>
              <a:rPr lang="en-US" sz="2531" dirty="0">
                <a:solidFill>
                  <a:schemeClr val="tx2"/>
                </a:solidFill>
                <a:latin typeface="MS PGothic"/>
                <a:ea typeface="MS PGothic"/>
              </a:rPr>
              <a:t>⋈</a:t>
            </a:r>
            <a:r>
              <a:rPr lang="en-US" sz="1969" i="1" baseline="-25000" dirty="0"/>
              <a:t>A</a:t>
            </a:r>
            <a:r>
              <a:rPr lang="en-US" sz="1969" i="1" dirty="0"/>
              <a:t>S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i="1" dirty="0"/>
              <a:t>S</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i="1" dirty="0"/>
              <a:t>R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 </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p:txBody>
      </p:sp>
      <p:graphicFrame>
        <p:nvGraphicFramePr>
          <p:cNvPr id="2" name="Table 1"/>
          <p:cNvGraphicFramePr>
            <a:graphicFrameLocks noGrp="1"/>
          </p:cNvGraphicFramePr>
          <p:nvPr/>
        </p:nvGraphicFramePr>
        <p:xfrm>
          <a:off x="6353035" y="2028750"/>
          <a:ext cx="1984758" cy="1574484"/>
        </p:xfrm>
        <a:graphic>
          <a:graphicData uri="http://schemas.openxmlformats.org/drawingml/2006/table">
            <a:tbl>
              <a:tblPr firstRow="1" bandRow="1">
                <a:tableStyleId>{5C22544A-7EE6-4342-B048-85BDC9FD1C3A}</a:tableStyleId>
              </a:tblPr>
              <a:tblGrid>
                <a:gridCol w="661586">
                  <a:extLst>
                    <a:ext uri="{9D8B030D-6E8A-4147-A177-3AD203B41FA5}">
                      <a16:colId xmlns:a16="http://schemas.microsoft.com/office/drawing/2014/main" val="20000"/>
                    </a:ext>
                  </a:extLst>
                </a:gridCol>
                <a:gridCol w="661586">
                  <a:extLst>
                    <a:ext uri="{9D8B030D-6E8A-4147-A177-3AD203B41FA5}">
                      <a16:colId xmlns:a16="http://schemas.microsoft.com/office/drawing/2014/main" val="20001"/>
                    </a:ext>
                  </a:extLst>
                </a:gridCol>
                <a:gridCol w="661586">
                  <a:extLst>
                    <a:ext uri="{9D8B030D-6E8A-4147-A177-3AD203B41FA5}">
                      <a16:colId xmlns:a16="http://schemas.microsoft.com/office/drawing/2014/main" val="20002"/>
                    </a:ext>
                  </a:extLst>
                </a:gridCol>
              </a:tblGrid>
              <a:tr h="257175">
                <a:tc>
                  <a:txBody>
                    <a:bodyPr/>
                    <a:lstStyle/>
                    <a:p>
                      <a:r>
                        <a:rPr lang="en-US" sz="1300" dirty="0"/>
                        <a:t>A</a:t>
                      </a:r>
                    </a:p>
                  </a:txBody>
                  <a:tcPr marL="64294" marR="64294" marT="32147" marB="32147"/>
                </a:tc>
                <a:tc>
                  <a:txBody>
                    <a:bodyPr/>
                    <a:lstStyle/>
                    <a:p>
                      <a:r>
                        <a:rPr lang="en-US" sz="1300" dirty="0"/>
                        <a:t>B</a:t>
                      </a:r>
                    </a:p>
                  </a:txBody>
                  <a:tcPr marL="64294" marR="64294" marT="32147" marB="32147"/>
                </a:tc>
                <a:tc>
                  <a:txBody>
                    <a:bodyPr/>
                    <a:lstStyle/>
                    <a:p>
                      <a:r>
                        <a:rPr lang="en-US" sz="1300" dirty="0"/>
                        <a:t>C</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3</a:t>
                      </a:r>
                    </a:p>
                  </a:txBody>
                  <a:tcPr marL="64294" marR="64294" marT="32147" marB="32147"/>
                </a:tc>
                <a:tc>
                  <a:txBody>
                    <a:bodyPr/>
                    <a:lstStyle/>
                    <a:p>
                      <a:r>
                        <a:rPr lang="en-US" sz="1300" dirty="0"/>
                        <a:t>2</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6</a:t>
                      </a:r>
                    </a:p>
                  </a:txBody>
                  <a:tcPr marL="64294" marR="64294" marT="32147" marB="32147"/>
                </a:tc>
                <a:tc>
                  <a:txBody>
                    <a:bodyPr/>
                    <a:lstStyle/>
                    <a:p>
                      <a:r>
                        <a:rPr lang="en-US" sz="1300" dirty="0"/>
                        <a:t>2</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r h="260747">
                <a:tc>
                  <a:txBody>
                    <a:bodyPr/>
                    <a:lstStyle/>
                    <a:p>
                      <a:r>
                        <a:rPr lang="en-US" sz="1300" dirty="0"/>
                        <a:t>7</a:t>
                      </a:r>
                    </a:p>
                  </a:txBody>
                  <a:tcPr marL="64294" marR="64294" marT="32147" marB="32147"/>
                </a:tc>
                <a:tc>
                  <a:txBody>
                    <a:bodyPr/>
                    <a:lstStyle/>
                    <a:p>
                      <a:r>
                        <a:rPr lang="en-US" sz="1300" dirty="0"/>
                        <a:t>3</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5"/>
                  </a:ext>
                </a:extLst>
              </a:tr>
            </a:tbl>
          </a:graphicData>
        </a:graphic>
      </p:graphicFrame>
      <p:sp>
        <p:nvSpPr>
          <p:cNvPr id="3" name="TextBox 2"/>
          <p:cNvSpPr txBox="1"/>
          <p:nvPr/>
        </p:nvSpPr>
        <p:spPr>
          <a:xfrm>
            <a:off x="6483877" y="1633925"/>
            <a:ext cx="340158" cy="351956"/>
          </a:xfrm>
          <a:prstGeom prst="rect">
            <a:avLst/>
          </a:prstGeom>
          <a:noFill/>
        </p:spPr>
        <p:txBody>
          <a:bodyPr wrap="none" rtlCol="0">
            <a:spAutoFit/>
          </a:bodyPr>
          <a:lstStyle/>
          <a:p>
            <a:r>
              <a:rPr lang="en-US" sz="1687" dirty="0"/>
              <a:t>R</a:t>
            </a:r>
          </a:p>
        </p:txBody>
      </p:sp>
      <p:sp>
        <p:nvSpPr>
          <p:cNvPr id="6" name="TextBox 5"/>
          <p:cNvSpPr txBox="1"/>
          <p:nvPr/>
        </p:nvSpPr>
        <p:spPr>
          <a:xfrm>
            <a:off x="6512254" y="3815807"/>
            <a:ext cx="328936" cy="351956"/>
          </a:xfrm>
          <a:prstGeom prst="rect">
            <a:avLst/>
          </a:prstGeom>
          <a:noFill/>
        </p:spPr>
        <p:txBody>
          <a:bodyPr wrap="none" rtlCol="0">
            <a:spAutoFit/>
          </a:bodyPr>
          <a:lstStyle/>
          <a:p>
            <a:r>
              <a:rPr lang="en-US" sz="1687" dirty="0"/>
              <a:t>S</a:t>
            </a:r>
          </a:p>
        </p:txBody>
      </p:sp>
      <p:graphicFrame>
        <p:nvGraphicFramePr>
          <p:cNvPr id="5" name="Table 4"/>
          <p:cNvGraphicFramePr>
            <a:graphicFrameLocks noGrp="1"/>
          </p:cNvGraphicFramePr>
          <p:nvPr/>
        </p:nvGraphicFramePr>
        <p:xfrm>
          <a:off x="6353035" y="4249985"/>
          <a:ext cx="2035389" cy="1312070"/>
        </p:xfrm>
        <a:graphic>
          <a:graphicData uri="http://schemas.openxmlformats.org/drawingml/2006/table">
            <a:tbl>
              <a:tblPr firstRow="1" bandRow="1">
                <a:tableStyleId>{5C22544A-7EE6-4342-B048-85BDC9FD1C3A}</a:tableStyleId>
              </a:tblPr>
              <a:tblGrid>
                <a:gridCol w="678463">
                  <a:extLst>
                    <a:ext uri="{9D8B030D-6E8A-4147-A177-3AD203B41FA5}">
                      <a16:colId xmlns:a16="http://schemas.microsoft.com/office/drawing/2014/main" val="20000"/>
                    </a:ext>
                  </a:extLst>
                </a:gridCol>
                <a:gridCol w="678463">
                  <a:extLst>
                    <a:ext uri="{9D8B030D-6E8A-4147-A177-3AD203B41FA5}">
                      <a16:colId xmlns:a16="http://schemas.microsoft.com/office/drawing/2014/main" val="20001"/>
                    </a:ext>
                  </a:extLst>
                </a:gridCol>
                <a:gridCol w="678463">
                  <a:extLst>
                    <a:ext uri="{9D8B030D-6E8A-4147-A177-3AD203B41FA5}">
                      <a16:colId xmlns:a16="http://schemas.microsoft.com/office/drawing/2014/main" val="20002"/>
                    </a:ext>
                  </a:extLst>
                </a:gridCol>
              </a:tblGrid>
              <a:tr h="260747">
                <a:tc>
                  <a:txBody>
                    <a:bodyPr/>
                    <a:lstStyle/>
                    <a:p>
                      <a:r>
                        <a:rPr lang="en-US" sz="1300" dirty="0"/>
                        <a:t>A</a:t>
                      </a:r>
                    </a:p>
                  </a:txBody>
                  <a:tcPr marL="64294" marR="64294" marT="32147" marB="32147"/>
                </a:tc>
                <a:tc>
                  <a:txBody>
                    <a:bodyPr/>
                    <a:lstStyle/>
                    <a:p>
                      <a:r>
                        <a:rPr lang="en-US" sz="1300" dirty="0"/>
                        <a:t>D</a:t>
                      </a:r>
                    </a:p>
                  </a:txBody>
                  <a:tcPr marL="64294" marR="64294" marT="32147" marB="32147"/>
                </a:tc>
                <a:tc>
                  <a:txBody>
                    <a:bodyPr/>
                    <a:lstStyle/>
                    <a:p>
                      <a:r>
                        <a:rPr lang="en-US" sz="1300" dirty="0"/>
                        <a:t>E</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5</a:t>
                      </a:r>
                    </a:p>
                  </a:txBody>
                  <a:tcPr marL="64294" marR="64294" marT="32147" marB="32147"/>
                </a:tc>
                <a:tc>
                  <a:txBody>
                    <a:bodyPr/>
                    <a:lstStyle/>
                    <a:p>
                      <a:r>
                        <a:rPr lang="en-US" sz="1300" dirty="0"/>
                        <a:t>5</a:t>
                      </a:r>
                    </a:p>
                  </a:txBody>
                  <a:tcPr marL="64294" marR="64294" marT="32147" marB="32147"/>
                </a:tc>
                <a:tc>
                  <a:txBody>
                    <a:bodyPr/>
                    <a:lstStyle/>
                    <a:p>
                      <a:r>
                        <a:rPr lang="en-US" sz="1300" dirty="0"/>
                        <a:t>7</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8</a:t>
                      </a:r>
                    </a:p>
                  </a:txBody>
                  <a:tcPr marL="64294" marR="64294" marT="32147" marB="32147"/>
                </a:tc>
                <a:tc>
                  <a:txBody>
                    <a:bodyPr/>
                    <a:lstStyle/>
                    <a:p>
                      <a:r>
                        <a:rPr lang="en-US" sz="1300" dirty="0"/>
                        <a:t>1</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746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1778" name="Rectangle 2"/>
          <p:cNvSpPr>
            <a:spLocks noGrp="1" noChangeArrowheads="1"/>
          </p:cNvSpPr>
          <p:nvPr>
            <p:ph idx="1"/>
          </p:nvPr>
        </p:nvSpPr>
        <p:spPr>
          <a:xfrm>
            <a:off x="300695" y="1268760"/>
            <a:ext cx="5799187" cy="4759523"/>
          </a:xfrm>
          <a:noFill/>
          <a:ln/>
        </p:spPr>
        <p:txBody>
          <a:bodyPr/>
          <a:lstStyle/>
          <a:p>
            <a:pPr marL="514303" indent="-457177">
              <a:spcBef>
                <a:spcPct val="50000"/>
              </a:spcBef>
              <a:buSzPct val="100000"/>
              <a:buFont typeface="+mj-lt"/>
              <a:buAutoNum type="arabicPeriod"/>
              <a:tabLst>
                <a:tab pos="1777909" algn="l"/>
                <a:tab pos="2166827" algn="l"/>
              </a:tabLst>
            </a:pPr>
            <a:r>
              <a:rPr lang="en-US" sz="2369" dirty="0"/>
              <a:t>Do the join </a:t>
            </a:r>
            <a:r>
              <a:rPr lang="en-US" sz="2369" i="1" dirty="0"/>
              <a:t>R </a:t>
            </a:r>
            <a:r>
              <a:rPr lang="en-US" sz="2931" dirty="0">
                <a:solidFill>
                  <a:schemeClr val="tx2"/>
                </a:solidFill>
                <a:latin typeface="MS PGothic"/>
                <a:ea typeface="MS PGothic"/>
              </a:rPr>
              <a:t>⋈</a:t>
            </a:r>
            <a:r>
              <a:rPr lang="en-US" sz="2369" i="1" baseline="-25000" dirty="0"/>
              <a:t>A</a:t>
            </a:r>
            <a:r>
              <a:rPr lang="en-US" sz="2369" i="1" dirty="0"/>
              <a:t>S</a:t>
            </a:r>
          </a:p>
          <a:p>
            <a:pPr marL="514303" indent="-457177">
              <a:spcBef>
                <a:spcPct val="50000"/>
              </a:spcBef>
              <a:buSzPct val="100000"/>
              <a:buFont typeface="+mj-lt"/>
              <a:buAutoNum type="arabicPeriod"/>
              <a:tabLst>
                <a:tab pos="1777909" algn="l"/>
                <a:tab pos="2166827" algn="l"/>
              </a:tabLst>
            </a:pPr>
            <a:r>
              <a:rPr lang="en-US" sz="2369" dirty="0"/>
              <a:t>Perform one of the </a:t>
            </a:r>
            <a:r>
              <a:rPr lang="en-US" sz="2369" dirty="0" err="1"/>
              <a:t>semijoin</a:t>
            </a:r>
            <a:r>
              <a:rPr lang="en-US" sz="2369" dirty="0"/>
              <a:t> equivalents</a:t>
            </a:r>
          </a:p>
          <a:p>
            <a:pPr lvl="1">
              <a:spcBef>
                <a:spcPts val="0"/>
              </a:spcBef>
              <a:buNone/>
              <a:tabLst>
                <a:tab pos="1777909" algn="l"/>
                <a:tab pos="2166827" algn="l"/>
              </a:tabLst>
            </a:pPr>
            <a:r>
              <a:rPr lang="en-US" sz="2169" i="1" dirty="0"/>
              <a:t>	R</a:t>
            </a:r>
            <a:r>
              <a:rPr lang="en-US" sz="2169" spc="-300" dirty="0">
                <a:latin typeface="MS PGothic"/>
                <a:ea typeface="MS PGothic"/>
              </a:rPr>
              <a:t> </a:t>
            </a:r>
            <a:r>
              <a:rPr lang="en-US" sz="2731" dirty="0">
                <a:solidFill>
                  <a:schemeClr val="tx2"/>
                </a:solidFill>
                <a:latin typeface="MS PGothic"/>
                <a:ea typeface="MS PGothic"/>
              </a:rPr>
              <a:t>⋈</a:t>
            </a:r>
            <a:r>
              <a:rPr lang="en-US" sz="2169" i="1" baseline="-25000" dirty="0"/>
              <a:t>A</a:t>
            </a:r>
            <a:r>
              <a:rPr lang="en-US" sz="2169" i="1" dirty="0"/>
              <a:t>S	</a:t>
            </a:r>
            <a:r>
              <a:rPr lang="en-US" sz="2169" dirty="0">
                <a:latin typeface="Symbol" charset="2"/>
                <a:sym typeface="Symbol"/>
              </a:rPr>
              <a:t>	</a:t>
            </a:r>
            <a:r>
              <a:rPr lang="en-US" sz="2169" dirty="0"/>
              <a:t>(</a:t>
            </a:r>
            <a:r>
              <a:rPr lang="en-US" sz="2169" i="1" dirty="0"/>
              <a:t>R </a:t>
            </a:r>
            <a:r>
              <a:rPr lang="en-US" sz="2169" dirty="0">
                <a:latin typeface="MS PGothic"/>
                <a:ea typeface="MS PGothic"/>
              </a:rPr>
              <a:t>⋉</a:t>
            </a:r>
            <a:r>
              <a:rPr lang="en-US" sz="2169" i="1" baseline="-25000" dirty="0"/>
              <a:t>A</a:t>
            </a:r>
            <a:r>
              <a:rPr lang="en-US" sz="2169" i="1" dirty="0"/>
              <a:t>S</a:t>
            </a:r>
            <a:r>
              <a:rPr lang="en-US" sz="2169" dirty="0"/>
              <a:t>) </a:t>
            </a:r>
            <a:r>
              <a:rPr lang="en-US" sz="2731" dirty="0">
                <a:solidFill>
                  <a:schemeClr val="tx2"/>
                </a:solidFill>
                <a:latin typeface="MS PGothic"/>
                <a:ea typeface="MS PGothic"/>
              </a:rPr>
              <a:t>⋈</a:t>
            </a:r>
            <a:r>
              <a:rPr lang="en-US" sz="2169" i="1" baseline="-25000" dirty="0"/>
              <a:t>A</a:t>
            </a:r>
            <a:r>
              <a:rPr lang="en-US" sz="2169" i="1" dirty="0"/>
              <a:t>S</a:t>
            </a:r>
          </a:p>
          <a:p>
            <a:pPr lvl="1">
              <a:buNone/>
              <a:tabLst>
                <a:tab pos="1777909" algn="l"/>
                <a:tab pos="2166827" algn="l"/>
              </a:tabLst>
            </a:pPr>
            <a:r>
              <a:rPr lang="en-US" sz="2169" dirty="0">
                <a:latin typeface="Symbol" charset="2"/>
              </a:rPr>
              <a:t>		</a:t>
            </a:r>
            <a:r>
              <a:rPr lang="en-US" sz="2169" dirty="0">
                <a:latin typeface="Symbol" charset="2"/>
                <a:sym typeface="Symbol"/>
              </a:rPr>
              <a:t>	</a:t>
            </a:r>
            <a:r>
              <a:rPr lang="en-US" sz="2169" i="1" dirty="0"/>
              <a:t>R </a:t>
            </a:r>
            <a:r>
              <a:rPr lang="en-US" sz="2731" dirty="0">
                <a:solidFill>
                  <a:schemeClr val="tx2"/>
                </a:solidFill>
                <a:latin typeface="MS PGothic"/>
                <a:ea typeface="MS PGothic"/>
              </a:rPr>
              <a:t>⋈</a:t>
            </a:r>
            <a:r>
              <a:rPr lang="en-US" sz="2169" i="1" baseline="-25000" dirty="0"/>
              <a:t>A</a:t>
            </a:r>
            <a:r>
              <a:rPr lang="en-US" sz="2169" dirty="0"/>
              <a:t> (</a:t>
            </a:r>
            <a:r>
              <a:rPr lang="en-US" sz="2169" i="1" dirty="0"/>
              <a:t>S </a:t>
            </a:r>
            <a:r>
              <a:rPr lang="en-US" sz="2169" dirty="0">
                <a:latin typeface="MS PGothic"/>
                <a:ea typeface="MS PGothic"/>
              </a:rPr>
              <a:t>⋉</a:t>
            </a:r>
            <a:r>
              <a:rPr lang="en-US" sz="2169" i="1" baseline="-25000" dirty="0"/>
              <a:t>A </a:t>
            </a:r>
            <a:r>
              <a:rPr lang="en-US" sz="2169" i="1" dirty="0"/>
              <a:t>R</a:t>
            </a:r>
            <a:r>
              <a:rPr lang="en-US" sz="2169" dirty="0"/>
              <a:t>)</a:t>
            </a:r>
          </a:p>
          <a:p>
            <a:pPr lvl="1">
              <a:buNone/>
              <a:tabLst>
                <a:tab pos="1777909" algn="l"/>
                <a:tab pos="2166827" algn="l"/>
              </a:tabLst>
            </a:pPr>
            <a:r>
              <a:rPr lang="en-US" sz="2169" dirty="0">
                <a:latin typeface="Symbol" charset="2"/>
              </a:rPr>
              <a:t>		</a:t>
            </a:r>
            <a:r>
              <a:rPr lang="en-US" sz="2169" dirty="0">
                <a:latin typeface="Symbol" charset="2"/>
                <a:sym typeface="Symbol"/>
              </a:rPr>
              <a:t>	</a:t>
            </a:r>
            <a:r>
              <a:rPr lang="en-US" sz="2169" dirty="0"/>
              <a:t>(</a:t>
            </a:r>
            <a:r>
              <a:rPr lang="en-US" sz="2169" i="1" dirty="0"/>
              <a:t>R </a:t>
            </a:r>
            <a:r>
              <a:rPr lang="en-US" sz="2169" dirty="0">
                <a:latin typeface="MS PGothic"/>
                <a:ea typeface="MS PGothic"/>
              </a:rPr>
              <a:t>⋉</a:t>
            </a:r>
            <a:r>
              <a:rPr lang="en-US" sz="2169" i="1" baseline="-25000" dirty="0"/>
              <a:t>A </a:t>
            </a:r>
            <a:r>
              <a:rPr lang="en-US" sz="2169" i="1" dirty="0"/>
              <a:t>S</a:t>
            </a:r>
            <a:r>
              <a:rPr lang="en-US" sz="2169" dirty="0"/>
              <a:t>) </a:t>
            </a:r>
            <a:r>
              <a:rPr lang="en-US" sz="2731" dirty="0">
                <a:solidFill>
                  <a:schemeClr val="tx2"/>
                </a:solidFill>
                <a:latin typeface="MS PGothic"/>
                <a:ea typeface="MS PGothic"/>
              </a:rPr>
              <a:t>⋈</a:t>
            </a:r>
            <a:r>
              <a:rPr lang="en-US" sz="2169" i="1" baseline="-25000" dirty="0"/>
              <a:t>A</a:t>
            </a:r>
            <a:r>
              <a:rPr lang="en-US" sz="2169" dirty="0"/>
              <a:t> (</a:t>
            </a:r>
            <a:r>
              <a:rPr lang="en-US" sz="2169" i="1" dirty="0"/>
              <a:t>S </a:t>
            </a:r>
            <a:r>
              <a:rPr lang="en-US" sz="2169" dirty="0">
                <a:latin typeface="MS PGothic"/>
                <a:ea typeface="MS PGothic"/>
              </a:rPr>
              <a:t>⋉</a:t>
            </a:r>
            <a:r>
              <a:rPr lang="en-US" sz="2169" i="1" baseline="-25000" dirty="0"/>
              <a:t>A </a:t>
            </a:r>
            <a:r>
              <a:rPr lang="en-US" sz="2169" i="1" dirty="0"/>
              <a:t>R</a:t>
            </a:r>
            <a:r>
              <a:rPr lang="en-US" sz="2169" dirty="0"/>
              <a:t>)</a:t>
            </a:r>
          </a:p>
        </p:txBody>
      </p:sp>
      <p:graphicFrame>
        <p:nvGraphicFramePr>
          <p:cNvPr id="2" name="Table 1"/>
          <p:cNvGraphicFramePr>
            <a:graphicFrameLocks noGrp="1"/>
          </p:cNvGraphicFramePr>
          <p:nvPr/>
        </p:nvGraphicFramePr>
        <p:xfrm>
          <a:off x="611560" y="4453799"/>
          <a:ext cx="1984758" cy="1574484"/>
        </p:xfrm>
        <a:graphic>
          <a:graphicData uri="http://schemas.openxmlformats.org/drawingml/2006/table">
            <a:tbl>
              <a:tblPr firstRow="1" bandRow="1">
                <a:tableStyleId>{5C22544A-7EE6-4342-B048-85BDC9FD1C3A}</a:tableStyleId>
              </a:tblPr>
              <a:tblGrid>
                <a:gridCol w="661586">
                  <a:extLst>
                    <a:ext uri="{9D8B030D-6E8A-4147-A177-3AD203B41FA5}">
                      <a16:colId xmlns:a16="http://schemas.microsoft.com/office/drawing/2014/main" val="20000"/>
                    </a:ext>
                  </a:extLst>
                </a:gridCol>
                <a:gridCol w="661586">
                  <a:extLst>
                    <a:ext uri="{9D8B030D-6E8A-4147-A177-3AD203B41FA5}">
                      <a16:colId xmlns:a16="http://schemas.microsoft.com/office/drawing/2014/main" val="20001"/>
                    </a:ext>
                  </a:extLst>
                </a:gridCol>
                <a:gridCol w="661586">
                  <a:extLst>
                    <a:ext uri="{9D8B030D-6E8A-4147-A177-3AD203B41FA5}">
                      <a16:colId xmlns:a16="http://schemas.microsoft.com/office/drawing/2014/main" val="20002"/>
                    </a:ext>
                  </a:extLst>
                </a:gridCol>
              </a:tblGrid>
              <a:tr h="257175">
                <a:tc>
                  <a:txBody>
                    <a:bodyPr/>
                    <a:lstStyle/>
                    <a:p>
                      <a:r>
                        <a:rPr lang="en-US" sz="1300" dirty="0"/>
                        <a:t>A</a:t>
                      </a:r>
                    </a:p>
                  </a:txBody>
                  <a:tcPr marL="64294" marR="64294" marT="32147" marB="32147"/>
                </a:tc>
                <a:tc>
                  <a:txBody>
                    <a:bodyPr/>
                    <a:lstStyle/>
                    <a:p>
                      <a:r>
                        <a:rPr lang="en-US" sz="1300" dirty="0"/>
                        <a:t>B</a:t>
                      </a:r>
                    </a:p>
                  </a:txBody>
                  <a:tcPr marL="64294" marR="64294" marT="32147" marB="32147"/>
                </a:tc>
                <a:tc>
                  <a:txBody>
                    <a:bodyPr/>
                    <a:lstStyle/>
                    <a:p>
                      <a:r>
                        <a:rPr lang="en-US" sz="1300" dirty="0"/>
                        <a:t>C</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1</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3</a:t>
                      </a:r>
                    </a:p>
                  </a:txBody>
                  <a:tcPr marL="64294" marR="64294" marT="32147" marB="32147"/>
                </a:tc>
                <a:tc>
                  <a:txBody>
                    <a:bodyPr/>
                    <a:lstStyle/>
                    <a:p>
                      <a:r>
                        <a:rPr lang="en-US" sz="1300" dirty="0"/>
                        <a:t>2</a:t>
                      </a:r>
                    </a:p>
                  </a:txBody>
                  <a:tcPr marL="64294" marR="64294" marT="32147" marB="32147"/>
                </a:tc>
                <a:tc>
                  <a:txBody>
                    <a:bodyPr/>
                    <a:lstStyle/>
                    <a:p>
                      <a:r>
                        <a:rPr lang="en-US" sz="1300" dirty="0"/>
                        <a:t>2</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6</a:t>
                      </a:r>
                    </a:p>
                  </a:txBody>
                  <a:tcPr marL="64294" marR="64294" marT="32147" marB="32147"/>
                </a:tc>
                <a:tc>
                  <a:txBody>
                    <a:bodyPr/>
                    <a:lstStyle/>
                    <a:p>
                      <a:r>
                        <a:rPr lang="en-US" sz="1300" dirty="0"/>
                        <a:t>2</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r h="260747">
                <a:tc>
                  <a:txBody>
                    <a:bodyPr/>
                    <a:lstStyle/>
                    <a:p>
                      <a:r>
                        <a:rPr lang="en-US" sz="1300" dirty="0"/>
                        <a:t>7</a:t>
                      </a:r>
                    </a:p>
                  </a:txBody>
                  <a:tcPr marL="64294" marR="64294" marT="32147" marB="32147"/>
                </a:tc>
                <a:tc>
                  <a:txBody>
                    <a:bodyPr/>
                    <a:lstStyle/>
                    <a:p>
                      <a:r>
                        <a:rPr lang="en-US" sz="1300" dirty="0"/>
                        <a:t>3</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5"/>
                  </a:ext>
                </a:extLst>
              </a:tr>
            </a:tbl>
          </a:graphicData>
        </a:graphic>
      </p:graphicFrame>
      <p:sp>
        <p:nvSpPr>
          <p:cNvPr id="3" name="TextBox 2"/>
          <p:cNvSpPr txBox="1"/>
          <p:nvPr/>
        </p:nvSpPr>
        <p:spPr>
          <a:xfrm>
            <a:off x="742402" y="4058974"/>
            <a:ext cx="340158" cy="351956"/>
          </a:xfrm>
          <a:prstGeom prst="rect">
            <a:avLst/>
          </a:prstGeom>
          <a:noFill/>
        </p:spPr>
        <p:txBody>
          <a:bodyPr wrap="none" rtlCol="0">
            <a:spAutoFit/>
          </a:bodyPr>
          <a:lstStyle/>
          <a:p>
            <a:r>
              <a:rPr lang="en-US" sz="1687" dirty="0"/>
              <a:t>R</a:t>
            </a:r>
          </a:p>
        </p:txBody>
      </p:sp>
      <p:sp>
        <p:nvSpPr>
          <p:cNvPr id="6" name="TextBox 5"/>
          <p:cNvSpPr txBox="1"/>
          <p:nvPr/>
        </p:nvSpPr>
        <p:spPr>
          <a:xfrm>
            <a:off x="3059506" y="4276299"/>
            <a:ext cx="328936" cy="351956"/>
          </a:xfrm>
          <a:prstGeom prst="rect">
            <a:avLst/>
          </a:prstGeom>
          <a:noFill/>
        </p:spPr>
        <p:txBody>
          <a:bodyPr wrap="none" rtlCol="0">
            <a:spAutoFit/>
          </a:bodyPr>
          <a:lstStyle/>
          <a:p>
            <a:r>
              <a:rPr lang="en-US" sz="1687" dirty="0"/>
              <a:t>S</a:t>
            </a:r>
          </a:p>
        </p:txBody>
      </p:sp>
      <p:graphicFrame>
        <p:nvGraphicFramePr>
          <p:cNvPr id="5" name="Table 4"/>
          <p:cNvGraphicFramePr>
            <a:graphicFrameLocks noGrp="1"/>
          </p:cNvGraphicFramePr>
          <p:nvPr/>
        </p:nvGraphicFramePr>
        <p:xfrm>
          <a:off x="2900287" y="4710477"/>
          <a:ext cx="2035389" cy="1312070"/>
        </p:xfrm>
        <a:graphic>
          <a:graphicData uri="http://schemas.openxmlformats.org/drawingml/2006/table">
            <a:tbl>
              <a:tblPr firstRow="1" bandRow="1">
                <a:tableStyleId>{5C22544A-7EE6-4342-B048-85BDC9FD1C3A}</a:tableStyleId>
              </a:tblPr>
              <a:tblGrid>
                <a:gridCol w="678463">
                  <a:extLst>
                    <a:ext uri="{9D8B030D-6E8A-4147-A177-3AD203B41FA5}">
                      <a16:colId xmlns:a16="http://schemas.microsoft.com/office/drawing/2014/main" val="20000"/>
                    </a:ext>
                  </a:extLst>
                </a:gridCol>
                <a:gridCol w="678463">
                  <a:extLst>
                    <a:ext uri="{9D8B030D-6E8A-4147-A177-3AD203B41FA5}">
                      <a16:colId xmlns:a16="http://schemas.microsoft.com/office/drawing/2014/main" val="20001"/>
                    </a:ext>
                  </a:extLst>
                </a:gridCol>
                <a:gridCol w="678463">
                  <a:extLst>
                    <a:ext uri="{9D8B030D-6E8A-4147-A177-3AD203B41FA5}">
                      <a16:colId xmlns:a16="http://schemas.microsoft.com/office/drawing/2014/main" val="20002"/>
                    </a:ext>
                  </a:extLst>
                </a:gridCol>
              </a:tblGrid>
              <a:tr h="260747">
                <a:tc>
                  <a:txBody>
                    <a:bodyPr/>
                    <a:lstStyle/>
                    <a:p>
                      <a:r>
                        <a:rPr lang="en-US" sz="1300" dirty="0"/>
                        <a:t>A</a:t>
                      </a:r>
                    </a:p>
                  </a:txBody>
                  <a:tcPr marL="64294" marR="64294" marT="32147" marB="32147"/>
                </a:tc>
                <a:tc>
                  <a:txBody>
                    <a:bodyPr/>
                    <a:lstStyle/>
                    <a:p>
                      <a:r>
                        <a:rPr lang="en-US" sz="1300" dirty="0"/>
                        <a:t>D</a:t>
                      </a:r>
                    </a:p>
                  </a:txBody>
                  <a:tcPr marL="64294" marR="64294" marT="32147" marB="32147"/>
                </a:tc>
                <a:tc>
                  <a:txBody>
                    <a:bodyPr/>
                    <a:lstStyle/>
                    <a:p>
                      <a:r>
                        <a:rPr lang="en-US" sz="1300" dirty="0"/>
                        <a:t>E</a:t>
                      </a:r>
                    </a:p>
                  </a:txBody>
                  <a:tcPr marL="64294" marR="64294" marT="32147" marB="32147"/>
                </a:tc>
                <a:extLst>
                  <a:ext uri="{0D108BD9-81ED-4DB2-BD59-A6C34878D82A}">
                    <a16:rowId xmlns:a16="http://schemas.microsoft.com/office/drawing/2014/main" val="10000"/>
                  </a:ext>
                </a:extLst>
              </a:tr>
              <a:tr h="260747">
                <a:tc>
                  <a:txBody>
                    <a:bodyPr/>
                    <a:lstStyle/>
                    <a:p>
                      <a:r>
                        <a:rPr lang="en-US" sz="1300" dirty="0"/>
                        <a:t>1</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a:t>2</a:t>
                      </a:r>
                    </a:p>
                  </a:txBody>
                  <a:tcPr marL="64294" marR="64294" marT="32147" marB="32147"/>
                </a:tc>
                <a:tc>
                  <a:txBody>
                    <a:bodyPr/>
                    <a:lstStyle/>
                    <a:p>
                      <a:r>
                        <a:rPr lang="en-US" sz="1300" dirty="0"/>
                        <a:t>3</a:t>
                      </a:r>
                    </a:p>
                  </a:txBody>
                  <a:tcPr marL="64294" marR="64294" marT="32147" marB="32147"/>
                </a:tc>
                <a:tc>
                  <a:txBody>
                    <a:bodyPr/>
                    <a:lstStyle/>
                    <a:p>
                      <a:r>
                        <a:rPr lang="en-US" sz="1300" dirty="0"/>
                        <a:t>6</a:t>
                      </a:r>
                    </a:p>
                  </a:txBody>
                  <a:tcPr marL="64294" marR="64294" marT="32147" marB="32147"/>
                </a:tc>
                <a:extLst>
                  <a:ext uri="{0D108BD9-81ED-4DB2-BD59-A6C34878D82A}">
                    <a16:rowId xmlns:a16="http://schemas.microsoft.com/office/drawing/2014/main" val="10002"/>
                  </a:ext>
                </a:extLst>
              </a:tr>
              <a:tr h="260747">
                <a:tc>
                  <a:txBody>
                    <a:bodyPr/>
                    <a:lstStyle/>
                    <a:p>
                      <a:r>
                        <a:rPr lang="en-US" sz="1300" dirty="0"/>
                        <a:t>5</a:t>
                      </a:r>
                    </a:p>
                  </a:txBody>
                  <a:tcPr marL="64294" marR="64294" marT="32147" marB="32147"/>
                </a:tc>
                <a:tc>
                  <a:txBody>
                    <a:bodyPr/>
                    <a:lstStyle/>
                    <a:p>
                      <a:r>
                        <a:rPr lang="en-US" sz="1300" dirty="0"/>
                        <a:t>5</a:t>
                      </a:r>
                    </a:p>
                  </a:txBody>
                  <a:tcPr marL="64294" marR="64294" marT="32147" marB="32147"/>
                </a:tc>
                <a:tc>
                  <a:txBody>
                    <a:bodyPr/>
                    <a:lstStyle/>
                    <a:p>
                      <a:r>
                        <a:rPr lang="en-US" sz="1300" dirty="0"/>
                        <a:t>7</a:t>
                      </a:r>
                    </a:p>
                  </a:txBody>
                  <a:tcPr marL="64294" marR="64294" marT="32147" marB="32147"/>
                </a:tc>
                <a:extLst>
                  <a:ext uri="{0D108BD9-81ED-4DB2-BD59-A6C34878D82A}">
                    <a16:rowId xmlns:a16="http://schemas.microsoft.com/office/drawing/2014/main" val="10003"/>
                  </a:ext>
                </a:extLst>
              </a:tr>
              <a:tr h="260747">
                <a:tc>
                  <a:txBody>
                    <a:bodyPr/>
                    <a:lstStyle/>
                    <a:p>
                      <a:r>
                        <a:rPr lang="en-US" sz="1300" dirty="0"/>
                        <a:t>8</a:t>
                      </a:r>
                    </a:p>
                  </a:txBody>
                  <a:tcPr marL="64294" marR="64294" marT="32147" marB="32147"/>
                </a:tc>
                <a:tc>
                  <a:txBody>
                    <a:bodyPr/>
                    <a:lstStyle/>
                    <a:p>
                      <a:r>
                        <a:rPr lang="en-US" sz="1300" dirty="0"/>
                        <a:t>1</a:t>
                      </a:r>
                    </a:p>
                  </a:txBody>
                  <a:tcPr marL="64294" marR="64294" marT="32147" marB="32147"/>
                </a:tc>
                <a:tc>
                  <a:txBody>
                    <a:bodyPr/>
                    <a:lstStyle/>
                    <a:p>
                      <a:r>
                        <a:rPr lang="en-US" sz="1300" dirty="0"/>
                        <a:t>3</a:t>
                      </a:r>
                    </a:p>
                  </a:txBody>
                  <a:tcPr marL="64294" marR="64294" marT="32147" marB="32147"/>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5652120" y="1556792"/>
          <a:ext cx="2903985" cy="1008111"/>
        </p:xfrm>
        <a:graphic>
          <a:graphicData uri="http://schemas.openxmlformats.org/drawingml/2006/table">
            <a:tbl>
              <a:tblPr firstRow="1" bandRow="1">
                <a:tableStyleId>{5C22544A-7EE6-4342-B048-85BDC9FD1C3A}</a:tableStyleId>
              </a:tblPr>
              <a:tblGrid>
                <a:gridCol w="580797">
                  <a:extLst>
                    <a:ext uri="{9D8B030D-6E8A-4147-A177-3AD203B41FA5}">
                      <a16:colId xmlns:a16="http://schemas.microsoft.com/office/drawing/2014/main" val="20000"/>
                    </a:ext>
                  </a:extLst>
                </a:gridCol>
                <a:gridCol w="580797">
                  <a:extLst>
                    <a:ext uri="{9D8B030D-6E8A-4147-A177-3AD203B41FA5}">
                      <a16:colId xmlns:a16="http://schemas.microsoft.com/office/drawing/2014/main" val="20001"/>
                    </a:ext>
                  </a:extLst>
                </a:gridCol>
                <a:gridCol w="580797">
                  <a:extLst>
                    <a:ext uri="{9D8B030D-6E8A-4147-A177-3AD203B41FA5}">
                      <a16:colId xmlns:a16="http://schemas.microsoft.com/office/drawing/2014/main" val="20002"/>
                    </a:ext>
                  </a:extLst>
                </a:gridCol>
                <a:gridCol w="580797">
                  <a:extLst>
                    <a:ext uri="{9D8B030D-6E8A-4147-A177-3AD203B41FA5}">
                      <a16:colId xmlns:a16="http://schemas.microsoft.com/office/drawing/2014/main" val="20003"/>
                    </a:ext>
                  </a:extLst>
                </a:gridCol>
                <a:gridCol w="580797">
                  <a:extLst>
                    <a:ext uri="{9D8B030D-6E8A-4147-A177-3AD203B41FA5}">
                      <a16:colId xmlns:a16="http://schemas.microsoft.com/office/drawing/2014/main" val="20004"/>
                    </a:ext>
                  </a:extLst>
                </a:gridCol>
              </a:tblGrid>
              <a:tr h="336037">
                <a:tc>
                  <a:txBody>
                    <a:bodyPr/>
                    <a:lstStyle/>
                    <a:p>
                      <a:r>
                        <a:rPr lang="en-US" sz="1400" dirty="0"/>
                        <a:t>A</a:t>
                      </a:r>
                    </a:p>
                  </a:txBody>
                  <a:tcPr/>
                </a:tc>
                <a:tc>
                  <a:txBody>
                    <a:bodyPr/>
                    <a:lstStyle/>
                    <a:p>
                      <a:r>
                        <a:rPr lang="en-US" sz="1400" dirty="0"/>
                        <a:t>B</a:t>
                      </a:r>
                    </a:p>
                  </a:txBody>
                  <a:tcPr/>
                </a:tc>
                <a:tc>
                  <a:txBody>
                    <a:bodyPr/>
                    <a:lstStyle/>
                    <a:p>
                      <a:r>
                        <a:rPr lang="en-US" sz="1400" dirty="0"/>
                        <a:t>C</a:t>
                      </a:r>
                    </a:p>
                  </a:txBody>
                  <a:tcPr/>
                </a:tc>
                <a:tc>
                  <a:txBody>
                    <a:bodyPr/>
                    <a:lstStyle/>
                    <a:p>
                      <a:r>
                        <a:rPr lang="en-US" sz="1400" dirty="0"/>
                        <a:t>D</a:t>
                      </a:r>
                    </a:p>
                  </a:txBody>
                  <a:tcPr/>
                </a:tc>
                <a:tc>
                  <a:txBody>
                    <a:bodyPr/>
                    <a:lstStyle/>
                    <a:p>
                      <a:r>
                        <a:rPr lang="en-US" sz="1400" dirty="0"/>
                        <a:t>E</a:t>
                      </a:r>
                    </a:p>
                  </a:txBody>
                  <a:tcPr/>
                </a:tc>
                <a:extLst>
                  <a:ext uri="{0D108BD9-81ED-4DB2-BD59-A6C34878D82A}">
                    <a16:rowId xmlns:a16="http://schemas.microsoft.com/office/drawing/2014/main" val="10000"/>
                  </a:ext>
                </a:extLst>
              </a:tr>
              <a:tr h="336037">
                <a:tc>
                  <a:txBody>
                    <a:bodyPr/>
                    <a:lstStyle/>
                    <a:p>
                      <a:r>
                        <a:rPr lang="en-US" sz="1400" dirty="0"/>
                        <a:t>1</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6</a:t>
                      </a:r>
                    </a:p>
                  </a:txBody>
                  <a:tcPr/>
                </a:tc>
                <a:extLst>
                  <a:ext uri="{0D108BD9-81ED-4DB2-BD59-A6C34878D82A}">
                    <a16:rowId xmlns:a16="http://schemas.microsoft.com/office/drawing/2014/main" val="10001"/>
                  </a:ext>
                </a:extLst>
              </a:tr>
              <a:tr h="336037">
                <a:tc>
                  <a:txBody>
                    <a:bodyPr/>
                    <a:lstStyle/>
                    <a:p>
                      <a:r>
                        <a:rPr lang="en-US" sz="1400" dirty="0"/>
                        <a:t>2</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6</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650036" y="902440"/>
            <a:ext cx="1096775" cy="584775"/>
          </a:xfrm>
          <a:prstGeom prst="rect">
            <a:avLst/>
          </a:prstGeom>
        </p:spPr>
        <p:txBody>
          <a:bodyPr wrap="none">
            <a:spAutoFit/>
          </a:bodyPr>
          <a:lstStyle/>
          <a:p>
            <a:pPr marL="57126">
              <a:spcBef>
                <a:spcPct val="50000"/>
              </a:spcBef>
              <a:buSzPct val="100000"/>
              <a:tabLst>
                <a:tab pos="1777909" algn="l"/>
                <a:tab pos="2166827" algn="l"/>
              </a:tabLst>
            </a:pPr>
            <a:r>
              <a:rPr lang="en-US" i="1" dirty="0"/>
              <a:t>R </a:t>
            </a:r>
            <a:r>
              <a:rPr lang="en-US" sz="3200" dirty="0">
                <a:solidFill>
                  <a:schemeClr val="tx2"/>
                </a:solidFill>
                <a:latin typeface="MS PGothic"/>
                <a:ea typeface="MS PGothic"/>
              </a:rPr>
              <a:t>⋈</a:t>
            </a:r>
            <a:r>
              <a:rPr lang="en-US" i="1" baseline="-25000" dirty="0"/>
              <a:t>A</a:t>
            </a:r>
            <a:r>
              <a:rPr lang="en-US" i="1" dirty="0"/>
              <a:t>S</a:t>
            </a:r>
          </a:p>
        </p:txBody>
      </p:sp>
      <p:graphicFrame>
        <p:nvGraphicFramePr>
          <p:cNvPr id="8" name="Table 7"/>
          <p:cNvGraphicFramePr>
            <a:graphicFrameLocks noGrp="1"/>
          </p:cNvGraphicFramePr>
          <p:nvPr/>
        </p:nvGraphicFramePr>
        <p:xfrm>
          <a:off x="5650036" y="3131912"/>
          <a:ext cx="1823865" cy="1112520"/>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370840">
                <a:tc>
                  <a:txBody>
                    <a:bodyPr/>
                    <a:lstStyle/>
                    <a:p>
                      <a:r>
                        <a:rPr lang="en-US" sz="1600" dirty="0"/>
                        <a:t>A</a:t>
                      </a:r>
                    </a:p>
                  </a:txBody>
                  <a:tcPr/>
                </a:tc>
                <a:tc>
                  <a:txBody>
                    <a:bodyPr/>
                    <a:lstStyle/>
                    <a:p>
                      <a:r>
                        <a:rPr lang="en-US" sz="1600" dirty="0"/>
                        <a:t>B</a:t>
                      </a:r>
                    </a:p>
                  </a:txBody>
                  <a:tcPr/>
                </a:tc>
                <a:tc>
                  <a:txBody>
                    <a:bodyPr/>
                    <a:lstStyle/>
                    <a:p>
                      <a:r>
                        <a:rPr lang="en-US" sz="1600" dirty="0"/>
                        <a:t>C</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1</a:t>
                      </a:r>
                    </a:p>
                  </a:txBody>
                  <a:tcPr/>
                </a:tc>
                <a:tc>
                  <a:txBody>
                    <a:bodyPr/>
                    <a:lstStyle/>
                    <a:p>
                      <a:r>
                        <a:rPr lang="en-US" sz="1600" dirty="0"/>
                        <a:t>2</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1</a:t>
                      </a:r>
                    </a:p>
                  </a:txBody>
                  <a:tcPr/>
                </a:tc>
                <a:tc>
                  <a:txBody>
                    <a:bodyPr/>
                    <a:lstStyle/>
                    <a:p>
                      <a:r>
                        <a:rPr lang="en-US" sz="1600" dirty="0"/>
                        <a:t>2</a:t>
                      </a:r>
                    </a:p>
                  </a:txBody>
                  <a:tcPr/>
                </a:tc>
                <a:extLst>
                  <a:ext uri="{0D108BD9-81ED-4DB2-BD59-A6C34878D82A}">
                    <a16:rowId xmlns:a16="http://schemas.microsoft.com/office/drawing/2014/main" val="10002"/>
                  </a:ext>
                </a:extLst>
              </a:tr>
            </a:tbl>
          </a:graphicData>
        </a:graphic>
      </p:graphicFrame>
      <p:sp>
        <p:nvSpPr>
          <p:cNvPr id="9" name="Rectangle 8"/>
          <p:cNvSpPr/>
          <p:nvPr/>
        </p:nvSpPr>
        <p:spPr>
          <a:xfrm>
            <a:off x="5766400" y="4479503"/>
            <a:ext cx="1037848" cy="461665"/>
          </a:xfrm>
          <a:prstGeom prst="rect">
            <a:avLst/>
          </a:prstGeom>
        </p:spPr>
        <p:txBody>
          <a:bodyPr wrap="none">
            <a:spAutoFit/>
          </a:bodyPr>
          <a:lstStyle/>
          <a:p>
            <a:r>
              <a:rPr lang="en-US" i="1" dirty="0"/>
              <a:t>S </a:t>
            </a:r>
            <a:r>
              <a:rPr lang="en-US" dirty="0">
                <a:latin typeface="MS PGothic"/>
                <a:ea typeface="MS PGothic"/>
              </a:rPr>
              <a:t>⋉</a:t>
            </a:r>
            <a:r>
              <a:rPr lang="en-US" i="1" baseline="-25000" dirty="0"/>
              <a:t>A </a:t>
            </a:r>
            <a:r>
              <a:rPr lang="en-US" i="1" dirty="0"/>
              <a:t>R</a:t>
            </a:r>
            <a:endParaRPr lang="en-US" dirty="0"/>
          </a:p>
        </p:txBody>
      </p:sp>
      <p:sp>
        <p:nvSpPr>
          <p:cNvPr id="10" name="Rectangle 9"/>
          <p:cNvSpPr/>
          <p:nvPr/>
        </p:nvSpPr>
        <p:spPr>
          <a:xfrm>
            <a:off x="5672461" y="2700390"/>
            <a:ext cx="987771" cy="461665"/>
          </a:xfrm>
          <a:prstGeom prst="rect">
            <a:avLst/>
          </a:prstGeom>
        </p:spPr>
        <p:txBody>
          <a:bodyPr wrap="none">
            <a:spAutoFit/>
          </a:bodyPr>
          <a:lstStyle/>
          <a:p>
            <a:r>
              <a:rPr lang="en-US" i="1" dirty="0"/>
              <a:t>R </a:t>
            </a:r>
            <a:r>
              <a:rPr lang="en-US" dirty="0">
                <a:latin typeface="MS PGothic"/>
                <a:ea typeface="MS PGothic"/>
              </a:rPr>
              <a:t>⋉</a:t>
            </a:r>
            <a:r>
              <a:rPr lang="en-US" i="1" baseline="-25000" dirty="0"/>
              <a:t>A</a:t>
            </a:r>
            <a:r>
              <a:rPr lang="en-US" i="1" dirty="0"/>
              <a:t>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419368393"/>
              </p:ext>
            </p:extLst>
          </p:nvPr>
        </p:nvGraphicFramePr>
        <p:xfrm>
          <a:off x="5723557" y="4985340"/>
          <a:ext cx="1823865" cy="1112520"/>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370840">
                <a:tc>
                  <a:txBody>
                    <a:bodyPr/>
                    <a:lstStyle/>
                    <a:p>
                      <a:r>
                        <a:rPr lang="en-US" sz="1600" dirty="0"/>
                        <a:t>A</a:t>
                      </a:r>
                    </a:p>
                  </a:txBody>
                  <a:tcPr/>
                </a:tc>
                <a:tc>
                  <a:txBody>
                    <a:bodyPr/>
                    <a:lstStyle/>
                    <a:p>
                      <a:r>
                        <a:rPr lang="en-US" sz="1600" dirty="0"/>
                        <a:t>D</a:t>
                      </a:r>
                    </a:p>
                  </a:txBody>
                  <a:tcPr/>
                </a:tc>
                <a:tc>
                  <a:txBody>
                    <a:bodyPr/>
                    <a:lstStyle/>
                    <a:p>
                      <a:r>
                        <a:rPr lang="en-US" sz="1600" dirty="0"/>
                        <a:t>E</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3</a:t>
                      </a:r>
                    </a:p>
                  </a:txBody>
                  <a:tcPr/>
                </a:tc>
                <a:tc>
                  <a:txBody>
                    <a:bodyPr/>
                    <a:lstStyle/>
                    <a:p>
                      <a:r>
                        <a:rPr lang="en-US" sz="1600" dirty="0"/>
                        <a:t>6</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3</a:t>
                      </a:r>
                    </a:p>
                  </a:txBody>
                  <a:tcPr/>
                </a:tc>
                <a:tc>
                  <a:txBody>
                    <a:bodyPr/>
                    <a:lstStyle/>
                    <a:p>
                      <a:r>
                        <a:rPr lang="en-US" sz="1600" dirty="0"/>
                        <a:t>6</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785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title"/>
          </p:nvPr>
        </p:nvSpPr>
        <p:spPr>
          <a:noFill/>
          <a:ln/>
        </p:spPr>
        <p:txBody>
          <a:bodyPr/>
          <a:lstStyle/>
          <a:p>
            <a:r>
              <a:rPr lang="en-US" dirty="0" err="1"/>
              <a:t>Semijoin</a:t>
            </a:r>
            <a:r>
              <a:rPr lang="en-US" dirty="0"/>
              <a:t> based Algorithms</a:t>
            </a:r>
          </a:p>
        </p:txBody>
      </p:sp>
      <p:sp>
        <p:nvSpPr>
          <p:cNvPr id="332802" name="Rectangle 2"/>
          <p:cNvSpPr>
            <a:spLocks noGrp="1" noChangeArrowheads="1"/>
          </p:cNvSpPr>
          <p:nvPr>
            <p:ph idx="1"/>
          </p:nvPr>
        </p:nvSpPr>
        <p:spPr>
          <a:xfrm>
            <a:off x="457200" y="1196752"/>
            <a:ext cx="6174710" cy="4608512"/>
          </a:xfrm>
          <a:noFill/>
          <a:ln/>
        </p:spPr>
        <p:txBody>
          <a:bodyPr/>
          <a:lstStyle/>
          <a:p>
            <a:pPr>
              <a:spcBef>
                <a:spcPct val="40000"/>
              </a:spcBef>
            </a:pPr>
            <a:r>
              <a:rPr lang="en-US" dirty="0"/>
              <a:t>Perform the join ( </a:t>
            </a:r>
            <a:r>
              <a:rPr lang="en-US" i="1" dirty="0"/>
              <a:t>R </a:t>
            </a:r>
            <a:r>
              <a:rPr lang="en-US" sz="2531" dirty="0">
                <a:solidFill>
                  <a:schemeClr val="tx2"/>
                </a:solidFill>
                <a:latin typeface="MS PGothic"/>
                <a:ea typeface="MS PGothic"/>
              </a:rPr>
              <a:t>⋈</a:t>
            </a:r>
            <a:r>
              <a:rPr lang="en-US" i="1" baseline="-25000" dirty="0"/>
              <a:t>A</a:t>
            </a:r>
            <a:r>
              <a:rPr lang="en-US" i="1" dirty="0"/>
              <a:t>S ) </a:t>
            </a:r>
            <a:r>
              <a:rPr lang="en-US" dirty="0"/>
              <a:t>assuming that size(R) &gt; size(S).</a:t>
            </a:r>
          </a:p>
          <a:p>
            <a:pPr lvl="1">
              <a:spcBef>
                <a:spcPct val="40000"/>
              </a:spcBef>
            </a:pPr>
            <a:r>
              <a:rPr lang="en-US" sz="1969" dirty="0"/>
              <a:t>send </a:t>
            </a:r>
            <a:r>
              <a:rPr lang="en-US" sz="1969" i="1" dirty="0"/>
              <a:t>S</a:t>
            </a:r>
            <a:r>
              <a:rPr lang="en-US" sz="1969" dirty="0"/>
              <a:t> to Site 1</a:t>
            </a:r>
          </a:p>
          <a:p>
            <a:pPr lvl="1">
              <a:spcBef>
                <a:spcPts val="422"/>
              </a:spcBef>
            </a:pPr>
            <a:r>
              <a:rPr lang="en-US" sz="1969" dirty="0"/>
              <a:t>Site 1 computes </a:t>
            </a:r>
            <a:r>
              <a:rPr lang="en-US" sz="1969" i="1" dirty="0"/>
              <a:t>R </a:t>
            </a:r>
            <a:r>
              <a:rPr lang="en-US" sz="2531" dirty="0">
                <a:solidFill>
                  <a:schemeClr val="tx2"/>
                </a:solidFill>
                <a:latin typeface="MS PGothic"/>
                <a:ea typeface="MS PGothic"/>
              </a:rPr>
              <a:t>⋈</a:t>
            </a:r>
            <a:r>
              <a:rPr lang="en-US" sz="1969" i="1" baseline="-25000" dirty="0"/>
              <a:t>A </a:t>
            </a:r>
            <a:r>
              <a:rPr lang="en-US" sz="1969" i="1" dirty="0"/>
              <a:t>S</a:t>
            </a:r>
          </a:p>
          <a:p>
            <a:pPr>
              <a:spcBef>
                <a:spcPts val="422"/>
              </a:spcBef>
            </a:pPr>
            <a:r>
              <a:rPr lang="en-US" dirty="0"/>
              <a:t>Consider </a:t>
            </a:r>
            <a:r>
              <a:rPr lang="en-US" dirty="0" err="1"/>
              <a:t>semijoin</a:t>
            </a:r>
            <a:r>
              <a:rPr lang="en-US" dirty="0"/>
              <a:t> (</a:t>
            </a:r>
            <a:r>
              <a:rPr lang="en-US" i="1" dirty="0"/>
              <a:t>R </a:t>
            </a:r>
            <a:r>
              <a:rPr lang="en-US" dirty="0">
                <a:latin typeface="MS PGothic"/>
                <a:ea typeface="MS PGothic"/>
              </a:rPr>
              <a:t>⋉</a:t>
            </a:r>
            <a:r>
              <a:rPr lang="en-US" i="1" baseline="-25000" dirty="0"/>
              <a:t>A</a:t>
            </a:r>
            <a:r>
              <a:rPr lang="en-US" i="1" dirty="0"/>
              <a:t>S</a:t>
            </a:r>
            <a:r>
              <a:rPr lang="en-US" dirty="0"/>
              <a:t>) </a:t>
            </a:r>
            <a:r>
              <a:rPr lang="en-US" sz="2531" dirty="0">
                <a:solidFill>
                  <a:schemeClr val="tx2"/>
                </a:solidFill>
                <a:latin typeface="MS PGothic"/>
                <a:ea typeface="MS PGothic"/>
              </a:rPr>
              <a:t>⋈</a:t>
            </a:r>
            <a:r>
              <a:rPr lang="en-US" i="1" baseline="-25000" dirty="0"/>
              <a:t>A</a:t>
            </a:r>
            <a:r>
              <a:rPr lang="en-US" i="1" dirty="0"/>
              <a:t>S</a:t>
            </a:r>
          </a:p>
          <a:p>
            <a:pPr lvl="1">
              <a:spcBef>
                <a:spcPct val="40000"/>
              </a:spcBef>
            </a:pPr>
            <a:r>
              <a:rPr lang="en-US" sz="1969" i="1" dirty="0"/>
              <a:t>S' </a:t>
            </a:r>
            <a:r>
              <a:rPr lang="en-US" dirty="0"/>
              <a:t>=</a:t>
            </a:r>
            <a:r>
              <a:rPr lang="en-US" sz="1969" dirty="0">
                <a:latin typeface="Symbol" charset="2"/>
              </a:rPr>
              <a:t> </a:t>
            </a:r>
            <a:r>
              <a:rPr lang="en-US" sz="1969" dirty="0">
                <a:sym typeface="Symbol"/>
              </a:rPr>
              <a:t></a:t>
            </a:r>
            <a:r>
              <a:rPr lang="en-US" sz="1969" i="1" baseline="-25000" dirty="0"/>
              <a:t>A</a:t>
            </a:r>
            <a:r>
              <a:rPr lang="en-US" sz="1969" dirty="0"/>
              <a:t>(</a:t>
            </a:r>
            <a:r>
              <a:rPr lang="en-US" sz="1969" i="1" dirty="0"/>
              <a:t>S</a:t>
            </a:r>
            <a:r>
              <a:rPr lang="en-US" sz="1969" dirty="0"/>
              <a:t>)</a:t>
            </a:r>
          </a:p>
          <a:p>
            <a:pPr lvl="1">
              <a:spcBef>
                <a:spcPct val="40000"/>
              </a:spcBef>
            </a:pPr>
            <a:r>
              <a:rPr lang="en-US" sz="1969" i="1" dirty="0"/>
              <a:t>S' </a:t>
            </a:r>
            <a:r>
              <a:rPr lang="en-US" sz="1969" dirty="0">
                <a:latin typeface="Symbol" charset="2"/>
                <a:sym typeface="Symbol"/>
              </a:rPr>
              <a:t></a:t>
            </a:r>
            <a:r>
              <a:rPr lang="en-US" sz="1969" dirty="0">
                <a:latin typeface="Symbol" charset="2"/>
              </a:rPr>
              <a:t> </a:t>
            </a:r>
            <a:r>
              <a:rPr lang="en-US" sz="1969" dirty="0"/>
              <a:t>Site 1</a:t>
            </a:r>
          </a:p>
          <a:p>
            <a:pPr lvl="1">
              <a:spcBef>
                <a:spcPct val="40000"/>
              </a:spcBef>
            </a:pPr>
            <a:r>
              <a:rPr lang="en-US" sz="1969" dirty="0"/>
              <a:t>Site 1 computes </a:t>
            </a:r>
            <a:r>
              <a:rPr lang="en-US" sz="1969" i="1" dirty="0"/>
              <a:t>R' </a:t>
            </a:r>
            <a:r>
              <a:rPr lang="en-US" sz="1969" dirty="0"/>
              <a:t>= </a:t>
            </a:r>
            <a:r>
              <a:rPr lang="en-US" sz="1969" i="1" dirty="0"/>
              <a:t>R </a:t>
            </a:r>
            <a:r>
              <a:rPr lang="en-US" sz="1969" dirty="0">
                <a:latin typeface="MS PGothic"/>
                <a:ea typeface="MS PGothic"/>
              </a:rPr>
              <a:t>⋉</a:t>
            </a:r>
            <a:r>
              <a:rPr lang="en-US" sz="1969" i="1" baseline="-25000" dirty="0"/>
              <a:t>A</a:t>
            </a:r>
            <a:r>
              <a:rPr lang="en-US" sz="1969" i="1" dirty="0"/>
              <a:t>S'</a:t>
            </a:r>
          </a:p>
          <a:p>
            <a:pPr lvl="1">
              <a:spcBef>
                <a:spcPct val="40000"/>
              </a:spcBef>
            </a:pPr>
            <a:r>
              <a:rPr lang="en-US" sz="1969" i="1" dirty="0"/>
              <a:t>R'</a:t>
            </a:r>
            <a:r>
              <a:rPr lang="en-US" sz="1969" dirty="0">
                <a:latin typeface="Symbol" charset="2"/>
                <a:sym typeface="Symbol"/>
              </a:rPr>
              <a:t></a:t>
            </a:r>
            <a:r>
              <a:rPr lang="en-US" sz="1969" dirty="0">
                <a:latin typeface="Symbol" charset="2"/>
              </a:rPr>
              <a:t> </a:t>
            </a:r>
            <a:r>
              <a:rPr lang="en-US" sz="1969" dirty="0"/>
              <a:t>Site 2</a:t>
            </a:r>
          </a:p>
          <a:p>
            <a:pPr lvl="1">
              <a:spcBef>
                <a:spcPts val="422"/>
              </a:spcBef>
            </a:pPr>
            <a:r>
              <a:rPr lang="en-US" sz="1969" dirty="0"/>
              <a:t>Site 2 computes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a:spcBef>
                <a:spcPct val="40000"/>
              </a:spcBef>
            </a:pPr>
            <a:r>
              <a:rPr lang="en-US" dirty="0" err="1">
                <a:solidFill>
                  <a:schemeClr val="hlink"/>
                </a:solidFill>
              </a:rPr>
              <a:t>Semijoin</a:t>
            </a:r>
            <a:r>
              <a:rPr lang="en-US" dirty="0">
                <a:solidFill>
                  <a:schemeClr val="hlink"/>
                </a:solidFill>
              </a:rPr>
              <a:t> is better if </a:t>
            </a:r>
            <a:r>
              <a:rPr lang="en-US" sz="1969" i="1" dirty="0">
                <a:solidFill>
                  <a:schemeClr val="hlink"/>
                </a:solidFill>
              </a:rPr>
              <a:t>size</a:t>
            </a:r>
            <a:r>
              <a:rPr lang="en-US" sz="1969" dirty="0">
                <a:solidFill>
                  <a:schemeClr val="hlink"/>
                </a:solidFill>
              </a:rPr>
              <a:t>(</a:t>
            </a:r>
            <a:r>
              <a:rPr lang="en-US" sz="1969" dirty="0">
                <a:solidFill>
                  <a:schemeClr val="hlink"/>
                </a:solidFill>
                <a:latin typeface="Symbol" charset="2"/>
                <a:sym typeface="Symbol"/>
              </a:rPr>
              <a:t></a:t>
            </a:r>
            <a:r>
              <a:rPr lang="en-US" sz="1969" i="1" baseline="-25000" dirty="0">
                <a:solidFill>
                  <a:schemeClr val="hlink"/>
                </a:solidFill>
              </a:rPr>
              <a:t>A</a:t>
            </a:r>
            <a:r>
              <a:rPr lang="en-US" sz="1969" dirty="0">
                <a:solidFill>
                  <a:schemeClr val="hlink"/>
                </a:solidFill>
              </a:rPr>
              <a:t>(</a:t>
            </a:r>
            <a:r>
              <a:rPr lang="en-US" sz="1969" i="1" dirty="0">
                <a:solidFill>
                  <a:schemeClr val="hlink"/>
                </a:solidFill>
              </a:rPr>
              <a:t>S</a:t>
            </a:r>
            <a:r>
              <a:rPr lang="en-US" sz="1969" dirty="0">
                <a:solidFill>
                  <a:schemeClr val="hlink"/>
                </a:solidFill>
              </a:rPr>
              <a:t>)) + </a:t>
            </a:r>
            <a:r>
              <a:rPr lang="en-US" sz="1969" i="1" dirty="0">
                <a:solidFill>
                  <a:schemeClr val="hlink"/>
                </a:solidFill>
              </a:rPr>
              <a:t>size</a:t>
            </a:r>
            <a:r>
              <a:rPr lang="en-US" sz="1969" dirty="0">
                <a:solidFill>
                  <a:schemeClr val="hlink"/>
                </a:solidFill>
              </a:rPr>
              <a:t>(</a:t>
            </a:r>
            <a:r>
              <a:rPr lang="en-US" sz="1969" i="1" dirty="0">
                <a:solidFill>
                  <a:schemeClr val="hlink"/>
                </a:solidFill>
              </a:rPr>
              <a:t>R </a:t>
            </a:r>
            <a:r>
              <a:rPr lang="en-US" sz="1969" dirty="0">
                <a:solidFill>
                  <a:schemeClr val="hlink"/>
                </a:solidFill>
                <a:latin typeface="MS PGothic"/>
                <a:ea typeface="MS PGothic"/>
              </a:rPr>
              <a:t>⋉</a:t>
            </a:r>
            <a:r>
              <a:rPr lang="en-US" sz="1969" i="1" baseline="-25000" dirty="0">
                <a:solidFill>
                  <a:schemeClr val="hlink"/>
                </a:solidFill>
              </a:rPr>
              <a:t>A</a:t>
            </a:r>
            <a:r>
              <a:rPr lang="en-US" sz="1969" i="1" dirty="0">
                <a:solidFill>
                  <a:schemeClr val="hlink"/>
                </a:solidFill>
              </a:rPr>
              <a:t>S’</a:t>
            </a:r>
            <a:r>
              <a:rPr lang="en-US" sz="1969" dirty="0">
                <a:solidFill>
                  <a:schemeClr val="hlink"/>
                </a:solidFill>
              </a:rPr>
              <a:t>)) &lt; </a:t>
            </a:r>
            <a:r>
              <a:rPr lang="en-US" sz="1969" i="1" dirty="0">
                <a:solidFill>
                  <a:schemeClr val="hlink"/>
                </a:solidFill>
              </a:rPr>
              <a:t>size</a:t>
            </a:r>
            <a:r>
              <a:rPr lang="en-US" sz="1969" dirty="0">
                <a:solidFill>
                  <a:schemeClr val="hlink"/>
                </a:solidFill>
              </a:rPr>
              <a:t>(</a:t>
            </a:r>
            <a:r>
              <a:rPr lang="en-US" i="1" dirty="0">
                <a:solidFill>
                  <a:schemeClr val="hlink"/>
                </a:solidFill>
              </a:rPr>
              <a:t>S</a:t>
            </a:r>
            <a:r>
              <a:rPr lang="en-US" sz="1969" dirty="0">
                <a:solidFill>
                  <a:schemeClr val="hlink"/>
                </a:solidFill>
              </a:rPr>
              <a:t>)</a:t>
            </a:r>
          </a:p>
        </p:txBody>
      </p:sp>
      <p:sp>
        <p:nvSpPr>
          <p:cNvPr id="4" name="Rectangle 4"/>
          <p:cNvSpPr>
            <a:spLocks noChangeArrowheads="1"/>
          </p:cNvSpPr>
          <p:nvPr/>
        </p:nvSpPr>
        <p:spPr bwMode="auto">
          <a:xfrm>
            <a:off x="8182226" y="1368601"/>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2</a:t>
            </a:r>
          </a:p>
        </p:txBody>
      </p:sp>
      <p:sp>
        <p:nvSpPr>
          <p:cNvPr id="6" name="Rectangle 6"/>
          <p:cNvSpPr>
            <a:spLocks noChangeArrowheads="1"/>
          </p:cNvSpPr>
          <p:nvPr/>
        </p:nvSpPr>
        <p:spPr bwMode="auto">
          <a:xfrm>
            <a:off x="5802587" y="2195370"/>
            <a:ext cx="782262"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dirty="0">
                <a:solidFill>
                  <a:srgbClr val="000000"/>
                </a:solidFill>
                <a:latin typeface="Arial" charset="0"/>
              </a:rPr>
              <a:t>Site 1</a:t>
            </a:r>
          </a:p>
        </p:txBody>
      </p:sp>
      <p:grpSp>
        <p:nvGrpSpPr>
          <p:cNvPr id="7" name="Group 7"/>
          <p:cNvGrpSpPr>
            <a:grpSpLocks/>
          </p:cNvGrpSpPr>
          <p:nvPr/>
        </p:nvGrpSpPr>
        <p:grpSpPr bwMode="auto">
          <a:xfrm>
            <a:off x="6646439" y="1340768"/>
            <a:ext cx="1535787" cy="1258489"/>
            <a:chOff x="3215" y="1248"/>
            <a:chExt cx="1312" cy="1015"/>
          </a:xfrm>
        </p:grpSpPr>
        <p:sp>
          <p:nvSpPr>
            <p:cNvPr id="9" name="Rectangle 9"/>
            <p:cNvSpPr>
              <a:spLocks noChangeArrowheads="1"/>
            </p:cNvSpPr>
            <p:nvPr/>
          </p:nvSpPr>
          <p:spPr bwMode="auto">
            <a:xfrm>
              <a:off x="3705" y="1529"/>
              <a:ext cx="244"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A</a:t>
              </a:r>
            </a:p>
          </p:txBody>
        </p:sp>
        <p:grpSp>
          <p:nvGrpSpPr>
            <p:cNvPr id="12" name="Group 14"/>
            <p:cNvGrpSpPr>
              <a:grpSpLocks/>
            </p:cNvGrpSpPr>
            <p:nvPr/>
          </p:nvGrpSpPr>
          <p:grpSpPr bwMode="auto">
            <a:xfrm>
              <a:off x="4080" y="1248"/>
              <a:ext cx="447" cy="391"/>
              <a:chOff x="2682" y="2736"/>
              <a:chExt cx="447" cy="391"/>
            </a:xfrm>
          </p:grpSpPr>
          <p:sp>
            <p:nvSpPr>
              <p:cNvPr id="17" name="Rectangle 15"/>
              <p:cNvSpPr>
                <a:spLocks noChangeArrowheads="1"/>
              </p:cNvSpPr>
              <p:nvPr/>
            </p:nvSpPr>
            <p:spPr bwMode="auto">
              <a:xfrm>
                <a:off x="2816" y="2817"/>
                <a:ext cx="244"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S</a:t>
                </a:r>
              </a:p>
            </p:txBody>
          </p:sp>
          <p:sp>
            <p:nvSpPr>
              <p:cNvPr id="18" name="Oval 16"/>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13" name="Group 17"/>
            <p:cNvGrpSpPr>
              <a:grpSpLocks/>
            </p:cNvGrpSpPr>
            <p:nvPr/>
          </p:nvGrpSpPr>
          <p:grpSpPr bwMode="auto">
            <a:xfrm>
              <a:off x="3215" y="1872"/>
              <a:ext cx="447" cy="391"/>
              <a:chOff x="1968" y="3360"/>
              <a:chExt cx="447" cy="391"/>
            </a:xfrm>
          </p:grpSpPr>
          <p:sp>
            <p:nvSpPr>
              <p:cNvPr id="15" name="Rectangle 18"/>
              <p:cNvSpPr>
                <a:spLocks noChangeArrowheads="1"/>
              </p:cNvSpPr>
              <p:nvPr/>
            </p:nvSpPr>
            <p:spPr bwMode="auto">
              <a:xfrm>
                <a:off x="2098" y="3441"/>
                <a:ext cx="255" cy="278"/>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828" dirty="0">
                    <a:solidFill>
                      <a:srgbClr val="000000"/>
                    </a:solidFill>
                    <a:latin typeface="Arial" charset="0"/>
                  </a:rPr>
                  <a:t>R</a:t>
                </a:r>
              </a:p>
            </p:txBody>
          </p:sp>
          <p:sp>
            <p:nvSpPr>
              <p:cNvPr id="16" name="Oval 19"/>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14" name="Line 20"/>
            <p:cNvSpPr>
              <a:spLocks noChangeShapeType="1"/>
            </p:cNvSpPr>
            <p:nvPr/>
          </p:nvSpPr>
          <p:spPr bwMode="auto">
            <a:xfrm flipV="1">
              <a:off x="3586" y="1598"/>
              <a:ext cx="584" cy="328"/>
            </a:xfrm>
            <a:prstGeom prst="line">
              <a:avLst/>
            </a:prstGeom>
            <a:noFill/>
            <a:ln w="1905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pic>
        <p:nvPicPr>
          <p:cNvPr id="2" name="Picture 1"/>
          <p:cNvPicPr>
            <a:picLocks noChangeAspect="1"/>
          </p:cNvPicPr>
          <p:nvPr/>
        </p:nvPicPr>
        <p:blipFill>
          <a:blip r:embed="rId3"/>
          <a:stretch>
            <a:fillRect/>
          </a:stretch>
        </p:blipFill>
        <p:spPr>
          <a:xfrm>
            <a:off x="7086593" y="2802133"/>
            <a:ext cx="1533445" cy="3003131"/>
          </a:xfrm>
          <a:prstGeom prst="rect">
            <a:avLst/>
          </a:prstGeom>
        </p:spPr>
      </p:pic>
    </p:spTree>
    <p:extLst>
      <p:ext uri="{BB962C8B-B14F-4D97-AF65-F5344CB8AC3E}">
        <p14:creationId xmlns:p14="http://schemas.microsoft.com/office/powerpoint/2010/main" val="11464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dirty="0"/>
              <a:t>Join versus </a:t>
            </a:r>
            <a:r>
              <a:rPr lang="en-US" dirty="0" err="1"/>
              <a:t>Semijoin</a:t>
            </a:r>
            <a:endParaRPr lang="en-US" dirty="0"/>
          </a:p>
        </p:txBody>
      </p:sp>
      <p:sp>
        <p:nvSpPr>
          <p:cNvPr id="330754" name="Rectangle 2"/>
          <p:cNvSpPr>
            <a:spLocks noGrp="1" noChangeArrowheads="1"/>
          </p:cNvSpPr>
          <p:nvPr>
            <p:ph idx="4294967295"/>
          </p:nvPr>
        </p:nvSpPr>
        <p:spPr>
          <a:xfrm>
            <a:off x="457200" y="1417638"/>
            <a:ext cx="7898378" cy="4944413"/>
          </a:xfrm>
          <a:noFill/>
          <a:ln/>
        </p:spPr>
        <p:txBody>
          <a:bodyPr/>
          <a:lstStyle/>
          <a:p>
            <a:r>
              <a:rPr lang="en-US" dirty="0"/>
              <a:t>Compared with the join, the </a:t>
            </a:r>
            <a:r>
              <a:rPr lang="en-US" dirty="0" err="1"/>
              <a:t>semijoin</a:t>
            </a:r>
            <a:r>
              <a:rPr lang="en-US" dirty="0"/>
              <a:t> induces more operations but possibly on smaller operands.</a:t>
            </a:r>
          </a:p>
          <a:p>
            <a:r>
              <a:rPr lang="en-US" dirty="0"/>
              <a:t>If the join attribute length is much smaller than the length of an entire tuple, then the </a:t>
            </a:r>
            <a:r>
              <a:rPr lang="en-US" dirty="0" err="1"/>
              <a:t>semijoin</a:t>
            </a:r>
            <a:r>
              <a:rPr lang="en-US" dirty="0"/>
              <a:t> approach can result in significant savings in communication time. </a:t>
            </a:r>
          </a:p>
          <a:p>
            <a:r>
              <a:rPr lang="en-US" dirty="0"/>
              <a:t>Using </a:t>
            </a:r>
            <a:r>
              <a:rPr lang="en-US" dirty="0" err="1"/>
              <a:t>semijoins</a:t>
            </a:r>
            <a:r>
              <a:rPr lang="en-US" dirty="0"/>
              <a:t> may well increase the local processing time, since one of the two joined relations must be accessed twice.</a:t>
            </a:r>
          </a:p>
          <a:p>
            <a:r>
              <a:rPr lang="en-US" dirty="0"/>
              <a:t>Using </a:t>
            </a:r>
            <a:r>
              <a:rPr lang="en-US" dirty="0" err="1"/>
              <a:t>semijoins</a:t>
            </a:r>
            <a:r>
              <a:rPr lang="en-US" dirty="0"/>
              <a:t> might not be a good idea if the communication time is not the dominant factor, as is the case with local area networks</a:t>
            </a:r>
          </a:p>
          <a:p>
            <a:pPr marL="269861" lvl="1" indent="-269861">
              <a:lnSpc>
                <a:spcPct val="90000"/>
              </a:lnSpc>
              <a:spcBef>
                <a:spcPct val="25000"/>
              </a:spcBef>
              <a:buNone/>
              <a:tabLst>
                <a:tab pos="4487633" algn="l"/>
                <a:tab pos="4749557" algn="l"/>
              </a:tabLst>
            </a:pPr>
            <a:endParaRPr lang="en-US" sz="2400" dirty="0"/>
          </a:p>
        </p:txBody>
      </p:sp>
    </p:spTree>
    <p:extLst>
      <p:ext uri="{BB962C8B-B14F-4D97-AF65-F5344CB8AC3E}">
        <p14:creationId xmlns:p14="http://schemas.microsoft.com/office/powerpoint/2010/main" val="351412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Join versus Semijoin-based</a:t>
            </a:r>
            <a:r>
              <a:rPr lang="en-US" baseline="0"/>
              <a:t> Ordering</a:t>
            </a:r>
            <a:endParaRPr lang="en-US"/>
          </a:p>
        </p:txBody>
      </p:sp>
      <p:sp>
        <p:nvSpPr>
          <p:cNvPr id="3" name="Espace réservé du contenu 2"/>
          <p:cNvSpPr>
            <a:spLocks noGrp="1"/>
          </p:cNvSpPr>
          <p:nvPr>
            <p:ph idx="1"/>
          </p:nvPr>
        </p:nvSpPr>
        <p:spPr>
          <a:xfrm>
            <a:off x="395536" y="1340768"/>
            <a:ext cx="8229600" cy="4530725"/>
          </a:xfrm>
        </p:spPr>
        <p:txBody>
          <a:bodyPr/>
          <a:lstStyle/>
          <a:p>
            <a:r>
              <a:rPr lang="en-US"/>
              <a:t>Semijoin-based induces more operators, but possibly on smaller operands</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29</a:t>
            </a:fld>
            <a:endParaRPr lang="en-US"/>
          </a:p>
        </p:txBody>
      </p:sp>
      <p:pic>
        <p:nvPicPr>
          <p:cNvPr id="6" name="Image 5" descr="fig-4-join-semi-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31" y="2625440"/>
            <a:ext cx="2136571" cy="2171712"/>
          </a:xfrm>
          <a:prstGeom prst="rect">
            <a:avLst/>
          </a:prstGeom>
        </p:spPr>
      </p:pic>
      <p:pic>
        <p:nvPicPr>
          <p:cNvPr id="7" name="Image 6" descr="fig-4-join-semi-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2128750"/>
            <a:ext cx="2928663" cy="4036806"/>
          </a:xfrm>
          <a:prstGeom prst="rect">
            <a:avLst/>
          </a:prstGeom>
        </p:spPr>
      </p:pic>
    </p:spTree>
    <p:extLst>
      <p:ext uri="{BB962C8B-B14F-4D97-AF65-F5344CB8AC3E}">
        <p14:creationId xmlns:p14="http://schemas.microsoft.com/office/powerpoint/2010/main" val="308855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dirty="0"/>
              <a:t>Global Query Optimization</a:t>
            </a:r>
          </a:p>
        </p:txBody>
      </p:sp>
      <p:sp>
        <p:nvSpPr>
          <p:cNvPr id="64515" name="Rectangle 3"/>
          <p:cNvSpPr>
            <a:spLocks noGrp="1" noChangeArrowheads="1"/>
          </p:cNvSpPr>
          <p:nvPr>
            <p:ph idx="1"/>
          </p:nvPr>
        </p:nvSpPr>
        <p:spPr>
          <a:xfrm>
            <a:off x="457200" y="1052736"/>
            <a:ext cx="8229600" cy="4895627"/>
          </a:xfrm>
          <a:noFill/>
          <a:ln/>
        </p:spPr>
        <p:txBody>
          <a:bodyPr/>
          <a:lstStyle/>
          <a:p>
            <a:pPr>
              <a:lnSpc>
                <a:spcPct val="100000"/>
              </a:lnSpc>
              <a:spcBef>
                <a:spcPct val="20000"/>
              </a:spcBef>
              <a:buFont typeface="Monotype Sorts" charset="2"/>
              <a:buNone/>
            </a:pPr>
            <a:r>
              <a:rPr lang="en-US" dirty="0">
                <a:solidFill>
                  <a:schemeClr val="hlink"/>
                </a:solidFill>
              </a:rPr>
              <a:t>Input:  </a:t>
            </a:r>
            <a:r>
              <a:rPr lang="en-US" dirty="0"/>
              <a:t>Global query</a:t>
            </a:r>
          </a:p>
          <a:p>
            <a:pPr>
              <a:lnSpc>
                <a:spcPct val="100000"/>
              </a:lnSpc>
              <a:spcBef>
                <a:spcPct val="20000"/>
              </a:spcBef>
            </a:pPr>
            <a:r>
              <a:rPr lang="en-US" dirty="0"/>
              <a:t>Find the </a:t>
            </a:r>
            <a:r>
              <a:rPr lang="en-US" i="1" dirty="0">
                <a:solidFill>
                  <a:schemeClr val="hlink"/>
                </a:solidFill>
              </a:rPr>
              <a:t>best</a:t>
            </a:r>
            <a:r>
              <a:rPr lang="en-US" dirty="0"/>
              <a:t> global schedule</a:t>
            </a:r>
          </a:p>
          <a:p>
            <a:pPr lvl="1"/>
            <a:r>
              <a:rPr lang="en-US" sz="2400" dirty="0"/>
              <a:t>Minimize a cost function</a:t>
            </a:r>
          </a:p>
          <a:p>
            <a:pPr lvl="1"/>
            <a:r>
              <a:rPr lang="en-US" sz="2400" dirty="0"/>
              <a:t>Distributed join processing</a:t>
            </a:r>
          </a:p>
          <a:p>
            <a:pPr lvl="2"/>
            <a:r>
              <a:rPr lang="en-US" sz="2400" dirty="0"/>
              <a:t>Bushy vs. linear trees</a:t>
            </a:r>
          </a:p>
          <a:p>
            <a:pPr lvl="2"/>
            <a:r>
              <a:rPr lang="en-US" sz="2400" dirty="0"/>
              <a:t>Which relation to ship where?</a:t>
            </a:r>
          </a:p>
          <a:p>
            <a:pPr lvl="2"/>
            <a:r>
              <a:rPr lang="en-US" sz="2400" dirty="0"/>
              <a:t>Ship-whole </a:t>
            </a:r>
            <a:r>
              <a:rPr lang="en-US" sz="2400" dirty="0" err="1"/>
              <a:t>vs</a:t>
            </a:r>
            <a:r>
              <a:rPr lang="en-US" sz="2400" dirty="0"/>
              <a:t> ship-as-needed</a:t>
            </a:r>
          </a:p>
          <a:p>
            <a:pPr lvl="1"/>
            <a:r>
              <a:rPr lang="en-US" sz="2400" dirty="0"/>
              <a:t>Decide on the use of </a:t>
            </a:r>
            <a:r>
              <a:rPr lang="en-US" sz="2400" dirty="0" err="1"/>
              <a:t>semijoins</a:t>
            </a:r>
            <a:endParaRPr lang="en-US" sz="2400" dirty="0"/>
          </a:p>
          <a:p>
            <a:pPr lvl="2"/>
            <a:r>
              <a:rPr lang="en-US" sz="2400" dirty="0" err="1"/>
              <a:t>Semijoin</a:t>
            </a:r>
            <a:r>
              <a:rPr lang="en-US" sz="2400" dirty="0"/>
              <a:t> saves on communication at the expense of more local processing</a:t>
            </a:r>
          </a:p>
          <a:p>
            <a:pPr lvl="1"/>
            <a:r>
              <a:rPr lang="en-US" sz="2400" dirty="0"/>
              <a:t>Join methods</a:t>
            </a:r>
          </a:p>
          <a:p>
            <a:pPr lvl="2"/>
            <a:r>
              <a:rPr lang="en-US" sz="2400" dirty="0"/>
              <a:t>Nested loop, merge join or hash join</a:t>
            </a:r>
          </a:p>
        </p:txBody>
      </p:sp>
      <p:sp>
        <p:nvSpPr>
          <p:cNvPr id="2" name="Footer Placeholder 1">
            <a:extLst>
              <a:ext uri="{FF2B5EF4-FFF2-40B4-BE49-F238E27FC236}">
                <a16:creationId xmlns:a16="http://schemas.microsoft.com/office/drawing/2014/main" id="{82162A8B-E848-464E-86DD-33155552349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284BD544-92C5-1D46-A82D-F2D99A510D43}"/>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2136258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Full </a:t>
            </a:r>
            <a:r>
              <a:rPr lang="fr-FR" dirty="0" err="1"/>
              <a:t>Reducer</a:t>
            </a:r>
            <a:endParaRPr lang="fr-FR" dirty="0"/>
          </a:p>
        </p:txBody>
      </p:sp>
      <p:sp>
        <p:nvSpPr>
          <p:cNvPr id="3" name="Espace réservé du contenu 2"/>
          <p:cNvSpPr>
            <a:spLocks noGrp="1"/>
          </p:cNvSpPr>
          <p:nvPr>
            <p:ph idx="1"/>
          </p:nvPr>
        </p:nvSpPr>
        <p:spPr/>
        <p:txBody>
          <a:bodyPr/>
          <a:lstStyle/>
          <a:p>
            <a:r>
              <a:rPr lang="en-US" dirty="0"/>
              <a:t>Optimal </a:t>
            </a:r>
            <a:r>
              <a:rPr lang="en-US" dirty="0" err="1"/>
              <a:t>semijoin</a:t>
            </a:r>
            <a:r>
              <a:rPr lang="en-US" dirty="0"/>
              <a:t> program that reduces each relation more than others</a:t>
            </a:r>
          </a:p>
          <a:p>
            <a:r>
              <a:rPr lang="en-US" dirty="0"/>
              <a:t>How to find the full reducer?</a:t>
            </a:r>
          </a:p>
          <a:p>
            <a:pPr lvl="1"/>
            <a:r>
              <a:rPr lang="en-US" dirty="0"/>
              <a:t>Enumeration of all possible </a:t>
            </a:r>
            <a:r>
              <a:rPr lang="en-US" dirty="0" err="1"/>
              <a:t>semijoin</a:t>
            </a:r>
            <a:r>
              <a:rPr lang="en-US" dirty="0"/>
              <a:t> programs and select the one that has best size reduction</a:t>
            </a:r>
          </a:p>
          <a:p>
            <a:r>
              <a:rPr lang="en-US" dirty="0"/>
              <a:t>Problem</a:t>
            </a:r>
          </a:p>
          <a:p>
            <a:pPr lvl="1"/>
            <a:r>
              <a:rPr lang="en-US" dirty="0"/>
              <a:t>For cyclic queries, no full reducers can be found</a:t>
            </a:r>
          </a:p>
          <a:p>
            <a:pPr lvl="1"/>
            <a:r>
              <a:rPr lang="en-US" dirty="0"/>
              <a:t>For tree queries, full reducers exist but the number of candidate </a:t>
            </a:r>
            <a:r>
              <a:rPr lang="en-US" dirty="0" err="1"/>
              <a:t>semijoin</a:t>
            </a:r>
            <a:r>
              <a:rPr lang="en-US" dirty="0"/>
              <a:t> programs is exponential in the number of relations</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3959081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31</a:t>
            </a:fld>
            <a:endParaRPr lang="en-US"/>
          </a:p>
        </p:txBody>
      </p:sp>
      <p:sp>
        <p:nvSpPr>
          <p:cNvPr id="6" name="Rectangle 2"/>
          <p:cNvSpPr>
            <a:spLocks noGrp="1" noChangeArrowheads="1"/>
          </p:cNvSpPr>
          <p:nvPr>
            <p:ph idx="1"/>
          </p:nvPr>
        </p:nvSpPr>
        <p:spPr>
          <a:xfrm>
            <a:off x="611560" y="1484784"/>
            <a:ext cx="6192688" cy="3096344"/>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ET (ENO, ENAME, TITLE, CITY)</a:t>
            </a:r>
          </a:p>
          <a:p>
            <a:pPr lvl="1">
              <a:buFont typeface="Wingdings" charset="2"/>
              <a:buNone/>
            </a:pPr>
            <a:r>
              <a:rPr lang="en-US" dirty="0">
                <a:solidFill>
                  <a:schemeClr val="tx2"/>
                </a:solidFill>
              </a:rPr>
              <a:t>AT (ENO, PNO, RESP, DUR, CITY)</a:t>
            </a:r>
          </a:p>
          <a:p>
            <a:pPr lvl="1">
              <a:buNone/>
            </a:pPr>
            <a:r>
              <a:rPr lang="en-US" dirty="0">
                <a:solidFill>
                  <a:schemeClr val="tx2"/>
                </a:solidFill>
              </a:rPr>
              <a:t>PT (PNO, PNAME, BUDGET, CITY)</a:t>
            </a:r>
          </a:p>
          <a:p>
            <a:pPr>
              <a:buNone/>
            </a:pPr>
            <a:endParaRPr lang="en-US" dirty="0">
              <a:solidFill>
                <a:schemeClr val="tx2"/>
              </a:solidFill>
            </a:endParaRPr>
          </a:p>
          <a:p>
            <a:pPr>
              <a:buNone/>
            </a:pPr>
            <a:r>
              <a:rPr lang="en-US" dirty="0">
                <a:solidFill>
                  <a:schemeClr val="tx2"/>
                </a:solidFill>
              </a:rPr>
              <a:t>And the cyclic query</a:t>
            </a:r>
          </a:p>
          <a:p>
            <a:pPr>
              <a:buNone/>
            </a:pPr>
            <a:r>
              <a:rPr lang="en-US" dirty="0">
                <a:solidFill>
                  <a:schemeClr val="tx2"/>
                </a:solidFill>
              </a:rPr>
              <a:t>	</a:t>
            </a:r>
            <a:r>
              <a:rPr lang="en-US" sz="2000" b="1" dirty="0">
                <a:solidFill>
                  <a:schemeClr val="tx2"/>
                </a:solidFill>
              </a:rPr>
              <a:t>SELECT</a:t>
            </a:r>
            <a:r>
              <a:rPr lang="en-US" sz="2000" dirty="0">
                <a:solidFill>
                  <a:schemeClr val="tx2"/>
                </a:solidFill>
              </a:rPr>
              <a:t> ENAME, PNAME</a:t>
            </a:r>
          </a:p>
          <a:p>
            <a:pPr>
              <a:buNone/>
            </a:pPr>
            <a:r>
              <a:rPr lang="en-US" sz="2000" dirty="0">
                <a:solidFill>
                  <a:schemeClr val="tx2"/>
                </a:solidFill>
              </a:rPr>
              <a:t>	</a:t>
            </a:r>
            <a:r>
              <a:rPr lang="en-US" sz="2000" b="1" dirty="0">
                <a:solidFill>
                  <a:schemeClr val="tx2"/>
                </a:solidFill>
              </a:rPr>
              <a:t>FROM</a:t>
            </a:r>
            <a:r>
              <a:rPr lang="en-US" sz="2000" dirty="0">
                <a:solidFill>
                  <a:schemeClr val="tx2"/>
                </a:solidFill>
              </a:rPr>
              <a:t> ET </a:t>
            </a:r>
            <a:r>
              <a:rPr lang="en-US" sz="2000" b="1" dirty="0">
                <a:solidFill>
                  <a:schemeClr val="tx2"/>
                </a:solidFill>
              </a:rPr>
              <a:t>NATURAL JOIN </a:t>
            </a:r>
            <a:r>
              <a:rPr lang="en-US" sz="2000" dirty="0">
                <a:solidFill>
                  <a:schemeClr val="tx2"/>
                </a:solidFill>
              </a:rPr>
              <a:t>AT</a:t>
            </a:r>
          </a:p>
          <a:p>
            <a:pPr>
              <a:buNone/>
            </a:pPr>
            <a:r>
              <a:rPr lang="en-US" sz="2000" b="1" dirty="0">
                <a:solidFill>
                  <a:schemeClr val="tx2"/>
                </a:solidFill>
              </a:rPr>
              <a:t>		    NATURAL JOIN </a:t>
            </a:r>
            <a:r>
              <a:rPr lang="en-US" sz="2000" dirty="0">
                <a:solidFill>
                  <a:schemeClr val="tx2"/>
                </a:solidFill>
              </a:rPr>
              <a:t>PT</a:t>
            </a:r>
          </a:p>
          <a:p>
            <a:pPr>
              <a:buNone/>
            </a:pPr>
            <a:r>
              <a:rPr lang="en-US" sz="2000" b="1" dirty="0">
                <a:solidFill>
                  <a:schemeClr val="tx2"/>
                </a:solidFill>
              </a:rPr>
              <a:t>		    NATURAL JOIN </a:t>
            </a:r>
            <a:r>
              <a:rPr lang="en-US" sz="2000" dirty="0">
                <a:solidFill>
                  <a:schemeClr val="tx2"/>
                </a:solidFill>
              </a:rPr>
              <a:t>ET</a:t>
            </a:r>
          </a:p>
          <a:p>
            <a:pPr>
              <a:buNone/>
            </a:pPr>
            <a:endParaRPr lang="en-US" dirty="0">
              <a:solidFill>
                <a:schemeClr val="tx2"/>
              </a:solidFill>
            </a:endParaRPr>
          </a:p>
          <a:p>
            <a:pPr lvl="1">
              <a:buFont typeface="Wingdings" charset="2"/>
              <a:buNone/>
            </a:pPr>
            <a:endParaRPr lang="en-US" dirty="0">
              <a:solidFill>
                <a:schemeClr val="tx2"/>
              </a:solidFill>
            </a:endParaRPr>
          </a:p>
        </p:txBody>
      </p:sp>
      <p:pic>
        <p:nvPicPr>
          <p:cNvPr id="7" name="Image 6" descr="fig-4-cyclic-q-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956836"/>
            <a:ext cx="2907776" cy="3715492"/>
          </a:xfrm>
          <a:prstGeom prst="rect">
            <a:avLst/>
          </a:prstGeom>
        </p:spPr>
      </p:pic>
    </p:spTree>
    <p:extLst>
      <p:ext uri="{BB962C8B-B14F-4D97-AF65-F5344CB8AC3E}">
        <p14:creationId xmlns:p14="http://schemas.microsoft.com/office/powerpoint/2010/main" val="1616521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3" name="Espace réservé du contenu 2"/>
          <p:cNvSpPr>
            <a:spLocks noGrp="1"/>
          </p:cNvSpPr>
          <p:nvPr>
            <p:ph idx="1"/>
          </p:nvPr>
        </p:nvSpPr>
        <p:spPr>
          <a:xfrm>
            <a:off x="457200" y="1600201"/>
            <a:ext cx="4474840" cy="4493096"/>
          </a:xfrm>
        </p:spPr>
        <p:txBody>
          <a:bodyPr/>
          <a:lstStyle/>
          <a:p>
            <a:r>
              <a:rPr lang="en-US" dirty="0"/>
              <a:t>Solution: transform the cyclic query into a tree</a:t>
            </a:r>
          </a:p>
          <a:p>
            <a:pPr lvl="1"/>
            <a:r>
              <a:rPr lang="en-US" sz="2400" dirty="0"/>
              <a:t>Remove one arc of the cyclic graph</a:t>
            </a:r>
          </a:p>
          <a:p>
            <a:pPr lvl="1"/>
            <a:r>
              <a:rPr lang="en-US" sz="2400" dirty="0"/>
              <a:t>Add appropriate predicates to other arcs such that the removed predicate is preserved by transitivity</a:t>
            </a:r>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32</a:t>
            </a:fld>
            <a:endParaRPr lang="en-US"/>
          </a:p>
        </p:txBody>
      </p:sp>
      <p:pic>
        <p:nvPicPr>
          <p:cNvPr id="6" name="Image 5" descr="fig-4-cyclic-q-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407015"/>
            <a:ext cx="3124944" cy="3833265"/>
          </a:xfrm>
          <a:prstGeom prst="rect">
            <a:avLst/>
          </a:prstGeom>
        </p:spPr>
      </p:pic>
    </p:spTree>
    <p:extLst>
      <p:ext uri="{BB962C8B-B14F-4D97-AF65-F5344CB8AC3E}">
        <p14:creationId xmlns:p14="http://schemas.microsoft.com/office/powerpoint/2010/main" val="407196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Overview</a:t>
            </a:r>
          </a:p>
          <a:p>
            <a:pPr lvl="1"/>
            <a:r>
              <a:rPr lang="en-US" dirty="0">
                <a:solidFill>
                  <a:srgbClr val="1771A9"/>
                </a:solidFill>
                <a:cs typeface="Arial" panose="020B0604020202020204" pitchFamily="34" charset="0"/>
              </a:rPr>
              <a:t>Query Modification</a:t>
            </a:r>
          </a:p>
          <a:p>
            <a:pPr lvl="1"/>
            <a:r>
              <a:rPr lang="en-US" dirty="0">
                <a:solidFill>
                  <a:srgbClr val="1771A9"/>
                </a:solidFill>
                <a:cs typeface="Arial" panose="020B0604020202020204" pitchFamily="34" charset="0"/>
              </a:rPr>
              <a:t>Query Decomposition</a:t>
            </a:r>
          </a:p>
          <a:p>
            <a:pPr lvl="1"/>
            <a:r>
              <a:rPr lang="en-US" dirty="0">
                <a:solidFill>
                  <a:srgbClr val="1771A9"/>
                </a:solidFill>
                <a:cs typeface="Arial" panose="020B0604020202020204" pitchFamily="34" charset="0"/>
              </a:rPr>
              <a:t>Data Localization</a:t>
            </a:r>
          </a:p>
          <a:p>
            <a:pPr lvl="1"/>
            <a:r>
              <a:rPr lang="en-US" dirty="0">
                <a:solidFill>
                  <a:srgbClr val="1771A9"/>
                </a:solidFill>
                <a:cs typeface="Arial" panose="020B0604020202020204" pitchFamily="34" charset="0"/>
              </a:rPr>
              <a:t>Query Translation</a:t>
            </a:r>
          </a:p>
          <a:p>
            <a:pPr lvl="1"/>
            <a:r>
              <a:rPr lang="en-US" dirty="0">
                <a:solidFill>
                  <a:srgbClr val="1771A9"/>
                </a:solidFill>
                <a:cs typeface="Arial" panose="020B0604020202020204" pitchFamily="34" charset="0"/>
              </a:rPr>
              <a:t>Distributed Cost Model</a:t>
            </a:r>
          </a:p>
          <a:p>
            <a:pPr lvl="1"/>
            <a:r>
              <a:rPr lang="en-US" dirty="0">
                <a:solidFill>
                  <a:srgbClr val="FF0000"/>
                </a:solidFill>
                <a:cs typeface="Arial" panose="020B0604020202020204" pitchFamily="34" charset="0"/>
              </a:rPr>
              <a:t>Distributed Query Optimization</a:t>
            </a:r>
          </a:p>
          <a:p>
            <a:pPr lvl="2"/>
            <a:r>
              <a:rPr lang="en-US" dirty="0">
                <a:solidFill>
                  <a:srgbClr val="FF0000"/>
                </a:solidFill>
                <a:cs typeface="Arial" panose="020B0604020202020204" pitchFamily="34" charset="0"/>
              </a:rPr>
              <a:t>Join Ordering</a:t>
            </a:r>
          </a:p>
          <a:p>
            <a:pPr lvl="2"/>
            <a:r>
              <a:rPr lang="en-US" dirty="0">
                <a:solidFill>
                  <a:srgbClr val="FF0000"/>
                </a:solidFill>
                <a:cs typeface="Arial" panose="020B0604020202020204" pitchFamily="34" charset="0"/>
              </a:rPr>
              <a:t>Dynamic Approach</a:t>
            </a:r>
          </a:p>
          <a:p>
            <a:pPr lvl="2"/>
            <a:r>
              <a:rPr lang="en-US" dirty="0">
                <a:solidFill>
                  <a:srgbClr val="FF0000"/>
                </a:solidFill>
                <a:cs typeface="Arial" panose="020B0604020202020204" pitchFamily="34" charset="0"/>
              </a:rPr>
              <a:t>Static Approach</a:t>
            </a:r>
          </a:p>
          <a:p>
            <a:pPr lvl="2"/>
            <a:r>
              <a:rPr lang="en-US" dirty="0">
                <a:solidFill>
                  <a:srgbClr val="FF0000"/>
                </a:solidFill>
                <a:cs typeface="Arial" panose="020B0604020202020204" pitchFamily="34" charset="0"/>
              </a:rPr>
              <a:t>Hybrid Approach</a:t>
            </a:r>
          </a:p>
          <a:p>
            <a:pPr lvl="2"/>
            <a:r>
              <a:rPr lang="en-US" dirty="0">
                <a:solidFill>
                  <a:srgbClr val="FF0000"/>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364043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dirty="0">
                <a:solidFill>
                  <a:schemeClr val="accent6">
                    <a:lumMod val="50000"/>
                  </a:schemeClr>
                </a:solidFill>
                <a:effectLst/>
                <a:latin typeface="+mj-lt"/>
                <a:ea typeface="+mj-ea"/>
                <a:cs typeface="+mj-cs"/>
              </a:rPr>
              <a:t>Distributed Query Optimization</a:t>
            </a:r>
            <a:r>
              <a:rPr lang="en-US" dirty="0"/>
              <a:t> </a:t>
            </a:r>
            <a:endParaRPr lang="fr-FR" dirty="0"/>
          </a:p>
        </p:txBody>
      </p:sp>
      <p:sp>
        <p:nvSpPr>
          <p:cNvPr id="3" name="Espace réservé du contenu 2"/>
          <p:cNvSpPr>
            <a:spLocks noGrp="1"/>
          </p:cNvSpPr>
          <p:nvPr>
            <p:ph idx="1"/>
          </p:nvPr>
        </p:nvSpPr>
        <p:spPr/>
        <p:txBody>
          <a:bodyPr/>
          <a:lstStyle/>
          <a:p>
            <a:r>
              <a:rPr lang="en-US" dirty="0"/>
              <a:t>Distributed Dynamic approach</a:t>
            </a:r>
          </a:p>
          <a:p>
            <a:pPr lvl="1"/>
            <a:r>
              <a:rPr lang="en-US" dirty="0"/>
              <a:t>Distributed INGRES</a:t>
            </a:r>
          </a:p>
          <a:p>
            <a:pPr lvl="1"/>
            <a:r>
              <a:rPr lang="en-US" dirty="0"/>
              <a:t>No static cost estimation, only runtime cost information</a:t>
            </a:r>
          </a:p>
          <a:p>
            <a:r>
              <a:rPr lang="en-US" dirty="0"/>
              <a:t>Distributed Static approach</a:t>
            </a:r>
          </a:p>
          <a:p>
            <a:pPr lvl="1"/>
            <a:r>
              <a:rPr lang="en-US" dirty="0"/>
              <a:t>System R*</a:t>
            </a:r>
          </a:p>
          <a:p>
            <a:pPr lvl="1"/>
            <a:r>
              <a:rPr lang="en-US" dirty="0"/>
              <a:t>Static cost model</a:t>
            </a:r>
          </a:p>
          <a:p>
            <a:r>
              <a:rPr lang="en-US" dirty="0"/>
              <a:t>Hybrid approach</a:t>
            </a:r>
          </a:p>
          <a:p>
            <a:pPr lvl="1"/>
            <a:r>
              <a:rPr lang="en-US" dirty="0"/>
              <a:t>2-step</a:t>
            </a:r>
          </a:p>
          <a:p>
            <a:r>
              <a:rPr lang="en-US" dirty="0"/>
              <a:t>But, we need to see Centralized Query Optimization first</a:t>
            </a:r>
          </a:p>
          <a:p>
            <a:endParaRPr lang="en-US" dirty="0"/>
          </a:p>
        </p:txBody>
      </p:sp>
      <p:sp>
        <p:nvSpPr>
          <p:cNvPr id="4" name="Espace réservé du pied de page 3"/>
          <p:cNvSpPr>
            <a:spLocks noGrp="1"/>
          </p:cNvSpPr>
          <p:nvPr>
            <p:ph type="ftr" sz="quarter" idx="3"/>
          </p:nvPr>
        </p:nvSpPr>
        <p:spPr/>
        <p:txBody>
          <a:bodyPr/>
          <a:lstStyle/>
          <a:p>
            <a:r>
              <a:rPr lang="en-US"/>
              <a:t>© 2020, M.T. Özsu &amp; P. Valduriez</a:t>
            </a:r>
            <a:endParaRPr lang="en-US" dirty="0"/>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145814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dirty="0"/>
              <a:t>Centralized Query Optimization</a:t>
            </a:r>
          </a:p>
        </p:txBody>
      </p:sp>
      <p:sp>
        <p:nvSpPr>
          <p:cNvPr id="77826" name="Rectangle 2"/>
          <p:cNvSpPr>
            <a:spLocks noGrp="1" noChangeArrowheads="1"/>
          </p:cNvSpPr>
          <p:nvPr>
            <p:ph idx="1"/>
          </p:nvPr>
        </p:nvSpPr>
        <p:spPr>
          <a:xfrm>
            <a:off x="250031" y="1606298"/>
            <a:ext cx="8643938" cy="4759523"/>
          </a:xfrm>
          <a:noFill/>
          <a:ln/>
        </p:spPr>
        <p:txBody>
          <a:bodyPr/>
          <a:lstStyle/>
          <a:p>
            <a:r>
              <a:rPr lang="en-US" sz="2250" dirty="0"/>
              <a:t>The main query optimization techniques for centralized systems is a prerequisite to understand distributed query optimization with three reasons. </a:t>
            </a:r>
          </a:p>
          <a:p>
            <a:r>
              <a:rPr lang="en-US" sz="2250" dirty="0"/>
              <a:t>First, a distributed query is translated into local queries, each of which is processed in a centralized way. </a:t>
            </a:r>
          </a:p>
          <a:p>
            <a:r>
              <a:rPr lang="en-US" sz="2250" dirty="0"/>
              <a:t>Second, distributed query optimization techniques are often extensions of the techniques for centralized systems.</a:t>
            </a:r>
          </a:p>
          <a:p>
            <a:r>
              <a:rPr lang="en-US" sz="2250" dirty="0"/>
              <a:t>Finally, centralized query optimization is a simpler problem; the minimization of communication costs makes distributed query optimization more complex.</a:t>
            </a:r>
          </a:p>
        </p:txBody>
      </p:sp>
    </p:spTree>
    <p:extLst>
      <p:ext uri="{BB962C8B-B14F-4D97-AF65-F5344CB8AC3E}">
        <p14:creationId xmlns:p14="http://schemas.microsoft.com/office/powerpoint/2010/main" val="164929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b="1" dirty="0"/>
              <a:t>Dynamic </a:t>
            </a:r>
            <a:r>
              <a:rPr lang="en-US" dirty="0"/>
              <a:t>(Ingres project at University of California, Berkeley)</a:t>
            </a:r>
          </a:p>
          <a:p>
            <a:pPr lvl="1">
              <a:lnSpc>
                <a:spcPct val="100000"/>
              </a:lnSpc>
              <a:spcBef>
                <a:spcPct val="65000"/>
              </a:spcBef>
            </a:pPr>
            <a:r>
              <a:rPr lang="en-US" sz="2400" dirty="0"/>
              <a:t>Interpretive</a:t>
            </a:r>
          </a:p>
          <a:p>
            <a:pPr>
              <a:lnSpc>
                <a:spcPct val="100000"/>
              </a:lnSpc>
              <a:spcBef>
                <a:spcPct val="65000"/>
              </a:spcBef>
            </a:pPr>
            <a:r>
              <a:rPr lang="en-US" dirty="0"/>
              <a:t>Static (System R project at IBM)</a:t>
            </a:r>
          </a:p>
          <a:p>
            <a:pPr lvl="1">
              <a:lnSpc>
                <a:spcPct val="100000"/>
              </a:lnSpc>
              <a:spcBef>
                <a:spcPct val="65000"/>
              </a:spcBef>
            </a:pPr>
            <a:r>
              <a:rPr lang="en-US" sz="2400" dirty="0"/>
              <a:t>Exhaustive search</a:t>
            </a:r>
          </a:p>
          <a:p>
            <a:pPr>
              <a:lnSpc>
                <a:spcPct val="100000"/>
              </a:lnSpc>
              <a:spcBef>
                <a:spcPct val="65000"/>
              </a:spcBef>
            </a:pPr>
            <a:r>
              <a:rPr lang="en-US" dirty="0"/>
              <a:t>Hybrid (Volcano project at Oregon Graduate Institute)</a:t>
            </a:r>
          </a:p>
          <a:p>
            <a:pPr lvl="1">
              <a:lnSpc>
                <a:spcPct val="100000"/>
              </a:lnSpc>
              <a:spcBef>
                <a:spcPct val="65000"/>
              </a:spcBef>
            </a:pPr>
            <a:r>
              <a:rPr lang="en-US" sz="2400" dirty="0"/>
              <a:t>Choose node within plan</a:t>
            </a:r>
          </a:p>
        </p:txBody>
      </p:sp>
    </p:spTree>
    <p:extLst>
      <p:ext uri="{BB962C8B-B14F-4D97-AF65-F5344CB8AC3E}">
        <p14:creationId xmlns:p14="http://schemas.microsoft.com/office/powerpoint/2010/main" val="304497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a:lstStyle/>
          <a:p>
            <a:r>
              <a:rPr lang="en-US" dirty="0"/>
              <a:t>Dynamic Algorithm</a:t>
            </a:r>
          </a:p>
        </p:txBody>
      </p:sp>
      <p:sp>
        <p:nvSpPr>
          <p:cNvPr id="78850" name="Rectangle 2"/>
          <p:cNvSpPr>
            <a:spLocks noGrp="1" noChangeArrowheads="1"/>
          </p:cNvSpPr>
          <p:nvPr>
            <p:ph idx="1"/>
          </p:nvPr>
        </p:nvSpPr>
        <p:spPr>
          <a:xfrm>
            <a:off x="457200" y="1124744"/>
            <a:ext cx="8229600" cy="4530725"/>
          </a:xfrm>
          <a:noFill/>
          <a:ln/>
        </p:spPr>
        <p:txBody>
          <a:bodyPr/>
          <a:lstStyle/>
          <a:p>
            <a:pPr>
              <a:spcBef>
                <a:spcPct val="40000"/>
              </a:spcBef>
              <a:buSzPct val="95000"/>
              <a:buFont typeface="Wingdings" pitchFamily="2" charset="2"/>
              <a:buChar char=""/>
              <a:tabLst>
                <a:tab pos="3314530" algn="l"/>
              </a:tabLst>
            </a:pPr>
            <a:r>
              <a:rPr lang="en-US" sz="2531" dirty="0"/>
              <a:t>Decompose each multi-variable query into a sequence of mono-variable queries with a common variable</a:t>
            </a:r>
          </a:p>
          <a:p>
            <a:pPr>
              <a:spcBef>
                <a:spcPct val="40000"/>
              </a:spcBef>
              <a:buSzPct val="95000"/>
              <a:buFont typeface="Wingdings" pitchFamily="2" charset="2"/>
              <a:buChar char=""/>
              <a:tabLst>
                <a:tab pos="3314530" algn="l"/>
              </a:tabLst>
            </a:pPr>
            <a:r>
              <a:rPr lang="en-US" sz="2531" dirty="0"/>
              <a:t>Process each by a one variable query processor</a:t>
            </a:r>
          </a:p>
          <a:p>
            <a:pPr lvl="1">
              <a:spcBef>
                <a:spcPct val="40000"/>
              </a:spcBef>
              <a:tabLst>
                <a:tab pos="3314530" algn="l"/>
              </a:tabLst>
            </a:pPr>
            <a:r>
              <a:rPr lang="en-US" sz="2531" dirty="0"/>
              <a:t>Choose an initial execution plan (heuristics)</a:t>
            </a:r>
          </a:p>
          <a:p>
            <a:pPr lvl="1">
              <a:spcBef>
                <a:spcPct val="40000"/>
              </a:spcBef>
              <a:tabLst>
                <a:tab pos="3314530" algn="l"/>
              </a:tabLst>
            </a:pPr>
            <a:r>
              <a:rPr lang="en-US" sz="2531" dirty="0"/>
              <a:t>Order the rest by considering intermediate relation sizes</a:t>
            </a:r>
          </a:p>
          <a:p>
            <a:pPr>
              <a:spcBef>
                <a:spcPct val="40000"/>
              </a:spcBef>
              <a:buNone/>
              <a:tabLst>
                <a:tab pos="3314530" algn="l"/>
              </a:tabLst>
            </a:pPr>
            <a:endParaRPr lang="en-US" sz="2531" dirty="0"/>
          </a:p>
          <a:p>
            <a:pPr lvl="1">
              <a:spcBef>
                <a:spcPct val="40000"/>
              </a:spcBef>
              <a:buNone/>
              <a:tabLst>
                <a:tab pos="3314530" algn="l"/>
              </a:tabLst>
            </a:pPr>
            <a:r>
              <a:rPr lang="en-US" sz="2531" dirty="0"/>
              <a:t>No need for a cost model, so No statistical information is maintained.</a:t>
            </a:r>
          </a:p>
        </p:txBody>
      </p:sp>
      <p:sp>
        <p:nvSpPr>
          <p:cNvPr id="2" name="Down Arrow 1"/>
          <p:cNvSpPr/>
          <p:nvPr/>
        </p:nvSpPr>
        <p:spPr bwMode="auto">
          <a:xfrm>
            <a:off x="3761910" y="4203086"/>
            <a:ext cx="556937" cy="810090"/>
          </a:xfrm>
          <a:prstGeom prst="downArrow">
            <a:avLst/>
          </a:prstGeom>
          <a:solidFill>
            <a:srgbClr val="6682AA"/>
          </a:solidFill>
          <a:ln>
            <a:noFill/>
          </a:ln>
          <a:effectLst/>
          <a:extLst>
            <a:ext uri="{91240B29-F687-4F45-9708-019B960494DF}">
              <a14:hiddenLine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en-US" sz="2109">
              <a:solidFill>
                <a:srgbClr val="263750"/>
              </a:solidFill>
              <a:latin typeface="Palatino" charset="0"/>
              <a:ea typeface="ヒラギノ明朝 ProN W3" charset="0"/>
              <a:cs typeface="ヒラギノ明朝 ProN W3" charset="0"/>
              <a:sym typeface="Palatino" charset="0"/>
            </a:endParaRPr>
          </a:p>
        </p:txBody>
      </p:sp>
    </p:spTree>
    <p:extLst>
      <p:ext uri="{BB962C8B-B14F-4D97-AF65-F5344CB8AC3E}">
        <p14:creationId xmlns:p14="http://schemas.microsoft.com/office/powerpoint/2010/main" val="422670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449957" y="1383383"/>
            <a:ext cx="8229600" cy="4530725"/>
          </a:xfrm>
        </p:spPr>
        <p:txBody>
          <a:bodyPr/>
          <a:lstStyle/>
          <a:p>
            <a:r>
              <a:rPr lang="en-US" altLang="en-US" sz="2200" dirty="0"/>
              <a:t>Cost-based optimization is expensive, even with dynamic programming.</a:t>
            </a:r>
          </a:p>
          <a:p>
            <a:r>
              <a:rPr lang="en-US" altLang="en-US" sz="2200" dirty="0"/>
              <a:t>Systems may use </a:t>
            </a:r>
            <a:r>
              <a:rPr lang="en-US" altLang="en-US" sz="2200" i="1" dirty="0"/>
              <a:t>heuristics </a:t>
            </a:r>
            <a:r>
              <a:rPr lang="en-US" altLang="en-US" sz="2200" dirty="0"/>
              <a:t>to reduce the number of choices that must be made in a cost-based fashion.</a:t>
            </a:r>
          </a:p>
          <a:p>
            <a:r>
              <a:rPr lang="en-US" altLang="en-US" sz="2200" dirty="0"/>
              <a:t>Heuristic optimization transforms the query-tree by using a set of rules that typically (but not in all cases) improve execution performance:</a:t>
            </a:r>
          </a:p>
          <a:p>
            <a:pPr lvl="1"/>
            <a:r>
              <a:rPr lang="en-US" altLang="en-US" sz="2200" dirty="0"/>
              <a:t>Perform selection early (reduces the number of tuples)</a:t>
            </a:r>
          </a:p>
          <a:p>
            <a:pPr lvl="1"/>
            <a:r>
              <a:rPr lang="en-US" altLang="en-US" sz="2200" dirty="0"/>
              <a:t>Perform projection early (reduces the number of attributes)</a:t>
            </a:r>
          </a:p>
          <a:p>
            <a:pPr lvl="1"/>
            <a:r>
              <a:rPr lang="en-US" altLang="en-US" sz="2200" dirty="0"/>
              <a:t>Perform most restrictive selection and join operations (i.e. with smallest result size) before other similar operations.</a:t>
            </a:r>
          </a:p>
          <a:p>
            <a:pPr lvl="1"/>
            <a:r>
              <a:rPr lang="en-US" altLang="en-US" sz="2200" dirty="0"/>
              <a:t>Some systems use only heuristics, others combine heuristics with partial cost-based optimization.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a:xfrm>
            <a:off x="250031" y="312539"/>
            <a:ext cx="8777464" cy="1134070"/>
          </a:xfrm>
          <a:noFill/>
          <a:ln/>
        </p:spPr>
        <p:txBody>
          <a:bodyPr/>
          <a:lstStyle/>
          <a:p>
            <a:r>
              <a:rPr lang="en-US" dirty="0"/>
              <a:t>Dynamic Algorithm–Decomposition</a:t>
            </a:r>
          </a:p>
        </p:txBody>
      </p:sp>
      <p:sp>
        <p:nvSpPr>
          <p:cNvPr id="79874" name="Rectangle 2"/>
          <p:cNvSpPr>
            <a:spLocks noGrp="1" noChangeArrowheads="1"/>
          </p:cNvSpPr>
          <p:nvPr>
            <p:ph idx="1"/>
          </p:nvPr>
        </p:nvSpPr>
        <p:spPr>
          <a:noFill/>
          <a:ln/>
        </p:spPr>
        <p:txBody>
          <a:bodyPr/>
          <a:lstStyle/>
          <a:p>
            <a:r>
              <a:rPr lang="en-US" sz="2531" dirty="0"/>
              <a:t>Replace an </a:t>
            </a:r>
            <a:r>
              <a:rPr lang="en-US" sz="2531" i="1" dirty="0" err="1"/>
              <a:t>n</a:t>
            </a:r>
            <a:r>
              <a:rPr lang="en-US" sz="2531" dirty="0"/>
              <a:t> variable query </a:t>
            </a:r>
            <a:r>
              <a:rPr lang="en-US" sz="2531" i="1" dirty="0" err="1"/>
              <a:t>q</a:t>
            </a:r>
            <a:r>
              <a:rPr lang="en-US" sz="2531" dirty="0"/>
              <a:t> by a series of queries</a:t>
            </a:r>
          </a:p>
          <a:p>
            <a:pPr>
              <a:buFont typeface="Monotype Sorts" charset="2"/>
              <a:buNone/>
            </a:pPr>
            <a:r>
              <a:rPr lang="en-US" sz="2531" i="1" dirty="0"/>
              <a:t>			q</a:t>
            </a:r>
            <a:r>
              <a:rPr lang="en-US" sz="2531" baseline="-25000" dirty="0"/>
              <a:t>1</a:t>
            </a:r>
            <a:r>
              <a:rPr lang="en-US" sz="2531" dirty="0">
                <a:latin typeface="Symbol" charset="2"/>
                <a:sym typeface="Symbol"/>
              </a:rPr>
              <a:t></a:t>
            </a:r>
            <a:r>
              <a:rPr lang="en-US" sz="2531" i="1" dirty="0"/>
              <a:t>q</a:t>
            </a:r>
            <a:r>
              <a:rPr lang="en-US" sz="2531" baseline="-25000" dirty="0"/>
              <a:t>2</a:t>
            </a:r>
            <a:r>
              <a:rPr lang="en-US" sz="2531" dirty="0">
                <a:latin typeface="Symbol" charset="2"/>
                <a:sym typeface="Symbol"/>
              </a:rPr>
              <a:t> </a:t>
            </a:r>
            <a:r>
              <a:rPr lang="en-US" sz="2531" dirty="0"/>
              <a:t> … </a:t>
            </a:r>
            <a:r>
              <a:rPr lang="en-US" sz="2531" dirty="0">
                <a:latin typeface="Symbol" charset="2"/>
                <a:sym typeface="Symbol"/>
              </a:rPr>
              <a:t> </a:t>
            </a:r>
            <a:r>
              <a:rPr lang="en-US" sz="2531" i="1" dirty="0" err="1"/>
              <a:t>q</a:t>
            </a:r>
            <a:r>
              <a:rPr lang="en-US" sz="2531" i="1" baseline="-25000" dirty="0" err="1"/>
              <a:t>n</a:t>
            </a:r>
            <a:endParaRPr lang="en-US" sz="2531" i="1" dirty="0"/>
          </a:p>
          <a:p>
            <a:pPr>
              <a:buFont typeface="Monotype Sorts" charset="2"/>
              <a:buNone/>
            </a:pPr>
            <a:r>
              <a:rPr lang="en-US" sz="2531" dirty="0"/>
              <a:t>	where </a:t>
            </a:r>
            <a:r>
              <a:rPr lang="en-US" sz="2531" i="1" dirty="0" err="1"/>
              <a:t>q</a:t>
            </a:r>
            <a:r>
              <a:rPr lang="en-US" sz="2531" i="1" baseline="-25000" dirty="0" err="1"/>
              <a:t>i</a:t>
            </a:r>
            <a:r>
              <a:rPr lang="en-US" sz="2531" dirty="0"/>
              <a:t> uses the result of </a:t>
            </a:r>
            <a:r>
              <a:rPr lang="en-US" sz="2531" i="1" dirty="0"/>
              <a:t>q</a:t>
            </a:r>
            <a:r>
              <a:rPr lang="en-US" sz="2531" i="1" baseline="-25000" dirty="0"/>
              <a:t>i</a:t>
            </a:r>
            <a:r>
              <a:rPr lang="en-US" sz="2531" baseline="-25000" dirty="0"/>
              <a:t>-1</a:t>
            </a:r>
            <a:r>
              <a:rPr lang="en-US" sz="2531" dirty="0"/>
              <a:t>.</a:t>
            </a:r>
          </a:p>
          <a:p>
            <a:r>
              <a:rPr lang="en-US" sz="2531" dirty="0">
                <a:solidFill>
                  <a:schemeClr val="tx2"/>
                </a:solidFill>
              </a:rPr>
              <a:t>Detachment</a:t>
            </a:r>
            <a:endParaRPr lang="en-US" sz="2531" dirty="0"/>
          </a:p>
          <a:p>
            <a:pPr lvl="1"/>
            <a:r>
              <a:rPr lang="en-US" sz="2531" dirty="0"/>
              <a:t>Query </a:t>
            </a:r>
            <a:r>
              <a:rPr lang="en-US" sz="2531" i="1" dirty="0"/>
              <a:t>q</a:t>
            </a:r>
            <a:r>
              <a:rPr lang="en-US" sz="2531" dirty="0"/>
              <a:t> decomposed into </a:t>
            </a:r>
            <a:r>
              <a:rPr lang="en-US" sz="2531" i="1" dirty="0"/>
              <a:t>q'</a:t>
            </a:r>
            <a:r>
              <a:rPr lang="en-US" sz="2531" dirty="0">
                <a:latin typeface="Symbol" charset="2"/>
                <a:sym typeface="Symbol"/>
              </a:rPr>
              <a:t>  </a:t>
            </a:r>
            <a:r>
              <a:rPr lang="en-US" sz="2531" i="1" dirty="0"/>
              <a:t>q"</a:t>
            </a:r>
            <a:r>
              <a:rPr lang="en-US" sz="2531" dirty="0"/>
              <a:t> where </a:t>
            </a:r>
            <a:r>
              <a:rPr lang="en-US" sz="2531" i="1" dirty="0"/>
              <a:t>q'</a:t>
            </a:r>
            <a:r>
              <a:rPr lang="en-US" sz="2531" dirty="0"/>
              <a:t> and </a:t>
            </a:r>
            <a:r>
              <a:rPr lang="en-US" sz="2531" i="1" dirty="0"/>
              <a:t>q"</a:t>
            </a:r>
            <a:r>
              <a:rPr lang="en-US" sz="2531" dirty="0"/>
              <a:t> have a common variable which is the result of </a:t>
            </a:r>
            <a:r>
              <a:rPr lang="en-US" sz="2531" i="1" dirty="0"/>
              <a:t>q'</a:t>
            </a:r>
          </a:p>
          <a:p>
            <a:r>
              <a:rPr lang="en-US" sz="2531" dirty="0" err="1">
                <a:solidFill>
                  <a:schemeClr val="tx2"/>
                </a:solidFill>
              </a:rPr>
              <a:t>Tuple</a:t>
            </a:r>
            <a:r>
              <a:rPr lang="en-US" sz="2531" dirty="0">
                <a:solidFill>
                  <a:schemeClr val="tx2"/>
                </a:solidFill>
              </a:rPr>
              <a:t> substitution</a:t>
            </a:r>
            <a:endParaRPr lang="en-US" sz="2531" dirty="0"/>
          </a:p>
          <a:p>
            <a:pPr lvl="1"/>
            <a:r>
              <a:rPr lang="en-US" sz="2531" dirty="0"/>
              <a:t>Replace the value of each </a:t>
            </a:r>
            <a:r>
              <a:rPr lang="en-US" sz="2531" dirty="0" err="1"/>
              <a:t>tuple</a:t>
            </a:r>
            <a:r>
              <a:rPr lang="en-US" sz="2531" dirty="0"/>
              <a:t> with actual values and simplify the query</a:t>
            </a:r>
          </a:p>
          <a:p>
            <a:pPr lvl="2">
              <a:buFont typeface="Monotype Sorts" charset="2"/>
              <a:buNone/>
            </a:pPr>
            <a:r>
              <a:rPr lang="en-US" sz="2531" i="1" dirty="0"/>
              <a:t>q</a:t>
            </a:r>
            <a:r>
              <a:rPr lang="en-US" sz="2531" dirty="0"/>
              <a:t>(</a:t>
            </a:r>
            <a:r>
              <a:rPr lang="en-US" sz="2531" i="1" dirty="0"/>
              <a:t>V</a:t>
            </a:r>
            <a:r>
              <a:rPr lang="en-US" sz="2531" baseline="-25000" dirty="0"/>
              <a:t>1</a:t>
            </a:r>
            <a:r>
              <a:rPr lang="en-US" sz="2531" dirty="0"/>
              <a:t>, </a:t>
            </a:r>
            <a:r>
              <a:rPr lang="en-US" sz="2531" i="1" dirty="0"/>
              <a:t>V</a:t>
            </a:r>
            <a:r>
              <a:rPr lang="en-US" sz="2531" baseline="-25000" dirty="0"/>
              <a:t>2</a:t>
            </a:r>
            <a:r>
              <a:rPr lang="en-US" sz="2531" dirty="0"/>
              <a:t>, ... </a:t>
            </a:r>
            <a:r>
              <a:rPr lang="en-US" sz="2531" i="1" dirty="0" err="1"/>
              <a:t>V</a:t>
            </a:r>
            <a:r>
              <a:rPr lang="en-US" sz="2531" i="1" baseline="-25000" dirty="0" err="1"/>
              <a:t>n</a:t>
            </a:r>
            <a:r>
              <a:rPr lang="en-US" sz="2531" dirty="0"/>
              <a:t>) </a:t>
            </a:r>
            <a:r>
              <a:rPr lang="en-US" sz="2531" dirty="0">
                <a:latin typeface="Symbol" charset="2"/>
                <a:sym typeface="Symbol"/>
              </a:rPr>
              <a:t> </a:t>
            </a:r>
            <a:r>
              <a:rPr lang="en-US" sz="2531" dirty="0"/>
              <a:t>(</a:t>
            </a:r>
            <a:r>
              <a:rPr lang="en-US" sz="2531" i="1" dirty="0"/>
              <a:t>q'</a:t>
            </a:r>
            <a:r>
              <a:rPr lang="en-US" sz="2531" dirty="0"/>
              <a:t> (</a:t>
            </a:r>
            <a:r>
              <a:rPr lang="en-US" sz="2531" i="1" dirty="0"/>
              <a:t>t</a:t>
            </a:r>
            <a:r>
              <a:rPr lang="en-US" sz="2531" baseline="-25000" dirty="0"/>
              <a:t>1</a:t>
            </a:r>
            <a:r>
              <a:rPr lang="en-US" sz="2531" dirty="0"/>
              <a:t>, </a:t>
            </a:r>
            <a:r>
              <a:rPr lang="en-US" sz="2531" i="1" dirty="0"/>
              <a:t>V</a:t>
            </a:r>
            <a:r>
              <a:rPr lang="en-US" sz="2531" baseline="-25000" dirty="0"/>
              <a:t>2</a:t>
            </a:r>
            <a:r>
              <a:rPr lang="en-US" sz="2531" dirty="0"/>
              <a:t>, </a:t>
            </a:r>
            <a:r>
              <a:rPr lang="en-US" sz="2531" i="1" dirty="0"/>
              <a:t>V</a:t>
            </a:r>
            <a:r>
              <a:rPr lang="en-US" sz="2531" baseline="-25000" dirty="0"/>
              <a:t>2</a:t>
            </a:r>
            <a:r>
              <a:rPr lang="en-US" sz="2531" dirty="0"/>
              <a:t>, ... , </a:t>
            </a:r>
            <a:r>
              <a:rPr lang="en-US" sz="2531" i="1" dirty="0" err="1"/>
              <a:t>V</a:t>
            </a:r>
            <a:r>
              <a:rPr lang="en-US" sz="2531" i="1" baseline="-25000" dirty="0" err="1"/>
              <a:t>n</a:t>
            </a:r>
            <a:r>
              <a:rPr lang="en-US" sz="2531" dirty="0"/>
              <a:t>), </a:t>
            </a:r>
            <a:r>
              <a:rPr lang="en-US" sz="2531" i="1" dirty="0"/>
              <a:t>t</a:t>
            </a:r>
            <a:r>
              <a:rPr lang="en-US" sz="2531" baseline="-25000" dirty="0"/>
              <a:t>1</a:t>
            </a:r>
            <a:r>
              <a:rPr lang="en-US" sz="2531" dirty="0">
                <a:latin typeface="Symbol" charset="2"/>
                <a:sym typeface="Symbol"/>
              </a:rPr>
              <a:t></a:t>
            </a:r>
            <a:r>
              <a:rPr lang="en-US" sz="2531" i="1" dirty="0"/>
              <a:t>R</a:t>
            </a:r>
            <a:r>
              <a:rPr lang="en-US" sz="2531" dirty="0"/>
              <a:t>)</a:t>
            </a:r>
          </a:p>
        </p:txBody>
      </p:sp>
    </p:spTree>
    <p:extLst>
      <p:ext uri="{BB962C8B-B14F-4D97-AF65-F5344CB8AC3E}">
        <p14:creationId xmlns:p14="http://schemas.microsoft.com/office/powerpoint/2010/main" val="229662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dirty="0"/>
              <a:t>Components of Query Optimization</a:t>
            </a:r>
          </a:p>
        </p:txBody>
      </p:sp>
      <p:sp>
        <p:nvSpPr>
          <p:cNvPr id="66563" name="Rectangle 3"/>
          <p:cNvSpPr>
            <a:spLocks noGrp="1" noChangeArrowheads="1"/>
          </p:cNvSpPr>
          <p:nvPr>
            <p:ph idx="1"/>
          </p:nvPr>
        </p:nvSpPr>
        <p:spPr>
          <a:xfrm>
            <a:off x="405780" y="1268760"/>
            <a:ext cx="8229600" cy="4968552"/>
          </a:xfrm>
          <a:noFill/>
          <a:ln/>
        </p:spPr>
        <p:txBody>
          <a:bodyPr/>
          <a:lstStyle/>
          <a:p>
            <a:pPr>
              <a:lnSpc>
                <a:spcPct val="100000"/>
              </a:lnSpc>
              <a:spcBef>
                <a:spcPct val="45000"/>
              </a:spcBef>
            </a:pPr>
            <a:r>
              <a:rPr lang="en-US" dirty="0"/>
              <a:t>Search space</a:t>
            </a:r>
          </a:p>
          <a:p>
            <a:pPr marL="742912" lvl="1">
              <a:spcBef>
                <a:spcPct val="45000"/>
              </a:spcBef>
            </a:pPr>
            <a:r>
              <a:rPr lang="en-US" dirty="0"/>
              <a:t>The set of equivalent algebra expressions (query trees)</a:t>
            </a:r>
          </a:p>
          <a:p>
            <a:pPr>
              <a:lnSpc>
                <a:spcPct val="100000"/>
              </a:lnSpc>
              <a:spcBef>
                <a:spcPct val="45000"/>
              </a:spcBef>
            </a:pPr>
            <a:r>
              <a:rPr lang="en-US" dirty="0"/>
              <a:t>Search Strategy</a:t>
            </a:r>
          </a:p>
          <a:p>
            <a:pPr marL="742912" lvl="1">
              <a:spcBef>
                <a:spcPct val="45000"/>
              </a:spcBef>
            </a:pPr>
            <a:r>
              <a:rPr lang="en-US" dirty="0"/>
              <a:t>Explores the search space and selects the best plan, using the cost model</a:t>
            </a:r>
          </a:p>
          <a:p>
            <a:pPr marL="742912" lvl="1">
              <a:spcBef>
                <a:spcPct val="45000"/>
              </a:spcBef>
            </a:pPr>
            <a:r>
              <a:rPr lang="en-US" dirty="0"/>
              <a:t>Exhaustive search, heuristic algorithms</a:t>
            </a:r>
          </a:p>
          <a:p>
            <a:pPr>
              <a:lnSpc>
                <a:spcPct val="100000"/>
              </a:lnSpc>
              <a:spcBef>
                <a:spcPct val="45000"/>
              </a:spcBef>
            </a:pPr>
            <a:r>
              <a:rPr lang="en-US" dirty="0"/>
              <a:t>Cost model</a:t>
            </a:r>
          </a:p>
          <a:p>
            <a:pPr marL="742912" lvl="1">
              <a:spcBef>
                <a:spcPct val="45000"/>
              </a:spcBef>
            </a:pPr>
            <a:r>
              <a:rPr lang="en-US" dirty="0"/>
              <a:t>I/O cost + CPU cost + communication cost</a:t>
            </a:r>
          </a:p>
          <a:p>
            <a:pPr marL="742912" lvl="1">
              <a:spcBef>
                <a:spcPct val="45000"/>
              </a:spcBef>
            </a:pPr>
            <a:r>
              <a:rPr lang="en-US" dirty="0"/>
              <a:t>These might have different weights in different distributed environments (LAN vs WAN)</a:t>
            </a:r>
          </a:p>
          <a:p>
            <a:pPr marL="742912" lvl="1">
              <a:spcBef>
                <a:spcPct val="45000"/>
              </a:spcBef>
            </a:pPr>
            <a:r>
              <a:rPr lang="en-US" dirty="0"/>
              <a:t>Can also maximize throughput </a:t>
            </a:r>
          </a:p>
          <a:p>
            <a:pPr marL="342862">
              <a:spcBef>
                <a:spcPct val="45000"/>
              </a:spcBef>
            </a:pPr>
            <a:endParaRPr lang="en-US" dirty="0"/>
          </a:p>
        </p:txBody>
      </p:sp>
      <p:sp>
        <p:nvSpPr>
          <p:cNvPr id="2" name="Footer Placeholder 1">
            <a:extLst>
              <a:ext uri="{FF2B5EF4-FFF2-40B4-BE49-F238E27FC236}">
                <a16:creationId xmlns:a16="http://schemas.microsoft.com/office/drawing/2014/main" id="{FAD4C247-396B-8845-9916-B3AB1BBE9CF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80E12C0-B452-3849-9318-BB27D02295DA}"/>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337596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title"/>
          </p:nvPr>
        </p:nvSpPr>
        <p:spPr>
          <a:noFill/>
          <a:ln/>
        </p:spPr>
        <p:txBody>
          <a:bodyPr/>
          <a:lstStyle/>
          <a:p>
            <a:r>
              <a:rPr lang="en-US"/>
              <a:t>Detachment</a:t>
            </a:r>
          </a:p>
        </p:txBody>
      </p:sp>
      <p:sp>
        <p:nvSpPr>
          <p:cNvPr id="80898" name="Rectangle 2"/>
          <p:cNvSpPr>
            <a:spLocks noGrp="1" noChangeArrowheads="1"/>
          </p:cNvSpPr>
          <p:nvPr>
            <p:ph idx="4294967295"/>
          </p:nvPr>
        </p:nvSpPr>
        <p:spPr>
          <a:xfrm>
            <a:off x="413486" y="980728"/>
            <a:ext cx="8478993" cy="4420195"/>
          </a:xfrm>
          <a:noFill/>
          <a:ln/>
        </p:spPr>
        <p:txBody>
          <a:bodyPr/>
          <a:lstStyle/>
          <a:p>
            <a:pPr>
              <a:buNone/>
              <a:tabLst>
                <a:tab pos="514324" algn="l"/>
                <a:tab pos="1885853" algn="l"/>
              </a:tabLst>
            </a:pPr>
            <a:r>
              <a:rPr lang="en-US" i="1" dirty="0"/>
              <a:t>q</a:t>
            </a:r>
            <a:r>
              <a:rPr lang="en-US" dirty="0"/>
              <a:t>:		</a:t>
            </a:r>
            <a:r>
              <a:rPr lang="en-US" b="1" dirty="0">
                <a:latin typeface="Courier New"/>
              </a:rPr>
              <a:t>SELECT	</a:t>
            </a:r>
            <a:r>
              <a:rPr lang="en-US" i="1" dirty="0" err="1">
                <a:latin typeface="Courier New"/>
              </a:rPr>
              <a:t>V</a:t>
            </a:r>
            <a:r>
              <a:rPr lang="en-US" baseline="-25000" dirty="0" err="1">
                <a:latin typeface="Courier New"/>
              </a:rPr>
              <a:t>1</a:t>
            </a:r>
            <a:r>
              <a:rPr lang="en-US" dirty="0" err="1">
                <a:latin typeface="Courier New"/>
              </a:rPr>
              <a:t>.</a:t>
            </a:r>
            <a:r>
              <a:rPr lang="en-US" i="1" dirty="0" err="1">
                <a:latin typeface="Courier New"/>
              </a:rPr>
              <a:t>A</a:t>
            </a:r>
            <a:r>
              <a:rPr lang="en-US" baseline="-25000" dirty="0" err="1">
                <a:latin typeface="Courier New"/>
              </a:rPr>
              <a:t>1</a:t>
            </a:r>
            <a:r>
              <a:rPr lang="en-US" dirty="0" err="1">
                <a:latin typeface="Courier New"/>
              </a:rPr>
              <a:t>,</a:t>
            </a:r>
            <a:r>
              <a:rPr lang="en-US" i="1" dirty="0" err="1">
                <a:latin typeface="Courier New"/>
              </a:rPr>
              <a:t>V</a:t>
            </a:r>
            <a:r>
              <a:rPr lang="en-US" baseline="-25000" dirty="0" err="1">
                <a:latin typeface="Courier New"/>
              </a:rPr>
              <a:t>2</a:t>
            </a:r>
            <a:r>
              <a:rPr lang="en-US" dirty="0" err="1">
                <a:latin typeface="Courier New"/>
              </a:rPr>
              <a:t>.</a:t>
            </a:r>
            <a:r>
              <a:rPr lang="en-US" i="1" dirty="0" err="1">
                <a:latin typeface="Courier New"/>
              </a:rPr>
              <a:t>A</a:t>
            </a:r>
            <a:r>
              <a:rPr lang="en-US" baseline="-25000" dirty="0" err="1">
                <a:latin typeface="Courier New"/>
              </a:rPr>
              <a:t>2</a:t>
            </a:r>
            <a:r>
              <a:rPr lang="en-US" dirty="0" err="1">
                <a:latin typeface="Courier New"/>
              </a:rPr>
              <a:t>,</a:t>
            </a:r>
            <a:r>
              <a:rPr lang="en-US" i="1" dirty="0" err="1">
                <a:latin typeface="Courier New"/>
              </a:rPr>
              <a:t>V</a:t>
            </a:r>
            <a:r>
              <a:rPr lang="en-US" baseline="-25000" dirty="0" err="1">
                <a:latin typeface="Courier New"/>
              </a:rPr>
              <a:t>3</a:t>
            </a:r>
            <a:r>
              <a:rPr lang="en-US" dirty="0" err="1">
                <a:latin typeface="Courier New"/>
              </a:rPr>
              <a:t>.</a:t>
            </a:r>
            <a:r>
              <a:rPr lang="en-US" i="1" dirty="0" err="1">
                <a:latin typeface="Courier New"/>
              </a:rPr>
              <a:t>A</a:t>
            </a:r>
            <a:r>
              <a:rPr lang="en-US" baseline="-25000" dirty="0" err="1">
                <a:latin typeface="Courier New"/>
              </a:rPr>
              <a:t>3</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 </a:t>
            </a:r>
            <a:r>
              <a:rPr lang="en-US" i="1" dirty="0">
                <a:latin typeface="Courier New"/>
              </a:rPr>
              <a:t>V</a:t>
            </a:r>
            <a:r>
              <a:rPr lang="en-US" baseline="-25000" dirty="0">
                <a:latin typeface="Courier New"/>
              </a:rPr>
              <a:t>1</a:t>
            </a:r>
            <a:r>
              <a:rPr lang="en-US" dirty="0">
                <a:latin typeface="Courier New"/>
              </a:rPr>
              <a:t>, …,</a:t>
            </a:r>
            <a:r>
              <a:rPr lang="en-US" i="1" dirty="0" err="1">
                <a:latin typeface="Courier New"/>
              </a:rPr>
              <a:t>R</a:t>
            </a:r>
            <a:r>
              <a:rPr lang="en-US" i="1" baseline="-25000" dirty="0" err="1">
                <a:latin typeface="Courier New"/>
              </a:rPr>
              <a:t>n</a:t>
            </a:r>
            <a:r>
              <a:rPr lang="en-US" i="1" baseline="-25000" dirty="0">
                <a:latin typeface="Courier New"/>
              </a:rPr>
              <a:t> </a:t>
            </a:r>
            <a:r>
              <a:rPr lang="en-US" i="1" dirty="0" err="1">
                <a:latin typeface="Courier New"/>
              </a:rPr>
              <a:t>V</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baseline="30000" dirty="0">
                <a:latin typeface="Courier New"/>
              </a:rPr>
              <a:t>’</a:t>
            </a:r>
            <a:r>
              <a:rPr lang="en-US" dirty="0">
                <a:latin typeface="Courier New"/>
              </a:rPr>
              <a:t>)</a:t>
            </a:r>
            <a:r>
              <a:rPr lang="en-US" b="1" dirty="0">
                <a:latin typeface="Courier New"/>
              </a:rPr>
              <a:t>AND </a:t>
            </a:r>
            <a:r>
              <a:rPr lang="en-US" i="1" dirty="0">
                <a:latin typeface="Courier New"/>
              </a:rPr>
              <a:t>P</a:t>
            </a:r>
            <a:r>
              <a:rPr lang="en-US" baseline="-25000" dirty="0">
                <a:latin typeface="Courier New"/>
              </a:rPr>
              <a:t>2</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r>
              <a:rPr lang="en-US" dirty="0">
                <a:latin typeface="Courier New"/>
              </a:rPr>
              <a:t>)</a:t>
            </a:r>
            <a:endParaRPr lang="en-US" dirty="0"/>
          </a:p>
          <a:p>
            <a:pPr>
              <a:buNone/>
              <a:tabLst>
                <a:tab pos="514324" algn="l"/>
                <a:tab pos="1885853" algn="l"/>
              </a:tabLst>
            </a:pPr>
            <a:r>
              <a:rPr lang="en-US" sz="3586" dirty="0"/>
              <a:t>			</a:t>
            </a:r>
            <a:r>
              <a:rPr lang="en-US" sz="3586" dirty="0">
                <a:sym typeface="Symbol"/>
              </a:rPr>
              <a:t></a:t>
            </a:r>
            <a:endParaRPr lang="en-US" dirty="0">
              <a:latin typeface="Symbol" charset="2"/>
            </a:endParaRPr>
          </a:p>
          <a:p>
            <a:pPr>
              <a:buNone/>
              <a:tabLst>
                <a:tab pos="514324" algn="l"/>
                <a:tab pos="1885853" algn="l"/>
              </a:tabLst>
            </a:pPr>
            <a:r>
              <a:rPr lang="en-US" i="1" dirty="0"/>
              <a:t>q'</a:t>
            </a:r>
            <a:r>
              <a:rPr lang="en-US" dirty="0"/>
              <a:t>:	</a:t>
            </a:r>
            <a:r>
              <a:rPr lang="en-US" b="1" dirty="0">
                <a:latin typeface="Courier New"/>
              </a:rPr>
              <a:t>SELECT	</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 </a:t>
            </a:r>
            <a:r>
              <a:rPr lang="en-US" b="1" dirty="0">
                <a:latin typeface="Courier New"/>
              </a:rPr>
              <a:t>INTO </a:t>
            </a:r>
            <a:r>
              <a:rPr lang="en-US" i="1" dirty="0">
                <a:latin typeface="Courier New"/>
              </a:rPr>
              <a:t>R</a:t>
            </a:r>
            <a:r>
              <a:rPr lang="en-US" baseline="-25000" dirty="0">
                <a:latin typeface="Courier New"/>
              </a:rPr>
              <a:t>1</a:t>
            </a:r>
            <a:r>
              <a:rPr lang="en-US" dirty="0">
                <a:latin typeface="Courier New"/>
              </a:rPr>
              <a:t>'</a:t>
            </a: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 </a:t>
            </a:r>
            <a:r>
              <a:rPr lang="en-US" i="1" dirty="0">
                <a:latin typeface="Courier New"/>
              </a:rPr>
              <a:t>V</a:t>
            </a:r>
            <a:r>
              <a:rPr lang="en-US" baseline="-25000" dirty="0">
                <a:latin typeface="Courier New"/>
              </a:rPr>
              <a:t>1</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1</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a:t>
            </a:r>
            <a:endParaRPr lang="en-US" dirty="0"/>
          </a:p>
          <a:p>
            <a:pPr>
              <a:buNone/>
              <a:tabLst>
                <a:tab pos="514324" algn="l"/>
                <a:tab pos="1885853" algn="l"/>
              </a:tabLst>
            </a:pPr>
            <a:endParaRPr lang="en-US" dirty="0"/>
          </a:p>
          <a:p>
            <a:pPr>
              <a:buNone/>
              <a:tabLst>
                <a:tab pos="514324" algn="l"/>
                <a:tab pos="1885853" algn="l"/>
              </a:tabLst>
            </a:pPr>
            <a:r>
              <a:rPr lang="en-US" i="1" dirty="0"/>
              <a:t>q"</a:t>
            </a:r>
            <a:r>
              <a:rPr lang="en-US" dirty="0"/>
              <a:t>:	</a:t>
            </a:r>
            <a:r>
              <a:rPr lang="en-US" b="1" dirty="0">
                <a:latin typeface="Courier New"/>
              </a:rPr>
              <a:t>SELECT	</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FROM	</a:t>
            </a:r>
            <a:r>
              <a:rPr lang="en-US" i="1" dirty="0">
                <a:latin typeface="Courier New"/>
              </a:rPr>
              <a:t>R</a:t>
            </a:r>
            <a:r>
              <a:rPr lang="en-US" baseline="-25000" dirty="0">
                <a:latin typeface="Courier New"/>
              </a:rPr>
              <a:t>1</a:t>
            </a:r>
            <a:r>
              <a:rPr lang="en-US" dirty="0">
                <a:latin typeface="Courier New"/>
              </a:rPr>
              <a:t>' </a:t>
            </a:r>
            <a:r>
              <a:rPr lang="en-US" i="1" dirty="0">
                <a:latin typeface="Courier New"/>
              </a:rPr>
              <a:t>V</a:t>
            </a:r>
            <a:r>
              <a:rPr lang="en-US" baseline="-25000" dirty="0">
                <a:latin typeface="Courier New"/>
              </a:rPr>
              <a:t>1</a:t>
            </a:r>
            <a:r>
              <a:rPr lang="en-US" dirty="0">
                <a:latin typeface="Courier New"/>
              </a:rPr>
              <a:t>, </a:t>
            </a:r>
            <a:r>
              <a:rPr lang="en-US" i="1" dirty="0">
                <a:latin typeface="Courier New"/>
              </a:rPr>
              <a:t>R</a:t>
            </a:r>
            <a:r>
              <a:rPr lang="en-US" baseline="-25000" dirty="0">
                <a:latin typeface="Courier New"/>
              </a:rPr>
              <a:t>2 </a:t>
            </a:r>
            <a:r>
              <a:rPr lang="en-US" i="1" dirty="0">
                <a:latin typeface="Courier New"/>
              </a:rPr>
              <a:t>V</a:t>
            </a:r>
            <a:r>
              <a:rPr lang="en-US" baseline="-25000" dirty="0">
                <a:latin typeface="Courier New"/>
              </a:rPr>
              <a:t>2</a:t>
            </a:r>
            <a:r>
              <a:rPr lang="en-US" dirty="0">
                <a:latin typeface="Courier New"/>
              </a:rPr>
              <a:t>, …,</a:t>
            </a:r>
            <a:r>
              <a:rPr lang="en-US" i="1" dirty="0" err="1">
                <a:latin typeface="Courier New"/>
              </a:rPr>
              <a:t>R</a:t>
            </a:r>
            <a:r>
              <a:rPr lang="en-US" i="1" baseline="-25000" dirty="0" err="1">
                <a:latin typeface="Courier New"/>
              </a:rPr>
              <a:t>n</a:t>
            </a:r>
            <a:r>
              <a:rPr lang="en-US" i="1" baseline="-25000" dirty="0">
                <a:latin typeface="Courier New"/>
              </a:rPr>
              <a:t> </a:t>
            </a:r>
            <a:r>
              <a:rPr lang="en-US" i="1" dirty="0" err="1">
                <a:latin typeface="Courier New"/>
              </a:rPr>
              <a:t>V</a:t>
            </a:r>
            <a:r>
              <a:rPr lang="en-US" i="1" baseline="-25000" dirty="0" err="1">
                <a:latin typeface="Courier New"/>
              </a:rPr>
              <a:t>n</a:t>
            </a:r>
            <a:endParaRPr lang="en-US" dirty="0">
              <a:latin typeface="Courier New"/>
            </a:endParaRPr>
          </a:p>
          <a:p>
            <a:pPr>
              <a:buNone/>
              <a:tabLst>
                <a:tab pos="514324" algn="l"/>
                <a:tab pos="1885853" algn="l"/>
              </a:tabLst>
            </a:pPr>
            <a:r>
              <a:rPr lang="en-US" b="1" dirty="0">
                <a:latin typeface="Courier New"/>
              </a:rPr>
              <a:t>		WHERE	</a:t>
            </a:r>
            <a:r>
              <a:rPr lang="en-US" i="1" dirty="0">
                <a:latin typeface="Courier New"/>
              </a:rPr>
              <a:t>P</a:t>
            </a:r>
            <a:r>
              <a:rPr lang="en-US" baseline="-25000" dirty="0">
                <a:latin typeface="Courier New"/>
              </a:rPr>
              <a:t>2</a:t>
            </a:r>
            <a:r>
              <a:rPr lang="en-US" dirty="0">
                <a:latin typeface="Courier New"/>
              </a:rPr>
              <a:t>(</a:t>
            </a:r>
            <a:r>
              <a:rPr lang="en-US" i="1" dirty="0">
                <a:latin typeface="Courier New"/>
              </a:rPr>
              <a:t>V</a:t>
            </a:r>
            <a:r>
              <a:rPr lang="en-US" baseline="-25000" dirty="0">
                <a:latin typeface="Courier New"/>
              </a:rPr>
              <a:t>1</a:t>
            </a:r>
            <a:r>
              <a:rPr lang="en-US" dirty="0">
                <a:latin typeface="Courier New"/>
              </a:rPr>
              <a:t>.</a:t>
            </a:r>
            <a:r>
              <a:rPr lang="en-US" i="1" dirty="0">
                <a:latin typeface="Courier New"/>
              </a:rPr>
              <a:t>A</a:t>
            </a:r>
            <a:r>
              <a:rPr lang="en-US" baseline="-25000" dirty="0">
                <a:latin typeface="Courier New"/>
              </a:rPr>
              <a:t>1</a:t>
            </a:r>
            <a:r>
              <a:rPr lang="en-US" dirty="0">
                <a:latin typeface="Courier New"/>
              </a:rPr>
              <a:t>, </a:t>
            </a:r>
            <a:r>
              <a:rPr lang="en-US" i="1" dirty="0">
                <a:latin typeface="Courier New"/>
              </a:rPr>
              <a:t>V</a:t>
            </a:r>
            <a:r>
              <a:rPr lang="en-US" baseline="-25000" dirty="0">
                <a:latin typeface="Courier New"/>
              </a:rPr>
              <a:t>2</a:t>
            </a:r>
            <a:r>
              <a:rPr lang="en-US" dirty="0">
                <a:latin typeface="Courier New"/>
              </a:rPr>
              <a:t>.</a:t>
            </a:r>
            <a:r>
              <a:rPr lang="en-US" i="1" dirty="0">
                <a:latin typeface="Courier New"/>
              </a:rPr>
              <a:t>A</a:t>
            </a:r>
            <a:r>
              <a:rPr lang="en-US" baseline="-25000" dirty="0">
                <a:latin typeface="Courier New"/>
              </a:rPr>
              <a:t>2</a:t>
            </a:r>
            <a:r>
              <a:rPr lang="en-US" dirty="0">
                <a:latin typeface="Courier New"/>
              </a:rPr>
              <a:t>, …,</a:t>
            </a:r>
            <a:r>
              <a:rPr lang="en-US" i="1" dirty="0" err="1">
                <a:latin typeface="Courier New"/>
              </a:rPr>
              <a:t>V</a:t>
            </a:r>
            <a:r>
              <a:rPr lang="en-US" i="1" baseline="-25000" dirty="0" err="1">
                <a:latin typeface="Courier New"/>
              </a:rPr>
              <a:t>n</a:t>
            </a:r>
            <a:r>
              <a:rPr lang="en-US" dirty="0" err="1">
                <a:latin typeface="Courier New"/>
              </a:rPr>
              <a:t>.</a:t>
            </a:r>
            <a:r>
              <a:rPr lang="en-US" i="1" dirty="0" err="1">
                <a:latin typeface="Courier New"/>
              </a:rPr>
              <a:t>A</a:t>
            </a:r>
            <a:r>
              <a:rPr lang="en-US" i="1" baseline="-25000" dirty="0" err="1">
                <a:latin typeface="Courier New"/>
              </a:rPr>
              <a:t>n</a:t>
            </a:r>
            <a:r>
              <a:rPr lang="en-US" dirty="0">
                <a:latin typeface="Courier New"/>
              </a:rPr>
              <a:t>)</a:t>
            </a:r>
          </a:p>
        </p:txBody>
      </p:sp>
    </p:spTree>
    <p:extLst>
      <p:ext uri="{BB962C8B-B14F-4D97-AF65-F5344CB8AC3E}">
        <p14:creationId xmlns:p14="http://schemas.microsoft.com/office/powerpoint/2010/main" val="211382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a:t>Detachment Example</a:t>
            </a:r>
          </a:p>
        </p:txBody>
      </p:sp>
      <p:sp>
        <p:nvSpPr>
          <p:cNvPr id="81922" name="Rectangle 2"/>
          <p:cNvSpPr>
            <a:spLocks noGrp="1" noChangeArrowheads="1"/>
          </p:cNvSpPr>
          <p:nvPr>
            <p:ph idx="1"/>
          </p:nvPr>
        </p:nvSpPr>
        <p:spPr>
          <a:xfrm>
            <a:off x="539552" y="980728"/>
            <a:ext cx="7848600" cy="5067300"/>
          </a:xfrm>
          <a:noFill/>
          <a:ln/>
        </p:spPr>
        <p:txBody>
          <a:bodyPr/>
          <a:lstStyle/>
          <a:p>
            <a:pPr>
              <a:spcBef>
                <a:spcPct val="15000"/>
              </a:spcBef>
              <a:buNone/>
              <a:tabLst>
                <a:tab pos="1085795" algn="l"/>
                <a:tab pos="2685912" algn="l"/>
              </a:tabLst>
            </a:pPr>
            <a:r>
              <a:rPr lang="en-US" dirty="0"/>
              <a:t>Names of employees working on CAD/CAM project</a:t>
            </a:r>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a:p>
            <a:pPr lvl="1">
              <a:lnSpc>
                <a:spcPct val="80000"/>
              </a:lnSpc>
              <a:spcBef>
                <a:spcPts val="0"/>
              </a:spcBef>
              <a:buNone/>
              <a:tabLst>
                <a:tab pos="1085795" algn="l"/>
                <a:tab pos="2685912" algn="l"/>
              </a:tabLst>
            </a:pPr>
            <a:r>
              <a:rPr lang="en-US" sz="3234" dirty="0">
                <a:latin typeface="Symbol" charset="2"/>
                <a:sym typeface="Symbol"/>
              </a:rPr>
              <a:t>			</a:t>
            </a:r>
            <a:r>
              <a:rPr lang="en-US" sz="2531" dirty="0">
                <a:latin typeface="Symbol" charset="2"/>
                <a:sym typeface="Symbol"/>
              </a:rPr>
              <a:t></a:t>
            </a:r>
          </a:p>
          <a:p>
            <a:pPr lvl="1">
              <a:spcBef>
                <a:spcPct val="15000"/>
              </a:spcBef>
              <a:buNone/>
              <a:tabLst>
                <a:tab pos="1085795" algn="l"/>
                <a:tab pos="2685912" algn="l"/>
              </a:tabLst>
            </a:pPr>
            <a:r>
              <a:rPr lang="en-US" i="1" dirty="0"/>
              <a:t>q</a:t>
            </a:r>
            <a:r>
              <a:rPr lang="en-US" baseline="-25000" dirty="0"/>
              <a:t>11</a:t>
            </a:r>
            <a:r>
              <a:rPr lang="en-US" dirty="0"/>
              <a:t>:	</a:t>
            </a:r>
            <a:r>
              <a:rPr lang="en-US" b="1" dirty="0">
                <a:latin typeface="Courier New"/>
              </a:rPr>
              <a:t>SELECT</a:t>
            </a:r>
            <a:r>
              <a:rPr lang="en-US" dirty="0">
                <a:latin typeface="Courier New"/>
              </a:rPr>
              <a:t>	PROJ.PNO </a:t>
            </a:r>
            <a:r>
              <a:rPr lang="en-US" b="1" dirty="0">
                <a:latin typeface="Courier New"/>
              </a:rPr>
              <a:t>INTO</a:t>
            </a:r>
            <a:r>
              <a:rPr lang="en-US" dirty="0">
                <a:latin typeface="Courier New"/>
              </a:rPr>
              <a:t> JVAR</a:t>
            </a:r>
          </a:p>
          <a:p>
            <a:pPr lvl="1">
              <a:spcBef>
                <a:spcPct val="15000"/>
              </a:spcBef>
              <a:buNone/>
              <a:tabLst>
                <a:tab pos="1085795" algn="l"/>
                <a:tab pos="2685912" algn="l"/>
              </a:tabLst>
            </a:pPr>
            <a:r>
              <a:rPr lang="en-US" b="1" dirty="0">
                <a:latin typeface="Courier New"/>
              </a:rPr>
              <a:t>		FROM	</a:t>
            </a:r>
            <a:r>
              <a:rPr lang="en-US" dirty="0">
                <a:latin typeface="Courier New"/>
              </a:rPr>
              <a:t>PROJ</a:t>
            </a:r>
          </a:p>
          <a:p>
            <a:pPr lvl="1">
              <a:spcBef>
                <a:spcPct val="15000"/>
              </a:spcBef>
              <a:buNone/>
              <a:tabLst>
                <a:tab pos="1085795" algn="l"/>
                <a:tab pos="2685912" algn="l"/>
              </a:tabLst>
            </a:pPr>
            <a:r>
              <a:rPr lang="en-US" b="1" dirty="0">
                <a:latin typeface="Courier New"/>
              </a:rPr>
              <a:t>		WHERE</a:t>
            </a:r>
            <a:r>
              <a:rPr lang="en-US" dirty="0">
                <a:latin typeface="Courier New"/>
              </a:rPr>
              <a:t>	PROJ.PNAME="CAD/CAM"</a:t>
            </a:r>
            <a:endParaRPr lang="en-US" dirty="0"/>
          </a:p>
          <a:p>
            <a:pPr lvl="1">
              <a:spcBef>
                <a:spcPct val="15000"/>
              </a:spcBef>
              <a:buNone/>
              <a:tabLst>
                <a:tab pos="1085795" algn="l"/>
                <a:tab pos="2685912" algn="l"/>
              </a:tabLst>
            </a:pPr>
            <a:endParaRPr lang="en-US" dirty="0"/>
          </a:p>
          <a:p>
            <a:pPr lvl="1">
              <a:spcBef>
                <a:spcPct val="15000"/>
              </a:spcBef>
              <a:buNone/>
              <a:tabLst>
                <a:tab pos="1085795" algn="l"/>
                <a:tab pos="2685912" algn="l"/>
              </a:tabLst>
            </a:pPr>
            <a:r>
              <a:rPr lang="en-US" i="1" dirty="0" err="1"/>
              <a:t>q</a:t>
            </a:r>
            <a:r>
              <a:rPr lang="en-US" i="1" dirty="0"/>
              <a:t>'</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EMP,ASG,JVAR</a:t>
            </a:r>
          </a:p>
          <a:p>
            <a:pPr lvl="1">
              <a:spcBef>
                <a:spcPct val="15000"/>
              </a:spcBef>
              <a:buNone/>
              <a:tabLst>
                <a:tab pos="1085795" algn="l"/>
                <a:tab pos="2685912" algn="l"/>
              </a:tabLst>
            </a:pPr>
            <a:r>
              <a:rPr lang="en-US" b="1" dirty="0">
                <a:latin typeface="Courier New"/>
              </a:rPr>
              <a:t>		WHERE</a:t>
            </a:r>
            <a:r>
              <a:rPr lang="en-US" dirty="0">
                <a:latin typeface="Courier New"/>
              </a:rPr>
              <a:t>	EMP.ENO=ASG.ENO</a:t>
            </a:r>
          </a:p>
          <a:p>
            <a:pPr lvl="1">
              <a:spcBef>
                <a:spcPct val="15000"/>
              </a:spcBef>
              <a:buNone/>
              <a:tabLst>
                <a:tab pos="1085795" algn="l"/>
                <a:tab pos="2685912" algn="l"/>
              </a:tabLst>
            </a:pPr>
            <a:r>
              <a:rPr lang="en-US" b="1" dirty="0">
                <a:latin typeface="Courier New"/>
              </a:rPr>
              <a:t>		AND</a:t>
            </a:r>
            <a:r>
              <a:rPr lang="en-US" dirty="0">
                <a:latin typeface="Courier New"/>
              </a:rPr>
              <a:t>	ASG.PNO=JVAR.PNO</a:t>
            </a:r>
          </a:p>
        </p:txBody>
      </p:sp>
    </p:spTree>
    <p:extLst>
      <p:ext uri="{BB962C8B-B14F-4D97-AF65-F5344CB8AC3E}">
        <p14:creationId xmlns:p14="http://schemas.microsoft.com/office/powerpoint/2010/main" val="267906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724072" y="1707559"/>
            <a:ext cx="7162726" cy="4742780"/>
          </a:xfrm>
          <a:noFill/>
          <a:ln/>
        </p:spPr>
        <p:txBody>
          <a:bodyPr/>
          <a:lstStyle/>
          <a:p>
            <a:pPr lvl="1">
              <a:buNone/>
              <a:tabLst>
                <a:tab pos="1142942" algn="l"/>
                <a:tab pos="2743060" algn="l"/>
              </a:tabLst>
            </a:pPr>
            <a:r>
              <a:rPr lang="en-US" i="1" dirty="0" err="1"/>
              <a:t>q</a:t>
            </a:r>
            <a:r>
              <a:rPr lang="en-US" i="1" dirty="0"/>
              <a:t>'</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EMP,ASG,JVAR</a:t>
            </a:r>
          </a:p>
          <a:p>
            <a:pPr lvl="1">
              <a:spcBef>
                <a:spcPts val="422"/>
              </a:spcBef>
              <a:buNone/>
              <a:tabLst>
                <a:tab pos="1142942" algn="l"/>
                <a:tab pos="2743060" algn="l"/>
              </a:tabLst>
            </a:pPr>
            <a:r>
              <a:rPr lang="en-US" b="1" dirty="0">
                <a:latin typeface="Courier New"/>
              </a:rPr>
              <a:t>		WHERE</a:t>
            </a:r>
            <a:r>
              <a:rPr lang="en-US" dirty="0">
                <a:latin typeface="Courier New"/>
              </a:rPr>
              <a:t>	EMP.ENO=ASG.ENO</a:t>
            </a:r>
          </a:p>
          <a:p>
            <a:pPr lvl="1">
              <a:spcBef>
                <a:spcPts val="422"/>
              </a:spcBef>
              <a:buNone/>
              <a:tabLst>
                <a:tab pos="1142942" algn="l"/>
                <a:tab pos="2743060" algn="l"/>
              </a:tabLst>
            </a:pPr>
            <a:r>
              <a:rPr lang="en-US" b="1" dirty="0">
                <a:latin typeface="Courier New"/>
              </a:rPr>
              <a:t>		AND</a:t>
            </a:r>
            <a:r>
              <a:rPr lang="en-US" dirty="0">
                <a:latin typeface="Courier New"/>
              </a:rPr>
              <a:t> 	ASG.PNO=JVAR.PNO</a:t>
            </a:r>
            <a:endParaRPr lang="en-US" dirty="0"/>
          </a:p>
          <a:p>
            <a:pPr lvl="1">
              <a:spcBef>
                <a:spcPts val="0"/>
              </a:spcBef>
              <a:buNone/>
              <a:tabLst>
                <a:tab pos="1142942" algn="l"/>
                <a:tab pos="2743060" algn="l"/>
              </a:tabLst>
            </a:pPr>
            <a:r>
              <a:rPr lang="en-US" sz="3586" dirty="0">
                <a:latin typeface="Symbol" charset="2"/>
              </a:rPr>
              <a:t>			</a:t>
            </a:r>
            <a:r>
              <a:rPr lang="en-US" sz="2531" dirty="0">
                <a:latin typeface="Symbol" charset="2"/>
                <a:sym typeface="Symbol"/>
              </a:rPr>
              <a:t></a:t>
            </a:r>
            <a:endParaRPr lang="en-US" sz="2531" dirty="0">
              <a:latin typeface="Symbol" charset="2"/>
            </a:endParaRPr>
          </a:p>
          <a:p>
            <a:pPr lvl="1">
              <a:buNone/>
              <a:tabLst>
                <a:tab pos="1142942" algn="l"/>
                <a:tab pos="2743060" algn="l"/>
              </a:tabLst>
            </a:pPr>
            <a:r>
              <a:rPr lang="en-US" i="1" dirty="0"/>
              <a:t>q</a:t>
            </a:r>
            <a:r>
              <a:rPr lang="en-US" baseline="-25000" dirty="0"/>
              <a:t>12</a:t>
            </a:r>
            <a:r>
              <a:rPr lang="en-US" dirty="0"/>
              <a:t>:	</a:t>
            </a:r>
            <a:r>
              <a:rPr lang="en-US" b="1" dirty="0">
                <a:latin typeface="Courier New"/>
              </a:rPr>
              <a:t>SELECT</a:t>
            </a:r>
            <a:r>
              <a:rPr lang="en-US" dirty="0">
                <a:latin typeface="Courier New"/>
              </a:rPr>
              <a:t>	ASG.ENO </a:t>
            </a:r>
            <a:r>
              <a:rPr lang="en-US" b="1" dirty="0">
                <a:latin typeface="Courier New"/>
              </a:rPr>
              <a:t>INTO</a:t>
            </a:r>
            <a:r>
              <a:rPr lang="en-US" dirty="0">
                <a:latin typeface="Courier New"/>
              </a:rPr>
              <a:t> GVAR</a:t>
            </a:r>
          </a:p>
          <a:p>
            <a:pPr lvl="1">
              <a:spcBef>
                <a:spcPts val="422"/>
              </a:spcBef>
              <a:buNone/>
              <a:tabLst>
                <a:tab pos="1142942" algn="l"/>
                <a:tab pos="2743060" algn="l"/>
              </a:tabLst>
            </a:pPr>
            <a:r>
              <a:rPr lang="en-US" b="1" dirty="0">
                <a:latin typeface="Courier New"/>
              </a:rPr>
              <a:t>		FROM	</a:t>
            </a:r>
            <a:r>
              <a:rPr lang="en-US" dirty="0">
                <a:latin typeface="Courier New"/>
              </a:rPr>
              <a:t>ASG,JVAR</a:t>
            </a:r>
          </a:p>
          <a:p>
            <a:pPr lvl="1">
              <a:spcBef>
                <a:spcPts val="422"/>
              </a:spcBef>
              <a:buNone/>
              <a:tabLst>
                <a:tab pos="1142942" algn="l"/>
                <a:tab pos="2743060" algn="l"/>
              </a:tabLst>
            </a:pPr>
            <a:r>
              <a:rPr lang="en-US" b="1" dirty="0">
                <a:latin typeface="Courier New"/>
              </a:rPr>
              <a:t>		WHERE</a:t>
            </a:r>
            <a:r>
              <a:rPr lang="en-US" dirty="0">
                <a:latin typeface="Courier New"/>
              </a:rPr>
              <a:t>	ASG.PNO=JVAR.PNO</a:t>
            </a:r>
            <a:endParaRPr lang="en-US" dirty="0"/>
          </a:p>
          <a:p>
            <a:pPr lvl="1">
              <a:spcBef>
                <a:spcPts val="422"/>
              </a:spcBef>
              <a:buNone/>
              <a:tabLst>
                <a:tab pos="1142942" algn="l"/>
                <a:tab pos="2743060" algn="l"/>
              </a:tabLst>
            </a:pPr>
            <a:endParaRPr lang="en-US" dirty="0"/>
          </a:p>
          <a:p>
            <a:pPr lvl="1">
              <a:buNone/>
              <a:tabLst>
                <a:tab pos="1142942" algn="l"/>
                <a:tab pos="2743060" algn="l"/>
              </a:tabLst>
            </a:pPr>
            <a:r>
              <a:rPr lang="en-US" i="1" dirty="0"/>
              <a:t>q</a:t>
            </a:r>
            <a:r>
              <a:rPr lang="en-US" baseline="-25000" dirty="0"/>
              <a:t>13</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EMP,GVAR</a:t>
            </a:r>
          </a:p>
          <a:p>
            <a:pPr lvl="1">
              <a:spcBef>
                <a:spcPts val="422"/>
              </a:spcBef>
              <a:buNone/>
              <a:tabLst>
                <a:tab pos="1142942" algn="l"/>
                <a:tab pos="2743060" algn="l"/>
              </a:tabLst>
            </a:pPr>
            <a:r>
              <a:rPr lang="en-US" b="1" dirty="0">
                <a:latin typeface="Courier New"/>
              </a:rPr>
              <a:t>		WHERE</a:t>
            </a:r>
            <a:r>
              <a:rPr lang="en-US" dirty="0">
                <a:latin typeface="Courier New"/>
              </a:rPr>
              <a:t>	EMP.ENO=GVAR.ENO</a:t>
            </a:r>
          </a:p>
        </p:txBody>
      </p:sp>
    </p:spTree>
    <p:extLst>
      <p:ext uri="{BB962C8B-B14F-4D97-AF65-F5344CB8AC3E}">
        <p14:creationId xmlns:p14="http://schemas.microsoft.com/office/powerpoint/2010/main" val="830606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250031" y="990476"/>
            <a:ext cx="8643938" cy="4742780"/>
          </a:xfrm>
          <a:noFill/>
          <a:ln/>
        </p:spPr>
        <p:txBody>
          <a:bodyPr/>
          <a:lstStyle/>
          <a:p>
            <a:pPr lvl="1">
              <a:spcBef>
                <a:spcPct val="15000"/>
              </a:spcBef>
              <a:buNone/>
              <a:tabLst>
                <a:tab pos="1085795" algn="l"/>
                <a:tab pos="2685912" algn="l"/>
              </a:tabLst>
            </a:pPr>
            <a:r>
              <a:rPr lang="en-US" i="1" dirty="0" err="1"/>
              <a:t>q</a:t>
            </a:r>
            <a:r>
              <a:rPr lang="en-US" baseline="-25000" dirty="0" err="1"/>
              <a:t>11</a:t>
            </a:r>
            <a:r>
              <a:rPr lang="en-US" dirty="0"/>
              <a:t>:	</a:t>
            </a:r>
            <a:r>
              <a:rPr lang="en-US" b="1" dirty="0">
                <a:latin typeface="Courier New"/>
              </a:rPr>
              <a:t>SELECT</a:t>
            </a:r>
            <a:r>
              <a:rPr lang="en-US" dirty="0">
                <a:latin typeface="Courier New"/>
              </a:rPr>
              <a:t>	</a:t>
            </a:r>
            <a:r>
              <a:rPr lang="en-US" dirty="0" err="1">
                <a:latin typeface="Courier New"/>
              </a:rPr>
              <a:t>PROJ.PNO</a:t>
            </a:r>
            <a:r>
              <a:rPr lang="en-US" dirty="0">
                <a:latin typeface="Courier New"/>
              </a:rPr>
              <a:t> </a:t>
            </a:r>
            <a:r>
              <a:rPr lang="en-US" b="1" dirty="0">
                <a:latin typeface="Courier New"/>
              </a:rPr>
              <a:t>INTO</a:t>
            </a:r>
            <a:r>
              <a:rPr lang="en-US" dirty="0">
                <a:latin typeface="Courier New"/>
              </a:rPr>
              <a:t> </a:t>
            </a:r>
            <a:r>
              <a:rPr lang="en-US" dirty="0" err="1">
                <a:latin typeface="Courier New"/>
              </a:rPr>
              <a:t>JVAR</a:t>
            </a:r>
            <a:endParaRPr lang="en-US" dirty="0">
              <a:latin typeface="Courier New"/>
            </a:endParaRPr>
          </a:p>
          <a:p>
            <a:pPr lvl="1">
              <a:spcBef>
                <a:spcPct val="15000"/>
              </a:spcBef>
              <a:buNone/>
              <a:tabLst>
                <a:tab pos="1085795" algn="l"/>
                <a:tab pos="2685912" algn="l"/>
              </a:tabLst>
            </a:pPr>
            <a:r>
              <a:rPr lang="en-US" b="1" dirty="0">
                <a:latin typeface="Courier New"/>
              </a:rPr>
              <a:t>		FROM	</a:t>
            </a:r>
            <a:r>
              <a:rPr lang="en-US" dirty="0" err="1">
                <a:latin typeface="Courier New"/>
              </a:rPr>
              <a:t>PROJ</a:t>
            </a:r>
            <a:endParaRPr lang="en-US" dirty="0">
              <a:latin typeface="Courier New"/>
            </a:endParaRP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PROJ.PNAME</a:t>
            </a:r>
            <a:r>
              <a:rPr lang="en-US" dirty="0">
                <a:latin typeface="Courier New"/>
              </a:rPr>
              <a:t>="CAD/CAM“</a:t>
            </a:r>
          </a:p>
          <a:p>
            <a:pPr lvl="1">
              <a:spcBef>
                <a:spcPct val="15000"/>
              </a:spcBef>
              <a:buNone/>
              <a:tabLst>
                <a:tab pos="1085795" algn="l"/>
                <a:tab pos="2685912" algn="l"/>
              </a:tabLst>
            </a:pPr>
            <a:endParaRPr lang="en-US" sz="562" dirty="0"/>
          </a:p>
          <a:p>
            <a:pPr lvl="1">
              <a:buNone/>
              <a:tabLst>
                <a:tab pos="1142942" algn="l"/>
                <a:tab pos="2743060" algn="l"/>
              </a:tabLst>
            </a:pPr>
            <a:r>
              <a:rPr lang="en-US" i="1" dirty="0" err="1"/>
              <a:t>q</a:t>
            </a:r>
            <a:r>
              <a:rPr lang="en-US" baseline="-25000" dirty="0" err="1"/>
              <a:t>12</a:t>
            </a:r>
            <a:r>
              <a:rPr lang="en-US" dirty="0"/>
              <a:t>:	</a:t>
            </a:r>
            <a:r>
              <a:rPr lang="en-US" b="1" dirty="0">
                <a:latin typeface="Courier New"/>
              </a:rPr>
              <a:t>SELECT</a:t>
            </a:r>
            <a:r>
              <a:rPr lang="en-US" dirty="0">
                <a:latin typeface="Courier New"/>
              </a:rPr>
              <a:t>	ASG.ENO </a:t>
            </a:r>
            <a:r>
              <a:rPr lang="en-US" b="1" dirty="0">
                <a:latin typeface="Courier New"/>
              </a:rPr>
              <a:t>INTO</a:t>
            </a:r>
            <a:r>
              <a:rPr lang="en-US" dirty="0">
                <a:latin typeface="Courier New"/>
              </a:rPr>
              <a:t> GVAR</a:t>
            </a:r>
          </a:p>
          <a:p>
            <a:pPr lvl="1">
              <a:spcBef>
                <a:spcPts val="422"/>
              </a:spcBef>
              <a:buNone/>
              <a:tabLst>
                <a:tab pos="1142942" algn="l"/>
                <a:tab pos="2743060" algn="l"/>
              </a:tabLst>
            </a:pPr>
            <a:r>
              <a:rPr lang="en-US" b="1" dirty="0">
                <a:latin typeface="Courier New"/>
              </a:rPr>
              <a:t>		FROM	</a:t>
            </a:r>
            <a:r>
              <a:rPr lang="en-US" dirty="0">
                <a:latin typeface="Courier New"/>
              </a:rPr>
              <a:t>ASG,JVAR</a:t>
            </a:r>
          </a:p>
          <a:p>
            <a:pPr lvl="1">
              <a:spcBef>
                <a:spcPts val="422"/>
              </a:spcBef>
              <a:buNone/>
              <a:tabLst>
                <a:tab pos="1142942" algn="l"/>
                <a:tab pos="2743060" algn="l"/>
              </a:tabLst>
            </a:pPr>
            <a:r>
              <a:rPr lang="en-US" b="1" dirty="0">
                <a:latin typeface="Courier New"/>
              </a:rPr>
              <a:t>		WHERE</a:t>
            </a:r>
            <a:r>
              <a:rPr lang="en-US" dirty="0">
                <a:latin typeface="Courier New"/>
              </a:rPr>
              <a:t>	ASG.PNO=JVAR.PNO</a:t>
            </a:r>
            <a:endParaRPr lang="en-US" dirty="0"/>
          </a:p>
          <a:p>
            <a:pPr lvl="1">
              <a:spcBef>
                <a:spcPts val="422"/>
              </a:spcBef>
              <a:buNone/>
              <a:tabLst>
                <a:tab pos="1142942" algn="l"/>
                <a:tab pos="2743060" algn="l"/>
              </a:tabLst>
            </a:pPr>
            <a:endParaRPr lang="en-US" sz="562" dirty="0"/>
          </a:p>
          <a:p>
            <a:pPr lvl="1">
              <a:buNone/>
              <a:tabLst>
                <a:tab pos="1142942" algn="l"/>
                <a:tab pos="2743060" algn="l"/>
              </a:tabLst>
            </a:pPr>
            <a:r>
              <a:rPr lang="en-US" i="1" dirty="0"/>
              <a:t>q</a:t>
            </a:r>
            <a:r>
              <a:rPr lang="en-US" baseline="-25000" dirty="0"/>
              <a:t>13</a:t>
            </a:r>
            <a:r>
              <a:rPr lang="en-US" dirty="0"/>
              <a:t>:	</a:t>
            </a:r>
            <a:r>
              <a:rPr lang="en-US" b="1" dirty="0">
                <a:latin typeface="Courier New"/>
              </a:rPr>
              <a:t>SELECT</a:t>
            </a:r>
            <a:r>
              <a:rPr lang="en-US" dirty="0">
                <a:latin typeface="Courier New"/>
              </a:rPr>
              <a:t>	EMP.ENAME</a:t>
            </a:r>
          </a:p>
          <a:p>
            <a:pPr lvl="1">
              <a:spcBef>
                <a:spcPts val="422"/>
              </a:spcBef>
              <a:buNone/>
              <a:tabLst>
                <a:tab pos="1142942" algn="l"/>
                <a:tab pos="2743060" algn="l"/>
              </a:tabLst>
            </a:pPr>
            <a:r>
              <a:rPr lang="en-US" b="1" dirty="0">
                <a:latin typeface="Courier New"/>
              </a:rPr>
              <a:t>		FROM	</a:t>
            </a:r>
            <a:r>
              <a:rPr lang="en-US" dirty="0">
                <a:latin typeface="Courier New"/>
              </a:rPr>
              <a:t>EMP,GVAR</a:t>
            </a:r>
          </a:p>
          <a:p>
            <a:pPr lvl="1">
              <a:spcBef>
                <a:spcPts val="422"/>
              </a:spcBef>
              <a:buNone/>
              <a:tabLst>
                <a:tab pos="1142942" algn="l"/>
                <a:tab pos="2743060"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GVAR.ENO</a:t>
            </a:r>
            <a:endParaRPr lang="en-US" dirty="0">
              <a:latin typeface="Courier New"/>
            </a:endParaRPr>
          </a:p>
          <a:p>
            <a:pPr>
              <a:spcBef>
                <a:spcPts val="422"/>
              </a:spcBef>
              <a:tabLst>
                <a:tab pos="1142942" algn="l"/>
                <a:tab pos="2743060" algn="l"/>
              </a:tabLst>
            </a:pPr>
            <a:r>
              <a:rPr lang="en-US" sz="2200" dirty="0">
                <a:latin typeface="Book Antiqua" panose="02040602050305030304" pitchFamily="18" charset="0"/>
              </a:rPr>
              <a:t>Thus query </a:t>
            </a:r>
            <a:r>
              <a:rPr lang="en-US" sz="2200" dirty="0" err="1">
                <a:latin typeface="Book Antiqua" panose="02040602050305030304" pitchFamily="18" charset="0"/>
              </a:rPr>
              <a:t>q1</a:t>
            </a:r>
            <a:r>
              <a:rPr lang="en-US" sz="2200" dirty="0">
                <a:latin typeface="Book Antiqua" panose="02040602050305030304" pitchFamily="18" charset="0"/>
              </a:rPr>
              <a:t> has been reduced to the subsequent queries </a:t>
            </a:r>
            <a:r>
              <a:rPr lang="en-US" sz="2200" dirty="0" err="1">
                <a:latin typeface="Book Antiqua" panose="02040602050305030304" pitchFamily="18" charset="0"/>
              </a:rPr>
              <a:t>q</a:t>
            </a:r>
            <a:r>
              <a:rPr lang="en-US" sz="2200" baseline="-25000" dirty="0" err="1">
                <a:latin typeface="Book Antiqua" panose="02040602050305030304" pitchFamily="18" charset="0"/>
              </a:rPr>
              <a:t>11</a:t>
            </a:r>
            <a:r>
              <a:rPr lang="en-US" sz="2200" dirty="0">
                <a:latin typeface="Book Antiqua" panose="02040602050305030304" pitchFamily="18" charset="0"/>
              </a:rPr>
              <a:t> → </a:t>
            </a:r>
            <a:r>
              <a:rPr lang="en-US" sz="2200" dirty="0" err="1">
                <a:latin typeface="Book Antiqua" panose="02040602050305030304" pitchFamily="18" charset="0"/>
              </a:rPr>
              <a:t>q</a:t>
            </a:r>
            <a:r>
              <a:rPr lang="en-US" sz="2200" baseline="-25000" dirty="0" err="1">
                <a:latin typeface="Book Antiqua" panose="02040602050305030304" pitchFamily="18" charset="0"/>
              </a:rPr>
              <a:t>12</a:t>
            </a:r>
            <a:r>
              <a:rPr lang="en-US" sz="2200" dirty="0">
                <a:latin typeface="Book Antiqua" panose="02040602050305030304" pitchFamily="18" charset="0"/>
              </a:rPr>
              <a:t> → </a:t>
            </a:r>
            <a:r>
              <a:rPr lang="en-US" sz="2200" dirty="0" err="1">
                <a:latin typeface="Book Antiqua" panose="02040602050305030304" pitchFamily="18" charset="0"/>
              </a:rPr>
              <a:t>q</a:t>
            </a:r>
            <a:r>
              <a:rPr lang="en-US" sz="2200" baseline="-25000" dirty="0" err="1">
                <a:latin typeface="Book Antiqua" panose="02040602050305030304" pitchFamily="18" charset="0"/>
              </a:rPr>
              <a:t>13</a:t>
            </a:r>
            <a:r>
              <a:rPr lang="en-US" sz="2200" dirty="0">
                <a:latin typeface="Book Antiqua" panose="02040602050305030304" pitchFamily="18" charset="0"/>
              </a:rPr>
              <a:t>. </a:t>
            </a:r>
          </a:p>
          <a:p>
            <a:pPr>
              <a:spcBef>
                <a:spcPts val="422"/>
              </a:spcBef>
              <a:tabLst>
                <a:tab pos="1142942" algn="l"/>
                <a:tab pos="2743060" algn="l"/>
              </a:tabLst>
            </a:pPr>
            <a:r>
              <a:rPr lang="en-US" sz="2200" dirty="0">
                <a:latin typeface="Book Antiqua" panose="02040602050305030304" pitchFamily="18" charset="0"/>
              </a:rPr>
              <a:t>Query </a:t>
            </a:r>
            <a:r>
              <a:rPr lang="en-US" sz="2200" dirty="0" err="1">
                <a:latin typeface="Book Antiqua" panose="02040602050305030304" pitchFamily="18" charset="0"/>
              </a:rPr>
              <a:t>q</a:t>
            </a:r>
            <a:r>
              <a:rPr lang="en-US" sz="2200" baseline="-25000" dirty="0" err="1">
                <a:latin typeface="Book Antiqua" panose="02040602050305030304" pitchFamily="18" charset="0"/>
              </a:rPr>
              <a:t>11</a:t>
            </a:r>
            <a:r>
              <a:rPr lang="en-US" sz="2200" dirty="0">
                <a:latin typeface="Book Antiqua" panose="02040602050305030304" pitchFamily="18" charset="0"/>
              </a:rPr>
              <a:t> is mono-relation and can be executed. However, </a:t>
            </a:r>
            <a:r>
              <a:rPr lang="en-US" sz="2200" dirty="0" err="1">
                <a:latin typeface="Book Antiqua" panose="02040602050305030304" pitchFamily="18" charset="0"/>
              </a:rPr>
              <a:t>q</a:t>
            </a:r>
            <a:r>
              <a:rPr lang="en-US" sz="2200" baseline="-25000" dirty="0" err="1">
                <a:latin typeface="Book Antiqua" panose="02040602050305030304" pitchFamily="18" charset="0"/>
              </a:rPr>
              <a:t>12</a:t>
            </a:r>
            <a:r>
              <a:rPr lang="en-US" sz="2200" dirty="0">
                <a:latin typeface="Book Antiqua" panose="02040602050305030304" pitchFamily="18" charset="0"/>
              </a:rPr>
              <a:t> and </a:t>
            </a:r>
            <a:r>
              <a:rPr lang="en-US" sz="2200" dirty="0" err="1">
                <a:latin typeface="Book Antiqua" panose="02040602050305030304" pitchFamily="18" charset="0"/>
              </a:rPr>
              <a:t>q</a:t>
            </a:r>
            <a:r>
              <a:rPr lang="en-US" sz="2200" baseline="-25000" dirty="0" err="1">
                <a:latin typeface="Book Antiqua" panose="02040602050305030304" pitchFamily="18" charset="0"/>
              </a:rPr>
              <a:t>13</a:t>
            </a:r>
            <a:r>
              <a:rPr lang="en-US" sz="2200" dirty="0">
                <a:latin typeface="Book Antiqua" panose="02040602050305030304" pitchFamily="18" charset="0"/>
              </a:rPr>
              <a:t> are not mono-relation and cannot be reduced by detachment.</a:t>
            </a:r>
          </a:p>
        </p:txBody>
      </p:sp>
    </p:spTree>
    <p:extLst>
      <p:ext uri="{BB962C8B-B14F-4D97-AF65-F5344CB8AC3E}">
        <p14:creationId xmlns:p14="http://schemas.microsoft.com/office/powerpoint/2010/main" val="2098744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Detachment Example (cont’d)</a:t>
            </a:r>
          </a:p>
        </p:txBody>
      </p:sp>
      <p:sp>
        <p:nvSpPr>
          <p:cNvPr id="82946" name="Rectangle 2"/>
          <p:cNvSpPr>
            <a:spLocks noGrp="1" noChangeArrowheads="1"/>
          </p:cNvSpPr>
          <p:nvPr>
            <p:ph idx="4294967295"/>
          </p:nvPr>
        </p:nvSpPr>
        <p:spPr>
          <a:xfrm>
            <a:off x="420289" y="1707559"/>
            <a:ext cx="8151531" cy="4742780"/>
          </a:xfrm>
          <a:noFill/>
          <a:ln/>
        </p:spPr>
        <p:txBody>
          <a:bodyPr/>
          <a:lstStyle/>
          <a:p>
            <a:pPr>
              <a:spcBef>
                <a:spcPts val="422"/>
              </a:spcBef>
              <a:tabLst>
                <a:tab pos="1142942" algn="l"/>
                <a:tab pos="2743060" algn="l"/>
              </a:tabLst>
            </a:pPr>
            <a:r>
              <a:rPr lang="en-US" sz="2531" dirty="0">
                <a:latin typeface="Book Antiqua" panose="02040602050305030304" pitchFamily="18" charset="0"/>
              </a:rPr>
              <a:t>Multi-relation queries, which cannot be further detached (e.g., q</a:t>
            </a:r>
            <a:r>
              <a:rPr lang="en-US" sz="2531" baseline="-25000" dirty="0">
                <a:latin typeface="Book Antiqua" panose="02040602050305030304" pitchFamily="18" charset="0"/>
              </a:rPr>
              <a:t>12</a:t>
            </a:r>
            <a:r>
              <a:rPr lang="en-US" sz="2531" dirty="0">
                <a:latin typeface="Book Antiqua" panose="02040602050305030304" pitchFamily="18" charset="0"/>
              </a:rPr>
              <a:t> and q</a:t>
            </a:r>
            <a:r>
              <a:rPr lang="en-US" sz="2531" baseline="-25000" dirty="0">
                <a:latin typeface="Book Antiqua" panose="02040602050305030304" pitchFamily="18" charset="0"/>
              </a:rPr>
              <a:t>13</a:t>
            </a:r>
            <a:r>
              <a:rPr lang="en-US" sz="2531" dirty="0">
                <a:latin typeface="Book Antiqua" panose="02040602050305030304" pitchFamily="18" charset="0"/>
              </a:rPr>
              <a:t>), are irreducible. </a:t>
            </a:r>
          </a:p>
          <a:p>
            <a:pPr marL="0" indent="0">
              <a:spcBef>
                <a:spcPts val="422"/>
              </a:spcBef>
              <a:buNone/>
              <a:tabLst>
                <a:tab pos="1142942" algn="l"/>
                <a:tab pos="2743060" algn="l"/>
              </a:tabLst>
            </a:pPr>
            <a:endParaRPr lang="en-US" sz="2531" dirty="0">
              <a:latin typeface="Book Antiqua" panose="02040602050305030304" pitchFamily="18" charset="0"/>
            </a:endParaRPr>
          </a:p>
          <a:p>
            <a:pPr>
              <a:spcBef>
                <a:spcPts val="422"/>
              </a:spcBef>
              <a:tabLst>
                <a:tab pos="1142942" algn="l"/>
                <a:tab pos="2743060" algn="l"/>
              </a:tabLst>
            </a:pPr>
            <a:r>
              <a:rPr lang="en-US" sz="2531" dirty="0">
                <a:latin typeface="Book Antiqua" panose="02040602050305030304" pitchFamily="18" charset="0"/>
              </a:rPr>
              <a:t>Irreducible queries are converted into mono-relation queries by </a:t>
            </a:r>
            <a:r>
              <a:rPr lang="en-US" sz="2531" i="1" dirty="0">
                <a:latin typeface="Book Antiqua" panose="02040602050305030304" pitchFamily="18" charset="0"/>
              </a:rPr>
              <a:t>tuple substitution</a:t>
            </a:r>
            <a:r>
              <a:rPr lang="en-US" sz="2531" dirty="0">
                <a:latin typeface="Book Antiqua" panose="02040602050305030304" pitchFamily="18" charset="0"/>
              </a:rPr>
              <a:t>. </a:t>
            </a:r>
          </a:p>
          <a:p>
            <a:pPr marL="0" indent="0">
              <a:spcBef>
                <a:spcPts val="422"/>
              </a:spcBef>
              <a:buNone/>
              <a:tabLst>
                <a:tab pos="1142942" algn="l"/>
                <a:tab pos="2743060" algn="l"/>
              </a:tabLst>
            </a:pPr>
            <a:endParaRPr lang="en-US" sz="2531" dirty="0">
              <a:latin typeface="Book Antiqua" panose="02040602050305030304" pitchFamily="18" charset="0"/>
            </a:endParaRPr>
          </a:p>
          <a:p>
            <a:pPr>
              <a:spcBef>
                <a:spcPts val="422"/>
              </a:spcBef>
              <a:tabLst>
                <a:tab pos="1142942" algn="l"/>
                <a:tab pos="2743060" algn="l"/>
              </a:tabLst>
            </a:pPr>
            <a:r>
              <a:rPr lang="en-US" sz="2531" dirty="0">
                <a:latin typeface="Book Antiqua" panose="02040602050305030304" pitchFamily="18" charset="0"/>
              </a:rPr>
              <a:t>Given an </a:t>
            </a:r>
            <a:r>
              <a:rPr lang="en-US" sz="2531" i="1" dirty="0">
                <a:latin typeface="Book Antiqua" panose="02040602050305030304" pitchFamily="18" charset="0"/>
              </a:rPr>
              <a:t>n</a:t>
            </a:r>
            <a:r>
              <a:rPr lang="en-US" sz="2531" dirty="0">
                <a:latin typeface="Book Antiqua" panose="02040602050305030304" pitchFamily="18" charset="0"/>
              </a:rPr>
              <a:t>-relation query </a:t>
            </a:r>
            <a:r>
              <a:rPr lang="en-US" sz="2531" i="1" dirty="0">
                <a:latin typeface="Book Antiqua" panose="02040602050305030304" pitchFamily="18" charset="0"/>
              </a:rPr>
              <a:t>q</a:t>
            </a:r>
            <a:r>
              <a:rPr lang="en-US" sz="2531" dirty="0">
                <a:latin typeface="Book Antiqua" panose="02040602050305030304" pitchFamily="18" charset="0"/>
              </a:rPr>
              <a:t>, the tuples of one relation are substituted by their values, thereby producing a set of (</a:t>
            </a:r>
            <a:r>
              <a:rPr lang="en-US" sz="2531" i="1" dirty="0">
                <a:latin typeface="Book Antiqua" panose="02040602050305030304" pitchFamily="18" charset="0"/>
              </a:rPr>
              <a:t>n</a:t>
            </a:r>
            <a:r>
              <a:rPr lang="en-US" sz="2531" dirty="0">
                <a:latin typeface="Book Antiqua" panose="02040602050305030304" pitchFamily="18" charset="0"/>
              </a:rPr>
              <a:t>−1)-relation queries.</a:t>
            </a:r>
          </a:p>
          <a:p>
            <a:pPr lvl="1">
              <a:spcBef>
                <a:spcPts val="422"/>
              </a:spcBef>
              <a:buNone/>
              <a:tabLst>
                <a:tab pos="1142942" algn="l"/>
                <a:tab pos="2743060" algn="l"/>
              </a:tabLst>
            </a:pPr>
            <a:endParaRPr lang="en-US" sz="2531" dirty="0">
              <a:latin typeface="Book Antiqua" panose="02040602050305030304" pitchFamily="18" charset="0"/>
            </a:endParaRPr>
          </a:p>
        </p:txBody>
      </p:sp>
    </p:spTree>
    <p:extLst>
      <p:ext uri="{BB962C8B-B14F-4D97-AF65-F5344CB8AC3E}">
        <p14:creationId xmlns:p14="http://schemas.microsoft.com/office/powerpoint/2010/main" val="546138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dirty="0"/>
              <a:t>Tuple Substitution</a:t>
            </a:r>
          </a:p>
        </p:txBody>
      </p:sp>
      <p:sp>
        <p:nvSpPr>
          <p:cNvPr id="83970" name="Rectangle 2"/>
          <p:cNvSpPr>
            <a:spLocks noGrp="1" noChangeArrowheads="1"/>
          </p:cNvSpPr>
          <p:nvPr>
            <p:ph idx="1"/>
          </p:nvPr>
        </p:nvSpPr>
        <p:spPr>
          <a:xfrm>
            <a:off x="544742" y="1656928"/>
            <a:ext cx="8229600" cy="4759523"/>
          </a:xfrm>
          <a:noFill/>
          <a:ln/>
        </p:spPr>
        <p:txBody>
          <a:bodyPr/>
          <a:lstStyle/>
          <a:p>
            <a:r>
              <a:rPr lang="en-US" sz="2800" dirty="0"/>
              <a:t>First, one relation in </a:t>
            </a:r>
            <a:r>
              <a:rPr lang="en-US" sz="2800" i="1" dirty="0"/>
              <a:t>q </a:t>
            </a:r>
            <a:r>
              <a:rPr lang="en-US" sz="2800" dirty="0"/>
              <a:t>is chosen for tuple substitution. Let </a:t>
            </a:r>
            <a:r>
              <a:rPr lang="en-US" sz="2800" i="1" dirty="0"/>
              <a:t>R</a:t>
            </a:r>
            <a:r>
              <a:rPr lang="en-US" sz="2800" baseline="-25000" dirty="0"/>
              <a:t>1</a:t>
            </a:r>
            <a:r>
              <a:rPr lang="en-US" sz="2800" dirty="0"/>
              <a:t> be that relation. </a:t>
            </a:r>
          </a:p>
          <a:p>
            <a:pPr marL="0" indent="0">
              <a:buNone/>
            </a:pPr>
            <a:endParaRPr lang="en-US" sz="2800" dirty="0"/>
          </a:p>
          <a:p>
            <a:r>
              <a:rPr lang="en-US" sz="2800" dirty="0"/>
              <a:t>Then for each tuple </a:t>
            </a:r>
            <a:r>
              <a:rPr lang="en-US" sz="2800" i="1" dirty="0"/>
              <a:t>t</a:t>
            </a:r>
            <a:r>
              <a:rPr lang="en-US" sz="2800" baseline="-25000" dirty="0"/>
              <a:t>1</a:t>
            </a:r>
            <a:r>
              <a:rPr lang="en-US" sz="2800" i="1" baseline="-25000" dirty="0"/>
              <a:t>i</a:t>
            </a:r>
            <a:r>
              <a:rPr lang="en-US" sz="2800" i="1" dirty="0"/>
              <a:t> </a:t>
            </a:r>
            <a:r>
              <a:rPr lang="en-US" sz="2800" dirty="0"/>
              <a:t>in </a:t>
            </a:r>
            <a:r>
              <a:rPr lang="en-US" sz="2800" i="1" dirty="0"/>
              <a:t>R</a:t>
            </a:r>
            <a:r>
              <a:rPr lang="en-US" sz="2800" baseline="-25000" dirty="0"/>
              <a:t>1</a:t>
            </a:r>
            <a:r>
              <a:rPr lang="en-US" sz="2800" dirty="0"/>
              <a:t>, the attributes in </a:t>
            </a:r>
            <a:r>
              <a:rPr lang="en-US" sz="2800" i="1" dirty="0"/>
              <a:t>q </a:t>
            </a:r>
            <a:r>
              <a:rPr lang="en-US" sz="2800" dirty="0"/>
              <a:t>are replaced by their actual values, thereby generating a query </a:t>
            </a:r>
            <a:r>
              <a:rPr lang="en-US" sz="2800" i="1" dirty="0"/>
              <a:t>q’ </a:t>
            </a:r>
            <a:r>
              <a:rPr lang="en-US" sz="2800" dirty="0"/>
              <a:t>with </a:t>
            </a:r>
            <a:r>
              <a:rPr lang="en-US" sz="2800" i="1" dirty="0"/>
              <a:t>n− </a:t>
            </a:r>
            <a:r>
              <a:rPr lang="en-US" sz="2800" dirty="0"/>
              <a:t>1 relations. </a:t>
            </a:r>
          </a:p>
          <a:p>
            <a:pPr marL="0" indent="0">
              <a:buNone/>
            </a:pPr>
            <a:endParaRPr lang="en-US" sz="2800" dirty="0"/>
          </a:p>
          <a:p>
            <a:r>
              <a:rPr lang="en-US" sz="2800" dirty="0"/>
              <a:t>Therefore, the total number of queries in </a:t>
            </a:r>
            <a:r>
              <a:rPr lang="en-US" sz="2800" i="1" dirty="0"/>
              <a:t>q’ </a:t>
            </a:r>
            <a:r>
              <a:rPr lang="en-US" sz="2800" dirty="0"/>
              <a:t>produced by tuple substitution is </a:t>
            </a:r>
            <a:r>
              <a:rPr lang="en-US" sz="2800" i="1" dirty="0"/>
              <a:t>card</a:t>
            </a:r>
            <a:r>
              <a:rPr lang="en-US" sz="2800" dirty="0"/>
              <a:t>(</a:t>
            </a:r>
            <a:r>
              <a:rPr lang="en-US" sz="2800" i="1" dirty="0" err="1"/>
              <a:t>R</a:t>
            </a:r>
            <a:r>
              <a:rPr lang="en-US" sz="2800" dirty="0" err="1"/>
              <a:t>1</a:t>
            </a:r>
            <a:r>
              <a:rPr lang="en-US" sz="2800" dirty="0"/>
              <a:t>). </a:t>
            </a:r>
          </a:p>
        </p:txBody>
      </p:sp>
    </p:spTree>
    <p:extLst>
      <p:ext uri="{BB962C8B-B14F-4D97-AF65-F5344CB8AC3E}">
        <p14:creationId xmlns:p14="http://schemas.microsoft.com/office/powerpoint/2010/main" val="2183887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a:t>Tuple Substitution</a:t>
            </a:r>
          </a:p>
        </p:txBody>
      </p:sp>
      <p:sp>
        <p:nvSpPr>
          <p:cNvPr id="83970" name="Rectangle 2"/>
          <p:cNvSpPr>
            <a:spLocks noGrp="1" noChangeArrowheads="1"/>
          </p:cNvSpPr>
          <p:nvPr>
            <p:ph idx="1"/>
          </p:nvPr>
        </p:nvSpPr>
        <p:spPr>
          <a:xfrm>
            <a:off x="323528" y="1315490"/>
            <a:ext cx="7344816" cy="4759523"/>
          </a:xfrm>
          <a:noFill/>
          <a:ln/>
        </p:spPr>
        <p:txBody>
          <a:bodyPr/>
          <a:lstStyle/>
          <a:p>
            <a:pPr>
              <a:tabLst>
                <a:tab pos="1142942" algn="l"/>
                <a:tab pos="2571618" algn="l"/>
              </a:tabLst>
            </a:pPr>
            <a:r>
              <a:rPr lang="en-US" i="1" dirty="0"/>
              <a:t>q</a:t>
            </a:r>
            <a:r>
              <a:rPr lang="en-US" baseline="-25000" dirty="0"/>
              <a:t>11</a:t>
            </a:r>
            <a:r>
              <a:rPr lang="en-US" dirty="0"/>
              <a:t> is a mono-variable query</a:t>
            </a:r>
          </a:p>
          <a:p>
            <a:pPr>
              <a:tabLst>
                <a:tab pos="1142942" algn="l"/>
                <a:tab pos="2571618" algn="l"/>
              </a:tabLst>
            </a:pPr>
            <a:r>
              <a:rPr lang="en-US" i="1" dirty="0"/>
              <a:t>q</a:t>
            </a:r>
            <a:r>
              <a:rPr lang="en-US" baseline="-25000" dirty="0"/>
              <a:t>12</a:t>
            </a:r>
            <a:r>
              <a:rPr lang="en-US" dirty="0"/>
              <a:t>  and </a:t>
            </a:r>
            <a:r>
              <a:rPr lang="en-US" i="1" dirty="0" err="1"/>
              <a:t>q</a:t>
            </a:r>
            <a:r>
              <a:rPr lang="en-US" baseline="-25000" dirty="0" err="1"/>
              <a:t>13</a:t>
            </a:r>
            <a:r>
              <a:rPr lang="en-US" dirty="0"/>
              <a:t> are subject to tuple substitution</a:t>
            </a:r>
          </a:p>
          <a:p>
            <a:pPr>
              <a:tabLst>
                <a:tab pos="1142942" algn="l"/>
                <a:tab pos="2571618" algn="l"/>
              </a:tabLst>
            </a:pPr>
            <a:r>
              <a:rPr lang="en-US" dirty="0"/>
              <a:t>Assume </a:t>
            </a:r>
            <a:r>
              <a:rPr lang="en-US" dirty="0">
                <a:latin typeface="Courier New"/>
              </a:rPr>
              <a:t>GVAR</a:t>
            </a:r>
            <a:r>
              <a:rPr lang="en-US" dirty="0"/>
              <a:t> has two tuples only: 〈</a:t>
            </a:r>
            <a:r>
              <a:rPr lang="en-US" dirty="0">
                <a:latin typeface="Courier New"/>
              </a:rPr>
              <a:t>E1</a:t>
            </a:r>
            <a:r>
              <a:rPr lang="en-US" dirty="0"/>
              <a:t>〉 and 〈</a:t>
            </a:r>
            <a:r>
              <a:rPr lang="en-US" dirty="0">
                <a:latin typeface="Courier New"/>
              </a:rPr>
              <a:t>E2</a:t>
            </a:r>
            <a:r>
              <a:rPr lang="en-US" dirty="0"/>
              <a:t>〉</a:t>
            </a:r>
          </a:p>
          <a:p>
            <a:pPr>
              <a:tabLst>
                <a:tab pos="1142942" algn="l"/>
                <a:tab pos="2571618" algn="l"/>
              </a:tabLst>
            </a:pPr>
            <a:r>
              <a:rPr lang="en-US" dirty="0"/>
              <a:t>Then </a:t>
            </a:r>
            <a:r>
              <a:rPr lang="en-US" i="1" dirty="0"/>
              <a:t>q</a:t>
            </a:r>
            <a:r>
              <a:rPr lang="en-US" baseline="-25000" dirty="0"/>
              <a:t>13</a:t>
            </a:r>
            <a:r>
              <a:rPr lang="en-US" dirty="0"/>
              <a:t>  becomes</a:t>
            </a:r>
          </a:p>
          <a:p>
            <a:pPr lvl="1">
              <a:buNone/>
              <a:tabLst>
                <a:tab pos="1142942" algn="l"/>
                <a:tab pos="2571618" algn="l"/>
              </a:tabLst>
            </a:pPr>
            <a:r>
              <a:rPr lang="en-US" i="1" dirty="0"/>
              <a:t>q</a:t>
            </a:r>
            <a:r>
              <a:rPr lang="en-US" baseline="-25000" dirty="0"/>
              <a:t>131</a:t>
            </a:r>
            <a:r>
              <a:rPr lang="en-US" dirty="0"/>
              <a:t>:	</a:t>
            </a:r>
            <a:r>
              <a:rPr lang="en-US" b="1" dirty="0">
                <a:latin typeface="Courier New"/>
              </a:rPr>
              <a:t>SELECT</a:t>
            </a:r>
            <a:r>
              <a:rPr lang="en-US" dirty="0">
                <a:latin typeface="Courier New"/>
              </a:rPr>
              <a:t>	EMP.ENAME</a:t>
            </a:r>
          </a:p>
          <a:p>
            <a:pPr lvl="1">
              <a:buNone/>
              <a:tabLst>
                <a:tab pos="1142942" algn="l"/>
                <a:tab pos="2571618" algn="l"/>
              </a:tabLst>
            </a:pPr>
            <a:r>
              <a:rPr lang="en-US" b="1" dirty="0">
                <a:latin typeface="Courier New"/>
              </a:rPr>
              <a:t>		FROM</a:t>
            </a:r>
            <a:r>
              <a:rPr lang="en-US" dirty="0">
                <a:latin typeface="Courier New"/>
              </a:rPr>
              <a:t>	EMP</a:t>
            </a:r>
          </a:p>
          <a:p>
            <a:pPr lvl="1">
              <a:buNone/>
              <a:tabLst>
                <a:tab pos="1142942" algn="l"/>
                <a:tab pos="2571618" algn="l"/>
              </a:tabLst>
            </a:pPr>
            <a:r>
              <a:rPr lang="en-US" b="1" dirty="0">
                <a:latin typeface="Courier New"/>
              </a:rPr>
              <a:t>		WHERE</a:t>
            </a:r>
            <a:r>
              <a:rPr lang="en-US" dirty="0">
                <a:latin typeface="Courier New"/>
              </a:rPr>
              <a:t>	EMP.ENO="E1"</a:t>
            </a:r>
            <a:endParaRPr lang="en-US" dirty="0"/>
          </a:p>
          <a:p>
            <a:pPr lvl="1">
              <a:buNone/>
              <a:tabLst>
                <a:tab pos="1142942" algn="l"/>
                <a:tab pos="2571618" algn="l"/>
              </a:tabLst>
            </a:pPr>
            <a:endParaRPr lang="en-US" dirty="0"/>
          </a:p>
          <a:p>
            <a:pPr lvl="1">
              <a:buNone/>
              <a:tabLst>
                <a:tab pos="1142942" algn="l"/>
                <a:tab pos="2571618" algn="l"/>
              </a:tabLst>
            </a:pPr>
            <a:r>
              <a:rPr lang="en-US" i="1" dirty="0"/>
              <a:t>q</a:t>
            </a:r>
            <a:r>
              <a:rPr lang="en-US" baseline="-25000" dirty="0"/>
              <a:t>132</a:t>
            </a:r>
            <a:r>
              <a:rPr lang="en-US" dirty="0"/>
              <a:t>:	</a:t>
            </a:r>
            <a:r>
              <a:rPr lang="en-US" b="1" dirty="0">
                <a:latin typeface="Courier New"/>
              </a:rPr>
              <a:t>SELECT</a:t>
            </a:r>
            <a:r>
              <a:rPr lang="en-US" dirty="0">
                <a:latin typeface="Courier New"/>
              </a:rPr>
              <a:t>	EMP.ENAME</a:t>
            </a:r>
          </a:p>
          <a:p>
            <a:pPr lvl="1">
              <a:buNone/>
              <a:tabLst>
                <a:tab pos="1142942" algn="l"/>
                <a:tab pos="2571618" algn="l"/>
              </a:tabLst>
            </a:pPr>
            <a:r>
              <a:rPr lang="en-US" b="1" dirty="0">
                <a:latin typeface="Courier New"/>
              </a:rPr>
              <a:t>		FROM	</a:t>
            </a:r>
            <a:r>
              <a:rPr lang="en-US" dirty="0">
                <a:latin typeface="Courier New"/>
              </a:rPr>
              <a:t>EMP</a:t>
            </a:r>
          </a:p>
          <a:p>
            <a:pPr lvl="1">
              <a:buNone/>
              <a:tabLst>
                <a:tab pos="1142942" algn="l"/>
                <a:tab pos="2571618" algn="l"/>
              </a:tabLst>
            </a:pPr>
            <a:r>
              <a:rPr lang="en-US" b="1" dirty="0">
                <a:latin typeface="Courier New"/>
              </a:rPr>
              <a:t>		WHERE</a:t>
            </a:r>
            <a:r>
              <a:rPr lang="en-US" dirty="0">
                <a:latin typeface="Courier New"/>
              </a:rPr>
              <a:t>	EMP.ENO="E2"</a:t>
            </a:r>
          </a:p>
        </p:txBody>
      </p:sp>
      <p:sp>
        <p:nvSpPr>
          <p:cNvPr id="2" name="Rectangle 1"/>
          <p:cNvSpPr/>
          <p:nvPr/>
        </p:nvSpPr>
        <p:spPr>
          <a:xfrm>
            <a:off x="4932039" y="3175847"/>
            <a:ext cx="4110699" cy="1038811"/>
          </a:xfrm>
          <a:prstGeom prst="rect">
            <a:avLst/>
          </a:prstGeom>
        </p:spPr>
        <p:txBody>
          <a:bodyPr wrap="square">
            <a:spAutoFit/>
          </a:bodyPr>
          <a:lstStyle/>
          <a:p>
            <a:pPr marL="535762" lvl="1" indent="-258952">
              <a:spcBef>
                <a:spcPts val="844"/>
              </a:spcBef>
              <a:buClr>
                <a:srgbClr val="4A71A9"/>
              </a:buClr>
              <a:buSzPct val="85000"/>
              <a:tabLst>
                <a:tab pos="1142942" algn="l"/>
                <a:tab pos="2743060" algn="l"/>
              </a:tabLst>
            </a:pPr>
            <a:r>
              <a:rPr lang="en-US" sz="1828" i="1" kern="0" dirty="0" err="1">
                <a:solidFill>
                  <a:srgbClr val="000000"/>
                </a:solidFill>
                <a:latin typeface="Book Antiqua"/>
              </a:rPr>
              <a:t>q</a:t>
            </a:r>
            <a:r>
              <a:rPr lang="en-US" sz="1828" kern="0" baseline="-25000" dirty="0" err="1">
                <a:solidFill>
                  <a:srgbClr val="000000"/>
                </a:solidFill>
                <a:latin typeface="Book Antiqua"/>
              </a:rPr>
              <a:t>13</a:t>
            </a:r>
            <a:r>
              <a:rPr lang="en-US" sz="1828" kern="0" dirty="0">
                <a:solidFill>
                  <a:srgbClr val="000000"/>
                </a:solidFill>
                <a:latin typeface="Book Antiqua"/>
              </a:rPr>
              <a:t>: </a:t>
            </a:r>
            <a:r>
              <a:rPr lang="en-US" sz="1828" b="1" kern="0" dirty="0">
                <a:solidFill>
                  <a:srgbClr val="000000"/>
                </a:solidFill>
                <a:latin typeface="Courier New"/>
              </a:rPr>
              <a:t>SELECT</a:t>
            </a:r>
            <a:r>
              <a:rPr lang="en-US" sz="1828" kern="0" dirty="0">
                <a:solidFill>
                  <a:srgbClr val="000000"/>
                </a:solidFill>
                <a:latin typeface="Courier New"/>
              </a:rPr>
              <a:t> </a:t>
            </a:r>
            <a:r>
              <a:rPr lang="en-US" sz="1828" kern="0" dirty="0" err="1">
                <a:solidFill>
                  <a:srgbClr val="000000"/>
                </a:solidFill>
                <a:latin typeface="Courier New"/>
              </a:rPr>
              <a:t>EMP.ENAME</a:t>
            </a:r>
            <a:endParaRPr lang="en-US" sz="1828" kern="0" dirty="0">
              <a:solidFill>
                <a:srgbClr val="000000"/>
              </a:solidFill>
              <a:latin typeface="Courier New"/>
            </a:endParaRPr>
          </a:p>
          <a:p>
            <a:pPr marL="535762" lvl="1" indent="-258952">
              <a:spcBef>
                <a:spcPts val="422"/>
              </a:spcBef>
              <a:buClr>
                <a:srgbClr val="4A71A9"/>
              </a:buClr>
              <a:buSzPct val="85000"/>
              <a:tabLst>
                <a:tab pos="1142942" algn="l"/>
                <a:tab pos="2743060" algn="l"/>
              </a:tabLst>
            </a:pPr>
            <a:r>
              <a:rPr lang="en-US" sz="1828" b="1" kern="0" dirty="0">
                <a:solidFill>
                  <a:srgbClr val="000000"/>
                </a:solidFill>
                <a:latin typeface="Courier New"/>
              </a:rPr>
              <a:t>	 FROM   </a:t>
            </a:r>
            <a:r>
              <a:rPr lang="en-US" sz="1828" kern="0" dirty="0" err="1">
                <a:solidFill>
                  <a:srgbClr val="000000"/>
                </a:solidFill>
                <a:latin typeface="Courier New"/>
              </a:rPr>
              <a:t>EMP,GVAR</a:t>
            </a:r>
            <a:endParaRPr lang="en-US" sz="1828" kern="0" dirty="0">
              <a:solidFill>
                <a:srgbClr val="000000"/>
              </a:solidFill>
              <a:latin typeface="Courier New"/>
            </a:endParaRPr>
          </a:p>
          <a:p>
            <a:pPr marL="535762" lvl="1" indent="-258952">
              <a:spcBef>
                <a:spcPts val="422"/>
              </a:spcBef>
              <a:buClr>
                <a:srgbClr val="4A71A9"/>
              </a:buClr>
              <a:buSzPct val="85000"/>
              <a:tabLst>
                <a:tab pos="1142942" algn="l"/>
                <a:tab pos="2743060" algn="l"/>
              </a:tabLst>
            </a:pPr>
            <a:r>
              <a:rPr lang="en-US" sz="1828" b="1" kern="0" dirty="0">
                <a:solidFill>
                  <a:srgbClr val="000000"/>
                </a:solidFill>
                <a:latin typeface="Courier New"/>
              </a:rPr>
              <a:t>	 WHERE</a:t>
            </a:r>
            <a:r>
              <a:rPr lang="en-US" sz="1828" kern="0" dirty="0">
                <a:solidFill>
                  <a:srgbClr val="000000"/>
                </a:solidFill>
                <a:latin typeface="Courier New"/>
              </a:rPr>
              <a:t>  </a:t>
            </a:r>
            <a:r>
              <a:rPr lang="en-US" sz="1828" kern="0" dirty="0" err="1">
                <a:solidFill>
                  <a:srgbClr val="000000"/>
                </a:solidFill>
                <a:latin typeface="Courier New"/>
              </a:rPr>
              <a:t>EMP.ENO</a:t>
            </a:r>
            <a:r>
              <a:rPr lang="en-US" sz="1828" kern="0" dirty="0">
                <a:solidFill>
                  <a:srgbClr val="000000"/>
                </a:solidFill>
                <a:latin typeface="Courier New"/>
              </a:rPr>
              <a:t>=</a:t>
            </a:r>
            <a:r>
              <a:rPr lang="en-US" sz="1828" kern="0" dirty="0" err="1">
                <a:solidFill>
                  <a:srgbClr val="000000"/>
                </a:solidFill>
                <a:latin typeface="Courier New"/>
              </a:rPr>
              <a:t>GVAR.ENO</a:t>
            </a:r>
            <a:endParaRPr lang="en-US" sz="1828" kern="0" dirty="0">
              <a:solidFill>
                <a:srgbClr val="000000"/>
              </a:solidFill>
              <a:latin typeface="Courier New"/>
            </a:endParaRPr>
          </a:p>
        </p:txBody>
      </p:sp>
    </p:spTree>
    <p:extLst>
      <p:ext uri="{BB962C8B-B14F-4D97-AF65-F5344CB8AC3E}">
        <p14:creationId xmlns:p14="http://schemas.microsoft.com/office/powerpoint/2010/main" val="3667478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noFill/>
          <a:ln/>
        </p:spPr>
        <p:txBody>
          <a:bodyPr/>
          <a:lstStyle/>
          <a:p>
            <a:r>
              <a:rPr lang="en-US" dirty="0"/>
              <a:t>Distributed Dynamic Approach</a:t>
            </a:r>
          </a:p>
        </p:txBody>
      </p:sp>
      <p:sp>
        <p:nvSpPr>
          <p:cNvPr id="335874" name="Rectangle 2"/>
          <p:cNvSpPr>
            <a:spLocks noGrp="1" noChangeArrowheads="1"/>
          </p:cNvSpPr>
          <p:nvPr>
            <p:ph idx="1"/>
          </p:nvPr>
        </p:nvSpPr>
        <p:spPr>
          <a:xfrm>
            <a:off x="436003" y="1268760"/>
            <a:ext cx="8229600" cy="4530725"/>
          </a:xfrm>
          <a:noFill/>
          <a:ln/>
        </p:spPr>
        <p:txBody>
          <a:bodyPr/>
          <a:lstStyle/>
          <a:p>
            <a:pPr marL="457200" indent="-457200">
              <a:buSzPct val="100000"/>
              <a:buFont typeface="+mj-lt"/>
              <a:buAutoNum type="arabicPeriod"/>
            </a:pPr>
            <a:r>
              <a:rPr lang="en-US" dirty="0"/>
              <a:t>Execute all monorelation queries (e.g., selection, projection)</a:t>
            </a:r>
          </a:p>
          <a:p>
            <a:pPr marL="457200" indent="-457200">
              <a:buSzPct val="100000"/>
              <a:buFont typeface="+mj-lt"/>
              <a:buAutoNum type="arabicPeriod"/>
            </a:pPr>
            <a:r>
              <a:rPr lang="en-US" dirty="0"/>
              <a:t>Reduce the multi-relation query (MRQ) to produce irreducible subqueries </a:t>
            </a:r>
            <a:r>
              <a:rPr lang="en-US" i="1" dirty="0"/>
              <a:t>q</a:t>
            </a:r>
            <a:r>
              <a:rPr lang="en-US" baseline="-25000" dirty="0"/>
              <a:t>1</a:t>
            </a:r>
            <a:r>
              <a:rPr lang="en-US" dirty="0">
                <a:latin typeface="Symbol" charset="2"/>
                <a:cs typeface="Symbol" charset="2"/>
                <a:sym typeface="Symbol"/>
              </a:rPr>
              <a:t> </a:t>
            </a:r>
            <a:r>
              <a:rPr lang="en-US" i="1" dirty="0"/>
              <a:t>q</a:t>
            </a:r>
            <a:r>
              <a:rPr lang="en-US" baseline="-25000" dirty="0"/>
              <a:t>2</a:t>
            </a:r>
            <a:r>
              <a:rPr lang="en-US" dirty="0">
                <a:latin typeface="Symbol" charset="2"/>
                <a:cs typeface="Symbol" charset="2"/>
                <a:sym typeface="Symbol"/>
              </a:rPr>
              <a:t>  </a:t>
            </a:r>
            <a:r>
              <a:rPr lang="en-US" dirty="0"/>
              <a:t>…</a:t>
            </a:r>
            <a:r>
              <a:rPr lang="en-US" dirty="0">
                <a:latin typeface="Symbol" charset="2"/>
                <a:cs typeface="Symbol" charset="2"/>
                <a:sym typeface="Symbol"/>
              </a:rPr>
              <a:t>  </a:t>
            </a:r>
            <a:r>
              <a:rPr lang="en-US" i="1" dirty="0" err="1"/>
              <a:t>q</a:t>
            </a:r>
            <a:r>
              <a:rPr lang="en-US" i="1" baseline="-25000" dirty="0" err="1"/>
              <a:t>n</a:t>
            </a:r>
            <a:r>
              <a:rPr lang="en-US" i="1" baseline="-25000" dirty="0"/>
              <a:t>  </a:t>
            </a:r>
            <a:r>
              <a:rPr lang="en-US" dirty="0"/>
              <a:t>such that there is only one relation between </a:t>
            </a:r>
            <a:r>
              <a:rPr lang="en-US" i="1" dirty="0"/>
              <a:t>q</a:t>
            </a:r>
            <a:r>
              <a:rPr lang="en-US" i="1" baseline="-25000" dirty="0"/>
              <a:t>i</a:t>
            </a:r>
            <a:r>
              <a:rPr lang="en-US" dirty="0"/>
              <a:t> and </a:t>
            </a:r>
            <a:r>
              <a:rPr lang="en-US" i="1" dirty="0"/>
              <a:t>q</a:t>
            </a:r>
            <a:r>
              <a:rPr lang="en-US" i="1" baseline="-25000" dirty="0"/>
              <a:t>i</a:t>
            </a:r>
            <a:r>
              <a:rPr lang="en-US" baseline="-25000" dirty="0"/>
              <a:t>+1</a:t>
            </a:r>
          </a:p>
          <a:p>
            <a:pPr marL="457200" indent="-457200">
              <a:buSzPct val="100000"/>
              <a:buFont typeface="+mj-lt"/>
              <a:buAutoNum type="arabicPeriod"/>
            </a:pPr>
            <a:r>
              <a:rPr lang="en-US" dirty="0"/>
              <a:t>Choose </a:t>
            </a:r>
            <a:r>
              <a:rPr lang="en-US" i="1" dirty="0"/>
              <a:t>q</a:t>
            </a:r>
            <a:r>
              <a:rPr lang="en-US" i="1" baseline="-25000" dirty="0"/>
              <a:t>i</a:t>
            </a:r>
            <a:r>
              <a:rPr lang="en-US" dirty="0"/>
              <a:t> involving the smallest fragments to execute (call MRQ')</a:t>
            </a:r>
          </a:p>
          <a:p>
            <a:pPr marL="457200" indent="-457200">
              <a:buSzPct val="100000"/>
              <a:buFont typeface="+mj-lt"/>
              <a:buAutoNum type="arabicPeriod"/>
            </a:pPr>
            <a:r>
              <a:rPr lang="en-US" dirty="0"/>
              <a:t>Find the best execution strategy for MRQ'</a:t>
            </a:r>
          </a:p>
          <a:p>
            <a:pPr marL="937154" lvl="1" indent="-457200">
              <a:buFont typeface="+mj-lt"/>
              <a:buAutoNum type="arabicPeriod"/>
            </a:pPr>
            <a:r>
              <a:rPr lang="en-US" dirty="0"/>
              <a:t>Determine processing site</a:t>
            </a:r>
          </a:p>
          <a:p>
            <a:pPr marL="937154" lvl="1" indent="-457200">
              <a:buFont typeface="+mj-lt"/>
              <a:buAutoNum type="arabicPeriod"/>
            </a:pPr>
            <a:r>
              <a:rPr lang="en-US" dirty="0"/>
              <a:t>Determine fragments to move</a:t>
            </a:r>
          </a:p>
          <a:p>
            <a:pPr marL="457200" indent="-457200">
              <a:buSzPct val="100000"/>
              <a:buFont typeface="+mj-lt"/>
              <a:buAutoNum type="arabicPeriod"/>
            </a:pPr>
            <a:r>
              <a:rPr lang="en-US" dirty="0"/>
              <a:t>Repeat </a:t>
            </a:r>
            <a:r>
              <a:rPr lang="en-US" dirty="0">
                <a:solidFill>
                  <a:schemeClr val="accent6">
                    <a:lumMod val="50000"/>
                  </a:schemeClr>
                </a:solidFill>
              </a:rPr>
              <a:t>3</a:t>
            </a:r>
            <a:r>
              <a:rPr lang="en-US" dirty="0"/>
              <a:t> and </a:t>
            </a:r>
            <a:r>
              <a:rPr lang="en-US" dirty="0">
                <a:solidFill>
                  <a:schemeClr val="accent6">
                    <a:lumMod val="50000"/>
                  </a:schemeClr>
                </a:solidFill>
              </a:rPr>
              <a:t>4</a:t>
            </a:r>
          </a:p>
        </p:txBody>
      </p:sp>
      <p:sp>
        <p:nvSpPr>
          <p:cNvPr id="2" name="Footer Placeholder 1">
            <a:extLst>
              <a:ext uri="{FF2B5EF4-FFF2-40B4-BE49-F238E27FC236}">
                <a16:creationId xmlns:a16="http://schemas.microsoft.com/office/drawing/2014/main" id="{6C5FA4F0-7E08-8E4D-994D-8D85171E44E9}"/>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C820E78-375F-CE43-8FA2-6271BAAA1695}"/>
              </a:ext>
            </a:extLst>
          </p:cNvPr>
          <p:cNvSpPr>
            <a:spLocks noGrp="1"/>
          </p:cNvSpPr>
          <p:nvPr>
            <p:ph type="sldNum" sz="quarter" idx="4"/>
          </p:nvPr>
        </p:nvSpPr>
        <p:spPr/>
        <p:txBody>
          <a:bodyPr/>
          <a:lstStyle/>
          <a:p>
            <a:fld id="{FD96158B-4539-3C43-9DE5-94C547866200}" type="slidenum">
              <a:rPr lang="en-US" smtClean="0"/>
              <a:t>47</a:t>
            </a:fld>
            <a:endParaRPr lang="en-US"/>
          </a:p>
        </p:txBody>
      </p:sp>
    </p:spTree>
    <p:extLst>
      <p:ext uri="{BB962C8B-B14F-4D97-AF65-F5344CB8AC3E}">
        <p14:creationId xmlns:p14="http://schemas.microsoft.com/office/powerpoint/2010/main" val="4182298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noFill/>
          <a:ln/>
        </p:spPr>
        <p:txBody>
          <a:bodyPr/>
          <a:lstStyle/>
          <a:p>
            <a:r>
              <a:rPr lang="en-US" dirty="0"/>
              <a:t>Distributed Dynamic Algorithm</a:t>
            </a:r>
          </a:p>
        </p:txBody>
      </p:sp>
      <p:sp>
        <p:nvSpPr>
          <p:cNvPr id="335874" name="Rectangle 2"/>
          <p:cNvSpPr>
            <a:spLocks noGrp="1" noChangeArrowheads="1"/>
          </p:cNvSpPr>
          <p:nvPr>
            <p:ph idx="1"/>
          </p:nvPr>
        </p:nvSpPr>
        <p:spPr>
          <a:xfrm>
            <a:off x="369658" y="1606053"/>
            <a:ext cx="8524311" cy="4759523"/>
          </a:xfrm>
          <a:noFill/>
          <a:ln/>
        </p:spPr>
        <p:txBody>
          <a:bodyPr/>
          <a:lstStyle/>
          <a:p>
            <a:r>
              <a:rPr lang="en-US" sz="2200" i="1" dirty="0">
                <a:latin typeface="+mj-lt"/>
              </a:rPr>
              <a:t>Example. </a:t>
            </a:r>
            <a:r>
              <a:rPr lang="en-US" sz="2200" dirty="0">
                <a:latin typeface="+mj-lt"/>
              </a:rPr>
              <a:t>Assume that relations </a:t>
            </a:r>
            <a:r>
              <a:rPr lang="en-US" sz="2200" dirty="0" err="1">
                <a:latin typeface="+mj-lt"/>
              </a:rPr>
              <a:t>EMP</a:t>
            </a:r>
            <a:r>
              <a:rPr lang="en-US" sz="2200" dirty="0">
                <a:latin typeface="+mj-lt"/>
              </a:rPr>
              <a:t>, </a:t>
            </a:r>
            <a:r>
              <a:rPr lang="en-US" sz="2200" dirty="0" err="1">
                <a:latin typeface="+mj-lt"/>
              </a:rPr>
              <a:t>ASG</a:t>
            </a:r>
            <a:r>
              <a:rPr lang="en-US" sz="2200" dirty="0">
                <a:latin typeface="+mj-lt"/>
              </a:rPr>
              <a:t>, and </a:t>
            </a:r>
            <a:r>
              <a:rPr lang="en-US" sz="2200" dirty="0" err="1">
                <a:latin typeface="+mj-lt"/>
              </a:rPr>
              <a:t>PROJ</a:t>
            </a:r>
            <a:r>
              <a:rPr lang="en-US" sz="2200" dirty="0">
                <a:latin typeface="+mj-lt"/>
              </a:rPr>
              <a:t> of the query are stored as follows, where relation </a:t>
            </a:r>
            <a:r>
              <a:rPr lang="en-US" sz="2200" dirty="0" err="1">
                <a:latin typeface="+mj-lt"/>
              </a:rPr>
              <a:t>EMP</a:t>
            </a:r>
            <a:r>
              <a:rPr lang="en-US" sz="2200" dirty="0">
                <a:latin typeface="+mj-lt"/>
              </a:rPr>
              <a:t> is fragmented.</a:t>
            </a:r>
          </a:p>
          <a:p>
            <a:pPr lvl="1"/>
            <a:r>
              <a:rPr lang="en-US" sz="2200" dirty="0">
                <a:latin typeface="+mj-lt"/>
              </a:rPr>
              <a:t>Site 1: </a:t>
            </a:r>
            <a:r>
              <a:rPr lang="en-US" sz="2200" dirty="0" err="1">
                <a:latin typeface="+mj-lt"/>
              </a:rPr>
              <a:t>EMP</a:t>
            </a:r>
            <a:r>
              <a:rPr lang="en-US" sz="2200" baseline="-25000" dirty="0" err="1">
                <a:latin typeface="+mj-lt"/>
              </a:rPr>
              <a:t>1</a:t>
            </a:r>
            <a:r>
              <a:rPr lang="en-US" sz="2200" baseline="-25000" dirty="0">
                <a:latin typeface="+mj-lt"/>
              </a:rPr>
              <a:t> </a:t>
            </a:r>
            <a:r>
              <a:rPr lang="en-US" sz="2200" dirty="0">
                <a:latin typeface="+mj-lt"/>
              </a:rPr>
              <a:t>and </a:t>
            </a:r>
            <a:r>
              <a:rPr lang="en-US" sz="2200" dirty="0" err="1">
                <a:latin typeface="+mj-lt"/>
              </a:rPr>
              <a:t>ASG</a:t>
            </a:r>
            <a:endParaRPr lang="en-US" sz="2200" dirty="0">
              <a:latin typeface="+mj-lt"/>
            </a:endParaRPr>
          </a:p>
          <a:p>
            <a:pPr lvl="1"/>
            <a:r>
              <a:rPr lang="en-US" sz="2200" dirty="0">
                <a:latin typeface="+mj-lt"/>
              </a:rPr>
              <a:t>Site 2: </a:t>
            </a:r>
            <a:r>
              <a:rPr lang="en-US" sz="2200" dirty="0" err="1">
                <a:latin typeface="+mj-lt"/>
              </a:rPr>
              <a:t>EMP</a:t>
            </a:r>
            <a:r>
              <a:rPr lang="en-US" sz="2200" baseline="-25000" dirty="0" err="1">
                <a:latin typeface="+mj-lt"/>
              </a:rPr>
              <a:t>2</a:t>
            </a:r>
            <a:r>
              <a:rPr lang="en-US" sz="2200" dirty="0">
                <a:latin typeface="+mj-lt"/>
              </a:rPr>
              <a:t> and </a:t>
            </a:r>
            <a:r>
              <a:rPr lang="en-US" sz="2200" dirty="0" err="1">
                <a:latin typeface="+mj-lt"/>
              </a:rPr>
              <a:t>PROJ</a:t>
            </a:r>
            <a:endParaRPr lang="en-US" sz="2200" dirty="0">
              <a:latin typeface="+mj-lt"/>
            </a:endParaRPr>
          </a:p>
          <a:p>
            <a:r>
              <a:rPr lang="en-US" sz="2200" dirty="0">
                <a:latin typeface="+mj-lt"/>
              </a:rPr>
              <a:t>There are several possible strategies, including the following:</a:t>
            </a:r>
          </a:p>
          <a:p>
            <a:pPr marL="638450" lvl="1" indent="-361639">
              <a:buFont typeface="+mj-lt"/>
              <a:buAutoNum type="arabicPeriod"/>
            </a:pPr>
            <a:r>
              <a:rPr lang="en-US" sz="2200" dirty="0">
                <a:latin typeface="+mj-lt"/>
              </a:rPr>
              <a:t>Execute the entire query (</a:t>
            </a:r>
            <a:r>
              <a:rPr lang="en-US" sz="2200" dirty="0" err="1">
                <a:latin typeface="+mj-lt"/>
              </a:rPr>
              <a:t>EMP</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PROJ</a:t>
            </a:r>
            <a:r>
              <a:rPr lang="en-US" sz="2200" dirty="0">
                <a:latin typeface="+mj-lt"/>
              </a:rPr>
              <a:t>) by moving </a:t>
            </a:r>
            <a:r>
              <a:rPr lang="en-US" sz="2200" dirty="0" err="1">
                <a:latin typeface="+mj-lt"/>
              </a:rPr>
              <a:t>EMP</a:t>
            </a:r>
            <a:r>
              <a:rPr lang="en-US" sz="2200" baseline="-25000" dirty="0" err="1">
                <a:latin typeface="+mj-lt"/>
              </a:rPr>
              <a:t>1</a:t>
            </a:r>
            <a:r>
              <a:rPr lang="en-US" sz="2200" baseline="-25000" dirty="0">
                <a:latin typeface="+mj-lt"/>
              </a:rPr>
              <a:t> </a:t>
            </a:r>
            <a:r>
              <a:rPr lang="en-US" sz="2200" dirty="0">
                <a:latin typeface="+mj-lt"/>
              </a:rPr>
              <a:t>and </a:t>
            </a:r>
            <a:r>
              <a:rPr lang="en-US" sz="2200" dirty="0" err="1">
                <a:latin typeface="+mj-lt"/>
              </a:rPr>
              <a:t>ASG</a:t>
            </a:r>
            <a:r>
              <a:rPr lang="en-US" sz="2200" dirty="0">
                <a:latin typeface="+mj-lt"/>
              </a:rPr>
              <a:t> to site 2.</a:t>
            </a:r>
          </a:p>
          <a:p>
            <a:pPr marL="638450" lvl="1" indent="-361639">
              <a:buFont typeface="+mj-lt"/>
              <a:buAutoNum type="arabicPeriod"/>
            </a:pPr>
            <a:r>
              <a:rPr lang="en-US" sz="2200" dirty="0">
                <a:latin typeface="+mj-lt"/>
              </a:rPr>
              <a:t>Execute (</a:t>
            </a:r>
            <a:r>
              <a:rPr lang="en-US" sz="2200" dirty="0" err="1">
                <a:latin typeface="+mj-lt"/>
              </a:rPr>
              <a:t>EMP</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PROJ</a:t>
            </a:r>
            <a:r>
              <a:rPr lang="en-US" sz="2200" dirty="0">
                <a:latin typeface="+mj-lt"/>
              </a:rPr>
              <a:t> by moving (</a:t>
            </a:r>
            <a:r>
              <a:rPr lang="en-US" sz="2200" dirty="0" err="1">
                <a:latin typeface="+mj-lt"/>
              </a:rPr>
              <a:t>EMP</a:t>
            </a:r>
            <a:r>
              <a:rPr lang="en-US" sz="2200" baseline="-25000" dirty="0" err="1">
                <a:latin typeface="+mj-lt"/>
              </a:rPr>
              <a:t>1</a:t>
            </a:r>
            <a:r>
              <a:rPr lang="en-US" sz="2200" baseline="-25000" dirty="0">
                <a:latin typeface="+mj-lt"/>
              </a:rPr>
              <a:t> </a:t>
            </a:r>
            <a:r>
              <a:rPr lang="en-US" sz="2200" dirty="0">
                <a:solidFill>
                  <a:schemeClr val="tx2"/>
                </a:solidFill>
                <a:latin typeface="+mj-lt"/>
                <a:ea typeface="MS PGothic"/>
              </a:rPr>
              <a:t>⋈</a:t>
            </a:r>
            <a:r>
              <a:rPr lang="en-US" sz="2200" i="1" dirty="0">
                <a:latin typeface="+mj-lt"/>
              </a:rPr>
              <a:t> </a:t>
            </a:r>
            <a:r>
              <a:rPr lang="en-US" sz="2200" dirty="0" err="1">
                <a:latin typeface="+mj-lt"/>
              </a:rPr>
              <a:t>ASG</a:t>
            </a:r>
            <a:r>
              <a:rPr lang="en-US" sz="2200" dirty="0">
                <a:latin typeface="+mj-lt"/>
              </a:rPr>
              <a:t>) and </a:t>
            </a:r>
            <a:r>
              <a:rPr lang="en-US" sz="2200" dirty="0" err="1">
                <a:latin typeface="+mj-lt"/>
              </a:rPr>
              <a:t>ASG</a:t>
            </a:r>
            <a:r>
              <a:rPr lang="en-US" sz="2200" dirty="0">
                <a:latin typeface="+mj-lt"/>
              </a:rPr>
              <a:t> to site 2, and so on.</a:t>
            </a:r>
          </a:p>
          <a:p>
            <a:r>
              <a:rPr lang="en-US" sz="2600" dirty="0">
                <a:latin typeface="+mj-lt"/>
              </a:rPr>
              <a:t>The choice between the possible strategies requires an estimate of the size of the intermediate results.</a:t>
            </a:r>
          </a:p>
        </p:txBody>
      </p:sp>
    </p:spTree>
    <p:extLst>
      <p:ext uri="{BB962C8B-B14F-4D97-AF65-F5344CB8AC3E}">
        <p14:creationId xmlns:p14="http://schemas.microsoft.com/office/powerpoint/2010/main" val="1198087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sz="3094" dirty="0"/>
              <a:t>Dynamic</a:t>
            </a:r>
            <a:r>
              <a:rPr lang="en-US" sz="3094" b="1" dirty="0"/>
              <a:t> </a:t>
            </a:r>
            <a:r>
              <a:rPr lang="en-US" sz="3094" dirty="0"/>
              <a:t>(Ingres project at </a:t>
            </a:r>
            <a:r>
              <a:rPr lang="en-US" sz="3094" dirty="0" err="1"/>
              <a:t>UCB</a:t>
            </a:r>
            <a:r>
              <a:rPr lang="en-US" sz="3094" dirty="0"/>
              <a:t>)</a:t>
            </a:r>
          </a:p>
          <a:p>
            <a:pPr lvl="1">
              <a:lnSpc>
                <a:spcPct val="100000"/>
              </a:lnSpc>
              <a:spcBef>
                <a:spcPct val="65000"/>
              </a:spcBef>
            </a:pPr>
            <a:r>
              <a:rPr lang="en-US" sz="3094" dirty="0"/>
              <a:t>Interpretive</a:t>
            </a:r>
          </a:p>
          <a:p>
            <a:pPr>
              <a:lnSpc>
                <a:spcPct val="100000"/>
              </a:lnSpc>
              <a:spcBef>
                <a:spcPct val="65000"/>
              </a:spcBef>
            </a:pPr>
            <a:r>
              <a:rPr lang="en-US" sz="3094" b="1" dirty="0"/>
              <a:t>Static</a:t>
            </a:r>
            <a:r>
              <a:rPr lang="en-US" sz="3094" dirty="0"/>
              <a:t> (System R project at IBM)</a:t>
            </a:r>
          </a:p>
          <a:p>
            <a:pPr lvl="1">
              <a:lnSpc>
                <a:spcPct val="100000"/>
              </a:lnSpc>
              <a:spcBef>
                <a:spcPct val="65000"/>
              </a:spcBef>
            </a:pPr>
            <a:r>
              <a:rPr lang="en-US" sz="3094" dirty="0"/>
              <a:t>Exhaustive search</a:t>
            </a:r>
          </a:p>
          <a:p>
            <a:pPr>
              <a:lnSpc>
                <a:spcPct val="100000"/>
              </a:lnSpc>
              <a:spcBef>
                <a:spcPct val="65000"/>
              </a:spcBef>
            </a:pPr>
            <a:r>
              <a:rPr lang="en-US" sz="3094" dirty="0"/>
              <a:t>Hybrid (Volcano project at </a:t>
            </a:r>
            <a:r>
              <a:rPr lang="en-US" sz="3094" dirty="0" err="1"/>
              <a:t>OGI</a:t>
            </a:r>
            <a:r>
              <a:rPr lang="en-US" sz="3094" dirty="0"/>
              <a:t>)</a:t>
            </a:r>
          </a:p>
          <a:p>
            <a:pPr lvl="1">
              <a:lnSpc>
                <a:spcPct val="100000"/>
              </a:lnSpc>
              <a:spcBef>
                <a:spcPct val="65000"/>
              </a:spcBef>
            </a:pPr>
            <a:r>
              <a:rPr lang="en-US" sz="3094" dirty="0"/>
              <a:t>Choose node within plan</a:t>
            </a:r>
          </a:p>
        </p:txBody>
      </p:sp>
    </p:spTree>
    <p:extLst>
      <p:ext uri="{BB962C8B-B14F-4D97-AF65-F5344CB8AC3E}">
        <p14:creationId xmlns:p14="http://schemas.microsoft.com/office/powerpoint/2010/main" val="266806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p:txBody>
          <a:bodyPr/>
          <a:lstStyle/>
          <a:p>
            <a:r>
              <a:rPr lang="en-US" dirty="0"/>
              <a:t>Query Optimization Process</a:t>
            </a:r>
          </a:p>
        </p:txBody>
      </p:sp>
      <p:sp>
        <p:nvSpPr>
          <p:cNvPr id="143363" name="Rectangle 1027"/>
          <p:cNvSpPr>
            <a:spLocks noChangeArrowheads="1"/>
          </p:cNvSpPr>
          <p:nvPr/>
        </p:nvSpPr>
        <p:spPr bwMode="auto">
          <a:xfrm>
            <a:off x="3133871" y="2286397"/>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4" name="Text Box 1028"/>
          <p:cNvSpPr txBox="1">
            <a:spLocks noChangeArrowheads="1"/>
          </p:cNvSpPr>
          <p:nvPr/>
        </p:nvSpPr>
        <p:spPr bwMode="auto">
          <a:xfrm>
            <a:off x="3106875" y="2276872"/>
            <a:ext cx="1774844"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 Space</a:t>
            </a:r>
          </a:p>
          <a:p>
            <a:pPr algn="ctr">
              <a:lnSpc>
                <a:spcPct val="90000"/>
              </a:lnSpc>
            </a:pPr>
            <a:r>
              <a:rPr lang="en-US" sz="1969" dirty="0">
                <a:solidFill>
                  <a:schemeClr val="tx2"/>
                </a:solidFill>
                <a:latin typeface="Arial"/>
              </a:rPr>
              <a:t>Generation</a:t>
            </a:r>
          </a:p>
        </p:txBody>
      </p:sp>
      <p:sp>
        <p:nvSpPr>
          <p:cNvPr id="143367" name="Rectangle 1031"/>
          <p:cNvSpPr>
            <a:spLocks noChangeArrowheads="1"/>
          </p:cNvSpPr>
          <p:nvPr/>
        </p:nvSpPr>
        <p:spPr bwMode="auto">
          <a:xfrm>
            <a:off x="3133871" y="3972322"/>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8" name="Text Box 1032"/>
          <p:cNvSpPr txBox="1">
            <a:spLocks noChangeArrowheads="1"/>
          </p:cNvSpPr>
          <p:nvPr/>
        </p:nvSpPr>
        <p:spPr bwMode="auto">
          <a:xfrm>
            <a:off x="3429887" y="3962798"/>
            <a:ext cx="1127231"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a:t>
            </a:r>
          </a:p>
          <a:p>
            <a:pPr algn="ctr">
              <a:lnSpc>
                <a:spcPct val="90000"/>
              </a:lnSpc>
            </a:pPr>
            <a:r>
              <a:rPr lang="en-US" sz="1969" dirty="0">
                <a:solidFill>
                  <a:schemeClr val="tx2"/>
                </a:solidFill>
                <a:latin typeface="Arial"/>
              </a:rPr>
              <a:t>Strategy</a:t>
            </a:r>
          </a:p>
        </p:txBody>
      </p:sp>
      <p:sp>
        <p:nvSpPr>
          <p:cNvPr id="143369" name="Text Box 1033"/>
          <p:cNvSpPr txBox="1">
            <a:spLocks noChangeArrowheads="1"/>
          </p:cNvSpPr>
          <p:nvPr/>
        </p:nvSpPr>
        <p:spPr bwMode="auto">
          <a:xfrm>
            <a:off x="2944815" y="3248423"/>
            <a:ext cx="170912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tx2"/>
                </a:solidFill>
                <a:latin typeface="Arial"/>
              </a:rPr>
              <a:t>Equivalent QEP</a:t>
            </a:r>
          </a:p>
        </p:txBody>
      </p:sp>
      <p:sp>
        <p:nvSpPr>
          <p:cNvPr id="143370" name="Line 1034"/>
          <p:cNvSpPr>
            <a:spLocks noChangeShapeType="1"/>
          </p:cNvSpPr>
          <p:nvPr/>
        </p:nvSpPr>
        <p:spPr bwMode="auto">
          <a:xfrm>
            <a:off x="3994296" y="2895997"/>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1" name="Line 1035"/>
          <p:cNvSpPr>
            <a:spLocks noChangeShapeType="1"/>
          </p:cNvSpPr>
          <p:nvPr/>
        </p:nvSpPr>
        <p:spPr bwMode="auto">
          <a:xfrm>
            <a:off x="3994296" y="35929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2" name="Line 1036"/>
          <p:cNvSpPr>
            <a:spLocks noChangeShapeType="1"/>
          </p:cNvSpPr>
          <p:nvPr/>
        </p:nvSpPr>
        <p:spPr bwMode="auto">
          <a:xfrm>
            <a:off x="3994296" y="1916511"/>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3" name="Text Box 1037"/>
          <p:cNvSpPr txBox="1">
            <a:spLocks noChangeArrowheads="1"/>
          </p:cNvSpPr>
          <p:nvPr/>
        </p:nvSpPr>
        <p:spPr bwMode="auto">
          <a:xfrm>
            <a:off x="3245611" y="1524397"/>
            <a:ext cx="1508744"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Input Query</a:t>
            </a:r>
          </a:p>
        </p:txBody>
      </p:sp>
      <p:sp>
        <p:nvSpPr>
          <p:cNvPr id="143377" name="Line 1041"/>
          <p:cNvSpPr>
            <a:spLocks noChangeShapeType="1"/>
          </p:cNvSpPr>
          <p:nvPr/>
        </p:nvSpPr>
        <p:spPr bwMode="auto">
          <a:xfrm flipH="1">
            <a:off x="2752872" y="4267597"/>
            <a:ext cx="381000" cy="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8" name="Line 1042"/>
          <p:cNvSpPr>
            <a:spLocks noChangeShapeType="1"/>
          </p:cNvSpPr>
          <p:nvPr/>
        </p:nvSpPr>
        <p:spPr bwMode="auto">
          <a:xfrm flipV="1">
            <a:off x="2752871" y="2591197"/>
            <a:ext cx="0" cy="167640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0" name="Line 1044"/>
          <p:cNvSpPr>
            <a:spLocks noChangeShapeType="1"/>
          </p:cNvSpPr>
          <p:nvPr/>
        </p:nvSpPr>
        <p:spPr bwMode="auto">
          <a:xfrm>
            <a:off x="2752872"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1" name="Line 1045"/>
          <p:cNvSpPr>
            <a:spLocks noChangeShapeType="1"/>
          </p:cNvSpPr>
          <p:nvPr/>
        </p:nvSpPr>
        <p:spPr bwMode="auto">
          <a:xfrm flipH="1">
            <a:off x="4897584"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83" name="Oval 1047"/>
          <p:cNvSpPr>
            <a:spLocks noChangeArrowheads="1"/>
          </p:cNvSpPr>
          <p:nvPr/>
        </p:nvSpPr>
        <p:spPr bwMode="auto">
          <a:xfrm>
            <a:off x="5288110" y="2286399"/>
            <a:ext cx="1487487"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84" name="Text Box 1048"/>
          <p:cNvSpPr txBox="1">
            <a:spLocks noChangeArrowheads="1"/>
          </p:cNvSpPr>
          <p:nvPr/>
        </p:nvSpPr>
        <p:spPr bwMode="auto">
          <a:xfrm>
            <a:off x="5245259" y="2416574"/>
            <a:ext cx="1573188" cy="490519"/>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Transformation</a:t>
            </a:r>
          </a:p>
          <a:p>
            <a:pPr algn="ctr">
              <a:lnSpc>
                <a:spcPct val="80000"/>
              </a:lnSpc>
            </a:pPr>
            <a:r>
              <a:rPr lang="en-US" sz="1617" dirty="0">
                <a:solidFill>
                  <a:schemeClr val="tx2"/>
                </a:solidFill>
                <a:latin typeface="Arial"/>
              </a:rPr>
              <a:t>Rules</a:t>
            </a:r>
          </a:p>
        </p:txBody>
      </p:sp>
      <p:sp>
        <p:nvSpPr>
          <p:cNvPr id="143390" name="Line 1054"/>
          <p:cNvSpPr>
            <a:spLocks noChangeShapeType="1"/>
          </p:cNvSpPr>
          <p:nvPr/>
        </p:nvSpPr>
        <p:spPr bwMode="auto">
          <a:xfrm flipH="1">
            <a:off x="4899171" y="42675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92" name="Oval 1056"/>
          <p:cNvSpPr>
            <a:spLocks noChangeArrowheads="1"/>
          </p:cNvSpPr>
          <p:nvPr/>
        </p:nvSpPr>
        <p:spPr bwMode="auto">
          <a:xfrm>
            <a:off x="5289696" y="3962798"/>
            <a:ext cx="1487488"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93" name="Text Box 1057"/>
          <p:cNvSpPr txBox="1">
            <a:spLocks noChangeArrowheads="1"/>
          </p:cNvSpPr>
          <p:nvPr/>
        </p:nvSpPr>
        <p:spPr bwMode="auto">
          <a:xfrm>
            <a:off x="5416123" y="4113610"/>
            <a:ext cx="1234633" cy="291426"/>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Cost Model</a:t>
            </a:r>
          </a:p>
        </p:txBody>
      </p:sp>
      <p:sp>
        <p:nvSpPr>
          <p:cNvPr id="143395" name="Line 1059"/>
          <p:cNvSpPr>
            <a:spLocks noChangeShapeType="1"/>
          </p:cNvSpPr>
          <p:nvPr/>
        </p:nvSpPr>
        <p:spPr bwMode="auto">
          <a:xfrm>
            <a:off x="3994296" y="45835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96" name="Text Box 1060"/>
          <p:cNvSpPr txBox="1">
            <a:spLocks noChangeArrowheads="1"/>
          </p:cNvSpPr>
          <p:nvPr/>
        </p:nvSpPr>
        <p:spPr bwMode="auto">
          <a:xfrm>
            <a:off x="3354752" y="5029597"/>
            <a:ext cx="1295545"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Best QEP</a:t>
            </a:r>
          </a:p>
        </p:txBody>
      </p:sp>
      <p:sp>
        <p:nvSpPr>
          <p:cNvPr id="2" name="Footer Placeholder 1">
            <a:extLst>
              <a:ext uri="{FF2B5EF4-FFF2-40B4-BE49-F238E27FC236}">
                <a16:creationId xmlns:a16="http://schemas.microsoft.com/office/drawing/2014/main" id="{69DE947E-4155-934E-B8A0-5C4E6A847C7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99F0BD86-4668-5F49-B715-2759EA2B3D51}"/>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1423107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Static Approach</a:t>
            </a:r>
          </a:p>
        </p:txBody>
      </p:sp>
      <p:sp>
        <p:nvSpPr>
          <p:cNvPr id="336898" name="Rectangle 2"/>
          <p:cNvSpPr>
            <a:spLocks noGrp="1" noChangeArrowheads="1"/>
          </p:cNvSpPr>
          <p:nvPr>
            <p:ph idx="1"/>
          </p:nvPr>
        </p:nvSpPr>
        <p:spPr>
          <a:noFill/>
          <a:ln/>
        </p:spPr>
        <p:txBody>
          <a:bodyPr/>
          <a:lstStyle/>
          <a:p>
            <a:pPr>
              <a:lnSpc>
                <a:spcPct val="105000"/>
              </a:lnSpc>
              <a:spcBef>
                <a:spcPct val="60000"/>
              </a:spcBef>
            </a:pPr>
            <a:r>
              <a:rPr lang="en-US" dirty="0"/>
              <a:t>Cost function includes local processing as well as transmission</a:t>
            </a:r>
          </a:p>
          <a:p>
            <a:pPr>
              <a:lnSpc>
                <a:spcPct val="105000"/>
              </a:lnSpc>
              <a:spcBef>
                <a:spcPct val="60000"/>
              </a:spcBef>
            </a:pPr>
            <a:r>
              <a:rPr lang="en-US" dirty="0"/>
              <a:t>Considers only joins</a:t>
            </a:r>
          </a:p>
          <a:p>
            <a:pPr>
              <a:lnSpc>
                <a:spcPct val="105000"/>
              </a:lnSpc>
              <a:spcBef>
                <a:spcPct val="60000"/>
              </a:spcBef>
            </a:pPr>
            <a:r>
              <a:rPr lang="en-US" dirty="0"/>
              <a:t>“Exhaustive” search</a:t>
            </a:r>
          </a:p>
          <a:p>
            <a:pPr>
              <a:lnSpc>
                <a:spcPct val="105000"/>
              </a:lnSpc>
              <a:spcBef>
                <a:spcPct val="60000"/>
              </a:spcBef>
            </a:pPr>
            <a:r>
              <a:rPr lang="en-US" dirty="0"/>
              <a:t>Compilation</a:t>
            </a:r>
          </a:p>
        </p:txBody>
      </p:sp>
      <p:sp>
        <p:nvSpPr>
          <p:cNvPr id="2" name="Footer Placeholder 1">
            <a:extLst>
              <a:ext uri="{FF2B5EF4-FFF2-40B4-BE49-F238E27FC236}">
                <a16:creationId xmlns:a16="http://schemas.microsoft.com/office/drawing/2014/main" id="{32CC990C-38E7-E747-AAA8-D1B9B36E492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98EBA1C-329C-F549-8E3D-83F04FECC0FC}"/>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507818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319028" y="1606298"/>
            <a:ext cx="8455314" cy="4759523"/>
          </a:xfrm>
          <a:noFill/>
          <a:ln/>
        </p:spPr>
        <p:txBody>
          <a:bodyPr/>
          <a:lstStyle/>
          <a:p>
            <a:r>
              <a:rPr lang="en-US" sz="2531" dirty="0"/>
              <a:t>With static query optimization, there is a clear separation between the generation of the </a:t>
            </a:r>
            <a:r>
              <a:rPr lang="en-US" sz="2531" dirty="0" err="1"/>
              <a:t>QEP</a:t>
            </a:r>
            <a:r>
              <a:rPr lang="en-US" sz="2531" dirty="0"/>
              <a:t> at compile-time and its execution by the DBMS execution engine. </a:t>
            </a:r>
          </a:p>
          <a:p>
            <a:r>
              <a:rPr lang="en-US" sz="2531" dirty="0"/>
              <a:t>Thus, an accurate cost model is key to predict the costs of candidate </a:t>
            </a:r>
            <a:r>
              <a:rPr lang="en-US" sz="2531" dirty="0" err="1"/>
              <a:t>QEPs</a:t>
            </a:r>
            <a:r>
              <a:rPr lang="en-US" sz="2531" dirty="0"/>
              <a:t>.</a:t>
            </a:r>
          </a:p>
          <a:p>
            <a:r>
              <a:rPr lang="en-US" sz="2531" dirty="0"/>
              <a:t>The input to the optimizer is a relational algebra tree resulting from the decomposition of an SQL query. </a:t>
            </a:r>
          </a:p>
          <a:p>
            <a:r>
              <a:rPr lang="en-US" sz="2531" dirty="0"/>
              <a:t>The output is a </a:t>
            </a:r>
            <a:r>
              <a:rPr lang="en-US" sz="2531" dirty="0" err="1"/>
              <a:t>QEP</a:t>
            </a:r>
            <a:r>
              <a:rPr lang="en-US" sz="2531" dirty="0"/>
              <a:t> that implements the “optimal” relational algebra tree.</a:t>
            </a:r>
          </a:p>
        </p:txBody>
      </p:sp>
    </p:spTree>
    <p:extLst>
      <p:ext uri="{BB962C8B-B14F-4D97-AF65-F5344CB8AC3E}">
        <p14:creationId xmlns:p14="http://schemas.microsoft.com/office/powerpoint/2010/main" val="1472263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319028" y="1412776"/>
            <a:ext cx="8455314" cy="4759523"/>
          </a:xfrm>
          <a:noFill/>
          <a:ln/>
        </p:spPr>
        <p:txBody>
          <a:bodyPr/>
          <a:lstStyle/>
          <a:p>
            <a:r>
              <a:rPr lang="en-US" sz="2531" dirty="0"/>
              <a:t>The optimizer assigns a cost (in terms of time) to every candidate tree and retains the one with the smallest cost. </a:t>
            </a:r>
          </a:p>
          <a:p>
            <a:r>
              <a:rPr lang="en-US" sz="2531" dirty="0"/>
              <a:t>The candidate trees are obtained by a permutation of the join orders of the </a:t>
            </a:r>
            <a:r>
              <a:rPr lang="en-US" sz="2531" i="1" dirty="0"/>
              <a:t>n</a:t>
            </a:r>
            <a:r>
              <a:rPr lang="en-US" sz="2531" dirty="0"/>
              <a:t> relations of the query using the commutativity and associativity rules. </a:t>
            </a:r>
          </a:p>
          <a:p>
            <a:r>
              <a:rPr lang="en-US" sz="2531" dirty="0"/>
              <a:t>To limit the overhead of optimization, the number of alternative trees is reduced using dynamic programming. </a:t>
            </a:r>
          </a:p>
          <a:p>
            <a:r>
              <a:rPr lang="en-US" sz="2531" dirty="0"/>
              <a:t>The set of alternative strategies is constructed dynamically so that, when two joins are equivalent by commutativity, only the cheapest one is kept. </a:t>
            </a:r>
          </a:p>
        </p:txBody>
      </p:sp>
    </p:spTree>
    <p:extLst>
      <p:ext uri="{BB962C8B-B14F-4D97-AF65-F5344CB8AC3E}">
        <p14:creationId xmlns:p14="http://schemas.microsoft.com/office/powerpoint/2010/main" val="3409700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a:t>Static Algorithm</a:t>
            </a:r>
          </a:p>
        </p:txBody>
      </p:sp>
      <p:sp>
        <p:nvSpPr>
          <p:cNvPr id="84994" name="Rectangle 2"/>
          <p:cNvSpPr>
            <a:spLocks noGrp="1" noChangeArrowheads="1"/>
          </p:cNvSpPr>
          <p:nvPr>
            <p:ph idx="1"/>
          </p:nvPr>
        </p:nvSpPr>
        <p:spPr>
          <a:xfrm>
            <a:off x="250031" y="1412776"/>
            <a:ext cx="8643938" cy="4759523"/>
          </a:xfrm>
          <a:noFill/>
          <a:ln/>
        </p:spPr>
        <p:txBody>
          <a:bodyPr/>
          <a:lstStyle/>
          <a:p>
            <a:r>
              <a:rPr lang="en-US" sz="2250" dirty="0"/>
              <a:t>The optimization algorithm consists of two major steps. </a:t>
            </a:r>
          </a:p>
          <a:p>
            <a:r>
              <a:rPr lang="en-US" sz="2250" dirty="0"/>
              <a:t>First, the best access method to each individual relation based on a select predicate is predicted. </a:t>
            </a:r>
          </a:p>
          <a:p>
            <a:r>
              <a:rPr lang="en-US" sz="2250" dirty="0"/>
              <a:t>Second, for each relation R, the best join ordering is estimated, where R is first accessed using its best single-relation access method. The cheapest ordering becomes the basis for the best execution plan.</a:t>
            </a:r>
          </a:p>
          <a:p>
            <a:r>
              <a:rPr lang="en-US" sz="2250" dirty="0"/>
              <a:t>Execute joins</a:t>
            </a:r>
          </a:p>
          <a:p>
            <a:pPr lvl="1">
              <a:lnSpc>
                <a:spcPct val="110000"/>
              </a:lnSpc>
              <a:spcBef>
                <a:spcPct val="70000"/>
              </a:spcBef>
            </a:pPr>
            <a:r>
              <a:rPr lang="en-US" sz="2250" dirty="0"/>
              <a:t>Determine the possible ordering of joins</a:t>
            </a:r>
          </a:p>
          <a:p>
            <a:pPr lvl="1">
              <a:lnSpc>
                <a:spcPct val="110000"/>
              </a:lnSpc>
              <a:spcBef>
                <a:spcPct val="70000"/>
              </a:spcBef>
            </a:pPr>
            <a:r>
              <a:rPr lang="en-US" sz="2250" dirty="0"/>
              <a:t>Determine the cost of each ordering</a:t>
            </a:r>
          </a:p>
          <a:p>
            <a:pPr lvl="1">
              <a:lnSpc>
                <a:spcPct val="110000"/>
              </a:lnSpc>
              <a:spcBef>
                <a:spcPct val="70000"/>
              </a:spcBef>
            </a:pPr>
            <a:r>
              <a:rPr lang="en-US" sz="2250" dirty="0"/>
              <a:t>Choose the join ordering with minimal cost</a:t>
            </a:r>
          </a:p>
        </p:txBody>
      </p:sp>
    </p:spTree>
    <p:extLst>
      <p:ext uri="{BB962C8B-B14F-4D97-AF65-F5344CB8AC3E}">
        <p14:creationId xmlns:p14="http://schemas.microsoft.com/office/powerpoint/2010/main" val="1660340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Static Algorithm – Example</a:t>
            </a:r>
          </a:p>
        </p:txBody>
      </p:sp>
      <p:sp>
        <p:nvSpPr>
          <p:cNvPr id="87042" name="Rectangle 2"/>
          <p:cNvSpPr>
            <a:spLocks noGrp="1" noChangeArrowheads="1"/>
          </p:cNvSpPr>
          <p:nvPr>
            <p:ph idx="4294967295"/>
          </p:nvPr>
        </p:nvSpPr>
        <p:spPr>
          <a:xfrm>
            <a:off x="631863" y="1449388"/>
            <a:ext cx="7162726" cy="2527975"/>
          </a:xfrm>
          <a:noFill/>
          <a:ln/>
        </p:spPr>
        <p:txBody>
          <a:bodyPr/>
          <a:lstStyle/>
          <a:p>
            <a:pPr>
              <a:spcBef>
                <a:spcPct val="15000"/>
              </a:spcBef>
              <a:buNone/>
              <a:tabLst>
                <a:tab pos="1085795" algn="l"/>
                <a:tab pos="2685912" algn="l"/>
              </a:tabLst>
            </a:pPr>
            <a:r>
              <a:rPr lang="en-US" dirty="0"/>
              <a:t>Names of employees working on CAD/CAM project</a:t>
            </a:r>
          </a:p>
          <a:p>
            <a:pPr>
              <a:spcBef>
                <a:spcPct val="15000"/>
              </a:spcBef>
              <a:buNone/>
              <a:tabLst>
                <a:tab pos="1085795" algn="l"/>
                <a:tab pos="2685912" algn="l"/>
              </a:tabLst>
            </a:pPr>
            <a:endParaRPr lang="en-US" dirty="0"/>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p:txBody>
      </p:sp>
      <p:sp>
        <p:nvSpPr>
          <p:cNvPr id="87053" name="Rectangle 13"/>
          <p:cNvSpPr>
            <a:spLocks noChangeArrowheads="1"/>
          </p:cNvSpPr>
          <p:nvPr/>
        </p:nvSpPr>
        <p:spPr bwMode="auto">
          <a:xfrm>
            <a:off x="5206758" y="4867275"/>
            <a:ext cx="650816"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rgbClr val="000000"/>
                </a:solidFill>
                <a:latin typeface="Arial"/>
              </a:rPr>
              <a:t>PNO</a:t>
            </a:r>
          </a:p>
        </p:txBody>
      </p:sp>
      <p:sp>
        <p:nvSpPr>
          <p:cNvPr id="87054" name="Rectangle 14"/>
          <p:cNvSpPr>
            <a:spLocks noChangeArrowheads="1"/>
          </p:cNvSpPr>
          <p:nvPr/>
        </p:nvSpPr>
        <p:spPr bwMode="auto">
          <a:xfrm>
            <a:off x="3292233" y="4905375"/>
            <a:ext cx="650816"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87" dirty="0">
                <a:solidFill>
                  <a:srgbClr val="000000"/>
                </a:solidFill>
                <a:latin typeface="Arial"/>
              </a:rPr>
              <a:t>ENO</a:t>
            </a:r>
          </a:p>
        </p:txBody>
      </p:sp>
      <p:sp>
        <p:nvSpPr>
          <p:cNvPr id="87056" name="Line 16"/>
          <p:cNvSpPr>
            <a:spLocks noChangeShapeType="1"/>
          </p:cNvSpPr>
          <p:nvPr/>
        </p:nvSpPr>
        <p:spPr bwMode="auto">
          <a:xfrm flipH="1" flipV="1">
            <a:off x="4776788" y="4899025"/>
            <a:ext cx="927100" cy="5207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a:endParaRPr>
          </a:p>
        </p:txBody>
      </p:sp>
      <p:grpSp>
        <p:nvGrpSpPr>
          <p:cNvPr id="87066" name="Group 26"/>
          <p:cNvGrpSpPr>
            <a:grpSpLocks/>
          </p:cNvGrpSpPr>
          <p:nvPr/>
        </p:nvGrpSpPr>
        <p:grpSpPr bwMode="auto">
          <a:xfrm>
            <a:off x="5602296" y="5334001"/>
            <a:ext cx="709613" cy="620713"/>
            <a:chOff x="3722" y="3080"/>
            <a:chExt cx="447" cy="391"/>
          </a:xfrm>
        </p:grpSpPr>
        <p:sp>
          <p:nvSpPr>
            <p:cNvPr id="87051" name="Rectangle 11"/>
            <p:cNvSpPr>
              <a:spLocks noChangeArrowheads="1"/>
            </p:cNvSpPr>
            <p:nvPr/>
          </p:nvSpPr>
          <p:spPr bwMode="auto">
            <a:xfrm>
              <a:off x="3726" y="3161"/>
              <a:ext cx="443"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PROJ</a:t>
              </a:r>
            </a:p>
          </p:txBody>
        </p:sp>
        <p:sp>
          <p:nvSpPr>
            <p:cNvPr id="87059" name="Oval 19"/>
            <p:cNvSpPr>
              <a:spLocks noChangeArrowheads="1"/>
            </p:cNvSpPr>
            <p:nvPr/>
          </p:nvSpPr>
          <p:spPr bwMode="auto">
            <a:xfrm>
              <a:off x="3722" y="308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87063" name="Group 23"/>
          <p:cNvGrpSpPr>
            <a:grpSpLocks/>
          </p:cNvGrpSpPr>
          <p:nvPr/>
        </p:nvGrpSpPr>
        <p:grpSpPr bwMode="auto">
          <a:xfrm>
            <a:off x="4213226" y="4343401"/>
            <a:ext cx="709613" cy="620713"/>
            <a:chOff x="2682" y="2736"/>
            <a:chExt cx="447" cy="391"/>
          </a:xfrm>
        </p:grpSpPr>
        <p:sp>
          <p:nvSpPr>
            <p:cNvPr id="87048" name="Rectangle 8"/>
            <p:cNvSpPr>
              <a:spLocks noChangeArrowheads="1"/>
            </p:cNvSpPr>
            <p:nvPr/>
          </p:nvSpPr>
          <p:spPr bwMode="auto">
            <a:xfrm>
              <a:off x="2725" y="2817"/>
              <a:ext cx="369"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ASG</a:t>
              </a:r>
            </a:p>
          </p:txBody>
        </p:sp>
        <p:sp>
          <p:nvSpPr>
            <p:cNvPr id="87062" name="Oval 22"/>
            <p:cNvSpPr>
              <a:spLocks noChangeArrowheads="1"/>
            </p:cNvSpPr>
            <p:nvPr/>
          </p:nvSpPr>
          <p:spPr bwMode="auto">
            <a:xfrm>
              <a:off x="2682" y="2736"/>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grpSp>
        <p:nvGrpSpPr>
          <p:cNvPr id="87065" name="Group 25"/>
          <p:cNvGrpSpPr>
            <a:grpSpLocks/>
          </p:cNvGrpSpPr>
          <p:nvPr/>
        </p:nvGrpSpPr>
        <p:grpSpPr bwMode="auto">
          <a:xfrm>
            <a:off x="2840038" y="5334001"/>
            <a:ext cx="709612" cy="620713"/>
            <a:chOff x="1968" y="3360"/>
            <a:chExt cx="447" cy="391"/>
          </a:xfrm>
        </p:grpSpPr>
        <p:sp>
          <p:nvSpPr>
            <p:cNvPr id="87045" name="Rectangle 5"/>
            <p:cNvSpPr>
              <a:spLocks noChangeArrowheads="1"/>
            </p:cNvSpPr>
            <p:nvPr/>
          </p:nvSpPr>
          <p:spPr bwMode="auto">
            <a:xfrm>
              <a:off x="2004" y="3441"/>
              <a:ext cx="376" cy="203"/>
            </a:xfrm>
            <a:prstGeom prst="rect">
              <a:avLst/>
            </a:prstGeom>
            <a:noFill/>
            <a:ln w="12700">
              <a:noFill/>
              <a:miter lim="800000"/>
              <a:headEnd/>
              <a:tailEnd/>
            </a:ln>
            <a:effectLst/>
          </p:spPr>
          <p:txBody>
            <a:bodyPr wrap="none" lIns="63624" tIns="31254" rIns="63624" bIns="31254">
              <a:prstTxWarp prst="textNoShape">
                <a:avLst/>
              </a:prstTxWarp>
              <a:spAutoFit/>
            </a:bodyPr>
            <a:lstStyle/>
            <a:p>
              <a:r>
                <a:rPr lang="en-US" sz="1687" dirty="0">
                  <a:solidFill>
                    <a:srgbClr val="000000"/>
                  </a:solidFill>
                  <a:latin typeface="Arial"/>
                </a:rPr>
                <a:t>EMP</a:t>
              </a:r>
            </a:p>
          </p:txBody>
        </p:sp>
        <p:sp>
          <p:nvSpPr>
            <p:cNvPr id="87064" name="Oval 24"/>
            <p:cNvSpPr>
              <a:spLocks noChangeArrowheads="1"/>
            </p:cNvSpPr>
            <p:nvPr/>
          </p:nvSpPr>
          <p:spPr bwMode="auto">
            <a:xfrm>
              <a:off x="1968" y="3360"/>
              <a:ext cx="447" cy="391"/>
            </a:xfrm>
            <a:prstGeom prst="ellipse">
              <a:avLst/>
            </a:prstGeom>
            <a:noFill/>
            <a:ln w="12700">
              <a:solidFill>
                <a:srgbClr val="000000"/>
              </a:solidFill>
              <a:round/>
              <a:headEnd/>
              <a:tailEnd/>
            </a:ln>
            <a:effectLst/>
          </p:spPr>
          <p:txBody>
            <a:bodyPr wrap="none" anchor="ctr">
              <a:prstTxWarp prst="textNoShape">
                <a:avLst/>
              </a:prstTxWarp>
            </a:bodyPr>
            <a:lstStyle/>
            <a:p>
              <a:endParaRPr lang="en-US" sz="1687" dirty="0">
                <a:latin typeface="Arial"/>
              </a:endParaRPr>
            </a:p>
          </p:txBody>
        </p:sp>
      </p:grpSp>
      <p:sp>
        <p:nvSpPr>
          <p:cNvPr id="87067" name="Line 27"/>
          <p:cNvSpPr>
            <a:spLocks noChangeShapeType="1"/>
          </p:cNvSpPr>
          <p:nvPr/>
        </p:nvSpPr>
        <p:spPr bwMode="auto">
          <a:xfrm flipV="1">
            <a:off x="3429000" y="4899025"/>
            <a:ext cx="927100" cy="5207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 name="TextBox 2"/>
          <p:cNvSpPr txBox="1"/>
          <p:nvPr/>
        </p:nvSpPr>
        <p:spPr>
          <a:xfrm>
            <a:off x="985246" y="4525211"/>
            <a:ext cx="2132315" cy="351956"/>
          </a:xfrm>
          <a:prstGeom prst="rect">
            <a:avLst/>
          </a:prstGeom>
          <a:noFill/>
        </p:spPr>
        <p:txBody>
          <a:bodyPr wrap="none" rtlCol="0">
            <a:spAutoFit/>
          </a:bodyPr>
          <a:lstStyle/>
          <a:p>
            <a:r>
              <a:rPr lang="en-US" sz="1687" dirty="0">
                <a:latin typeface="Courier New"/>
              </a:rPr>
              <a:t>EMP.ENO=ASG.ENO</a:t>
            </a:r>
            <a:endParaRPr lang="en-US" sz="1687" dirty="0"/>
          </a:p>
        </p:txBody>
      </p:sp>
      <p:sp>
        <p:nvSpPr>
          <p:cNvPr id="4" name="TextBox 3"/>
          <p:cNvSpPr txBox="1"/>
          <p:nvPr/>
        </p:nvSpPr>
        <p:spPr>
          <a:xfrm>
            <a:off x="5352809" y="4574584"/>
            <a:ext cx="2723823" cy="351956"/>
          </a:xfrm>
          <a:prstGeom prst="rect">
            <a:avLst/>
          </a:prstGeom>
          <a:noFill/>
        </p:spPr>
        <p:txBody>
          <a:bodyPr wrap="none" rtlCol="0">
            <a:spAutoFit/>
          </a:bodyPr>
          <a:lstStyle/>
          <a:p>
            <a:pPr lvl="1">
              <a:spcBef>
                <a:spcPct val="15000"/>
              </a:spcBef>
              <a:tabLst>
                <a:tab pos="1085795" algn="l"/>
                <a:tab pos="2685912" algn="l"/>
              </a:tabLst>
            </a:pPr>
            <a:r>
              <a:rPr lang="en-US" sz="1687" dirty="0">
                <a:latin typeface="Courier New"/>
              </a:rPr>
              <a:t>ASG.PNO=PROJ.PNO</a:t>
            </a:r>
          </a:p>
        </p:txBody>
      </p:sp>
    </p:spTree>
    <p:extLst>
      <p:ext uri="{BB962C8B-B14F-4D97-AF65-F5344CB8AC3E}">
        <p14:creationId xmlns:p14="http://schemas.microsoft.com/office/powerpoint/2010/main" val="59820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lang="en-US">
                <a:ea typeface="+mj-ea"/>
              </a:rPr>
              <a:t>Block Nested-Loop Join</a:t>
            </a:r>
          </a:p>
        </p:txBody>
      </p:sp>
      <p:sp>
        <p:nvSpPr>
          <p:cNvPr id="80899" name="Rectangle 3"/>
          <p:cNvSpPr>
            <a:spLocks noGrp="1" noChangeArrowheads="1"/>
          </p:cNvSpPr>
          <p:nvPr>
            <p:ph type="body" idx="1"/>
          </p:nvPr>
        </p:nvSpPr>
        <p:spPr>
          <a:xfrm>
            <a:off x="814389" y="1606297"/>
            <a:ext cx="7185025" cy="4311903"/>
          </a:xfrm>
        </p:spPr>
        <p:txBody>
          <a:bodyPr/>
          <a:lstStyle/>
          <a:p>
            <a:pPr>
              <a:tabLst>
                <a:tab pos="404792" algn="l"/>
                <a:tab pos="793709" algn="l"/>
                <a:tab pos="1198501" algn="l"/>
                <a:tab pos="1544559" algn="l"/>
                <a:tab pos="1890616" algn="l"/>
              </a:tabLst>
            </a:pPr>
            <a:r>
              <a:rPr lang="en-US" altLang="en-US" sz="2000" dirty="0"/>
              <a:t>Variant of nested-loop join in which every block of inner relation is paired with every block of outer relation.</a:t>
            </a:r>
          </a:p>
          <a:p>
            <a:pPr>
              <a:buNone/>
              <a:tabLst>
                <a:tab pos="404792" algn="l"/>
                <a:tab pos="793709" algn="l"/>
                <a:tab pos="1198501" algn="l"/>
                <a:tab pos="1544559" algn="l"/>
                <a:tab pos="1890616" algn="l"/>
              </a:tabLst>
            </a:pPr>
            <a:r>
              <a:rPr lang="en-US" altLang="en-US" sz="2000" dirty="0"/>
              <a:t>	</a:t>
            </a:r>
            <a:r>
              <a:rPr lang="en-US" altLang="en-US" dirty="0"/>
              <a:t>	</a:t>
            </a:r>
            <a:r>
              <a:rPr lang="en-US" altLang="en-US" sz="2000" b="1" dirty="0"/>
              <a:t>for each </a:t>
            </a:r>
            <a:r>
              <a:rPr lang="en-US" altLang="en-US" sz="2000" dirty="0"/>
              <a:t>block </a:t>
            </a:r>
            <a:r>
              <a:rPr lang="en-US" altLang="en-US" sz="2000" i="1" dirty="0"/>
              <a:t>B</a:t>
            </a:r>
            <a:r>
              <a:rPr lang="en-US" altLang="en-US" i="1" baseline="-25000" dirty="0"/>
              <a:t>r</a:t>
            </a:r>
            <a:r>
              <a:rPr lang="en-US" altLang="en-US" b="1" dirty="0"/>
              <a:t> </a:t>
            </a:r>
            <a:r>
              <a:rPr lang="en-US" altLang="en-US" sz="2000" b="1" dirty="0"/>
              <a:t>of</a:t>
            </a:r>
            <a:r>
              <a:rPr lang="en-US" altLang="en-US" sz="2000" b="1" i="1" dirty="0"/>
              <a:t> </a:t>
            </a:r>
            <a:r>
              <a:rPr lang="en-US" altLang="en-US" sz="2000" i="1" dirty="0"/>
              <a:t>r</a:t>
            </a:r>
            <a:r>
              <a:rPr lang="en-US" altLang="en-US" sz="2000" b="1" dirty="0"/>
              <a:t> do begin</a:t>
            </a:r>
            <a:br>
              <a:rPr lang="en-US" altLang="en-US" sz="2000" b="1" dirty="0"/>
            </a:br>
            <a:r>
              <a:rPr lang="en-US" altLang="en-US" sz="2000" b="1" dirty="0"/>
              <a:t>	</a:t>
            </a:r>
            <a:r>
              <a:rPr lang="en-US" altLang="en-US" b="1" dirty="0"/>
              <a:t>	</a:t>
            </a:r>
            <a:r>
              <a:rPr lang="en-US" altLang="en-US" sz="2000" b="1" dirty="0"/>
              <a:t>for each</a:t>
            </a:r>
            <a:r>
              <a:rPr lang="en-US" altLang="en-US" sz="2000" dirty="0"/>
              <a:t> block </a:t>
            </a:r>
            <a:r>
              <a:rPr lang="en-US" altLang="en-US" sz="2000" i="1" dirty="0" err="1"/>
              <a:t>B</a:t>
            </a:r>
            <a:r>
              <a:rPr lang="en-US" altLang="en-US" i="1" baseline="-25000" dirty="0" err="1"/>
              <a:t>s</a:t>
            </a:r>
            <a:r>
              <a:rPr lang="en-US" altLang="en-US" b="1" dirty="0"/>
              <a:t> </a:t>
            </a:r>
            <a:r>
              <a:rPr lang="en-US" altLang="en-US" sz="2000" b="1" dirty="0"/>
              <a:t>of </a:t>
            </a:r>
            <a:r>
              <a:rPr lang="en-US" altLang="en-US" sz="2000" b="1" i="1" dirty="0"/>
              <a:t>s </a:t>
            </a:r>
            <a:r>
              <a:rPr lang="en-US" altLang="en-US" sz="2000" b="1" dirty="0"/>
              <a:t>do begin</a:t>
            </a:r>
            <a:br>
              <a:rPr lang="en-US" altLang="en-US" sz="2000" b="1" dirty="0"/>
            </a:br>
            <a:r>
              <a:rPr lang="en-US" altLang="en-US" sz="2000" b="1" dirty="0"/>
              <a:t>	</a:t>
            </a:r>
            <a:r>
              <a:rPr lang="en-US" altLang="en-US" b="1" dirty="0"/>
              <a:t>	</a:t>
            </a:r>
            <a:r>
              <a:rPr lang="en-US" altLang="en-US" sz="2000" b="1" dirty="0"/>
              <a:t>	for each</a:t>
            </a:r>
            <a:r>
              <a:rPr lang="en-US" altLang="en-US" sz="2000" dirty="0"/>
              <a:t> tuple </a:t>
            </a:r>
            <a:r>
              <a:rPr lang="en-US" altLang="en-US" sz="2000" i="1" dirty="0" err="1"/>
              <a:t>t</a:t>
            </a:r>
            <a:r>
              <a:rPr lang="en-US" altLang="en-US" i="1" baseline="-25000" dirty="0" err="1"/>
              <a:t>r</a:t>
            </a:r>
            <a:r>
              <a:rPr lang="en-US" altLang="en-US" sz="2000" i="1" dirty="0"/>
              <a:t> </a:t>
            </a:r>
            <a:r>
              <a:rPr lang="en-US" altLang="en-US" sz="2000" b="1" dirty="0"/>
              <a:t>in </a:t>
            </a:r>
            <a:r>
              <a:rPr lang="en-US" altLang="en-US" sz="2000" i="1" dirty="0"/>
              <a:t>B</a:t>
            </a:r>
            <a:r>
              <a:rPr lang="en-US" altLang="en-US" i="1" baseline="-25000" dirty="0"/>
              <a:t>r </a:t>
            </a:r>
            <a:r>
              <a:rPr lang="en-US" altLang="en-US" sz="2000" b="1" baseline="-25000" dirty="0"/>
              <a:t> </a:t>
            </a:r>
            <a:r>
              <a:rPr lang="en-US" altLang="en-US" sz="2000" b="1" dirty="0"/>
              <a:t>do begin</a:t>
            </a:r>
            <a:br>
              <a:rPr lang="en-US" altLang="en-US" sz="2000" b="1" dirty="0"/>
            </a:br>
            <a:r>
              <a:rPr lang="en-US" altLang="en-US" sz="2000" b="1" dirty="0"/>
              <a:t>	</a:t>
            </a:r>
            <a:r>
              <a:rPr lang="en-US" altLang="en-US" b="1" dirty="0"/>
              <a:t>	</a:t>
            </a:r>
            <a:r>
              <a:rPr lang="en-US" altLang="en-US" sz="2000" b="1" dirty="0"/>
              <a:t>		for each </a:t>
            </a:r>
            <a:r>
              <a:rPr lang="en-US" altLang="en-US" sz="2000" dirty="0"/>
              <a:t>tuple </a:t>
            </a:r>
            <a:r>
              <a:rPr lang="en-US" altLang="en-US" sz="2000" i="1" dirty="0" err="1"/>
              <a:t>t</a:t>
            </a:r>
            <a:r>
              <a:rPr lang="en-US" altLang="en-US" i="1" baseline="-25000" dirty="0" err="1"/>
              <a:t>s</a:t>
            </a:r>
            <a:r>
              <a:rPr lang="en-US" altLang="en-US" i="1" dirty="0"/>
              <a:t> </a:t>
            </a:r>
            <a:r>
              <a:rPr lang="en-US" altLang="en-US" sz="2000" b="1" dirty="0"/>
              <a:t>in </a:t>
            </a:r>
            <a:r>
              <a:rPr lang="en-US" altLang="en-US" sz="2000" i="1" dirty="0" err="1"/>
              <a:t>B</a:t>
            </a:r>
            <a:r>
              <a:rPr lang="en-US" altLang="en-US" i="1" baseline="-25000" dirty="0" err="1"/>
              <a:t>s</a:t>
            </a:r>
            <a:r>
              <a:rPr lang="en-US" altLang="en-US" sz="2000" i="1" dirty="0"/>
              <a:t> </a:t>
            </a:r>
            <a:r>
              <a:rPr lang="en-US" altLang="en-US" sz="2000" b="1" dirty="0"/>
              <a:t>do begin</a:t>
            </a:r>
            <a:br>
              <a:rPr lang="en-US" altLang="en-US" sz="2000" b="1" dirty="0"/>
            </a:br>
            <a:r>
              <a:rPr lang="en-US" altLang="en-US" sz="2000" b="1" dirty="0"/>
              <a:t>	</a:t>
            </a:r>
            <a:r>
              <a:rPr lang="en-US" altLang="en-US" b="1" dirty="0"/>
              <a:t>			</a:t>
            </a:r>
            <a:r>
              <a:rPr lang="en-US" altLang="en-US" sz="2000" b="1" dirty="0"/>
              <a:t>	</a:t>
            </a:r>
            <a:r>
              <a:rPr lang="en-US" altLang="en-US" sz="2000" dirty="0"/>
              <a:t>Check if (</a:t>
            </a:r>
            <a:r>
              <a:rPr lang="en-US" altLang="en-US" sz="2000" i="1" dirty="0" err="1"/>
              <a:t>t</a:t>
            </a:r>
            <a:r>
              <a:rPr lang="en-US" altLang="en-US" i="1" baseline="-25000" dirty="0" err="1"/>
              <a:t>r</a:t>
            </a:r>
            <a:r>
              <a:rPr lang="en-US" altLang="en-US" sz="2000" i="1" dirty="0" err="1"/>
              <a:t>,t</a:t>
            </a:r>
            <a:r>
              <a:rPr lang="en-US" altLang="en-US" i="1" baseline="-25000" dirty="0" err="1"/>
              <a:t>s</a:t>
            </a:r>
            <a:r>
              <a:rPr lang="en-US" altLang="en-US" sz="2000" i="1" dirty="0"/>
              <a:t>) </a:t>
            </a:r>
            <a:r>
              <a:rPr lang="en-US" altLang="en-US" sz="2000" dirty="0"/>
              <a:t>satisfy the join condition </a:t>
            </a:r>
            <a:br>
              <a:rPr lang="en-US" altLang="en-US" sz="2000" dirty="0"/>
            </a:br>
            <a:r>
              <a:rPr lang="en-US" altLang="en-US" sz="2000" dirty="0"/>
              <a:t>	</a:t>
            </a:r>
            <a:r>
              <a:rPr lang="en-US" altLang="en-US" dirty="0"/>
              <a:t>	</a:t>
            </a:r>
            <a:r>
              <a:rPr lang="en-US" altLang="en-US" sz="2000" dirty="0"/>
              <a:t>			if they do, add </a:t>
            </a:r>
            <a:r>
              <a:rPr lang="en-US" altLang="en-US" sz="2000" i="1" dirty="0" err="1"/>
              <a:t>t</a:t>
            </a:r>
            <a:r>
              <a:rPr lang="en-US" altLang="en-US" i="1" baseline="-25000" dirty="0" err="1"/>
              <a:t>r</a:t>
            </a:r>
            <a:r>
              <a:rPr lang="en-US" altLang="en-US" i="1" baseline="30000" dirty="0"/>
              <a:t> </a:t>
            </a:r>
            <a:r>
              <a:rPr lang="en-US" altLang="en-US" sz="2000" dirty="0">
                <a:sym typeface="Symbol" panose="05050102010706020507" pitchFamily="18" charset="2"/>
              </a:rPr>
              <a:t>• </a:t>
            </a:r>
            <a:r>
              <a:rPr lang="en-US" altLang="en-US" sz="2000" i="1" dirty="0" err="1">
                <a:sym typeface="Symbol" panose="05050102010706020507" pitchFamily="18" charset="2"/>
              </a:rPr>
              <a:t>t</a:t>
            </a:r>
            <a:r>
              <a:rPr lang="en-US" altLang="en-US" i="1" baseline="-25000" dirty="0" err="1">
                <a:sym typeface="Symbol" panose="05050102010706020507" pitchFamily="18" charset="2"/>
              </a:rPr>
              <a:t>s</a:t>
            </a:r>
            <a:r>
              <a:rPr lang="en-US" altLang="en-US" sz="2000" i="1" dirty="0">
                <a:sym typeface="Symbol" panose="05050102010706020507" pitchFamily="18" charset="2"/>
              </a:rPr>
              <a:t> </a:t>
            </a:r>
            <a:r>
              <a:rPr lang="en-US" altLang="en-US" sz="2000" dirty="0">
                <a:sym typeface="Symbol" panose="05050102010706020507" pitchFamily="18" charset="2"/>
              </a:rPr>
              <a:t>to the result.</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end</a:t>
            </a:r>
            <a:br>
              <a:rPr lang="en-US" altLang="en-US" sz="2000" b="1" dirty="0">
                <a:sym typeface="Symbol" panose="05050102010706020507" pitchFamily="18" charset="2"/>
              </a:rPr>
            </a:br>
            <a:r>
              <a:rPr lang="en-US" altLang="en-US" sz="2000" b="1" dirty="0">
                <a:sym typeface="Symbol" panose="05050102010706020507" pitchFamily="18" charset="2"/>
              </a:rPr>
              <a:t>			end</a:t>
            </a:r>
            <a:br>
              <a:rPr lang="en-US" altLang="en-US" sz="2000" b="1" dirty="0">
                <a:sym typeface="Symbol" panose="05050102010706020507" pitchFamily="18" charset="2"/>
              </a:rPr>
            </a:br>
            <a:r>
              <a:rPr lang="en-US" altLang="en-US" sz="2000" b="1" dirty="0">
                <a:sym typeface="Symbol" panose="05050102010706020507" pitchFamily="18" charset="2"/>
              </a:rPr>
              <a:t>		end</a:t>
            </a:r>
            <a:br>
              <a:rPr lang="en-US" altLang="en-US" sz="2000" b="1" dirty="0">
                <a:sym typeface="Symbol" panose="05050102010706020507" pitchFamily="18" charset="2"/>
              </a:rPr>
            </a:br>
            <a:r>
              <a:rPr lang="en-US" altLang="en-US" sz="2000" b="1" dirty="0">
                <a:sym typeface="Symbol" panose="05050102010706020507" pitchFamily="18" charset="2"/>
              </a:rPr>
              <a:t>	end</a:t>
            </a:r>
          </a:p>
        </p:txBody>
      </p:sp>
    </p:spTree>
    <p:extLst>
      <p:ext uri="{BB962C8B-B14F-4D97-AF65-F5344CB8AC3E}">
        <p14:creationId xmlns:p14="http://schemas.microsoft.com/office/powerpoint/2010/main" val="2023515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a:ea typeface="+mj-ea"/>
              </a:rPr>
              <a:t>Block Nested-Loop Join (Cont.)</a:t>
            </a:r>
          </a:p>
        </p:txBody>
      </p:sp>
      <p:sp>
        <p:nvSpPr>
          <p:cNvPr id="82947" name="Rectangle 3"/>
          <p:cNvSpPr>
            <a:spLocks noGrp="1" noChangeArrowheads="1"/>
          </p:cNvSpPr>
          <p:nvPr>
            <p:ph type="body" idx="1"/>
          </p:nvPr>
        </p:nvSpPr>
        <p:spPr>
          <a:xfrm>
            <a:off x="249239" y="1555667"/>
            <a:ext cx="8724900" cy="4870533"/>
          </a:xfrm>
        </p:spPr>
        <p:txBody>
          <a:bodyPr/>
          <a:lstStyle/>
          <a:p>
            <a:pPr>
              <a:lnSpc>
                <a:spcPct val="90000"/>
              </a:lnSpc>
            </a:pPr>
            <a:r>
              <a:rPr lang="en-US" altLang="en-US" sz="2000" dirty="0"/>
              <a:t>Worst case estimate:  </a:t>
            </a:r>
            <a:r>
              <a:rPr lang="en-US" altLang="en-US" sz="2000" i="1" dirty="0" err="1"/>
              <a:t>b</a:t>
            </a:r>
            <a:r>
              <a:rPr lang="en-US" altLang="en-US" sz="2000" i="1" baseline="-25000" dirty="0" err="1"/>
              <a:t>r</a:t>
            </a:r>
            <a:r>
              <a:rPr lang="en-US" altLang="en-US" sz="2000" i="1" dirty="0"/>
              <a:t> </a:t>
            </a:r>
            <a:r>
              <a:rPr lang="en-US" altLang="en-US" sz="2000" dirty="0">
                <a:sym typeface="Symbol" panose="05050102010706020507" pitchFamily="18" charset="2"/>
              </a:rPr>
              <a:t></a:t>
            </a:r>
            <a:r>
              <a:rPr lang="en-US" altLang="en-US" sz="2000" i="1" dirty="0">
                <a:sym typeface="Symbol" panose="05050102010706020507" pitchFamily="18" charset="2"/>
              </a:rPr>
              <a:t>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s</a:t>
            </a:r>
            <a:r>
              <a:rPr lang="en-US" altLang="en-US" sz="2000" i="1" dirty="0">
                <a:sym typeface="Symbol" panose="05050102010706020507" pitchFamily="18" charset="2"/>
              </a:rPr>
              <a:t> +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r</a:t>
            </a:r>
            <a:r>
              <a:rPr lang="en-US" altLang="en-US" sz="2000" i="1" dirty="0">
                <a:sym typeface="Symbol" panose="05050102010706020507" pitchFamily="18" charset="2"/>
              </a:rPr>
              <a:t> </a:t>
            </a:r>
            <a:r>
              <a:rPr lang="en-US" altLang="en-US" sz="2000" dirty="0">
                <a:sym typeface="Symbol" panose="05050102010706020507" pitchFamily="18" charset="2"/>
              </a:rPr>
              <a:t> block transfers + 2 * </a:t>
            </a:r>
            <a:r>
              <a:rPr lang="en-US" altLang="en-US" sz="2000" i="1" dirty="0" err="1">
                <a:sym typeface="Symbol" panose="05050102010706020507" pitchFamily="18" charset="2"/>
              </a:rPr>
              <a:t>b</a:t>
            </a:r>
            <a:r>
              <a:rPr lang="en-US" altLang="en-US" sz="2000" i="1" baseline="-25000" dirty="0" err="1">
                <a:sym typeface="Symbol" panose="05050102010706020507" pitchFamily="18" charset="2"/>
              </a:rPr>
              <a:t>r</a:t>
            </a:r>
            <a:r>
              <a:rPr lang="en-US" altLang="en-US" sz="2000" i="1" baseline="-25000" dirty="0">
                <a:sym typeface="Symbol" panose="05050102010706020507" pitchFamily="18" charset="2"/>
              </a:rPr>
              <a:t> </a:t>
            </a:r>
            <a:r>
              <a:rPr lang="en-US" altLang="en-US" sz="2000" dirty="0">
                <a:sym typeface="Symbol" panose="05050102010706020507" pitchFamily="18" charset="2"/>
              </a:rPr>
              <a:t> </a:t>
            </a:r>
            <a:r>
              <a:rPr lang="en-US" altLang="en-US" sz="2000" dirty="0"/>
              <a:t>seeks</a:t>
            </a:r>
            <a:endParaRPr lang="en-US" altLang="en-US" sz="2000" dirty="0">
              <a:sym typeface="Symbol" panose="05050102010706020507" pitchFamily="18" charset="2"/>
            </a:endParaRPr>
          </a:p>
          <a:p>
            <a:pPr lvl="1">
              <a:lnSpc>
                <a:spcPct val="90000"/>
              </a:lnSpc>
            </a:pPr>
            <a:r>
              <a:rPr lang="en-US" altLang="en-US" dirty="0"/>
              <a:t>Each block in the inner relation </a:t>
            </a:r>
            <a:r>
              <a:rPr lang="en-US" altLang="en-US" i="1" dirty="0"/>
              <a:t>s</a:t>
            </a:r>
            <a:r>
              <a:rPr lang="en-US" altLang="en-US" dirty="0"/>
              <a:t> is read once for each </a:t>
            </a:r>
            <a:r>
              <a:rPr lang="en-US" altLang="en-US" i="1" dirty="0"/>
              <a:t>block</a:t>
            </a:r>
            <a:r>
              <a:rPr lang="en-US" altLang="en-US" dirty="0"/>
              <a:t> in the outer relation</a:t>
            </a:r>
          </a:p>
          <a:p>
            <a:pPr>
              <a:lnSpc>
                <a:spcPct val="90000"/>
              </a:lnSpc>
            </a:pPr>
            <a:r>
              <a:rPr lang="en-US" altLang="en-US" sz="2000" dirty="0">
                <a:sym typeface="Symbol" panose="05050102010706020507" pitchFamily="18" charset="2"/>
              </a:rPr>
              <a:t>Best case: </a:t>
            </a:r>
            <a:r>
              <a:rPr lang="en-US" altLang="en-US" sz="2000" i="1" dirty="0" err="1">
                <a:sym typeface="Symbol" panose="05050102010706020507" pitchFamily="18" charset="2"/>
              </a:rPr>
              <a:t>b</a:t>
            </a:r>
            <a:r>
              <a:rPr lang="en-US" altLang="en-US" i="1" baseline="-25000" dirty="0" err="1">
                <a:sym typeface="Symbol" panose="05050102010706020507" pitchFamily="18" charset="2"/>
              </a:rPr>
              <a:t>s</a:t>
            </a:r>
            <a:r>
              <a:rPr lang="en-US" altLang="en-US" sz="2000" i="1" dirty="0">
                <a:sym typeface="Symbol" panose="05050102010706020507" pitchFamily="18" charset="2"/>
              </a:rPr>
              <a:t> </a:t>
            </a:r>
            <a:r>
              <a:rPr lang="en-US" altLang="en-US" sz="2000" dirty="0">
                <a:sym typeface="Symbol" panose="05050102010706020507" pitchFamily="18" charset="2"/>
              </a:rPr>
              <a:t>+</a:t>
            </a:r>
            <a:r>
              <a:rPr lang="en-US" altLang="en-US" sz="2000" i="1" dirty="0">
                <a:sym typeface="Symbol" panose="05050102010706020507" pitchFamily="18" charset="2"/>
              </a:rPr>
              <a:t> </a:t>
            </a:r>
            <a:r>
              <a:rPr lang="en-US" altLang="en-US" sz="2000" i="1" dirty="0" err="1">
                <a:sym typeface="Symbol" panose="05050102010706020507" pitchFamily="18" charset="2"/>
              </a:rPr>
              <a:t>b</a:t>
            </a:r>
            <a:r>
              <a:rPr lang="en-US" altLang="en-US" i="1" baseline="-25000" dirty="0" err="1">
                <a:sym typeface="Symbol" panose="05050102010706020507" pitchFamily="18" charset="2"/>
              </a:rPr>
              <a:t>r</a:t>
            </a:r>
            <a:r>
              <a:rPr lang="en-US" altLang="en-US" sz="2000" i="1" dirty="0">
                <a:sym typeface="Symbol" panose="05050102010706020507" pitchFamily="18" charset="2"/>
              </a:rPr>
              <a:t> </a:t>
            </a:r>
            <a:r>
              <a:rPr lang="en-US" altLang="en-US" sz="2000" dirty="0">
                <a:sym typeface="Symbol" panose="05050102010706020507" pitchFamily="18" charset="2"/>
              </a:rPr>
              <a:t>block transfers + 2 seeks.</a:t>
            </a:r>
          </a:p>
          <a:p>
            <a:pPr lvl="1">
              <a:lnSpc>
                <a:spcPct val="90000"/>
              </a:lnSpc>
            </a:pPr>
            <a:r>
              <a:rPr lang="en-US" altLang="en-US" dirty="0">
                <a:sym typeface="Symbol" panose="05050102010706020507" pitchFamily="18" charset="2"/>
              </a:rPr>
              <a:t>If the smaller relation fits entirely in memory, use that as the inner relation.</a:t>
            </a:r>
          </a:p>
          <a:p>
            <a:pPr>
              <a:tabLst>
                <a:tab pos="1428677" algn="l"/>
              </a:tabLst>
            </a:pPr>
            <a:r>
              <a:rPr lang="en-US" dirty="0"/>
              <a:t>Examples use the following information</a:t>
            </a:r>
          </a:p>
          <a:p>
            <a:pPr lvl="1">
              <a:tabLst>
                <a:tab pos="1428677" algn="l"/>
              </a:tabLst>
            </a:pPr>
            <a:r>
              <a:rPr lang="en-US" dirty="0"/>
              <a:t>Number of records of student:  5,000 </a:t>
            </a:r>
          </a:p>
          <a:p>
            <a:pPr lvl="1">
              <a:tabLst>
                <a:tab pos="1428677" algn="l"/>
              </a:tabLst>
            </a:pPr>
            <a:r>
              <a:rPr lang="en-US" dirty="0"/>
              <a:t>Number of blocks of   student:     100   </a:t>
            </a:r>
          </a:p>
          <a:p>
            <a:pPr lvl="1">
              <a:tabLst>
                <a:tab pos="1428677" algn="l"/>
              </a:tabLst>
            </a:pPr>
            <a:r>
              <a:rPr lang="en-US" dirty="0"/>
              <a:t>Number of records of takes: 10,000</a:t>
            </a:r>
          </a:p>
          <a:p>
            <a:pPr lvl="1">
              <a:tabLst>
                <a:tab pos="1428677" algn="l"/>
              </a:tabLst>
            </a:pPr>
            <a:r>
              <a:rPr lang="en-US" dirty="0"/>
              <a:t>Number of blocks of takes:      400</a:t>
            </a:r>
          </a:p>
          <a:p>
            <a:pPr>
              <a:lnSpc>
                <a:spcPct val="90000"/>
              </a:lnSpc>
            </a:pPr>
            <a:endParaRPr lang="en-US" altLang="en-US" sz="2140" dirty="0">
              <a:sym typeface="Symbol" panose="05050102010706020507" pitchFamily="18" charset="2"/>
            </a:endParaRPr>
          </a:p>
        </p:txBody>
      </p:sp>
    </p:spTree>
    <p:extLst>
      <p:ext uri="{BB962C8B-B14F-4D97-AF65-F5344CB8AC3E}">
        <p14:creationId xmlns:p14="http://schemas.microsoft.com/office/powerpoint/2010/main" val="2605804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dirty="0">
                <a:ea typeface="+mj-ea"/>
              </a:rPr>
              <a:t>Block Nested-Loop Join (Cont.)</a:t>
            </a:r>
          </a:p>
        </p:txBody>
      </p:sp>
      <p:sp>
        <p:nvSpPr>
          <p:cNvPr id="33795" name="Rectangle 3"/>
          <p:cNvSpPr>
            <a:spLocks noGrp="1" noChangeArrowheads="1"/>
          </p:cNvSpPr>
          <p:nvPr>
            <p:ph type="body" idx="1"/>
          </p:nvPr>
        </p:nvSpPr>
        <p:spPr>
          <a:xfrm>
            <a:off x="244311" y="1606298"/>
            <a:ext cx="8604250" cy="5529262"/>
          </a:xfrm>
        </p:spPr>
        <p:txBody>
          <a:bodyPr/>
          <a:lstStyle/>
          <a:p>
            <a:pPr>
              <a:defRPr/>
            </a:pPr>
            <a:r>
              <a:rPr lang="en-US" sz="2000" dirty="0"/>
              <a:t>In the worst case, if there is enough memory only to hold one block of each relation, the estimated cost is </a:t>
            </a:r>
          </a:p>
          <a:p>
            <a:pPr lvl="1">
              <a:defRPr/>
            </a:pPr>
            <a:r>
              <a:rPr lang="en-US" i="1" dirty="0" err="1"/>
              <a:t>b</a:t>
            </a:r>
            <a:r>
              <a:rPr lang="en-US" i="1" baseline="-25000" dirty="0" err="1"/>
              <a:t>r</a:t>
            </a:r>
            <a:r>
              <a:rPr lang="en-US" i="1" dirty="0"/>
              <a:t> </a:t>
            </a:r>
            <a:r>
              <a:rPr lang="en-US" dirty="0">
                <a:sym typeface="Symbol" charset="2"/>
              </a:rPr>
              <a:t> </a:t>
            </a:r>
            <a:r>
              <a:rPr lang="en-US" i="1" dirty="0" err="1">
                <a:sym typeface="Symbol" charset="2"/>
              </a:rPr>
              <a:t>b</a:t>
            </a:r>
            <a:r>
              <a:rPr lang="en-US" i="1" baseline="-25000" dirty="0" err="1">
                <a:sym typeface="Symbol" charset="2"/>
              </a:rPr>
              <a:t>s</a:t>
            </a:r>
            <a:r>
              <a:rPr lang="en-US" dirty="0">
                <a:sym typeface="Symbol" charset="2"/>
              </a:rPr>
              <a:t> +</a:t>
            </a:r>
            <a:r>
              <a:rPr lang="en-US" i="1" dirty="0">
                <a:sym typeface="Symbol" charset="2"/>
              </a:rPr>
              <a:t> </a:t>
            </a:r>
            <a:r>
              <a:rPr lang="en-US" i="1" dirty="0" err="1">
                <a:sym typeface="Symbol" charset="2"/>
              </a:rPr>
              <a:t>b</a:t>
            </a:r>
            <a:r>
              <a:rPr lang="en-US" i="1" baseline="-25000" dirty="0" err="1">
                <a:sym typeface="Symbol" charset="2"/>
              </a:rPr>
              <a:t>r</a:t>
            </a:r>
            <a:r>
              <a:rPr lang="en-US" dirty="0">
                <a:sym typeface="Symbol" charset="2"/>
              </a:rPr>
              <a:t> block transfers, </a:t>
            </a:r>
          </a:p>
          <a:p>
            <a:pPr lvl="1">
              <a:defRPr/>
            </a:pPr>
            <a:r>
              <a:rPr lang="en-US" i="1" dirty="0"/>
              <a:t>2 </a:t>
            </a:r>
            <a:r>
              <a:rPr lang="en-US" dirty="0">
                <a:sym typeface="Symbol" charset="2"/>
              </a:rPr>
              <a:t>*</a:t>
            </a:r>
            <a:r>
              <a:rPr lang="en-US" i="1" dirty="0">
                <a:sym typeface="Symbol" charset="2"/>
              </a:rPr>
              <a:t> </a:t>
            </a:r>
            <a:r>
              <a:rPr lang="en-US" i="1" dirty="0" err="1">
                <a:sym typeface="Symbol" charset="2"/>
              </a:rPr>
              <a:t>b</a:t>
            </a:r>
            <a:r>
              <a:rPr lang="en-US" i="1" baseline="-25000" dirty="0" err="1">
                <a:sym typeface="Symbol" charset="2"/>
              </a:rPr>
              <a:t>r</a:t>
            </a:r>
            <a:r>
              <a:rPr lang="en-US" dirty="0">
                <a:sym typeface="Symbol" charset="2"/>
              </a:rPr>
              <a:t> seeks, </a:t>
            </a:r>
          </a:p>
          <a:p>
            <a:pPr lvl="1">
              <a:defRPr/>
            </a:pPr>
            <a:r>
              <a:rPr lang="en-US" dirty="0">
                <a:sym typeface="Symbol" charset="2"/>
              </a:rPr>
              <a:t>Assuming worst case memory availability cost estimate is</a:t>
            </a:r>
          </a:p>
          <a:p>
            <a:pPr lvl="1">
              <a:defRPr/>
            </a:pPr>
            <a:r>
              <a:rPr lang="en-US" dirty="0">
                <a:sym typeface="Symbol" charset="2"/>
              </a:rPr>
              <a:t>with </a:t>
            </a:r>
            <a:r>
              <a:rPr lang="en-US" i="1" dirty="0">
                <a:sym typeface="Symbol" charset="2"/>
              </a:rPr>
              <a:t>student </a:t>
            </a:r>
            <a:r>
              <a:rPr lang="en-US" dirty="0">
                <a:sym typeface="Symbol" charset="2"/>
              </a:rPr>
              <a:t>as outer relation:</a:t>
            </a:r>
          </a:p>
          <a:p>
            <a:pPr lvl="2">
              <a:buFont typeface="Webdings" charset="2"/>
              <a:buChar char="4"/>
              <a:defRPr/>
            </a:pPr>
            <a:r>
              <a:rPr lang="en-US" sz="2000" dirty="0">
                <a:sym typeface="Symbol" charset="2"/>
              </a:rPr>
              <a:t>100  400 + 100 = 40,100 block transfers,</a:t>
            </a:r>
          </a:p>
          <a:p>
            <a:pPr lvl="2">
              <a:buFont typeface="Webdings" charset="2"/>
              <a:buChar char="4"/>
              <a:defRPr/>
            </a:pPr>
            <a:r>
              <a:rPr lang="en-US" sz="2000" dirty="0">
                <a:sym typeface="Symbol" charset="2"/>
              </a:rPr>
              <a:t>2 * 100 = 200 seeks </a:t>
            </a:r>
          </a:p>
          <a:p>
            <a:pPr lvl="1">
              <a:defRPr/>
            </a:pPr>
            <a:r>
              <a:rPr lang="en-US" dirty="0">
                <a:sym typeface="Symbol" charset="2"/>
              </a:rPr>
              <a:t>with </a:t>
            </a:r>
            <a:r>
              <a:rPr lang="en-US" i="1" dirty="0">
                <a:sym typeface="Symbol" charset="2"/>
              </a:rPr>
              <a:t>takes </a:t>
            </a:r>
            <a:r>
              <a:rPr lang="en-US" dirty="0">
                <a:sym typeface="Symbol" charset="2"/>
              </a:rPr>
              <a:t> as the outer relation </a:t>
            </a:r>
          </a:p>
          <a:p>
            <a:pPr lvl="2">
              <a:buFont typeface="Webdings" charset="2"/>
              <a:buChar char="4"/>
              <a:defRPr/>
            </a:pPr>
            <a:r>
              <a:rPr lang="en-US" sz="2000" dirty="0">
                <a:sym typeface="Symbol" charset="2"/>
              </a:rPr>
              <a:t>400  100 + 400 = 40,400 block transfers </a:t>
            </a:r>
          </a:p>
          <a:p>
            <a:pPr lvl="2">
              <a:buFont typeface="Webdings" charset="2"/>
              <a:buChar char="4"/>
              <a:defRPr/>
            </a:pPr>
            <a:r>
              <a:rPr lang="en-US" sz="2000" dirty="0">
                <a:sym typeface="Symbol" charset="2"/>
              </a:rPr>
              <a:t>2 * 400 = 800 seeks </a:t>
            </a:r>
          </a:p>
        </p:txBody>
      </p:sp>
    </p:spTree>
    <p:extLst>
      <p:ext uri="{BB962C8B-B14F-4D97-AF65-F5344CB8AC3E}">
        <p14:creationId xmlns:p14="http://schemas.microsoft.com/office/powerpoint/2010/main" val="913743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a typeface="+mj-ea"/>
              </a:rPr>
              <a:t>Indexed Nested-Loop Join</a:t>
            </a:r>
          </a:p>
        </p:txBody>
      </p:sp>
      <p:sp>
        <p:nvSpPr>
          <p:cNvPr id="87043" name="Rectangle 3"/>
          <p:cNvSpPr>
            <a:spLocks noGrp="1" noChangeArrowheads="1"/>
          </p:cNvSpPr>
          <p:nvPr>
            <p:ph type="body" idx="1"/>
          </p:nvPr>
        </p:nvSpPr>
        <p:spPr>
          <a:xfrm>
            <a:off x="457200" y="1196752"/>
            <a:ext cx="8232775" cy="5227331"/>
          </a:xfrm>
        </p:spPr>
        <p:txBody>
          <a:bodyPr/>
          <a:lstStyle/>
          <a:p>
            <a:pPr>
              <a:lnSpc>
                <a:spcPct val="90000"/>
              </a:lnSpc>
            </a:pPr>
            <a:r>
              <a:rPr lang="en-US" altLang="en-US" sz="2200" dirty="0"/>
              <a:t>Index lookups can replace file scans if</a:t>
            </a:r>
          </a:p>
          <a:p>
            <a:pPr lvl="1">
              <a:lnSpc>
                <a:spcPct val="90000"/>
              </a:lnSpc>
            </a:pPr>
            <a:r>
              <a:rPr lang="en-US" altLang="en-US" sz="2200" dirty="0"/>
              <a:t>join is an </a:t>
            </a:r>
            <a:r>
              <a:rPr lang="en-US" altLang="en-US" sz="2200" dirty="0" err="1"/>
              <a:t>equi</a:t>
            </a:r>
            <a:r>
              <a:rPr lang="en-US" altLang="en-US" sz="2200" dirty="0"/>
              <a:t>-join or natural join and</a:t>
            </a:r>
          </a:p>
          <a:p>
            <a:pPr lvl="1">
              <a:lnSpc>
                <a:spcPct val="90000"/>
              </a:lnSpc>
            </a:pPr>
            <a:r>
              <a:rPr lang="en-US" altLang="en-US" sz="2200" dirty="0"/>
              <a:t>an index is available on the inner relation’s join attribute</a:t>
            </a:r>
          </a:p>
          <a:p>
            <a:pPr>
              <a:lnSpc>
                <a:spcPct val="90000"/>
              </a:lnSpc>
            </a:pPr>
            <a:r>
              <a:rPr lang="en-US" altLang="en-US" sz="2200" dirty="0"/>
              <a:t>For each tuple </a:t>
            </a:r>
            <a:r>
              <a:rPr lang="en-US" altLang="en-US" sz="2200" i="1" dirty="0" err="1"/>
              <a:t>t</a:t>
            </a:r>
            <a:r>
              <a:rPr lang="en-US" altLang="en-US" sz="2200" i="1" baseline="-25000" dirty="0" err="1"/>
              <a:t>r</a:t>
            </a:r>
            <a:r>
              <a:rPr lang="en-US" altLang="en-US" sz="2200" i="1" dirty="0"/>
              <a:t> </a:t>
            </a:r>
            <a:r>
              <a:rPr lang="en-US" altLang="en-US" sz="2200" dirty="0"/>
              <a:t>in the outer relation </a:t>
            </a:r>
            <a:r>
              <a:rPr lang="en-US" altLang="en-US" sz="2200" i="1" dirty="0"/>
              <a:t>r,</a:t>
            </a:r>
            <a:r>
              <a:rPr lang="en-US" altLang="en-US" sz="2200" dirty="0"/>
              <a:t> use the index to look up tuples in </a:t>
            </a:r>
            <a:r>
              <a:rPr lang="en-US" altLang="en-US" sz="2200" i="1" dirty="0"/>
              <a:t>s</a:t>
            </a:r>
            <a:r>
              <a:rPr lang="en-US" altLang="en-US" sz="2200" dirty="0"/>
              <a:t> that satisfy the join condition with tuple </a:t>
            </a:r>
            <a:r>
              <a:rPr lang="en-US" altLang="en-US" sz="2200" i="1" dirty="0"/>
              <a:t>t</a:t>
            </a:r>
            <a:r>
              <a:rPr lang="en-US" altLang="en-US" sz="2200" i="1" baseline="-25000" dirty="0"/>
              <a:t>r</a:t>
            </a:r>
            <a:r>
              <a:rPr lang="en-US" altLang="en-US" sz="2200" i="1" dirty="0"/>
              <a:t>.</a:t>
            </a:r>
          </a:p>
          <a:p>
            <a:pPr>
              <a:lnSpc>
                <a:spcPct val="90000"/>
              </a:lnSpc>
            </a:pPr>
            <a:r>
              <a:rPr lang="en-US" altLang="en-US" sz="2200" dirty="0"/>
              <a:t>Worst case:  buffer has space for only one block of </a:t>
            </a:r>
            <a:r>
              <a:rPr lang="en-US" altLang="en-US" sz="2200" i="1" dirty="0"/>
              <a:t>r,</a:t>
            </a:r>
            <a:r>
              <a:rPr lang="en-US" altLang="en-US" sz="2200" dirty="0"/>
              <a:t> and one block of index for each tuple in </a:t>
            </a:r>
            <a:r>
              <a:rPr lang="en-US" altLang="en-US" sz="2200" i="1" dirty="0"/>
              <a:t>r</a:t>
            </a:r>
            <a:r>
              <a:rPr lang="en-US" altLang="en-US" sz="2200" dirty="0"/>
              <a:t>, we perform an index lookup on </a:t>
            </a:r>
            <a:r>
              <a:rPr lang="en-US" altLang="en-US" sz="2200" i="1" dirty="0"/>
              <a:t>s.</a:t>
            </a:r>
            <a:endParaRPr lang="en-US" altLang="en-US" sz="2200" dirty="0"/>
          </a:p>
          <a:p>
            <a:pPr>
              <a:lnSpc>
                <a:spcPct val="90000"/>
              </a:lnSpc>
            </a:pPr>
            <a:r>
              <a:rPr lang="en-US" altLang="en-US" sz="2200" dirty="0"/>
              <a:t>Cost of the join:  </a:t>
            </a:r>
            <a:r>
              <a:rPr lang="en-US" altLang="en-US" sz="2200" i="1" dirty="0" err="1"/>
              <a:t>b</a:t>
            </a:r>
            <a:r>
              <a:rPr lang="en-US" altLang="en-US" sz="2200" i="1" baseline="-25000" dirty="0" err="1"/>
              <a:t>r</a:t>
            </a:r>
            <a:r>
              <a:rPr lang="en-US" altLang="en-US" sz="2200" i="1" dirty="0"/>
              <a:t> </a:t>
            </a:r>
            <a:r>
              <a:rPr lang="en-US" altLang="en-US" sz="2200" dirty="0"/>
              <a:t>+ </a:t>
            </a:r>
            <a:r>
              <a:rPr lang="en-US" altLang="en-US" sz="2200" i="1" dirty="0" err="1"/>
              <a:t>n</a:t>
            </a:r>
            <a:r>
              <a:rPr lang="en-US" altLang="en-US" sz="2200" i="1" baseline="-25000" dirty="0" err="1"/>
              <a:t>r</a:t>
            </a:r>
            <a:r>
              <a:rPr lang="en-US" altLang="en-US" sz="2200" i="1" dirty="0"/>
              <a:t> </a:t>
            </a:r>
            <a:r>
              <a:rPr lang="en-US" altLang="en-US" sz="2200" dirty="0">
                <a:sym typeface="Symbol" panose="05050102010706020507" pitchFamily="18" charset="2"/>
              </a:rPr>
              <a:t> </a:t>
            </a:r>
            <a:r>
              <a:rPr lang="en-US" altLang="en-US" sz="2200" i="1" dirty="0">
                <a:sym typeface="Symbol" panose="05050102010706020507" pitchFamily="18" charset="2"/>
              </a:rPr>
              <a:t>c </a:t>
            </a:r>
            <a:r>
              <a:rPr lang="en-US" altLang="en-US" sz="2200" dirty="0">
                <a:sym typeface="Symbol" panose="05050102010706020507" pitchFamily="18" charset="2"/>
              </a:rPr>
              <a:t>block transfers and seeks</a:t>
            </a:r>
          </a:p>
          <a:p>
            <a:pPr lvl="1">
              <a:lnSpc>
                <a:spcPct val="90000"/>
              </a:lnSpc>
            </a:pPr>
            <a:r>
              <a:rPr lang="en-US" altLang="en-US" sz="2200" dirty="0">
                <a:sym typeface="Symbol" panose="05050102010706020507" pitchFamily="18" charset="2"/>
              </a:rPr>
              <a:t>Where </a:t>
            </a:r>
            <a:r>
              <a:rPr lang="en-US" altLang="en-US" sz="2200" i="1" dirty="0">
                <a:sym typeface="Symbol" panose="05050102010706020507" pitchFamily="18" charset="2"/>
              </a:rPr>
              <a:t>c</a:t>
            </a:r>
            <a:r>
              <a:rPr lang="en-US" altLang="en-US" sz="2200" dirty="0">
                <a:sym typeface="Symbol" panose="05050102010706020507" pitchFamily="18" charset="2"/>
              </a:rPr>
              <a:t> is the cost of traversing index and fetching all matching </a:t>
            </a:r>
            <a:r>
              <a:rPr lang="en-US" altLang="en-US" sz="2200" i="1" dirty="0">
                <a:sym typeface="Symbol" panose="05050102010706020507" pitchFamily="18" charset="2"/>
              </a:rPr>
              <a:t>s</a:t>
            </a:r>
            <a:r>
              <a:rPr lang="en-US" altLang="en-US" sz="2200" dirty="0">
                <a:sym typeface="Symbol" panose="05050102010706020507" pitchFamily="18" charset="2"/>
              </a:rPr>
              <a:t> tuples for one tuple of </a:t>
            </a:r>
            <a:r>
              <a:rPr lang="en-US" altLang="en-US" sz="2200" i="1" dirty="0">
                <a:sym typeface="Symbol" panose="05050102010706020507" pitchFamily="18" charset="2"/>
              </a:rPr>
              <a:t>r</a:t>
            </a:r>
            <a:endParaRPr lang="en-US" altLang="en-US" sz="2200" dirty="0">
              <a:sym typeface="Symbol" panose="05050102010706020507" pitchFamily="18" charset="2"/>
            </a:endParaRPr>
          </a:p>
          <a:p>
            <a:pPr lvl="1">
              <a:lnSpc>
                <a:spcPct val="90000"/>
              </a:lnSpc>
            </a:pPr>
            <a:r>
              <a:rPr lang="en-US" altLang="en-US" sz="2200" i="1" dirty="0">
                <a:sym typeface="Symbol" panose="05050102010706020507" pitchFamily="18" charset="2"/>
              </a:rPr>
              <a:t>c</a:t>
            </a:r>
            <a:r>
              <a:rPr lang="en-US" altLang="en-US" sz="2200" dirty="0">
                <a:sym typeface="Symbol" panose="05050102010706020507" pitchFamily="18" charset="2"/>
              </a:rPr>
              <a:t> can be estimated as cost of a single selection on </a:t>
            </a:r>
            <a:r>
              <a:rPr lang="en-US" altLang="en-US" sz="2200" i="1" dirty="0">
                <a:sym typeface="Symbol" panose="05050102010706020507" pitchFamily="18" charset="2"/>
              </a:rPr>
              <a:t>s</a:t>
            </a:r>
            <a:r>
              <a:rPr lang="en-US" altLang="en-US" sz="2200" dirty="0">
                <a:sym typeface="Symbol" panose="05050102010706020507" pitchFamily="18" charset="2"/>
              </a:rPr>
              <a:t> using the join condition. (i.e., height +1)</a:t>
            </a:r>
          </a:p>
          <a:p>
            <a:pPr>
              <a:lnSpc>
                <a:spcPct val="90000"/>
              </a:lnSpc>
            </a:pPr>
            <a:r>
              <a:rPr lang="en-US" altLang="en-US" sz="2200" dirty="0">
                <a:sym typeface="Symbol" panose="05050102010706020507" pitchFamily="18" charset="2"/>
              </a:rPr>
              <a:t>If indices are available on join attributes of both </a:t>
            </a:r>
            <a:r>
              <a:rPr lang="en-US" altLang="en-US" sz="2200" i="1" dirty="0">
                <a:sym typeface="Symbol" panose="05050102010706020507" pitchFamily="18" charset="2"/>
              </a:rPr>
              <a:t>r </a:t>
            </a:r>
            <a:r>
              <a:rPr lang="en-US" altLang="en-US" sz="2200" dirty="0">
                <a:sym typeface="Symbol" panose="05050102010706020507" pitchFamily="18" charset="2"/>
              </a:rPr>
              <a:t>and </a:t>
            </a:r>
            <a:r>
              <a:rPr lang="en-US" altLang="en-US" sz="2200" i="1" dirty="0">
                <a:sym typeface="Symbol" panose="05050102010706020507" pitchFamily="18" charset="2"/>
              </a:rPr>
              <a:t>s,  </a:t>
            </a:r>
            <a:r>
              <a:rPr lang="en-US" altLang="en-US" sz="2200" dirty="0">
                <a:sym typeface="Symbol" panose="05050102010706020507" pitchFamily="18" charset="2"/>
              </a:rPr>
              <a:t>use the relation with fewer tuples as the outer relation.</a:t>
            </a:r>
          </a:p>
        </p:txBody>
      </p:sp>
    </p:spTree>
    <p:extLst>
      <p:ext uri="{BB962C8B-B14F-4D97-AF65-F5344CB8AC3E}">
        <p14:creationId xmlns:p14="http://schemas.microsoft.com/office/powerpoint/2010/main" val="3114181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73442" y="170796"/>
            <a:ext cx="8077200" cy="1081088"/>
          </a:xfrm>
        </p:spPr>
        <p:txBody>
          <a:bodyPr/>
          <a:lstStyle/>
          <a:p>
            <a:pPr>
              <a:defRPr/>
            </a:pPr>
            <a:r>
              <a:rPr lang="en-US" dirty="0">
                <a:ea typeface="+mj-ea"/>
              </a:rPr>
              <a:t>Example of </a:t>
            </a:r>
            <a:r>
              <a:rPr lang="en-US" dirty="0">
                <a:ea typeface="ＭＳ Ｐゴシック" charset="-128"/>
              </a:rPr>
              <a:t>Indexed </a:t>
            </a:r>
            <a:r>
              <a:rPr lang="en-US" dirty="0">
                <a:ea typeface="+mj-ea"/>
              </a:rPr>
              <a:t>Nested-Loop Join Costs</a:t>
            </a:r>
          </a:p>
        </p:txBody>
      </p:sp>
      <p:sp>
        <p:nvSpPr>
          <p:cNvPr id="89091" name="Rectangle 3"/>
          <p:cNvSpPr>
            <a:spLocks noGrp="1" noChangeArrowheads="1"/>
          </p:cNvSpPr>
          <p:nvPr>
            <p:ph type="body" idx="1"/>
          </p:nvPr>
        </p:nvSpPr>
        <p:spPr>
          <a:xfrm>
            <a:off x="292100" y="1628800"/>
            <a:ext cx="8383588" cy="4483623"/>
          </a:xfrm>
        </p:spPr>
        <p:txBody>
          <a:bodyPr/>
          <a:lstStyle/>
          <a:p>
            <a:r>
              <a:rPr lang="en-US" altLang="en-US" dirty="0"/>
              <a:t>Compute </a:t>
            </a:r>
            <a:r>
              <a:rPr lang="en-US" altLang="en-US" i="1" dirty="0"/>
              <a:t>student     takes, </a:t>
            </a:r>
            <a:r>
              <a:rPr lang="en-US" altLang="en-US" dirty="0"/>
              <a:t>with </a:t>
            </a:r>
            <a:r>
              <a:rPr lang="en-US" altLang="en-US" i="1" dirty="0"/>
              <a:t>student</a:t>
            </a:r>
            <a:r>
              <a:rPr lang="en-US" altLang="en-US" dirty="0"/>
              <a:t> as the outer relation.</a:t>
            </a:r>
          </a:p>
          <a:p>
            <a:r>
              <a:rPr lang="en-US" altLang="en-US" dirty="0"/>
              <a:t>Let </a:t>
            </a:r>
            <a:r>
              <a:rPr lang="en-US" altLang="en-US" i="1" dirty="0"/>
              <a:t>takes</a:t>
            </a:r>
            <a:r>
              <a:rPr lang="en-US" altLang="en-US" dirty="0"/>
              <a:t> have a primary B</a:t>
            </a:r>
            <a:r>
              <a:rPr lang="en-US" altLang="en-US" baseline="30000" dirty="0"/>
              <a:t>+</a:t>
            </a:r>
            <a:r>
              <a:rPr lang="en-US" altLang="en-US" dirty="0"/>
              <a:t>-tree index on the attribute </a:t>
            </a:r>
            <a:r>
              <a:rPr lang="en-US" altLang="en-US" i="1" dirty="0"/>
              <a:t>ID, </a:t>
            </a:r>
            <a:r>
              <a:rPr lang="en-US" altLang="en-US" dirty="0"/>
              <a:t>which contains 20 entries in each index node.</a:t>
            </a:r>
          </a:p>
          <a:p>
            <a:r>
              <a:rPr lang="en-US" altLang="en-US" dirty="0"/>
              <a:t>Since</a:t>
            </a:r>
            <a:r>
              <a:rPr lang="en-US" altLang="en-US" i="1" dirty="0"/>
              <a:t> takes </a:t>
            </a:r>
            <a:r>
              <a:rPr lang="en-US" altLang="en-US" dirty="0"/>
              <a:t>has 10,000 tuples, the height of the tree is 4, and one more access is needed to find the actual data. </a:t>
            </a:r>
          </a:p>
          <a:p>
            <a:pPr lvl="1"/>
            <a:r>
              <a:rPr lang="en-US" altLang="en-US" sz="2400" dirty="0"/>
              <a:t>If there are </a:t>
            </a:r>
            <a:r>
              <a:rPr lang="en-US" altLang="en-US" sz="2400" i="1" dirty="0"/>
              <a:t>K</a:t>
            </a:r>
            <a:r>
              <a:rPr lang="en-US" altLang="en-US" sz="2400" dirty="0"/>
              <a:t> search-key values in the file, the height of the tree is no more than </a:t>
            </a:r>
            <a:r>
              <a:rPr lang="en-US" altLang="en-US" sz="2400" dirty="0">
                <a:sym typeface="Symbol" panose="05050102010706020507" pitchFamily="18" charset="2"/>
              </a:rPr>
              <a:t></a:t>
            </a:r>
            <a:r>
              <a:rPr lang="en-US" altLang="en-US" sz="2400" dirty="0" err="1">
                <a:sym typeface="Symbol" panose="05050102010706020507" pitchFamily="18" charset="2"/>
              </a:rPr>
              <a:t>log</a:t>
            </a:r>
            <a:r>
              <a:rPr lang="en-US" altLang="en-US" sz="2400" baseline="-25000" dirty="0" err="1">
                <a:sym typeface="Symbol" panose="05050102010706020507" pitchFamily="18" charset="2"/>
              </a:rPr>
              <a:t></a:t>
            </a:r>
            <a:r>
              <a:rPr lang="en-US" altLang="en-US" sz="2400" i="1" baseline="-25000" dirty="0" err="1">
                <a:sym typeface="Symbol" panose="05050102010706020507" pitchFamily="18" charset="2"/>
              </a:rPr>
              <a:t>n</a:t>
            </a:r>
            <a:r>
              <a:rPr lang="en-US" altLang="en-US" sz="2400" baseline="-25000" dirty="0">
                <a:sym typeface="Symbol" panose="05050102010706020507" pitchFamily="18" charset="2"/>
              </a:rPr>
              <a:t>/2</a:t>
            </a:r>
            <a:r>
              <a:rPr lang="en-US" altLang="en-US" sz="2400" dirty="0">
                <a:sym typeface="Symbol" panose="05050102010706020507" pitchFamily="18" charset="2"/>
              </a:rPr>
              <a:t>(</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en-US" sz="2400" dirty="0" err="1">
                <a:sym typeface="Symbol" panose="05050102010706020507" pitchFamily="18" charset="2"/>
              </a:rPr>
              <a:t>log</a:t>
            </a:r>
            <a:r>
              <a:rPr lang="en-US" altLang="en-US" sz="2400" baseline="-25000" dirty="0" err="1">
                <a:sym typeface="Symbol" panose="05050102010706020507" pitchFamily="18" charset="2"/>
              </a:rPr>
              <a:t></a:t>
            </a:r>
            <a:r>
              <a:rPr lang="en-US" altLang="en-US" sz="2400" i="1" baseline="-25000" dirty="0" err="1">
                <a:sym typeface="Symbol" panose="05050102010706020507" pitchFamily="18" charset="2"/>
              </a:rPr>
              <a:t>20</a:t>
            </a:r>
            <a:r>
              <a:rPr lang="en-US" altLang="en-US" sz="2400" baseline="-25000" dirty="0">
                <a:sym typeface="Symbol" panose="05050102010706020507" pitchFamily="18" charset="2"/>
              </a:rPr>
              <a:t>/2</a:t>
            </a:r>
            <a:r>
              <a:rPr lang="en-US" altLang="en-US" sz="2400" dirty="0">
                <a:sym typeface="Symbol" panose="05050102010706020507" pitchFamily="18" charset="2"/>
              </a:rPr>
              <a:t>(</a:t>
            </a:r>
            <a:r>
              <a:rPr lang="en-US" altLang="en-US" sz="2400" i="1" dirty="0">
                <a:sym typeface="Symbol" panose="05050102010706020507" pitchFamily="18" charset="2"/>
              </a:rPr>
              <a:t>10,000</a:t>
            </a:r>
            <a:r>
              <a:rPr lang="en-US" altLang="en-US" sz="2400" dirty="0">
                <a:sym typeface="Symbol" panose="05050102010706020507" pitchFamily="18" charset="2"/>
              </a:rPr>
              <a:t>)  = 4 </a:t>
            </a:r>
            <a:endParaRPr lang="en-US" altLang="en-US" sz="2400" dirty="0"/>
          </a:p>
          <a:p>
            <a:r>
              <a:rPr lang="en-US" altLang="en-US" dirty="0"/>
              <a:t>Cost of indexed nested loops join (</a:t>
            </a:r>
            <a:r>
              <a:rPr lang="en-US" altLang="en-US" i="1" dirty="0" err="1"/>
              <a:t>b</a:t>
            </a:r>
            <a:r>
              <a:rPr lang="en-US" altLang="en-US" i="1" baseline="-25000" dirty="0" err="1"/>
              <a:t>r</a:t>
            </a:r>
            <a:r>
              <a:rPr lang="en-US" altLang="en-US" i="1" dirty="0"/>
              <a:t> </a:t>
            </a:r>
            <a:r>
              <a:rPr lang="en-US" altLang="en-US" dirty="0"/>
              <a:t>+ </a:t>
            </a:r>
            <a:r>
              <a:rPr lang="en-US" altLang="en-US" i="1" dirty="0" err="1"/>
              <a:t>n</a:t>
            </a:r>
            <a:r>
              <a:rPr lang="en-US" altLang="en-US" i="1" baseline="-25000" dirty="0" err="1"/>
              <a:t>r</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c)</a:t>
            </a:r>
            <a:endParaRPr lang="en-US" altLang="en-US" dirty="0"/>
          </a:p>
          <a:p>
            <a:pPr lvl="1">
              <a:lnSpc>
                <a:spcPct val="120000"/>
              </a:lnSpc>
            </a:pPr>
            <a:r>
              <a:rPr lang="en-US" altLang="en-US" sz="2400" dirty="0">
                <a:sym typeface="Greek Symbols" pitchFamily="18" charset="2"/>
              </a:rPr>
              <a:t>100 + 5000 * 5 = 25,100  block transfers and seeks.</a:t>
            </a:r>
          </a:p>
        </p:txBody>
      </p:sp>
      <p:sp>
        <p:nvSpPr>
          <p:cNvPr id="89092" name="AutoShape 4"/>
          <p:cNvSpPr>
            <a:spLocks noChangeArrowheads="1"/>
          </p:cNvSpPr>
          <p:nvPr/>
        </p:nvSpPr>
        <p:spPr bwMode="auto">
          <a:xfrm rot="5400000">
            <a:off x="3166889" y="178075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3000"/>
          </a:p>
        </p:txBody>
      </p:sp>
    </p:spTree>
    <p:extLst>
      <p:ext uri="{BB962C8B-B14F-4D97-AF65-F5344CB8AC3E}">
        <p14:creationId xmlns:p14="http://schemas.microsoft.com/office/powerpoint/2010/main" val="426543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dirty="0"/>
              <a:t>Search Space</a:t>
            </a:r>
          </a:p>
        </p:txBody>
      </p:sp>
      <p:sp>
        <p:nvSpPr>
          <p:cNvPr id="146455" name="Text Box 1047"/>
          <p:cNvSpPr txBox="1">
            <a:spLocks noChangeArrowheads="1"/>
          </p:cNvSpPr>
          <p:nvPr/>
        </p:nvSpPr>
        <p:spPr bwMode="auto">
          <a:xfrm>
            <a:off x="1760355" y="2416388"/>
            <a:ext cx="173246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Linear Join Tree</a:t>
            </a:r>
          </a:p>
        </p:txBody>
      </p:sp>
      <p:sp>
        <p:nvSpPr>
          <p:cNvPr id="146469" name="Text Box 1061"/>
          <p:cNvSpPr txBox="1">
            <a:spLocks noChangeArrowheads="1"/>
          </p:cNvSpPr>
          <p:nvPr/>
        </p:nvSpPr>
        <p:spPr bwMode="auto">
          <a:xfrm>
            <a:off x="5263241" y="2416388"/>
            <a:ext cx="1730856"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Bushy Join Tree</a:t>
            </a:r>
          </a:p>
        </p:txBody>
      </p:sp>
      <p:sp>
        <p:nvSpPr>
          <p:cNvPr id="32" name="Rectangle 4"/>
          <p:cNvSpPr>
            <a:spLocks noChangeArrowheads="1"/>
          </p:cNvSpPr>
          <p:nvPr/>
        </p:nvSpPr>
        <p:spPr bwMode="auto">
          <a:xfrm>
            <a:off x="19514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3" name="Rectangle 5"/>
          <p:cNvSpPr>
            <a:spLocks noChangeArrowheads="1"/>
          </p:cNvSpPr>
          <p:nvPr/>
        </p:nvSpPr>
        <p:spPr bwMode="auto">
          <a:xfrm>
            <a:off x="7656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4" name="Line 6"/>
          <p:cNvSpPr>
            <a:spLocks noChangeShapeType="1"/>
          </p:cNvSpPr>
          <p:nvPr/>
        </p:nvSpPr>
        <p:spPr bwMode="auto">
          <a:xfrm flipV="1">
            <a:off x="9906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5" name="Line 7"/>
          <p:cNvSpPr>
            <a:spLocks noChangeShapeType="1"/>
          </p:cNvSpPr>
          <p:nvPr/>
        </p:nvSpPr>
        <p:spPr bwMode="auto">
          <a:xfrm flipH="1" flipV="1">
            <a:off x="16764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6" name="Line 8"/>
          <p:cNvSpPr>
            <a:spLocks noChangeShapeType="1"/>
          </p:cNvSpPr>
          <p:nvPr/>
        </p:nvSpPr>
        <p:spPr bwMode="auto">
          <a:xfrm flipV="1">
            <a:off x="1620838" y="3599286"/>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7" name="Rectangle 9"/>
          <p:cNvSpPr>
            <a:spLocks noChangeArrowheads="1"/>
          </p:cNvSpPr>
          <p:nvPr/>
        </p:nvSpPr>
        <p:spPr bwMode="auto">
          <a:xfrm>
            <a:off x="2561081" y="402949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8" name="Line 10"/>
          <p:cNvSpPr>
            <a:spLocks noChangeShapeType="1"/>
          </p:cNvSpPr>
          <p:nvPr/>
        </p:nvSpPr>
        <p:spPr bwMode="auto">
          <a:xfrm flipH="1" flipV="1">
            <a:off x="2286000" y="3615161"/>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9" name="Line 11"/>
          <p:cNvSpPr>
            <a:spLocks noChangeShapeType="1"/>
          </p:cNvSpPr>
          <p:nvPr/>
        </p:nvSpPr>
        <p:spPr bwMode="auto">
          <a:xfrm flipV="1">
            <a:off x="2286000" y="294523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0" name="Rectangle 12"/>
          <p:cNvSpPr>
            <a:spLocks noChangeArrowheads="1"/>
          </p:cNvSpPr>
          <p:nvPr/>
        </p:nvSpPr>
        <p:spPr bwMode="auto">
          <a:xfrm>
            <a:off x="3246881" y="33770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41" name="Line 13"/>
          <p:cNvSpPr>
            <a:spLocks noChangeShapeType="1"/>
          </p:cNvSpPr>
          <p:nvPr/>
        </p:nvSpPr>
        <p:spPr bwMode="auto">
          <a:xfrm flipH="1" flipV="1">
            <a:off x="2971800" y="296269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2" name="Rectangle 15"/>
          <p:cNvSpPr>
            <a:spLocks noChangeArrowheads="1"/>
          </p:cNvSpPr>
          <p:nvPr/>
        </p:nvSpPr>
        <p:spPr bwMode="auto">
          <a:xfrm>
            <a:off x="59138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43" name="Rectangle 16"/>
          <p:cNvSpPr>
            <a:spLocks noChangeArrowheads="1"/>
          </p:cNvSpPr>
          <p:nvPr/>
        </p:nvSpPr>
        <p:spPr bwMode="auto">
          <a:xfrm>
            <a:off x="47280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44" name="Line 17"/>
          <p:cNvSpPr>
            <a:spLocks noChangeShapeType="1"/>
          </p:cNvSpPr>
          <p:nvPr/>
        </p:nvSpPr>
        <p:spPr bwMode="auto">
          <a:xfrm flipV="1">
            <a:off x="49530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5" name="Line 18"/>
          <p:cNvSpPr>
            <a:spLocks noChangeShapeType="1"/>
          </p:cNvSpPr>
          <p:nvPr/>
        </p:nvSpPr>
        <p:spPr bwMode="auto">
          <a:xfrm flipH="1" flipV="1">
            <a:off x="56388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6" name="Rectangle 19"/>
          <p:cNvSpPr>
            <a:spLocks noChangeArrowheads="1"/>
          </p:cNvSpPr>
          <p:nvPr/>
        </p:nvSpPr>
        <p:spPr bwMode="auto">
          <a:xfrm>
            <a:off x="7666481"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47" name="Rectangle 20"/>
          <p:cNvSpPr>
            <a:spLocks noChangeArrowheads="1"/>
          </p:cNvSpPr>
          <p:nvPr/>
        </p:nvSpPr>
        <p:spPr bwMode="auto">
          <a:xfrm>
            <a:off x="6480618" y="467243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48" name="Line 21"/>
          <p:cNvSpPr>
            <a:spLocks noChangeShapeType="1"/>
          </p:cNvSpPr>
          <p:nvPr/>
        </p:nvSpPr>
        <p:spPr bwMode="auto">
          <a:xfrm flipV="1">
            <a:off x="67056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49" name="Line 22"/>
          <p:cNvSpPr>
            <a:spLocks noChangeShapeType="1"/>
          </p:cNvSpPr>
          <p:nvPr/>
        </p:nvSpPr>
        <p:spPr bwMode="auto">
          <a:xfrm flipH="1" flipV="1">
            <a:off x="7391400" y="4258098"/>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0" name="Line 23"/>
          <p:cNvSpPr>
            <a:spLocks noChangeShapeType="1"/>
          </p:cNvSpPr>
          <p:nvPr/>
        </p:nvSpPr>
        <p:spPr bwMode="auto">
          <a:xfrm flipV="1">
            <a:off x="5562600" y="3419899"/>
            <a:ext cx="685800" cy="6858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1" name="Line 24"/>
          <p:cNvSpPr>
            <a:spLocks noChangeShapeType="1"/>
          </p:cNvSpPr>
          <p:nvPr/>
        </p:nvSpPr>
        <p:spPr bwMode="auto">
          <a:xfrm flipH="1" flipV="1">
            <a:off x="6553200" y="3419899"/>
            <a:ext cx="685800" cy="6858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58" name="TextBox 57"/>
          <p:cNvSpPr txBox="1"/>
          <p:nvPr/>
        </p:nvSpPr>
        <p:spPr>
          <a:xfrm>
            <a:off x="2688880" y="2628555"/>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59" name="TextBox 58"/>
          <p:cNvSpPr txBox="1"/>
          <p:nvPr/>
        </p:nvSpPr>
        <p:spPr>
          <a:xfrm>
            <a:off x="2010851" y="3276627"/>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0" name="TextBox 59"/>
          <p:cNvSpPr txBox="1"/>
          <p:nvPr/>
        </p:nvSpPr>
        <p:spPr>
          <a:xfrm>
            <a:off x="1382271"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1" name="TextBox 60"/>
          <p:cNvSpPr txBox="1"/>
          <p:nvPr/>
        </p:nvSpPr>
        <p:spPr>
          <a:xfrm>
            <a:off x="6228184" y="3060603"/>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2" name="TextBox 61"/>
          <p:cNvSpPr txBox="1"/>
          <p:nvPr/>
        </p:nvSpPr>
        <p:spPr>
          <a:xfrm>
            <a:off x="5359926"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
        <p:nvSpPr>
          <p:cNvPr id="63" name="TextBox 62"/>
          <p:cNvSpPr txBox="1"/>
          <p:nvPr/>
        </p:nvSpPr>
        <p:spPr>
          <a:xfrm>
            <a:off x="7092280" y="3924699"/>
            <a:ext cx="364200" cy="525078"/>
          </a:xfrm>
          <a:prstGeom prst="rect">
            <a:avLst/>
          </a:prstGeom>
          <a:noFill/>
        </p:spPr>
        <p:txBody>
          <a:bodyPr wrap="none" lIns="91439" tIns="45719" rIns="91439" bIns="45719" rtlCol="0">
            <a:spAutoFit/>
          </a:bodyPr>
          <a:lstStyle/>
          <a:p>
            <a:r>
              <a:rPr lang="en-US" sz="2812" dirty="0">
                <a:solidFill>
                  <a:schemeClr val="tx2"/>
                </a:solidFill>
                <a:latin typeface="MS PGothic"/>
                <a:ea typeface="MS PGothic"/>
              </a:rPr>
              <a:t>⋈</a:t>
            </a:r>
            <a:endParaRPr lang="en-US" sz="2812" dirty="0">
              <a:solidFill>
                <a:schemeClr val="tx2"/>
              </a:solidFill>
              <a:latin typeface="Book Antiqua"/>
            </a:endParaRPr>
          </a:p>
        </p:txBody>
      </p:sp>
    </p:spTree>
    <p:extLst>
      <p:ext uri="{BB962C8B-B14F-4D97-AF65-F5344CB8AC3E}">
        <p14:creationId xmlns:p14="http://schemas.microsoft.com/office/powerpoint/2010/main" val="2559773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dirty="0">
                <a:ea typeface="+mj-ea"/>
              </a:rPr>
              <a:t>Merge-Join</a:t>
            </a:r>
          </a:p>
        </p:txBody>
      </p:sp>
      <p:sp>
        <p:nvSpPr>
          <p:cNvPr id="91139" name="Rectangle 3"/>
          <p:cNvSpPr>
            <a:spLocks noGrp="1" noChangeArrowheads="1"/>
          </p:cNvSpPr>
          <p:nvPr>
            <p:ph type="body" idx="1"/>
          </p:nvPr>
        </p:nvSpPr>
        <p:spPr>
          <a:xfrm>
            <a:off x="323528" y="1196752"/>
            <a:ext cx="4752528" cy="4592028"/>
          </a:xfrm>
        </p:spPr>
        <p:txBody>
          <a:bodyPr/>
          <a:lstStyle/>
          <a:p>
            <a:pPr marL="380980" indent="-380980">
              <a:lnSpc>
                <a:spcPct val="90000"/>
              </a:lnSpc>
              <a:buFont typeface="Monotype Sorts" charset="2"/>
              <a:buAutoNum type="arabicPeriod"/>
            </a:pPr>
            <a:r>
              <a:rPr lang="en-US" altLang="en-US" sz="2200" dirty="0"/>
              <a:t>Sort both relations on their join attribute (if not already sorted on the join attributes).</a:t>
            </a:r>
          </a:p>
          <a:p>
            <a:pPr marL="380980" indent="-380980">
              <a:lnSpc>
                <a:spcPct val="90000"/>
              </a:lnSpc>
              <a:buFont typeface="Monotype Sorts" charset="2"/>
              <a:buAutoNum type="arabicPeriod"/>
            </a:pPr>
            <a:r>
              <a:rPr lang="en-US" altLang="en-US" sz="2200" dirty="0"/>
              <a:t>Merge the sorted relations to join them</a:t>
            </a:r>
          </a:p>
          <a:p>
            <a:pPr marL="914377" lvl="1" indent="-457200">
              <a:lnSpc>
                <a:spcPct val="90000"/>
              </a:lnSpc>
              <a:buFont typeface="+mj-lt"/>
              <a:buAutoNum type="arabicParenR"/>
            </a:pPr>
            <a:r>
              <a:rPr lang="en-US" altLang="en-US" sz="2200" dirty="0"/>
              <a:t>Join step is similar to the merge stage of the merge-sort algorithm.  </a:t>
            </a:r>
          </a:p>
          <a:p>
            <a:pPr marL="914377" lvl="1" indent="-457200">
              <a:lnSpc>
                <a:spcPct val="90000"/>
              </a:lnSpc>
              <a:buFont typeface="+mj-lt"/>
              <a:buAutoNum type="arabicParenR"/>
            </a:pPr>
            <a:r>
              <a:rPr lang="en-US" altLang="en-US" sz="2200" dirty="0"/>
              <a:t>Main difference is handling of duplicate values in join attribute — every pair with same value on join attribute must be matched</a:t>
            </a:r>
          </a:p>
          <a:p>
            <a:pPr marL="914377" lvl="1" indent="-457200">
              <a:lnSpc>
                <a:spcPct val="90000"/>
              </a:lnSpc>
              <a:buFont typeface="+mj-lt"/>
              <a:buAutoNum type="arabicParenR"/>
            </a:pPr>
            <a:r>
              <a:rPr lang="en-US" altLang="en-US" sz="2200" dirty="0"/>
              <a:t>Detailed algorithm in book</a:t>
            </a:r>
          </a:p>
        </p:txBody>
      </p:sp>
      <p:pic>
        <p:nvPicPr>
          <p:cNvPr id="911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556792"/>
            <a:ext cx="31211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43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dirty="0">
                <a:ea typeface="+mj-ea"/>
              </a:rPr>
              <a:t>Merge-Join (Cont.)</a:t>
            </a:r>
          </a:p>
        </p:txBody>
      </p:sp>
      <p:sp>
        <p:nvSpPr>
          <p:cNvPr id="95235" name="Rectangle 3"/>
          <p:cNvSpPr>
            <a:spLocks noGrp="1" noChangeArrowheads="1"/>
          </p:cNvSpPr>
          <p:nvPr>
            <p:ph type="body" idx="1"/>
          </p:nvPr>
        </p:nvSpPr>
        <p:spPr>
          <a:xfrm>
            <a:off x="477839" y="1792560"/>
            <a:ext cx="8315325" cy="4876800"/>
          </a:xfrm>
        </p:spPr>
        <p:txBody>
          <a:bodyPr/>
          <a:lstStyle/>
          <a:p>
            <a:r>
              <a:rPr lang="en-US" altLang="en-US" dirty="0"/>
              <a:t>Can be used only for </a:t>
            </a:r>
            <a:r>
              <a:rPr lang="en-US" altLang="en-US" dirty="0" err="1"/>
              <a:t>equi</a:t>
            </a:r>
            <a:r>
              <a:rPr lang="en-US" altLang="en-US" dirty="0"/>
              <a:t>-joins and natural joins</a:t>
            </a:r>
          </a:p>
          <a:p>
            <a:r>
              <a:rPr lang="en-US" altLang="en-US" dirty="0"/>
              <a:t>Each block needs to be read only once (assuming all tuples for any given value of the join attributes fit in memory</a:t>
            </a:r>
          </a:p>
          <a:p>
            <a:r>
              <a:rPr lang="en-US" altLang="en-US" dirty="0"/>
              <a:t>Thus the cost of merge join is:</a:t>
            </a:r>
          </a:p>
          <a:p>
            <a:pPr lvl="1"/>
            <a:r>
              <a:rPr lang="en-US" altLang="en-US" sz="2400" dirty="0"/>
              <a:t> </a:t>
            </a:r>
            <a:r>
              <a:rPr lang="en-US" altLang="en-US" sz="2400" i="1" dirty="0" err="1"/>
              <a:t>b</a:t>
            </a:r>
            <a:r>
              <a:rPr lang="en-US" altLang="en-US" sz="2400" i="1" baseline="-25000" dirty="0" err="1"/>
              <a:t>r</a:t>
            </a:r>
            <a:r>
              <a:rPr lang="en-US" altLang="en-US" sz="2400" i="1" dirty="0"/>
              <a:t> + </a:t>
            </a:r>
            <a:r>
              <a:rPr lang="en-US" altLang="en-US" sz="2400" i="1" dirty="0" err="1"/>
              <a:t>b</a:t>
            </a:r>
            <a:r>
              <a:rPr lang="en-US" altLang="en-US" sz="2400" i="1" baseline="-25000" dirty="0" err="1"/>
              <a:t>s</a:t>
            </a:r>
            <a:r>
              <a:rPr lang="en-US" altLang="en-US" sz="2400" dirty="0"/>
              <a:t>  block transfers  + </a:t>
            </a:r>
            <a:r>
              <a:rPr lang="en-US" altLang="en-US" sz="2400" dirty="0">
                <a:sym typeface="Symbol" panose="05050102010706020507" pitchFamily="18" charset="2"/>
              </a:rPr>
              <a:t></a:t>
            </a:r>
            <a:r>
              <a:rPr lang="en-US" altLang="en-US" sz="2400" i="1" dirty="0" err="1">
                <a:sym typeface="Symbol" panose="05050102010706020507" pitchFamily="18" charset="2"/>
              </a:rPr>
              <a:t>b</a:t>
            </a:r>
            <a:r>
              <a:rPr lang="en-US" altLang="en-US" sz="2400" i="1" baseline="-25000" dirty="0" err="1">
                <a:sym typeface="Symbol" panose="05050102010706020507" pitchFamily="18" charset="2"/>
              </a:rPr>
              <a:t>r</a:t>
            </a:r>
            <a:r>
              <a:rPr lang="en-US" altLang="en-US" sz="2400" i="1" baseline="-25000" dirty="0">
                <a:sym typeface="Symbol" panose="05050102010706020507" pitchFamily="18" charset="2"/>
              </a:rPr>
              <a:t> </a:t>
            </a:r>
            <a:r>
              <a:rPr lang="en-US" altLang="en-US" sz="2400" i="1" dirty="0">
                <a:sym typeface="Symbol" panose="05050102010706020507" pitchFamily="18" charset="2"/>
              </a:rPr>
              <a:t>/ b</a:t>
            </a:r>
            <a:r>
              <a:rPr lang="en-US" altLang="en-US" sz="2400" i="1" baseline="-25000" dirty="0">
                <a:sym typeface="Symbol" panose="05050102010706020507" pitchFamily="18" charset="2"/>
              </a:rPr>
              <a:t>b</a:t>
            </a:r>
            <a:r>
              <a:rPr lang="en-US" altLang="en-US" sz="2400" dirty="0">
                <a:sym typeface="Symbol" panose="05050102010706020507" pitchFamily="18" charset="2"/>
              </a:rPr>
              <a:t> + </a:t>
            </a:r>
            <a:r>
              <a:rPr lang="en-US" altLang="en-US" sz="2400" i="1" dirty="0" err="1">
                <a:sym typeface="Symbol" panose="05050102010706020507" pitchFamily="18" charset="2"/>
              </a:rPr>
              <a:t>b</a:t>
            </a:r>
            <a:r>
              <a:rPr lang="en-US" altLang="en-US" sz="2400" i="1" baseline="-25000" dirty="0" err="1">
                <a:sym typeface="Symbol" panose="05050102010706020507" pitchFamily="18" charset="2"/>
              </a:rPr>
              <a:t>s</a:t>
            </a:r>
            <a:r>
              <a:rPr lang="en-US" altLang="en-US" sz="2400" i="1" baseline="-25000" dirty="0">
                <a:sym typeface="Symbol" panose="05050102010706020507" pitchFamily="18" charset="2"/>
              </a:rPr>
              <a:t> </a:t>
            </a:r>
            <a:r>
              <a:rPr lang="en-US" altLang="en-US" sz="2400" i="1" dirty="0">
                <a:sym typeface="Symbol" panose="05050102010706020507" pitchFamily="18" charset="2"/>
              </a:rPr>
              <a:t>/ b</a:t>
            </a:r>
            <a:r>
              <a:rPr lang="en-US" altLang="en-US" sz="2400" i="1" baseline="-25000" dirty="0">
                <a:sym typeface="Symbol" panose="05050102010706020507" pitchFamily="18" charset="2"/>
              </a:rPr>
              <a:t>b</a:t>
            </a:r>
            <a:r>
              <a:rPr lang="en-US" altLang="en-US" sz="2400" dirty="0">
                <a:sym typeface="Symbol" panose="05050102010706020507" pitchFamily="18" charset="2"/>
              </a:rPr>
              <a:t>  seeks</a:t>
            </a:r>
            <a:endParaRPr lang="en-US" altLang="en-US" sz="2400" dirty="0"/>
          </a:p>
          <a:p>
            <a:pPr lvl="1">
              <a:buFont typeface="Monotype Sorts" charset="2"/>
              <a:buNone/>
            </a:pPr>
            <a:r>
              <a:rPr lang="en-US" altLang="en-US" sz="2400" dirty="0"/>
              <a:t>		+ the cost of sorting if relations are unsorted.</a:t>
            </a:r>
          </a:p>
          <a:p>
            <a:pPr lvl="1"/>
            <a:r>
              <a:rPr lang="en-US" altLang="en-US" sz="2400" dirty="0">
                <a:sym typeface="Symbol" panose="05050102010706020507" pitchFamily="18" charset="2"/>
              </a:rPr>
              <a:t>Buffer size: </a:t>
            </a:r>
            <a:r>
              <a:rPr lang="en-US" altLang="en-US" sz="2400" i="1" dirty="0">
                <a:sym typeface="Symbol" panose="05050102010706020507" pitchFamily="18" charset="2"/>
              </a:rPr>
              <a:t>b</a:t>
            </a:r>
            <a:r>
              <a:rPr lang="en-US" altLang="en-US" sz="2400" i="1" baseline="-25000" dirty="0">
                <a:sym typeface="Symbol" panose="05050102010706020507" pitchFamily="18" charset="2"/>
              </a:rPr>
              <a:t>b </a:t>
            </a:r>
            <a:r>
              <a:rPr lang="en-US" altLang="en-US" sz="2400" dirty="0">
                <a:sym typeface="Symbol" panose="05050102010706020507" pitchFamily="18" charset="2"/>
              </a:rPr>
              <a:t>blocks for each relation.</a:t>
            </a:r>
            <a:endParaRPr lang="en-US" altLang="en-US" sz="2400" dirty="0"/>
          </a:p>
        </p:txBody>
      </p:sp>
    </p:spTree>
    <p:extLst>
      <p:ext uri="{BB962C8B-B14F-4D97-AF65-F5344CB8AC3E}">
        <p14:creationId xmlns:p14="http://schemas.microsoft.com/office/powerpoint/2010/main" val="4053383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Static Algorithm – Example</a:t>
            </a:r>
          </a:p>
        </p:txBody>
      </p:sp>
      <p:sp>
        <p:nvSpPr>
          <p:cNvPr id="87042" name="Rectangle 2"/>
          <p:cNvSpPr>
            <a:spLocks noGrp="1" noChangeArrowheads="1"/>
          </p:cNvSpPr>
          <p:nvPr>
            <p:ph idx="4294967295"/>
          </p:nvPr>
        </p:nvSpPr>
        <p:spPr>
          <a:xfrm>
            <a:off x="875964" y="1859450"/>
            <a:ext cx="7162726" cy="3626442"/>
          </a:xfrm>
          <a:noFill/>
          <a:ln/>
        </p:spPr>
        <p:txBody>
          <a:bodyPr/>
          <a:lstStyle/>
          <a:p>
            <a:pPr>
              <a:spcBef>
                <a:spcPct val="15000"/>
              </a:spcBef>
              <a:buNone/>
              <a:tabLst>
                <a:tab pos="1085795" algn="l"/>
                <a:tab pos="2685912" algn="l"/>
              </a:tabLst>
            </a:pPr>
            <a:r>
              <a:rPr lang="en-US" dirty="0"/>
              <a:t>Names of employees working on CAD/CAM project</a:t>
            </a:r>
          </a:p>
          <a:p>
            <a:pPr lvl="1">
              <a:spcBef>
                <a:spcPct val="15000"/>
              </a:spcBef>
              <a:buNone/>
              <a:tabLst>
                <a:tab pos="1085795" algn="l"/>
                <a:tab pos="2685912" algn="l"/>
              </a:tabLst>
            </a:pPr>
            <a:r>
              <a:rPr lang="en-US" i="1" dirty="0"/>
              <a:t>q</a:t>
            </a:r>
            <a:r>
              <a:rPr lang="en-US" baseline="-25000" dirty="0"/>
              <a:t>1</a:t>
            </a:r>
            <a:r>
              <a:rPr lang="en-US" dirty="0"/>
              <a:t>:	</a:t>
            </a:r>
            <a:r>
              <a:rPr lang="en-US" b="1" dirty="0">
                <a:latin typeface="Courier New"/>
              </a:rPr>
              <a:t>SELECT</a:t>
            </a:r>
            <a:r>
              <a:rPr lang="en-US" dirty="0">
                <a:latin typeface="Courier New"/>
              </a:rPr>
              <a:t>	EMP.ENAME</a:t>
            </a:r>
          </a:p>
          <a:p>
            <a:pPr lvl="1">
              <a:spcBef>
                <a:spcPct val="15000"/>
              </a:spcBef>
              <a:buNone/>
              <a:tabLst>
                <a:tab pos="1085795" algn="l"/>
                <a:tab pos="2685912" algn="l"/>
              </a:tabLst>
            </a:pPr>
            <a:r>
              <a:rPr lang="en-US" b="1" dirty="0">
                <a:latin typeface="Courier New"/>
              </a:rPr>
              <a:t>		FROM	</a:t>
            </a:r>
            <a:r>
              <a:rPr lang="en-US" dirty="0">
                <a:latin typeface="Courier New"/>
              </a:rPr>
              <a:t>EMP, ASG, PROJ</a:t>
            </a:r>
          </a:p>
          <a:p>
            <a:pPr lvl="1">
              <a:spcBef>
                <a:spcPct val="15000"/>
              </a:spcBef>
              <a:buNone/>
              <a:tabLst>
                <a:tab pos="1085795" algn="l"/>
                <a:tab pos="2685912" algn="l"/>
              </a:tabLst>
            </a:pPr>
            <a:r>
              <a:rPr lang="en-US" b="1" dirty="0">
                <a:latin typeface="Courier New"/>
              </a:rPr>
              <a:t>		WHERE</a:t>
            </a:r>
            <a:r>
              <a:rPr lang="en-US" dirty="0">
                <a:latin typeface="Courier New"/>
              </a:rPr>
              <a:t>	</a:t>
            </a:r>
            <a:r>
              <a:rPr lang="en-US" dirty="0" err="1">
                <a:latin typeface="Courier New"/>
              </a:rPr>
              <a:t>EMP.ENO</a:t>
            </a:r>
            <a:r>
              <a:rPr lang="en-US" dirty="0">
                <a:latin typeface="Courier New"/>
              </a:rPr>
              <a:t>=</a:t>
            </a:r>
            <a:r>
              <a:rPr lang="en-US" dirty="0" err="1">
                <a:latin typeface="Courier New"/>
              </a:rPr>
              <a:t>ASG.ENO</a:t>
            </a:r>
            <a:r>
              <a:rPr lang="en-US" dirty="0">
                <a:latin typeface="Courier New"/>
              </a:rPr>
              <a:t> </a:t>
            </a:r>
            <a:r>
              <a:rPr lang="en-US" b="1" dirty="0">
                <a:latin typeface="Courier New"/>
              </a:rPr>
              <a:t>AND</a:t>
            </a:r>
            <a:r>
              <a:rPr lang="en-US" dirty="0">
                <a:latin typeface="Courier New"/>
              </a:rPr>
              <a:t>			</a:t>
            </a:r>
            <a:r>
              <a:rPr lang="en-US" dirty="0" err="1">
                <a:latin typeface="Courier New"/>
              </a:rPr>
              <a:t>ASG.PNO</a:t>
            </a:r>
            <a:r>
              <a:rPr lang="en-US" dirty="0">
                <a:latin typeface="Courier New"/>
              </a:rPr>
              <a:t>=</a:t>
            </a:r>
            <a:r>
              <a:rPr lang="en-US" dirty="0" err="1">
                <a:latin typeface="Courier New"/>
              </a:rPr>
              <a:t>PROJ.PNO</a:t>
            </a:r>
            <a:r>
              <a:rPr lang="en-US" dirty="0">
                <a:latin typeface="Courier New"/>
              </a:rPr>
              <a:t> </a:t>
            </a:r>
            <a:r>
              <a:rPr lang="en-US" b="1" dirty="0">
                <a:latin typeface="Courier New"/>
              </a:rPr>
              <a:t>AND</a:t>
            </a:r>
            <a:r>
              <a:rPr lang="en-US" dirty="0">
                <a:latin typeface="Courier New"/>
              </a:rPr>
              <a:t>			</a:t>
            </a:r>
            <a:r>
              <a:rPr lang="en-US" dirty="0" err="1">
                <a:latin typeface="Courier New"/>
              </a:rPr>
              <a:t>PROJ.PNAME</a:t>
            </a:r>
            <a:r>
              <a:rPr lang="en-US" dirty="0">
                <a:latin typeface="Courier New"/>
              </a:rPr>
              <a:t>="CAD/CAM"</a:t>
            </a:r>
            <a:endParaRPr lang="en-US" dirty="0"/>
          </a:p>
          <a:p>
            <a:pPr>
              <a:buFont typeface="Monotype Sorts" charset="2"/>
              <a:buNone/>
            </a:pPr>
            <a:r>
              <a:rPr lang="en-US" dirty="0"/>
              <a:t>Assume</a:t>
            </a:r>
          </a:p>
          <a:p>
            <a:pPr marL="742912" lvl="1"/>
            <a:r>
              <a:rPr lang="en-US" dirty="0"/>
              <a:t>EMP has an index on ENO,</a:t>
            </a:r>
          </a:p>
          <a:p>
            <a:pPr marL="742912" lvl="1"/>
            <a:r>
              <a:rPr lang="en-US" dirty="0"/>
              <a:t>ASG has an index on PNO,</a:t>
            </a:r>
          </a:p>
          <a:p>
            <a:pPr marL="742912" lvl="1"/>
            <a:r>
              <a:rPr lang="en-US" dirty="0"/>
              <a:t>PROJ has an index on PNO and an index on PNAME</a:t>
            </a:r>
          </a:p>
        </p:txBody>
      </p:sp>
    </p:spTree>
    <p:extLst>
      <p:ext uri="{BB962C8B-B14F-4D97-AF65-F5344CB8AC3E}">
        <p14:creationId xmlns:p14="http://schemas.microsoft.com/office/powerpoint/2010/main" val="1725670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a:t>Example (cont’d)</a:t>
            </a:r>
          </a:p>
        </p:txBody>
      </p:sp>
      <p:sp>
        <p:nvSpPr>
          <p:cNvPr id="89090" name="Rectangle 2"/>
          <p:cNvSpPr>
            <a:spLocks noGrp="1" noChangeArrowheads="1"/>
          </p:cNvSpPr>
          <p:nvPr>
            <p:ph idx="1"/>
          </p:nvPr>
        </p:nvSpPr>
        <p:spPr>
          <a:xfrm>
            <a:off x="241101" y="1606298"/>
            <a:ext cx="8643938" cy="4759523"/>
          </a:xfrm>
          <a:noFill/>
          <a:ln/>
        </p:spPr>
        <p:txBody>
          <a:bodyPr/>
          <a:lstStyle/>
          <a:p>
            <a:pPr>
              <a:buSzPct val="90000"/>
              <a:buFont typeface="Arial" panose="020B0604020202020204" pitchFamily="34" charset="0"/>
              <a:buChar char="•"/>
              <a:tabLst>
                <a:tab pos="1142942" algn="l"/>
              </a:tabLst>
            </a:pPr>
            <a:r>
              <a:rPr lang="en-US" dirty="0"/>
              <a:t>Choose the best access paths to each relation</a:t>
            </a:r>
          </a:p>
          <a:p>
            <a:pPr marL="742912" lvl="1"/>
            <a:r>
              <a:rPr lang="en-US" dirty="0"/>
              <a:t>EMP has an index on ENO,</a:t>
            </a:r>
          </a:p>
          <a:p>
            <a:pPr marL="742912" lvl="1"/>
            <a:r>
              <a:rPr lang="en-US" dirty="0"/>
              <a:t>ASG has an index on PNO,</a:t>
            </a:r>
          </a:p>
          <a:p>
            <a:pPr marL="742912" lvl="1"/>
            <a:r>
              <a:rPr lang="en-US" dirty="0"/>
              <a:t>PROJ has an index on PNO and an index on PNAME</a:t>
            </a:r>
          </a:p>
          <a:p>
            <a:pPr>
              <a:buSzPct val="90000"/>
              <a:tabLst>
                <a:tab pos="1142942" algn="l"/>
              </a:tabLst>
            </a:pPr>
            <a:r>
              <a:rPr lang="en-US" dirty="0"/>
              <a:t>Determine the best join ordering</a:t>
            </a:r>
          </a:p>
          <a:p>
            <a:pPr marL="742912" lvl="1">
              <a:tabLst>
                <a:tab pos="1142942" algn="l"/>
              </a:tabLst>
            </a:pPr>
            <a:r>
              <a:rPr lang="en-US" dirty="0"/>
              <a:t>EMP </a:t>
            </a:r>
            <a:r>
              <a:rPr lang="en-US" spc="-300" dirty="0">
                <a:latin typeface="MS PGothic"/>
                <a:ea typeface="MS PGothic"/>
              </a:rPr>
              <a:t>▷◁</a:t>
            </a:r>
            <a:r>
              <a:rPr lang="en-US" dirty="0"/>
              <a:t> ASG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EMP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PROJ </a:t>
            </a:r>
            <a:r>
              <a:rPr lang="en-US" spc="-300" dirty="0">
                <a:latin typeface="MS PGothic"/>
                <a:ea typeface="MS PGothic"/>
              </a:rPr>
              <a:t>▷◁</a:t>
            </a:r>
            <a:r>
              <a:rPr lang="en-US" dirty="0"/>
              <a:t>  EMP</a:t>
            </a:r>
          </a:p>
          <a:p>
            <a:pPr marL="742912" lvl="1">
              <a:tabLst>
                <a:tab pos="1142942" algn="l"/>
              </a:tabLst>
            </a:pPr>
            <a:r>
              <a:rPr lang="en-US" dirty="0"/>
              <a:t>PROJ </a:t>
            </a:r>
            <a:r>
              <a:rPr lang="en-US" spc="-300" dirty="0">
                <a:latin typeface="MS PGothic"/>
                <a:ea typeface="MS PGothic"/>
              </a:rPr>
              <a:t>▷◁  </a:t>
            </a:r>
            <a:r>
              <a:rPr lang="en-US" dirty="0"/>
              <a:t>ASG </a:t>
            </a:r>
            <a:r>
              <a:rPr lang="en-US" spc="-300" dirty="0">
                <a:latin typeface="MS PGothic"/>
                <a:ea typeface="MS PGothic"/>
              </a:rPr>
              <a:t>▷◁</a:t>
            </a:r>
            <a:r>
              <a:rPr lang="en-US" dirty="0"/>
              <a:t>  EMP</a:t>
            </a:r>
          </a:p>
          <a:p>
            <a:pPr marL="742912" lvl="1">
              <a:tabLst>
                <a:tab pos="1142942" algn="l"/>
              </a:tabLst>
            </a:pPr>
            <a:r>
              <a:rPr lang="en-US" dirty="0" err="1"/>
              <a:t>EMP</a:t>
            </a:r>
            <a:r>
              <a:rPr lang="en-US" dirty="0"/>
              <a:t> </a:t>
            </a:r>
            <a:r>
              <a:rPr lang="en-US" spc="-300" dirty="0">
                <a:latin typeface="MS PGothic"/>
                <a:ea typeface="MS PGothic"/>
              </a:rPr>
              <a:t>▷◁</a:t>
            </a:r>
            <a:r>
              <a:rPr lang="en-US" dirty="0">
                <a:solidFill>
                  <a:schemeClr val="tx2"/>
                </a:solidFill>
              </a:rPr>
              <a:t> </a:t>
            </a:r>
            <a:r>
              <a:rPr lang="en-US" dirty="0"/>
              <a:t>PROJ </a:t>
            </a:r>
            <a:r>
              <a:rPr lang="en-US" spc="-300" dirty="0">
                <a:latin typeface="MS PGothic"/>
                <a:ea typeface="MS PGothic"/>
              </a:rPr>
              <a:t>▷◁</a:t>
            </a:r>
            <a:r>
              <a:rPr lang="en-US" dirty="0"/>
              <a:t> ASG</a:t>
            </a:r>
          </a:p>
          <a:p>
            <a:pPr marL="742912" lvl="1">
              <a:tabLst>
                <a:tab pos="1142942" algn="l"/>
              </a:tabLst>
            </a:pPr>
            <a:r>
              <a:rPr lang="en-US" dirty="0"/>
              <a:t>PRO </a:t>
            </a:r>
            <a:r>
              <a:rPr lang="en-US" spc="-300" dirty="0">
                <a:latin typeface="MS PGothic"/>
                <a:ea typeface="MS PGothic"/>
              </a:rPr>
              <a:t>▷◁</a:t>
            </a:r>
            <a:r>
              <a:rPr lang="en-US" dirty="0">
                <a:solidFill>
                  <a:srgbClr val="000000"/>
                </a:solidFill>
                <a:latin typeface="Symbol" charset="2"/>
                <a:sym typeface="Symbol"/>
              </a:rPr>
              <a:t> </a:t>
            </a:r>
            <a:r>
              <a:rPr lang="en-US" dirty="0"/>
              <a:t>EMP </a:t>
            </a:r>
            <a:r>
              <a:rPr lang="en-US" spc="-300" dirty="0">
                <a:latin typeface="MS PGothic"/>
                <a:ea typeface="MS PGothic"/>
              </a:rPr>
              <a:t>▷◁  </a:t>
            </a:r>
            <a:r>
              <a:rPr lang="en-US" dirty="0"/>
              <a:t>ASG</a:t>
            </a:r>
          </a:p>
          <a:p>
            <a:pPr marL="742912" lvl="1">
              <a:tabLst>
                <a:tab pos="1142942" algn="l"/>
              </a:tabLst>
            </a:pPr>
            <a:r>
              <a:rPr lang="en-US" dirty="0"/>
              <a:t>Select the best ordering based on the join costs</a:t>
            </a:r>
          </a:p>
        </p:txBody>
      </p:sp>
    </p:spTree>
    <p:extLst>
      <p:ext uri="{BB962C8B-B14F-4D97-AF65-F5344CB8AC3E}">
        <p14:creationId xmlns:p14="http://schemas.microsoft.com/office/powerpoint/2010/main" val="4144515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noFill/>
          <a:ln/>
        </p:spPr>
        <p:txBody>
          <a:bodyPr/>
          <a:lstStyle/>
          <a:p>
            <a:r>
              <a:rPr lang="en-US"/>
              <a:t>Example (cont’d)</a:t>
            </a:r>
          </a:p>
        </p:txBody>
      </p:sp>
      <p:sp>
        <p:nvSpPr>
          <p:cNvPr id="89090" name="Rectangle 2"/>
          <p:cNvSpPr>
            <a:spLocks noGrp="1" noChangeArrowheads="1"/>
          </p:cNvSpPr>
          <p:nvPr>
            <p:ph idx="1"/>
          </p:nvPr>
        </p:nvSpPr>
        <p:spPr>
          <a:xfrm>
            <a:off x="241101" y="1606298"/>
            <a:ext cx="8643938" cy="4759523"/>
          </a:xfrm>
          <a:noFill/>
          <a:ln/>
        </p:spPr>
        <p:txBody>
          <a:bodyPr/>
          <a:lstStyle/>
          <a:p>
            <a:pPr>
              <a:buSzPct val="90000"/>
              <a:tabLst>
                <a:tab pos="1142942" algn="l"/>
              </a:tabLst>
            </a:pPr>
            <a:r>
              <a:rPr lang="en-US" dirty="0"/>
              <a:t>Determine the best join ordering</a:t>
            </a:r>
          </a:p>
          <a:p>
            <a:pPr marL="742912" lvl="1">
              <a:tabLst>
                <a:tab pos="1142942" algn="l"/>
              </a:tabLst>
            </a:pPr>
            <a:r>
              <a:rPr lang="en-US" dirty="0"/>
              <a:t>(EMP </a:t>
            </a:r>
            <a:r>
              <a:rPr lang="en-US" spc="-300" dirty="0">
                <a:latin typeface="MS PGothic"/>
                <a:ea typeface="MS PGothic"/>
              </a:rPr>
              <a:t>▷◁</a:t>
            </a:r>
            <a:r>
              <a:rPr lang="en-US" dirty="0"/>
              <a:t> ASG)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EMP) </a:t>
            </a:r>
            <a:r>
              <a:rPr lang="en-US" spc="-300" dirty="0">
                <a:latin typeface="MS PGothic"/>
                <a:ea typeface="MS PGothic"/>
              </a:rPr>
              <a:t>▷◁</a:t>
            </a:r>
            <a:r>
              <a:rPr lang="en-US" dirty="0"/>
              <a:t>  PROJ</a:t>
            </a:r>
          </a:p>
          <a:p>
            <a:pPr marL="742912" lvl="1">
              <a:tabLst>
                <a:tab pos="1142942" algn="l"/>
              </a:tabLst>
            </a:pPr>
            <a:r>
              <a:rPr lang="en-US" dirty="0"/>
              <a:t>(ASG </a:t>
            </a:r>
            <a:r>
              <a:rPr lang="en-US" spc="-300" dirty="0">
                <a:latin typeface="MS PGothic"/>
                <a:ea typeface="MS PGothic"/>
              </a:rPr>
              <a:t>▷◁  </a:t>
            </a:r>
            <a:r>
              <a:rPr lang="en-US" dirty="0"/>
              <a:t>PROJ) </a:t>
            </a:r>
            <a:r>
              <a:rPr lang="en-US" spc="-300" dirty="0">
                <a:latin typeface="MS PGothic"/>
                <a:ea typeface="MS PGothic"/>
              </a:rPr>
              <a:t>▷◁</a:t>
            </a:r>
            <a:r>
              <a:rPr lang="en-US" dirty="0"/>
              <a:t>  EMP</a:t>
            </a:r>
          </a:p>
          <a:p>
            <a:pPr marL="742912" lvl="1">
              <a:tabLst>
                <a:tab pos="1142942" algn="l"/>
              </a:tabLst>
            </a:pPr>
            <a:r>
              <a:rPr lang="en-US" dirty="0"/>
              <a:t>(PROJ </a:t>
            </a:r>
            <a:r>
              <a:rPr lang="en-US" spc="-300" dirty="0">
                <a:latin typeface="MS PGothic"/>
                <a:ea typeface="MS PGothic"/>
              </a:rPr>
              <a:t>▷◁  </a:t>
            </a:r>
            <a:r>
              <a:rPr lang="en-US" dirty="0"/>
              <a:t>ASG) </a:t>
            </a:r>
            <a:r>
              <a:rPr lang="en-US" spc="-300" dirty="0">
                <a:latin typeface="MS PGothic"/>
                <a:ea typeface="MS PGothic"/>
              </a:rPr>
              <a:t>▷◁</a:t>
            </a:r>
            <a:r>
              <a:rPr lang="en-US" dirty="0"/>
              <a:t>  </a:t>
            </a:r>
            <a:r>
              <a:rPr lang="en-US" dirty="0" err="1"/>
              <a:t>EMP</a:t>
            </a:r>
            <a:endParaRPr lang="en-US" dirty="0"/>
          </a:p>
          <a:p>
            <a:pPr marL="742912" lvl="1">
              <a:tabLst>
                <a:tab pos="1142942" algn="l"/>
              </a:tabLst>
            </a:pPr>
            <a:r>
              <a:rPr lang="en-US" dirty="0"/>
              <a:t>(EMP </a:t>
            </a:r>
            <a:r>
              <a:rPr lang="en-US" spc="-300" dirty="0">
                <a:latin typeface="MS PGothic"/>
                <a:ea typeface="MS PGothic"/>
              </a:rPr>
              <a:t>▷◁</a:t>
            </a:r>
            <a:r>
              <a:rPr lang="en-US" dirty="0">
                <a:solidFill>
                  <a:schemeClr val="tx2"/>
                </a:solidFill>
              </a:rPr>
              <a:t> </a:t>
            </a:r>
            <a:r>
              <a:rPr lang="en-US" dirty="0"/>
              <a:t>PROJ) </a:t>
            </a:r>
            <a:r>
              <a:rPr lang="en-US" spc="-300" dirty="0">
                <a:latin typeface="MS PGothic"/>
                <a:ea typeface="MS PGothic"/>
              </a:rPr>
              <a:t>▷◁</a:t>
            </a:r>
            <a:r>
              <a:rPr lang="en-US" dirty="0"/>
              <a:t> </a:t>
            </a:r>
            <a:r>
              <a:rPr lang="en-US" dirty="0" err="1"/>
              <a:t>ASG</a:t>
            </a:r>
            <a:r>
              <a:rPr lang="en-US" dirty="0"/>
              <a:t> (x)</a:t>
            </a:r>
          </a:p>
          <a:p>
            <a:pPr marL="742912" lvl="1">
              <a:tabLst>
                <a:tab pos="1142942" algn="l"/>
              </a:tabLst>
            </a:pPr>
            <a:r>
              <a:rPr lang="en-US" dirty="0"/>
              <a:t>(PROJ </a:t>
            </a:r>
            <a:r>
              <a:rPr lang="en-US" spc="-300" dirty="0">
                <a:latin typeface="MS PGothic"/>
                <a:ea typeface="MS PGothic"/>
              </a:rPr>
              <a:t>▷◁</a:t>
            </a:r>
            <a:r>
              <a:rPr lang="en-US" dirty="0">
                <a:solidFill>
                  <a:srgbClr val="000000"/>
                </a:solidFill>
                <a:latin typeface="Symbol" charset="2"/>
                <a:sym typeface="Symbol"/>
              </a:rPr>
              <a:t> </a:t>
            </a:r>
            <a:r>
              <a:rPr lang="en-US" dirty="0"/>
              <a:t>EMP) </a:t>
            </a:r>
            <a:r>
              <a:rPr lang="en-US" spc="-300" dirty="0">
                <a:latin typeface="MS PGothic"/>
                <a:ea typeface="MS PGothic"/>
              </a:rPr>
              <a:t>▷◁  </a:t>
            </a:r>
            <a:r>
              <a:rPr lang="en-US" dirty="0" err="1"/>
              <a:t>ASG</a:t>
            </a:r>
            <a:r>
              <a:rPr lang="en-US" dirty="0"/>
              <a:t> (x)</a:t>
            </a:r>
          </a:p>
          <a:p>
            <a:pPr marL="742912" lvl="1">
              <a:tabLst>
                <a:tab pos="1142942" algn="l"/>
              </a:tabLst>
            </a:pPr>
            <a:endParaRPr lang="en-US" dirty="0"/>
          </a:p>
          <a:p>
            <a:pPr marL="483960" lvl="1" indent="0">
              <a:buNone/>
              <a:tabLst>
                <a:tab pos="1142942" algn="l"/>
              </a:tabLst>
            </a:pPr>
            <a:endParaRPr lang="en-US" dirty="0"/>
          </a:p>
          <a:p>
            <a:pPr marL="742912" lvl="1">
              <a:tabLst>
                <a:tab pos="1142942" algn="l"/>
              </a:tabLst>
            </a:pPr>
            <a:r>
              <a:rPr lang="en-US" dirty="0"/>
              <a:t>Select the best ordering based on the join costs</a:t>
            </a:r>
          </a:p>
          <a:p>
            <a:pPr marL="742912" lvl="1">
              <a:tabLst>
                <a:tab pos="1142942" algn="l"/>
              </a:tabLst>
            </a:pPr>
            <a:endParaRPr lang="en-US" dirty="0"/>
          </a:p>
        </p:txBody>
      </p:sp>
      <p:pic>
        <p:nvPicPr>
          <p:cNvPr id="4" name="Picture 3"/>
          <p:cNvPicPr>
            <a:picLocks noChangeAspect="1"/>
          </p:cNvPicPr>
          <p:nvPr/>
        </p:nvPicPr>
        <p:blipFill>
          <a:blip r:embed="rId3"/>
          <a:stretch>
            <a:fillRect/>
          </a:stretch>
        </p:blipFill>
        <p:spPr>
          <a:xfrm>
            <a:off x="4318847" y="2360015"/>
            <a:ext cx="4455495" cy="1620343"/>
          </a:xfrm>
          <a:prstGeom prst="rect">
            <a:avLst/>
          </a:prstGeom>
        </p:spPr>
      </p:pic>
    </p:spTree>
    <p:extLst>
      <p:ext uri="{BB962C8B-B14F-4D97-AF65-F5344CB8AC3E}">
        <p14:creationId xmlns:p14="http://schemas.microsoft.com/office/powerpoint/2010/main" val="3904742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title"/>
          </p:nvPr>
        </p:nvSpPr>
        <p:spPr>
          <a:noFill/>
          <a:ln/>
        </p:spPr>
        <p:txBody>
          <a:bodyPr/>
          <a:lstStyle/>
          <a:p>
            <a:r>
              <a:rPr lang="en-US"/>
              <a:t>Static Algorithm</a:t>
            </a:r>
          </a:p>
        </p:txBody>
      </p:sp>
      <p:sp>
        <p:nvSpPr>
          <p:cNvPr id="92162" name="Rectangle 2"/>
          <p:cNvSpPr>
            <a:spLocks noGrp="1" noChangeArrowheads="1"/>
          </p:cNvSpPr>
          <p:nvPr>
            <p:ph idx="1"/>
          </p:nvPr>
        </p:nvSpPr>
        <p:spPr>
          <a:xfrm>
            <a:off x="42862" y="1484784"/>
            <a:ext cx="8643938" cy="4759523"/>
          </a:xfrm>
          <a:noFill/>
          <a:ln/>
        </p:spPr>
        <p:txBody>
          <a:bodyPr/>
          <a:lstStyle/>
          <a:p>
            <a:pPr marL="742912" lvl="1">
              <a:tabLst>
                <a:tab pos="1142942" algn="l"/>
              </a:tabLst>
            </a:pPr>
            <a:r>
              <a:rPr lang="en-US" dirty="0"/>
              <a:t>(</a:t>
            </a:r>
            <a:r>
              <a:rPr lang="en-US" dirty="0" err="1"/>
              <a:t>EMP</a:t>
            </a:r>
            <a:r>
              <a:rPr lang="en-US" dirty="0"/>
              <a:t> </a:t>
            </a:r>
            <a:r>
              <a:rPr lang="en-US" spc="-300" dirty="0">
                <a:latin typeface="MS PGothic"/>
                <a:ea typeface="MS PGothic"/>
              </a:rPr>
              <a:t>▷◁</a:t>
            </a:r>
            <a:r>
              <a:rPr lang="en-US" dirty="0"/>
              <a:t> </a:t>
            </a:r>
            <a:r>
              <a:rPr lang="en-US" dirty="0" err="1"/>
              <a:t>ASG</a:t>
            </a:r>
            <a:r>
              <a:rPr lang="en-US" dirty="0"/>
              <a:t>) </a:t>
            </a:r>
            <a:r>
              <a:rPr lang="en-US" spc="-300" dirty="0">
                <a:latin typeface="MS PGothic"/>
                <a:ea typeface="MS PGothic"/>
              </a:rPr>
              <a:t>▷◁</a:t>
            </a:r>
            <a:r>
              <a:rPr lang="en-US" dirty="0"/>
              <a:t>  </a:t>
            </a:r>
            <a:r>
              <a:rPr lang="en-US" dirty="0" err="1"/>
              <a:t>PROJ</a:t>
            </a:r>
            <a:r>
              <a:rPr lang="en-US" dirty="0"/>
              <a:t> (x)</a:t>
            </a:r>
          </a:p>
          <a:p>
            <a:pPr marL="742912" lvl="1">
              <a:tabLst>
                <a:tab pos="1142942" algn="l"/>
              </a:tabLst>
            </a:pPr>
            <a:r>
              <a:rPr lang="en-US" dirty="0"/>
              <a:t>(</a:t>
            </a:r>
            <a:r>
              <a:rPr lang="en-US" dirty="0" err="1"/>
              <a:t>ASG</a:t>
            </a:r>
            <a:r>
              <a:rPr lang="en-US" dirty="0"/>
              <a:t> </a:t>
            </a:r>
            <a:r>
              <a:rPr lang="en-US" spc="-300" dirty="0">
                <a:latin typeface="MS PGothic"/>
                <a:ea typeface="MS PGothic"/>
              </a:rPr>
              <a:t>▷◁   </a:t>
            </a:r>
            <a:r>
              <a:rPr lang="en-US" dirty="0" err="1"/>
              <a:t>EMP</a:t>
            </a:r>
            <a:r>
              <a:rPr lang="en-US" dirty="0"/>
              <a:t>) </a:t>
            </a:r>
            <a:r>
              <a:rPr lang="en-US" spc="-300" dirty="0">
                <a:latin typeface="MS PGothic"/>
                <a:ea typeface="MS PGothic"/>
              </a:rPr>
              <a:t>▷◁</a:t>
            </a:r>
            <a:r>
              <a:rPr lang="en-US" dirty="0"/>
              <a:t>  </a:t>
            </a:r>
            <a:r>
              <a:rPr lang="en-US" dirty="0" err="1"/>
              <a:t>PROJ</a:t>
            </a:r>
            <a:r>
              <a:rPr lang="en-US" dirty="0"/>
              <a:t> (x)</a:t>
            </a:r>
          </a:p>
          <a:p>
            <a:pPr marL="742912" lvl="1">
              <a:tabLst>
                <a:tab pos="1142942" algn="l"/>
              </a:tabLst>
            </a:pPr>
            <a:r>
              <a:rPr lang="en-US" dirty="0"/>
              <a:t>(</a:t>
            </a:r>
            <a:r>
              <a:rPr lang="en-US" dirty="0" err="1"/>
              <a:t>ASG</a:t>
            </a:r>
            <a:r>
              <a:rPr lang="en-US" dirty="0"/>
              <a:t> </a:t>
            </a:r>
            <a:r>
              <a:rPr lang="en-US" spc="-300" dirty="0">
                <a:latin typeface="MS PGothic"/>
                <a:ea typeface="MS PGothic"/>
              </a:rPr>
              <a:t>▷◁   </a:t>
            </a:r>
            <a:r>
              <a:rPr lang="en-US" dirty="0" err="1"/>
              <a:t>PROJ</a:t>
            </a:r>
            <a:r>
              <a:rPr lang="en-US" dirty="0"/>
              <a:t>) </a:t>
            </a:r>
            <a:r>
              <a:rPr lang="en-US" spc="-300" dirty="0">
                <a:latin typeface="MS PGothic"/>
                <a:ea typeface="MS PGothic"/>
              </a:rPr>
              <a:t>▷◁</a:t>
            </a:r>
            <a:r>
              <a:rPr lang="en-US" dirty="0"/>
              <a:t>  </a:t>
            </a:r>
            <a:r>
              <a:rPr lang="en-US" dirty="0" err="1"/>
              <a:t>EMP</a:t>
            </a:r>
            <a:endParaRPr lang="en-US" dirty="0"/>
          </a:p>
          <a:p>
            <a:pPr marL="742912" lvl="1">
              <a:tabLst>
                <a:tab pos="1142942" algn="l"/>
              </a:tabLst>
            </a:pPr>
            <a:r>
              <a:rPr lang="en-US" dirty="0"/>
              <a:t>(</a:t>
            </a:r>
            <a:r>
              <a:rPr lang="en-US" dirty="0" err="1"/>
              <a:t>PROJ</a:t>
            </a:r>
            <a:r>
              <a:rPr lang="en-US" dirty="0"/>
              <a:t> </a:t>
            </a:r>
            <a:r>
              <a:rPr lang="en-US" spc="-300" dirty="0">
                <a:latin typeface="MS PGothic"/>
                <a:ea typeface="MS PGothic"/>
              </a:rPr>
              <a:t>▷◁  </a:t>
            </a:r>
            <a:r>
              <a:rPr lang="en-US" dirty="0" err="1"/>
              <a:t>ASG</a:t>
            </a:r>
            <a:r>
              <a:rPr lang="en-US" dirty="0"/>
              <a:t>) </a:t>
            </a:r>
            <a:r>
              <a:rPr lang="en-US" spc="-300" dirty="0">
                <a:latin typeface="MS PGothic"/>
                <a:ea typeface="MS PGothic"/>
              </a:rPr>
              <a:t>▷◁</a:t>
            </a:r>
            <a:r>
              <a:rPr lang="en-US" dirty="0"/>
              <a:t>  </a:t>
            </a:r>
            <a:r>
              <a:rPr lang="en-US" dirty="0" err="1"/>
              <a:t>EMP</a:t>
            </a:r>
            <a:endParaRPr lang="en-US" dirty="0"/>
          </a:p>
          <a:p>
            <a:pPr marL="742912" lvl="1">
              <a:tabLst>
                <a:tab pos="1142942" algn="l"/>
              </a:tabLst>
            </a:pPr>
            <a:endParaRPr lang="en-US" dirty="0"/>
          </a:p>
          <a:p>
            <a:pPr marL="742912" lvl="1"/>
            <a:r>
              <a:rPr lang="en-US" dirty="0" err="1"/>
              <a:t>EMP</a:t>
            </a:r>
            <a:r>
              <a:rPr lang="en-US" dirty="0"/>
              <a:t> has an index on ENO,</a:t>
            </a:r>
          </a:p>
          <a:p>
            <a:pPr marL="742912" lvl="1"/>
            <a:r>
              <a:rPr lang="en-US" dirty="0"/>
              <a:t>ASG has an index on </a:t>
            </a:r>
            <a:r>
              <a:rPr lang="en-US" u="sng" dirty="0"/>
              <a:t>PNO</a:t>
            </a:r>
            <a:r>
              <a:rPr lang="en-US" dirty="0"/>
              <a:t>,</a:t>
            </a:r>
          </a:p>
          <a:p>
            <a:pPr marL="742912" lvl="1"/>
            <a:r>
              <a:rPr lang="en-US" dirty="0"/>
              <a:t>PROJ has an index on </a:t>
            </a:r>
            <a:r>
              <a:rPr lang="en-US" u="sng" dirty="0"/>
              <a:t>PNO</a:t>
            </a:r>
            <a:r>
              <a:rPr lang="en-US" dirty="0"/>
              <a:t> and an index on PNAME</a:t>
            </a:r>
          </a:p>
          <a:p>
            <a:pPr>
              <a:lnSpc>
                <a:spcPct val="110000"/>
              </a:lnSpc>
              <a:spcBef>
                <a:spcPct val="70000"/>
              </a:spcBef>
            </a:pPr>
            <a:r>
              <a:rPr lang="en-US" dirty="0"/>
              <a:t>((PROJ</a:t>
            </a:r>
            <a:r>
              <a:rPr lang="en-US" baseline="-10000" dirty="0">
                <a:solidFill>
                  <a:srgbClr val="000000"/>
                </a:solidFill>
                <a:latin typeface="MS PGothic"/>
                <a:ea typeface="MS PGothic"/>
              </a:rPr>
              <a:t> </a:t>
            </a:r>
            <a:r>
              <a:rPr lang="en-US" sz="2531" dirty="0">
                <a:solidFill>
                  <a:schemeClr val="tx2"/>
                </a:solidFill>
                <a:latin typeface="MS PGothic"/>
                <a:ea typeface="MS PGothic"/>
              </a:rPr>
              <a:t>⋈ </a:t>
            </a:r>
            <a:r>
              <a:rPr lang="en-US" dirty="0"/>
              <a:t>ASG)</a:t>
            </a:r>
            <a:r>
              <a:rPr lang="en-US" baseline="-10000" dirty="0">
                <a:solidFill>
                  <a:srgbClr val="000000"/>
                </a:solidFill>
                <a:latin typeface="MS PGothic"/>
                <a:ea typeface="MS PGothic"/>
              </a:rPr>
              <a:t> </a:t>
            </a:r>
            <a:r>
              <a:rPr lang="en-US" sz="2531" dirty="0">
                <a:solidFill>
                  <a:schemeClr val="tx2"/>
                </a:solidFill>
                <a:latin typeface="MS PGothic"/>
                <a:ea typeface="MS PGothic"/>
              </a:rPr>
              <a:t>⋈ </a:t>
            </a:r>
            <a:r>
              <a:rPr lang="en-US" dirty="0"/>
              <a:t>EMP) is selected. Why? </a:t>
            </a:r>
          </a:p>
          <a:p>
            <a:pPr lvl="1">
              <a:lnSpc>
                <a:spcPct val="110000"/>
              </a:lnSpc>
              <a:spcBef>
                <a:spcPct val="70000"/>
              </a:spcBef>
            </a:pPr>
            <a:r>
              <a:rPr lang="en-US" dirty="0"/>
              <a:t>The number of tuples of </a:t>
            </a:r>
            <a:r>
              <a:rPr lang="en-US" dirty="0" err="1"/>
              <a:t>PROJ</a:t>
            </a:r>
            <a:r>
              <a:rPr lang="en-US" dirty="0"/>
              <a:t> is smaller than that of </a:t>
            </a:r>
            <a:r>
              <a:rPr lang="en-US" dirty="0" err="1"/>
              <a:t>ASG</a:t>
            </a:r>
            <a:r>
              <a:rPr lang="en-US" dirty="0"/>
              <a:t> typically</a:t>
            </a:r>
          </a:p>
          <a:p>
            <a:pPr lvl="1">
              <a:lnSpc>
                <a:spcPct val="110000"/>
              </a:lnSpc>
              <a:spcBef>
                <a:spcPct val="70000"/>
              </a:spcBef>
            </a:pPr>
            <a:r>
              <a:rPr lang="en-US" dirty="0"/>
              <a:t>(</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b</a:t>
            </a:r>
            <a:r>
              <a:rPr lang="en-US" altLang="en-US" i="1" baseline="-25000" dirty="0" err="1">
                <a:ea typeface="ＭＳ Ｐゴシック" panose="020B0600070205080204" pitchFamily="34" charset="-128"/>
              </a:rPr>
              <a:t>r</a:t>
            </a:r>
            <a:r>
              <a:rPr lang="en-US" altLang="en-US" i="1" dirty="0">
                <a:ea typeface="ＭＳ Ｐゴシック" panose="020B0600070205080204" pitchFamily="34" charset="-128"/>
              </a:rPr>
              <a:t> </a:t>
            </a:r>
            <a:r>
              <a:rPr lang="en-US" altLang="en-US" dirty="0">
                <a:ea typeface="ＭＳ Ｐゴシック" panose="020B0600070205080204" pitchFamily="34" charset="-128"/>
              </a:rPr>
              <a:t>+ </a:t>
            </a:r>
            <a:r>
              <a:rPr lang="en-US" altLang="en-US" i="1" dirty="0" err="1">
                <a:ea typeface="ＭＳ Ｐゴシック" panose="020B0600070205080204" pitchFamily="34" charset="-128"/>
              </a:rPr>
              <a:t>n</a:t>
            </a:r>
            <a:r>
              <a:rPr lang="en-US" altLang="en-US" i="1" baseline="-25000" dirty="0" err="1">
                <a:ea typeface="ＭＳ Ｐゴシック" panose="020B0600070205080204" pitchFamily="34" charset="-128"/>
              </a:rPr>
              <a:t>r</a:t>
            </a:r>
            <a:r>
              <a:rPr lang="en-US" altLang="en-US" i="1" dirty="0">
                <a:ea typeface="ＭＳ Ｐゴシック" panose="020B0600070205080204" pitchFamily="34" charset="-128"/>
              </a:rPr>
              <a:t> </a:t>
            </a:r>
            <a:r>
              <a:rPr lang="en-US" altLang="en-US" dirty="0">
                <a:ea typeface="ＭＳ Ｐゴシック" panose="020B0600070205080204" pitchFamily="34" charset="-128"/>
                <a:sym typeface="Symbol" panose="05050102010706020507" pitchFamily="18" charset="2"/>
              </a:rPr>
              <a:t> </a:t>
            </a:r>
            <a:r>
              <a:rPr lang="en-US" altLang="en-US" i="1" dirty="0">
                <a:ea typeface="ＭＳ Ｐゴシック" panose="020B0600070205080204" pitchFamily="34" charset="-128"/>
                <a:sym typeface="Symbol" panose="05050102010706020507" pitchFamily="18" charset="2"/>
              </a:rPr>
              <a:t>c </a:t>
            </a:r>
            <a:r>
              <a:rPr lang="en-US" altLang="en-US" dirty="0">
                <a:ea typeface="ＭＳ Ｐゴシック" panose="020B0600070205080204" pitchFamily="34" charset="-128"/>
                <a:sym typeface="Symbol" panose="05050102010706020507" pitchFamily="18" charset="2"/>
              </a:rPr>
              <a:t>block transfers and seeks for indexed nested loop join)</a:t>
            </a:r>
          </a:p>
          <a:p>
            <a:pPr>
              <a:lnSpc>
                <a:spcPct val="110000"/>
              </a:lnSpc>
              <a:spcBef>
                <a:spcPct val="70000"/>
              </a:spcBef>
            </a:pPr>
            <a:endParaRPr lang="en-US" dirty="0"/>
          </a:p>
        </p:txBody>
      </p:sp>
      <p:pic>
        <p:nvPicPr>
          <p:cNvPr id="2" name="Picture 1"/>
          <p:cNvPicPr>
            <a:picLocks noChangeAspect="1"/>
          </p:cNvPicPr>
          <p:nvPr/>
        </p:nvPicPr>
        <p:blipFill>
          <a:blip r:embed="rId3"/>
          <a:stretch>
            <a:fillRect/>
          </a:stretch>
        </p:blipFill>
        <p:spPr>
          <a:xfrm>
            <a:off x="4242262" y="2244202"/>
            <a:ext cx="4908026" cy="1620343"/>
          </a:xfrm>
          <a:prstGeom prst="rect">
            <a:avLst/>
          </a:prstGeom>
        </p:spPr>
      </p:pic>
      <p:sp>
        <p:nvSpPr>
          <p:cNvPr id="3" name="TextBox 2">
            <a:extLst>
              <a:ext uri="{FF2B5EF4-FFF2-40B4-BE49-F238E27FC236}">
                <a16:creationId xmlns:a16="http://schemas.microsoft.com/office/drawing/2014/main" id="{226B6A4E-ACDC-49BE-9807-9996160A4F6F}"/>
              </a:ext>
            </a:extLst>
          </p:cNvPr>
          <p:cNvSpPr txBox="1"/>
          <p:nvPr/>
        </p:nvSpPr>
        <p:spPr>
          <a:xfrm>
            <a:off x="3661960" y="1500985"/>
            <a:ext cx="5256584" cy="743217"/>
          </a:xfrm>
          <a:prstGeom prst="rect">
            <a:avLst/>
          </a:prstGeom>
          <a:noFill/>
        </p:spPr>
        <p:txBody>
          <a:bodyPr wrap="square" rtlCol="0">
            <a:spAutoFit/>
          </a:bodyPr>
          <a:lstStyle/>
          <a:p>
            <a:pPr lvl="1">
              <a:lnSpc>
                <a:spcPct val="110000"/>
              </a:lnSpc>
              <a:spcBef>
                <a:spcPct val="70000"/>
              </a:spcBef>
            </a:pPr>
            <a:r>
              <a:rPr lang="en-US" sz="2000" dirty="0"/>
              <a:t>The number of tuples of PROJ is smaller than that of ASG or EMP typically</a:t>
            </a:r>
          </a:p>
        </p:txBody>
      </p:sp>
    </p:spTree>
    <p:extLst>
      <p:ext uri="{BB962C8B-B14F-4D97-AF65-F5344CB8AC3E}">
        <p14:creationId xmlns:p14="http://schemas.microsoft.com/office/powerpoint/2010/main" val="1489373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521550" y="1606298"/>
            <a:ext cx="7999639" cy="4759523"/>
          </a:xfrm>
          <a:noFill/>
          <a:ln/>
        </p:spPr>
        <p:txBody>
          <a:bodyPr/>
          <a:lstStyle/>
          <a:p>
            <a:pPr>
              <a:lnSpc>
                <a:spcPct val="105000"/>
              </a:lnSpc>
              <a:spcBef>
                <a:spcPct val="60000"/>
              </a:spcBef>
            </a:pPr>
            <a:r>
              <a:rPr lang="en-US" sz="2531" dirty="0"/>
              <a:t>This algorithm performs an exhaustive search of all alternative strategies in order to choose the one with the least cost. </a:t>
            </a:r>
          </a:p>
          <a:p>
            <a:pPr>
              <a:lnSpc>
                <a:spcPct val="105000"/>
              </a:lnSpc>
              <a:spcBef>
                <a:spcPct val="60000"/>
              </a:spcBef>
            </a:pPr>
            <a:r>
              <a:rPr lang="en-US" sz="2531" dirty="0"/>
              <a:t>Although predicting and enumerating these strategies may be costly, the overhead of exhaustive search is rapidly amortized if the query is executed frequently. </a:t>
            </a:r>
          </a:p>
          <a:p>
            <a:pPr>
              <a:lnSpc>
                <a:spcPct val="105000"/>
              </a:lnSpc>
              <a:spcBef>
                <a:spcPct val="60000"/>
              </a:spcBef>
            </a:pPr>
            <a:r>
              <a:rPr lang="en-US" sz="2531" dirty="0"/>
              <a:t>Query compilation is a distributed task, coordinated by a master site, where the query is initiated. </a:t>
            </a:r>
          </a:p>
        </p:txBody>
      </p:sp>
    </p:spTree>
    <p:extLst>
      <p:ext uri="{BB962C8B-B14F-4D97-AF65-F5344CB8AC3E}">
        <p14:creationId xmlns:p14="http://schemas.microsoft.com/office/powerpoint/2010/main" val="1970922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369658" y="1606298"/>
            <a:ext cx="8202161" cy="4759523"/>
          </a:xfrm>
          <a:noFill/>
          <a:ln/>
        </p:spPr>
        <p:txBody>
          <a:bodyPr/>
          <a:lstStyle/>
          <a:p>
            <a:pPr>
              <a:lnSpc>
                <a:spcPct val="105000"/>
              </a:lnSpc>
              <a:spcBef>
                <a:spcPct val="60000"/>
              </a:spcBef>
            </a:pPr>
            <a:r>
              <a:rPr lang="en-US" sz="2250" dirty="0"/>
              <a:t>The optimizer of the master site makes all </a:t>
            </a:r>
            <a:r>
              <a:rPr lang="en-US" sz="2250" dirty="0" err="1"/>
              <a:t>intersite</a:t>
            </a:r>
            <a:r>
              <a:rPr lang="en-US" sz="2250" dirty="0"/>
              <a:t> decisions, such as the selection of the execution sites and the fragments as well as the method for transferring data. </a:t>
            </a:r>
          </a:p>
          <a:p>
            <a:pPr>
              <a:lnSpc>
                <a:spcPct val="105000"/>
              </a:lnSpc>
              <a:spcBef>
                <a:spcPct val="60000"/>
              </a:spcBef>
            </a:pPr>
            <a:r>
              <a:rPr lang="en-US" sz="2250" dirty="0"/>
              <a:t>The other sites that have relations involved in the query, make the remaining local decisions (such as the ordering of joins at a site) and generate local access plans for the query. </a:t>
            </a:r>
          </a:p>
          <a:p>
            <a:pPr>
              <a:lnSpc>
                <a:spcPct val="105000"/>
              </a:lnSpc>
              <a:spcBef>
                <a:spcPct val="60000"/>
              </a:spcBef>
            </a:pPr>
            <a:r>
              <a:rPr lang="en-US" sz="2250" dirty="0"/>
              <a:t>The objective function of the optimizer is the general total time function, including local processing and communications costs.</a:t>
            </a:r>
          </a:p>
        </p:txBody>
      </p:sp>
    </p:spTree>
    <p:extLst>
      <p:ext uri="{BB962C8B-B14F-4D97-AF65-F5344CB8AC3E}">
        <p14:creationId xmlns:p14="http://schemas.microsoft.com/office/powerpoint/2010/main" val="2579654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521550" y="1606298"/>
            <a:ext cx="8050269" cy="4759523"/>
          </a:xfrm>
          <a:noFill/>
          <a:ln/>
        </p:spPr>
        <p:txBody>
          <a:bodyPr/>
          <a:lstStyle/>
          <a:p>
            <a:pPr>
              <a:lnSpc>
                <a:spcPct val="105000"/>
              </a:lnSpc>
              <a:spcBef>
                <a:spcPct val="60000"/>
              </a:spcBef>
            </a:pPr>
            <a:r>
              <a:rPr lang="en-US" sz="2250" dirty="0"/>
              <a:t>The input to the algorithm of the static approach is a localized query expressed as a relational algebra tree (the query tree), the location of relations, and their statistics.</a:t>
            </a:r>
          </a:p>
          <a:p>
            <a:pPr>
              <a:lnSpc>
                <a:spcPct val="105000"/>
              </a:lnSpc>
              <a:spcBef>
                <a:spcPct val="60000"/>
              </a:spcBef>
            </a:pPr>
            <a:r>
              <a:rPr lang="en-US" sz="2250" dirty="0"/>
              <a:t>As in the centralized case, the optimizer must select the join ordering, the join algorithm (block nested-loop or merge-join), and the access path for each fragment (e.g., primary index, sequential scan, etc.). </a:t>
            </a:r>
          </a:p>
          <a:p>
            <a:pPr>
              <a:lnSpc>
                <a:spcPct val="105000"/>
              </a:lnSpc>
              <a:spcBef>
                <a:spcPct val="60000"/>
              </a:spcBef>
            </a:pPr>
            <a:r>
              <a:rPr lang="en-US" sz="2250" dirty="0"/>
              <a:t>These decisions are based on statistics and formulas used to estimate the size of intermediate results and access path information.</a:t>
            </a:r>
          </a:p>
        </p:txBody>
      </p:sp>
    </p:spTree>
    <p:extLst>
      <p:ext uri="{BB962C8B-B14F-4D97-AF65-F5344CB8AC3E}">
        <p14:creationId xmlns:p14="http://schemas.microsoft.com/office/powerpoint/2010/main" val="2377964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Distributed Static Approach</a:t>
            </a:r>
          </a:p>
        </p:txBody>
      </p:sp>
      <p:sp>
        <p:nvSpPr>
          <p:cNvPr id="336898" name="Rectangle 2"/>
          <p:cNvSpPr>
            <a:spLocks noGrp="1" noChangeArrowheads="1"/>
          </p:cNvSpPr>
          <p:nvPr>
            <p:ph idx="1"/>
          </p:nvPr>
        </p:nvSpPr>
        <p:spPr>
          <a:xfrm>
            <a:off x="470919" y="1606298"/>
            <a:ext cx="7898378" cy="4759523"/>
          </a:xfrm>
          <a:noFill/>
          <a:ln/>
        </p:spPr>
        <p:txBody>
          <a:bodyPr/>
          <a:lstStyle/>
          <a:p>
            <a:pPr>
              <a:lnSpc>
                <a:spcPct val="105000"/>
              </a:lnSpc>
              <a:spcBef>
                <a:spcPct val="60000"/>
              </a:spcBef>
            </a:pPr>
            <a:r>
              <a:rPr lang="en-US" sz="2800" dirty="0"/>
              <a:t>In addition, the optimizer must select the sites of join results and the method of transferring data between sites. </a:t>
            </a:r>
          </a:p>
          <a:p>
            <a:pPr>
              <a:lnSpc>
                <a:spcPct val="105000"/>
              </a:lnSpc>
              <a:spcBef>
                <a:spcPct val="60000"/>
              </a:spcBef>
            </a:pPr>
            <a:r>
              <a:rPr lang="en-US" sz="2800" dirty="0"/>
              <a:t>To join two relations, there are three candidate sites: the site of the first relation, the site of the second relation, or a third site (e.g., the site that needs results of the join for other operations).</a:t>
            </a:r>
          </a:p>
        </p:txBody>
      </p:sp>
    </p:spTree>
    <p:extLst>
      <p:ext uri="{BB962C8B-B14F-4D97-AF65-F5344CB8AC3E}">
        <p14:creationId xmlns:p14="http://schemas.microsoft.com/office/powerpoint/2010/main" val="417916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Search Strategy</a:t>
            </a:r>
          </a:p>
        </p:txBody>
      </p:sp>
      <p:sp>
        <p:nvSpPr>
          <p:cNvPr id="147459" name="Rectangle 3"/>
          <p:cNvSpPr>
            <a:spLocks noGrp="1" noChangeArrowheads="1"/>
          </p:cNvSpPr>
          <p:nvPr>
            <p:ph idx="1"/>
          </p:nvPr>
        </p:nvSpPr>
        <p:spPr>
          <a:xfrm>
            <a:off x="442934" y="1417638"/>
            <a:ext cx="8229600" cy="4530725"/>
          </a:xfrm>
        </p:spPr>
        <p:txBody>
          <a:bodyPr/>
          <a:lstStyle/>
          <a:p>
            <a:pPr>
              <a:buSzPct val="95000"/>
              <a:buFont typeface="Wingdings" pitchFamily="2" charset="2"/>
              <a:buChar char=""/>
            </a:pPr>
            <a:r>
              <a:rPr lang="en-US" dirty="0"/>
              <a:t>How to “move” in the search space</a:t>
            </a:r>
          </a:p>
          <a:p>
            <a:pPr>
              <a:buSzPct val="95000"/>
              <a:buFont typeface="Wingdings" pitchFamily="2" charset="2"/>
              <a:buChar char=""/>
            </a:pPr>
            <a:r>
              <a:rPr lang="en-US" dirty="0"/>
              <a:t>Deterministic</a:t>
            </a:r>
          </a:p>
          <a:p>
            <a:pPr lvl="1">
              <a:buSzPct val="95000"/>
              <a:buFont typeface="Wingdings 3" pitchFamily="18" charset="2"/>
              <a:buChar char=""/>
            </a:pPr>
            <a:r>
              <a:rPr lang="en-US" dirty="0"/>
              <a:t>Start from base relations and build plans by adding one relation at each step</a:t>
            </a:r>
          </a:p>
          <a:p>
            <a:pPr lvl="1">
              <a:buSzPct val="95000"/>
              <a:buFont typeface="Wingdings 3" pitchFamily="18" charset="2"/>
              <a:buChar char=""/>
            </a:pPr>
            <a:r>
              <a:rPr lang="en-US" dirty="0"/>
              <a:t>Dynamic programming</a:t>
            </a:r>
          </a:p>
          <a:p>
            <a:pPr lvl="1">
              <a:buSzPct val="95000"/>
              <a:buFont typeface="Wingdings 3" pitchFamily="18" charset="2"/>
              <a:buChar char=""/>
            </a:pPr>
            <a:r>
              <a:rPr lang="en-US" dirty="0"/>
              <a:t>Greedy</a:t>
            </a:r>
          </a:p>
          <a:p>
            <a:pPr>
              <a:buSzPct val="95000"/>
              <a:buFont typeface="Wingdings" pitchFamily="2" charset="2"/>
              <a:buChar char=""/>
            </a:pPr>
            <a:r>
              <a:rPr lang="en-US" dirty="0"/>
              <a:t>Randomized</a:t>
            </a:r>
          </a:p>
          <a:p>
            <a:pPr lvl="1">
              <a:buSzPct val="95000"/>
              <a:buFont typeface="Wingdings 3" pitchFamily="18" charset="2"/>
              <a:buChar char=""/>
            </a:pPr>
            <a:r>
              <a:rPr lang="en-US" dirty="0"/>
              <a:t>Search for </a:t>
            </a:r>
            <a:r>
              <a:rPr lang="en-US" dirty="0" err="1"/>
              <a:t>optimalities</a:t>
            </a:r>
            <a:r>
              <a:rPr lang="en-US" dirty="0"/>
              <a:t> around a particular starting point</a:t>
            </a:r>
          </a:p>
          <a:p>
            <a:pPr lvl="1">
              <a:buSzPct val="95000"/>
              <a:buFont typeface="Wingdings 3" pitchFamily="18" charset="2"/>
              <a:buChar char=""/>
            </a:pPr>
            <a:r>
              <a:rPr lang="en-US" dirty="0"/>
              <a:t>Better when &gt; 10 relations</a:t>
            </a:r>
          </a:p>
          <a:p>
            <a:pPr lvl="1">
              <a:buSzPct val="95000"/>
              <a:buFont typeface="Wingdings 3" pitchFamily="18" charset="2"/>
              <a:buChar char=""/>
            </a:pPr>
            <a:r>
              <a:rPr lang="en-US" dirty="0"/>
              <a:t>Iterative improvement</a:t>
            </a:r>
          </a:p>
        </p:txBody>
      </p:sp>
      <p:sp>
        <p:nvSpPr>
          <p:cNvPr id="2" name="Footer Placeholder 1">
            <a:extLst>
              <a:ext uri="{FF2B5EF4-FFF2-40B4-BE49-F238E27FC236}">
                <a16:creationId xmlns:a16="http://schemas.microsoft.com/office/drawing/2014/main" id="{85C97247-3545-5A4C-A541-EE91F6B6D78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A56D22C-9C7E-1543-BD89-1379A4B15E64}"/>
              </a:ext>
            </a:extLst>
          </p:cNvPr>
          <p:cNvSpPr>
            <a:spLocks noGrp="1"/>
          </p:cNvSpPr>
          <p:nvPr>
            <p:ph type="sldNum" sz="quarter" idx="4"/>
          </p:nvPr>
        </p:nvSpPr>
        <p:spPr/>
        <p:txBody>
          <a:bodyPr/>
          <a:lstStyle/>
          <a:p>
            <a:fld id="{FD96158B-4539-3C43-9DE5-94C547866200}" type="slidenum">
              <a:rPr lang="en-US" smtClean="0"/>
              <a:t>7</a:t>
            </a:fld>
            <a:endParaRPr lang="en-US"/>
          </a:p>
        </p:txBody>
      </p:sp>
    </p:spTree>
    <p:extLst>
      <p:ext uri="{BB962C8B-B14F-4D97-AF65-F5344CB8AC3E}">
        <p14:creationId xmlns:p14="http://schemas.microsoft.com/office/powerpoint/2010/main" val="406082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noFill/>
          <a:ln/>
        </p:spPr>
        <p:txBody>
          <a:bodyPr/>
          <a:lstStyle/>
          <a:p>
            <a:r>
              <a:rPr lang="en-US" dirty="0"/>
              <a:t>Ship whole</a:t>
            </a:r>
          </a:p>
          <a:p>
            <a:pPr marL="0" indent="0">
              <a:buNone/>
            </a:pPr>
            <a:endParaRPr lang="en-US" dirty="0"/>
          </a:p>
          <a:p>
            <a:r>
              <a:rPr lang="en-US" dirty="0"/>
              <a:t>Fetch as needed</a:t>
            </a:r>
          </a:p>
          <a:p>
            <a:pPr marL="457200" lvl="1" indent="0">
              <a:buNone/>
            </a:pPr>
            <a:endParaRPr lang="en-US" sz="1969" dirty="0"/>
          </a:p>
        </p:txBody>
      </p:sp>
      <p:sp>
        <p:nvSpPr>
          <p:cNvPr id="2" name="Footer Placeholder 1">
            <a:extLst>
              <a:ext uri="{FF2B5EF4-FFF2-40B4-BE49-F238E27FC236}">
                <a16:creationId xmlns:a16="http://schemas.microsoft.com/office/drawing/2014/main" id="{C21020DC-BBB4-3C4F-BD69-2691321F4EE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5F3202E-BE04-244C-8466-4A725D1EA16E}"/>
              </a:ext>
            </a:extLst>
          </p:cNvPr>
          <p:cNvSpPr>
            <a:spLocks noGrp="1"/>
          </p:cNvSpPr>
          <p:nvPr>
            <p:ph type="sldNum" sz="quarter" idx="4"/>
          </p:nvPr>
        </p:nvSpPr>
        <p:spPr/>
        <p:txBody>
          <a:bodyPr/>
          <a:lstStyle/>
          <a:p>
            <a:fld id="{FD96158B-4539-3C43-9DE5-94C547866200}" type="slidenum">
              <a:rPr lang="en-US" smtClean="0"/>
              <a:t>70</a:t>
            </a:fld>
            <a:endParaRPr lang="en-US"/>
          </a:p>
        </p:txBody>
      </p:sp>
    </p:spTree>
    <p:extLst>
      <p:ext uri="{BB962C8B-B14F-4D97-AF65-F5344CB8AC3E}">
        <p14:creationId xmlns:p14="http://schemas.microsoft.com/office/powerpoint/2010/main" val="3795788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xfrm>
            <a:off x="470920" y="1656928"/>
            <a:ext cx="8050269" cy="4759523"/>
          </a:xfrm>
          <a:noFill/>
          <a:ln/>
        </p:spPr>
        <p:txBody>
          <a:bodyPr/>
          <a:lstStyle/>
          <a:p>
            <a:pPr marL="0" indent="0">
              <a:buNone/>
            </a:pPr>
            <a:r>
              <a:rPr lang="en-US" sz="2531" dirty="0"/>
              <a:t>Two methods are supported for </a:t>
            </a:r>
            <a:r>
              <a:rPr lang="en-US" sz="2531" dirty="0" err="1"/>
              <a:t>intersite</a:t>
            </a:r>
            <a:r>
              <a:rPr lang="en-US" sz="2531" dirty="0"/>
              <a:t> data transfers.</a:t>
            </a:r>
          </a:p>
          <a:p>
            <a:r>
              <a:rPr lang="en-US" sz="2531" dirty="0"/>
              <a:t>Ship whole: The entire relation is shipped to the join site and stored in a temporary relation before being joined. </a:t>
            </a:r>
          </a:p>
          <a:p>
            <a:pPr lvl="1"/>
            <a:r>
              <a:rPr lang="en-US" sz="2531" dirty="0"/>
              <a:t>Larger data transfer</a:t>
            </a:r>
          </a:p>
          <a:p>
            <a:pPr lvl="1"/>
            <a:r>
              <a:rPr lang="en-US" sz="2531" dirty="0"/>
              <a:t>Smaller number of messages</a:t>
            </a:r>
          </a:p>
          <a:p>
            <a:pPr lvl="1"/>
            <a:r>
              <a:rPr lang="en-US" sz="2531" dirty="0"/>
              <a:t>Better if relations are small</a:t>
            </a:r>
          </a:p>
        </p:txBody>
      </p:sp>
    </p:spTree>
    <p:extLst>
      <p:ext uri="{BB962C8B-B14F-4D97-AF65-F5344CB8AC3E}">
        <p14:creationId xmlns:p14="http://schemas.microsoft.com/office/powerpoint/2010/main" val="1237383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Distributed Static Approach – Performing Joins</a:t>
            </a:r>
          </a:p>
        </p:txBody>
      </p:sp>
      <p:sp>
        <p:nvSpPr>
          <p:cNvPr id="337922" name="Rectangle 2"/>
          <p:cNvSpPr>
            <a:spLocks noGrp="1" noChangeArrowheads="1"/>
          </p:cNvSpPr>
          <p:nvPr>
            <p:ph idx="1"/>
          </p:nvPr>
        </p:nvSpPr>
        <p:spPr>
          <a:xfrm>
            <a:off x="420289" y="1405781"/>
            <a:ext cx="8303423" cy="4759523"/>
          </a:xfrm>
          <a:noFill/>
          <a:ln/>
        </p:spPr>
        <p:txBody>
          <a:bodyPr/>
          <a:lstStyle/>
          <a:p>
            <a:pPr marL="0" indent="0">
              <a:buNone/>
            </a:pPr>
            <a:r>
              <a:rPr lang="en-US" sz="2100" dirty="0"/>
              <a:t>Two methods are supported for </a:t>
            </a:r>
            <a:r>
              <a:rPr lang="en-US" sz="2100" dirty="0" err="1"/>
              <a:t>intersite</a:t>
            </a:r>
            <a:r>
              <a:rPr lang="en-US" sz="2100" dirty="0"/>
              <a:t> data transfers.</a:t>
            </a:r>
          </a:p>
          <a:p>
            <a:r>
              <a:rPr lang="en-US" sz="2100" dirty="0"/>
              <a:t>Fetch as needed : The external relation is sequentially scanned, and for each tuple the join value is sent to the site of the internal relation, which selects the internal tuples matching the value and sends the selected tuples to the site of the external relation. </a:t>
            </a:r>
          </a:p>
          <a:p>
            <a:r>
              <a:rPr lang="en-US" sz="2100" dirty="0"/>
              <a:t>This method is equivalent to the </a:t>
            </a:r>
            <a:r>
              <a:rPr lang="en-US" sz="2100" dirty="0" err="1"/>
              <a:t>semijoin</a:t>
            </a:r>
            <a:r>
              <a:rPr lang="en-US" sz="2100" dirty="0"/>
              <a:t> of the internal relation with each external tuple</a:t>
            </a:r>
          </a:p>
          <a:p>
            <a:pPr lvl="1"/>
            <a:r>
              <a:rPr lang="en-US" sz="2100" dirty="0"/>
              <a:t>Smaller data transfer</a:t>
            </a:r>
          </a:p>
          <a:p>
            <a:pPr lvl="1"/>
            <a:r>
              <a:rPr lang="en-US" sz="2100" dirty="0"/>
              <a:t>Larger number of messages</a:t>
            </a:r>
          </a:p>
          <a:p>
            <a:pPr lvl="2"/>
            <a:r>
              <a:rPr lang="en-US" sz="2100" dirty="0"/>
              <a:t>Number of messages = </a:t>
            </a:r>
            <a:r>
              <a:rPr lang="en-US" sz="2100" i="1" dirty="0"/>
              <a:t>O</a:t>
            </a:r>
            <a:r>
              <a:rPr lang="en-US" sz="2100" dirty="0"/>
              <a:t>(cardinality of external relation)</a:t>
            </a:r>
          </a:p>
          <a:p>
            <a:pPr lvl="2"/>
            <a:r>
              <a:rPr lang="en-US" sz="2100" dirty="0"/>
              <a:t>Data transfer per message is minimal</a:t>
            </a:r>
          </a:p>
          <a:p>
            <a:pPr lvl="1"/>
            <a:r>
              <a:rPr lang="en-US" sz="2100" dirty="0"/>
              <a:t>Better if relations are large and the selectivity is good (only a few matching tuples).</a:t>
            </a:r>
          </a:p>
        </p:txBody>
      </p:sp>
    </p:spTree>
    <p:extLst>
      <p:ext uri="{BB962C8B-B14F-4D97-AF65-F5344CB8AC3E}">
        <p14:creationId xmlns:p14="http://schemas.microsoft.com/office/powerpoint/2010/main" val="2902905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noFill/>
          <a:ln/>
        </p:spPr>
        <p:txBody>
          <a:bodyPr/>
          <a:lstStyle/>
          <a:p>
            <a:r>
              <a:rPr lang="en-US" dirty="0"/>
              <a:t>Distributed Static Approach – Performing Joins</a:t>
            </a:r>
          </a:p>
        </p:txBody>
      </p:sp>
      <p:sp>
        <p:nvSpPr>
          <p:cNvPr id="338946" name="Rectangle 2"/>
          <p:cNvSpPr>
            <a:spLocks noGrp="1" noChangeArrowheads="1"/>
          </p:cNvSpPr>
          <p:nvPr>
            <p:ph idx="1"/>
          </p:nvPr>
        </p:nvSpPr>
        <p:spPr>
          <a:xfrm>
            <a:off x="420289" y="1750219"/>
            <a:ext cx="8202161" cy="4759523"/>
          </a:xfrm>
          <a:noFill/>
          <a:ln/>
        </p:spPr>
        <p:txBody>
          <a:bodyPr/>
          <a:lstStyle/>
          <a:p>
            <a:r>
              <a:rPr lang="en-US" dirty="0"/>
              <a:t>Given the join of an external (outer) relation </a:t>
            </a:r>
            <a:r>
              <a:rPr lang="en-US" i="1" dirty="0"/>
              <a:t>R </a:t>
            </a:r>
            <a:r>
              <a:rPr lang="en-US" dirty="0"/>
              <a:t>with an internal (inner) relation </a:t>
            </a:r>
            <a:r>
              <a:rPr lang="en-US" i="1" dirty="0"/>
              <a:t>S </a:t>
            </a:r>
            <a:r>
              <a:rPr lang="en-US" dirty="0"/>
              <a:t>on attribute </a:t>
            </a:r>
            <a:r>
              <a:rPr lang="en-US" i="1" dirty="0"/>
              <a:t>A</a:t>
            </a:r>
            <a:r>
              <a:rPr lang="en-US" dirty="0"/>
              <a:t>, There are five join strategies. </a:t>
            </a:r>
          </a:p>
          <a:p>
            <a:r>
              <a:rPr lang="en-US" dirty="0"/>
              <a:t>In what follows we describe each strategy in detail and provide a simplified cost formula for each, </a:t>
            </a:r>
          </a:p>
          <a:p>
            <a:pPr lvl="1"/>
            <a:r>
              <a:rPr lang="en-US" sz="2200" dirty="0"/>
              <a:t>where </a:t>
            </a:r>
            <a:r>
              <a:rPr lang="en-US" sz="2200" i="1" dirty="0"/>
              <a:t>LT </a:t>
            </a:r>
            <a:r>
              <a:rPr lang="en-US" sz="2200" dirty="0"/>
              <a:t>denotes local processing time (I/O + CPU time) and </a:t>
            </a:r>
          </a:p>
          <a:p>
            <a:pPr lvl="1"/>
            <a:r>
              <a:rPr lang="en-US" sz="2200" i="1" dirty="0"/>
              <a:t>CT </a:t>
            </a:r>
            <a:r>
              <a:rPr lang="en-US" sz="2200" dirty="0"/>
              <a:t>denotes communication time. </a:t>
            </a:r>
          </a:p>
          <a:p>
            <a:r>
              <a:rPr lang="en-US" dirty="0"/>
              <a:t>For simplicity, we ignore the cost of producing the result. </a:t>
            </a:r>
          </a:p>
          <a:p>
            <a:r>
              <a:rPr lang="en-US" dirty="0"/>
              <a:t>For convenience, we denote by </a:t>
            </a:r>
            <a:r>
              <a:rPr lang="en-US" i="1" dirty="0"/>
              <a:t>s </a:t>
            </a:r>
            <a:r>
              <a:rPr lang="en-US" dirty="0"/>
              <a:t>the average number of tuples of </a:t>
            </a:r>
            <a:r>
              <a:rPr lang="en-US" i="1" dirty="0"/>
              <a:t>S </a:t>
            </a:r>
            <a:r>
              <a:rPr lang="en-US" dirty="0"/>
              <a:t>that match one tuple of </a:t>
            </a:r>
            <a:r>
              <a:rPr lang="en-US" i="1" dirty="0"/>
              <a:t>R</a:t>
            </a:r>
            <a:r>
              <a:rPr lang="en-US" dirty="0"/>
              <a:t>:</a:t>
            </a:r>
          </a:p>
        </p:txBody>
      </p:sp>
    </p:spTree>
    <p:extLst>
      <p:ext uri="{BB962C8B-B14F-4D97-AF65-F5344CB8AC3E}">
        <p14:creationId xmlns:p14="http://schemas.microsoft.com/office/powerpoint/2010/main" val="560615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noFill/>
          <a:ln/>
        </p:spPr>
        <p:txBody>
          <a:bodyPr/>
          <a:lstStyle/>
          <a:p>
            <a:r>
              <a:rPr lang="en-US" dirty="0"/>
              <a:t>Distributed Static Approach – Performing Joins</a:t>
            </a:r>
          </a:p>
        </p:txBody>
      </p:sp>
      <p:sp>
        <p:nvSpPr>
          <p:cNvPr id="338946" name="Rectangle 2"/>
          <p:cNvSpPr>
            <a:spLocks noGrp="1" noChangeArrowheads="1"/>
          </p:cNvSpPr>
          <p:nvPr>
            <p:ph idx="1"/>
          </p:nvPr>
        </p:nvSpPr>
        <p:spPr>
          <a:xfrm>
            <a:off x="241101" y="1556792"/>
            <a:ext cx="8643938" cy="4817785"/>
          </a:xfrm>
          <a:noFill/>
          <a:ln/>
        </p:spPr>
        <p:txBody>
          <a:bodyPr/>
          <a:lstStyle/>
          <a:p>
            <a:pPr marL="457200" indent="-457200">
              <a:spcBef>
                <a:spcPct val="65000"/>
              </a:spcBef>
              <a:buClrTx/>
              <a:buFont typeface="+mj-lt"/>
              <a:buAutoNum type="arabicPeriod"/>
              <a:tabLst>
                <a:tab pos="2065233" algn="l"/>
                <a:tab pos="2522409" algn="l"/>
              </a:tabLst>
            </a:pPr>
            <a:r>
              <a:rPr lang="en-US" dirty="0">
                <a:solidFill>
                  <a:schemeClr val="tx2"/>
                </a:solidFill>
              </a:rPr>
              <a:t>Move outer relation (R)  tuples to the site of the inner relation (S) </a:t>
            </a:r>
            <a:endParaRPr lang="en-US" dirty="0"/>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Retrieve outer tuples</a:t>
            </a:r>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Send them to the inner relation site</a:t>
            </a:r>
          </a:p>
          <a:p>
            <a:pPr marL="857250" lvl="1" indent="-457200">
              <a:spcBef>
                <a:spcPct val="65000"/>
              </a:spcBef>
              <a:buClrTx/>
              <a:buFont typeface="Wingdings" panose="05000000000000000000" pitchFamily="2" charset="2"/>
              <a:buAutoNum type="alphaLcParenBoth"/>
              <a:tabLst>
                <a:tab pos="2065233" algn="l"/>
                <a:tab pos="2522409" algn="l"/>
              </a:tabLst>
            </a:pPr>
            <a:r>
              <a:rPr lang="en-US" sz="1969" dirty="0"/>
              <a:t>Join them as they arrive</a:t>
            </a:r>
          </a:p>
          <a:p>
            <a:pPr marL="880726" lvl="1" indent="-361639">
              <a:spcBef>
                <a:spcPct val="65000"/>
              </a:spcBef>
              <a:tabLst>
                <a:tab pos="2065233" algn="l"/>
                <a:tab pos="2522409" algn="l"/>
              </a:tabLst>
            </a:pPr>
            <a:r>
              <a:rPr lang="en-US" sz="1969" dirty="0"/>
              <a:t>LT = Local Processing Time (I/O time + CPU time)</a:t>
            </a:r>
          </a:p>
          <a:p>
            <a:pPr marL="880726" lvl="1" indent="-361639">
              <a:spcBef>
                <a:spcPct val="65000"/>
              </a:spcBef>
              <a:tabLst>
                <a:tab pos="2065233" algn="l"/>
                <a:tab pos="2522409" algn="l"/>
              </a:tabLst>
            </a:pPr>
            <a:r>
              <a:rPr lang="en-US" sz="1969" dirty="0"/>
              <a:t>CT = Communication Time</a:t>
            </a:r>
          </a:p>
          <a:p>
            <a:pPr marL="242276" indent="0">
              <a:spcBef>
                <a:spcPct val="65000"/>
              </a:spcBef>
              <a:buNone/>
              <a:tabLst>
                <a:tab pos="2065233" algn="l"/>
                <a:tab pos="2522409" algn="l"/>
              </a:tabLst>
            </a:pPr>
            <a:r>
              <a:rPr lang="en-US" sz="2109" dirty="0"/>
              <a:t>Total Cost = 	LT (retrieving card(R) tuples from R) </a:t>
            </a:r>
          </a:p>
          <a:p>
            <a:pPr marL="242276" indent="0">
              <a:spcBef>
                <a:spcPct val="65000"/>
              </a:spcBef>
              <a:buNone/>
              <a:tabLst>
                <a:tab pos="2065233" algn="l"/>
                <a:tab pos="2522409" algn="l"/>
              </a:tabLst>
            </a:pPr>
            <a:r>
              <a:rPr lang="en-US" sz="2109" dirty="0"/>
              <a:t>   	</a:t>
            </a:r>
            <a:r>
              <a:rPr lang="en-US" sz="1969" dirty="0"/>
              <a:t>+</a:t>
            </a:r>
            <a:r>
              <a:rPr lang="en-US" dirty="0"/>
              <a:t> </a:t>
            </a:r>
            <a:r>
              <a:rPr lang="en-US" sz="1969" dirty="0"/>
              <a:t>CT (size (R))  </a:t>
            </a:r>
            <a:endParaRPr lang="en-US" dirty="0"/>
          </a:p>
          <a:p>
            <a:pPr marL="242276" indent="0">
              <a:spcBef>
                <a:spcPct val="65000"/>
              </a:spcBef>
              <a:buNone/>
              <a:tabLst>
                <a:tab pos="2065233" algn="l"/>
                <a:tab pos="2522409" algn="l"/>
              </a:tabLst>
            </a:pPr>
            <a:r>
              <a:rPr lang="en-US" sz="1969" dirty="0"/>
              <a:t>     	+ LT (retrieve card(S) tuples from S) * card(R)</a:t>
            </a:r>
          </a:p>
          <a:p>
            <a:pPr marL="242276" indent="0">
              <a:spcBef>
                <a:spcPct val="65000"/>
              </a:spcBef>
              <a:buNone/>
              <a:tabLst>
                <a:tab pos="2065233" algn="l"/>
                <a:tab pos="2522409" algn="l"/>
              </a:tabLst>
            </a:pPr>
            <a:endParaRPr lang="en-US" sz="1969" dirty="0"/>
          </a:p>
        </p:txBody>
      </p:sp>
    </p:spTree>
    <p:extLst>
      <p:ext uri="{BB962C8B-B14F-4D97-AF65-F5344CB8AC3E}">
        <p14:creationId xmlns:p14="http://schemas.microsoft.com/office/powerpoint/2010/main" val="18639106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title"/>
          </p:nvPr>
        </p:nvSpPr>
        <p:spPr>
          <a:noFill/>
          <a:ln/>
        </p:spPr>
        <p:txBody>
          <a:bodyPr/>
          <a:lstStyle/>
          <a:p>
            <a:r>
              <a:rPr lang="en-US" dirty="0"/>
              <a:t>Distributed Static Approach – Performing Joins</a:t>
            </a:r>
          </a:p>
        </p:txBody>
      </p:sp>
      <p:sp>
        <p:nvSpPr>
          <p:cNvPr id="339970" name="Rectangle 2"/>
          <p:cNvSpPr>
            <a:spLocks noGrp="1" noChangeArrowheads="1"/>
          </p:cNvSpPr>
          <p:nvPr>
            <p:ph idx="1"/>
          </p:nvPr>
        </p:nvSpPr>
        <p:spPr>
          <a:xfrm>
            <a:off x="457200" y="1600200"/>
            <a:ext cx="8507288" cy="4530725"/>
          </a:xfrm>
          <a:noFill/>
          <a:ln/>
        </p:spPr>
        <p:txBody>
          <a:bodyPr/>
          <a:lstStyle/>
          <a:p>
            <a:pPr marL="514350" indent="-514350">
              <a:spcBef>
                <a:spcPct val="60000"/>
              </a:spcBef>
              <a:buClrTx/>
              <a:buFont typeface="+mj-lt"/>
              <a:buAutoNum type="arabicPeriod" startAt="2"/>
              <a:tabLst>
                <a:tab pos="2285883" algn="l"/>
                <a:tab pos="2573206" algn="l"/>
              </a:tabLst>
            </a:pPr>
            <a:r>
              <a:rPr lang="en-US" dirty="0">
                <a:solidFill>
                  <a:schemeClr val="tx2"/>
                </a:solidFill>
              </a:rPr>
              <a:t>Move inner relation (S) to the site of outer relation (R)</a:t>
            </a:r>
            <a:endParaRPr lang="en-US" dirty="0"/>
          </a:p>
          <a:p>
            <a:pPr marL="861969" lvl="1" indent="-342882">
              <a:spcBef>
                <a:spcPct val="60000"/>
              </a:spcBef>
              <a:buNone/>
              <a:tabLst>
                <a:tab pos="2285883" algn="l"/>
                <a:tab pos="2573206" algn="l"/>
              </a:tabLst>
            </a:pPr>
            <a:r>
              <a:rPr lang="en-US" sz="2400" dirty="0"/>
              <a:t>Cannot join as they arrive; they need to be stored</a:t>
            </a:r>
          </a:p>
          <a:p>
            <a:pPr marL="242276" indent="0">
              <a:spcBef>
                <a:spcPct val="65000"/>
              </a:spcBef>
              <a:buNone/>
              <a:tabLst>
                <a:tab pos="2065233" algn="l"/>
                <a:tab pos="2522409" algn="l"/>
              </a:tabLst>
            </a:pPr>
            <a:r>
              <a:rPr lang="en-US" dirty="0"/>
              <a:t>Total Cost = 	LT (retrieving card(S) tuples from S) </a:t>
            </a:r>
          </a:p>
          <a:p>
            <a:pPr marL="242276" indent="0">
              <a:spcBef>
                <a:spcPct val="65000"/>
              </a:spcBef>
              <a:buNone/>
              <a:tabLst>
                <a:tab pos="2065233" algn="l"/>
                <a:tab pos="2522409" algn="l"/>
              </a:tabLst>
            </a:pPr>
            <a:r>
              <a:rPr lang="en-US" dirty="0"/>
              <a:t>   	+ CT (size (S))  </a:t>
            </a:r>
          </a:p>
          <a:p>
            <a:pPr marL="242276" indent="0">
              <a:spcBef>
                <a:spcPct val="65000"/>
              </a:spcBef>
              <a:buNone/>
              <a:tabLst>
                <a:tab pos="2065233" algn="l"/>
                <a:tab pos="2522409" algn="l"/>
              </a:tabLst>
            </a:pPr>
            <a:r>
              <a:rPr lang="en-US" dirty="0"/>
              <a:t>	+ LT (store card(S) tuples into T)</a:t>
            </a:r>
          </a:p>
          <a:p>
            <a:pPr marL="242276" indent="0">
              <a:spcBef>
                <a:spcPct val="65000"/>
              </a:spcBef>
              <a:buNone/>
              <a:tabLst>
                <a:tab pos="2065233" algn="l"/>
                <a:tab pos="2522409" algn="l"/>
              </a:tabLst>
            </a:pPr>
            <a:r>
              <a:rPr lang="en-US" dirty="0"/>
              <a:t>	+ LT (retrieving card(R) tuples from R) </a:t>
            </a:r>
          </a:p>
          <a:p>
            <a:pPr marL="242276" indent="0">
              <a:spcBef>
                <a:spcPct val="65000"/>
              </a:spcBef>
              <a:buNone/>
              <a:tabLst>
                <a:tab pos="2065233" algn="l"/>
                <a:tab pos="2522409" algn="l"/>
              </a:tabLst>
            </a:pPr>
            <a:r>
              <a:rPr lang="en-US" dirty="0"/>
              <a:t>     	+ LT (retrieve card(S) tuples from T) * card(R)</a:t>
            </a:r>
          </a:p>
        </p:txBody>
      </p:sp>
    </p:spTree>
    <p:extLst>
      <p:ext uri="{BB962C8B-B14F-4D97-AF65-F5344CB8AC3E}">
        <p14:creationId xmlns:p14="http://schemas.microsoft.com/office/powerpoint/2010/main" val="4279909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title"/>
          </p:nvPr>
        </p:nvSpPr>
        <p:spPr>
          <a:noFill/>
          <a:ln/>
        </p:spPr>
        <p:txBody>
          <a:bodyPr/>
          <a:lstStyle/>
          <a:p>
            <a:r>
              <a:rPr lang="en-US" dirty="0"/>
              <a:t>Distributed Static Approach – Performing Joins</a:t>
            </a:r>
          </a:p>
        </p:txBody>
      </p:sp>
      <p:sp>
        <p:nvSpPr>
          <p:cNvPr id="340994" name="Rectangle 2"/>
          <p:cNvSpPr>
            <a:spLocks noGrp="1" noChangeArrowheads="1"/>
          </p:cNvSpPr>
          <p:nvPr>
            <p:ph idx="1"/>
          </p:nvPr>
        </p:nvSpPr>
        <p:spPr>
          <a:xfrm>
            <a:off x="420289" y="1750219"/>
            <a:ext cx="8464750" cy="4759523"/>
          </a:xfrm>
          <a:noFill/>
          <a:ln/>
        </p:spPr>
        <p:txBody>
          <a:bodyPr/>
          <a:lstStyle/>
          <a:p>
            <a:pPr marL="457200" indent="-457200">
              <a:spcBef>
                <a:spcPct val="55000"/>
              </a:spcBef>
              <a:buClrTx/>
              <a:buFont typeface="+mj-lt"/>
              <a:buAutoNum type="arabicPeriod" startAt="3"/>
              <a:tabLst>
                <a:tab pos="2235085" algn="l"/>
                <a:tab pos="2573206" algn="l"/>
                <a:tab pos="2793857" algn="l"/>
              </a:tabLst>
            </a:pPr>
            <a:r>
              <a:rPr lang="en-US" sz="2250" dirty="0">
                <a:solidFill>
                  <a:schemeClr val="tx2"/>
                </a:solidFill>
              </a:rPr>
              <a:t>Move both inner and outer relations to another site </a:t>
            </a:r>
            <a:endParaRPr lang="en-US" sz="2250" dirty="0"/>
          </a:p>
          <a:p>
            <a:pPr marL="242276" indent="0">
              <a:spcBef>
                <a:spcPct val="65000"/>
              </a:spcBef>
              <a:buNone/>
              <a:tabLst>
                <a:tab pos="2065233" algn="l"/>
                <a:tab pos="2522409" algn="l"/>
              </a:tabLst>
            </a:pPr>
            <a:r>
              <a:rPr lang="en-US" sz="2250" dirty="0"/>
              <a:t>Total Cost = 	LT (retrieving card(S) tuples from S) </a:t>
            </a:r>
          </a:p>
          <a:p>
            <a:pPr marL="242276" indent="0">
              <a:spcBef>
                <a:spcPct val="65000"/>
              </a:spcBef>
              <a:buNone/>
              <a:tabLst>
                <a:tab pos="2065233" algn="l"/>
                <a:tab pos="2522409" algn="l"/>
              </a:tabLst>
            </a:pPr>
            <a:r>
              <a:rPr lang="en-US" sz="2250" dirty="0"/>
              <a:t>   	+ CT (size (S))  </a:t>
            </a:r>
          </a:p>
          <a:p>
            <a:pPr marL="242276" indent="0">
              <a:spcBef>
                <a:spcPct val="65000"/>
              </a:spcBef>
              <a:buNone/>
              <a:tabLst>
                <a:tab pos="2065233" algn="l"/>
                <a:tab pos="2522409" algn="l"/>
              </a:tabLst>
            </a:pPr>
            <a:r>
              <a:rPr lang="en-US" sz="2250" dirty="0"/>
              <a:t>	+ LT (store card(S) tuples into T)</a:t>
            </a:r>
          </a:p>
          <a:p>
            <a:pPr marL="242276" indent="0">
              <a:spcBef>
                <a:spcPct val="65000"/>
              </a:spcBef>
              <a:buNone/>
              <a:tabLst>
                <a:tab pos="2065233" algn="l"/>
                <a:tab pos="2522409" algn="l"/>
              </a:tabLst>
            </a:pPr>
            <a:r>
              <a:rPr lang="en-US" sz="2250" dirty="0"/>
              <a:t>	+ LT (retrieving card(R) tuples from R) </a:t>
            </a:r>
          </a:p>
          <a:p>
            <a:pPr marL="242276" indent="0">
              <a:spcBef>
                <a:spcPct val="65000"/>
              </a:spcBef>
              <a:buNone/>
              <a:tabLst>
                <a:tab pos="2065233" algn="l"/>
                <a:tab pos="2522409" algn="l"/>
              </a:tabLst>
            </a:pPr>
            <a:r>
              <a:rPr lang="en-US" sz="2250" dirty="0"/>
              <a:t>	+ CT (size (R))  </a:t>
            </a:r>
          </a:p>
          <a:p>
            <a:pPr marL="242276" indent="0">
              <a:spcBef>
                <a:spcPct val="65000"/>
              </a:spcBef>
              <a:buNone/>
              <a:tabLst>
                <a:tab pos="2065233" algn="l"/>
                <a:tab pos="2522409" algn="l"/>
              </a:tabLst>
            </a:pPr>
            <a:r>
              <a:rPr lang="en-US" sz="2250" dirty="0"/>
              <a:t>     	+ LT (retrieve card(S) tuples from T) * card(R)</a:t>
            </a:r>
          </a:p>
        </p:txBody>
      </p:sp>
    </p:spTree>
    <p:extLst>
      <p:ext uri="{BB962C8B-B14F-4D97-AF65-F5344CB8AC3E}">
        <p14:creationId xmlns:p14="http://schemas.microsoft.com/office/powerpoint/2010/main" val="4076677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noFill/>
          <a:ln/>
        </p:spPr>
        <p:txBody>
          <a:bodyPr/>
          <a:lstStyle/>
          <a:p>
            <a:r>
              <a:rPr lang="en-US" dirty="0"/>
              <a:t>Distributed Static Approach – Performing Joins</a:t>
            </a:r>
          </a:p>
        </p:txBody>
      </p:sp>
      <p:sp>
        <p:nvSpPr>
          <p:cNvPr id="342018" name="Rectangle 2"/>
          <p:cNvSpPr>
            <a:spLocks noGrp="1" noChangeArrowheads="1"/>
          </p:cNvSpPr>
          <p:nvPr>
            <p:ph idx="1"/>
          </p:nvPr>
        </p:nvSpPr>
        <p:spPr>
          <a:xfrm>
            <a:off x="420289" y="1621805"/>
            <a:ext cx="8556576" cy="4759523"/>
          </a:xfrm>
          <a:noFill/>
          <a:ln/>
        </p:spPr>
        <p:txBody>
          <a:bodyPr/>
          <a:lstStyle/>
          <a:p>
            <a:pPr marL="404792" indent="-404792">
              <a:lnSpc>
                <a:spcPct val="95000"/>
              </a:lnSpc>
              <a:buClrTx/>
              <a:buFont typeface="+mj-lt"/>
              <a:buAutoNum type="arabicPeriod" startAt="4"/>
              <a:tabLst>
                <a:tab pos="2235085" algn="l"/>
                <a:tab pos="2573206" algn="l"/>
                <a:tab pos="2862116" algn="l"/>
              </a:tabLst>
            </a:pPr>
            <a:r>
              <a:rPr lang="en-US" sz="1800" dirty="0">
                <a:solidFill>
                  <a:schemeClr val="tx2"/>
                </a:solidFill>
              </a:rPr>
              <a:t>Fetch inner tuples as needed</a:t>
            </a:r>
            <a:endParaRPr lang="en-US" sz="1800" dirty="0"/>
          </a:p>
          <a:p>
            <a:pPr marL="880726" lvl="1" indent="-361639">
              <a:lnSpc>
                <a:spcPct val="95000"/>
              </a:lnSpc>
              <a:buAutoNum type="alphaLcParenBoth"/>
              <a:tabLst>
                <a:tab pos="2235085" algn="l"/>
                <a:tab pos="2573206" algn="l"/>
                <a:tab pos="2862116" algn="l"/>
              </a:tabLst>
            </a:pPr>
            <a:r>
              <a:rPr lang="en-US" sz="1800" dirty="0"/>
              <a:t>For each tuple in R, the join attribute (A) value is sent to the site of S. </a:t>
            </a:r>
          </a:p>
          <a:p>
            <a:pPr marL="880726" lvl="1" indent="-361639">
              <a:lnSpc>
                <a:spcPct val="95000"/>
              </a:lnSpc>
              <a:buAutoNum type="alphaLcParenBoth"/>
              <a:tabLst>
                <a:tab pos="2235085" algn="l"/>
                <a:tab pos="2573206" algn="l"/>
                <a:tab pos="2862116" algn="l"/>
              </a:tabLst>
            </a:pPr>
            <a:r>
              <a:rPr lang="en-US" sz="1800" i="1" dirty="0"/>
              <a:t>s</a:t>
            </a:r>
            <a:r>
              <a:rPr lang="en-US" sz="1800" dirty="0"/>
              <a:t> tuples of S which match that value are retrieved and sent to the site of R to be joined as they arrive</a:t>
            </a:r>
          </a:p>
          <a:p>
            <a:pPr marL="519087" lvl="1" indent="0">
              <a:lnSpc>
                <a:spcPct val="95000"/>
              </a:lnSpc>
              <a:buNone/>
              <a:tabLst>
                <a:tab pos="2235085" algn="l"/>
                <a:tab pos="2573206" algn="l"/>
                <a:tab pos="2862116" algn="l"/>
              </a:tabLst>
            </a:pPr>
            <a:endParaRPr lang="en-US" sz="1800" dirty="0"/>
          </a:p>
          <a:p>
            <a:pPr marL="242276" indent="0">
              <a:spcBef>
                <a:spcPts val="0"/>
              </a:spcBef>
              <a:buNone/>
              <a:tabLst>
                <a:tab pos="2065233" algn="l"/>
                <a:tab pos="2522409" algn="l"/>
              </a:tabLst>
            </a:pPr>
            <a:r>
              <a:rPr lang="en-US" sz="1800" dirty="0"/>
              <a:t>Total Cost = 	LT(retrieve card(R) tuples from R)</a:t>
            </a:r>
          </a:p>
          <a:p>
            <a:pPr marL="242276" indent="0">
              <a:spcBef>
                <a:spcPts val="0"/>
              </a:spcBef>
              <a:buNone/>
              <a:tabLst>
                <a:tab pos="2065233" algn="l"/>
                <a:tab pos="2522409" algn="l"/>
              </a:tabLst>
            </a:pPr>
            <a:endParaRPr lang="en-US" sz="1800" dirty="0"/>
          </a:p>
          <a:p>
            <a:pPr marL="242276" indent="0">
              <a:spcBef>
                <a:spcPts val="0"/>
              </a:spcBef>
              <a:buNone/>
              <a:tabLst>
                <a:tab pos="2065233" algn="l"/>
                <a:tab pos="2522409" algn="l"/>
              </a:tabLst>
            </a:pPr>
            <a:r>
              <a:rPr lang="en-US" sz="1800" dirty="0"/>
              <a:t>	+ CT(length(A)) * card(R)</a:t>
            </a:r>
          </a:p>
          <a:p>
            <a:pPr marL="242276" indent="0">
              <a:spcBef>
                <a:spcPts val="0"/>
              </a:spcBef>
              <a:buNone/>
              <a:tabLst>
                <a:tab pos="2065233" algn="l"/>
                <a:tab pos="2522409" algn="l"/>
              </a:tabLst>
            </a:pPr>
            <a:endParaRPr lang="en-US" sz="1800" dirty="0"/>
          </a:p>
          <a:p>
            <a:pPr marL="242276" indent="0">
              <a:spcBef>
                <a:spcPts val="0"/>
              </a:spcBef>
              <a:buNone/>
              <a:tabLst>
                <a:tab pos="2065233" algn="l"/>
                <a:tab pos="2522409" algn="l"/>
              </a:tabLst>
            </a:pPr>
            <a:r>
              <a:rPr lang="en-US" sz="1800" dirty="0"/>
              <a:t>	+ LT(retrieve card(S) tuples from S) * card(R) </a:t>
            </a:r>
          </a:p>
          <a:p>
            <a:pPr marL="242276" indent="0">
              <a:spcBef>
                <a:spcPct val="65000"/>
              </a:spcBef>
              <a:buNone/>
              <a:tabLst>
                <a:tab pos="2065233" algn="l"/>
                <a:tab pos="2522409" algn="l"/>
              </a:tabLst>
            </a:pPr>
            <a:r>
              <a:rPr lang="en-US" sz="1800" dirty="0"/>
              <a:t>	+ CT( </a:t>
            </a:r>
            <a:r>
              <a:rPr lang="en-US" sz="1800" i="1" dirty="0"/>
              <a:t>s</a:t>
            </a:r>
            <a:r>
              <a:rPr lang="en-US" sz="1800" dirty="0"/>
              <a:t> * length(S)) </a:t>
            </a:r>
          </a:p>
          <a:p>
            <a:pPr marL="242276" indent="0">
              <a:spcBef>
                <a:spcPct val="65000"/>
              </a:spcBef>
              <a:buNone/>
              <a:tabLst>
                <a:tab pos="2065233" algn="l"/>
                <a:tab pos="2522409" algn="l"/>
              </a:tabLst>
            </a:pPr>
            <a:r>
              <a:rPr lang="en-US" sz="1800" dirty="0"/>
              <a:t>	+ LT (store </a:t>
            </a:r>
            <a:r>
              <a:rPr lang="en-US" sz="1800" i="1" dirty="0"/>
              <a:t>s</a:t>
            </a:r>
            <a:r>
              <a:rPr lang="en-US" sz="1800" dirty="0"/>
              <a:t> * length(S) into T)</a:t>
            </a:r>
          </a:p>
          <a:p>
            <a:pPr marL="242276" indent="0">
              <a:spcBef>
                <a:spcPct val="65000"/>
              </a:spcBef>
              <a:buNone/>
              <a:tabLst>
                <a:tab pos="2065233" algn="l"/>
                <a:tab pos="2522409" algn="l"/>
              </a:tabLst>
            </a:pPr>
            <a:r>
              <a:rPr lang="en-US" sz="1800" dirty="0"/>
              <a:t>	+ LT (retrieving card(R) tuples from R) </a:t>
            </a:r>
          </a:p>
          <a:p>
            <a:pPr marL="242276" indent="0">
              <a:spcBef>
                <a:spcPct val="65000"/>
              </a:spcBef>
              <a:buNone/>
              <a:tabLst>
                <a:tab pos="2065233" algn="l"/>
                <a:tab pos="2522409" algn="l"/>
              </a:tabLst>
            </a:pPr>
            <a:r>
              <a:rPr lang="en-US" sz="1800" dirty="0"/>
              <a:t>     	+ LT (retrieve </a:t>
            </a:r>
            <a:r>
              <a:rPr lang="en-US" sz="1800" i="1" dirty="0"/>
              <a:t>s</a:t>
            </a:r>
            <a:r>
              <a:rPr lang="en-US" sz="1800" dirty="0"/>
              <a:t> * length(S) from T) * card(R)</a:t>
            </a:r>
          </a:p>
          <a:p>
            <a:pPr marL="242276" indent="0">
              <a:spcBef>
                <a:spcPts val="0"/>
              </a:spcBef>
              <a:buNone/>
              <a:tabLst>
                <a:tab pos="2065233" algn="l"/>
                <a:tab pos="2522409" algn="l"/>
              </a:tabLst>
            </a:pPr>
            <a:endParaRPr lang="en-US" sz="1800" dirty="0"/>
          </a:p>
        </p:txBody>
      </p:sp>
    </p:spTree>
    <p:extLst>
      <p:ext uri="{BB962C8B-B14F-4D97-AF65-F5344CB8AC3E}">
        <p14:creationId xmlns:p14="http://schemas.microsoft.com/office/powerpoint/2010/main" val="34735779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noFill/>
          <a:ln/>
        </p:spPr>
        <p:txBody>
          <a:bodyPr/>
          <a:lstStyle/>
          <a:p>
            <a:r>
              <a:rPr lang="en-US" dirty="0"/>
              <a:t>Distributed Static Approach – Performing Joins</a:t>
            </a:r>
          </a:p>
        </p:txBody>
      </p:sp>
      <p:sp>
        <p:nvSpPr>
          <p:cNvPr id="342018" name="Rectangle 2"/>
          <p:cNvSpPr>
            <a:spLocks noGrp="1" noChangeArrowheads="1"/>
          </p:cNvSpPr>
          <p:nvPr>
            <p:ph idx="1"/>
          </p:nvPr>
        </p:nvSpPr>
        <p:spPr>
          <a:xfrm>
            <a:off x="251520" y="1844824"/>
            <a:ext cx="8725345" cy="4759523"/>
          </a:xfrm>
          <a:noFill/>
          <a:ln/>
        </p:spPr>
        <p:txBody>
          <a:bodyPr/>
          <a:lstStyle/>
          <a:p>
            <a:pPr marL="457200" indent="-457200">
              <a:lnSpc>
                <a:spcPct val="95000"/>
              </a:lnSpc>
              <a:buClrTx/>
              <a:buFont typeface="+mj-lt"/>
              <a:buAutoNum type="arabicPeriod" startAt="5"/>
              <a:tabLst>
                <a:tab pos="2235085" algn="l"/>
                <a:tab pos="2573206" algn="l"/>
                <a:tab pos="2862116" algn="l"/>
              </a:tabLst>
            </a:pPr>
            <a:r>
              <a:rPr lang="en-US" dirty="0">
                <a:solidFill>
                  <a:schemeClr val="tx2"/>
                </a:solidFill>
              </a:rPr>
              <a:t>Fetch outer tuples as needed</a:t>
            </a:r>
            <a:endParaRPr lang="en-US" dirty="0"/>
          </a:p>
          <a:p>
            <a:pPr marL="880726" lvl="1" indent="-361639">
              <a:lnSpc>
                <a:spcPct val="95000"/>
              </a:lnSpc>
              <a:buAutoNum type="alphaLcParenBoth"/>
              <a:tabLst>
                <a:tab pos="2235085" algn="l"/>
                <a:tab pos="2573206" algn="l"/>
                <a:tab pos="2862116" algn="l"/>
              </a:tabLst>
            </a:pPr>
            <a:r>
              <a:rPr lang="en-US" sz="1969" dirty="0"/>
              <a:t>For each tuple in S, the join attribute (A) value is sent to the site of R. </a:t>
            </a:r>
          </a:p>
          <a:p>
            <a:pPr marL="880726" lvl="1" indent="-361639">
              <a:lnSpc>
                <a:spcPct val="95000"/>
              </a:lnSpc>
              <a:buAutoNum type="alphaLcParenBoth"/>
              <a:tabLst>
                <a:tab pos="2235085" algn="l"/>
                <a:tab pos="2573206" algn="l"/>
                <a:tab pos="2862116" algn="l"/>
              </a:tabLst>
            </a:pPr>
            <a:r>
              <a:rPr lang="en-US" sz="1969" i="1" dirty="0"/>
              <a:t>r</a:t>
            </a:r>
            <a:r>
              <a:rPr lang="en-US" sz="1969" dirty="0"/>
              <a:t> tuples of R which match that value are retrieved and sent to the site of S to be joined as they arrive</a:t>
            </a:r>
          </a:p>
          <a:p>
            <a:pPr marL="519087" lvl="1" indent="0">
              <a:lnSpc>
                <a:spcPct val="95000"/>
              </a:lnSpc>
              <a:buNone/>
              <a:tabLst>
                <a:tab pos="2235085" algn="l"/>
                <a:tab pos="2573206" algn="l"/>
                <a:tab pos="2862116" algn="l"/>
              </a:tabLst>
            </a:pPr>
            <a:endParaRPr lang="en-US" sz="1969" dirty="0"/>
          </a:p>
          <a:p>
            <a:pPr marL="242276" indent="0">
              <a:spcBef>
                <a:spcPts val="0"/>
              </a:spcBef>
              <a:buNone/>
              <a:tabLst>
                <a:tab pos="2065233" algn="l"/>
                <a:tab pos="2522409" algn="l"/>
              </a:tabLst>
            </a:pPr>
            <a:r>
              <a:rPr lang="en-US" dirty="0"/>
              <a:t>Total Cost = 	LT(retrieve card(S) tuples from S)</a:t>
            </a:r>
          </a:p>
          <a:p>
            <a:pPr marL="242276" indent="0">
              <a:spcBef>
                <a:spcPts val="0"/>
              </a:spcBef>
              <a:buNone/>
              <a:tabLst>
                <a:tab pos="2065233" algn="l"/>
                <a:tab pos="2522409" algn="l"/>
              </a:tabLst>
            </a:pPr>
            <a:endParaRPr lang="en-US" sz="562" dirty="0"/>
          </a:p>
          <a:p>
            <a:pPr marL="242276" indent="0">
              <a:spcBef>
                <a:spcPts val="0"/>
              </a:spcBef>
              <a:buNone/>
              <a:tabLst>
                <a:tab pos="2065233" algn="l"/>
                <a:tab pos="2522409" algn="l"/>
              </a:tabLst>
            </a:pPr>
            <a:r>
              <a:rPr lang="en-US" dirty="0"/>
              <a:t>	+ CT(length(A)) * card(S)</a:t>
            </a:r>
          </a:p>
          <a:p>
            <a:pPr marL="242276" indent="0">
              <a:spcBef>
                <a:spcPts val="0"/>
              </a:spcBef>
              <a:buNone/>
              <a:tabLst>
                <a:tab pos="2065233" algn="l"/>
                <a:tab pos="2522409" algn="l"/>
              </a:tabLst>
            </a:pPr>
            <a:endParaRPr lang="en-US" sz="562" dirty="0"/>
          </a:p>
          <a:p>
            <a:pPr marL="242276" indent="0">
              <a:spcBef>
                <a:spcPts val="0"/>
              </a:spcBef>
              <a:buNone/>
              <a:tabLst>
                <a:tab pos="2065233" algn="l"/>
                <a:tab pos="2522409" algn="l"/>
              </a:tabLst>
            </a:pPr>
            <a:r>
              <a:rPr lang="en-US" dirty="0"/>
              <a:t>	+ LT(retrieve card(R) tuples from R) * card(S) </a:t>
            </a:r>
          </a:p>
          <a:p>
            <a:pPr marL="242276" indent="0">
              <a:spcBef>
                <a:spcPct val="65000"/>
              </a:spcBef>
              <a:buNone/>
              <a:tabLst>
                <a:tab pos="2065233" algn="l"/>
                <a:tab pos="2522409" algn="l"/>
              </a:tabLst>
            </a:pPr>
            <a:r>
              <a:rPr lang="en-US" dirty="0"/>
              <a:t>	+ CT( </a:t>
            </a:r>
            <a:r>
              <a:rPr lang="en-US" i="1" dirty="0"/>
              <a:t>r</a:t>
            </a:r>
            <a:r>
              <a:rPr lang="en-US" dirty="0"/>
              <a:t> * length(R)) </a:t>
            </a:r>
          </a:p>
          <a:p>
            <a:pPr marL="242276" indent="0">
              <a:spcBef>
                <a:spcPct val="65000"/>
              </a:spcBef>
              <a:buNone/>
              <a:tabLst>
                <a:tab pos="2065233" algn="l"/>
                <a:tab pos="2522409" algn="l"/>
              </a:tabLst>
            </a:pPr>
            <a:r>
              <a:rPr lang="en-US" dirty="0"/>
              <a:t>	+ LT (retrieving card(S) tuples from S) * card(R)</a:t>
            </a:r>
          </a:p>
        </p:txBody>
      </p:sp>
    </p:spTree>
    <p:extLst>
      <p:ext uri="{BB962C8B-B14F-4D97-AF65-F5344CB8AC3E}">
        <p14:creationId xmlns:p14="http://schemas.microsoft.com/office/powerpoint/2010/main" val="12928600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noFill/>
          <a:ln/>
        </p:spPr>
        <p:txBody>
          <a:bodyPr/>
          <a:lstStyle/>
          <a:p>
            <a:r>
              <a:rPr lang="en-US"/>
              <a:t>Centralized Query Optimization</a:t>
            </a:r>
          </a:p>
        </p:txBody>
      </p:sp>
      <p:sp>
        <p:nvSpPr>
          <p:cNvPr id="77826" name="Rectangle 2"/>
          <p:cNvSpPr>
            <a:spLocks noGrp="1" noChangeArrowheads="1"/>
          </p:cNvSpPr>
          <p:nvPr>
            <p:ph idx="1"/>
          </p:nvPr>
        </p:nvSpPr>
        <p:spPr>
          <a:noFill/>
          <a:ln/>
        </p:spPr>
        <p:txBody>
          <a:bodyPr/>
          <a:lstStyle/>
          <a:p>
            <a:pPr>
              <a:lnSpc>
                <a:spcPct val="100000"/>
              </a:lnSpc>
              <a:spcBef>
                <a:spcPct val="65000"/>
              </a:spcBef>
            </a:pPr>
            <a:r>
              <a:rPr lang="en-US" sz="3094" dirty="0"/>
              <a:t>Dynamic</a:t>
            </a:r>
            <a:r>
              <a:rPr lang="en-US" sz="3094" b="1" dirty="0"/>
              <a:t> </a:t>
            </a:r>
            <a:r>
              <a:rPr lang="en-US" sz="3094" dirty="0"/>
              <a:t>(Ingres project at </a:t>
            </a:r>
            <a:r>
              <a:rPr lang="en-US" sz="3094" dirty="0" err="1"/>
              <a:t>UCB</a:t>
            </a:r>
            <a:r>
              <a:rPr lang="en-US" sz="3094" dirty="0"/>
              <a:t>)</a:t>
            </a:r>
          </a:p>
          <a:p>
            <a:pPr lvl="1">
              <a:lnSpc>
                <a:spcPct val="100000"/>
              </a:lnSpc>
              <a:spcBef>
                <a:spcPct val="65000"/>
              </a:spcBef>
            </a:pPr>
            <a:r>
              <a:rPr lang="en-US" sz="3094" dirty="0"/>
              <a:t>Interpretive</a:t>
            </a:r>
          </a:p>
          <a:p>
            <a:pPr>
              <a:lnSpc>
                <a:spcPct val="100000"/>
              </a:lnSpc>
              <a:spcBef>
                <a:spcPct val="65000"/>
              </a:spcBef>
            </a:pPr>
            <a:r>
              <a:rPr lang="en-US" sz="3094" dirty="0"/>
              <a:t>Static (System R project at IBM)</a:t>
            </a:r>
          </a:p>
          <a:p>
            <a:pPr lvl="1">
              <a:lnSpc>
                <a:spcPct val="100000"/>
              </a:lnSpc>
              <a:spcBef>
                <a:spcPct val="65000"/>
              </a:spcBef>
            </a:pPr>
            <a:r>
              <a:rPr lang="en-US" sz="3094" dirty="0"/>
              <a:t>Exhaustive search</a:t>
            </a:r>
          </a:p>
          <a:p>
            <a:pPr>
              <a:lnSpc>
                <a:spcPct val="100000"/>
              </a:lnSpc>
              <a:spcBef>
                <a:spcPct val="65000"/>
              </a:spcBef>
            </a:pPr>
            <a:r>
              <a:rPr lang="en-US" sz="3094" b="1" dirty="0"/>
              <a:t>Hybrid</a:t>
            </a:r>
            <a:r>
              <a:rPr lang="en-US" sz="3094" dirty="0"/>
              <a:t> (Volcano project at </a:t>
            </a:r>
            <a:r>
              <a:rPr lang="en-US" sz="3094" dirty="0" err="1"/>
              <a:t>OGI</a:t>
            </a:r>
            <a:r>
              <a:rPr lang="en-US" sz="3094" dirty="0"/>
              <a:t>)</a:t>
            </a:r>
          </a:p>
          <a:p>
            <a:pPr lvl="1">
              <a:lnSpc>
                <a:spcPct val="100000"/>
              </a:lnSpc>
              <a:spcBef>
                <a:spcPct val="65000"/>
              </a:spcBef>
            </a:pPr>
            <a:r>
              <a:rPr lang="en-US" sz="3094" dirty="0"/>
              <a:t>Choose node within plan</a:t>
            </a:r>
          </a:p>
        </p:txBody>
      </p:sp>
    </p:spTree>
    <p:extLst>
      <p:ext uri="{BB962C8B-B14F-4D97-AF65-F5344CB8AC3E}">
        <p14:creationId xmlns:p14="http://schemas.microsoft.com/office/powerpoint/2010/main" val="83012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Search Strategies</a:t>
            </a:r>
          </a:p>
        </p:txBody>
      </p:sp>
      <p:sp>
        <p:nvSpPr>
          <p:cNvPr id="302083" name="Rectangle 3"/>
          <p:cNvSpPr>
            <a:spLocks noGrp="1" noChangeArrowheads="1"/>
          </p:cNvSpPr>
          <p:nvPr>
            <p:ph idx="1"/>
          </p:nvPr>
        </p:nvSpPr>
        <p:spPr>
          <a:xfrm>
            <a:off x="250031" y="1417638"/>
            <a:ext cx="2446537" cy="463646"/>
          </a:xfrm>
        </p:spPr>
        <p:txBody>
          <a:bodyPr/>
          <a:lstStyle/>
          <a:p>
            <a:r>
              <a:rPr lang="en-US" dirty="0"/>
              <a:t>Deterministic</a:t>
            </a:r>
          </a:p>
        </p:txBody>
      </p:sp>
      <p:sp>
        <p:nvSpPr>
          <p:cNvPr id="302085" name="Rectangle 5"/>
          <p:cNvSpPr>
            <a:spLocks noChangeArrowheads="1"/>
          </p:cNvSpPr>
          <p:nvPr/>
        </p:nvSpPr>
        <p:spPr bwMode="auto">
          <a:xfrm>
            <a:off x="7092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086" name="Rectangle 6"/>
          <p:cNvSpPr>
            <a:spLocks noChangeArrowheads="1"/>
          </p:cNvSpPr>
          <p:nvPr/>
        </p:nvSpPr>
        <p:spPr bwMode="auto">
          <a:xfrm>
            <a:off x="5906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087" name="Line 7"/>
          <p:cNvSpPr>
            <a:spLocks noChangeShapeType="1"/>
          </p:cNvSpPr>
          <p:nvPr/>
        </p:nvSpPr>
        <p:spPr bwMode="auto">
          <a:xfrm flipV="1">
            <a:off x="6131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8" name="Line 8"/>
          <p:cNvSpPr>
            <a:spLocks noChangeShapeType="1"/>
          </p:cNvSpPr>
          <p:nvPr/>
        </p:nvSpPr>
        <p:spPr bwMode="auto">
          <a:xfrm flipH="1" flipV="1">
            <a:off x="6817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9" name="Line 9"/>
          <p:cNvSpPr>
            <a:spLocks noChangeShapeType="1"/>
          </p:cNvSpPr>
          <p:nvPr/>
        </p:nvSpPr>
        <p:spPr bwMode="auto">
          <a:xfrm flipV="1">
            <a:off x="6762155"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0" name="Rectangle 10"/>
          <p:cNvSpPr>
            <a:spLocks noChangeArrowheads="1"/>
          </p:cNvSpPr>
          <p:nvPr/>
        </p:nvSpPr>
        <p:spPr bwMode="auto">
          <a:xfrm>
            <a:off x="7702399"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091" name="Line 11"/>
          <p:cNvSpPr>
            <a:spLocks noChangeShapeType="1"/>
          </p:cNvSpPr>
          <p:nvPr/>
        </p:nvSpPr>
        <p:spPr bwMode="auto">
          <a:xfrm flipH="1" flipV="1">
            <a:off x="7427318"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2" name="Line 12"/>
          <p:cNvSpPr>
            <a:spLocks noChangeShapeType="1"/>
          </p:cNvSpPr>
          <p:nvPr/>
        </p:nvSpPr>
        <p:spPr bwMode="auto">
          <a:xfrm flipV="1">
            <a:off x="7427318" y="163115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3" name="Rectangle 13"/>
          <p:cNvSpPr>
            <a:spLocks noChangeArrowheads="1"/>
          </p:cNvSpPr>
          <p:nvPr/>
        </p:nvSpPr>
        <p:spPr bwMode="auto">
          <a:xfrm>
            <a:off x="8388199" y="206295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302094" name="Line 14"/>
          <p:cNvSpPr>
            <a:spLocks noChangeShapeType="1"/>
          </p:cNvSpPr>
          <p:nvPr/>
        </p:nvSpPr>
        <p:spPr bwMode="auto">
          <a:xfrm flipH="1" flipV="1">
            <a:off x="8113118" y="16486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5" name="Rectangle 15"/>
          <p:cNvSpPr>
            <a:spLocks noChangeArrowheads="1"/>
          </p:cNvSpPr>
          <p:nvPr/>
        </p:nvSpPr>
        <p:spPr bwMode="auto">
          <a:xfrm>
            <a:off x="2139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2</a:t>
            </a:r>
            <a:endParaRPr lang="en-US" sz="1828" i="1" dirty="0">
              <a:solidFill>
                <a:srgbClr val="000000"/>
              </a:solidFill>
              <a:latin typeface="Arial" charset="0"/>
            </a:endParaRPr>
          </a:p>
        </p:txBody>
      </p:sp>
      <p:sp>
        <p:nvSpPr>
          <p:cNvPr id="302096" name="Rectangle 16"/>
          <p:cNvSpPr>
            <a:spLocks noChangeArrowheads="1"/>
          </p:cNvSpPr>
          <p:nvPr/>
        </p:nvSpPr>
        <p:spPr bwMode="auto">
          <a:xfrm>
            <a:off x="953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1</a:t>
            </a:r>
            <a:endParaRPr lang="en-US" sz="1828" i="1" dirty="0">
              <a:solidFill>
                <a:srgbClr val="000000"/>
              </a:solidFill>
              <a:latin typeface="Arial" charset="0"/>
            </a:endParaRPr>
          </a:p>
        </p:txBody>
      </p:sp>
      <p:sp>
        <p:nvSpPr>
          <p:cNvPr id="302097" name="Line 17"/>
          <p:cNvSpPr>
            <a:spLocks noChangeShapeType="1"/>
          </p:cNvSpPr>
          <p:nvPr/>
        </p:nvSpPr>
        <p:spPr bwMode="auto">
          <a:xfrm flipV="1">
            <a:off x="1178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8" name="Line 18"/>
          <p:cNvSpPr>
            <a:spLocks noChangeShapeType="1"/>
          </p:cNvSpPr>
          <p:nvPr/>
        </p:nvSpPr>
        <p:spPr bwMode="auto">
          <a:xfrm flipH="1" flipV="1">
            <a:off x="1864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9" name="Rectangle 19"/>
          <p:cNvSpPr>
            <a:spLocks noChangeArrowheads="1"/>
          </p:cNvSpPr>
          <p:nvPr/>
        </p:nvSpPr>
        <p:spPr bwMode="auto">
          <a:xfrm>
            <a:off x="4633761"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0" name="Rectangle 20"/>
          <p:cNvSpPr>
            <a:spLocks noChangeArrowheads="1"/>
          </p:cNvSpPr>
          <p:nvPr/>
        </p:nvSpPr>
        <p:spPr bwMode="auto">
          <a:xfrm>
            <a:off x="34478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01" name="Line 21"/>
          <p:cNvSpPr>
            <a:spLocks noChangeShapeType="1"/>
          </p:cNvSpPr>
          <p:nvPr/>
        </p:nvSpPr>
        <p:spPr bwMode="auto">
          <a:xfrm flipV="1">
            <a:off x="36728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2" name="Line 22"/>
          <p:cNvSpPr>
            <a:spLocks noChangeShapeType="1"/>
          </p:cNvSpPr>
          <p:nvPr/>
        </p:nvSpPr>
        <p:spPr bwMode="auto">
          <a:xfrm flipH="1" flipV="1">
            <a:off x="43586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3" name="Line 23"/>
          <p:cNvSpPr>
            <a:spLocks noChangeShapeType="1"/>
          </p:cNvSpPr>
          <p:nvPr/>
        </p:nvSpPr>
        <p:spPr bwMode="auto">
          <a:xfrm flipV="1">
            <a:off x="4303118"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4" name="Rectangle 24"/>
          <p:cNvSpPr>
            <a:spLocks noChangeArrowheads="1"/>
          </p:cNvSpPr>
          <p:nvPr/>
        </p:nvSpPr>
        <p:spPr bwMode="auto">
          <a:xfrm>
            <a:off x="5243361"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05" name="Line 25"/>
          <p:cNvSpPr>
            <a:spLocks noChangeShapeType="1"/>
          </p:cNvSpPr>
          <p:nvPr/>
        </p:nvSpPr>
        <p:spPr bwMode="auto">
          <a:xfrm flipH="1" flipV="1">
            <a:off x="4968280"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6" name="AutoShape 26"/>
          <p:cNvSpPr>
            <a:spLocks noChangeArrowheads="1"/>
          </p:cNvSpPr>
          <p:nvPr/>
        </p:nvSpPr>
        <p:spPr bwMode="auto">
          <a:xfrm>
            <a:off x="2702919"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7" name="AutoShape 27"/>
          <p:cNvSpPr>
            <a:spLocks noChangeArrowheads="1"/>
          </p:cNvSpPr>
          <p:nvPr/>
        </p:nvSpPr>
        <p:spPr bwMode="auto">
          <a:xfrm>
            <a:off x="5827118"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8" name="Rectangle 28"/>
          <p:cNvSpPr>
            <a:spLocks noChangeArrowheads="1"/>
          </p:cNvSpPr>
          <p:nvPr/>
        </p:nvSpPr>
        <p:spPr bwMode="auto">
          <a:xfrm>
            <a:off x="3027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9" name="Rectangle 29"/>
          <p:cNvSpPr>
            <a:spLocks noChangeArrowheads="1"/>
          </p:cNvSpPr>
          <p:nvPr/>
        </p:nvSpPr>
        <p:spPr bwMode="auto">
          <a:xfrm>
            <a:off x="1841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0" name="Line 30"/>
          <p:cNvSpPr>
            <a:spLocks noChangeShapeType="1"/>
          </p:cNvSpPr>
          <p:nvPr/>
        </p:nvSpPr>
        <p:spPr bwMode="auto">
          <a:xfrm flipV="1">
            <a:off x="2066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1" name="Line 31"/>
          <p:cNvSpPr>
            <a:spLocks noChangeShapeType="1"/>
          </p:cNvSpPr>
          <p:nvPr/>
        </p:nvSpPr>
        <p:spPr bwMode="auto">
          <a:xfrm flipH="1" flipV="1">
            <a:off x="2752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2" name="Line 32"/>
          <p:cNvSpPr>
            <a:spLocks noChangeShapeType="1"/>
          </p:cNvSpPr>
          <p:nvPr/>
        </p:nvSpPr>
        <p:spPr bwMode="auto">
          <a:xfrm flipV="1">
            <a:off x="2696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3" name="Line 33"/>
          <p:cNvSpPr>
            <a:spLocks noChangeShapeType="1"/>
          </p:cNvSpPr>
          <p:nvPr/>
        </p:nvSpPr>
        <p:spPr bwMode="auto">
          <a:xfrm flipH="1" flipV="1">
            <a:off x="3361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4" name="Rectangle 34"/>
          <p:cNvSpPr>
            <a:spLocks noChangeArrowheads="1"/>
          </p:cNvSpPr>
          <p:nvPr/>
        </p:nvSpPr>
        <p:spPr bwMode="auto">
          <a:xfrm>
            <a:off x="3636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5" name="Rectangle 35"/>
          <p:cNvSpPr>
            <a:spLocks noChangeArrowheads="1"/>
          </p:cNvSpPr>
          <p:nvPr/>
        </p:nvSpPr>
        <p:spPr bwMode="auto">
          <a:xfrm>
            <a:off x="6075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6" name="Rectangle 36"/>
          <p:cNvSpPr>
            <a:spLocks noChangeArrowheads="1"/>
          </p:cNvSpPr>
          <p:nvPr/>
        </p:nvSpPr>
        <p:spPr bwMode="auto">
          <a:xfrm>
            <a:off x="4889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7" name="Line 37"/>
          <p:cNvSpPr>
            <a:spLocks noChangeShapeType="1"/>
          </p:cNvSpPr>
          <p:nvPr/>
        </p:nvSpPr>
        <p:spPr bwMode="auto">
          <a:xfrm flipV="1">
            <a:off x="5114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8" name="Line 38"/>
          <p:cNvSpPr>
            <a:spLocks noChangeShapeType="1"/>
          </p:cNvSpPr>
          <p:nvPr/>
        </p:nvSpPr>
        <p:spPr bwMode="auto">
          <a:xfrm flipH="1" flipV="1">
            <a:off x="5800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9" name="Line 39"/>
          <p:cNvSpPr>
            <a:spLocks noChangeShapeType="1"/>
          </p:cNvSpPr>
          <p:nvPr/>
        </p:nvSpPr>
        <p:spPr bwMode="auto">
          <a:xfrm flipV="1">
            <a:off x="5744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0" name="Line 40"/>
          <p:cNvSpPr>
            <a:spLocks noChangeShapeType="1"/>
          </p:cNvSpPr>
          <p:nvPr/>
        </p:nvSpPr>
        <p:spPr bwMode="auto">
          <a:xfrm flipH="1" flipV="1">
            <a:off x="6409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1" name="Rectangle 41"/>
          <p:cNvSpPr>
            <a:spLocks noChangeArrowheads="1"/>
          </p:cNvSpPr>
          <p:nvPr/>
        </p:nvSpPr>
        <p:spPr bwMode="auto">
          <a:xfrm>
            <a:off x="6684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22" name="AutoShape 42"/>
          <p:cNvSpPr>
            <a:spLocks noChangeArrowheads="1"/>
          </p:cNvSpPr>
          <p:nvPr/>
        </p:nvSpPr>
        <p:spPr bwMode="auto">
          <a:xfrm>
            <a:off x="4314231" y="4925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54" name="Rectangle 53"/>
          <p:cNvSpPr/>
          <p:nvPr/>
        </p:nvSpPr>
        <p:spPr>
          <a:xfrm>
            <a:off x="4078631" y="259412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5" name="Rectangle 54"/>
          <p:cNvSpPr/>
          <p:nvPr/>
        </p:nvSpPr>
        <p:spPr>
          <a:xfrm>
            <a:off x="1593381" y="2622674"/>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6" name="Rectangle 55"/>
          <p:cNvSpPr/>
          <p:nvPr/>
        </p:nvSpPr>
        <p:spPr>
          <a:xfrm>
            <a:off x="4705377" y="1989108"/>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7" name="Rectangle 56"/>
          <p:cNvSpPr/>
          <p:nvPr/>
        </p:nvSpPr>
        <p:spPr>
          <a:xfrm>
            <a:off x="6539894" y="2607242"/>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8" name="Rectangle 57"/>
          <p:cNvSpPr/>
          <p:nvPr/>
        </p:nvSpPr>
        <p:spPr>
          <a:xfrm>
            <a:off x="7192882" y="194113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9" name="Rectangle 58"/>
          <p:cNvSpPr/>
          <p:nvPr/>
        </p:nvSpPr>
        <p:spPr>
          <a:xfrm>
            <a:off x="7845870" y="128814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0" name="Rectangle 59"/>
          <p:cNvSpPr/>
          <p:nvPr/>
        </p:nvSpPr>
        <p:spPr>
          <a:xfrm>
            <a:off x="3124264" y="425627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1" name="Rectangle 60"/>
          <p:cNvSpPr/>
          <p:nvPr/>
        </p:nvSpPr>
        <p:spPr>
          <a:xfrm>
            <a:off x="2471276"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2" name="Rectangle 61"/>
          <p:cNvSpPr/>
          <p:nvPr/>
        </p:nvSpPr>
        <p:spPr>
          <a:xfrm>
            <a:off x="5535297"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3" name="Rectangle 62"/>
          <p:cNvSpPr/>
          <p:nvPr/>
        </p:nvSpPr>
        <p:spPr>
          <a:xfrm>
            <a:off x="6138055" y="425170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2" name="Footer Placeholder 1">
            <a:extLst>
              <a:ext uri="{FF2B5EF4-FFF2-40B4-BE49-F238E27FC236}">
                <a16:creationId xmlns:a16="http://schemas.microsoft.com/office/drawing/2014/main" id="{AFC2A361-FB9F-AA45-ACDE-F7F15C3C180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B9218A14-81AE-374C-AFFA-D0A53D798ACA}"/>
              </a:ext>
            </a:extLst>
          </p:cNvPr>
          <p:cNvSpPr>
            <a:spLocks noGrp="1"/>
          </p:cNvSpPr>
          <p:nvPr>
            <p:ph type="sldNum" sz="quarter" idx="4"/>
          </p:nvPr>
        </p:nvSpPr>
        <p:spPr/>
        <p:txBody>
          <a:bodyPr/>
          <a:lstStyle/>
          <a:p>
            <a:fld id="{FD96158B-4539-3C43-9DE5-94C547866200}" type="slidenum">
              <a:rPr lang="en-US" smtClean="0"/>
              <a:t>8</a:t>
            </a:fld>
            <a:endParaRPr lang="en-US"/>
          </a:p>
        </p:txBody>
      </p:sp>
      <p:sp>
        <p:nvSpPr>
          <p:cNvPr id="64" name="Rectangle 3">
            <a:extLst>
              <a:ext uri="{FF2B5EF4-FFF2-40B4-BE49-F238E27FC236}">
                <a16:creationId xmlns:a16="http://schemas.microsoft.com/office/drawing/2014/main" id="{D1F6DFBD-57E8-4945-8AEB-801EC087410D}"/>
              </a:ext>
            </a:extLst>
          </p:cNvPr>
          <p:cNvSpPr txBox="1">
            <a:spLocks noChangeArrowheads="1"/>
          </p:cNvSpPr>
          <p:nvPr/>
        </p:nvSpPr>
        <p:spPr bwMode="auto">
          <a:xfrm>
            <a:off x="305429" y="4094731"/>
            <a:ext cx="2446537" cy="4636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kern="0" dirty="0"/>
              <a:t>Randomized</a:t>
            </a:r>
          </a:p>
        </p:txBody>
      </p:sp>
    </p:spTree>
    <p:extLst>
      <p:ext uri="{BB962C8B-B14F-4D97-AF65-F5344CB8AC3E}">
        <p14:creationId xmlns:p14="http://schemas.microsoft.com/office/powerpoint/2010/main" val="35769935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Hybrid optimization</a:t>
            </a:r>
          </a:p>
        </p:txBody>
      </p:sp>
      <p:sp>
        <p:nvSpPr>
          <p:cNvPr id="156675" name="Rectangle 3"/>
          <p:cNvSpPr>
            <a:spLocks noGrp="1" noChangeArrowheads="1"/>
          </p:cNvSpPr>
          <p:nvPr>
            <p:ph idx="1"/>
          </p:nvPr>
        </p:nvSpPr>
        <p:spPr>
          <a:xfrm>
            <a:off x="415788" y="1261765"/>
            <a:ext cx="8404684" cy="4759523"/>
          </a:xfrm>
        </p:spPr>
        <p:txBody>
          <a:bodyPr/>
          <a:lstStyle/>
          <a:p>
            <a:r>
              <a:rPr lang="en-US" dirty="0"/>
              <a:t>In general, static optimization is more efficient than dynamic optimization</a:t>
            </a:r>
          </a:p>
          <a:p>
            <a:pPr lvl="1"/>
            <a:r>
              <a:rPr lang="en-US" dirty="0"/>
              <a:t>Adopted by all commercial DBMS</a:t>
            </a:r>
          </a:p>
          <a:p>
            <a:r>
              <a:rPr lang="en-US" dirty="0"/>
              <a:t>But even with a sophisticated cost model (with histograms), accurate cost prediction is difficult</a:t>
            </a:r>
          </a:p>
          <a:p>
            <a:r>
              <a:rPr lang="en-US" dirty="0"/>
              <a:t>Example</a:t>
            </a:r>
          </a:p>
          <a:p>
            <a:pPr lvl="1"/>
            <a:r>
              <a:rPr lang="en-US" dirty="0"/>
              <a:t>Consider a parametric query with predicate</a:t>
            </a:r>
          </a:p>
          <a:p>
            <a:pPr lvl="1">
              <a:buFont typeface="Century Schoolbook" charset="0"/>
              <a:buNone/>
            </a:pPr>
            <a:r>
              <a:rPr lang="en-US" dirty="0"/>
              <a:t>        WHERE </a:t>
            </a:r>
            <a:r>
              <a:rPr lang="en-US" dirty="0" err="1"/>
              <a:t>R.A</a:t>
            </a:r>
            <a:r>
              <a:rPr lang="en-US" dirty="0"/>
              <a:t> = $a        /* $a is a parameter</a:t>
            </a:r>
          </a:p>
          <a:p>
            <a:pPr lvl="1"/>
            <a:r>
              <a:rPr lang="en-US" dirty="0"/>
              <a:t>The only possible assumption at compile time is uniform distribution of values</a:t>
            </a:r>
          </a:p>
          <a:p>
            <a:r>
              <a:rPr lang="en-US" dirty="0"/>
              <a:t>Solution: Hybrid optimization</a:t>
            </a:r>
          </a:p>
          <a:p>
            <a:pPr lvl="1"/>
            <a:r>
              <a:rPr lang="en-US" dirty="0"/>
              <a:t>Choose-plan done at runtime, based on the actual parameter binding</a:t>
            </a:r>
          </a:p>
        </p:txBody>
      </p:sp>
    </p:spTree>
    <p:extLst>
      <p:ext uri="{BB962C8B-B14F-4D97-AF65-F5344CB8AC3E}">
        <p14:creationId xmlns:p14="http://schemas.microsoft.com/office/powerpoint/2010/main" val="514310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t>Hybrid optimization</a:t>
            </a:r>
          </a:p>
        </p:txBody>
      </p:sp>
      <p:sp>
        <p:nvSpPr>
          <p:cNvPr id="156675" name="Rectangle 3"/>
          <p:cNvSpPr>
            <a:spLocks noGrp="1" noChangeArrowheads="1"/>
          </p:cNvSpPr>
          <p:nvPr>
            <p:ph idx="1"/>
          </p:nvPr>
        </p:nvSpPr>
        <p:spPr>
          <a:xfrm>
            <a:off x="369658" y="1606298"/>
            <a:ext cx="8455314" cy="4759523"/>
          </a:xfrm>
        </p:spPr>
        <p:txBody>
          <a:bodyPr/>
          <a:lstStyle/>
          <a:p>
            <a:r>
              <a:rPr lang="en-US" sz="2531" dirty="0"/>
              <a:t>Hybrid query optimization attempts to provide the advantages of static query optimization while avoiding the issues generated by inaccurate estimates. </a:t>
            </a:r>
          </a:p>
          <a:p>
            <a:r>
              <a:rPr lang="en-US" sz="2531" dirty="0"/>
              <a:t>The approach is basically static, but further optimization decisions may take place at run time by adding a conditional runtime </a:t>
            </a:r>
            <a:r>
              <a:rPr lang="en-US" sz="2531" b="1" i="1" dirty="0" err="1"/>
              <a:t>reoptimization</a:t>
            </a:r>
            <a:r>
              <a:rPr lang="en-US" sz="2531" dirty="0"/>
              <a:t> phase</a:t>
            </a:r>
          </a:p>
          <a:p>
            <a:r>
              <a:rPr lang="en-US" sz="2531" dirty="0"/>
              <a:t>Thus, plans that have become infeasible or suboptimal are </a:t>
            </a:r>
            <a:r>
              <a:rPr lang="en-US" sz="2531" dirty="0" err="1"/>
              <a:t>reoptimized</a:t>
            </a:r>
            <a:r>
              <a:rPr lang="en-US" sz="2531" dirty="0"/>
              <a:t>. </a:t>
            </a:r>
          </a:p>
          <a:p>
            <a:r>
              <a:rPr lang="en-US" sz="2531" dirty="0"/>
              <a:t>However, detecting suboptimal plans is hard and this approach tends to perform much more </a:t>
            </a:r>
            <a:r>
              <a:rPr lang="en-US" sz="2531" dirty="0" err="1"/>
              <a:t>reoptimization</a:t>
            </a:r>
            <a:r>
              <a:rPr lang="en-US" sz="2531" dirty="0"/>
              <a:t> than necessary. </a:t>
            </a:r>
          </a:p>
        </p:txBody>
      </p:sp>
    </p:spTree>
    <p:extLst>
      <p:ext uri="{BB962C8B-B14F-4D97-AF65-F5344CB8AC3E}">
        <p14:creationId xmlns:p14="http://schemas.microsoft.com/office/powerpoint/2010/main" val="33903888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a:t>Hybrid optimization</a:t>
            </a:r>
          </a:p>
        </p:txBody>
      </p:sp>
      <p:sp>
        <p:nvSpPr>
          <p:cNvPr id="156675" name="Rectangle 3"/>
          <p:cNvSpPr>
            <a:spLocks noGrp="1" noChangeArrowheads="1"/>
          </p:cNvSpPr>
          <p:nvPr>
            <p:ph idx="1"/>
          </p:nvPr>
        </p:nvSpPr>
        <p:spPr>
          <a:xfrm>
            <a:off x="446904" y="1417638"/>
            <a:ext cx="8202161" cy="4759523"/>
          </a:xfrm>
        </p:spPr>
        <p:txBody>
          <a:bodyPr/>
          <a:lstStyle/>
          <a:p>
            <a:r>
              <a:rPr lang="en-US" sz="2531" dirty="0"/>
              <a:t>A more general solution is to produce </a:t>
            </a:r>
            <a:r>
              <a:rPr lang="en-US" sz="2531" b="1" i="1" dirty="0"/>
              <a:t>dynamic </a:t>
            </a:r>
            <a:r>
              <a:rPr lang="en-US" sz="2531" b="1" i="1" dirty="0" err="1"/>
              <a:t>QEPs</a:t>
            </a:r>
            <a:r>
              <a:rPr lang="en-US" sz="2531" b="1" i="1" dirty="0"/>
              <a:t>, </a:t>
            </a:r>
            <a:r>
              <a:rPr lang="en-US" sz="2531" dirty="0"/>
              <a:t>which include carefully selected optimization decisions to be made at runtime using “choose-plan” operators.</a:t>
            </a:r>
          </a:p>
          <a:p>
            <a:r>
              <a:rPr lang="en-US" sz="2531" dirty="0"/>
              <a:t>The choose-plan operator links two or more equivalent </a:t>
            </a:r>
            <a:r>
              <a:rPr lang="en-US" sz="2531" dirty="0" err="1"/>
              <a:t>subplans</a:t>
            </a:r>
            <a:r>
              <a:rPr lang="en-US" sz="2531" dirty="0"/>
              <a:t> of a </a:t>
            </a:r>
            <a:r>
              <a:rPr lang="en-US" sz="2531" dirty="0" err="1"/>
              <a:t>QEP</a:t>
            </a:r>
            <a:r>
              <a:rPr lang="en-US" sz="2531" dirty="0"/>
              <a:t> that are incomparable at compile-time </a:t>
            </a:r>
          </a:p>
          <a:p>
            <a:r>
              <a:rPr lang="en-US" sz="2531" dirty="0"/>
              <a:t>The execution of a choose-plan operator yields the comparison of the </a:t>
            </a:r>
            <a:r>
              <a:rPr lang="en-US" sz="2531" dirty="0" err="1"/>
              <a:t>subplans</a:t>
            </a:r>
            <a:r>
              <a:rPr lang="en-US" sz="2531" dirty="0"/>
              <a:t> based on actual costs and the selection of the best one. </a:t>
            </a:r>
          </a:p>
          <a:p>
            <a:r>
              <a:rPr lang="en-US" sz="2531" dirty="0"/>
              <a:t>Choose-plan nodes can be inserted anywhere in a </a:t>
            </a:r>
            <a:r>
              <a:rPr lang="en-US" sz="2531" dirty="0" err="1"/>
              <a:t>QEP</a:t>
            </a:r>
            <a:r>
              <a:rPr lang="en-US" sz="2531" dirty="0"/>
              <a:t>.</a:t>
            </a:r>
          </a:p>
        </p:txBody>
      </p:sp>
    </p:spTree>
    <p:extLst>
      <p:ext uri="{BB962C8B-B14F-4D97-AF65-F5344CB8AC3E}">
        <p14:creationId xmlns:p14="http://schemas.microsoft.com/office/powerpoint/2010/main" val="1649994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Hybrid Optimization Example</a:t>
            </a:r>
          </a:p>
        </p:txBody>
      </p:sp>
      <p:pic>
        <p:nvPicPr>
          <p:cNvPr id="8" name="Content Placeholder 7" descr="Fig-8-10.jpg"/>
          <p:cNvPicPr>
            <a:picLocks noGrp="1" noChangeAspect="1"/>
          </p:cNvPicPr>
          <p:nvPr>
            <p:ph idx="1"/>
          </p:nvPr>
        </p:nvPicPr>
        <p:blipFill>
          <a:blip r:embed="rId3"/>
          <a:srcRect l="-12922" r="-12922"/>
          <a:stretch>
            <a:fillRect/>
          </a:stretch>
        </p:blipFill>
        <p:spPr>
          <a:xfrm>
            <a:off x="3964433" y="2922694"/>
            <a:ext cx="5577005" cy="3154700"/>
          </a:xfrm>
        </p:spPr>
      </p:pic>
      <p:sp>
        <p:nvSpPr>
          <p:cNvPr id="9" name="TextBox 8"/>
          <p:cNvSpPr txBox="1"/>
          <p:nvPr/>
        </p:nvSpPr>
        <p:spPr>
          <a:xfrm>
            <a:off x="8100392" y="4503452"/>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10" name="TextBox 9"/>
          <p:cNvSpPr txBox="1"/>
          <p:nvPr/>
        </p:nvSpPr>
        <p:spPr>
          <a:xfrm>
            <a:off x="5179567" y="5373216"/>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2" name="TextBox 1"/>
          <p:cNvSpPr txBox="1"/>
          <p:nvPr/>
        </p:nvSpPr>
        <p:spPr>
          <a:xfrm>
            <a:off x="5179567" y="2008279"/>
            <a:ext cx="2851975" cy="438582"/>
          </a:xfrm>
          <a:prstGeom prst="rect">
            <a:avLst/>
          </a:prstGeom>
          <a:noFill/>
        </p:spPr>
        <p:txBody>
          <a:bodyPr wrap="square" rtlCol="0">
            <a:spAutoFit/>
          </a:bodyPr>
          <a:lstStyle/>
          <a:p>
            <a:r>
              <a:rPr lang="en-US" sz="2250" b="1" dirty="0">
                <a:latin typeface="Symbol" charset="2"/>
                <a:sym typeface="Symbol"/>
              </a:rPr>
              <a:t></a:t>
            </a:r>
            <a:r>
              <a:rPr lang="en-US" sz="2250" b="1" i="1" baseline="-25000" dirty="0"/>
              <a:t>A&lt;=$a</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
        <p:nvSpPr>
          <p:cNvPr id="3" name="TextBox 2"/>
          <p:cNvSpPr txBox="1"/>
          <p:nvPr/>
        </p:nvSpPr>
        <p:spPr>
          <a:xfrm>
            <a:off x="319027" y="1740626"/>
            <a:ext cx="3949189" cy="4247317"/>
          </a:xfrm>
          <a:prstGeom prst="rect">
            <a:avLst/>
          </a:prstGeom>
          <a:noFill/>
        </p:spPr>
        <p:txBody>
          <a:bodyPr wrap="square" rtlCol="0">
            <a:spAutoFit/>
          </a:bodyPr>
          <a:lstStyle/>
          <a:p>
            <a:pPr marL="241093" indent="-241093">
              <a:buFont typeface="Arial" panose="020B0604020202020204" pitchFamily="34" charset="0"/>
              <a:buChar char="•"/>
            </a:pPr>
            <a:r>
              <a:rPr lang="en-US" sz="2250" dirty="0">
                <a:latin typeface="+mj-lt"/>
              </a:rPr>
              <a:t>The bottom choose-plan operator compares the cost of two alternative </a:t>
            </a:r>
            <a:r>
              <a:rPr lang="en-US" sz="2250" dirty="0" err="1">
                <a:latin typeface="+mj-lt"/>
              </a:rPr>
              <a:t>subplans</a:t>
            </a:r>
            <a:r>
              <a:rPr lang="en-US" sz="2250" dirty="0">
                <a:latin typeface="+mj-lt"/>
              </a:rPr>
              <a:t> for joining </a:t>
            </a:r>
            <a:r>
              <a:rPr lang="en-US" sz="2250" dirty="0" err="1">
                <a:latin typeface="+mj-lt"/>
              </a:rPr>
              <a:t>R</a:t>
            </a:r>
            <a:r>
              <a:rPr lang="en-US" sz="2250" baseline="-25000" dirty="0" err="1">
                <a:latin typeface="+mj-lt"/>
              </a:rPr>
              <a:t>1</a:t>
            </a:r>
            <a:r>
              <a:rPr lang="en-US" sz="2250" dirty="0">
                <a:latin typeface="+mj-lt"/>
              </a:rPr>
              <a:t> and </a:t>
            </a:r>
            <a:r>
              <a:rPr lang="en-US" sz="2250" dirty="0" err="1">
                <a:latin typeface="+mj-lt"/>
              </a:rPr>
              <a:t>R</a:t>
            </a:r>
            <a:r>
              <a:rPr lang="en-US" sz="2250" baseline="-25000" dirty="0" err="1">
                <a:latin typeface="+mj-lt"/>
              </a:rPr>
              <a:t>2</a:t>
            </a:r>
            <a:r>
              <a:rPr lang="en-US" sz="2250" dirty="0">
                <a:latin typeface="+mj-lt"/>
              </a:rPr>
              <a:t>, the left </a:t>
            </a:r>
            <a:r>
              <a:rPr lang="en-US" sz="2250" dirty="0" err="1">
                <a:latin typeface="+mj-lt"/>
              </a:rPr>
              <a:t>subplan</a:t>
            </a:r>
            <a:r>
              <a:rPr lang="en-US" sz="2250" dirty="0">
                <a:latin typeface="+mj-lt"/>
              </a:rPr>
              <a:t> being better than the right one </a:t>
            </a:r>
          </a:p>
          <a:p>
            <a:pPr marL="241093" indent="-241093">
              <a:buFont typeface="Arial" panose="020B0604020202020204" pitchFamily="34" charset="0"/>
              <a:buChar char="•"/>
            </a:pPr>
            <a:r>
              <a:rPr lang="en-US" sz="2250" dirty="0">
                <a:latin typeface="+mj-lt"/>
              </a:rPr>
              <a:t>As stated above, since there is a runtime binding of the parameter </a:t>
            </a:r>
            <a:r>
              <a:rPr lang="en-US" sz="2250" b="1" i="1" dirty="0">
                <a:latin typeface="+mj-lt"/>
              </a:rPr>
              <a:t>$a</a:t>
            </a:r>
            <a:r>
              <a:rPr lang="en-US" sz="2250" dirty="0">
                <a:latin typeface="+mj-lt"/>
              </a:rPr>
              <a:t>, the accurate selectivity of </a:t>
            </a:r>
            <a:r>
              <a:rPr lang="en-US" sz="2250" b="1" dirty="0">
                <a:latin typeface="+mj-lt"/>
                <a:sym typeface="Symbol"/>
              </a:rPr>
              <a:t></a:t>
            </a:r>
            <a:r>
              <a:rPr lang="en-US" sz="2250" b="1" i="1" baseline="-25000" dirty="0">
                <a:latin typeface="+mj-lt"/>
              </a:rPr>
              <a:t>A&lt;=$a</a:t>
            </a:r>
            <a:r>
              <a:rPr lang="pt-BR" sz="2250" b="1" dirty="0">
                <a:latin typeface="+mj-lt"/>
              </a:rPr>
              <a:t> (R</a:t>
            </a:r>
            <a:r>
              <a:rPr lang="pt-BR" sz="2250" b="1" baseline="-25000" dirty="0">
                <a:latin typeface="+mj-lt"/>
              </a:rPr>
              <a:t>1</a:t>
            </a:r>
            <a:r>
              <a:rPr lang="pt-BR" sz="2250" b="1" dirty="0">
                <a:latin typeface="+mj-lt"/>
              </a:rPr>
              <a:t>) </a:t>
            </a:r>
            <a:r>
              <a:rPr lang="en-US" sz="2250" dirty="0">
                <a:latin typeface="+mj-lt"/>
              </a:rPr>
              <a:t>cannot be estimated until runtime. </a:t>
            </a:r>
          </a:p>
        </p:txBody>
      </p:sp>
    </p:spTree>
    <p:extLst>
      <p:ext uri="{BB962C8B-B14F-4D97-AF65-F5344CB8AC3E}">
        <p14:creationId xmlns:p14="http://schemas.microsoft.com/office/powerpoint/2010/main" val="108397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Hybrid Optimization Example</a:t>
            </a:r>
          </a:p>
        </p:txBody>
      </p:sp>
      <p:pic>
        <p:nvPicPr>
          <p:cNvPr id="8" name="Content Placeholder 7" descr="Fig-8-10.jpg"/>
          <p:cNvPicPr>
            <a:picLocks noGrp="1" noChangeAspect="1"/>
          </p:cNvPicPr>
          <p:nvPr>
            <p:ph idx="1"/>
          </p:nvPr>
        </p:nvPicPr>
        <p:blipFill>
          <a:blip r:embed="rId3"/>
          <a:srcRect l="-12922" r="-12922"/>
          <a:stretch>
            <a:fillRect/>
          </a:stretch>
        </p:blipFill>
        <p:spPr>
          <a:xfrm>
            <a:off x="3964433" y="2856462"/>
            <a:ext cx="5577005" cy="3154700"/>
          </a:xfrm>
        </p:spPr>
      </p:pic>
      <p:sp>
        <p:nvSpPr>
          <p:cNvPr id="9" name="TextBox 8"/>
          <p:cNvSpPr txBox="1"/>
          <p:nvPr/>
        </p:nvSpPr>
        <p:spPr>
          <a:xfrm>
            <a:off x="8319137" y="4943428"/>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10" name="TextBox 9"/>
          <p:cNvSpPr txBox="1"/>
          <p:nvPr/>
        </p:nvSpPr>
        <p:spPr>
          <a:xfrm>
            <a:off x="5382090" y="5707378"/>
            <a:ext cx="696022" cy="351954"/>
          </a:xfrm>
          <a:prstGeom prst="rect">
            <a:avLst/>
          </a:prstGeom>
          <a:noFill/>
        </p:spPr>
        <p:txBody>
          <a:bodyPr wrap="none" lIns="91439" tIns="45719" rIns="91439" bIns="45719" rtlCol="0">
            <a:spAutoFit/>
          </a:bodyPr>
          <a:lstStyle/>
          <a:p>
            <a:r>
              <a:rPr lang="en-US" sz="1687" dirty="0">
                <a:solidFill>
                  <a:schemeClr val="tx2"/>
                </a:solidFill>
                <a:latin typeface="Arial"/>
              </a:rPr>
              <a:t>$a=A</a:t>
            </a:r>
          </a:p>
        </p:txBody>
      </p:sp>
      <p:sp>
        <p:nvSpPr>
          <p:cNvPr id="2" name="TextBox 1"/>
          <p:cNvSpPr txBox="1"/>
          <p:nvPr/>
        </p:nvSpPr>
        <p:spPr>
          <a:xfrm>
            <a:off x="5078306" y="2001319"/>
            <a:ext cx="2851975" cy="438582"/>
          </a:xfrm>
          <a:prstGeom prst="rect">
            <a:avLst/>
          </a:prstGeom>
          <a:noFill/>
        </p:spPr>
        <p:txBody>
          <a:bodyPr wrap="square" rtlCol="0">
            <a:spAutoFit/>
          </a:bodyPr>
          <a:lstStyle/>
          <a:p>
            <a:r>
              <a:rPr lang="en-US" sz="2250" b="1" dirty="0">
                <a:latin typeface="Symbol" charset="2"/>
                <a:sym typeface="Symbol"/>
              </a:rPr>
              <a:t></a:t>
            </a:r>
            <a:r>
              <a:rPr lang="en-US" sz="2250" b="1" i="1" baseline="-25000" dirty="0"/>
              <a:t>A&lt;=$a</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
        <p:nvSpPr>
          <p:cNvPr id="3" name="TextBox 2"/>
          <p:cNvSpPr txBox="1"/>
          <p:nvPr/>
        </p:nvSpPr>
        <p:spPr>
          <a:xfrm>
            <a:off x="319027" y="1412776"/>
            <a:ext cx="3949189" cy="4593565"/>
          </a:xfrm>
          <a:prstGeom prst="rect">
            <a:avLst/>
          </a:prstGeom>
          <a:noFill/>
        </p:spPr>
        <p:txBody>
          <a:bodyPr wrap="square" rtlCol="0">
            <a:spAutoFit/>
          </a:bodyPr>
          <a:lstStyle/>
          <a:p>
            <a:pPr marL="241093" indent="-241093">
              <a:buFont typeface="Arial" panose="020B0604020202020204" pitchFamily="34" charset="0"/>
              <a:buChar char="•"/>
            </a:pPr>
            <a:r>
              <a:rPr lang="en-US" sz="2250" dirty="0">
                <a:latin typeface="+mj-lt"/>
              </a:rPr>
              <a:t>The top choose-plan operator compares the cost of two alternative </a:t>
            </a:r>
            <a:r>
              <a:rPr lang="en-US" sz="2250" dirty="0" err="1">
                <a:latin typeface="+mj-lt"/>
              </a:rPr>
              <a:t>subplans</a:t>
            </a:r>
            <a:r>
              <a:rPr lang="en-US" sz="2250" dirty="0">
                <a:latin typeface="+mj-lt"/>
              </a:rPr>
              <a:t> for joining the result of the bottom choose-plan operation with </a:t>
            </a:r>
            <a:r>
              <a:rPr lang="en-US" sz="2250" dirty="0" err="1">
                <a:latin typeface="+mj-lt"/>
              </a:rPr>
              <a:t>R</a:t>
            </a:r>
            <a:r>
              <a:rPr lang="en-US" sz="2250" baseline="-25000" dirty="0" err="1">
                <a:latin typeface="+mj-lt"/>
              </a:rPr>
              <a:t>3</a:t>
            </a:r>
            <a:r>
              <a:rPr lang="en-US" sz="2250" dirty="0">
                <a:latin typeface="+mj-lt"/>
              </a:rPr>
              <a:t>. </a:t>
            </a:r>
          </a:p>
          <a:p>
            <a:pPr marL="241093" indent="-241093">
              <a:buFont typeface="Arial" panose="020B0604020202020204" pitchFamily="34" charset="0"/>
              <a:buChar char="•"/>
            </a:pPr>
            <a:r>
              <a:rPr lang="en-US" sz="2250" dirty="0">
                <a:latin typeface="+mj-lt"/>
              </a:rPr>
              <a:t>Depending on the estimated size of the join of </a:t>
            </a:r>
            <a:r>
              <a:rPr lang="en-US" sz="2250" dirty="0" err="1">
                <a:latin typeface="+mj-lt"/>
              </a:rPr>
              <a:t>R</a:t>
            </a:r>
            <a:r>
              <a:rPr lang="en-US" sz="2250" baseline="-25000" dirty="0" err="1">
                <a:latin typeface="+mj-lt"/>
              </a:rPr>
              <a:t>1</a:t>
            </a:r>
            <a:r>
              <a:rPr lang="en-US" sz="2250" dirty="0">
                <a:latin typeface="+mj-lt"/>
              </a:rPr>
              <a:t> and </a:t>
            </a:r>
            <a:r>
              <a:rPr lang="en-US" sz="2250" dirty="0" err="1">
                <a:latin typeface="+mj-lt"/>
              </a:rPr>
              <a:t>R</a:t>
            </a:r>
            <a:r>
              <a:rPr lang="en-US" sz="2250" baseline="-25000" dirty="0" err="1">
                <a:latin typeface="+mj-lt"/>
              </a:rPr>
              <a:t>2</a:t>
            </a:r>
            <a:r>
              <a:rPr lang="en-US" sz="2250" dirty="0">
                <a:latin typeface="+mj-lt"/>
              </a:rPr>
              <a:t>, which indirectly depends on the selectivity of the selection on </a:t>
            </a:r>
            <a:r>
              <a:rPr lang="en-US" sz="2250" dirty="0" err="1">
                <a:latin typeface="+mj-lt"/>
              </a:rPr>
              <a:t>R</a:t>
            </a:r>
            <a:r>
              <a:rPr lang="en-US" sz="2250" baseline="-25000" dirty="0" err="1">
                <a:latin typeface="+mj-lt"/>
              </a:rPr>
              <a:t>1</a:t>
            </a:r>
            <a:r>
              <a:rPr lang="en-US" sz="2250" dirty="0">
                <a:latin typeface="+mj-lt"/>
              </a:rPr>
              <a:t>, it may be better to use </a:t>
            </a:r>
            <a:r>
              <a:rPr lang="en-US" sz="2250" dirty="0" err="1">
                <a:latin typeface="+mj-lt"/>
              </a:rPr>
              <a:t>R</a:t>
            </a:r>
            <a:r>
              <a:rPr lang="en-US" sz="2250" baseline="-25000" dirty="0" err="1">
                <a:latin typeface="+mj-lt"/>
              </a:rPr>
              <a:t>3</a:t>
            </a:r>
            <a:r>
              <a:rPr lang="en-US" sz="2250" dirty="0">
                <a:latin typeface="+mj-lt"/>
              </a:rPr>
              <a:t> as external or internal relation.</a:t>
            </a:r>
          </a:p>
        </p:txBody>
      </p:sp>
    </p:spTree>
    <p:extLst>
      <p:ext uri="{BB962C8B-B14F-4D97-AF65-F5344CB8AC3E}">
        <p14:creationId xmlns:p14="http://schemas.microsoft.com/office/powerpoint/2010/main" val="738599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Distributed Hybrid optimization</a:t>
            </a:r>
          </a:p>
        </p:txBody>
      </p:sp>
      <p:sp>
        <p:nvSpPr>
          <p:cNvPr id="161795" name="Rectangle 3"/>
          <p:cNvSpPr>
            <a:spLocks noGrp="1" noChangeArrowheads="1"/>
          </p:cNvSpPr>
          <p:nvPr>
            <p:ph idx="1"/>
          </p:nvPr>
        </p:nvSpPr>
        <p:spPr>
          <a:xfrm>
            <a:off x="457200" y="1417638"/>
            <a:ext cx="8229600" cy="4759523"/>
          </a:xfrm>
        </p:spPr>
        <p:txBody>
          <a:bodyPr/>
          <a:lstStyle/>
          <a:p>
            <a:pPr>
              <a:buFont typeface="Arial" panose="020B0604020202020204" pitchFamily="34" charset="0"/>
              <a:buChar char="•"/>
            </a:pPr>
            <a:r>
              <a:rPr lang="en-US" dirty="0"/>
              <a:t>The static and dynamic distributed optimization approaches have some advantages and disadvantages as in centralized systems </a:t>
            </a:r>
          </a:p>
          <a:p>
            <a:pPr>
              <a:buFont typeface="Arial" panose="020B0604020202020204" pitchFamily="34" charset="0"/>
              <a:buChar char="•"/>
            </a:pPr>
            <a:r>
              <a:rPr lang="en-US" dirty="0"/>
              <a:t>However, the problems of accurate cost estimation and comparison of </a:t>
            </a:r>
            <a:r>
              <a:rPr lang="en-US" dirty="0" err="1"/>
              <a:t>QEPs</a:t>
            </a:r>
            <a:r>
              <a:rPr lang="en-US" dirty="0"/>
              <a:t> at compile-time are much more severe in distributed systems. </a:t>
            </a:r>
          </a:p>
          <a:p>
            <a:pPr>
              <a:buFont typeface="Arial" panose="020B0604020202020204" pitchFamily="34" charset="0"/>
              <a:buChar char="•"/>
            </a:pPr>
            <a:r>
              <a:rPr lang="en-US" dirty="0"/>
              <a:t>In addition to unknown bindings of parameter values in embedded queries, sites may become unavailable or overloaded at runtime. </a:t>
            </a:r>
          </a:p>
          <a:p>
            <a:pPr>
              <a:buFont typeface="Arial" panose="020B0604020202020204" pitchFamily="34" charset="0"/>
              <a:buChar char="•"/>
            </a:pPr>
            <a:r>
              <a:rPr lang="en-US" dirty="0"/>
              <a:t>In addition, relations (or relation fragments) may be replicated at several sites.</a:t>
            </a:r>
          </a:p>
        </p:txBody>
      </p:sp>
    </p:spTree>
    <p:extLst>
      <p:ext uri="{BB962C8B-B14F-4D97-AF65-F5344CB8AC3E}">
        <p14:creationId xmlns:p14="http://schemas.microsoft.com/office/powerpoint/2010/main" val="3748824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Distributed Hybrid optimization</a:t>
            </a:r>
          </a:p>
        </p:txBody>
      </p:sp>
      <p:sp>
        <p:nvSpPr>
          <p:cNvPr id="161795" name="Rectangle 3"/>
          <p:cNvSpPr>
            <a:spLocks noGrp="1" noChangeArrowheads="1"/>
          </p:cNvSpPr>
          <p:nvPr>
            <p:ph idx="1"/>
          </p:nvPr>
        </p:nvSpPr>
        <p:spPr>
          <a:xfrm>
            <a:off x="179512" y="1484784"/>
            <a:ext cx="8643938" cy="4759523"/>
          </a:xfrm>
        </p:spPr>
        <p:txBody>
          <a:bodyPr/>
          <a:lstStyle/>
          <a:p>
            <a:pPr lvl="1">
              <a:buFont typeface="Arial" panose="020B0604020202020204" pitchFamily="34" charset="0"/>
              <a:buChar char="•"/>
            </a:pPr>
            <a:r>
              <a:rPr lang="en-US" sz="2531" dirty="0"/>
              <a:t>The hybrid query optimization technique using dynamic </a:t>
            </a:r>
            <a:r>
              <a:rPr lang="en-US" sz="2531" dirty="0" err="1"/>
              <a:t>QEPs</a:t>
            </a:r>
            <a:r>
              <a:rPr lang="en-US" sz="2531" dirty="0"/>
              <a:t> is general enough to incorporate site and other decisions. </a:t>
            </a:r>
          </a:p>
          <a:p>
            <a:pPr lvl="1">
              <a:buFont typeface="Arial" panose="020B0604020202020204" pitchFamily="34" charset="0"/>
              <a:buChar char="•"/>
            </a:pPr>
            <a:r>
              <a:rPr lang="en-US" sz="2531" dirty="0"/>
              <a:t>However, the search space of alternative </a:t>
            </a:r>
            <a:r>
              <a:rPr lang="en-US" sz="2531" dirty="0" err="1"/>
              <a:t>subplans</a:t>
            </a:r>
            <a:r>
              <a:rPr lang="en-US" sz="2531" dirty="0"/>
              <a:t> linked by choose-plan operators becomes much larger and may result in heavy static plans and much higher startup time. </a:t>
            </a:r>
          </a:p>
          <a:p>
            <a:pPr lvl="1">
              <a:buFont typeface="Arial" panose="020B0604020202020204" pitchFamily="34" charset="0"/>
              <a:buChar char="•"/>
            </a:pPr>
            <a:r>
              <a:rPr lang="en-US" sz="2531" dirty="0"/>
              <a:t>Therefore, several hybrid techniques have been proposed to optimize queries in distributed systems</a:t>
            </a:r>
          </a:p>
          <a:p>
            <a:pPr lvl="1">
              <a:buFont typeface="Arial" panose="020B0604020202020204" pitchFamily="34" charset="0"/>
              <a:buChar char="•"/>
            </a:pPr>
            <a:r>
              <a:rPr lang="en-US" sz="2531" dirty="0"/>
              <a:t>They essentially rely on the following </a:t>
            </a:r>
            <a:r>
              <a:rPr lang="en-US" sz="2531" u="sng" dirty="0"/>
              <a:t>two-step approach</a:t>
            </a:r>
            <a:r>
              <a:rPr lang="en-US" sz="2531" dirty="0"/>
              <a:t>:</a:t>
            </a:r>
          </a:p>
        </p:txBody>
      </p:sp>
    </p:spTree>
    <p:extLst>
      <p:ext uri="{BB962C8B-B14F-4D97-AF65-F5344CB8AC3E}">
        <p14:creationId xmlns:p14="http://schemas.microsoft.com/office/powerpoint/2010/main" val="38071967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369658" y="1750219"/>
            <a:ext cx="8354053" cy="4759523"/>
          </a:xfrm>
        </p:spPr>
        <p:txBody>
          <a:bodyPr/>
          <a:lstStyle/>
          <a:p>
            <a:pPr marL="457177" indent="-457177">
              <a:buSzPct val="100000"/>
              <a:buFont typeface="Monotype Sorts" charset="2"/>
              <a:buAutoNum type="arabicPeriod"/>
            </a:pPr>
            <a:r>
              <a:rPr lang="en-US" sz="3094" dirty="0"/>
              <a:t>At compile time, generate a static plan that specifies the ordering of operations and the access methods, without considering where relations are stored.</a:t>
            </a:r>
          </a:p>
          <a:p>
            <a:pPr marL="457177" indent="-457177">
              <a:buSzPct val="100000"/>
              <a:buFont typeface="Monotype Sorts" charset="2"/>
              <a:buAutoNum type="arabicPeriod"/>
            </a:pPr>
            <a:r>
              <a:rPr lang="en-US" sz="3094" dirty="0"/>
              <a:t>At startup time, generate an execution plan by </a:t>
            </a:r>
          </a:p>
          <a:p>
            <a:pPr lvl="1">
              <a:buSzPct val="100000"/>
            </a:pPr>
            <a:r>
              <a:rPr lang="en-US" sz="2953" dirty="0"/>
              <a:t> carrying out site and copy selection, and </a:t>
            </a:r>
          </a:p>
          <a:p>
            <a:pPr lvl="1">
              <a:buSzPct val="100000"/>
            </a:pPr>
            <a:r>
              <a:rPr lang="en-US" sz="2953" dirty="0"/>
              <a:t> allocating the operations to the sites.</a:t>
            </a:r>
          </a:p>
        </p:txBody>
      </p:sp>
    </p:spTree>
    <p:extLst>
      <p:ext uri="{BB962C8B-B14F-4D97-AF65-F5344CB8AC3E}">
        <p14:creationId xmlns:p14="http://schemas.microsoft.com/office/powerpoint/2010/main" val="42515715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250031" y="3528019"/>
            <a:ext cx="8643938" cy="2379639"/>
          </a:xfrm>
        </p:spPr>
        <p:txBody>
          <a:bodyPr/>
          <a:lstStyle/>
          <a:p>
            <a:r>
              <a:rPr lang="en-US" dirty="0"/>
              <a:t>The static plan shows the relational operation ordering as produced by a centralized query optimizer. </a:t>
            </a:r>
          </a:p>
          <a:p>
            <a:r>
              <a:rPr lang="en-US" dirty="0"/>
              <a:t>The run-time plan extends the static plan with site, copy selection and communication between sites.</a:t>
            </a:r>
          </a:p>
          <a:p>
            <a:r>
              <a:rPr lang="en-US" dirty="0"/>
              <a:t>For instance, the first selection is allocated at site </a:t>
            </a:r>
            <a:r>
              <a:rPr lang="en-US" i="1" dirty="0" err="1"/>
              <a:t>S</a:t>
            </a:r>
            <a:r>
              <a:rPr lang="en-US" i="1" baseline="-25000" dirty="0" err="1"/>
              <a:t>1</a:t>
            </a:r>
            <a:r>
              <a:rPr lang="en-US" i="1" dirty="0"/>
              <a:t>  </a:t>
            </a:r>
            <a:r>
              <a:rPr lang="en-US" dirty="0"/>
              <a:t>on copy </a:t>
            </a:r>
            <a:r>
              <a:rPr lang="en-US" i="1" dirty="0" err="1"/>
              <a:t>R</a:t>
            </a:r>
            <a:r>
              <a:rPr lang="en-US" baseline="-25000" dirty="0" err="1"/>
              <a:t>11</a:t>
            </a:r>
            <a:r>
              <a:rPr lang="en-US" baseline="-25000" dirty="0"/>
              <a:t> </a:t>
            </a:r>
            <a:r>
              <a:rPr lang="en-US" dirty="0"/>
              <a:t>of relation </a:t>
            </a:r>
            <a:r>
              <a:rPr lang="en-US" i="1" dirty="0" err="1"/>
              <a:t>R</a:t>
            </a:r>
            <a:r>
              <a:rPr lang="en-US" baseline="-25000" dirty="0" err="1"/>
              <a:t>1</a:t>
            </a:r>
            <a:r>
              <a:rPr lang="en-US" dirty="0"/>
              <a:t> and sends its result to site </a:t>
            </a:r>
            <a:r>
              <a:rPr lang="en-US" i="1" dirty="0" err="1"/>
              <a:t>S</a:t>
            </a:r>
            <a:r>
              <a:rPr lang="en-US" baseline="-25000" dirty="0" err="1"/>
              <a:t>3</a:t>
            </a:r>
            <a:r>
              <a:rPr lang="en-US" dirty="0"/>
              <a:t> to be joined with </a:t>
            </a:r>
            <a:r>
              <a:rPr lang="en-US" i="1" dirty="0" err="1"/>
              <a:t>R</a:t>
            </a:r>
            <a:r>
              <a:rPr lang="en-US" baseline="-25000" dirty="0" err="1"/>
              <a:t>23</a:t>
            </a:r>
            <a:r>
              <a:rPr lang="en-US" dirty="0"/>
              <a:t>                                                                                 </a:t>
            </a:r>
          </a:p>
        </p:txBody>
      </p:sp>
      <p:pic>
        <p:nvPicPr>
          <p:cNvPr id="8" name="Picture 7" descr="Fig-8-16.jpg"/>
          <p:cNvPicPr>
            <a:picLocks noChangeAspect="1"/>
          </p:cNvPicPr>
          <p:nvPr/>
        </p:nvPicPr>
        <p:blipFill>
          <a:blip r:embed="rId3"/>
          <a:stretch>
            <a:fillRect/>
          </a:stretch>
        </p:blipFill>
        <p:spPr>
          <a:xfrm>
            <a:off x="2339752" y="1052736"/>
            <a:ext cx="6250433" cy="2361982"/>
          </a:xfrm>
          <a:prstGeom prst="rect">
            <a:avLst/>
          </a:prstGeom>
        </p:spPr>
      </p:pic>
      <p:sp>
        <p:nvSpPr>
          <p:cNvPr id="5" name="TextBox 4"/>
          <p:cNvSpPr txBox="1"/>
          <p:nvPr/>
        </p:nvSpPr>
        <p:spPr>
          <a:xfrm>
            <a:off x="457200" y="1092357"/>
            <a:ext cx="2851975" cy="43858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a:t>
            </a:r>
            <a:endParaRPr lang="en-US" sz="1687" b="1" baseline="-25000" dirty="0">
              <a:latin typeface="Book Antiqua" panose="02040602050305030304" pitchFamily="18" charset="0"/>
            </a:endParaRPr>
          </a:p>
        </p:txBody>
      </p:sp>
    </p:spTree>
    <p:extLst>
      <p:ext uri="{BB962C8B-B14F-4D97-AF65-F5344CB8AC3E}">
        <p14:creationId xmlns:p14="http://schemas.microsoft.com/office/powerpoint/2010/main" val="39412356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420289" y="1656928"/>
            <a:ext cx="8202161" cy="4860540"/>
          </a:xfrm>
        </p:spPr>
        <p:txBody>
          <a:bodyPr/>
          <a:lstStyle/>
          <a:p>
            <a:r>
              <a:rPr lang="en-US" sz="2531" dirty="0"/>
              <a:t>The first step can be done by a centralized query optimizer. It may also include choose-plan operators so that runtime bindings can be used to make accurate cost estimations. </a:t>
            </a:r>
          </a:p>
          <a:p>
            <a:r>
              <a:rPr lang="en-US" sz="2531" dirty="0"/>
              <a:t>The second step carries out site and copy selection, possibly in addition to choose-plan operator execution. Furthermore, it can optimize the load balancing of the system. </a:t>
            </a:r>
          </a:p>
        </p:txBody>
      </p:sp>
    </p:spTree>
    <p:extLst>
      <p:ext uri="{BB962C8B-B14F-4D97-AF65-F5344CB8AC3E}">
        <p14:creationId xmlns:p14="http://schemas.microsoft.com/office/powerpoint/2010/main" val="395400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marL="25399">
              <a:spcAft>
                <a:spcPts val="13"/>
              </a:spcAft>
              <a:tabLst>
                <a:tab pos="0" algn="l"/>
                <a:tab pos="914353" algn="l"/>
                <a:tab pos="1828706" algn="l"/>
                <a:tab pos="2743060" algn="l"/>
                <a:tab pos="3657413" algn="l"/>
                <a:tab pos="4571766" algn="l"/>
                <a:tab pos="5486119" algn="l"/>
                <a:tab pos="6400473" algn="l"/>
                <a:tab pos="7314825" algn="l"/>
              </a:tabLst>
            </a:pPr>
            <a:r>
              <a:rPr lang="en-US" dirty="0"/>
              <a:t>Optimization Granularity</a:t>
            </a:r>
          </a:p>
        </p:txBody>
      </p:sp>
      <p:sp>
        <p:nvSpPr>
          <p:cNvPr id="189443" name="Rectangle 3"/>
          <p:cNvSpPr>
            <a:spLocks noGrp="1" noChangeArrowheads="1"/>
          </p:cNvSpPr>
          <p:nvPr>
            <p:ph idx="1"/>
          </p:nvPr>
        </p:nvSpPr>
        <p:spPr>
          <a:noFill/>
        </p:spPr>
        <p:txBody>
          <a:bodyPr/>
          <a:lstStyle/>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Single query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Cannot use common intermediate results</a:t>
            </a:r>
          </a:p>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Multiple queries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Efficient if many similar queries</a:t>
            </a:r>
          </a:p>
          <a:p>
            <a:pPr marL="804822" lvl="1" indent="-347645">
              <a:lnSpc>
                <a:spcPts val="2400"/>
              </a:lnSpc>
              <a:spcAft>
                <a:spcPts val="13"/>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Decision space is much larger</a:t>
            </a:r>
          </a:p>
        </p:txBody>
      </p:sp>
      <p:sp>
        <p:nvSpPr>
          <p:cNvPr id="2" name="Footer Placeholder 1">
            <a:extLst>
              <a:ext uri="{FF2B5EF4-FFF2-40B4-BE49-F238E27FC236}">
                <a16:creationId xmlns:a16="http://schemas.microsoft.com/office/drawing/2014/main" id="{63D046F4-CC45-1049-A33B-DA444F0F36C3}"/>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9644489-5C5C-3A4F-A22C-030267390D36}"/>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8587228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2-Step – Problem Definition</a:t>
            </a:r>
          </a:p>
        </p:txBody>
      </p:sp>
      <p:sp>
        <p:nvSpPr>
          <p:cNvPr id="164867" name="Rectangle 3"/>
          <p:cNvSpPr>
            <a:spLocks noGrp="1" noChangeArrowheads="1"/>
          </p:cNvSpPr>
          <p:nvPr>
            <p:ph idx="1"/>
          </p:nvPr>
        </p:nvSpPr>
        <p:spPr>
          <a:xfrm>
            <a:off x="250031" y="1656928"/>
            <a:ext cx="8643938" cy="4759523"/>
          </a:xfrm>
        </p:spPr>
        <p:txBody>
          <a:bodyPr/>
          <a:lstStyle/>
          <a:p>
            <a:r>
              <a:rPr lang="en-US" dirty="0"/>
              <a:t>Given</a:t>
            </a:r>
          </a:p>
          <a:p>
            <a:pPr lvl="1"/>
            <a:r>
              <a:rPr lang="en-US" sz="1969" dirty="0"/>
              <a:t>A set of sites </a:t>
            </a:r>
            <a:r>
              <a:rPr lang="en-US" sz="1969" i="1" dirty="0"/>
              <a:t>S = </a:t>
            </a:r>
            <a:r>
              <a:rPr lang="en-US" sz="1969" dirty="0"/>
              <a:t>{</a:t>
            </a:r>
            <a:r>
              <a:rPr lang="en-US" sz="1969" i="1" dirty="0"/>
              <a:t>s</a:t>
            </a:r>
            <a:r>
              <a:rPr lang="en-US" sz="1969" baseline="-25000" dirty="0"/>
              <a:t>1</a:t>
            </a:r>
            <a:r>
              <a:rPr lang="en-US" sz="1969" dirty="0"/>
              <a:t>,</a:t>
            </a:r>
            <a:r>
              <a:rPr lang="en-US" sz="1969" i="1" dirty="0"/>
              <a:t> s</a:t>
            </a:r>
            <a:r>
              <a:rPr lang="en-US" sz="1969" baseline="-25000" dirty="0"/>
              <a:t>2</a:t>
            </a:r>
            <a:r>
              <a:rPr lang="en-US" sz="1969" dirty="0"/>
              <a:t>, …, </a:t>
            </a:r>
            <a:r>
              <a:rPr lang="en-US" sz="1969" i="1" dirty="0" err="1"/>
              <a:t>s</a:t>
            </a:r>
            <a:r>
              <a:rPr lang="en-US" sz="1969" i="1" baseline="-25000" dirty="0" err="1"/>
              <a:t>n</a:t>
            </a:r>
            <a:r>
              <a:rPr lang="en-US" sz="1969" dirty="0"/>
              <a:t>},</a:t>
            </a:r>
            <a:endParaRPr lang="en-US" sz="1969" i="1" dirty="0"/>
          </a:p>
          <a:p>
            <a:pPr lvl="1"/>
            <a:r>
              <a:rPr lang="en-US" sz="1969" dirty="0"/>
              <a:t>A query </a:t>
            </a:r>
            <a:r>
              <a:rPr lang="en-US" sz="1969" i="1" dirty="0"/>
              <a:t>Q =</a:t>
            </a:r>
            <a:r>
              <a:rPr lang="en-US" sz="1969" dirty="0"/>
              <a:t>{</a:t>
            </a:r>
            <a:r>
              <a:rPr lang="en-US" sz="1969" i="1" dirty="0"/>
              <a:t>q</a:t>
            </a:r>
            <a:r>
              <a:rPr lang="en-US" sz="1969" baseline="-25000" dirty="0"/>
              <a:t>1</a:t>
            </a:r>
            <a:r>
              <a:rPr lang="en-US" sz="1969" i="1" dirty="0"/>
              <a:t>, q</a:t>
            </a:r>
            <a:r>
              <a:rPr lang="en-US" sz="1969" baseline="-25000" dirty="0"/>
              <a:t>2</a:t>
            </a:r>
            <a:r>
              <a:rPr lang="en-US" sz="1969" i="1" dirty="0"/>
              <a:t>, q</a:t>
            </a:r>
            <a:r>
              <a:rPr lang="en-US" sz="1969" baseline="-25000" dirty="0"/>
              <a:t>3</a:t>
            </a:r>
            <a:r>
              <a:rPr lang="en-US" sz="1969" i="1" dirty="0"/>
              <a:t>, </a:t>
            </a:r>
            <a:r>
              <a:rPr lang="en-US" sz="1969" i="1" dirty="0" err="1"/>
              <a:t>q</a:t>
            </a:r>
            <a:r>
              <a:rPr lang="en-US" sz="1969" baseline="-25000" dirty="0" err="1"/>
              <a:t>4</a:t>
            </a:r>
            <a:r>
              <a:rPr lang="en-US" sz="1969" baseline="-25000" dirty="0"/>
              <a:t>, …, </a:t>
            </a:r>
            <a:r>
              <a:rPr lang="en-US" sz="1969" i="1" dirty="0" err="1"/>
              <a:t>q</a:t>
            </a:r>
            <a:r>
              <a:rPr lang="en-US" sz="1969" baseline="-25000" dirty="0" err="1"/>
              <a:t>m</a:t>
            </a:r>
            <a:r>
              <a:rPr lang="en-US" sz="1969" dirty="0"/>
              <a:t>}  such that each subquery </a:t>
            </a:r>
            <a:r>
              <a:rPr lang="en-US" sz="1969" i="1" dirty="0"/>
              <a:t>q</a:t>
            </a:r>
            <a:r>
              <a:rPr lang="en-US" sz="1969" i="1" baseline="-25000" dirty="0"/>
              <a:t>i</a:t>
            </a:r>
            <a:r>
              <a:rPr lang="en-US" sz="1969" dirty="0"/>
              <a:t> is the processing unit that accesses one relation and communicates with its neighboring queries</a:t>
            </a:r>
          </a:p>
          <a:p>
            <a:pPr lvl="1"/>
            <a:r>
              <a:rPr lang="en-US" sz="1969" dirty="0"/>
              <a:t>For each </a:t>
            </a:r>
            <a:r>
              <a:rPr lang="en-US" sz="1969" i="1" dirty="0"/>
              <a:t>q</a:t>
            </a:r>
            <a:r>
              <a:rPr lang="en-US" sz="1969" baseline="-25000" dirty="0"/>
              <a:t>i</a:t>
            </a:r>
            <a:r>
              <a:rPr lang="en-US" sz="1969" dirty="0"/>
              <a:t> in </a:t>
            </a:r>
            <a:r>
              <a:rPr lang="en-US" sz="1969" i="1" dirty="0"/>
              <a:t>Q</a:t>
            </a:r>
            <a:r>
              <a:rPr lang="en-US" sz="1969" dirty="0"/>
              <a:t>, a feasible allocation set of sites </a:t>
            </a:r>
            <a:r>
              <a:rPr lang="en-US" sz="1969" i="1" dirty="0"/>
              <a:t>S</a:t>
            </a:r>
            <a:r>
              <a:rPr lang="en-US" sz="1969" i="1" baseline="-25000" dirty="0"/>
              <a:t>q</a:t>
            </a:r>
            <a:r>
              <a:rPr lang="en-US" sz="1969" i="1" dirty="0"/>
              <a:t>=</a:t>
            </a:r>
            <a:r>
              <a:rPr lang="en-US" sz="1969" dirty="0"/>
              <a:t>{</a:t>
            </a:r>
            <a:r>
              <a:rPr lang="en-US" sz="1969" i="1" dirty="0"/>
              <a:t>s</a:t>
            </a:r>
            <a:r>
              <a:rPr lang="en-US" sz="1969" baseline="-25000" dirty="0"/>
              <a:t>1</a:t>
            </a:r>
            <a:r>
              <a:rPr lang="en-US" sz="1969" dirty="0"/>
              <a:t>,</a:t>
            </a:r>
            <a:r>
              <a:rPr lang="en-US" sz="1969" i="1" dirty="0"/>
              <a:t> s</a:t>
            </a:r>
            <a:r>
              <a:rPr lang="en-US" sz="1969" baseline="-25000" dirty="0"/>
              <a:t>2</a:t>
            </a:r>
            <a:r>
              <a:rPr lang="en-US" sz="1969" dirty="0"/>
              <a:t>, …,</a:t>
            </a:r>
            <a:r>
              <a:rPr lang="en-US" sz="1969" i="1" dirty="0" err="1"/>
              <a:t>s</a:t>
            </a:r>
            <a:r>
              <a:rPr lang="en-US" sz="1969" i="1" baseline="-25000" dirty="0" err="1"/>
              <a:t>k</a:t>
            </a:r>
            <a:r>
              <a:rPr lang="en-US" sz="1969" dirty="0"/>
              <a:t>} where each site stores a copy of the relation in </a:t>
            </a:r>
            <a:r>
              <a:rPr lang="en-US" sz="1969" i="1" dirty="0"/>
              <a:t>q</a:t>
            </a:r>
            <a:r>
              <a:rPr lang="en-US" sz="1969" i="1" baseline="-25000" dirty="0"/>
              <a:t>i</a:t>
            </a:r>
          </a:p>
          <a:p>
            <a:pPr lvl="1"/>
            <a:r>
              <a:rPr lang="en-US" sz="1969" dirty="0"/>
              <a:t>Each site </a:t>
            </a:r>
            <a:r>
              <a:rPr lang="en-US" sz="1969" i="1" dirty="0" err="1"/>
              <a:t>s</a:t>
            </a:r>
            <a:r>
              <a:rPr lang="en-US" sz="1969" baseline="-25000" dirty="0" err="1"/>
              <a:t>i</a:t>
            </a:r>
            <a:r>
              <a:rPr lang="en-US" sz="1969" dirty="0"/>
              <a:t> has a load, denoted by load(</a:t>
            </a:r>
            <a:r>
              <a:rPr lang="en-US" sz="1969" i="1" dirty="0" err="1"/>
              <a:t>s</a:t>
            </a:r>
            <a:r>
              <a:rPr lang="en-US" sz="1969" baseline="-25000" dirty="0" err="1"/>
              <a:t>i</a:t>
            </a:r>
            <a:r>
              <a:rPr lang="en-US" sz="1969" dirty="0"/>
              <a:t>), which reflects the number of queries currently submitted. </a:t>
            </a:r>
          </a:p>
          <a:p>
            <a:r>
              <a:rPr lang="en-US" dirty="0"/>
              <a:t>The objective is to find an optimal allocation of </a:t>
            </a:r>
            <a:r>
              <a:rPr lang="en-US" i="1" dirty="0"/>
              <a:t>Q</a:t>
            </a:r>
            <a:r>
              <a:rPr lang="en-US" dirty="0"/>
              <a:t> to </a:t>
            </a:r>
            <a:r>
              <a:rPr lang="en-US" i="1" dirty="0"/>
              <a:t>S</a:t>
            </a:r>
            <a:r>
              <a:rPr lang="en-US" dirty="0"/>
              <a:t> such that</a:t>
            </a:r>
          </a:p>
          <a:p>
            <a:pPr lvl="1"/>
            <a:r>
              <a:rPr lang="en-US" sz="1969" dirty="0"/>
              <a:t>the unbalanced load of </a:t>
            </a:r>
            <a:r>
              <a:rPr lang="en-US" sz="1969" i="1" dirty="0"/>
              <a:t>S</a:t>
            </a:r>
            <a:r>
              <a:rPr lang="en-US" sz="1969" dirty="0"/>
              <a:t> is minimized</a:t>
            </a:r>
          </a:p>
          <a:p>
            <a:pPr lvl="1"/>
            <a:r>
              <a:rPr lang="en-US" sz="1969" dirty="0"/>
              <a:t>The total communication cost is minimized</a:t>
            </a:r>
          </a:p>
          <a:p>
            <a:pPr lvl="1"/>
            <a:endParaRPr lang="en-US" sz="1969" i="1" dirty="0"/>
          </a:p>
          <a:p>
            <a:pPr lvl="1"/>
            <a:endParaRPr lang="en-US" sz="1969" dirty="0"/>
          </a:p>
        </p:txBody>
      </p:sp>
    </p:spTree>
    <p:extLst>
      <p:ext uri="{BB962C8B-B14F-4D97-AF65-F5344CB8AC3E}">
        <p14:creationId xmlns:p14="http://schemas.microsoft.com/office/powerpoint/2010/main" val="6402409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dirty="0"/>
              <a:t>2-Step Algorithm</a:t>
            </a:r>
          </a:p>
        </p:txBody>
      </p:sp>
      <p:sp>
        <p:nvSpPr>
          <p:cNvPr id="165891" name="Rectangle 3"/>
          <p:cNvSpPr>
            <a:spLocks noGrp="1" noChangeArrowheads="1"/>
          </p:cNvSpPr>
          <p:nvPr>
            <p:ph idx="1"/>
          </p:nvPr>
        </p:nvSpPr>
        <p:spPr/>
        <p:txBody>
          <a:bodyPr/>
          <a:lstStyle/>
          <a:p>
            <a:pPr marL="457177" indent="-457177"/>
            <a:r>
              <a:rPr lang="en-US" sz="3094" dirty="0"/>
              <a:t>For each </a:t>
            </a:r>
            <a:r>
              <a:rPr lang="en-US" sz="3094" i="1" dirty="0" err="1"/>
              <a:t>q</a:t>
            </a:r>
            <a:r>
              <a:rPr lang="en-US" sz="3094" dirty="0"/>
              <a:t> in </a:t>
            </a:r>
            <a:r>
              <a:rPr lang="en-US" sz="3094" i="1" dirty="0"/>
              <a:t>Q</a:t>
            </a:r>
            <a:r>
              <a:rPr lang="en-US" sz="3094" dirty="0"/>
              <a:t> compute load (</a:t>
            </a:r>
            <a:r>
              <a:rPr lang="en-US" sz="3094" i="1" dirty="0"/>
              <a:t>S</a:t>
            </a:r>
            <a:r>
              <a:rPr lang="en-US" sz="3094" i="1" baseline="-25000" dirty="0"/>
              <a:t>q</a:t>
            </a:r>
            <a:r>
              <a:rPr lang="en-US" sz="3094" dirty="0"/>
              <a:t>)</a:t>
            </a:r>
          </a:p>
          <a:p>
            <a:pPr marL="457177" indent="-457177"/>
            <a:r>
              <a:rPr lang="en-US" sz="3094" dirty="0"/>
              <a:t>While </a:t>
            </a:r>
            <a:r>
              <a:rPr lang="en-US" sz="3094" i="1" dirty="0"/>
              <a:t>Q</a:t>
            </a:r>
            <a:r>
              <a:rPr lang="en-US" sz="3094" dirty="0"/>
              <a:t> not empty do</a:t>
            </a:r>
          </a:p>
          <a:p>
            <a:pPr marL="838157" lvl="1" indent="-380980">
              <a:buFont typeface="Century Schoolbook" charset="0"/>
              <a:buAutoNum type="arabicPeriod"/>
            </a:pPr>
            <a:r>
              <a:rPr lang="en-US" sz="3094" dirty="0"/>
              <a:t>Select subquery </a:t>
            </a:r>
            <a:r>
              <a:rPr lang="en-US" sz="3094" i="1" dirty="0"/>
              <a:t>a</a:t>
            </a:r>
            <a:r>
              <a:rPr lang="en-US" sz="3094" dirty="0"/>
              <a:t> with least allocation flexibility</a:t>
            </a:r>
          </a:p>
          <a:p>
            <a:pPr marL="838157" lvl="1" indent="-380980">
              <a:buFont typeface="Century Schoolbook" charset="0"/>
              <a:buAutoNum type="arabicPeriod"/>
            </a:pPr>
            <a:r>
              <a:rPr lang="en-US" sz="3094" dirty="0"/>
              <a:t>Select best site </a:t>
            </a:r>
            <a:r>
              <a:rPr lang="en-US" sz="3094" i="1" dirty="0" err="1"/>
              <a:t>b</a:t>
            </a:r>
            <a:r>
              <a:rPr lang="en-US" sz="3094" dirty="0"/>
              <a:t> for </a:t>
            </a:r>
            <a:r>
              <a:rPr lang="en-US" sz="3094" i="1" dirty="0"/>
              <a:t>a</a:t>
            </a:r>
            <a:r>
              <a:rPr lang="en-US" sz="3094" dirty="0"/>
              <a:t> (with least load and best benefit)</a:t>
            </a:r>
          </a:p>
          <a:p>
            <a:pPr marL="838157" lvl="1" indent="-380980">
              <a:buFont typeface="Century Schoolbook" charset="0"/>
              <a:buAutoNum type="arabicPeriod"/>
            </a:pPr>
            <a:r>
              <a:rPr lang="en-US" sz="3094" dirty="0"/>
              <a:t>Remove </a:t>
            </a:r>
            <a:r>
              <a:rPr lang="en-US" sz="3094" i="1" dirty="0"/>
              <a:t>a</a:t>
            </a:r>
            <a:r>
              <a:rPr lang="en-US" sz="3094" dirty="0"/>
              <a:t> from </a:t>
            </a:r>
            <a:r>
              <a:rPr lang="en-US" sz="3094" i="1" dirty="0"/>
              <a:t>Q </a:t>
            </a:r>
            <a:r>
              <a:rPr lang="en-US" sz="3094" dirty="0"/>
              <a:t>and recompute loads if needed</a:t>
            </a:r>
          </a:p>
        </p:txBody>
      </p:sp>
    </p:spTree>
    <p:extLst>
      <p:ext uri="{BB962C8B-B14F-4D97-AF65-F5344CB8AC3E}">
        <p14:creationId xmlns:p14="http://schemas.microsoft.com/office/powerpoint/2010/main" val="2273349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322890" y="1124744"/>
            <a:ext cx="8363910" cy="2592288"/>
          </a:xfrm>
        </p:spPr>
        <p:txBody>
          <a:bodyPr>
            <a:noAutofit/>
          </a:bodyPr>
          <a:lstStyle/>
          <a:p>
            <a:pPr>
              <a:lnSpc>
                <a:spcPct val="120000"/>
              </a:lnSpc>
            </a:pPr>
            <a:r>
              <a:rPr lang="en-US" sz="2400" dirty="0"/>
              <a:t>Consider the following query:   </a:t>
            </a:r>
          </a:p>
          <a:p>
            <a:r>
              <a:rPr lang="en-US" sz="2400" dirty="0"/>
              <a:t>Let </a:t>
            </a:r>
            <a:r>
              <a:rPr lang="en-US" sz="2400" i="1" dirty="0"/>
              <a:t>Q = </a:t>
            </a:r>
            <a:r>
              <a:rPr lang="en-US" sz="2400" dirty="0"/>
              <a:t>{</a:t>
            </a:r>
            <a:r>
              <a:rPr lang="en-US" sz="2400" i="1" dirty="0"/>
              <a:t>q</a:t>
            </a:r>
            <a:r>
              <a:rPr lang="en-US" sz="2400" baseline="-25000" dirty="0"/>
              <a:t>1</a:t>
            </a:r>
            <a:r>
              <a:rPr lang="en-US" sz="2400" i="1" dirty="0"/>
              <a:t>, q</a:t>
            </a:r>
            <a:r>
              <a:rPr lang="en-US" sz="2400" baseline="-25000" dirty="0"/>
              <a:t>2</a:t>
            </a:r>
            <a:r>
              <a:rPr lang="en-US" sz="2400" i="1" dirty="0"/>
              <a:t>, q</a:t>
            </a:r>
            <a:r>
              <a:rPr lang="en-US" sz="2400" baseline="-25000" dirty="0"/>
              <a:t>3</a:t>
            </a:r>
            <a:r>
              <a:rPr lang="en-US" sz="2400" i="1" dirty="0"/>
              <a:t>, q</a:t>
            </a:r>
            <a:r>
              <a:rPr lang="en-US" sz="2400" baseline="-25000" dirty="0"/>
              <a:t>4</a:t>
            </a:r>
            <a:r>
              <a:rPr lang="en-US" sz="2400" dirty="0"/>
              <a:t>} </a:t>
            </a:r>
          </a:p>
          <a:p>
            <a:pPr lvl="1"/>
            <a:r>
              <a:rPr lang="en-US" sz="2400" dirty="0"/>
              <a:t>where </a:t>
            </a:r>
            <a:r>
              <a:rPr lang="en-US" sz="2400" i="1" dirty="0"/>
              <a:t>q</a:t>
            </a:r>
            <a:r>
              <a:rPr lang="en-US" sz="2400" baseline="-25000" dirty="0"/>
              <a:t>1 </a:t>
            </a:r>
            <a:r>
              <a:rPr lang="en-US" sz="2400" dirty="0"/>
              <a:t>is associated with </a:t>
            </a:r>
            <a:r>
              <a:rPr lang="en-US" sz="2400" i="1" dirty="0"/>
              <a:t>R</a:t>
            </a:r>
            <a:r>
              <a:rPr lang="en-US" sz="2400" baseline="-25000" dirty="0"/>
              <a:t>1</a:t>
            </a:r>
            <a:r>
              <a:rPr lang="en-US" sz="2400" i="1" dirty="0"/>
              <a:t>, </a:t>
            </a:r>
          </a:p>
          <a:p>
            <a:pPr lvl="1"/>
            <a:r>
              <a:rPr lang="en-US" sz="2400" i="1" dirty="0" err="1"/>
              <a:t>q</a:t>
            </a:r>
            <a:r>
              <a:rPr lang="en-US" sz="2400" baseline="-25000" dirty="0" err="1"/>
              <a:t>2</a:t>
            </a:r>
            <a:r>
              <a:rPr lang="en-US" sz="2400" baseline="-25000" dirty="0"/>
              <a:t> </a:t>
            </a:r>
            <a:r>
              <a:rPr lang="en-US" sz="2400" dirty="0"/>
              <a:t>is associated with </a:t>
            </a:r>
            <a:r>
              <a:rPr lang="en-US" sz="2400" i="1" dirty="0" err="1"/>
              <a:t>R</a:t>
            </a:r>
            <a:r>
              <a:rPr lang="en-US" sz="2400" baseline="-25000" dirty="0" err="1"/>
              <a:t>2</a:t>
            </a:r>
            <a:r>
              <a:rPr lang="en-US" sz="2400" baseline="-25000" dirty="0"/>
              <a:t>  </a:t>
            </a:r>
            <a:r>
              <a:rPr lang="en-US" sz="2400" dirty="0"/>
              <a:t>joined with the result of </a:t>
            </a:r>
            <a:r>
              <a:rPr lang="en-US" sz="2400" i="1" dirty="0"/>
              <a:t>q</a:t>
            </a:r>
            <a:r>
              <a:rPr lang="en-US" sz="2400" baseline="-25000" dirty="0"/>
              <a:t>1</a:t>
            </a:r>
            <a:r>
              <a:rPr lang="en-US" sz="2400" dirty="0"/>
              <a:t>, </a:t>
            </a:r>
          </a:p>
          <a:p>
            <a:pPr lvl="1"/>
            <a:r>
              <a:rPr lang="en-US" sz="2400" i="1" dirty="0" err="1"/>
              <a:t>q</a:t>
            </a:r>
            <a:r>
              <a:rPr lang="en-US" sz="2400" baseline="-25000" dirty="0" err="1"/>
              <a:t>3</a:t>
            </a:r>
            <a:r>
              <a:rPr lang="en-US" sz="2400" dirty="0"/>
              <a:t> is associated with </a:t>
            </a:r>
            <a:r>
              <a:rPr lang="en-US" sz="2400" i="1" dirty="0" err="1"/>
              <a:t>R</a:t>
            </a:r>
            <a:r>
              <a:rPr lang="en-US" sz="2400" i="1" baseline="-25000" dirty="0" err="1"/>
              <a:t>3</a:t>
            </a:r>
            <a:r>
              <a:rPr lang="en-US" sz="2400" dirty="0"/>
              <a:t> joined with the result of </a:t>
            </a:r>
            <a:r>
              <a:rPr lang="en-US" sz="2400" i="1" dirty="0" err="1"/>
              <a:t>q</a:t>
            </a:r>
            <a:r>
              <a:rPr lang="en-US" sz="2400" baseline="-25000" dirty="0" err="1"/>
              <a:t>2</a:t>
            </a:r>
            <a:r>
              <a:rPr lang="en-US" sz="2400" dirty="0"/>
              <a:t>, and </a:t>
            </a:r>
          </a:p>
          <a:p>
            <a:pPr lvl="1"/>
            <a:r>
              <a:rPr lang="en-US" sz="2400" i="1" dirty="0" err="1"/>
              <a:t>q</a:t>
            </a:r>
            <a:r>
              <a:rPr lang="en-US" sz="2400" baseline="-25000" dirty="0" err="1"/>
              <a:t>4</a:t>
            </a:r>
            <a:r>
              <a:rPr lang="en-US" sz="2400" dirty="0"/>
              <a:t> is associated with </a:t>
            </a:r>
            <a:r>
              <a:rPr lang="en-US" sz="2400" i="1" dirty="0" err="1"/>
              <a:t>R</a:t>
            </a:r>
            <a:r>
              <a:rPr lang="en-US" sz="2400" i="1" baseline="-25000" dirty="0" err="1"/>
              <a:t>4</a:t>
            </a:r>
            <a:r>
              <a:rPr lang="en-US" sz="2400" dirty="0"/>
              <a:t> joined with the result of </a:t>
            </a:r>
            <a:r>
              <a:rPr lang="en-US" sz="2400" i="1" dirty="0" err="1"/>
              <a:t>q</a:t>
            </a:r>
            <a:r>
              <a:rPr lang="en-US" sz="2400" baseline="-25000" dirty="0" err="1"/>
              <a:t>3</a:t>
            </a:r>
            <a:r>
              <a:rPr lang="en-US" sz="2400" dirty="0"/>
              <a:t>.</a:t>
            </a:r>
          </a:p>
        </p:txBody>
      </p:sp>
      <p:sp>
        <p:nvSpPr>
          <p:cNvPr id="6" name="TextBox 5"/>
          <p:cNvSpPr txBox="1"/>
          <p:nvPr/>
        </p:nvSpPr>
        <p:spPr>
          <a:xfrm>
            <a:off x="5220072" y="1155401"/>
            <a:ext cx="2851975"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pic>
        <p:nvPicPr>
          <p:cNvPr id="8" name="Picture 7"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656" y="3804199"/>
            <a:ext cx="6408712" cy="2361105"/>
          </a:xfrm>
          <a:prstGeom prst="rect">
            <a:avLst/>
          </a:prstGeom>
        </p:spPr>
      </p:pic>
    </p:spTree>
    <p:extLst>
      <p:ext uri="{BB962C8B-B14F-4D97-AF65-F5344CB8AC3E}">
        <p14:creationId xmlns:p14="http://schemas.microsoft.com/office/powerpoint/2010/main" val="26860974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6851104"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1: </a:t>
            </a:r>
          </a:p>
          <a:p>
            <a:pPr lvl="1">
              <a:lnSpc>
                <a:spcPct val="120000"/>
              </a:lnSpc>
            </a:pPr>
            <a:r>
              <a:rPr lang="en-US" sz="2400" dirty="0"/>
              <a:t>select </a:t>
            </a:r>
            <a:r>
              <a:rPr lang="en-US" sz="2400" i="1" dirty="0"/>
              <a:t>q</a:t>
            </a:r>
            <a:r>
              <a:rPr lang="en-US" sz="2400" baseline="-25000" dirty="0"/>
              <a:t>1</a:t>
            </a:r>
            <a:r>
              <a:rPr lang="en-US" sz="2400" dirty="0"/>
              <a:t> with the least allocation flexibility, allocate to </a:t>
            </a:r>
            <a:r>
              <a:rPr lang="en-US" sz="2400" i="1" dirty="0"/>
              <a:t>s</a:t>
            </a:r>
            <a:r>
              <a:rPr lang="en-US" sz="2400" baseline="-25000" dirty="0"/>
              <a:t>1</a:t>
            </a:r>
            <a:r>
              <a:rPr lang="en-US" sz="2400" dirty="0"/>
              <a:t>, </a:t>
            </a:r>
          </a:p>
          <a:p>
            <a:pPr lvl="1">
              <a:lnSpc>
                <a:spcPct val="120000"/>
              </a:lnSpc>
            </a:pPr>
            <a:r>
              <a:rPr lang="en-US" sz="2400" dirty="0"/>
              <a:t>set load(</a:t>
            </a:r>
            <a:r>
              <a:rPr lang="en-US" sz="2400" i="1" dirty="0"/>
              <a:t>s</a:t>
            </a:r>
            <a:r>
              <a:rPr lang="en-US" sz="2400" baseline="-25000" dirty="0"/>
              <a:t>1</a:t>
            </a:r>
            <a:r>
              <a:rPr lang="en-US" sz="2400" dirty="0"/>
              <a:t>) = 2</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47965" y="4432486"/>
            <a:ext cx="5081707" cy="1872208"/>
          </a:xfrm>
          <a:prstGeom prst="rect">
            <a:avLst/>
          </a:prstGeom>
        </p:spPr>
      </p:pic>
      <p:sp>
        <p:nvSpPr>
          <p:cNvPr id="6" name="TextBox 5"/>
          <p:cNvSpPr txBox="1"/>
          <p:nvPr/>
        </p:nvSpPr>
        <p:spPr>
          <a:xfrm>
            <a:off x="5106794" y="1186138"/>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4" name="TextBox 3"/>
          <p:cNvSpPr txBox="1"/>
          <p:nvPr/>
        </p:nvSpPr>
        <p:spPr>
          <a:xfrm>
            <a:off x="5940876" y="4552598"/>
            <a:ext cx="1223412" cy="369332"/>
          </a:xfrm>
          <a:prstGeom prst="rect">
            <a:avLst/>
          </a:prstGeom>
          <a:noFill/>
        </p:spPr>
        <p:txBody>
          <a:bodyPr wrap="none" rtlCol="0">
            <a:spAutoFit/>
          </a:bodyPr>
          <a:lstStyle/>
          <a:p>
            <a:r>
              <a:rPr lang="en-US" sz="1800" dirty="0"/>
              <a:t>New Load</a:t>
            </a:r>
          </a:p>
        </p:txBody>
      </p:sp>
      <p:sp>
        <p:nvSpPr>
          <p:cNvPr id="8" name="TextBox 7"/>
          <p:cNvSpPr txBox="1"/>
          <p:nvPr/>
        </p:nvSpPr>
        <p:spPr>
          <a:xfrm>
            <a:off x="6105798" y="4852472"/>
            <a:ext cx="679994" cy="646331"/>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a:p>
            <a:endParaRPr lang="en-US" sz="1800" dirty="0"/>
          </a:p>
        </p:txBody>
      </p:sp>
      <p:sp>
        <p:nvSpPr>
          <p:cNvPr id="22" name="TextBox 21">
            <a:extLst>
              <a:ext uri="{FF2B5EF4-FFF2-40B4-BE49-F238E27FC236}">
                <a16:creationId xmlns:a16="http://schemas.microsoft.com/office/drawing/2014/main" id="{C7C02D97-F422-4509-95B9-1B133B4029E9}"/>
              </a:ext>
            </a:extLst>
          </p:cNvPr>
          <p:cNvSpPr txBox="1"/>
          <p:nvPr/>
        </p:nvSpPr>
        <p:spPr>
          <a:xfrm>
            <a:off x="6100256" y="5253007"/>
            <a:ext cx="312906" cy="1200329"/>
          </a:xfrm>
          <a:prstGeom prst="rect">
            <a:avLst/>
          </a:prstGeom>
          <a:noFill/>
        </p:spPr>
        <p:txBody>
          <a:bodyPr wrap="none" rtlCol="0">
            <a:spAutoFit/>
          </a:bodyPr>
          <a:lstStyle/>
          <a:p>
            <a:r>
              <a:rPr lang="en-US" sz="1800" dirty="0"/>
              <a:t>2</a:t>
            </a:r>
          </a:p>
          <a:p>
            <a:r>
              <a:rPr lang="en-US" sz="1800" dirty="0"/>
              <a:t>2</a:t>
            </a:r>
          </a:p>
          <a:p>
            <a:r>
              <a:rPr lang="en-US" sz="1800" dirty="0"/>
              <a:t>2</a:t>
            </a:r>
          </a:p>
          <a:p>
            <a:endParaRPr lang="en-US" sz="1800" dirty="0"/>
          </a:p>
        </p:txBody>
      </p:sp>
    </p:spTree>
    <p:extLst>
      <p:ext uri="{BB962C8B-B14F-4D97-AF65-F5344CB8AC3E}">
        <p14:creationId xmlns:p14="http://schemas.microsoft.com/office/powerpoint/2010/main" val="285774641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395536" y="1133920"/>
            <a:ext cx="8291264"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2: the next subquery to be selected is </a:t>
            </a:r>
            <a:r>
              <a:rPr lang="en-US" sz="2400" i="1" dirty="0"/>
              <a:t>q</a:t>
            </a:r>
            <a:r>
              <a:rPr lang="en-US" sz="2400" baseline="-25000" dirty="0"/>
              <a:t>2</a:t>
            </a:r>
            <a:r>
              <a:rPr lang="en-US" sz="2400" dirty="0"/>
              <a:t>. </a:t>
            </a:r>
          </a:p>
          <a:p>
            <a:pPr lvl="1">
              <a:lnSpc>
                <a:spcPct val="120000"/>
              </a:lnSpc>
            </a:pPr>
            <a:r>
              <a:rPr lang="en-US" sz="2400" dirty="0"/>
              <a:t>select </a:t>
            </a:r>
            <a:r>
              <a:rPr lang="en-US" sz="2400" i="1" dirty="0"/>
              <a:t>q</a:t>
            </a:r>
            <a:r>
              <a:rPr lang="en-US" sz="2400" baseline="-25000" dirty="0"/>
              <a:t>2</a:t>
            </a:r>
            <a:r>
              <a:rPr lang="en-US" sz="2400" dirty="0"/>
              <a:t>, allocate to </a:t>
            </a:r>
            <a:r>
              <a:rPr lang="en-US" sz="2400" i="1" dirty="0"/>
              <a:t>s</a:t>
            </a:r>
            <a:r>
              <a:rPr lang="en-US" sz="2400" baseline="-25000" dirty="0"/>
              <a:t>2 </a:t>
            </a:r>
            <a:r>
              <a:rPr lang="en-US" sz="2400" dirty="0"/>
              <a:t>(it could be allocated to </a:t>
            </a:r>
            <a:r>
              <a:rPr lang="en-US" sz="2400" i="1" dirty="0"/>
              <a:t>s</a:t>
            </a:r>
            <a:r>
              <a:rPr lang="en-US" sz="2400" i="1" baseline="-25000" dirty="0"/>
              <a:t>4</a:t>
            </a:r>
            <a:r>
              <a:rPr lang="en-US" sz="2400" dirty="0"/>
              <a:t> which has the same load as </a:t>
            </a:r>
            <a:r>
              <a:rPr lang="en-US" sz="2400" i="1" dirty="0"/>
              <a:t>s</a:t>
            </a:r>
            <a:r>
              <a:rPr lang="en-US" sz="2400" baseline="-25000" dirty="0"/>
              <a:t>2</a:t>
            </a:r>
            <a:r>
              <a:rPr lang="en-US" sz="2400" dirty="0"/>
              <a:t>, </a:t>
            </a:r>
          </a:p>
          <a:p>
            <a:pPr lvl="1">
              <a:lnSpc>
                <a:spcPct val="120000"/>
              </a:lnSpc>
            </a:pPr>
            <a:r>
              <a:rPr lang="en-US" sz="2400" dirty="0"/>
              <a:t>set load(</a:t>
            </a:r>
            <a:r>
              <a:rPr lang="en-US" sz="2400" i="1" dirty="0"/>
              <a:t>s</a:t>
            </a:r>
            <a:r>
              <a:rPr lang="en-US" sz="2400" i="1" baseline="-25000" dirty="0"/>
              <a:t>2</a:t>
            </a:r>
            <a:r>
              <a:rPr lang="en-US" sz="2400" dirty="0"/>
              <a:t>) = 3 or set load(</a:t>
            </a:r>
            <a:r>
              <a:rPr lang="en-US" sz="2400" i="1" dirty="0"/>
              <a:t>s</a:t>
            </a:r>
            <a:r>
              <a:rPr lang="en-US" sz="2400" i="1" baseline="-25000" dirty="0"/>
              <a:t>4</a:t>
            </a:r>
            <a:r>
              <a:rPr lang="en-US" sz="2400" dirty="0"/>
              <a:t>) = 3 </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2495" y="4293096"/>
            <a:ext cx="5081707" cy="1872208"/>
          </a:xfrm>
          <a:prstGeom prst="rect">
            <a:avLst/>
          </a:prstGeom>
        </p:spPr>
      </p:pic>
      <p:sp>
        <p:nvSpPr>
          <p:cNvPr id="6" name="TextBox 5"/>
          <p:cNvSpPr txBox="1"/>
          <p:nvPr/>
        </p:nvSpPr>
        <p:spPr>
          <a:xfrm>
            <a:off x="4865545" y="1145064"/>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4" name="TextBox 3"/>
          <p:cNvSpPr txBox="1"/>
          <p:nvPr/>
        </p:nvSpPr>
        <p:spPr>
          <a:xfrm>
            <a:off x="5637263" y="4425115"/>
            <a:ext cx="1223412" cy="369332"/>
          </a:xfrm>
          <a:prstGeom prst="rect">
            <a:avLst/>
          </a:prstGeom>
          <a:noFill/>
        </p:spPr>
        <p:txBody>
          <a:bodyPr wrap="none" rtlCol="0">
            <a:spAutoFit/>
          </a:bodyPr>
          <a:lstStyle/>
          <a:p>
            <a:r>
              <a:rPr lang="en-US" sz="1800" dirty="0"/>
              <a:t>New Load</a:t>
            </a:r>
          </a:p>
        </p:txBody>
      </p:sp>
      <p:sp>
        <p:nvSpPr>
          <p:cNvPr id="8" name="TextBox 7"/>
          <p:cNvSpPr txBox="1"/>
          <p:nvPr/>
        </p:nvSpPr>
        <p:spPr>
          <a:xfrm>
            <a:off x="5690188" y="4750858"/>
            <a:ext cx="679994" cy="646331"/>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a:p>
            <a:endParaRPr lang="en-US" sz="1800" dirty="0"/>
          </a:p>
        </p:txBody>
      </p:sp>
      <p:sp>
        <p:nvSpPr>
          <p:cNvPr id="9" name="TextBox 8"/>
          <p:cNvSpPr txBox="1"/>
          <p:nvPr/>
        </p:nvSpPr>
        <p:spPr>
          <a:xfrm>
            <a:off x="5699270" y="5079056"/>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1" name="TextBox 10"/>
          <p:cNvSpPr txBox="1"/>
          <p:nvPr/>
        </p:nvSpPr>
        <p:spPr>
          <a:xfrm>
            <a:off x="6948988" y="4425115"/>
            <a:ext cx="1223412" cy="369332"/>
          </a:xfrm>
          <a:prstGeom prst="rect">
            <a:avLst/>
          </a:prstGeom>
          <a:noFill/>
        </p:spPr>
        <p:txBody>
          <a:bodyPr wrap="none" rtlCol="0">
            <a:spAutoFit/>
          </a:bodyPr>
          <a:lstStyle/>
          <a:p>
            <a:r>
              <a:rPr lang="en-US" sz="1800" dirty="0"/>
              <a:t>New Load</a:t>
            </a:r>
          </a:p>
        </p:txBody>
      </p:sp>
      <p:sp>
        <p:nvSpPr>
          <p:cNvPr id="12" name="TextBox 11"/>
          <p:cNvSpPr txBox="1"/>
          <p:nvPr/>
        </p:nvSpPr>
        <p:spPr>
          <a:xfrm>
            <a:off x="7017787" y="4713147"/>
            <a:ext cx="679994" cy="369332"/>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p:txBody>
      </p:sp>
      <p:sp>
        <p:nvSpPr>
          <p:cNvPr id="13" name="TextBox 12"/>
          <p:cNvSpPr txBox="1"/>
          <p:nvPr/>
        </p:nvSpPr>
        <p:spPr>
          <a:xfrm>
            <a:off x="7067422" y="5361219"/>
            <a:ext cx="312906" cy="369332"/>
          </a:xfrm>
          <a:prstGeom prst="rect">
            <a:avLst/>
          </a:prstGeom>
          <a:noFill/>
        </p:spPr>
        <p:txBody>
          <a:bodyPr wrap="none" rtlCol="0">
            <a:spAutoFit/>
          </a:bodyPr>
          <a:lstStyle/>
          <a:p>
            <a:r>
              <a:rPr lang="en-US" sz="1800" dirty="0"/>
              <a:t>2</a:t>
            </a:r>
          </a:p>
        </p:txBody>
      </p:sp>
      <p:sp>
        <p:nvSpPr>
          <p:cNvPr id="14" name="TextBox 13"/>
          <p:cNvSpPr txBox="1"/>
          <p:nvPr/>
        </p:nvSpPr>
        <p:spPr>
          <a:xfrm>
            <a:off x="7042548" y="5053649"/>
            <a:ext cx="312906" cy="369332"/>
          </a:xfrm>
          <a:prstGeom prst="rect">
            <a:avLst/>
          </a:prstGeom>
          <a:noFill/>
        </p:spPr>
        <p:txBody>
          <a:bodyPr wrap="none" rtlCol="0">
            <a:spAutoFit/>
          </a:bodyPr>
          <a:lstStyle/>
          <a:p>
            <a:r>
              <a:rPr lang="en-US" sz="1800" dirty="0"/>
              <a:t>2</a:t>
            </a:r>
          </a:p>
        </p:txBody>
      </p:sp>
      <p:sp>
        <p:nvSpPr>
          <p:cNvPr id="15" name="TextBox 14"/>
          <p:cNvSpPr txBox="1"/>
          <p:nvPr/>
        </p:nvSpPr>
        <p:spPr>
          <a:xfrm>
            <a:off x="7026149" y="5649251"/>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2" name="TextBox 21">
            <a:extLst>
              <a:ext uri="{FF2B5EF4-FFF2-40B4-BE49-F238E27FC236}">
                <a16:creationId xmlns:a16="http://schemas.microsoft.com/office/drawing/2014/main" id="{21C0D0D7-6137-4A0D-967C-8A78C8F4A4B5}"/>
              </a:ext>
            </a:extLst>
          </p:cNvPr>
          <p:cNvSpPr txBox="1"/>
          <p:nvPr/>
        </p:nvSpPr>
        <p:spPr>
          <a:xfrm>
            <a:off x="5706691" y="5382203"/>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407621844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7427168"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3: </a:t>
            </a:r>
          </a:p>
          <a:p>
            <a:pPr lvl="1">
              <a:lnSpc>
                <a:spcPct val="120000"/>
              </a:lnSpc>
            </a:pPr>
            <a:r>
              <a:rPr lang="en-US" sz="2400" dirty="0"/>
              <a:t>select </a:t>
            </a:r>
            <a:r>
              <a:rPr lang="en-US" sz="2400" i="1" dirty="0"/>
              <a:t>q</a:t>
            </a:r>
            <a:r>
              <a:rPr lang="en-US" sz="2400" baseline="-25000" dirty="0"/>
              <a:t>3</a:t>
            </a:r>
            <a:r>
              <a:rPr lang="en-US" sz="2400" dirty="0"/>
              <a:t>, allocate to </a:t>
            </a:r>
            <a:r>
              <a:rPr lang="en-US" sz="2400" i="1" dirty="0"/>
              <a:t>s</a:t>
            </a:r>
            <a:r>
              <a:rPr lang="en-US" sz="2400" baseline="-25000" dirty="0"/>
              <a:t>1</a:t>
            </a:r>
            <a:r>
              <a:rPr lang="en-US" sz="2400" dirty="0"/>
              <a:t>, set load(</a:t>
            </a:r>
            <a:r>
              <a:rPr lang="en-US" sz="2400" i="1" dirty="0"/>
              <a:t>s</a:t>
            </a:r>
            <a:r>
              <a:rPr lang="en-US" sz="2400" i="1" baseline="-25000" dirty="0"/>
              <a:t>1</a:t>
            </a:r>
            <a:r>
              <a:rPr lang="en-US" sz="2400" dirty="0"/>
              <a:t>) = 3 or allocate to </a:t>
            </a:r>
            <a:r>
              <a:rPr lang="en-US" sz="2400" i="1" dirty="0"/>
              <a:t>s</a:t>
            </a:r>
            <a:r>
              <a:rPr lang="en-US" sz="2400" baseline="-25000" dirty="0"/>
              <a:t>3</a:t>
            </a:r>
            <a:r>
              <a:rPr lang="en-US" sz="2400" dirty="0"/>
              <a:t>, </a:t>
            </a:r>
          </a:p>
          <a:p>
            <a:pPr lvl="1">
              <a:lnSpc>
                <a:spcPct val="120000"/>
              </a:lnSpc>
            </a:pPr>
            <a:r>
              <a:rPr lang="en-US" sz="2400" dirty="0"/>
              <a:t>set load(</a:t>
            </a:r>
            <a:r>
              <a:rPr lang="en-US" sz="2400" i="1" dirty="0"/>
              <a:t>s</a:t>
            </a:r>
            <a:r>
              <a:rPr lang="en-US" sz="2400" i="1" baseline="-25000" dirty="0"/>
              <a:t>3</a:t>
            </a:r>
            <a:r>
              <a:rPr lang="en-US" sz="2400" dirty="0"/>
              <a:t>) = 3 </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6029" y="4306834"/>
            <a:ext cx="5234588" cy="1872208"/>
          </a:xfrm>
          <a:prstGeom prst="rect">
            <a:avLst/>
          </a:prstGeom>
        </p:spPr>
      </p:pic>
      <p:sp>
        <p:nvSpPr>
          <p:cNvPr id="6" name="TextBox 5"/>
          <p:cNvSpPr txBox="1"/>
          <p:nvPr/>
        </p:nvSpPr>
        <p:spPr>
          <a:xfrm>
            <a:off x="4987727" y="1151469"/>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16" name="TextBox 15">
            <a:extLst>
              <a:ext uri="{FF2B5EF4-FFF2-40B4-BE49-F238E27FC236}">
                <a16:creationId xmlns:a16="http://schemas.microsoft.com/office/drawing/2014/main" id="{6194ED86-640D-49EC-83AB-F5EE8A6BCD6F}"/>
              </a:ext>
            </a:extLst>
          </p:cNvPr>
          <p:cNvSpPr txBox="1"/>
          <p:nvPr/>
        </p:nvSpPr>
        <p:spPr>
          <a:xfrm>
            <a:off x="6080284" y="4438853"/>
            <a:ext cx="1223412" cy="369332"/>
          </a:xfrm>
          <a:prstGeom prst="rect">
            <a:avLst/>
          </a:prstGeom>
          <a:noFill/>
        </p:spPr>
        <p:txBody>
          <a:bodyPr wrap="none" rtlCol="0">
            <a:spAutoFit/>
          </a:bodyPr>
          <a:lstStyle/>
          <a:p>
            <a:r>
              <a:rPr lang="en-US" sz="1800" dirty="0"/>
              <a:t>New Load</a:t>
            </a:r>
          </a:p>
        </p:txBody>
      </p:sp>
      <p:sp>
        <p:nvSpPr>
          <p:cNvPr id="17" name="TextBox 16">
            <a:extLst>
              <a:ext uri="{FF2B5EF4-FFF2-40B4-BE49-F238E27FC236}">
                <a16:creationId xmlns:a16="http://schemas.microsoft.com/office/drawing/2014/main" id="{E15FE0C7-B7D7-48F3-B4E7-ADF0E78758A0}"/>
              </a:ext>
            </a:extLst>
          </p:cNvPr>
          <p:cNvSpPr txBox="1"/>
          <p:nvPr/>
        </p:nvSpPr>
        <p:spPr>
          <a:xfrm>
            <a:off x="6138736" y="4764596"/>
            <a:ext cx="1213794" cy="923330"/>
          </a:xfrm>
          <a:prstGeom prst="rect">
            <a:avLst/>
          </a:prstGeom>
          <a:noFill/>
        </p:spPr>
        <p:txBody>
          <a:bodyPr wrap="none" rtlCol="0">
            <a:spAutoFit/>
          </a:bodyPr>
          <a:lstStyle/>
          <a:p>
            <a:r>
              <a:rPr lang="en-US" sz="1800" dirty="0"/>
              <a:t>3(</a:t>
            </a:r>
            <a:r>
              <a:rPr lang="en-US" sz="1800" i="1" dirty="0"/>
              <a:t>q</a:t>
            </a:r>
            <a:r>
              <a:rPr lang="en-US" sz="1800" baseline="-25000" dirty="0"/>
              <a:t>1</a:t>
            </a:r>
            <a:r>
              <a:rPr lang="en-US" sz="1800" dirty="0"/>
              <a:t>, </a:t>
            </a:r>
            <a:r>
              <a:rPr lang="en-US" sz="1800" i="1" dirty="0"/>
              <a:t>q</a:t>
            </a:r>
            <a:r>
              <a:rPr lang="en-US" sz="1800" baseline="-25000" dirty="0"/>
              <a:t>3</a:t>
            </a:r>
            <a:r>
              <a:rPr lang="en-US" sz="1800" dirty="0"/>
              <a:t>),  </a:t>
            </a:r>
          </a:p>
          <a:p>
            <a:r>
              <a:rPr lang="en-US" sz="1800" dirty="0"/>
              <a:t> </a:t>
            </a:r>
          </a:p>
          <a:p>
            <a:endParaRPr lang="en-US" sz="1800" dirty="0"/>
          </a:p>
        </p:txBody>
      </p:sp>
      <p:sp>
        <p:nvSpPr>
          <p:cNvPr id="18" name="TextBox 17">
            <a:extLst>
              <a:ext uri="{FF2B5EF4-FFF2-40B4-BE49-F238E27FC236}">
                <a16:creationId xmlns:a16="http://schemas.microsoft.com/office/drawing/2014/main" id="{40E9E46E-3487-48ED-B3C2-3AABAFABD73C}"/>
              </a:ext>
            </a:extLst>
          </p:cNvPr>
          <p:cNvSpPr txBox="1"/>
          <p:nvPr/>
        </p:nvSpPr>
        <p:spPr>
          <a:xfrm>
            <a:off x="6147818" y="5092794"/>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9" name="TextBox 18">
            <a:extLst>
              <a:ext uri="{FF2B5EF4-FFF2-40B4-BE49-F238E27FC236}">
                <a16:creationId xmlns:a16="http://schemas.microsoft.com/office/drawing/2014/main" id="{F6759C45-5473-4221-B60E-B7D57D45AC9B}"/>
              </a:ext>
            </a:extLst>
          </p:cNvPr>
          <p:cNvSpPr txBox="1"/>
          <p:nvPr/>
        </p:nvSpPr>
        <p:spPr>
          <a:xfrm>
            <a:off x="7381036" y="4438853"/>
            <a:ext cx="1223412" cy="369332"/>
          </a:xfrm>
          <a:prstGeom prst="rect">
            <a:avLst/>
          </a:prstGeom>
          <a:noFill/>
        </p:spPr>
        <p:txBody>
          <a:bodyPr wrap="none" rtlCol="0">
            <a:spAutoFit/>
          </a:bodyPr>
          <a:lstStyle/>
          <a:p>
            <a:r>
              <a:rPr lang="en-US" sz="1800" dirty="0"/>
              <a:t>New Load</a:t>
            </a:r>
          </a:p>
        </p:txBody>
      </p:sp>
      <p:sp>
        <p:nvSpPr>
          <p:cNvPr id="20" name="TextBox 19">
            <a:extLst>
              <a:ext uri="{FF2B5EF4-FFF2-40B4-BE49-F238E27FC236}">
                <a16:creationId xmlns:a16="http://schemas.microsoft.com/office/drawing/2014/main" id="{759A7BB9-AB69-42C5-B907-33B43452F4CD}"/>
              </a:ext>
            </a:extLst>
          </p:cNvPr>
          <p:cNvSpPr txBox="1"/>
          <p:nvPr/>
        </p:nvSpPr>
        <p:spPr>
          <a:xfrm>
            <a:off x="7466335" y="4726885"/>
            <a:ext cx="679994" cy="369332"/>
          </a:xfrm>
          <a:prstGeom prst="rect">
            <a:avLst/>
          </a:prstGeom>
          <a:noFill/>
        </p:spPr>
        <p:txBody>
          <a:bodyPr wrap="none" rtlCol="0">
            <a:spAutoFit/>
          </a:bodyPr>
          <a:lstStyle/>
          <a:p>
            <a:r>
              <a:rPr lang="en-US" sz="1800" dirty="0"/>
              <a:t>2(</a:t>
            </a:r>
            <a:r>
              <a:rPr lang="en-US" sz="1800" i="1" dirty="0"/>
              <a:t>q</a:t>
            </a:r>
            <a:r>
              <a:rPr lang="en-US" sz="1800" baseline="-25000" dirty="0"/>
              <a:t>1</a:t>
            </a:r>
            <a:r>
              <a:rPr lang="en-US" sz="1800" dirty="0"/>
              <a:t>)</a:t>
            </a:r>
          </a:p>
        </p:txBody>
      </p:sp>
      <p:sp>
        <p:nvSpPr>
          <p:cNvPr id="21" name="TextBox 20">
            <a:extLst>
              <a:ext uri="{FF2B5EF4-FFF2-40B4-BE49-F238E27FC236}">
                <a16:creationId xmlns:a16="http://schemas.microsoft.com/office/drawing/2014/main" id="{724CE882-FC30-4DED-B8DA-21C2E715B483}"/>
              </a:ext>
            </a:extLst>
          </p:cNvPr>
          <p:cNvSpPr txBox="1"/>
          <p:nvPr/>
        </p:nvSpPr>
        <p:spPr>
          <a:xfrm>
            <a:off x="7515970" y="5374957"/>
            <a:ext cx="679994" cy="369332"/>
          </a:xfrm>
          <a:prstGeom prst="rect">
            <a:avLst/>
          </a:prstGeom>
          <a:noFill/>
        </p:spPr>
        <p:txBody>
          <a:bodyPr wrap="none" rtlCol="0">
            <a:spAutoFit/>
          </a:bodyPr>
          <a:lstStyle/>
          <a:p>
            <a:r>
              <a:rPr lang="en-US" sz="1800" dirty="0"/>
              <a:t>3(</a:t>
            </a:r>
            <a:r>
              <a:rPr lang="en-US" sz="1800" i="1" dirty="0"/>
              <a:t>q</a:t>
            </a:r>
            <a:r>
              <a:rPr lang="en-US" sz="1800" baseline="-25000" dirty="0"/>
              <a:t>3</a:t>
            </a:r>
            <a:r>
              <a:rPr lang="en-US" sz="1800" dirty="0"/>
              <a:t>)</a:t>
            </a:r>
          </a:p>
        </p:txBody>
      </p:sp>
      <p:sp>
        <p:nvSpPr>
          <p:cNvPr id="23" name="TextBox 22">
            <a:extLst>
              <a:ext uri="{FF2B5EF4-FFF2-40B4-BE49-F238E27FC236}">
                <a16:creationId xmlns:a16="http://schemas.microsoft.com/office/drawing/2014/main" id="{D0B50432-0B35-41D1-A61A-31B4BA128DFA}"/>
              </a:ext>
            </a:extLst>
          </p:cNvPr>
          <p:cNvSpPr txBox="1"/>
          <p:nvPr/>
        </p:nvSpPr>
        <p:spPr>
          <a:xfrm>
            <a:off x="7491096" y="5067387"/>
            <a:ext cx="312906" cy="369332"/>
          </a:xfrm>
          <a:prstGeom prst="rect">
            <a:avLst/>
          </a:prstGeom>
          <a:noFill/>
        </p:spPr>
        <p:txBody>
          <a:bodyPr wrap="none" rtlCol="0">
            <a:spAutoFit/>
          </a:bodyPr>
          <a:lstStyle/>
          <a:p>
            <a:r>
              <a:rPr lang="en-US" sz="1800" dirty="0"/>
              <a:t>2</a:t>
            </a:r>
          </a:p>
        </p:txBody>
      </p:sp>
      <p:sp>
        <p:nvSpPr>
          <p:cNvPr id="24" name="TextBox 23">
            <a:extLst>
              <a:ext uri="{FF2B5EF4-FFF2-40B4-BE49-F238E27FC236}">
                <a16:creationId xmlns:a16="http://schemas.microsoft.com/office/drawing/2014/main" id="{EE275049-6BB3-4DBB-B1C7-785A11934354}"/>
              </a:ext>
            </a:extLst>
          </p:cNvPr>
          <p:cNvSpPr txBox="1"/>
          <p:nvPr/>
        </p:nvSpPr>
        <p:spPr>
          <a:xfrm>
            <a:off x="7474697" y="5662989"/>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5" name="TextBox 24">
            <a:extLst>
              <a:ext uri="{FF2B5EF4-FFF2-40B4-BE49-F238E27FC236}">
                <a16:creationId xmlns:a16="http://schemas.microsoft.com/office/drawing/2014/main" id="{71E243CC-8B8C-4E54-AC97-5A6D84FB07FD}"/>
              </a:ext>
            </a:extLst>
          </p:cNvPr>
          <p:cNvSpPr txBox="1"/>
          <p:nvPr/>
        </p:nvSpPr>
        <p:spPr>
          <a:xfrm>
            <a:off x="6155239" y="5395941"/>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53484484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457200" y="1133920"/>
            <a:ext cx="8579296" cy="2592288"/>
          </a:xfrm>
        </p:spPr>
        <p:txBody>
          <a:bodyPr>
            <a:noAutofit/>
          </a:bodyPr>
          <a:lstStyle/>
          <a:p>
            <a:pPr>
              <a:lnSpc>
                <a:spcPct val="120000"/>
              </a:lnSpc>
            </a:pPr>
            <a:r>
              <a:rPr lang="en-US" sz="2400" dirty="0"/>
              <a:t>Consider the following query:   		       </a:t>
            </a:r>
          </a:p>
          <a:p>
            <a:pPr>
              <a:lnSpc>
                <a:spcPct val="120000"/>
              </a:lnSpc>
            </a:pPr>
            <a:r>
              <a:rPr lang="en-US" sz="2400" dirty="0"/>
              <a:t>It performs 4 iterations</a:t>
            </a:r>
          </a:p>
          <a:p>
            <a:pPr>
              <a:lnSpc>
                <a:spcPct val="120000"/>
              </a:lnSpc>
            </a:pPr>
            <a:r>
              <a:rPr lang="en-US" sz="2400" dirty="0"/>
              <a:t>Iteration 4: </a:t>
            </a:r>
          </a:p>
          <a:p>
            <a:pPr lvl="1">
              <a:lnSpc>
                <a:spcPct val="120000"/>
              </a:lnSpc>
            </a:pPr>
            <a:r>
              <a:rPr lang="en-US" sz="2400" dirty="0"/>
              <a:t>select </a:t>
            </a:r>
            <a:r>
              <a:rPr lang="en-US" sz="2400" i="1" dirty="0"/>
              <a:t>q</a:t>
            </a:r>
            <a:r>
              <a:rPr lang="en-US" sz="2400" baseline="-25000" dirty="0"/>
              <a:t>4</a:t>
            </a:r>
            <a:r>
              <a:rPr lang="en-US" sz="2400" dirty="0"/>
              <a:t>, allocate to </a:t>
            </a:r>
            <a:r>
              <a:rPr lang="en-US" sz="2400" i="1" dirty="0"/>
              <a:t>s</a:t>
            </a:r>
            <a:r>
              <a:rPr lang="en-US" sz="2400" baseline="-25000" dirty="0"/>
              <a:t>1</a:t>
            </a:r>
            <a:r>
              <a:rPr lang="en-US" sz="2400" dirty="0"/>
              <a:t> </a:t>
            </a:r>
          </a:p>
          <a:p>
            <a:pPr lvl="1">
              <a:lnSpc>
                <a:spcPct val="120000"/>
              </a:lnSpc>
            </a:pPr>
            <a:r>
              <a:rPr lang="en-US" sz="2400" dirty="0"/>
              <a:t>set load(</a:t>
            </a:r>
            <a:r>
              <a:rPr lang="en-US" sz="2400" i="1" dirty="0"/>
              <a:t>s</a:t>
            </a:r>
            <a:r>
              <a:rPr lang="en-US" sz="2400" i="1" baseline="-25000" dirty="0"/>
              <a:t>1</a:t>
            </a:r>
            <a:r>
              <a:rPr lang="en-US" sz="2400" dirty="0"/>
              <a:t>) = 4 or set load(</a:t>
            </a:r>
            <a:r>
              <a:rPr lang="en-US" sz="2400" i="1" dirty="0"/>
              <a:t>s</a:t>
            </a:r>
            <a:r>
              <a:rPr lang="en-US" sz="2400" i="1" baseline="-25000" dirty="0"/>
              <a:t>1</a:t>
            </a:r>
            <a:r>
              <a:rPr lang="en-US" sz="2400" dirty="0"/>
              <a:t>) = 3</a:t>
            </a:r>
          </a:p>
          <a:p>
            <a:pPr>
              <a:lnSpc>
                <a:spcPct val="120000"/>
              </a:lnSpc>
            </a:pPr>
            <a:r>
              <a:rPr lang="en-US" sz="2400" dirty="0"/>
              <a:t>Which one is better? (need to consider load-balancing)</a:t>
            </a:r>
          </a:p>
          <a:p>
            <a:pPr>
              <a:lnSpc>
                <a:spcPct val="120000"/>
              </a:lnSpc>
            </a:pPr>
            <a:endParaRPr lang="en-US" sz="2400" dirty="0"/>
          </a:p>
          <a:p>
            <a:pPr>
              <a:lnSpc>
                <a:spcPct val="120000"/>
              </a:lnSpc>
            </a:pPr>
            <a:endParaRPr lang="en-US" sz="2400" dirty="0"/>
          </a:p>
          <a:p>
            <a:pPr>
              <a:lnSpc>
                <a:spcPct val="120000"/>
              </a:lnSpc>
            </a:pPr>
            <a:endParaRPr lang="en-US" sz="2400" baseline="-25000" dirty="0"/>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1289" y="4234826"/>
            <a:ext cx="5234588" cy="1872208"/>
          </a:xfrm>
          <a:prstGeom prst="rect">
            <a:avLst/>
          </a:prstGeom>
        </p:spPr>
      </p:pic>
      <p:sp>
        <p:nvSpPr>
          <p:cNvPr id="6" name="TextBox 5"/>
          <p:cNvSpPr txBox="1"/>
          <p:nvPr/>
        </p:nvSpPr>
        <p:spPr>
          <a:xfrm>
            <a:off x="4973842" y="1126314"/>
            <a:ext cx="2185114" cy="611642"/>
          </a:xfrm>
          <a:prstGeom prst="rect">
            <a:avLst/>
          </a:prstGeom>
          <a:noFill/>
        </p:spPr>
        <p:txBody>
          <a:bodyPr wrap="square" rtlCol="0">
            <a:spAutoFit/>
          </a:bodyPr>
          <a:lstStyle/>
          <a:p>
            <a:r>
              <a:rPr lang="en-US" sz="2250" b="1" dirty="0">
                <a:latin typeface="Symbol" charset="2"/>
                <a:sym typeface="Symbol"/>
              </a:rPr>
              <a:t></a:t>
            </a:r>
            <a:r>
              <a:rPr lang="pt-BR" sz="1687" b="1" dirty="0">
                <a:latin typeface="Book Antiqua" panose="02040602050305030304" pitchFamily="18" charset="0"/>
              </a:rPr>
              <a:t> (R</a:t>
            </a:r>
            <a:r>
              <a:rPr lang="pt-BR" sz="1687" b="1" baseline="-25000" dirty="0">
                <a:latin typeface="Book Antiqua" panose="02040602050305030304" pitchFamily="18" charset="0"/>
              </a:rPr>
              <a:t>1</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2</a:t>
            </a:r>
            <a:r>
              <a:rPr lang="pt-BR" sz="1687" b="1" dirty="0">
                <a:latin typeface="Book Antiqua" panose="02040602050305030304" pitchFamily="18" charset="0"/>
              </a:rPr>
              <a:t>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3 </a:t>
            </a:r>
            <a:r>
              <a:rPr lang="en-US" sz="1687" b="1" spc="-300" dirty="0">
                <a:latin typeface="MS PGothic"/>
                <a:ea typeface="MS PGothic"/>
              </a:rPr>
              <a:t>▷◁</a:t>
            </a:r>
            <a:r>
              <a:rPr lang="pt-BR" sz="1687" b="1" dirty="0">
                <a:latin typeface="Book Antiqua" panose="02040602050305030304" pitchFamily="18" charset="0"/>
              </a:rPr>
              <a:t> R</a:t>
            </a:r>
            <a:r>
              <a:rPr lang="pt-BR" sz="1687" b="1" baseline="-25000" dirty="0">
                <a:latin typeface="Book Antiqua" panose="02040602050305030304" pitchFamily="18" charset="0"/>
              </a:rPr>
              <a:t>4</a:t>
            </a:r>
            <a:endParaRPr lang="en-US" sz="1687" b="1" baseline="-25000" dirty="0">
              <a:latin typeface="Book Antiqua" panose="02040602050305030304" pitchFamily="18" charset="0"/>
            </a:endParaRPr>
          </a:p>
          <a:p>
            <a:r>
              <a:rPr lang="pt-BR" sz="1687" b="1" baseline="-25000" dirty="0">
                <a:latin typeface="Book Antiqua" panose="02040602050305030304" pitchFamily="18" charset="0"/>
              </a:rPr>
              <a:t> </a:t>
            </a:r>
            <a:endParaRPr lang="en-US" sz="1687" b="1" baseline="-25000" dirty="0">
              <a:latin typeface="Book Antiqua" panose="02040602050305030304" pitchFamily="18" charset="0"/>
            </a:endParaRPr>
          </a:p>
        </p:txBody>
      </p:sp>
      <p:sp>
        <p:nvSpPr>
          <p:cNvPr id="16" name="TextBox 15">
            <a:extLst>
              <a:ext uri="{FF2B5EF4-FFF2-40B4-BE49-F238E27FC236}">
                <a16:creationId xmlns:a16="http://schemas.microsoft.com/office/drawing/2014/main" id="{6194ED86-640D-49EC-83AB-F5EE8A6BCD6F}"/>
              </a:ext>
            </a:extLst>
          </p:cNvPr>
          <p:cNvSpPr txBox="1"/>
          <p:nvPr/>
        </p:nvSpPr>
        <p:spPr>
          <a:xfrm>
            <a:off x="5935544" y="4366845"/>
            <a:ext cx="1223412" cy="369332"/>
          </a:xfrm>
          <a:prstGeom prst="rect">
            <a:avLst/>
          </a:prstGeom>
          <a:noFill/>
        </p:spPr>
        <p:txBody>
          <a:bodyPr wrap="none" rtlCol="0">
            <a:spAutoFit/>
          </a:bodyPr>
          <a:lstStyle/>
          <a:p>
            <a:r>
              <a:rPr lang="en-US" sz="1800" dirty="0"/>
              <a:t>New Load</a:t>
            </a:r>
          </a:p>
        </p:txBody>
      </p:sp>
      <p:sp>
        <p:nvSpPr>
          <p:cNvPr id="17" name="TextBox 16">
            <a:extLst>
              <a:ext uri="{FF2B5EF4-FFF2-40B4-BE49-F238E27FC236}">
                <a16:creationId xmlns:a16="http://schemas.microsoft.com/office/drawing/2014/main" id="{E15FE0C7-B7D7-48F3-B4E7-ADF0E78758A0}"/>
              </a:ext>
            </a:extLst>
          </p:cNvPr>
          <p:cNvSpPr txBox="1"/>
          <p:nvPr/>
        </p:nvSpPr>
        <p:spPr>
          <a:xfrm>
            <a:off x="5993996" y="4692588"/>
            <a:ext cx="1426994" cy="923330"/>
          </a:xfrm>
          <a:prstGeom prst="rect">
            <a:avLst/>
          </a:prstGeom>
          <a:noFill/>
        </p:spPr>
        <p:txBody>
          <a:bodyPr wrap="none" rtlCol="0">
            <a:spAutoFit/>
          </a:bodyPr>
          <a:lstStyle/>
          <a:p>
            <a:r>
              <a:rPr lang="en-US" sz="1800" dirty="0"/>
              <a:t>4(</a:t>
            </a:r>
            <a:r>
              <a:rPr lang="en-US" sz="1800" i="1" dirty="0"/>
              <a:t>q</a:t>
            </a:r>
            <a:r>
              <a:rPr lang="en-US" sz="1800" baseline="-25000" dirty="0"/>
              <a:t>1</a:t>
            </a:r>
            <a:r>
              <a:rPr lang="en-US" sz="1800" dirty="0"/>
              <a:t>, </a:t>
            </a:r>
            <a:r>
              <a:rPr lang="en-US" sz="1800" i="1" dirty="0"/>
              <a:t>q</a:t>
            </a:r>
            <a:r>
              <a:rPr lang="en-US" sz="1800" baseline="-25000" dirty="0"/>
              <a:t>3</a:t>
            </a:r>
            <a:r>
              <a:rPr lang="en-US" sz="1800" dirty="0"/>
              <a:t>, </a:t>
            </a:r>
            <a:r>
              <a:rPr lang="en-US" sz="1800" i="1" dirty="0"/>
              <a:t>q</a:t>
            </a:r>
            <a:r>
              <a:rPr lang="en-US" sz="1800" i="1" baseline="-25000" dirty="0"/>
              <a:t>4</a:t>
            </a:r>
            <a:r>
              <a:rPr lang="en-US" sz="1800" dirty="0"/>
              <a:t>) </a:t>
            </a:r>
          </a:p>
          <a:p>
            <a:r>
              <a:rPr lang="en-US" sz="1800" dirty="0"/>
              <a:t> </a:t>
            </a:r>
          </a:p>
          <a:p>
            <a:endParaRPr lang="en-US" sz="1800" dirty="0"/>
          </a:p>
        </p:txBody>
      </p:sp>
      <p:sp>
        <p:nvSpPr>
          <p:cNvPr id="18" name="TextBox 17">
            <a:extLst>
              <a:ext uri="{FF2B5EF4-FFF2-40B4-BE49-F238E27FC236}">
                <a16:creationId xmlns:a16="http://schemas.microsoft.com/office/drawing/2014/main" id="{40E9E46E-3487-48ED-B3C2-3AABAFABD73C}"/>
              </a:ext>
            </a:extLst>
          </p:cNvPr>
          <p:cNvSpPr txBox="1"/>
          <p:nvPr/>
        </p:nvSpPr>
        <p:spPr>
          <a:xfrm>
            <a:off x="6003078" y="5020786"/>
            <a:ext cx="679994" cy="369332"/>
          </a:xfrm>
          <a:prstGeom prst="rect">
            <a:avLst/>
          </a:prstGeom>
          <a:noFill/>
        </p:spPr>
        <p:txBody>
          <a:bodyPr wrap="none" rtlCol="0">
            <a:spAutoFit/>
          </a:bodyPr>
          <a:lstStyle/>
          <a:p>
            <a:r>
              <a:rPr lang="en-US" sz="1800" dirty="0"/>
              <a:t>3(</a:t>
            </a:r>
            <a:r>
              <a:rPr lang="en-US" sz="1800" i="1" dirty="0" err="1"/>
              <a:t>q</a:t>
            </a:r>
            <a:r>
              <a:rPr lang="en-US" sz="1800" baseline="-25000" dirty="0" err="1"/>
              <a:t>2</a:t>
            </a:r>
            <a:r>
              <a:rPr lang="en-US" sz="1800" dirty="0"/>
              <a:t>)</a:t>
            </a:r>
          </a:p>
        </p:txBody>
      </p:sp>
      <p:sp>
        <p:nvSpPr>
          <p:cNvPr id="19" name="TextBox 18">
            <a:extLst>
              <a:ext uri="{FF2B5EF4-FFF2-40B4-BE49-F238E27FC236}">
                <a16:creationId xmlns:a16="http://schemas.microsoft.com/office/drawing/2014/main" id="{F6759C45-5473-4221-B60E-B7D57D45AC9B}"/>
              </a:ext>
            </a:extLst>
          </p:cNvPr>
          <p:cNvSpPr txBox="1"/>
          <p:nvPr/>
        </p:nvSpPr>
        <p:spPr>
          <a:xfrm>
            <a:off x="7236296" y="4366845"/>
            <a:ext cx="1223412" cy="369332"/>
          </a:xfrm>
          <a:prstGeom prst="rect">
            <a:avLst/>
          </a:prstGeom>
          <a:noFill/>
        </p:spPr>
        <p:txBody>
          <a:bodyPr wrap="none" rtlCol="0">
            <a:spAutoFit/>
          </a:bodyPr>
          <a:lstStyle/>
          <a:p>
            <a:r>
              <a:rPr lang="en-US" sz="1800" dirty="0"/>
              <a:t>New Load</a:t>
            </a:r>
          </a:p>
        </p:txBody>
      </p:sp>
      <p:sp>
        <p:nvSpPr>
          <p:cNvPr id="20" name="TextBox 19">
            <a:extLst>
              <a:ext uri="{FF2B5EF4-FFF2-40B4-BE49-F238E27FC236}">
                <a16:creationId xmlns:a16="http://schemas.microsoft.com/office/drawing/2014/main" id="{759A7BB9-AB69-42C5-B907-33B43452F4CD}"/>
              </a:ext>
            </a:extLst>
          </p:cNvPr>
          <p:cNvSpPr txBox="1"/>
          <p:nvPr/>
        </p:nvSpPr>
        <p:spPr>
          <a:xfrm>
            <a:off x="7321595" y="4654877"/>
            <a:ext cx="1021433" cy="369332"/>
          </a:xfrm>
          <a:prstGeom prst="rect">
            <a:avLst/>
          </a:prstGeom>
          <a:noFill/>
        </p:spPr>
        <p:txBody>
          <a:bodyPr wrap="none" rtlCol="0">
            <a:spAutoFit/>
          </a:bodyPr>
          <a:lstStyle/>
          <a:p>
            <a:r>
              <a:rPr lang="en-US" sz="1800" dirty="0"/>
              <a:t>3(</a:t>
            </a:r>
            <a:r>
              <a:rPr lang="en-US" sz="1800" i="1" dirty="0"/>
              <a:t>q</a:t>
            </a:r>
            <a:r>
              <a:rPr lang="en-US" sz="1800" baseline="-25000" dirty="0"/>
              <a:t>1</a:t>
            </a:r>
            <a:r>
              <a:rPr lang="en-US" sz="1800" dirty="0"/>
              <a:t>, </a:t>
            </a:r>
            <a:r>
              <a:rPr lang="en-US" sz="1800" i="1" dirty="0"/>
              <a:t>q</a:t>
            </a:r>
            <a:r>
              <a:rPr lang="en-US" sz="1800" baseline="-25000" dirty="0"/>
              <a:t>4</a:t>
            </a:r>
            <a:r>
              <a:rPr lang="en-US" sz="1800" dirty="0"/>
              <a:t>)</a:t>
            </a:r>
          </a:p>
        </p:txBody>
      </p:sp>
      <p:sp>
        <p:nvSpPr>
          <p:cNvPr id="21" name="TextBox 20">
            <a:extLst>
              <a:ext uri="{FF2B5EF4-FFF2-40B4-BE49-F238E27FC236}">
                <a16:creationId xmlns:a16="http://schemas.microsoft.com/office/drawing/2014/main" id="{724CE882-FC30-4DED-B8DA-21C2E715B483}"/>
              </a:ext>
            </a:extLst>
          </p:cNvPr>
          <p:cNvSpPr txBox="1"/>
          <p:nvPr/>
        </p:nvSpPr>
        <p:spPr>
          <a:xfrm>
            <a:off x="7371230" y="5302949"/>
            <a:ext cx="679994" cy="369332"/>
          </a:xfrm>
          <a:prstGeom prst="rect">
            <a:avLst/>
          </a:prstGeom>
          <a:noFill/>
        </p:spPr>
        <p:txBody>
          <a:bodyPr wrap="none" rtlCol="0">
            <a:spAutoFit/>
          </a:bodyPr>
          <a:lstStyle/>
          <a:p>
            <a:r>
              <a:rPr lang="en-US" sz="1800" dirty="0"/>
              <a:t>3(</a:t>
            </a:r>
            <a:r>
              <a:rPr lang="en-US" sz="1800" i="1" dirty="0"/>
              <a:t>q</a:t>
            </a:r>
            <a:r>
              <a:rPr lang="en-US" sz="1800" baseline="-25000" dirty="0"/>
              <a:t>3</a:t>
            </a:r>
            <a:r>
              <a:rPr lang="en-US" sz="1800" dirty="0"/>
              <a:t>)</a:t>
            </a:r>
          </a:p>
        </p:txBody>
      </p:sp>
      <p:sp>
        <p:nvSpPr>
          <p:cNvPr id="23" name="TextBox 22">
            <a:extLst>
              <a:ext uri="{FF2B5EF4-FFF2-40B4-BE49-F238E27FC236}">
                <a16:creationId xmlns:a16="http://schemas.microsoft.com/office/drawing/2014/main" id="{D0B50432-0B35-41D1-A61A-31B4BA128DFA}"/>
              </a:ext>
            </a:extLst>
          </p:cNvPr>
          <p:cNvSpPr txBox="1"/>
          <p:nvPr/>
        </p:nvSpPr>
        <p:spPr>
          <a:xfrm>
            <a:off x="7346356" y="4995379"/>
            <a:ext cx="312906" cy="369332"/>
          </a:xfrm>
          <a:prstGeom prst="rect">
            <a:avLst/>
          </a:prstGeom>
          <a:noFill/>
        </p:spPr>
        <p:txBody>
          <a:bodyPr wrap="none" rtlCol="0">
            <a:spAutoFit/>
          </a:bodyPr>
          <a:lstStyle/>
          <a:p>
            <a:r>
              <a:rPr lang="en-US" sz="1800" dirty="0"/>
              <a:t>2</a:t>
            </a:r>
          </a:p>
        </p:txBody>
      </p:sp>
      <p:sp>
        <p:nvSpPr>
          <p:cNvPr id="24" name="TextBox 23">
            <a:extLst>
              <a:ext uri="{FF2B5EF4-FFF2-40B4-BE49-F238E27FC236}">
                <a16:creationId xmlns:a16="http://schemas.microsoft.com/office/drawing/2014/main" id="{EE275049-6BB3-4DBB-B1C7-785A11934354}"/>
              </a:ext>
            </a:extLst>
          </p:cNvPr>
          <p:cNvSpPr txBox="1"/>
          <p:nvPr/>
        </p:nvSpPr>
        <p:spPr>
          <a:xfrm>
            <a:off x="7329957" y="5590981"/>
            <a:ext cx="679994" cy="646331"/>
          </a:xfrm>
          <a:prstGeom prst="rect">
            <a:avLst/>
          </a:prstGeom>
          <a:noFill/>
        </p:spPr>
        <p:txBody>
          <a:bodyPr wrap="none" rtlCol="0">
            <a:spAutoFit/>
          </a:bodyPr>
          <a:lstStyle/>
          <a:p>
            <a:r>
              <a:rPr lang="en-US" sz="1800" dirty="0"/>
              <a:t>3(</a:t>
            </a:r>
            <a:r>
              <a:rPr lang="en-US" sz="1800" i="1" dirty="0"/>
              <a:t>q</a:t>
            </a:r>
            <a:r>
              <a:rPr lang="en-US" sz="1800" baseline="-25000" dirty="0"/>
              <a:t>2</a:t>
            </a:r>
            <a:r>
              <a:rPr lang="en-US" sz="1800" dirty="0"/>
              <a:t>)</a:t>
            </a:r>
          </a:p>
          <a:p>
            <a:endParaRPr lang="en-US" sz="1800" dirty="0"/>
          </a:p>
        </p:txBody>
      </p:sp>
      <p:sp>
        <p:nvSpPr>
          <p:cNvPr id="25" name="TextBox 24">
            <a:extLst>
              <a:ext uri="{FF2B5EF4-FFF2-40B4-BE49-F238E27FC236}">
                <a16:creationId xmlns:a16="http://schemas.microsoft.com/office/drawing/2014/main" id="{71E243CC-8B8C-4E54-AC97-5A6D84FB07FD}"/>
              </a:ext>
            </a:extLst>
          </p:cNvPr>
          <p:cNvSpPr txBox="1"/>
          <p:nvPr/>
        </p:nvSpPr>
        <p:spPr>
          <a:xfrm>
            <a:off x="6010499" y="5323933"/>
            <a:ext cx="312906" cy="646331"/>
          </a:xfrm>
          <a:prstGeom prst="rect">
            <a:avLst/>
          </a:prstGeom>
          <a:noFill/>
        </p:spPr>
        <p:txBody>
          <a:bodyPr wrap="none" rtlCol="0">
            <a:spAutoFit/>
          </a:bodyPr>
          <a:lstStyle/>
          <a:p>
            <a:r>
              <a:rPr lang="en-US" sz="1800" dirty="0"/>
              <a:t>2</a:t>
            </a:r>
          </a:p>
          <a:p>
            <a:r>
              <a:rPr lang="en-US" sz="1800" dirty="0"/>
              <a:t>2</a:t>
            </a:r>
          </a:p>
        </p:txBody>
      </p:sp>
    </p:spTree>
    <p:extLst>
      <p:ext uri="{BB962C8B-B14F-4D97-AF65-F5344CB8AC3E}">
        <p14:creationId xmlns:p14="http://schemas.microsoft.com/office/powerpoint/2010/main" val="296832683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Adaptive Query Processing - Motivations</a:t>
            </a:r>
          </a:p>
        </p:txBody>
      </p:sp>
      <p:sp>
        <p:nvSpPr>
          <p:cNvPr id="32771" name="Rectangle 3"/>
          <p:cNvSpPr>
            <a:spLocks noGrp="1" noChangeArrowheads="1"/>
          </p:cNvSpPr>
          <p:nvPr>
            <p:ph type="body" idx="1"/>
          </p:nvPr>
        </p:nvSpPr>
        <p:spPr/>
        <p:txBody>
          <a:bodyPr/>
          <a:lstStyle/>
          <a:p>
            <a:r>
              <a:rPr lang="en-US" dirty="0"/>
              <a:t>Assumptions underlying query optimization </a:t>
            </a:r>
          </a:p>
          <a:p>
            <a:pPr lvl="1"/>
            <a:r>
              <a:rPr lang="en-US" sz="2400" dirty="0"/>
              <a:t>The optimizer has sufficient knowledge about runtime Cost information</a:t>
            </a:r>
          </a:p>
          <a:p>
            <a:pPr lvl="1"/>
            <a:r>
              <a:rPr lang="en-US" sz="2400" dirty="0"/>
              <a:t>Runtime conditions remain stable during query execution</a:t>
            </a:r>
          </a:p>
          <a:p>
            <a:r>
              <a:rPr lang="en-US" dirty="0"/>
              <a:t>Appropriate for systems with small data sources in a controlled environment</a:t>
            </a:r>
          </a:p>
          <a:p>
            <a:r>
              <a:rPr lang="en-US" dirty="0"/>
              <a:t>Inappropriate for changing environments with large numbers of data sources and unpredictable runtime conditions</a:t>
            </a:r>
          </a:p>
        </p:txBody>
      </p:sp>
      <p:sp>
        <p:nvSpPr>
          <p:cNvPr id="2" name="Footer Placeholder 1">
            <a:extLst>
              <a:ext uri="{FF2B5EF4-FFF2-40B4-BE49-F238E27FC236}">
                <a16:creationId xmlns:a16="http://schemas.microsoft.com/office/drawing/2014/main" id="{5EFADA5D-D3A1-2246-9275-833FD914B09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FE797C2-C8FC-7746-AF0B-2B23CC2EFE63}"/>
              </a:ext>
            </a:extLst>
          </p:cNvPr>
          <p:cNvSpPr>
            <a:spLocks noGrp="1"/>
          </p:cNvSpPr>
          <p:nvPr>
            <p:ph type="sldNum" sz="quarter" idx="4"/>
          </p:nvPr>
        </p:nvSpPr>
        <p:spPr/>
        <p:txBody>
          <a:bodyPr/>
          <a:lstStyle/>
          <a:p>
            <a:fld id="{FD96158B-4539-3C43-9DE5-94C547866200}" type="slidenum">
              <a:rPr lang="en-US" smtClean="0"/>
              <a:t>97</a:t>
            </a:fld>
            <a:endParaRPr lang="en-US"/>
          </a:p>
        </p:txBody>
      </p:sp>
    </p:spTree>
    <p:extLst>
      <p:ext uri="{BB962C8B-B14F-4D97-AF65-F5344CB8AC3E}">
        <p14:creationId xmlns:p14="http://schemas.microsoft.com/office/powerpoint/2010/main" val="2600539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dirty="0"/>
              <a:t>Example: QEP with Blocked Operator</a:t>
            </a:r>
          </a:p>
        </p:txBody>
      </p:sp>
      <p:sp>
        <p:nvSpPr>
          <p:cNvPr id="33795" name="Rectangle 5"/>
          <p:cNvSpPr>
            <a:spLocks noGrp="1" noChangeArrowheads="1"/>
          </p:cNvSpPr>
          <p:nvPr>
            <p:ph type="body" sz="half" idx="1"/>
          </p:nvPr>
        </p:nvSpPr>
        <p:spPr>
          <a:xfrm>
            <a:off x="617913" y="1674812"/>
            <a:ext cx="4098103" cy="3914428"/>
          </a:xfrm>
        </p:spPr>
        <p:txBody>
          <a:bodyPr/>
          <a:lstStyle/>
          <a:p>
            <a:r>
              <a:rPr lang="en-US" sz="2400" dirty="0"/>
              <a:t>Assume ASG, EMP, PROJ and PAY each at a different site</a:t>
            </a:r>
          </a:p>
          <a:p>
            <a:r>
              <a:rPr lang="en-US" sz="2400" dirty="0"/>
              <a:t>If ASG site is down, the entire pipeline is blocked</a:t>
            </a:r>
          </a:p>
          <a:p>
            <a:r>
              <a:rPr lang="en-US" sz="2400" dirty="0"/>
              <a:t>However, with some reorganization, the join of EMP and PAY could be done while waiting for ASG</a:t>
            </a:r>
          </a:p>
        </p:txBody>
      </p:sp>
      <p:sp>
        <p:nvSpPr>
          <p:cNvPr id="3" name="Slide Number Placeholder 2">
            <a:extLst>
              <a:ext uri="{FF2B5EF4-FFF2-40B4-BE49-F238E27FC236}">
                <a16:creationId xmlns:a16="http://schemas.microsoft.com/office/drawing/2014/main" id="{620543D7-C7D0-5640-B9B9-9A72B160762D}"/>
              </a:ext>
            </a:extLst>
          </p:cNvPr>
          <p:cNvSpPr>
            <a:spLocks noGrp="1"/>
          </p:cNvSpPr>
          <p:nvPr>
            <p:ph type="sldNum" sz="quarter" idx="4294967295"/>
          </p:nvPr>
        </p:nvSpPr>
        <p:spPr>
          <a:xfrm>
            <a:off x="8688586" y="6679406"/>
            <a:ext cx="187523" cy="214313"/>
          </a:xfrm>
          <a:prstGeom prst="rect">
            <a:avLst/>
          </a:prstGeom>
        </p:spPr>
        <p:txBody>
          <a:bodyPr/>
          <a:lstStyle/>
          <a:p>
            <a:fld id="{F0ED71BB-118A-9E4C-B08B-8FE12AFF2AE2}" type="slidenum">
              <a:rPr lang="en-US" smtClean="0"/>
              <a:pPr/>
              <a:t>98</a:t>
            </a:fld>
            <a:endParaRPr lang="en-US" dirty="0"/>
          </a:p>
        </p:txBody>
      </p:sp>
      <p:pic>
        <p:nvPicPr>
          <p:cNvPr id="5" name="Picture 4" descr="A close up of a logo&#10;&#10;Description automatically generated">
            <a:extLst>
              <a:ext uri="{FF2B5EF4-FFF2-40B4-BE49-F238E27FC236}">
                <a16:creationId xmlns:a16="http://schemas.microsoft.com/office/drawing/2014/main" id="{11CA4581-F328-2F48-B7CE-A9BB6989A6AF}"/>
              </a:ext>
            </a:extLst>
          </p:cNvPr>
          <p:cNvPicPr>
            <a:picLocks noChangeAspect="1"/>
          </p:cNvPicPr>
          <p:nvPr/>
        </p:nvPicPr>
        <p:blipFill>
          <a:blip r:embed="rId3"/>
          <a:stretch>
            <a:fillRect/>
          </a:stretch>
        </p:blipFill>
        <p:spPr>
          <a:xfrm>
            <a:off x="5508104" y="1916832"/>
            <a:ext cx="2494298" cy="3024336"/>
          </a:xfrm>
          <a:prstGeom prst="rect">
            <a:avLst/>
          </a:prstGeom>
        </p:spPr>
      </p:pic>
    </p:spTree>
    <p:extLst>
      <p:ext uri="{BB962C8B-B14F-4D97-AF65-F5344CB8AC3E}">
        <p14:creationId xmlns:p14="http://schemas.microsoft.com/office/powerpoint/2010/main" val="16217932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Adaptive Query Processing – Definition</a:t>
            </a:r>
          </a:p>
        </p:txBody>
      </p:sp>
      <p:sp>
        <p:nvSpPr>
          <p:cNvPr id="34819" name="Rectangle 3"/>
          <p:cNvSpPr>
            <a:spLocks noGrp="1" noChangeArrowheads="1"/>
          </p:cNvSpPr>
          <p:nvPr>
            <p:ph type="body" idx="1"/>
          </p:nvPr>
        </p:nvSpPr>
        <p:spPr>
          <a:xfrm>
            <a:off x="405780" y="1124744"/>
            <a:ext cx="8229600" cy="4530725"/>
          </a:xfrm>
        </p:spPr>
        <p:txBody>
          <a:bodyPr/>
          <a:lstStyle/>
          <a:p>
            <a:r>
              <a:rPr lang="en-US" dirty="0"/>
              <a:t>Adaptive query processing is a form of dynamic query processing, with </a:t>
            </a:r>
          </a:p>
          <a:p>
            <a:pPr lvl="1"/>
            <a:r>
              <a:rPr lang="en-US" sz="2400" dirty="0"/>
              <a:t>a feedback loop between the execution environment and the query optimizer in order to react to unforeseen variations of runtime conditions. </a:t>
            </a:r>
          </a:p>
          <a:p>
            <a:r>
              <a:rPr lang="en-US" dirty="0"/>
              <a:t>A query processing system is defined as adaptive if it receives information from the execution environment and determines its behavior according to that information in an iterative manner.</a:t>
            </a:r>
          </a:p>
          <a:p>
            <a:pPr lvl="1"/>
            <a:r>
              <a:rPr lang="en-US" sz="2400" dirty="0"/>
              <a:t>a general adaptive query processing process</a:t>
            </a:r>
          </a:p>
          <a:p>
            <a:pPr lvl="1"/>
            <a:r>
              <a:rPr lang="en-US" sz="2400" dirty="0"/>
              <a:t>Eddy approach that provides adaptive query processing</a:t>
            </a:r>
          </a:p>
        </p:txBody>
      </p:sp>
      <p:sp>
        <p:nvSpPr>
          <p:cNvPr id="2" name="Footer Placeholder 1">
            <a:extLst>
              <a:ext uri="{FF2B5EF4-FFF2-40B4-BE49-F238E27FC236}">
                <a16:creationId xmlns:a16="http://schemas.microsoft.com/office/drawing/2014/main" id="{3D1EC9BD-F638-F84A-8481-5F9774F4B59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4472259-6644-3F49-BA67-C084E73B61DD}"/>
              </a:ext>
            </a:extLst>
          </p:cNvPr>
          <p:cNvSpPr>
            <a:spLocks noGrp="1"/>
          </p:cNvSpPr>
          <p:nvPr>
            <p:ph type="sldNum" sz="quarter" idx="4"/>
          </p:nvPr>
        </p:nvSpPr>
        <p:spPr/>
        <p:txBody>
          <a:bodyPr/>
          <a:lstStyle/>
          <a:p>
            <a:fld id="{FD96158B-4539-3C43-9DE5-94C547866200}" type="slidenum">
              <a:rPr lang="en-US" smtClean="0"/>
              <a:t>99</a:t>
            </a:fld>
            <a:endParaRPr lang="en-US"/>
          </a:p>
        </p:txBody>
      </p:sp>
    </p:spTree>
    <p:extLst>
      <p:ext uri="{BB962C8B-B14F-4D97-AF65-F5344CB8AC3E}">
        <p14:creationId xmlns:p14="http://schemas.microsoft.com/office/powerpoint/2010/main" val="256027086"/>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9725</TotalTime>
  <Words>10656</Words>
  <Application>Microsoft Macintosh PowerPoint</Application>
  <PresentationFormat>On-screen Show (4:3)</PresentationFormat>
  <Paragraphs>1338</Paragraphs>
  <Slides>106</Slides>
  <Notes>106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106</vt:i4>
      </vt:variant>
    </vt:vector>
  </HeadingPairs>
  <TitlesOfParts>
    <vt:vector size="121" baseType="lpstr">
      <vt:lpstr>MS PGothic</vt:lpstr>
      <vt:lpstr>MS PGothic</vt:lpstr>
      <vt:lpstr>Arial</vt:lpstr>
      <vt:lpstr>Book Antiqua</vt:lpstr>
      <vt:lpstr>Century Schoolbook</vt:lpstr>
      <vt:lpstr>Courier New</vt:lpstr>
      <vt:lpstr>Greek Symbols</vt:lpstr>
      <vt:lpstr>Monotype Sorts</vt:lpstr>
      <vt:lpstr>Palatino</vt:lpstr>
      <vt:lpstr>Symbol</vt:lpstr>
      <vt:lpstr>Times New Roman</vt:lpstr>
      <vt:lpstr>Webdings</vt:lpstr>
      <vt:lpstr>Wingdings</vt:lpstr>
      <vt:lpstr>Wingdings 3</vt:lpstr>
      <vt:lpstr>Office Theme</vt:lpstr>
      <vt:lpstr>Principles of Distributed Database Systems</vt:lpstr>
      <vt:lpstr>Outline</vt:lpstr>
      <vt:lpstr>Global Query Optimization</vt:lpstr>
      <vt:lpstr>Components of Query Optimization</vt:lpstr>
      <vt:lpstr>Query Optimization Process</vt:lpstr>
      <vt:lpstr>Search Space</vt:lpstr>
      <vt:lpstr>Search Strategy</vt:lpstr>
      <vt:lpstr>Search Strategies</vt:lpstr>
      <vt:lpstr>Optimization Granularity</vt:lpstr>
      <vt:lpstr>Optimization Timing</vt:lpstr>
      <vt:lpstr>Query Optimization Issues – Optimization Timing</vt:lpstr>
      <vt:lpstr>Query Optimization Issues – Optimization Timing</vt:lpstr>
      <vt:lpstr>Query Optimization Issues – Optimization Timing</vt:lpstr>
      <vt:lpstr>Optimization Decision Sites</vt:lpstr>
      <vt:lpstr>Query Optimization Issues – Decision Sites</vt:lpstr>
      <vt:lpstr>Outline</vt:lpstr>
      <vt:lpstr>Join Trees</vt:lpstr>
      <vt:lpstr>Join Trees</vt:lpstr>
      <vt:lpstr>Join Ordering</vt:lpstr>
      <vt:lpstr>Join Ordering</vt:lpstr>
      <vt:lpstr>Join Ordering</vt:lpstr>
      <vt:lpstr>Join Ordering – Example</vt:lpstr>
      <vt:lpstr>Join Ordering – Example</vt:lpstr>
      <vt:lpstr>Join Ordering – Example</vt:lpstr>
      <vt:lpstr>Semijoin based Algorithms</vt:lpstr>
      <vt:lpstr>Semijoin based Algorithms</vt:lpstr>
      <vt:lpstr>Semijoin based Algorithms</vt:lpstr>
      <vt:lpstr>Join versus Semijoin</vt:lpstr>
      <vt:lpstr>Join versus Semijoin-based Ordering</vt:lpstr>
      <vt:lpstr>Full Reducer</vt:lpstr>
      <vt:lpstr>Full Reducer – Example</vt:lpstr>
      <vt:lpstr>Full Reducer – example</vt:lpstr>
      <vt:lpstr>Outline</vt:lpstr>
      <vt:lpstr>Distributed Query Optimization </vt:lpstr>
      <vt:lpstr>Centralized Query Optimization</vt:lpstr>
      <vt:lpstr>Centralized Query Optimization</vt:lpstr>
      <vt:lpstr>Dynamic Algorithm</vt:lpstr>
      <vt:lpstr>Heuristic Optimization</vt:lpstr>
      <vt:lpstr>Dynamic Algorithm–Decomposition</vt:lpstr>
      <vt:lpstr>Detachment</vt:lpstr>
      <vt:lpstr>Detachment Example</vt:lpstr>
      <vt:lpstr>Detachment Example (cont’d)</vt:lpstr>
      <vt:lpstr>Detachment Example (cont’d)</vt:lpstr>
      <vt:lpstr>Detachment Example (cont’d)</vt:lpstr>
      <vt:lpstr>Tuple Substitution</vt:lpstr>
      <vt:lpstr>Tuple Substitution</vt:lpstr>
      <vt:lpstr>Distributed Dynamic Approach</vt:lpstr>
      <vt:lpstr>Distributed Dynamic Algorithm</vt:lpstr>
      <vt:lpstr>Centralized Query Optimization</vt:lpstr>
      <vt:lpstr>Static Approach</vt:lpstr>
      <vt:lpstr>Static Algorithm</vt:lpstr>
      <vt:lpstr>Static Algorithm</vt:lpstr>
      <vt:lpstr>Static Algorithm</vt:lpstr>
      <vt:lpstr>Static Algorithm – Example</vt:lpstr>
      <vt:lpstr>Block Nested-Loop Join</vt:lpstr>
      <vt:lpstr>Block Nested-Loop Join (Cont.)</vt:lpstr>
      <vt:lpstr>Block Nested-Loop Join (Cont.)</vt:lpstr>
      <vt:lpstr>Indexed Nested-Loop Join</vt:lpstr>
      <vt:lpstr>Example of Indexed Nested-Loop Join Costs</vt:lpstr>
      <vt:lpstr>Merge-Join</vt:lpstr>
      <vt:lpstr>Merge-Join (Cont.)</vt:lpstr>
      <vt:lpstr>Static Algorithm – Example</vt:lpstr>
      <vt:lpstr>Example (cont’d)</vt:lpstr>
      <vt:lpstr>Example (cont’d)</vt:lpstr>
      <vt:lpstr>Static Algorithm</vt:lpstr>
      <vt:lpstr>Distributed Static Approach</vt:lpstr>
      <vt:lpstr>Distributed Static Approach</vt:lpstr>
      <vt:lpstr>Distributed Static Approach</vt:lpstr>
      <vt:lpstr>Distributed Static Approach</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Distributed Static Approach – Performing Joins</vt:lpstr>
      <vt:lpstr>Centralized Query Optimization</vt:lpstr>
      <vt:lpstr>Hybrid optimization</vt:lpstr>
      <vt:lpstr>Hybrid optimization</vt:lpstr>
      <vt:lpstr>Hybrid optimization</vt:lpstr>
      <vt:lpstr>Hybrid Optimization Example</vt:lpstr>
      <vt:lpstr>Hybrid Optimization Example</vt:lpstr>
      <vt:lpstr>Distributed Hybrid optimization</vt:lpstr>
      <vt:lpstr>Distributed Hybrid optimization</vt:lpstr>
      <vt:lpstr>2-Step Optimization</vt:lpstr>
      <vt:lpstr>2-Step Optimization</vt:lpstr>
      <vt:lpstr>2-Step Optimization</vt:lpstr>
      <vt:lpstr>2-Step – Problem Definition</vt:lpstr>
      <vt:lpstr>2-Step Algorithm</vt:lpstr>
      <vt:lpstr>2-Step Algorithm Example</vt:lpstr>
      <vt:lpstr>2-Step Algorithm Example</vt:lpstr>
      <vt:lpstr>2-Step Algorithm Example</vt:lpstr>
      <vt:lpstr>2-Step Algorithm Example</vt:lpstr>
      <vt:lpstr>2-Step Algorithm Example</vt:lpstr>
      <vt:lpstr>Adaptive Query Processing - Motivations</vt:lpstr>
      <vt:lpstr>Example: QEP with Blocked Operator</vt:lpstr>
      <vt:lpstr>Adaptive Query Processing – Definition</vt:lpstr>
      <vt:lpstr>Adaptive Query Processing – Definition</vt:lpstr>
      <vt:lpstr>Adaptive Components</vt:lpstr>
      <vt:lpstr>Eddy Approach</vt:lpstr>
      <vt:lpstr>Eddy Approach</vt:lpstr>
      <vt:lpstr>QEP with Eddy</vt:lpstr>
      <vt:lpstr>QEP with Eddy</vt:lpstr>
      <vt:lpstr>QEP with Eddy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Zalavadia, Kishan Kumar</cp:lastModifiedBy>
  <cp:revision>312</cp:revision>
  <dcterms:created xsi:type="dcterms:W3CDTF">2020-02-05T23:19:38Z</dcterms:created>
  <dcterms:modified xsi:type="dcterms:W3CDTF">2024-04-28T16:06:35Z</dcterms:modified>
</cp:coreProperties>
</file>