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1"/>
  </p:notesMasterIdLst>
  <p:sldIdLst>
    <p:sldId id="256" r:id="rId2"/>
    <p:sldId id="403" r:id="rId3"/>
    <p:sldId id="259" r:id="rId4"/>
    <p:sldId id="265" r:id="rId5"/>
    <p:sldId id="269" r:id="rId6"/>
    <p:sldId id="284" r:id="rId7"/>
    <p:sldId id="287" r:id="rId8"/>
    <p:sldId id="390" r:id="rId9"/>
    <p:sldId id="291" r:id="rId10"/>
    <p:sldId id="422" r:id="rId11"/>
    <p:sldId id="424" r:id="rId12"/>
    <p:sldId id="423" r:id="rId13"/>
    <p:sldId id="425" r:id="rId14"/>
    <p:sldId id="426" r:id="rId15"/>
    <p:sldId id="299" r:id="rId16"/>
    <p:sldId id="404" r:id="rId17"/>
    <p:sldId id="300" r:id="rId18"/>
    <p:sldId id="301" r:id="rId19"/>
    <p:sldId id="302" r:id="rId20"/>
    <p:sldId id="405" r:id="rId21"/>
    <p:sldId id="305" r:id="rId22"/>
    <p:sldId id="306" r:id="rId23"/>
    <p:sldId id="307" r:id="rId24"/>
    <p:sldId id="316" r:id="rId25"/>
    <p:sldId id="317" r:id="rId26"/>
    <p:sldId id="323" r:id="rId27"/>
    <p:sldId id="324" r:id="rId28"/>
    <p:sldId id="325" r:id="rId29"/>
    <p:sldId id="326" r:id="rId30"/>
    <p:sldId id="406" r:id="rId31"/>
    <p:sldId id="407" r:id="rId32"/>
    <p:sldId id="308" r:id="rId33"/>
    <p:sldId id="392" r:id="rId34"/>
    <p:sldId id="309" r:id="rId35"/>
    <p:sldId id="432" r:id="rId36"/>
    <p:sldId id="310" r:id="rId37"/>
    <p:sldId id="393" r:id="rId38"/>
    <p:sldId id="394" r:id="rId39"/>
    <p:sldId id="408" r:id="rId40"/>
    <p:sldId id="311" r:id="rId41"/>
    <p:sldId id="312" r:id="rId42"/>
    <p:sldId id="313" r:id="rId43"/>
    <p:sldId id="314" r:id="rId44"/>
    <p:sldId id="315" r:id="rId45"/>
    <p:sldId id="391" r:id="rId46"/>
    <p:sldId id="389" r:id="rId47"/>
    <p:sldId id="339" r:id="rId48"/>
    <p:sldId id="410" r:id="rId49"/>
    <p:sldId id="360" r:id="rId50"/>
    <p:sldId id="365" r:id="rId51"/>
    <p:sldId id="362" r:id="rId52"/>
    <p:sldId id="361" r:id="rId53"/>
    <p:sldId id="363" r:id="rId54"/>
    <p:sldId id="364" r:id="rId55"/>
    <p:sldId id="427" r:id="rId56"/>
    <p:sldId id="411" r:id="rId57"/>
    <p:sldId id="366" r:id="rId58"/>
    <p:sldId id="367" r:id="rId59"/>
    <p:sldId id="368" r:id="rId60"/>
    <p:sldId id="369" r:id="rId61"/>
    <p:sldId id="370" r:id="rId62"/>
    <p:sldId id="429" r:id="rId63"/>
    <p:sldId id="430" r:id="rId64"/>
    <p:sldId id="371" r:id="rId65"/>
    <p:sldId id="431" r:id="rId66"/>
    <p:sldId id="372" r:id="rId67"/>
    <p:sldId id="373" r:id="rId68"/>
    <p:sldId id="374" r:id="rId69"/>
    <p:sldId id="433" r:id="rId70"/>
    <p:sldId id="396" r:id="rId71"/>
    <p:sldId id="383" r:id="rId72"/>
    <p:sldId id="384" r:id="rId73"/>
    <p:sldId id="385" r:id="rId74"/>
    <p:sldId id="397" r:id="rId75"/>
    <p:sldId id="400" r:id="rId76"/>
    <p:sldId id="413" r:id="rId77"/>
    <p:sldId id="428" r:id="rId78"/>
    <p:sldId id="402" r:id="rId79"/>
    <p:sldId id="409" r:id="rId8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1771A9"/>
    <a:srgbClr val="238038"/>
    <a:srgbClr val="6E6E6E"/>
    <a:srgbClr val="00804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06" autoAdjust="0"/>
    <p:restoredTop sz="86248" autoAdjust="0"/>
  </p:normalViewPr>
  <p:slideViewPr>
    <p:cSldViewPr>
      <p:cViewPr varScale="1">
        <p:scale>
          <a:sx n="92" d="100"/>
          <a:sy n="92" d="100"/>
        </p:scale>
        <p:origin x="88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584"/>
    </p:cViewPr>
    <p:sldLst>
      <p:sld r:id="rId1" collapse="1"/>
      <p:sld r:id="rId2" collapse="1"/>
      <p:sld r:id="rId3" collapse="1"/>
    </p:sldLst>
  </p:outlineViewPr>
  <p:notesTextViewPr>
    <p:cViewPr>
      <p:scale>
        <a:sx n="125" d="100"/>
        <a:sy n="125" d="100"/>
      </p:scale>
      <p:origin x="0" y="-504"/>
    </p:cViewPr>
  </p:notesTextViewPr>
  <p:sorterViewPr>
    <p:cViewPr varScale="1">
      <p:scale>
        <a:sx n="1" d="1"/>
        <a:sy n="1" d="1"/>
      </p:scale>
      <p:origin x="0" y="-3562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5.xml"/><Relationship Id="rId2" Type="http://schemas.openxmlformats.org/officeDocument/2006/relationships/slide" Target="slides/slide8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E0ED7-616B-1946-BFAF-3445D103BEB5}" type="datetimeFigureOut">
              <a:rPr lang="en-US" smtClean="0"/>
              <a:t>4/27/24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F5201-0B02-374C-9C85-2DCB7D09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81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19A3596C-9983-9023-AEF1-9D3C50C5C9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the basic idea of how to control.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Control by restriction.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Control read and write in the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read or not, can write or not?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Rules to control.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R1(X) – Transaction 1 needs to read data item 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76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Conflict equivalent: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result is all the same because the conflicting operations are all the same.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S5 is called serial (one transaction start and end then another transaction start and end) [11122]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Serializable means the result is the same as the serial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EXAM - 100%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1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r2(x) and w1(x) are conflicting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 that order should be same in 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67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38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there is CYCLE then it is NOT serializable.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5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2F41EA0-9D29-3222-37E5-36EF7DF3FC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centralized we only need local, but for distributed we need both local and global.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45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8A15489-A145-07AC-587F-670D5E8FBB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LH – Local history (Local schedule)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LH1 – w1(x) and r2(x) are conflicting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LH2 – w1(y) and r2(y) are conflicting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64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9B22A04E-073C-81FD-F811-CC2457A65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LH2 – r2(y) and w1(y) is conflicting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Conflict is LH1 and LH2 is OK but if we combine then its NOT OK</a:t>
            </a:r>
          </a:p>
        </p:txBody>
      </p:sp>
    </p:spTree>
    <p:extLst>
      <p:ext uri="{BB962C8B-B14F-4D97-AF65-F5344CB8AC3E}">
        <p14:creationId xmlns:p14="http://schemas.microsoft.com/office/powerpoint/2010/main" val="181041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74604E1-31D3-7E5E-9692-3A90D42425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do we have so many algorithms – Because we have correctness and performance [We need to balance both]</a:t>
            </a:r>
          </a:p>
        </p:txBody>
      </p:sp>
    </p:spTree>
    <p:extLst>
      <p:ext uri="{BB962C8B-B14F-4D97-AF65-F5344CB8AC3E}">
        <p14:creationId xmlns:p14="http://schemas.microsoft.com/office/powerpoint/2010/main" val="329035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141D906-73CE-00B7-53E3-3934192556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this algorithm performance gets sacrificed.</a:t>
            </a:r>
          </a:p>
        </p:txBody>
      </p:sp>
    </p:spTree>
    <p:extLst>
      <p:ext uri="{BB962C8B-B14F-4D97-AF65-F5344CB8AC3E}">
        <p14:creationId xmlns:p14="http://schemas.microsoft.com/office/powerpoint/2010/main" val="1716779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148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Lock, unlock, lock, unlock is not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12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E1FC390-1181-1ACD-8042-B4C79516A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Lock, lock, lock then unlock, unlock, unlock - this is the idea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Lock, unlock, lock, unlock is not allowed</a:t>
            </a:r>
          </a:p>
        </p:txBody>
      </p:sp>
    </p:spTree>
    <p:extLst>
      <p:ext uri="{BB962C8B-B14F-4D97-AF65-F5344CB8AC3E}">
        <p14:creationId xmlns:p14="http://schemas.microsoft.com/office/powerpoint/2010/main" val="2862538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5184FC88-AA21-FCBF-9F9D-322670B40B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289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819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3966671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-403225"/>
            <a:ext cx="4537075" cy="34036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FF8EC3A4-6DCF-5EF1-7BBA-BD9F17ABC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Wait forever.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wait for graph has a cycle then deadlock is present, then we need to cut.</a:t>
            </a:r>
          </a:p>
        </p:txBody>
      </p:sp>
    </p:spTree>
    <p:extLst>
      <p:ext uri="{BB962C8B-B14F-4D97-AF65-F5344CB8AC3E}">
        <p14:creationId xmlns:p14="http://schemas.microsoft.com/office/powerpoint/2010/main" val="29988197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60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-403225"/>
            <a:ext cx="4537075" cy="3403600"/>
          </a:xfrm>
          <a:ln cap="flat"/>
        </p:spPr>
      </p:sp>
    </p:spTree>
    <p:extLst>
      <p:ext uri="{BB962C8B-B14F-4D97-AF65-F5344CB8AC3E}">
        <p14:creationId xmlns:p14="http://schemas.microsoft.com/office/powerpoint/2010/main" val="36937056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-403225"/>
            <a:ext cx="4537075" cy="34036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507F93F4-DB9F-4E4E-F75E-3C18D5E59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site doing all the detection.</a:t>
            </a:r>
          </a:p>
        </p:txBody>
      </p:sp>
    </p:spTree>
    <p:extLst>
      <p:ext uri="{BB962C8B-B14F-4D97-AF65-F5344CB8AC3E}">
        <p14:creationId xmlns:p14="http://schemas.microsoft.com/office/powerpoint/2010/main" val="4066826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-403225"/>
            <a:ext cx="4537075" cy="34036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12377A73-0FC2-8B6A-DC2C-B6EB627CBD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DD – Deadlock Detector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DD12 – level 1 and site 2</a:t>
            </a:r>
          </a:p>
        </p:txBody>
      </p:sp>
    </p:spTree>
    <p:extLst>
      <p:ext uri="{BB962C8B-B14F-4D97-AF65-F5344CB8AC3E}">
        <p14:creationId xmlns:p14="http://schemas.microsoft.com/office/powerpoint/2010/main" val="42122011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-403225"/>
            <a:ext cx="4537075" cy="3403600"/>
          </a:xfrm>
          <a:ln cap="flat"/>
        </p:spPr>
      </p:sp>
    </p:spTree>
    <p:extLst>
      <p:ext uri="{BB962C8B-B14F-4D97-AF65-F5344CB8AC3E}">
        <p14:creationId xmlns:p14="http://schemas.microsoft.com/office/powerpoint/2010/main" val="2723132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14B2531-9103-3F03-774C-926F44B226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Query and transaction are basically the same.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Consistency means DB is correct (Does not violate any rule).</a:t>
            </a:r>
          </a:p>
        </p:txBody>
      </p:sp>
    </p:spTree>
    <p:extLst>
      <p:ext uri="{BB962C8B-B14F-4D97-AF65-F5344CB8AC3E}">
        <p14:creationId xmlns:p14="http://schemas.microsoft.com/office/powerpoint/2010/main" val="12748799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-403225"/>
            <a:ext cx="4537075" cy="34036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C635F65B-0BD2-F862-7544-0944A3DEE4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Dotted line is external and line is local</a:t>
            </a:r>
          </a:p>
        </p:txBody>
      </p:sp>
    </p:spTree>
    <p:extLst>
      <p:ext uri="{BB962C8B-B14F-4D97-AF65-F5344CB8AC3E}">
        <p14:creationId xmlns:p14="http://schemas.microsoft.com/office/powerpoint/2010/main" val="24500300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9648841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48C9F84-8839-64CA-1542-979630DEB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Timestamp: Clock values are generated in the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the transaction starts then clock cycle starts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Inside that, each data items are assigned to read the timestamp and write the timestamp</a:t>
            </a:r>
          </a:p>
        </p:txBody>
      </p:sp>
    </p:spTree>
    <p:extLst>
      <p:ext uri="{BB962C8B-B14F-4D97-AF65-F5344CB8AC3E}">
        <p14:creationId xmlns:p14="http://schemas.microsoft.com/office/powerpoint/2010/main" val="8201034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5C81A94-84C5-A965-4758-0A2356DF6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System clock value is always increasing.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Ts(</a:t>
            </a:r>
            <a:r>
              <a:rPr lang="en-US" dirty="0" err="1"/>
              <a:t>Ti</a:t>
            </a:r>
            <a:r>
              <a:rPr lang="en-US" dirty="0"/>
              <a:t>) &lt; </a:t>
            </a:r>
            <a:r>
              <a:rPr lang="en-US" dirty="0" err="1"/>
              <a:t>ts</a:t>
            </a:r>
            <a:r>
              <a:rPr lang="en-US" dirty="0"/>
              <a:t>(Tk) means </a:t>
            </a:r>
            <a:r>
              <a:rPr lang="en-US" dirty="0" err="1"/>
              <a:t>Ti</a:t>
            </a:r>
            <a:r>
              <a:rPr lang="en-US" dirty="0"/>
              <a:t> started before Tk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Reject then do again [restart – get new clock values]</a:t>
            </a:r>
          </a:p>
        </p:txBody>
      </p:sp>
    </p:spTree>
    <p:extLst>
      <p:ext uri="{BB962C8B-B14F-4D97-AF65-F5344CB8AC3E}">
        <p14:creationId xmlns:p14="http://schemas.microsoft.com/office/powerpoint/2010/main" val="41565384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925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6825156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07631AA-1A87-44FF-307C-EC579C743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basic idea is not to modify but instead create new values.</a:t>
            </a:r>
          </a:p>
        </p:txBody>
      </p:sp>
    </p:spTree>
    <p:extLst>
      <p:ext uri="{BB962C8B-B14F-4D97-AF65-F5344CB8AC3E}">
        <p14:creationId xmlns:p14="http://schemas.microsoft.com/office/powerpoint/2010/main" val="30896711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D2BC6A1-EA5F-E7DF-32A3-F8C5A053E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Ri is reading xv, the largest among the smallest.</a:t>
            </a:r>
          </a:p>
        </p:txBody>
      </p:sp>
    </p:spTree>
    <p:extLst>
      <p:ext uri="{BB962C8B-B14F-4D97-AF65-F5344CB8AC3E}">
        <p14:creationId xmlns:p14="http://schemas.microsoft.com/office/powerpoint/2010/main" val="9950030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485B344-9365-0DE3-7643-01EAB5CBB6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a younger transaction read, if we write then it’s a problem.</a:t>
            </a:r>
          </a:p>
        </p:txBody>
      </p:sp>
    </p:spTree>
    <p:extLst>
      <p:ext uri="{BB962C8B-B14F-4D97-AF65-F5344CB8AC3E}">
        <p14:creationId xmlns:p14="http://schemas.microsoft.com/office/powerpoint/2010/main" val="7094606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275360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FC5AC296-5864-F705-EDB7-62D3415913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Read means copying data from disk to memory.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Write means copying data from memory to disk.</a:t>
            </a:r>
          </a:p>
        </p:txBody>
      </p:sp>
    </p:spTree>
    <p:extLst>
      <p:ext uri="{BB962C8B-B14F-4D97-AF65-F5344CB8AC3E}">
        <p14:creationId xmlns:p14="http://schemas.microsoft.com/office/powerpoint/2010/main" val="6589308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99C922C5-A37E-3C10-84BC-D98C7BD1BF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Pessimistic is asking or checking something, but optimistic is not asking, any transaction can read or write.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Checking is later optimistic, it checks later after the transaction.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0263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8429C46C-03DB-AE66-8572-C865DDFCE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one fail then all reject.</a:t>
            </a:r>
          </a:p>
        </p:txBody>
      </p:sp>
    </p:spTree>
    <p:extLst>
      <p:ext uri="{BB962C8B-B14F-4D97-AF65-F5344CB8AC3E}">
        <p14:creationId xmlns:p14="http://schemas.microsoft.com/office/powerpoint/2010/main" val="29672146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DEAD533-6303-ED4B-DA40-727CDC85A5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Read, execution, write, validate, commit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k: transaction number,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s: site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Tks</a:t>
            </a:r>
            <a:r>
              <a:rPr lang="en-US" dirty="0"/>
              <a:t> Is older because it started first, and Tis is younger because it started after </a:t>
            </a:r>
            <a:r>
              <a:rPr lang="en-US" dirty="0" err="1"/>
              <a:t>Tks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966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22C1B62-FA8A-A839-D72B-147E4A94C5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WS – Write 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RS – Read 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1" dirty="0"/>
              <a:t>WS</a:t>
            </a:r>
            <a:r>
              <a:rPr lang="en-US" dirty="0"/>
              <a:t>(</a:t>
            </a:r>
            <a:r>
              <a:rPr lang="en-US" i="1" dirty="0" err="1"/>
              <a:t>T</a:t>
            </a:r>
            <a:r>
              <a:rPr lang="en-US" i="1" baseline="-25000" dirty="0" err="1"/>
              <a:t>ks</a:t>
            </a:r>
            <a:r>
              <a:rPr lang="en-US" dirty="0"/>
              <a:t>) </a:t>
            </a:r>
            <a:r>
              <a:rPr lang="en-US" dirty="0">
                <a:latin typeface="Symbol" charset="0"/>
                <a:sym typeface="Symbol"/>
              </a:rPr>
              <a:t></a:t>
            </a:r>
            <a:r>
              <a:rPr lang="en-US" dirty="0"/>
              <a:t> </a:t>
            </a:r>
            <a:r>
              <a:rPr lang="en-US" i="1" dirty="0"/>
              <a:t>RS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i="1" baseline="-25000" dirty="0"/>
              <a:t>is</a:t>
            </a:r>
            <a:r>
              <a:rPr lang="en-US" dirty="0"/>
              <a:t>) = </a:t>
            </a:r>
            <a:r>
              <a:rPr lang="en-US" dirty="0" err="1"/>
              <a:t>Ø</a:t>
            </a:r>
            <a:r>
              <a:rPr lang="en-US" dirty="0"/>
              <a:t> : means no intersection</a:t>
            </a:r>
          </a:p>
        </p:txBody>
      </p:sp>
    </p:spTree>
    <p:extLst>
      <p:ext uri="{BB962C8B-B14F-4D97-AF65-F5344CB8AC3E}">
        <p14:creationId xmlns:p14="http://schemas.microsoft.com/office/powerpoint/2010/main" val="19822556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6498706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778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115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0AD6666-5819-680F-2135-3B8F670EEB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Transaction failure means deadlock or so 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06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5CFFE69F-6268-7F7A-FE9F-C7F0104ECD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Even in case of failure how to maintain atomicity and durability.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Commit – transaction is complete and stores the updates in the disk.</a:t>
            </a:r>
          </a:p>
        </p:txBody>
      </p:sp>
    </p:spTree>
    <p:extLst>
      <p:ext uri="{BB962C8B-B14F-4D97-AF65-F5344CB8AC3E}">
        <p14:creationId xmlns:p14="http://schemas.microsoft.com/office/powerpoint/2010/main" val="31794966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9E62821-FDAD-F5AA-921F-A00EC7AFE5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starting site is the coordinator and the other sites are participants.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Mostly starting site ends the transaction.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First, the coordinator sends a signal – I am starting this, then “Everything is ok” is sent. If all participant says “ok” then commit or else abort.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76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0929553-0468-13CC-5229-F3507332A5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Isolation: Concurrent execution is allowed – if we don’t allow then the transaction will take a long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Durability: Changes made permanent by copying to disk.</a:t>
            </a:r>
          </a:p>
        </p:txBody>
      </p:sp>
    </p:spTree>
    <p:extLst>
      <p:ext uri="{BB962C8B-B14F-4D97-AF65-F5344CB8AC3E}">
        <p14:creationId xmlns:p14="http://schemas.microsoft.com/office/powerpoint/2010/main" val="39898394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FF62C0A8-0005-6E99-F8D6-E3629E3AD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 simplified version of side 51.</a:t>
            </a:r>
          </a:p>
        </p:txBody>
      </p:sp>
    </p:spTree>
    <p:extLst>
      <p:ext uri="{BB962C8B-B14F-4D97-AF65-F5344CB8AC3E}">
        <p14:creationId xmlns:p14="http://schemas.microsoft.com/office/powerpoint/2010/main" val="16348030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4A34A78-1FB4-AE50-2A6C-98C143C5B3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in detail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have 1 coordinator and multiple participants</a:t>
            </a:r>
          </a:p>
        </p:txBody>
      </p:sp>
    </p:spTree>
    <p:extLst>
      <p:ext uri="{BB962C8B-B14F-4D97-AF65-F5344CB8AC3E}">
        <p14:creationId xmlns:p14="http://schemas.microsoft.com/office/powerpoint/2010/main" val="36751008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416374113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signal to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Prepare: means initiate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52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962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6DA1BEB3-90B2-4671-9366-D35EE66D1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are 2 waits when we consider for coordinator.</a:t>
            </a:r>
          </a:p>
        </p:txBody>
      </p:sp>
    </p:spTree>
    <p:extLst>
      <p:ext uri="{BB962C8B-B14F-4D97-AF65-F5344CB8AC3E}">
        <p14:creationId xmlns:p14="http://schemas.microsoft.com/office/powerpoint/2010/main" val="5982667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73264445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94BA3D20-FDEA-8F6A-5630-F809560750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1248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76467231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691920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D76A882-6362-A220-BB38-E9EF324FC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Atomic and reliable means atomicity and durability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Correct and fast means Consistency and Isolation</a:t>
            </a:r>
          </a:p>
        </p:txBody>
      </p:sp>
    </p:spTree>
    <p:extLst>
      <p:ext uri="{BB962C8B-B14F-4D97-AF65-F5344CB8AC3E}">
        <p14:creationId xmlns:p14="http://schemas.microsoft.com/office/powerpoint/2010/main" val="24402694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C7E45D4-7C7E-A61C-A8DA-A731BAE6B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Abort and commit are not adjacent (Not side by side)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added pre-commit to satisfy the rules in slide 67.</a:t>
            </a:r>
          </a:p>
        </p:txBody>
      </p:sp>
    </p:spTree>
    <p:extLst>
      <p:ext uri="{BB962C8B-B14F-4D97-AF65-F5344CB8AC3E}">
        <p14:creationId xmlns:p14="http://schemas.microsoft.com/office/powerpoint/2010/main" val="76620809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1E400150-619D-44EB-5465-7A734A35B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least understand what’s going on.</a:t>
            </a:r>
          </a:p>
        </p:txBody>
      </p:sp>
    </p:spTree>
    <p:extLst>
      <p:ext uri="{BB962C8B-B14F-4D97-AF65-F5344CB8AC3E}">
        <p14:creationId xmlns:p14="http://schemas.microsoft.com/office/powerpoint/2010/main" val="17036322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38298E04-2298-38EC-4620-8D3C89F0F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need this but at least you need to know 2PC</a:t>
            </a:r>
          </a:p>
        </p:txBody>
      </p:sp>
    </p:spTree>
    <p:extLst>
      <p:ext uri="{BB962C8B-B14F-4D97-AF65-F5344CB8AC3E}">
        <p14:creationId xmlns:p14="http://schemas.microsoft.com/office/powerpoint/2010/main" val="162065346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-403225"/>
            <a:ext cx="4537075" cy="34036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569BBF2-A6D3-BEB0-87D1-597C8F5FDE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527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the network is blocked then we cannot decide whether to commit or abort.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are 3 groups, between groups they can communicate, but one group to another group cannot communicate (Partitioned).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6537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to control the Quorums.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transaction cannot commit and abort at the same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4171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3PC is more expensive than 2PC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there is no network partitioning in 3PC then it's not working well.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need to decide what to do with the transaction (commit or abort).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0960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transactions with multiple participants we need multiple proposers.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4489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0561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Acceptors are accepting, but </a:t>
            </a:r>
            <a:r>
              <a:rPr lang="en-US"/>
              <a:t>after that, </a:t>
            </a:r>
            <a:r>
              <a:rPr lang="en-US" dirty="0"/>
              <a:t>something </a:t>
            </a:r>
            <a:r>
              <a:rPr lang="en-US"/>
              <a:t>is happening.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02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3D71B8E4-FFD3-8729-C8D1-F72C429322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don’t want you to memorize these but just understand.</a:t>
            </a:r>
          </a:p>
        </p:txBody>
      </p:sp>
    </p:spTree>
    <p:extLst>
      <p:ext uri="{BB962C8B-B14F-4D97-AF65-F5344CB8AC3E}">
        <p14:creationId xmlns:p14="http://schemas.microsoft.com/office/powerpoint/2010/main" val="3263368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03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8966DF8F-FA91-A881-CECE-30383F0CD8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05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45A7A-CA9E-A34B-8B0F-158A2E05A0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3528" y="6356350"/>
            <a:ext cx="3086100" cy="365125"/>
          </a:xfrm>
        </p:spPr>
        <p:txBody>
          <a:bodyPr/>
          <a:lstStyle/>
          <a:p>
            <a:r>
              <a:rPr lang="en-US" dirty="0"/>
              <a:t>© 2020, M.T. </a:t>
            </a:r>
            <a:r>
              <a:rPr lang="en-US" dirty="0" err="1"/>
              <a:t>Özsu</a:t>
            </a:r>
            <a:r>
              <a:rPr lang="en-US" dirty="0"/>
              <a:t> &amp; P. </a:t>
            </a:r>
            <a:r>
              <a:rPr lang="en-US" dirty="0" err="1"/>
              <a:t>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D88ED-A1BA-6943-87F1-EAE1351E9F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32240" y="6356350"/>
            <a:ext cx="2057400" cy="365125"/>
          </a:xfrm>
        </p:spPr>
        <p:txBody>
          <a:bodyPr/>
          <a:lstStyle/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buSzPct val="70000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8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4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6671C9-F961-394A-BBEC-D04FF25DDA7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48202" y="1584633"/>
            <a:ext cx="4038600" cy="4530725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8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4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4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0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1800"/>
            </a:lvl3pPr>
            <a:lvl4pPr>
              <a:buClr>
                <a:schemeClr val="accent6">
                  <a:lumMod val="50000"/>
                </a:schemeClr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1898894-D16A-0342-A17E-BE71431F1BAE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646612" y="2174875"/>
            <a:ext cx="4040188" cy="3951288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4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0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1800"/>
            </a:lvl3pPr>
            <a:lvl4pPr>
              <a:buClr>
                <a:schemeClr val="accent6">
                  <a:lumMod val="50000"/>
                </a:schemeClr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32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8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400"/>
            </a:lvl3pPr>
            <a:lvl4pPr>
              <a:buClr>
                <a:schemeClr val="accent6">
                  <a:lumMod val="50000"/>
                </a:schemeClr>
              </a:buCl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C9900"/>
            </a:solidFill>
            <a:prstDash val="solid"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381328"/>
            <a:ext cx="8229600" cy="0"/>
          </a:xfrm>
          <a:prstGeom prst="line">
            <a:avLst/>
          </a:prstGeom>
          <a:noFill/>
          <a:ln w="19050">
            <a:solidFill>
              <a:srgbClr val="CC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29431" y="644683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84707" y="64468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itchFamily="-108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38038"/>
        </a:buClr>
        <a:buSzPct val="60000"/>
        <a:buFont typeface="Wingdings" pitchFamily="-108" charset="2"/>
        <a:buChar char="q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itchFamily="-108" charset="2"/>
        <a:buChar char="n"/>
        <a:defRPr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38038"/>
        </a:buClr>
        <a:buSzPct val="70000"/>
        <a:buFont typeface="Wingdings" pitchFamily="-108" charset="2"/>
        <a:buChar char="q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/>
              <a:t>Principles of Distributed </a:t>
            </a:r>
            <a:r>
              <a:rPr lang="en-US"/>
              <a:t>Database Systems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M. Tamer </a:t>
            </a:r>
            <a:r>
              <a:rPr lang="en-US" dirty="0" err="1"/>
              <a:t>Özsu</a:t>
            </a:r>
            <a:endParaRPr lang="en-US" dirty="0"/>
          </a:p>
          <a:p>
            <a:r>
              <a:rPr lang="en-US" dirty="0"/>
              <a:t>Patrick </a:t>
            </a:r>
            <a:r>
              <a:rPr lang="en-US" dirty="0" err="1"/>
              <a:t>Valduriez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F55C07-B623-DB43-9943-7F15C469C2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30F6D8-D89B-CF45-A452-1BB07F41C2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Conflict Operations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Two actions are said to be in conflict (conflicting pair) if: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The actions belong to different transactions.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At least one of the actions is a write operation.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The actions access the same object (read or write).</a:t>
            </a:r>
          </a:p>
          <a:p>
            <a:r>
              <a:rPr lang="en-US" dirty="0"/>
              <a:t>The following set of actions is conflicting:</a:t>
            </a:r>
          </a:p>
          <a:p>
            <a:pPr lvl="1"/>
            <a:r>
              <a:rPr lang="en-US" sz="2400" dirty="0" err="1"/>
              <a:t>R1</a:t>
            </a:r>
            <a:r>
              <a:rPr lang="en-US" sz="2400" dirty="0"/>
              <a:t>(X), </a:t>
            </a:r>
            <a:r>
              <a:rPr lang="en-US" sz="2400" dirty="0" err="1"/>
              <a:t>W2</a:t>
            </a:r>
            <a:r>
              <a:rPr lang="en-US" sz="2400" dirty="0"/>
              <a:t>(X), </a:t>
            </a:r>
            <a:r>
              <a:rPr lang="en-US" sz="2400" dirty="0" err="1"/>
              <a:t>W3</a:t>
            </a:r>
            <a:r>
              <a:rPr lang="en-US" sz="2400" dirty="0"/>
              <a:t>(X) (3 conflicting pairs)</a:t>
            </a:r>
          </a:p>
          <a:p>
            <a:r>
              <a:rPr lang="en-US" dirty="0"/>
              <a:t>While the following sets of actions are not:</a:t>
            </a:r>
          </a:p>
          <a:p>
            <a:pPr lvl="1"/>
            <a:r>
              <a:rPr lang="en-US" sz="2400" dirty="0" err="1"/>
              <a:t>R1</a:t>
            </a:r>
            <a:r>
              <a:rPr lang="en-US" sz="2400" dirty="0"/>
              <a:t>(X), </a:t>
            </a:r>
            <a:r>
              <a:rPr lang="en-US" sz="2400" dirty="0" err="1"/>
              <a:t>R2</a:t>
            </a:r>
            <a:r>
              <a:rPr lang="en-US" sz="2400" dirty="0"/>
              <a:t>(X), </a:t>
            </a:r>
            <a:r>
              <a:rPr lang="en-US" sz="2400" dirty="0" err="1"/>
              <a:t>R3</a:t>
            </a:r>
            <a:r>
              <a:rPr lang="en-US" sz="2400" dirty="0"/>
              <a:t>(X)</a:t>
            </a:r>
          </a:p>
          <a:p>
            <a:pPr lvl="1"/>
            <a:r>
              <a:rPr lang="en-US" sz="2400" dirty="0" err="1"/>
              <a:t>R1</a:t>
            </a:r>
            <a:r>
              <a:rPr lang="en-US" sz="2400" dirty="0"/>
              <a:t>(X), </a:t>
            </a:r>
            <a:r>
              <a:rPr lang="en-US" sz="2400" dirty="0" err="1"/>
              <a:t>W2</a:t>
            </a:r>
            <a:r>
              <a:rPr lang="en-US" sz="2400" dirty="0"/>
              <a:t>(Y), </a:t>
            </a:r>
            <a:r>
              <a:rPr lang="en-US" sz="2400" dirty="0" err="1"/>
              <a:t>R3</a:t>
            </a:r>
            <a:r>
              <a:rPr lang="en-US" sz="2400" dirty="0"/>
              <a:t>(X)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DA608-6895-A54C-B522-FCB2B904A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48B38F-50D4-214B-9C77-AFCD9643A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4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28384" y="6381328"/>
            <a:ext cx="42981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149D8F-334F-4983-AC8E-2AB80D54288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4388"/>
            <a:ext cx="7772400" cy="868611"/>
          </a:xfrm>
        </p:spPr>
        <p:txBody>
          <a:bodyPr/>
          <a:lstStyle/>
          <a:p>
            <a:r>
              <a:rPr lang="en-US" altLang="en-US" dirty="0"/>
              <a:t>Example of Conflict Equivalence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007419" y="1372269"/>
            <a:ext cx="43434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 dirty="0" err="1"/>
              <a:t>S</a:t>
            </a:r>
            <a:r>
              <a:rPr lang="en-US" altLang="en-US" sz="2400" i="0" baseline="-25000" dirty="0" err="1"/>
              <a:t>1</a:t>
            </a:r>
            <a:r>
              <a:rPr lang="en-US" altLang="en-US" sz="2400" i="0" dirty="0"/>
              <a:t>:  </a:t>
            </a: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1</a:t>
            </a:r>
            <a:r>
              <a:rPr lang="en-US" altLang="en-US" sz="2400" dirty="0"/>
              <a:t>(x)  </a:t>
            </a: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2</a:t>
            </a:r>
            <a:r>
              <a:rPr lang="en-US" altLang="en-US" sz="2400" dirty="0"/>
              <a:t>(x)  </a:t>
            </a:r>
            <a:r>
              <a:rPr lang="en-US" altLang="en-US" sz="2400" dirty="0" err="1"/>
              <a:t>w</a:t>
            </a:r>
            <a:r>
              <a:rPr lang="en-US" altLang="en-US" sz="2400" baseline="-25000" dirty="0" err="1"/>
              <a:t>2</a:t>
            </a:r>
            <a:r>
              <a:rPr lang="en-US" altLang="en-US" sz="2400" dirty="0"/>
              <a:t>(x)  </a:t>
            </a: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1</a:t>
            </a:r>
            <a:r>
              <a:rPr lang="en-US" altLang="en-US" sz="2400" dirty="0"/>
              <a:t>(y)  </a:t>
            </a:r>
            <a:r>
              <a:rPr lang="en-US" altLang="en-US" sz="2400" dirty="0" err="1"/>
              <a:t>w</a:t>
            </a:r>
            <a:r>
              <a:rPr lang="en-US" altLang="en-US" sz="2400" baseline="-25000" dirty="0" err="1"/>
              <a:t>1</a:t>
            </a:r>
            <a:r>
              <a:rPr lang="en-US" altLang="en-US" sz="2400" dirty="0"/>
              <a:t>(y)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i="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 dirty="0" err="1"/>
              <a:t>S</a:t>
            </a:r>
            <a:r>
              <a:rPr lang="en-US" altLang="en-US" sz="2400" i="0" baseline="-25000" dirty="0" err="1"/>
              <a:t>2</a:t>
            </a:r>
            <a:r>
              <a:rPr lang="en-US" altLang="en-US" sz="2400" i="0" dirty="0"/>
              <a:t>:  </a:t>
            </a: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1</a:t>
            </a:r>
            <a:r>
              <a:rPr lang="en-US" altLang="en-US" sz="2400" dirty="0"/>
              <a:t>(x)  </a:t>
            </a: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2</a:t>
            </a:r>
            <a:r>
              <a:rPr lang="en-US" altLang="en-US" sz="2400" dirty="0"/>
              <a:t>(x)  </a:t>
            </a: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1</a:t>
            </a:r>
            <a:r>
              <a:rPr lang="en-US" altLang="en-US" sz="2400" dirty="0"/>
              <a:t>(y)  </a:t>
            </a:r>
            <a:r>
              <a:rPr lang="en-US" altLang="en-US" sz="2400" dirty="0" err="1"/>
              <a:t>w</a:t>
            </a:r>
            <a:r>
              <a:rPr lang="en-US" altLang="en-US" sz="2400" baseline="-25000" dirty="0" err="1"/>
              <a:t>2</a:t>
            </a:r>
            <a:r>
              <a:rPr lang="en-US" altLang="en-US" sz="2400" dirty="0"/>
              <a:t>(x)  </a:t>
            </a:r>
            <a:r>
              <a:rPr lang="en-US" altLang="en-US" sz="2400" dirty="0" err="1"/>
              <a:t>w</a:t>
            </a:r>
            <a:r>
              <a:rPr lang="en-US" altLang="en-US" sz="2400" baseline="-25000" dirty="0" err="1"/>
              <a:t>1</a:t>
            </a:r>
            <a:r>
              <a:rPr lang="en-US" altLang="en-US" sz="2400" dirty="0"/>
              <a:t>(y)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i="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 dirty="0" err="1"/>
              <a:t>S</a:t>
            </a:r>
            <a:r>
              <a:rPr lang="en-US" altLang="en-US" sz="2400" i="0" baseline="-25000" dirty="0" err="1"/>
              <a:t>3</a:t>
            </a:r>
            <a:r>
              <a:rPr lang="en-US" altLang="en-US" sz="2400" i="0" dirty="0"/>
              <a:t>:  </a:t>
            </a: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1</a:t>
            </a:r>
            <a:r>
              <a:rPr lang="en-US" altLang="en-US" sz="2400" dirty="0"/>
              <a:t>(x)  </a:t>
            </a: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1</a:t>
            </a:r>
            <a:r>
              <a:rPr lang="en-US" altLang="en-US" sz="2400" dirty="0"/>
              <a:t>(y)  </a:t>
            </a: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2</a:t>
            </a:r>
            <a:r>
              <a:rPr lang="en-US" altLang="en-US" sz="2400" dirty="0"/>
              <a:t>(x)  </a:t>
            </a:r>
            <a:r>
              <a:rPr lang="en-US" altLang="en-US" sz="2400" dirty="0" err="1"/>
              <a:t>w</a:t>
            </a:r>
            <a:r>
              <a:rPr lang="en-US" altLang="en-US" sz="2400" baseline="-25000" dirty="0" err="1"/>
              <a:t>2</a:t>
            </a:r>
            <a:r>
              <a:rPr lang="en-US" altLang="en-US" sz="2400" dirty="0"/>
              <a:t>(x)  </a:t>
            </a:r>
            <a:r>
              <a:rPr lang="en-US" altLang="en-US" sz="2400" dirty="0" err="1"/>
              <a:t>w</a:t>
            </a:r>
            <a:r>
              <a:rPr lang="en-US" altLang="en-US" sz="2400" baseline="-25000" dirty="0" err="1"/>
              <a:t>1</a:t>
            </a:r>
            <a:r>
              <a:rPr lang="en-US" altLang="en-US" sz="2400" dirty="0"/>
              <a:t>(y)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i="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 dirty="0" err="1"/>
              <a:t>S</a:t>
            </a:r>
            <a:r>
              <a:rPr lang="en-US" altLang="en-US" sz="2400" i="0" baseline="-25000" dirty="0" err="1"/>
              <a:t>4</a:t>
            </a:r>
            <a:r>
              <a:rPr lang="en-US" altLang="en-US" sz="2400" i="0" dirty="0"/>
              <a:t>:  </a:t>
            </a: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1</a:t>
            </a:r>
            <a:r>
              <a:rPr lang="en-US" altLang="en-US" sz="2400" dirty="0"/>
              <a:t>(x)  </a:t>
            </a: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1</a:t>
            </a:r>
            <a:r>
              <a:rPr lang="en-US" altLang="en-US" sz="2400" dirty="0"/>
              <a:t>(y)  </a:t>
            </a: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2</a:t>
            </a:r>
            <a:r>
              <a:rPr lang="en-US" altLang="en-US" sz="2400" dirty="0"/>
              <a:t>(x)  </a:t>
            </a:r>
            <a:r>
              <a:rPr lang="en-US" altLang="en-US" sz="2400" dirty="0" err="1"/>
              <a:t>w</a:t>
            </a:r>
            <a:r>
              <a:rPr lang="en-US" altLang="en-US" sz="2400" baseline="-25000" dirty="0" err="1"/>
              <a:t>1</a:t>
            </a:r>
            <a:r>
              <a:rPr lang="en-US" altLang="en-US" sz="2400" dirty="0"/>
              <a:t>(y)  </a:t>
            </a:r>
            <a:r>
              <a:rPr lang="en-US" altLang="en-US" sz="2400" dirty="0" err="1"/>
              <a:t>w</a:t>
            </a:r>
            <a:r>
              <a:rPr lang="en-US" altLang="en-US" sz="2400" baseline="-25000" dirty="0" err="1"/>
              <a:t>2</a:t>
            </a:r>
            <a:r>
              <a:rPr lang="en-US" altLang="en-US" sz="2400" dirty="0"/>
              <a:t>(x)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i="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 dirty="0" err="1"/>
              <a:t>S</a:t>
            </a:r>
            <a:r>
              <a:rPr lang="en-US" altLang="en-US" sz="2400" i="0" baseline="-25000" dirty="0" err="1"/>
              <a:t>5</a:t>
            </a:r>
            <a:r>
              <a:rPr lang="en-US" altLang="en-US" sz="2400" i="0" dirty="0"/>
              <a:t>:  </a:t>
            </a: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1</a:t>
            </a:r>
            <a:r>
              <a:rPr lang="en-US" altLang="en-US" sz="2400" dirty="0"/>
              <a:t>(x)  </a:t>
            </a: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1</a:t>
            </a:r>
            <a:r>
              <a:rPr lang="en-US" altLang="en-US" sz="2400" dirty="0"/>
              <a:t>(y)  </a:t>
            </a:r>
            <a:r>
              <a:rPr lang="en-US" altLang="en-US" sz="2400" dirty="0" err="1"/>
              <a:t>w</a:t>
            </a:r>
            <a:r>
              <a:rPr lang="en-US" altLang="en-US" sz="2400" baseline="-25000" dirty="0" err="1"/>
              <a:t>1</a:t>
            </a:r>
            <a:r>
              <a:rPr lang="en-US" altLang="en-US" sz="2400" dirty="0"/>
              <a:t>(y)  </a:t>
            </a: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2</a:t>
            </a:r>
            <a:r>
              <a:rPr lang="en-US" altLang="en-US" sz="2400" dirty="0"/>
              <a:t>(x)  </a:t>
            </a:r>
            <a:r>
              <a:rPr lang="en-US" altLang="en-US" sz="2400" dirty="0" err="1"/>
              <a:t>w</a:t>
            </a:r>
            <a:r>
              <a:rPr lang="en-US" altLang="en-US" sz="2400" baseline="-25000" dirty="0" err="1"/>
              <a:t>2</a:t>
            </a:r>
            <a:r>
              <a:rPr lang="en-US" altLang="en-US" sz="2400" dirty="0"/>
              <a:t>(x)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37128" y="5013325"/>
            <a:ext cx="505176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0" dirty="0" err="1"/>
              <a:t>S</a:t>
            </a:r>
            <a:r>
              <a:rPr lang="en-US" altLang="en-US" sz="2000" i="0" baseline="-25000" dirty="0" err="1"/>
              <a:t>1</a:t>
            </a:r>
            <a:r>
              <a:rPr lang="en-US" altLang="en-US" sz="2000" i="0" dirty="0"/>
              <a:t> is equivalent to </a:t>
            </a:r>
            <a:r>
              <a:rPr lang="en-US" altLang="en-US" sz="2000" i="0" dirty="0" err="1"/>
              <a:t>S</a:t>
            </a:r>
            <a:r>
              <a:rPr lang="en-US" altLang="en-US" sz="2000" i="0" baseline="-25000" dirty="0" err="1"/>
              <a:t>5</a:t>
            </a:r>
            <a:r>
              <a:rPr lang="en-US" altLang="en-US" sz="2000" i="0" dirty="0"/>
              <a:t>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0" dirty="0" err="1"/>
              <a:t>S</a:t>
            </a:r>
            <a:r>
              <a:rPr lang="en-US" altLang="en-US" sz="2000" i="0" baseline="-25000" dirty="0" err="1"/>
              <a:t>5</a:t>
            </a:r>
            <a:r>
              <a:rPr lang="en-US" altLang="en-US" sz="2000" i="0" dirty="0"/>
              <a:t> is the serial schedule </a:t>
            </a:r>
            <a:r>
              <a:rPr lang="en-US" altLang="en-US" sz="2000" i="0" dirty="0" err="1"/>
              <a:t>T</a:t>
            </a:r>
            <a:r>
              <a:rPr lang="en-US" altLang="en-US" sz="2000" i="0" baseline="-25000" dirty="0" err="1"/>
              <a:t>1</a:t>
            </a:r>
            <a:r>
              <a:rPr lang="en-US" altLang="en-US" sz="2000" i="0" dirty="0"/>
              <a:t>, </a:t>
            </a:r>
            <a:r>
              <a:rPr lang="en-US" altLang="en-US" sz="2000" i="0" dirty="0" err="1"/>
              <a:t>T</a:t>
            </a:r>
            <a:r>
              <a:rPr lang="en-US" altLang="en-US" sz="2000" i="0" baseline="-25000" dirty="0" err="1"/>
              <a:t>2</a:t>
            </a:r>
            <a:r>
              <a:rPr lang="en-US" altLang="en-US" sz="2000" i="0" dirty="0"/>
              <a:t>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0" dirty="0" err="1"/>
              <a:t>S</a:t>
            </a:r>
            <a:r>
              <a:rPr lang="en-US" altLang="en-US" sz="2000" i="0" baseline="-25000" dirty="0" err="1"/>
              <a:t>1</a:t>
            </a:r>
            <a:r>
              <a:rPr lang="en-US" altLang="en-US" sz="2000" i="0" dirty="0"/>
              <a:t> is </a:t>
            </a:r>
            <a:r>
              <a:rPr lang="en-US" altLang="en-US" sz="2000" dirty="0"/>
              <a:t>serializable </a:t>
            </a:r>
            <a:endParaRPr lang="en-US" altLang="en-US" sz="2000" i="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0" dirty="0" err="1"/>
              <a:t>S</a:t>
            </a:r>
            <a:r>
              <a:rPr lang="en-US" altLang="en-US" sz="2000" i="0" baseline="-25000" dirty="0" err="1"/>
              <a:t>1</a:t>
            </a:r>
            <a:r>
              <a:rPr lang="en-US" altLang="en-US" sz="2000" i="0" dirty="0"/>
              <a:t> is </a:t>
            </a:r>
            <a:r>
              <a:rPr lang="en-US" altLang="en-US" sz="2000" dirty="0"/>
              <a:t>not </a:t>
            </a:r>
            <a:r>
              <a:rPr lang="en-US" altLang="en-US" sz="2000" i="0" dirty="0"/>
              <a:t>equivalent to the serial schedule </a:t>
            </a:r>
            <a:r>
              <a:rPr lang="en-US" altLang="en-US" sz="2000" i="0" dirty="0" err="1"/>
              <a:t>T</a:t>
            </a:r>
            <a:r>
              <a:rPr lang="en-US" altLang="en-US" sz="2000" i="0" baseline="-25000" dirty="0" err="1"/>
              <a:t>2</a:t>
            </a:r>
            <a:r>
              <a:rPr lang="en-US" altLang="en-US" sz="2000" i="0" dirty="0"/>
              <a:t>, </a:t>
            </a:r>
            <a:r>
              <a:rPr lang="en-US" altLang="en-US" sz="2000" i="0" dirty="0" err="1"/>
              <a:t>T</a:t>
            </a:r>
            <a:r>
              <a:rPr lang="en-US" altLang="en-US" sz="2000" i="0" baseline="-25000" dirty="0" err="1"/>
              <a:t>1</a:t>
            </a:r>
            <a:endParaRPr lang="en-US" altLang="en-US" sz="2000" i="0" dirty="0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4369619" y="1753269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3531419" y="2515269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10"/>
          <p:cNvSpPr>
            <a:spLocks noChangeShapeType="1"/>
          </p:cNvSpPr>
          <p:nvPr/>
        </p:nvSpPr>
        <p:spPr bwMode="auto">
          <a:xfrm>
            <a:off x="5131619" y="3201069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11"/>
          <p:cNvSpPr>
            <a:spLocks noChangeShapeType="1"/>
          </p:cNvSpPr>
          <p:nvPr/>
        </p:nvSpPr>
        <p:spPr bwMode="auto">
          <a:xfrm>
            <a:off x="4369619" y="3963069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6"/>
          <p:cNvSpPr>
            <a:spLocks noChangeShapeType="1"/>
          </p:cNvSpPr>
          <p:nvPr/>
        </p:nvSpPr>
        <p:spPr bwMode="auto">
          <a:xfrm>
            <a:off x="4217219" y="1219869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Line 20"/>
          <p:cNvSpPr>
            <a:spLocks noChangeShapeType="1"/>
          </p:cNvSpPr>
          <p:nvPr/>
        </p:nvSpPr>
        <p:spPr bwMode="auto">
          <a:xfrm>
            <a:off x="2769419" y="1219869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Line 21"/>
          <p:cNvSpPr>
            <a:spLocks noChangeShapeType="1"/>
          </p:cNvSpPr>
          <p:nvPr/>
        </p:nvSpPr>
        <p:spPr bwMode="auto">
          <a:xfrm>
            <a:off x="2769419" y="1219869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Text Box 22"/>
          <p:cNvSpPr txBox="1">
            <a:spLocks noChangeArrowheads="1"/>
          </p:cNvSpPr>
          <p:nvPr/>
        </p:nvSpPr>
        <p:spPr bwMode="auto">
          <a:xfrm>
            <a:off x="4277544" y="1005557"/>
            <a:ext cx="942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conflict</a:t>
            </a:r>
          </a:p>
        </p:txBody>
      </p:sp>
      <p:sp>
        <p:nvSpPr>
          <p:cNvPr id="27663" name="Line 23"/>
          <p:cNvSpPr>
            <a:spLocks noChangeShapeType="1"/>
          </p:cNvSpPr>
          <p:nvPr/>
        </p:nvSpPr>
        <p:spPr bwMode="auto">
          <a:xfrm flipV="1">
            <a:off x="2693219" y="4725069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" name="Line 24"/>
          <p:cNvSpPr>
            <a:spLocks noChangeShapeType="1"/>
          </p:cNvSpPr>
          <p:nvPr/>
        </p:nvSpPr>
        <p:spPr bwMode="auto">
          <a:xfrm flipV="1">
            <a:off x="5741219" y="4725069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" name="Line 25"/>
          <p:cNvSpPr>
            <a:spLocks noChangeShapeType="1"/>
          </p:cNvSpPr>
          <p:nvPr/>
        </p:nvSpPr>
        <p:spPr bwMode="auto">
          <a:xfrm>
            <a:off x="2693219" y="5029869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" name="Text Box 26"/>
          <p:cNvSpPr txBox="1">
            <a:spLocks noChangeArrowheads="1"/>
          </p:cNvSpPr>
          <p:nvPr/>
        </p:nvSpPr>
        <p:spPr bwMode="auto">
          <a:xfrm>
            <a:off x="5877744" y="4815557"/>
            <a:ext cx="2414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conflicting operations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ordered in same way</a:t>
            </a:r>
          </a:p>
        </p:txBody>
      </p:sp>
      <p:sp>
        <p:nvSpPr>
          <p:cNvPr id="2" name="Rectangle 1"/>
          <p:cNvSpPr/>
          <p:nvPr/>
        </p:nvSpPr>
        <p:spPr>
          <a:xfrm>
            <a:off x="6621909" y="2000314"/>
            <a:ext cx="23425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schedules have the same set of conflicting 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26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84368" y="6453336"/>
            <a:ext cx="57383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EEE569-B0FC-47AB-B3FD-FCCE16F8FAB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332656"/>
            <a:ext cx="7772400" cy="838200"/>
          </a:xfrm>
        </p:spPr>
        <p:txBody>
          <a:bodyPr/>
          <a:lstStyle/>
          <a:p>
            <a:r>
              <a:rPr lang="en-US" altLang="en-US" dirty="0"/>
              <a:t>Serializable Schedules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67544" y="1266765"/>
            <a:ext cx="7620000" cy="3683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sng" dirty="0"/>
              <a:t>initial state</a:t>
            </a:r>
            <a:r>
              <a:rPr lang="en-US" altLang="en-US" sz="2000" dirty="0"/>
              <a:t>                                                    </a:t>
            </a:r>
            <a:r>
              <a:rPr lang="en-US" altLang="en-US" sz="2000" u="sng" dirty="0"/>
              <a:t>final state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x=1, y=3          </a:t>
            </a:r>
            <a:r>
              <a:rPr lang="en-US" altLang="en-US" sz="2000" dirty="0" err="1"/>
              <a:t>r</a:t>
            </a:r>
            <a:r>
              <a:rPr lang="en-US" altLang="en-US" sz="2000" baseline="-25000" dirty="0" err="1"/>
              <a:t>2</a:t>
            </a:r>
            <a:r>
              <a:rPr lang="en-US" altLang="en-US" sz="2000" dirty="0"/>
              <a:t>(x)  </a:t>
            </a:r>
            <a:r>
              <a:rPr lang="en-US" altLang="en-US" sz="2000" dirty="0" err="1"/>
              <a:t>w</a:t>
            </a:r>
            <a:r>
              <a:rPr lang="en-US" altLang="en-US" sz="2000" baseline="-25000" dirty="0" err="1"/>
              <a:t>2</a:t>
            </a:r>
            <a:r>
              <a:rPr lang="en-US" altLang="en-US" sz="2000" dirty="0"/>
              <a:t>(y)  </a:t>
            </a:r>
            <a:r>
              <a:rPr lang="en-US" altLang="en-US" sz="2000" dirty="0" err="1"/>
              <a:t>r</a:t>
            </a:r>
            <a:r>
              <a:rPr lang="en-US" altLang="en-US" sz="2000" baseline="-25000" dirty="0" err="1"/>
              <a:t>1</a:t>
            </a:r>
            <a:r>
              <a:rPr lang="en-US" altLang="en-US" sz="2000" dirty="0"/>
              <a:t>(x)</a:t>
            </a:r>
            <a:r>
              <a:rPr lang="en-US" altLang="en-US" sz="2000" i="0" dirty="0"/>
              <a:t>  </a:t>
            </a:r>
            <a:r>
              <a:rPr lang="en-US" altLang="en-US" sz="2000" dirty="0" err="1"/>
              <a:t>w</a:t>
            </a:r>
            <a:r>
              <a:rPr lang="en-US" altLang="en-US" sz="2000" baseline="-25000" dirty="0" err="1"/>
              <a:t>1</a:t>
            </a:r>
            <a:r>
              <a:rPr lang="en-US" altLang="en-US" sz="2000" dirty="0"/>
              <a:t>(x)        x=5, y=1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                                </a:t>
            </a:r>
            <a:r>
              <a:rPr lang="en-US" altLang="en-US" sz="2000" dirty="0" err="1"/>
              <a:t>T</a:t>
            </a:r>
            <a:r>
              <a:rPr lang="en-US" altLang="en-US" sz="2000" baseline="-25000" dirty="0" err="1"/>
              <a:t>2</a:t>
            </a:r>
            <a:r>
              <a:rPr lang="en-US" altLang="en-US" sz="2000" dirty="0"/>
              <a:t>                </a:t>
            </a:r>
            <a:r>
              <a:rPr lang="en-US" altLang="en-US" sz="2000" dirty="0" err="1"/>
              <a:t>T</a:t>
            </a:r>
            <a:r>
              <a:rPr lang="en-US" altLang="en-US" sz="2000" baseline="-25000" dirty="0" err="1"/>
              <a:t>1</a:t>
            </a:r>
            <a:endParaRPr lang="en-US" altLang="en-US" sz="2000" baseline="-250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aseline="-25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x=1, y=3          </a:t>
            </a:r>
            <a:r>
              <a:rPr lang="en-US" altLang="en-US" sz="2000" dirty="0" err="1"/>
              <a:t>r</a:t>
            </a:r>
            <a:r>
              <a:rPr lang="en-US" altLang="en-US" sz="2000" baseline="-25000" dirty="0" err="1"/>
              <a:t>1</a:t>
            </a:r>
            <a:r>
              <a:rPr lang="en-US" altLang="en-US" sz="2000" dirty="0"/>
              <a:t>(x)</a:t>
            </a:r>
            <a:r>
              <a:rPr lang="en-US" altLang="en-US" sz="2000" i="0" dirty="0"/>
              <a:t>  </a:t>
            </a:r>
            <a:r>
              <a:rPr lang="en-US" altLang="en-US" sz="2000" dirty="0" err="1"/>
              <a:t>r</a:t>
            </a:r>
            <a:r>
              <a:rPr lang="en-US" altLang="en-US" sz="2000" baseline="-25000" dirty="0" err="1"/>
              <a:t>2</a:t>
            </a:r>
            <a:r>
              <a:rPr lang="en-US" altLang="en-US" sz="2000" dirty="0"/>
              <a:t>(x)  </a:t>
            </a:r>
            <a:r>
              <a:rPr lang="en-US" altLang="en-US" sz="2000" dirty="0" err="1"/>
              <a:t>w</a:t>
            </a:r>
            <a:r>
              <a:rPr lang="en-US" altLang="en-US" sz="2000" baseline="-25000" dirty="0" err="1"/>
              <a:t>2</a:t>
            </a:r>
            <a:r>
              <a:rPr lang="en-US" altLang="en-US" sz="2000" dirty="0"/>
              <a:t>(y)  </a:t>
            </a:r>
            <a:r>
              <a:rPr lang="en-US" altLang="en-US" sz="2000" dirty="0" err="1"/>
              <a:t>w</a:t>
            </a:r>
            <a:r>
              <a:rPr lang="en-US" altLang="en-US" sz="2000" baseline="-25000" dirty="0" err="1"/>
              <a:t>1</a:t>
            </a:r>
            <a:r>
              <a:rPr lang="en-US" altLang="en-US" sz="2000" dirty="0"/>
              <a:t>(x)        x=5, y=1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x=1, y=3          r2(x)</a:t>
            </a:r>
            <a:r>
              <a:rPr lang="en-US" altLang="en-US" sz="2000" i="0" dirty="0"/>
              <a:t>  </a:t>
            </a:r>
            <a:r>
              <a:rPr lang="en-US" altLang="en-US" sz="2000" dirty="0"/>
              <a:t>r1(x)  w2(y)  w1(x)      x=5, y=1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x=1, y=3          r2(x)</a:t>
            </a:r>
            <a:r>
              <a:rPr lang="en-US" altLang="en-US" sz="2000" i="0" dirty="0"/>
              <a:t> </a:t>
            </a:r>
            <a:r>
              <a:rPr lang="en-US" altLang="en-US" sz="2000" dirty="0"/>
              <a:t>r1(x) w1(x) w2(y)	x=5, y=1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x=1, y=3          r1(x)</a:t>
            </a:r>
            <a:r>
              <a:rPr lang="en-US" altLang="en-US" sz="2000" i="0" dirty="0"/>
              <a:t> </a:t>
            </a:r>
            <a:r>
              <a:rPr lang="en-US" altLang="en-US" sz="2000" dirty="0"/>
              <a:t>r2(x) w1(x) w2(y)	x=5, y=1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/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611560" y="4725144"/>
            <a:ext cx="231666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0" dirty="0" err="1"/>
              <a:t>T</a:t>
            </a:r>
            <a:r>
              <a:rPr lang="en-US" altLang="en-US" sz="2000" i="0" baseline="-25000" dirty="0" err="1"/>
              <a:t>1</a:t>
            </a:r>
            <a:r>
              <a:rPr lang="en-US" altLang="en-US" sz="2000" i="0" dirty="0"/>
              <a:t>: </a:t>
            </a:r>
            <a:r>
              <a:rPr lang="en-US" altLang="en-US" sz="2000" dirty="0"/>
              <a:t>begin transaction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          read (x, X);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          X = </a:t>
            </a:r>
            <a:r>
              <a:rPr lang="en-US" altLang="en-US" sz="2000" dirty="0" err="1"/>
              <a:t>X+4</a:t>
            </a:r>
            <a:r>
              <a:rPr lang="en-US" altLang="en-US" sz="2000" dirty="0"/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          write (x, X);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      commit;</a:t>
            </a:r>
          </a:p>
        </p:txBody>
      </p:sp>
      <p:sp>
        <p:nvSpPr>
          <p:cNvPr id="26630" name="Text Box 10"/>
          <p:cNvSpPr txBox="1">
            <a:spLocks noChangeArrowheads="1"/>
          </p:cNvSpPr>
          <p:nvPr/>
        </p:nvSpPr>
        <p:spPr bwMode="auto">
          <a:xfrm>
            <a:off x="3995936" y="4841865"/>
            <a:ext cx="231666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0" dirty="0" err="1"/>
              <a:t>T</a:t>
            </a:r>
            <a:r>
              <a:rPr lang="en-US" altLang="en-US" sz="2000" i="0" baseline="-25000" dirty="0" err="1"/>
              <a:t>2</a:t>
            </a:r>
            <a:r>
              <a:rPr lang="en-US" altLang="en-US" sz="2000" i="0" dirty="0"/>
              <a:t>: </a:t>
            </a:r>
            <a:r>
              <a:rPr lang="en-US" altLang="en-US" sz="2000" dirty="0"/>
              <a:t>begin transaction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          read (</a:t>
            </a:r>
            <a:r>
              <a:rPr lang="en-US" altLang="en-US" sz="2000" dirty="0" err="1"/>
              <a:t>x,Y</a:t>
            </a:r>
            <a:r>
              <a:rPr lang="en-US" altLang="en-US" sz="2000" dirty="0"/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          write (</a:t>
            </a:r>
            <a:r>
              <a:rPr lang="en-US" altLang="en-US" sz="2000" dirty="0" err="1"/>
              <a:t>y,Y</a:t>
            </a:r>
            <a:r>
              <a:rPr lang="en-US" altLang="en-US" sz="2000" dirty="0"/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       commit;</a:t>
            </a:r>
          </a:p>
        </p:txBody>
      </p:sp>
      <p:sp>
        <p:nvSpPr>
          <p:cNvPr id="2" name="Rectangle 1"/>
          <p:cNvSpPr/>
          <p:nvPr/>
        </p:nvSpPr>
        <p:spPr>
          <a:xfrm>
            <a:off x="6633356" y="1158493"/>
            <a:ext cx="25020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 schedule is said to be serializable when the schedule is conflict-equivalent to one or more serial schedules.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24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28384" y="6453336"/>
            <a:ext cx="42981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3C8929-C21E-41AC-ACA5-FE67E1BC8D8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Serialization Graph of a Schedule, 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r>
              <a:rPr lang="en-US" altLang="en-US" dirty="0"/>
              <a:t>Nodes represent transactions</a:t>
            </a:r>
          </a:p>
          <a:p>
            <a:r>
              <a:rPr lang="en-US" altLang="en-US" dirty="0"/>
              <a:t>There is a directed edge from node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to node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j</a:t>
            </a:r>
            <a:r>
              <a:rPr lang="en-US" altLang="en-US" dirty="0"/>
              <a:t> if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has an operation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i,k</a:t>
            </a:r>
            <a:r>
              <a:rPr lang="en-US" altLang="en-US" dirty="0"/>
              <a:t> that conflicts with an operation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j,r</a:t>
            </a:r>
            <a:r>
              <a:rPr lang="en-US" altLang="en-US" dirty="0"/>
              <a:t> of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j</a:t>
            </a:r>
            <a:r>
              <a:rPr lang="en-US" altLang="en-US" dirty="0"/>
              <a:t> and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i,k</a:t>
            </a:r>
            <a:r>
              <a:rPr lang="en-US" altLang="en-US" baseline="-25000" dirty="0"/>
              <a:t> </a:t>
            </a:r>
            <a:r>
              <a:rPr lang="en-US" altLang="en-US" dirty="0"/>
              <a:t>precedes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j,r</a:t>
            </a:r>
            <a:r>
              <a:rPr lang="en-US" altLang="en-US" dirty="0"/>
              <a:t> in S</a:t>
            </a:r>
          </a:p>
          <a:p>
            <a:r>
              <a:rPr lang="en-US" altLang="en-US" b="1" dirty="0"/>
              <a:t>Theorem</a:t>
            </a:r>
            <a:r>
              <a:rPr lang="en-US" altLang="en-US" dirty="0"/>
              <a:t> - A schedule is serializable if and only if its serialization graph has no cycles</a:t>
            </a:r>
          </a:p>
        </p:txBody>
      </p:sp>
    </p:spTree>
    <p:extLst>
      <p:ext uri="{BB962C8B-B14F-4D97-AF65-F5344CB8AC3E}">
        <p14:creationId xmlns:p14="http://schemas.microsoft.com/office/powerpoint/2010/main" val="151988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39088" y="6461124"/>
            <a:ext cx="519112" cy="2802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185AE5-F593-4A14-B120-5CBD7192171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5182344" cy="1143000"/>
          </a:xfrm>
        </p:spPr>
        <p:txBody>
          <a:bodyPr/>
          <a:lstStyle/>
          <a:p>
            <a:r>
              <a:rPr lang="en-US" altLang="en-US" dirty="0"/>
              <a:t>Example of Serialization Graph 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822325" y="2860675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/>
              <a:t>T</a:t>
            </a:r>
            <a:r>
              <a:rPr lang="en-US" altLang="en-US" sz="2400" i="0" baseline="-25000"/>
              <a:t>1</a:t>
            </a:r>
            <a:endParaRPr lang="en-US" altLang="en-US" sz="2400" i="0"/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1965325" y="1870075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/>
              <a:t>T</a:t>
            </a:r>
            <a:r>
              <a:rPr lang="en-US" altLang="en-US" sz="2400" i="0" baseline="-25000"/>
              <a:t>2</a:t>
            </a:r>
            <a:endParaRPr lang="en-US" altLang="en-US" sz="2400" i="0"/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1812925" y="3622675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/>
              <a:t>T</a:t>
            </a:r>
            <a:r>
              <a:rPr lang="en-US" altLang="en-US" sz="2400" i="0" baseline="-25000"/>
              <a:t>3</a:t>
            </a:r>
            <a:endParaRPr lang="en-US" altLang="en-US" sz="2400" i="0"/>
          </a:p>
        </p:txBody>
      </p:sp>
      <p:sp>
        <p:nvSpPr>
          <p:cNvPr id="38919" name="Text Box 6"/>
          <p:cNvSpPr txBox="1">
            <a:spLocks noChangeArrowheads="1"/>
          </p:cNvSpPr>
          <p:nvPr/>
        </p:nvSpPr>
        <p:spPr bwMode="auto">
          <a:xfrm>
            <a:off x="4022725" y="1870075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/>
              <a:t>T</a:t>
            </a:r>
            <a:r>
              <a:rPr lang="en-US" altLang="en-US" sz="2400" i="0" baseline="-25000"/>
              <a:t>4</a:t>
            </a:r>
            <a:endParaRPr lang="en-US" altLang="en-US" sz="2400" i="0"/>
          </a:p>
        </p:txBody>
      </p:sp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3870325" y="2860675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/>
              <a:t>T</a:t>
            </a:r>
            <a:r>
              <a:rPr lang="en-US" altLang="en-US" sz="2400" i="0" baseline="-25000"/>
              <a:t>5</a:t>
            </a:r>
            <a:endParaRPr lang="en-US" altLang="en-US" sz="2400" i="0"/>
          </a:p>
        </p:txBody>
      </p:sp>
      <p:sp>
        <p:nvSpPr>
          <p:cNvPr id="38921" name="Text Box 8"/>
          <p:cNvSpPr txBox="1">
            <a:spLocks noChangeArrowheads="1"/>
          </p:cNvSpPr>
          <p:nvPr/>
        </p:nvSpPr>
        <p:spPr bwMode="auto">
          <a:xfrm>
            <a:off x="5622925" y="2860675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/>
              <a:t>T</a:t>
            </a:r>
            <a:r>
              <a:rPr lang="en-US" altLang="en-US" sz="2400" i="0" baseline="-25000"/>
              <a:t>6</a:t>
            </a:r>
            <a:endParaRPr lang="en-US" altLang="en-US" sz="2400" i="0"/>
          </a:p>
        </p:txBody>
      </p:sp>
      <p:sp>
        <p:nvSpPr>
          <p:cNvPr id="38922" name="Text Box 9"/>
          <p:cNvSpPr txBox="1">
            <a:spLocks noChangeArrowheads="1"/>
          </p:cNvSpPr>
          <p:nvPr/>
        </p:nvSpPr>
        <p:spPr bwMode="auto">
          <a:xfrm>
            <a:off x="7451725" y="2860675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/>
              <a:t>T</a:t>
            </a:r>
            <a:r>
              <a:rPr lang="en-US" altLang="en-US" sz="2400" i="0" baseline="-25000"/>
              <a:t>7</a:t>
            </a:r>
            <a:endParaRPr lang="en-US" altLang="en-US" sz="2400" i="0"/>
          </a:p>
        </p:txBody>
      </p:sp>
      <p:sp>
        <p:nvSpPr>
          <p:cNvPr id="38923" name="Line 10"/>
          <p:cNvSpPr>
            <a:spLocks noChangeShapeType="1"/>
          </p:cNvSpPr>
          <p:nvPr/>
        </p:nvSpPr>
        <p:spPr bwMode="auto">
          <a:xfrm flipV="1">
            <a:off x="1295400" y="22860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Line 11"/>
          <p:cNvSpPr>
            <a:spLocks noChangeShapeType="1"/>
          </p:cNvSpPr>
          <p:nvPr/>
        </p:nvSpPr>
        <p:spPr bwMode="auto">
          <a:xfrm>
            <a:off x="2590800" y="2057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2"/>
          <p:cNvSpPr>
            <a:spLocks noChangeShapeType="1"/>
          </p:cNvSpPr>
          <p:nvPr/>
        </p:nvSpPr>
        <p:spPr bwMode="auto">
          <a:xfrm>
            <a:off x="1295400" y="3200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Line 13"/>
          <p:cNvSpPr>
            <a:spLocks noChangeShapeType="1"/>
          </p:cNvSpPr>
          <p:nvPr/>
        </p:nvSpPr>
        <p:spPr bwMode="auto">
          <a:xfrm flipV="1">
            <a:off x="2286000" y="3200400"/>
            <a:ext cx="3276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Line 14"/>
          <p:cNvSpPr>
            <a:spLocks noChangeShapeType="1"/>
          </p:cNvSpPr>
          <p:nvPr/>
        </p:nvSpPr>
        <p:spPr bwMode="auto">
          <a:xfrm>
            <a:off x="6096000" y="3124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Line 15"/>
          <p:cNvSpPr>
            <a:spLocks noChangeShapeType="1"/>
          </p:cNvSpPr>
          <p:nvPr/>
        </p:nvSpPr>
        <p:spPr bwMode="auto">
          <a:xfrm>
            <a:off x="4419600" y="3048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Line 16"/>
          <p:cNvSpPr>
            <a:spLocks noChangeShapeType="1"/>
          </p:cNvSpPr>
          <p:nvPr/>
        </p:nvSpPr>
        <p:spPr bwMode="auto">
          <a:xfrm>
            <a:off x="2590800" y="2209800"/>
            <a:ext cx="2895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Line 17"/>
          <p:cNvSpPr>
            <a:spLocks noChangeShapeType="1"/>
          </p:cNvSpPr>
          <p:nvPr/>
        </p:nvSpPr>
        <p:spPr bwMode="auto">
          <a:xfrm flipV="1">
            <a:off x="2362200" y="32004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1" name="Rectangle 18"/>
          <p:cNvSpPr>
            <a:spLocks noChangeArrowheads="1"/>
          </p:cNvSpPr>
          <p:nvPr/>
        </p:nvSpPr>
        <p:spPr bwMode="auto">
          <a:xfrm flipH="1" flipV="1">
            <a:off x="533400" y="2895600"/>
            <a:ext cx="168275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4400" i="0">
              <a:solidFill>
                <a:schemeClr val="tx2"/>
              </a:solidFill>
            </a:endParaRPr>
          </a:p>
        </p:txBody>
      </p:sp>
      <p:sp>
        <p:nvSpPr>
          <p:cNvPr id="38932" name="Text Box 19"/>
          <p:cNvSpPr txBox="1">
            <a:spLocks noChangeArrowheads="1"/>
          </p:cNvSpPr>
          <p:nvPr/>
        </p:nvSpPr>
        <p:spPr bwMode="auto">
          <a:xfrm>
            <a:off x="838200" y="52578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/>
              <a:t>T</a:t>
            </a:r>
            <a:r>
              <a:rPr lang="en-US" altLang="en-US" sz="2400" i="0" baseline="-25000"/>
              <a:t>1</a:t>
            </a:r>
            <a:endParaRPr lang="en-US" altLang="en-US" sz="2400" i="0"/>
          </a:p>
        </p:txBody>
      </p:sp>
      <p:sp>
        <p:nvSpPr>
          <p:cNvPr id="38933" name="Text Box 20"/>
          <p:cNvSpPr txBox="1">
            <a:spLocks noChangeArrowheads="1"/>
          </p:cNvSpPr>
          <p:nvPr/>
        </p:nvSpPr>
        <p:spPr bwMode="auto">
          <a:xfrm>
            <a:off x="1981200" y="42672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/>
              <a:t>T</a:t>
            </a:r>
            <a:r>
              <a:rPr lang="en-US" altLang="en-US" sz="2400" i="0" baseline="-25000"/>
              <a:t>2</a:t>
            </a:r>
            <a:endParaRPr lang="en-US" altLang="en-US" sz="2400" i="0"/>
          </a:p>
        </p:txBody>
      </p:sp>
      <p:sp>
        <p:nvSpPr>
          <p:cNvPr id="38934" name="Text Box 21"/>
          <p:cNvSpPr txBox="1">
            <a:spLocks noChangeArrowheads="1"/>
          </p:cNvSpPr>
          <p:nvPr/>
        </p:nvSpPr>
        <p:spPr bwMode="auto">
          <a:xfrm>
            <a:off x="1828800" y="60198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/>
              <a:t>T</a:t>
            </a:r>
            <a:r>
              <a:rPr lang="en-US" altLang="en-US" sz="2400" i="0" baseline="-25000"/>
              <a:t>3</a:t>
            </a:r>
            <a:endParaRPr lang="en-US" altLang="en-US" sz="2400" i="0"/>
          </a:p>
        </p:txBody>
      </p:sp>
      <p:sp>
        <p:nvSpPr>
          <p:cNvPr id="38935" name="Text Box 22"/>
          <p:cNvSpPr txBox="1">
            <a:spLocks noChangeArrowheads="1"/>
          </p:cNvSpPr>
          <p:nvPr/>
        </p:nvSpPr>
        <p:spPr bwMode="auto">
          <a:xfrm>
            <a:off x="4038600" y="42672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/>
              <a:t>T</a:t>
            </a:r>
            <a:r>
              <a:rPr lang="en-US" altLang="en-US" sz="2400" i="0" baseline="-25000"/>
              <a:t>4</a:t>
            </a:r>
            <a:endParaRPr lang="en-US" altLang="en-US" sz="2400" i="0"/>
          </a:p>
        </p:txBody>
      </p:sp>
      <p:sp>
        <p:nvSpPr>
          <p:cNvPr id="38936" name="Text Box 23"/>
          <p:cNvSpPr txBox="1">
            <a:spLocks noChangeArrowheads="1"/>
          </p:cNvSpPr>
          <p:nvPr/>
        </p:nvSpPr>
        <p:spPr bwMode="auto">
          <a:xfrm>
            <a:off x="3886200" y="52578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/>
              <a:t>T</a:t>
            </a:r>
            <a:r>
              <a:rPr lang="en-US" altLang="en-US" sz="2400" i="0" baseline="-25000"/>
              <a:t>5</a:t>
            </a:r>
            <a:endParaRPr lang="en-US" altLang="en-US" sz="2400" i="0"/>
          </a:p>
        </p:txBody>
      </p:sp>
      <p:sp>
        <p:nvSpPr>
          <p:cNvPr id="38937" name="Text Box 24"/>
          <p:cNvSpPr txBox="1">
            <a:spLocks noChangeArrowheads="1"/>
          </p:cNvSpPr>
          <p:nvPr/>
        </p:nvSpPr>
        <p:spPr bwMode="auto">
          <a:xfrm>
            <a:off x="5638800" y="52578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/>
              <a:t>T</a:t>
            </a:r>
            <a:r>
              <a:rPr lang="en-US" altLang="en-US" sz="2400" i="0" baseline="-25000"/>
              <a:t>6</a:t>
            </a:r>
            <a:endParaRPr lang="en-US" altLang="en-US" sz="2400" i="0"/>
          </a:p>
        </p:txBody>
      </p:sp>
      <p:sp>
        <p:nvSpPr>
          <p:cNvPr id="38938" name="Text Box 25"/>
          <p:cNvSpPr txBox="1">
            <a:spLocks noChangeArrowheads="1"/>
          </p:cNvSpPr>
          <p:nvPr/>
        </p:nvSpPr>
        <p:spPr bwMode="auto">
          <a:xfrm>
            <a:off x="7467600" y="52578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/>
              <a:t>T</a:t>
            </a:r>
            <a:r>
              <a:rPr lang="en-US" altLang="en-US" sz="2400" i="0" baseline="-25000"/>
              <a:t>7</a:t>
            </a:r>
            <a:endParaRPr lang="en-US" altLang="en-US" sz="2400" i="0"/>
          </a:p>
        </p:txBody>
      </p:sp>
      <p:sp>
        <p:nvSpPr>
          <p:cNvPr id="38939" name="Line 26"/>
          <p:cNvSpPr>
            <a:spLocks noChangeShapeType="1"/>
          </p:cNvSpPr>
          <p:nvPr/>
        </p:nvSpPr>
        <p:spPr bwMode="auto">
          <a:xfrm flipV="1">
            <a:off x="1311275" y="4683125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0" name="Line 27"/>
          <p:cNvSpPr>
            <a:spLocks noChangeShapeType="1"/>
          </p:cNvSpPr>
          <p:nvPr/>
        </p:nvSpPr>
        <p:spPr bwMode="auto">
          <a:xfrm>
            <a:off x="2606675" y="445452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1" name="Line 28"/>
          <p:cNvSpPr>
            <a:spLocks noChangeShapeType="1"/>
          </p:cNvSpPr>
          <p:nvPr/>
        </p:nvSpPr>
        <p:spPr bwMode="auto">
          <a:xfrm>
            <a:off x="1311275" y="5597525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2" name="Line 29"/>
          <p:cNvSpPr>
            <a:spLocks noChangeShapeType="1"/>
          </p:cNvSpPr>
          <p:nvPr/>
        </p:nvSpPr>
        <p:spPr bwMode="auto">
          <a:xfrm flipV="1">
            <a:off x="2301875" y="5597525"/>
            <a:ext cx="3276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3" name="Line 30"/>
          <p:cNvSpPr>
            <a:spLocks noChangeShapeType="1"/>
          </p:cNvSpPr>
          <p:nvPr/>
        </p:nvSpPr>
        <p:spPr bwMode="auto">
          <a:xfrm>
            <a:off x="6111875" y="55213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4" name="Line 31"/>
          <p:cNvSpPr>
            <a:spLocks noChangeShapeType="1"/>
          </p:cNvSpPr>
          <p:nvPr/>
        </p:nvSpPr>
        <p:spPr bwMode="auto">
          <a:xfrm>
            <a:off x="4435475" y="544512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5" name="Line 32"/>
          <p:cNvSpPr>
            <a:spLocks noChangeShapeType="1"/>
          </p:cNvSpPr>
          <p:nvPr/>
        </p:nvSpPr>
        <p:spPr bwMode="auto">
          <a:xfrm>
            <a:off x="2606675" y="4606925"/>
            <a:ext cx="2895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6" name="Line 33"/>
          <p:cNvSpPr>
            <a:spLocks noChangeShapeType="1"/>
          </p:cNvSpPr>
          <p:nvPr/>
        </p:nvSpPr>
        <p:spPr bwMode="auto">
          <a:xfrm flipV="1">
            <a:off x="2378075" y="5597525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7" name="Text Box 34"/>
          <p:cNvSpPr txBox="1">
            <a:spLocks noChangeArrowheads="1"/>
          </p:cNvSpPr>
          <p:nvPr/>
        </p:nvSpPr>
        <p:spPr bwMode="auto">
          <a:xfrm>
            <a:off x="5715000" y="1981200"/>
            <a:ext cx="31257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/>
              <a:t>S is serializable in order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/>
              <a:t>T</a:t>
            </a:r>
            <a:r>
              <a:rPr lang="en-US" altLang="en-US" sz="2400" i="0" baseline="-25000"/>
              <a:t>1</a:t>
            </a:r>
            <a:r>
              <a:rPr lang="en-US" altLang="en-US" sz="2400" i="0"/>
              <a:t> T</a:t>
            </a:r>
            <a:r>
              <a:rPr lang="en-US" altLang="en-US" sz="2400" i="0" baseline="-25000"/>
              <a:t>2 </a:t>
            </a:r>
            <a:r>
              <a:rPr lang="en-US" altLang="en-US" sz="2400" i="0"/>
              <a:t>T</a:t>
            </a:r>
            <a:r>
              <a:rPr lang="en-US" altLang="en-US" sz="2400" i="0" baseline="-25000"/>
              <a:t>3 </a:t>
            </a:r>
            <a:r>
              <a:rPr lang="en-US" altLang="en-US" sz="2400" i="0"/>
              <a:t>T</a:t>
            </a:r>
            <a:r>
              <a:rPr lang="en-US" altLang="en-US" sz="2400" i="0" baseline="-25000"/>
              <a:t>4</a:t>
            </a:r>
            <a:r>
              <a:rPr lang="en-US" altLang="en-US" sz="2400" i="0"/>
              <a:t> T</a:t>
            </a:r>
            <a:r>
              <a:rPr lang="en-US" altLang="en-US" sz="2400" i="0" baseline="-25000"/>
              <a:t>5</a:t>
            </a:r>
            <a:r>
              <a:rPr lang="en-US" altLang="en-US" sz="2400" i="0"/>
              <a:t> T</a:t>
            </a:r>
            <a:r>
              <a:rPr lang="en-US" altLang="en-US" sz="2400" i="0" baseline="-25000"/>
              <a:t>6 </a:t>
            </a:r>
            <a:r>
              <a:rPr lang="en-US" altLang="en-US" sz="2400" i="0"/>
              <a:t>T</a:t>
            </a:r>
            <a:r>
              <a:rPr lang="en-US" altLang="en-US" sz="2400" i="0" baseline="-25000"/>
              <a:t>7</a:t>
            </a:r>
            <a:endParaRPr lang="en-US" altLang="en-US" sz="2400" i="0"/>
          </a:p>
        </p:txBody>
      </p:sp>
      <p:sp>
        <p:nvSpPr>
          <p:cNvPr id="38948" name="Text Box 36"/>
          <p:cNvSpPr txBox="1">
            <a:spLocks noChangeArrowheads="1"/>
          </p:cNvSpPr>
          <p:nvPr/>
        </p:nvSpPr>
        <p:spPr bwMode="auto">
          <a:xfrm>
            <a:off x="5715000" y="4114800"/>
            <a:ext cx="31511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/>
              <a:t>S is not serializable due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/>
              <a:t>to cycle T</a:t>
            </a:r>
            <a:r>
              <a:rPr lang="en-US" altLang="en-US" sz="2400" i="0" baseline="-25000"/>
              <a:t>2</a:t>
            </a:r>
            <a:r>
              <a:rPr lang="en-US" altLang="en-US" sz="2400" i="0"/>
              <a:t> T</a:t>
            </a:r>
            <a:r>
              <a:rPr lang="en-US" altLang="en-US" sz="2400" i="0" baseline="-25000"/>
              <a:t>6</a:t>
            </a:r>
            <a:r>
              <a:rPr lang="en-US" altLang="en-US" sz="2400" i="0"/>
              <a:t> T</a:t>
            </a:r>
            <a:r>
              <a:rPr lang="en-US" altLang="en-US" sz="2400" i="0" baseline="-25000"/>
              <a:t>7</a:t>
            </a:r>
            <a:r>
              <a:rPr lang="en-US" altLang="en-US" sz="2400" i="0"/>
              <a:t> T</a:t>
            </a:r>
            <a:r>
              <a:rPr lang="en-US" altLang="en-US" sz="2400" i="0" baseline="-25000"/>
              <a:t>2</a:t>
            </a:r>
            <a:endParaRPr lang="en-US" altLang="en-US" sz="2400" i="0"/>
          </a:p>
        </p:txBody>
      </p:sp>
      <p:sp>
        <p:nvSpPr>
          <p:cNvPr id="38949" name="Line 37"/>
          <p:cNvSpPr>
            <a:spLocks noChangeShapeType="1"/>
          </p:cNvSpPr>
          <p:nvPr/>
        </p:nvSpPr>
        <p:spPr bwMode="auto">
          <a:xfrm flipH="1" flipV="1">
            <a:off x="2743200" y="4572000"/>
            <a:ext cx="464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0" name="Text Box 38"/>
          <p:cNvSpPr txBox="1">
            <a:spLocks noChangeArrowheads="1"/>
          </p:cNvSpPr>
          <p:nvPr/>
        </p:nvSpPr>
        <p:spPr bwMode="auto">
          <a:xfrm>
            <a:off x="5715000" y="1219200"/>
            <a:ext cx="2652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/>
              <a:t>S:  … </a:t>
            </a:r>
            <a:r>
              <a:rPr lang="en-US" altLang="en-US" sz="2400"/>
              <a:t>p</a:t>
            </a:r>
            <a:r>
              <a:rPr lang="en-US" altLang="en-US" sz="2400" baseline="-25000"/>
              <a:t>1,i</a:t>
            </a:r>
            <a:r>
              <a:rPr lang="en-US" altLang="en-US" sz="2400"/>
              <a:t>, …, p</a:t>
            </a:r>
            <a:r>
              <a:rPr lang="en-US" altLang="en-US" sz="2400" baseline="-25000"/>
              <a:t>2,j</a:t>
            </a:r>
            <a:r>
              <a:rPr lang="en-US" altLang="en-US" sz="2400"/>
              <a:t>,</a:t>
            </a:r>
            <a:r>
              <a:rPr lang="en-US" altLang="en-US" sz="2400" i="0"/>
              <a:t> ...</a:t>
            </a:r>
          </a:p>
        </p:txBody>
      </p:sp>
      <p:sp>
        <p:nvSpPr>
          <p:cNvPr id="38951" name="Line 39"/>
          <p:cNvSpPr>
            <a:spLocks noChangeShapeType="1"/>
          </p:cNvSpPr>
          <p:nvPr/>
        </p:nvSpPr>
        <p:spPr bwMode="auto">
          <a:xfrm>
            <a:off x="6705600" y="114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2" name="Line 40"/>
          <p:cNvSpPr>
            <a:spLocks noChangeShapeType="1"/>
          </p:cNvSpPr>
          <p:nvPr/>
        </p:nvSpPr>
        <p:spPr bwMode="auto">
          <a:xfrm>
            <a:off x="7848600" y="114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3" name="Line 41"/>
          <p:cNvSpPr>
            <a:spLocks noChangeShapeType="1"/>
          </p:cNvSpPr>
          <p:nvPr/>
        </p:nvSpPr>
        <p:spPr bwMode="auto">
          <a:xfrm>
            <a:off x="6705600" y="1143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4" name="Text Box 42"/>
          <p:cNvSpPr txBox="1">
            <a:spLocks noChangeArrowheads="1"/>
          </p:cNvSpPr>
          <p:nvPr/>
        </p:nvSpPr>
        <p:spPr bwMode="auto">
          <a:xfrm>
            <a:off x="6842125" y="700088"/>
            <a:ext cx="1358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Conflict (*)</a:t>
            </a:r>
          </a:p>
        </p:txBody>
      </p:sp>
      <p:sp>
        <p:nvSpPr>
          <p:cNvPr id="38955" name="Text Box 43"/>
          <p:cNvSpPr txBox="1">
            <a:spLocks noChangeArrowheads="1"/>
          </p:cNvSpPr>
          <p:nvPr/>
        </p:nvSpPr>
        <p:spPr bwMode="auto">
          <a:xfrm>
            <a:off x="1295400" y="220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110061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Serializability in Distributed DBMS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Two histories have to be considered: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local histories 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global history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For global transactions (i.e., global history)  to be </a:t>
            </a:r>
            <a:r>
              <a:rPr lang="en-US" dirty="0">
                <a:solidFill>
                  <a:srgbClr val="FF0000"/>
                </a:solidFill>
              </a:rPr>
              <a:t>serializable</a:t>
            </a:r>
            <a:r>
              <a:rPr lang="en-US" dirty="0"/>
              <a:t>, two conditions are necessary: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Each local history should be serializable → </a:t>
            </a:r>
            <a:r>
              <a:rPr lang="en-US" dirty="0">
                <a:solidFill>
                  <a:srgbClr val="0432FF"/>
                </a:solidFill>
              </a:rPr>
              <a:t>local serializability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Two conflicting operations should be in the same relative order in all of the local histories where they appear together →     </a:t>
            </a:r>
            <a:r>
              <a:rPr lang="en-US" dirty="0">
                <a:solidFill>
                  <a:srgbClr val="0432FF"/>
                </a:solidFill>
              </a:rPr>
              <a:t>global serializability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2ECA5D-E9CD-3B40-8804-122FC621C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386A0-EF1E-6443-AF1E-FFDEC4C40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35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Global Non-serializability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7766" y="4188459"/>
            <a:ext cx="8643938" cy="1223106"/>
          </a:xfrm>
        </p:spPr>
        <p:txBody>
          <a:bodyPr/>
          <a:lstStyle/>
          <a:p>
            <a:r>
              <a:rPr lang="en-US" i="1" dirty="0">
                <a:solidFill>
                  <a:schemeClr val="tx2"/>
                </a:solidFill>
              </a:rPr>
              <a:t>x</a:t>
            </a:r>
            <a:r>
              <a:rPr lang="en-US" dirty="0">
                <a:solidFill>
                  <a:schemeClr val="tx2"/>
                </a:solidFill>
              </a:rPr>
              <a:t> stored at Site 1, </a:t>
            </a:r>
            <a:r>
              <a:rPr lang="en-US" i="1" dirty="0">
                <a:solidFill>
                  <a:schemeClr val="tx2"/>
                </a:solidFill>
              </a:rPr>
              <a:t>y</a:t>
            </a:r>
            <a:r>
              <a:rPr lang="en-US" dirty="0">
                <a:solidFill>
                  <a:schemeClr val="tx2"/>
                </a:solidFill>
              </a:rPr>
              <a:t> stored at Site 2</a:t>
            </a:r>
          </a:p>
          <a:p>
            <a:r>
              <a:rPr lang="en-US" i="1" dirty="0">
                <a:solidFill>
                  <a:schemeClr val="tx2"/>
                </a:solidFill>
              </a:rPr>
              <a:t>LH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i="1" dirty="0">
                <a:solidFill>
                  <a:schemeClr val="tx2"/>
                </a:solidFill>
              </a:rPr>
              <a:t>LH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 are individually serializable (in fact serial), and the two transactions are globally serializable.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674813" y="1724766"/>
            <a:ext cx="4852287" cy="221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pPr>
              <a:tabLst>
                <a:tab pos="685765" algn="l"/>
                <a:tab pos="3200236" algn="l"/>
                <a:tab pos="3714560" algn="l"/>
              </a:tabLst>
            </a:pP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T</a:t>
            </a:r>
            <a:r>
              <a:rPr lang="en-US" sz="1969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:	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Read(x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)	T</a:t>
            </a:r>
            <a:r>
              <a:rPr lang="en-US" sz="1969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:	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Read(x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)</a:t>
            </a:r>
          </a:p>
          <a:p>
            <a:pPr marL="114294" lvl="1">
              <a:tabLst>
                <a:tab pos="685765" algn="l"/>
                <a:tab pos="3200236" algn="l"/>
                <a:tab pos="3714560" algn="l"/>
              </a:tabLst>
            </a:pP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 ←x-100		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Read(y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)</a:t>
            </a:r>
          </a:p>
          <a:p>
            <a:pPr marL="114294" lvl="1">
              <a:tabLst>
                <a:tab pos="685765" algn="l"/>
                <a:tab pos="3200236" algn="l"/>
                <a:tab pos="3714560" algn="l"/>
              </a:tabLst>
            </a:pP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Write(x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)		Commit</a:t>
            </a:r>
          </a:p>
          <a:p>
            <a:pPr marL="114294" lvl="1">
              <a:tabLst>
                <a:tab pos="685765" algn="l"/>
                <a:tab pos="3200236" algn="l"/>
                <a:tab pos="3714560" algn="l"/>
              </a:tabLst>
            </a:pP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Read(y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)</a:t>
            </a:r>
          </a:p>
          <a:p>
            <a:pPr marL="114294" lvl="1">
              <a:tabLst>
                <a:tab pos="685765" algn="l"/>
                <a:tab pos="3200236" algn="l"/>
                <a:tab pos="3714560" algn="l"/>
              </a:tabLst>
            </a:pP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y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 ←y+100</a:t>
            </a:r>
          </a:p>
          <a:p>
            <a:pPr marL="114294" lvl="1">
              <a:tabLst>
                <a:tab pos="685765" algn="l"/>
                <a:tab pos="3200236" algn="l"/>
                <a:tab pos="3714560" algn="l"/>
              </a:tabLst>
            </a:pP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Write(y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)		</a:t>
            </a:r>
          </a:p>
          <a:p>
            <a:pPr marL="114294" lvl="1">
              <a:tabLst>
                <a:tab pos="685765" algn="l"/>
                <a:tab pos="3200236" algn="l"/>
                <a:tab pos="3714560" algn="l"/>
              </a:tabLst>
            </a:pP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	Commit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54441" y="5486400"/>
            <a:ext cx="2962346" cy="8473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LH</a:t>
            </a:r>
            <a:r>
              <a:rPr lang="en-US" sz="1969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={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R</a:t>
            </a:r>
            <a:r>
              <a:rPr lang="en-US" sz="1969" baseline="-25000" dirty="0" err="1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(x), 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W</a:t>
            </a:r>
            <a:r>
              <a:rPr lang="en-US" sz="1969" baseline="-25000" dirty="0" err="1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(x), R</a:t>
            </a:r>
            <a:r>
              <a:rPr lang="en-US" sz="1969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(x)}</a:t>
            </a:r>
          </a:p>
          <a:p>
            <a:pPr>
              <a:spcBef>
                <a:spcPct val="50000"/>
              </a:spcBef>
            </a:pP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LH</a:t>
            </a:r>
            <a:r>
              <a:rPr lang="en-US" sz="1969" baseline="-25000" dirty="0" err="1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={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R</a:t>
            </a:r>
            <a:r>
              <a:rPr lang="en-US" sz="1969" baseline="-25000" dirty="0" err="1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(y), 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W</a:t>
            </a:r>
            <a:r>
              <a:rPr lang="en-US" sz="1969" baseline="-25000" dirty="0" err="1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(y), 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R</a:t>
            </a:r>
            <a:r>
              <a:rPr lang="en-US" sz="1969" baseline="-25000" dirty="0" err="1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(y)}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36797-4801-D04D-8BC9-2071A1FC4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5EBF0-7122-AF46-83B8-01892AAA8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Global Non-serializability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7766" y="4188459"/>
            <a:ext cx="8643938" cy="1223106"/>
          </a:xfrm>
        </p:spPr>
        <p:txBody>
          <a:bodyPr/>
          <a:lstStyle/>
          <a:p>
            <a:r>
              <a:rPr lang="en-US" i="1" dirty="0">
                <a:solidFill>
                  <a:schemeClr val="tx2"/>
                </a:solidFill>
              </a:rPr>
              <a:t>x</a:t>
            </a:r>
            <a:r>
              <a:rPr lang="en-US" dirty="0">
                <a:solidFill>
                  <a:schemeClr val="tx2"/>
                </a:solidFill>
              </a:rPr>
              <a:t> stored at Site 1, </a:t>
            </a:r>
            <a:r>
              <a:rPr lang="en-US" i="1" dirty="0">
                <a:solidFill>
                  <a:schemeClr val="tx2"/>
                </a:solidFill>
              </a:rPr>
              <a:t>y</a:t>
            </a:r>
            <a:r>
              <a:rPr lang="en-US" dirty="0">
                <a:solidFill>
                  <a:schemeClr val="tx2"/>
                </a:solidFill>
              </a:rPr>
              <a:t> stored at Site 2</a:t>
            </a:r>
          </a:p>
          <a:p>
            <a:r>
              <a:rPr lang="en-US" i="1" dirty="0">
                <a:solidFill>
                  <a:schemeClr val="tx2"/>
                </a:solidFill>
              </a:rPr>
              <a:t>LH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i="1" dirty="0">
                <a:solidFill>
                  <a:schemeClr val="tx2"/>
                </a:solidFill>
              </a:rPr>
              <a:t>LH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 are individually </a:t>
            </a:r>
            <a:r>
              <a:rPr lang="en-US" dirty="0" err="1">
                <a:solidFill>
                  <a:schemeClr val="tx2"/>
                </a:solidFill>
              </a:rPr>
              <a:t>serializable</a:t>
            </a:r>
            <a:r>
              <a:rPr lang="en-US" dirty="0">
                <a:solidFill>
                  <a:schemeClr val="tx2"/>
                </a:solidFill>
              </a:rPr>
              <a:t> (in fact serial), but the two transactions are not globally </a:t>
            </a:r>
            <a:r>
              <a:rPr lang="en-US" dirty="0" err="1">
                <a:solidFill>
                  <a:schemeClr val="tx2"/>
                </a:solidFill>
              </a:rPr>
              <a:t>serializable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674813" y="1724766"/>
            <a:ext cx="4852287" cy="221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pPr>
              <a:tabLst>
                <a:tab pos="685765" algn="l"/>
                <a:tab pos="3200236" algn="l"/>
                <a:tab pos="3714560" algn="l"/>
              </a:tabLst>
            </a:pP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T</a:t>
            </a:r>
            <a:r>
              <a:rPr lang="en-US" sz="1969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:	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Read(x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)	T</a:t>
            </a:r>
            <a:r>
              <a:rPr lang="en-US" sz="1969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:	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Read(x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)</a:t>
            </a:r>
          </a:p>
          <a:p>
            <a:pPr marL="114294" lvl="1">
              <a:tabLst>
                <a:tab pos="685765" algn="l"/>
                <a:tab pos="3200236" algn="l"/>
                <a:tab pos="3714560" algn="l"/>
              </a:tabLst>
            </a:pP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 ←x-100		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Read(y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)</a:t>
            </a:r>
          </a:p>
          <a:p>
            <a:pPr marL="114294" lvl="1">
              <a:tabLst>
                <a:tab pos="685765" algn="l"/>
                <a:tab pos="3200236" algn="l"/>
                <a:tab pos="3714560" algn="l"/>
              </a:tabLst>
            </a:pP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Write(x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)		Commit</a:t>
            </a:r>
          </a:p>
          <a:p>
            <a:pPr marL="114294" lvl="1">
              <a:tabLst>
                <a:tab pos="685765" algn="l"/>
                <a:tab pos="3200236" algn="l"/>
                <a:tab pos="3714560" algn="l"/>
              </a:tabLst>
            </a:pP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Read(y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)</a:t>
            </a:r>
          </a:p>
          <a:p>
            <a:pPr marL="114294" lvl="1">
              <a:tabLst>
                <a:tab pos="685765" algn="l"/>
                <a:tab pos="3200236" algn="l"/>
                <a:tab pos="3714560" algn="l"/>
              </a:tabLst>
            </a:pP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y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 ←y+100</a:t>
            </a:r>
          </a:p>
          <a:p>
            <a:pPr marL="114294" lvl="1">
              <a:tabLst>
                <a:tab pos="685765" algn="l"/>
                <a:tab pos="3200236" algn="l"/>
                <a:tab pos="3714560" algn="l"/>
              </a:tabLst>
            </a:pP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Write(y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)		</a:t>
            </a:r>
          </a:p>
          <a:p>
            <a:pPr marL="114294" lvl="1">
              <a:tabLst>
                <a:tab pos="685765" algn="l"/>
                <a:tab pos="3200236" algn="l"/>
                <a:tab pos="3714560" algn="l"/>
              </a:tabLst>
            </a:pP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	Commit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54441" y="5486400"/>
            <a:ext cx="2882196" cy="8473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LH</a:t>
            </a:r>
            <a:r>
              <a:rPr lang="en-US" sz="1969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={R</a:t>
            </a:r>
            <a:r>
              <a:rPr lang="en-US" sz="1969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(x),W</a:t>
            </a:r>
            <a:r>
              <a:rPr lang="en-US" sz="1969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(x), R</a:t>
            </a:r>
            <a:r>
              <a:rPr lang="en-US" sz="1969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(x)}</a:t>
            </a:r>
          </a:p>
          <a:p>
            <a:pPr>
              <a:spcBef>
                <a:spcPct val="50000"/>
              </a:spcBef>
            </a:pP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LH</a:t>
            </a:r>
            <a:r>
              <a:rPr lang="en-US" sz="1969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={R</a:t>
            </a:r>
            <a:r>
              <a:rPr lang="en-US" sz="1969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(y), R</a:t>
            </a:r>
            <a:r>
              <a:rPr lang="en-US" sz="1969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(y),W</a:t>
            </a:r>
            <a:r>
              <a:rPr lang="en-US" sz="1969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(y)}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36797-4801-D04D-8BC9-2071A1FC4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5EBF0-7122-AF46-83B8-01892AAA8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69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Control Algorithms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idx="1"/>
          </p:nvPr>
        </p:nvSpPr>
        <p:spPr>
          <a:xfrm>
            <a:off x="611560" y="1600200"/>
            <a:ext cx="8075240" cy="4530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Pessimistic Algorithms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Locking-based Algorithms</a:t>
            </a:r>
          </a:p>
          <a:p>
            <a:pPr lvl="2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Centralized (primary site) </a:t>
            </a:r>
            <a:r>
              <a:rPr lang="en-US" sz="2400" dirty="0" err="1">
                <a:solidFill>
                  <a:srgbClr val="FF0000"/>
                </a:solidFill>
              </a:rPr>
              <a:t>2PL</a:t>
            </a:r>
            <a:r>
              <a:rPr lang="en-US" sz="2400" dirty="0">
                <a:solidFill>
                  <a:srgbClr val="FF0000"/>
                </a:solidFill>
              </a:rPr>
              <a:t> (Two-Phase Locking)</a:t>
            </a:r>
          </a:p>
          <a:p>
            <a:pPr lvl="2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Distributed 2PL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Timestamp-based Algorithms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Basic TO (Timestamp Ordering)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Conservative TO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Multiversion</a:t>
            </a:r>
            <a:r>
              <a:rPr lang="en-US" sz="2400" dirty="0"/>
              <a:t> Concurrency Control 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dirty="0"/>
              <a:t>Optimistic Algorithms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797292-ADE1-634F-84BE-3CE414C33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B42E71-9951-764F-8687-680A2F5B9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90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Locking-Based Algorithms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Transactions indicate their intentions by requesting locks from the scheduler (called </a:t>
            </a:r>
            <a:r>
              <a:rPr lang="en-US" dirty="0">
                <a:solidFill>
                  <a:srgbClr val="FF0000"/>
                </a:solidFill>
              </a:rPr>
              <a:t>lock manager</a:t>
            </a:r>
            <a:r>
              <a:rPr lang="en-US" dirty="0"/>
              <a:t>).</a:t>
            </a:r>
          </a:p>
          <a:p>
            <a:r>
              <a:rPr lang="en-US" dirty="0"/>
              <a:t>Locks are either </a:t>
            </a:r>
            <a:r>
              <a:rPr lang="en-US" dirty="0">
                <a:solidFill>
                  <a:srgbClr val="FF0000"/>
                </a:solidFill>
              </a:rPr>
              <a:t>read lock</a:t>
            </a:r>
            <a:r>
              <a:rPr lang="en-US" dirty="0"/>
              <a:t> (</a:t>
            </a:r>
            <a:r>
              <a:rPr lang="en-US" i="1" dirty="0" err="1"/>
              <a:t>rl</a:t>
            </a:r>
            <a:r>
              <a:rPr lang="en-US" dirty="0"/>
              <a:t>) [also called </a:t>
            </a:r>
            <a:r>
              <a:rPr lang="en-US" dirty="0">
                <a:solidFill>
                  <a:srgbClr val="FF0000"/>
                </a:solidFill>
              </a:rPr>
              <a:t>shared lock</a:t>
            </a:r>
            <a:r>
              <a:rPr lang="en-US" dirty="0"/>
              <a:t>] or </a:t>
            </a:r>
            <a:r>
              <a:rPr lang="en-US" dirty="0">
                <a:solidFill>
                  <a:srgbClr val="FF0000"/>
                </a:solidFill>
              </a:rPr>
              <a:t>write lock</a:t>
            </a:r>
            <a:r>
              <a:rPr lang="en-US" dirty="0"/>
              <a:t> (</a:t>
            </a:r>
            <a:r>
              <a:rPr lang="en-US" i="1" dirty="0" err="1"/>
              <a:t>wl</a:t>
            </a:r>
            <a:r>
              <a:rPr lang="en-US" dirty="0"/>
              <a:t>) [also called </a:t>
            </a:r>
            <a:r>
              <a:rPr lang="en-US" dirty="0">
                <a:solidFill>
                  <a:srgbClr val="FF0000"/>
                </a:solidFill>
              </a:rPr>
              <a:t>exclusive lock</a:t>
            </a:r>
            <a:r>
              <a:rPr lang="en-US" dirty="0"/>
              <a:t>]</a:t>
            </a:r>
          </a:p>
          <a:p>
            <a:r>
              <a:rPr lang="en-US" dirty="0"/>
              <a:t>Read locks and write locks conflict (because Read and Write operations are incompatible</a:t>
            </a:r>
          </a:p>
          <a:p>
            <a:pPr>
              <a:buFont typeface="Monotype Sorts" charset="2"/>
              <a:buNone/>
            </a:pPr>
            <a:r>
              <a:rPr lang="en-US" dirty="0"/>
              <a:t>			   </a:t>
            </a:r>
            <a:r>
              <a:rPr lang="en-US" i="1" dirty="0" err="1"/>
              <a:t>rl</a:t>
            </a:r>
            <a:r>
              <a:rPr lang="en-US" dirty="0"/>
              <a:t>	 </a:t>
            </a:r>
            <a:r>
              <a:rPr lang="en-US" i="1" dirty="0" err="1"/>
              <a:t>wl</a:t>
            </a:r>
            <a:endParaRPr lang="en-US" i="1" dirty="0"/>
          </a:p>
          <a:p>
            <a:pPr>
              <a:buFont typeface="Monotype Sorts" charset="2"/>
              <a:buNone/>
            </a:pPr>
            <a:r>
              <a:rPr lang="en-US" dirty="0"/>
              <a:t>		</a:t>
            </a:r>
            <a:r>
              <a:rPr lang="en-US" i="1" dirty="0" err="1"/>
              <a:t>rl</a:t>
            </a:r>
            <a:r>
              <a:rPr lang="en-US" dirty="0"/>
              <a:t>	 yes	no</a:t>
            </a:r>
          </a:p>
          <a:p>
            <a:pPr>
              <a:buFont typeface="Monotype Sorts" charset="2"/>
              <a:buNone/>
            </a:pPr>
            <a:r>
              <a:rPr lang="en-US" dirty="0"/>
              <a:t>		</a:t>
            </a:r>
            <a:r>
              <a:rPr lang="en-US" i="1" dirty="0" err="1"/>
              <a:t>wl</a:t>
            </a:r>
            <a:r>
              <a:rPr lang="en-US" dirty="0"/>
              <a:t>	 no	no</a:t>
            </a:r>
          </a:p>
          <a:p>
            <a:r>
              <a:rPr lang="en-US" dirty="0"/>
              <a:t>Locking works nicely to allow concurrent processing of transactions.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1485900" y="1574800"/>
            <a:ext cx="66675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A97864-AD7C-2B4A-81BD-86D0C6091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7FBF91-C8D9-A443-A20B-E8B241EF6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8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Distributed Transaction Processing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Distributed Concurrency Control</a:t>
            </a:r>
          </a:p>
          <a:p>
            <a:pPr lvl="1"/>
            <a:r>
              <a:rPr lang="en-US">
                <a:solidFill>
                  <a:srgbClr val="1771A9"/>
                </a:solidFill>
                <a:cs typeface="Arial" panose="020B0604020202020204" pitchFamily="34" charset="0"/>
              </a:rPr>
              <a:t>Distributed Reliability</a:t>
            </a:r>
            <a:endParaRPr lang="en-US" dirty="0">
              <a:solidFill>
                <a:srgbClr val="1771A9"/>
              </a:solidFill>
              <a:cs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25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28384" y="6381328"/>
            <a:ext cx="429816" cy="3600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8EE0C4-EFA3-4FCC-87DE-2E67678333C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2656"/>
            <a:ext cx="7772400" cy="810344"/>
          </a:xfrm>
        </p:spPr>
        <p:txBody>
          <a:bodyPr/>
          <a:lstStyle/>
          <a:p>
            <a:r>
              <a:rPr lang="en-US" altLang="en-US" dirty="0"/>
              <a:t>Two-Phase Locking (</a:t>
            </a:r>
            <a:r>
              <a:rPr lang="en-US" altLang="en-US" dirty="0" err="1"/>
              <a:t>2PL</a:t>
            </a:r>
            <a:r>
              <a:rPr lang="en-US" altLang="en-US" dirty="0"/>
              <a:t>)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Transaction does not release a lock until it has all the locks it will ever require.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Transaction has a locking phase followed by an unlocking phase</a:t>
            </a:r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Guarantees </a:t>
            </a:r>
            <a:r>
              <a:rPr lang="en-US" altLang="en-US" sz="2800" dirty="0" err="1"/>
              <a:t>serializability</a:t>
            </a:r>
            <a:r>
              <a:rPr lang="en-US" altLang="en-US" sz="2800" dirty="0"/>
              <a:t> when locking is done in this way</a:t>
            </a:r>
          </a:p>
        </p:txBody>
      </p:sp>
      <p:sp>
        <p:nvSpPr>
          <p:cNvPr id="64517" name="Line 4"/>
          <p:cNvSpPr>
            <a:spLocks noChangeShapeType="1"/>
          </p:cNvSpPr>
          <p:nvPr/>
        </p:nvSpPr>
        <p:spPr bwMode="auto">
          <a:xfrm>
            <a:off x="2362200" y="3886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Line 5"/>
          <p:cNvSpPr>
            <a:spLocks noChangeShapeType="1"/>
          </p:cNvSpPr>
          <p:nvPr/>
        </p:nvSpPr>
        <p:spPr bwMode="auto">
          <a:xfrm>
            <a:off x="2362200" y="50292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Text Box 9"/>
          <p:cNvSpPr txBox="1">
            <a:spLocks noChangeArrowheads="1"/>
          </p:cNvSpPr>
          <p:nvPr/>
        </p:nvSpPr>
        <p:spPr bwMode="auto">
          <a:xfrm>
            <a:off x="6461125" y="4841875"/>
            <a:ext cx="70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time</a:t>
            </a:r>
          </a:p>
        </p:txBody>
      </p:sp>
      <p:sp>
        <p:nvSpPr>
          <p:cNvPr id="64520" name="Text Box 10"/>
          <p:cNvSpPr txBox="1">
            <a:spLocks noChangeArrowheads="1"/>
          </p:cNvSpPr>
          <p:nvPr/>
        </p:nvSpPr>
        <p:spPr bwMode="auto">
          <a:xfrm>
            <a:off x="914400" y="3429000"/>
            <a:ext cx="13176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Number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of locks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held by T</a:t>
            </a:r>
          </a:p>
        </p:txBody>
      </p:sp>
      <p:sp>
        <p:nvSpPr>
          <p:cNvPr id="64521" name="Line 11"/>
          <p:cNvSpPr>
            <a:spLocks noChangeShapeType="1"/>
          </p:cNvSpPr>
          <p:nvPr/>
        </p:nvSpPr>
        <p:spPr bwMode="auto">
          <a:xfrm flipV="1">
            <a:off x="2895600" y="41910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Line 12"/>
          <p:cNvSpPr>
            <a:spLocks noChangeShapeType="1"/>
          </p:cNvSpPr>
          <p:nvPr/>
        </p:nvSpPr>
        <p:spPr bwMode="auto">
          <a:xfrm>
            <a:off x="4191000" y="4191000"/>
            <a:ext cx="1524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Text Box 13"/>
          <p:cNvSpPr txBox="1">
            <a:spLocks noChangeArrowheads="1"/>
          </p:cNvSpPr>
          <p:nvPr/>
        </p:nvSpPr>
        <p:spPr bwMode="auto">
          <a:xfrm>
            <a:off x="4191000" y="3194050"/>
            <a:ext cx="2001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</a:t>
            </a:r>
            <a:r>
              <a:rPr lang="en-US" altLang="en-US" sz="2400">
                <a:sym typeface="Symbol" panose="05050102010706020507" pitchFamily="18" charset="2"/>
              </a:rPr>
              <a:t></a:t>
            </a:r>
            <a:r>
              <a:rPr lang="en-US" altLang="en-US" sz="2400"/>
              <a:t>s first unlock</a:t>
            </a:r>
          </a:p>
        </p:txBody>
      </p:sp>
      <p:sp>
        <p:nvSpPr>
          <p:cNvPr id="64524" name="Line 14"/>
          <p:cNvSpPr>
            <a:spLocks noChangeShapeType="1"/>
          </p:cNvSpPr>
          <p:nvPr/>
        </p:nvSpPr>
        <p:spPr bwMode="auto">
          <a:xfrm flipH="1">
            <a:off x="4191000" y="3657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5" name="Text Box 15"/>
          <p:cNvSpPr txBox="1">
            <a:spLocks noChangeArrowheads="1"/>
          </p:cNvSpPr>
          <p:nvPr/>
        </p:nvSpPr>
        <p:spPr bwMode="auto">
          <a:xfrm>
            <a:off x="5699125" y="3698875"/>
            <a:ext cx="1446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 commits</a:t>
            </a:r>
          </a:p>
        </p:txBody>
      </p:sp>
      <p:sp>
        <p:nvSpPr>
          <p:cNvPr id="64526" name="Line 16"/>
          <p:cNvSpPr>
            <a:spLocks noChangeShapeType="1"/>
          </p:cNvSpPr>
          <p:nvPr/>
        </p:nvSpPr>
        <p:spPr bwMode="auto">
          <a:xfrm flipH="1">
            <a:off x="5943600" y="4114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87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Centralized </a:t>
            </a:r>
            <a:r>
              <a:rPr lang="en-US" dirty="0" err="1"/>
              <a:t>2PL</a:t>
            </a:r>
            <a:r>
              <a:rPr lang="en-US" dirty="0"/>
              <a:t> (</a:t>
            </a:r>
            <a:r>
              <a:rPr lang="en-US" dirty="0" err="1"/>
              <a:t>C2PL</a:t>
            </a:r>
            <a:r>
              <a:rPr lang="en-US" dirty="0"/>
              <a:t>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386324" y="1008607"/>
            <a:ext cx="8643938" cy="818061"/>
          </a:xfrm>
          <a:noFill/>
          <a:ln/>
        </p:spPr>
        <p:txBody>
          <a:bodyPr/>
          <a:lstStyle/>
          <a:p>
            <a:r>
              <a:rPr lang="en-US" sz="2000" dirty="0"/>
              <a:t>There is only one Coordinating TM, the lock manager at the central site, and the data processors (DP) at the other participating sites. </a:t>
            </a:r>
          </a:p>
          <a:p>
            <a:r>
              <a:rPr lang="en-US" sz="2000" dirty="0"/>
              <a:t>The participating sites are those that store the data items on which the operation is to be carried out.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4B2DF2-BF49-7244-A262-537AA016E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6A99C1-8F97-B341-AABB-19B32ADC6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974A355-2D39-5A44-BD87-DFE3581F6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702" y="2564904"/>
            <a:ext cx="5997778" cy="3788070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2466923"/>
            <a:ext cx="2160240" cy="1250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000" kern="0" dirty="0"/>
              <a:t>Lock requests are issued to Coordinating TM.</a:t>
            </a:r>
          </a:p>
        </p:txBody>
      </p:sp>
    </p:spTree>
    <p:extLst>
      <p:ext uri="{BB962C8B-B14F-4D97-AF65-F5344CB8AC3E}">
        <p14:creationId xmlns:p14="http://schemas.microsoft.com/office/powerpoint/2010/main" val="711593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</a:t>
            </a:r>
            <a:r>
              <a:rPr lang="en-US" dirty="0" err="1"/>
              <a:t>2PL</a:t>
            </a:r>
            <a:r>
              <a:rPr lang="en-US" dirty="0"/>
              <a:t> (</a:t>
            </a:r>
            <a:r>
              <a:rPr lang="en-US" dirty="0" err="1"/>
              <a:t>D2PL</a:t>
            </a:r>
            <a:r>
              <a:rPr lang="en-US" dirty="0"/>
              <a:t>)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idx="1"/>
          </p:nvPr>
        </p:nvSpPr>
        <p:spPr>
          <a:xfrm>
            <a:off x="489216" y="908720"/>
            <a:ext cx="8229600" cy="45307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Lock managers are placed at each site. Each scheduler handles lock requests for data at that site. The distributed </a:t>
            </a:r>
            <a:r>
              <a:rPr lang="en-US" dirty="0" err="1"/>
              <a:t>2PL</a:t>
            </a:r>
            <a:r>
              <a:rPr lang="en-US" dirty="0"/>
              <a:t> is similar to the </a:t>
            </a:r>
            <a:r>
              <a:rPr lang="en-US" dirty="0" err="1"/>
              <a:t>C2PL</a:t>
            </a:r>
            <a:r>
              <a:rPr lang="en-US" dirty="0"/>
              <a:t>, with two major modifications. 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The messages that are sent to the central site lock manager in </a:t>
            </a:r>
            <a:r>
              <a:rPr lang="en-US" dirty="0" err="1"/>
              <a:t>C2PL</a:t>
            </a:r>
            <a:r>
              <a:rPr lang="en-US" dirty="0"/>
              <a:t> are sent to the lock managers at all participating sites in </a:t>
            </a:r>
            <a:r>
              <a:rPr lang="en-US" dirty="0" err="1"/>
              <a:t>D2PL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The second difference is that the operations are not passed to the data processors by the coordinating transaction manager, but by the participating lock managers. </a:t>
            </a:r>
          </a:p>
          <a:p>
            <a:pPr lvl="1">
              <a:spcBef>
                <a:spcPct val="60000"/>
              </a:spcBef>
            </a:pPr>
            <a:r>
              <a:rPr lang="en-US" dirty="0"/>
              <a:t>This means that the coordinating transaction manager does not wait for a “lock request granted” message. 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1485900" y="1574800"/>
            <a:ext cx="66675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D1EA43-1E2F-2C42-B262-2F6D90D9B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</a:t>
            </a:r>
            <a:r>
              <a:rPr lang="en-US" dirty="0" err="1"/>
              <a:t>M.T</a:t>
            </a:r>
            <a:r>
              <a:rPr lang="en-US" dirty="0"/>
              <a:t>. </a:t>
            </a:r>
            <a:r>
              <a:rPr lang="en-US" dirty="0" err="1"/>
              <a:t>Özsu</a:t>
            </a:r>
            <a:r>
              <a:rPr lang="en-US" dirty="0"/>
              <a:t> &amp; P. </a:t>
            </a:r>
            <a:r>
              <a:rPr lang="en-US" dirty="0" err="1"/>
              <a:t>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225035-7B51-9F4C-9E4D-D2D3AA3FB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54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2PL Execution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EAC6AE-F82A-EF4B-8C96-22B08CEF6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8AC0A6-021B-3640-B965-F3A07ABB1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89BF5C5-068B-2946-988C-03F20DDBC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772816"/>
            <a:ext cx="6337143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69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9830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29600" cy="4530725"/>
          </a:xfrm>
          <a:noFill/>
          <a:ln/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dirty="0"/>
              <a:t>A transaction is deadlocked if it is blocked and will remain blocked until there is intervention.</a:t>
            </a:r>
          </a:p>
          <a:p>
            <a:pPr>
              <a:lnSpc>
                <a:spcPct val="105000"/>
              </a:lnSpc>
            </a:pPr>
            <a:r>
              <a:rPr lang="en-US" dirty="0"/>
              <a:t>Locking-based CC algorithms may cause deadlocks.</a:t>
            </a:r>
          </a:p>
          <a:p>
            <a:pPr>
              <a:lnSpc>
                <a:spcPct val="105000"/>
              </a:lnSpc>
            </a:pPr>
            <a:r>
              <a:rPr lang="en-US" dirty="0"/>
              <a:t>TO-based algorithms that involve waiting may cause deadlocks.</a:t>
            </a:r>
          </a:p>
          <a:p>
            <a:pPr>
              <a:lnSpc>
                <a:spcPct val="105000"/>
              </a:lnSpc>
            </a:pPr>
            <a:r>
              <a:rPr lang="en-US" dirty="0"/>
              <a:t>Wait-for graph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If transaction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 waits for another transaction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dirty="0"/>
              <a:t> to release a lock on an entity, then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 →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dirty="0"/>
              <a:t> in WFG.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1E0E89-77FE-2546-80E7-DC2DC47E2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40840-6C41-3547-8259-CAF39FBA6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24</a:t>
            </a:fld>
            <a:endParaRPr lang="en-US"/>
          </a:p>
        </p:txBody>
      </p:sp>
      <p:sp>
        <p:nvSpPr>
          <p:cNvPr id="98308" name="Oval 4"/>
          <p:cNvSpPr>
            <a:spLocks noChangeArrowheads="1"/>
          </p:cNvSpPr>
          <p:nvPr/>
        </p:nvSpPr>
        <p:spPr bwMode="auto">
          <a:xfrm>
            <a:off x="3060700" y="5322218"/>
            <a:ext cx="114300" cy="1397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98309" name="Oval 5"/>
          <p:cNvSpPr>
            <a:spLocks noChangeArrowheads="1"/>
          </p:cNvSpPr>
          <p:nvPr/>
        </p:nvSpPr>
        <p:spPr bwMode="auto">
          <a:xfrm>
            <a:off x="5778500" y="5360318"/>
            <a:ext cx="114300" cy="1397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2623957" y="5111082"/>
            <a:ext cx="412482" cy="457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2391" i="1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2391" i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5830707" y="5060282"/>
            <a:ext cx="426396" cy="457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2391" i="1" dirty="0" err="1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2391" i="1" baseline="-25000" dirty="0" err="1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  <a:endParaRPr lang="en-US" sz="2391" i="1" baseline="-25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B51CB-868E-9144-A8D4-A53A374CF277}"/>
              </a:ext>
            </a:extLst>
          </p:cNvPr>
          <p:cNvGrpSpPr/>
          <p:nvPr/>
        </p:nvGrpSpPr>
        <p:grpSpPr>
          <a:xfrm>
            <a:off x="3138488" y="4726906"/>
            <a:ext cx="2711450" cy="711200"/>
            <a:chOff x="3138488" y="4986338"/>
            <a:chExt cx="2711450" cy="711200"/>
          </a:xfrm>
        </p:grpSpPr>
        <p:sp>
          <p:nvSpPr>
            <p:cNvPr id="98310" name="Arc 6"/>
            <p:cNvSpPr>
              <a:spLocks/>
            </p:cNvSpPr>
            <p:nvPr/>
          </p:nvSpPr>
          <p:spPr bwMode="auto">
            <a:xfrm>
              <a:off x="4502150" y="4986338"/>
              <a:ext cx="1347788" cy="711200"/>
            </a:xfrm>
            <a:custGeom>
              <a:avLst/>
              <a:gdLst>
                <a:gd name="G0" fmla="+- 25 0 0"/>
                <a:gd name="G1" fmla="+- 21600 0 0"/>
                <a:gd name="G2" fmla="+- 21600 0 0"/>
                <a:gd name="T0" fmla="*/ 0 w 21625"/>
                <a:gd name="T1" fmla="*/ 1 h 21600"/>
                <a:gd name="T2" fmla="*/ 21625 w 21625"/>
                <a:gd name="T3" fmla="*/ 21600 h 21600"/>
                <a:gd name="T4" fmla="*/ 25 w 2162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25" h="21600" fill="none" extrusionOk="0">
                  <a:moveTo>
                    <a:pt x="-1" y="0"/>
                  </a:moveTo>
                  <a:cubicBezTo>
                    <a:pt x="8" y="0"/>
                    <a:pt x="16" y="-1"/>
                    <a:pt x="25" y="-1"/>
                  </a:cubicBezTo>
                  <a:cubicBezTo>
                    <a:pt x="11954" y="-1"/>
                    <a:pt x="21625" y="9670"/>
                    <a:pt x="21625" y="21600"/>
                  </a:cubicBezTo>
                </a:path>
                <a:path w="21625" h="21600" stroke="0" extrusionOk="0">
                  <a:moveTo>
                    <a:pt x="-1" y="0"/>
                  </a:moveTo>
                  <a:cubicBezTo>
                    <a:pt x="8" y="0"/>
                    <a:pt x="16" y="-1"/>
                    <a:pt x="25" y="-1"/>
                  </a:cubicBezTo>
                  <a:cubicBezTo>
                    <a:pt x="11954" y="-1"/>
                    <a:pt x="21625" y="9670"/>
                    <a:pt x="21625" y="21600"/>
                  </a:cubicBezTo>
                  <a:lnTo>
                    <a:pt x="25" y="21600"/>
                  </a:lnTo>
                  <a:close/>
                </a:path>
              </a:pathLst>
            </a:custGeom>
            <a:noFill/>
            <a:ln w="1905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endParaRPr lang="en-US" sz="1687" dirty="0">
                <a:latin typeface="Arial" panose="020B0604020202020204" pitchFamily="34" charset="0"/>
              </a:endParaRPr>
            </a:p>
          </p:txBody>
        </p:sp>
        <p:sp>
          <p:nvSpPr>
            <p:cNvPr id="98314" name="Arc 10"/>
            <p:cNvSpPr>
              <a:spLocks/>
            </p:cNvSpPr>
            <p:nvPr/>
          </p:nvSpPr>
          <p:spPr bwMode="auto">
            <a:xfrm>
              <a:off x="3138488" y="4986339"/>
              <a:ext cx="1384300" cy="622300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576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-1" y="21598"/>
                  </a:moveTo>
                  <a:cubicBezTo>
                    <a:pt x="-1" y="9679"/>
                    <a:pt x="9656" y="12"/>
                    <a:pt x="21575" y="-1"/>
                  </a:cubicBezTo>
                </a:path>
                <a:path w="21600" h="21599" stroke="0" extrusionOk="0">
                  <a:moveTo>
                    <a:pt x="-1" y="21598"/>
                  </a:moveTo>
                  <a:cubicBezTo>
                    <a:pt x="-1" y="9679"/>
                    <a:pt x="9656" y="12"/>
                    <a:pt x="21575" y="-1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9050" cap="rnd">
              <a:solidFill>
                <a:schemeClr val="tx2"/>
              </a:solidFill>
              <a:round/>
              <a:headEnd type="triangle" w="lg" len="lg"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endParaRPr lang="en-US" sz="1687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B2B266-5210-F440-83F4-346BBBACE638}"/>
              </a:ext>
            </a:extLst>
          </p:cNvPr>
          <p:cNvGrpSpPr/>
          <p:nvPr/>
        </p:nvGrpSpPr>
        <p:grpSpPr>
          <a:xfrm>
            <a:off x="3119438" y="5411118"/>
            <a:ext cx="2709862" cy="736600"/>
            <a:chOff x="3119438" y="5670550"/>
            <a:chExt cx="2709862" cy="736600"/>
          </a:xfrm>
        </p:grpSpPr>
        <p:sp>
          <p:nvSpPr>
            <p:cNvPr id="98311" name="Arc 7"/>
            <p:cNvSpPr>
              <a:spLocks/>
            </p:cNvSpPr>
            <p:nvPr/>
          </p:nvSpPr>
          <p:spPr bwMode="auto">
            <a:xfrm>
              <a:off x="3119438" y="5670550"/>
              <a:ext cx="1352550" cy="73660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905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endParaRPr lang="en-US" sz="1687" dirty="0">
                <a:latin typeface="Arial" panose="020B0604020202020204" pitchFamily="34" charset="0"/>
              </a:endParaRPr>
            </a:p>
          </p:txBody>
        </p:sp>
        <p:sp>
          <p:nvSpPr>
            <p:cNvPr id="98315" name="Arc 11"/>
            <p:cNvSpPr>
              <a:spLocks/>
            </p:cNvSpPr>
            <p:nvPr/>
          </p:nvSpPr>
          <p:spPr bwMode="auto">
            <a:xfrm>
              <a:off x="4464050" y="5765800"/>
              <a:ext cx="1365250" cy="64135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 cap="rnd">
              <a:solidFill>
                <a:schemeClr val="tx2"/>
              </a:solidFill>
              <a:round/>
              <a:headEnd type="triangle" w="lg" len="lg"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endParaRPr lang="en-US" sz="1687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283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Local versus Global WFG</a:t>
            </a:r>
          </a:p>
        </p:txBody>
      </p:sp>
      <p:sp>
        <p:nvSpPr>
          <p:cNvPr id="100354" name="Rectangle 2"/>
          <p:cNvSpPr>
            <a:spLocks noGrp="1" noChangeArrowheads="1"/>
          </p:cNvSpPr>
          <p:nvPr>
            <p:ph idx="1"/>
          </p:nvPr>
        </p:nvSpPr>
        <p:spPr>
          <a:xfrm>
            <a:off x="432020" y="1196752"/>
            <a:ext cx="8229600" cy="4530725"/>
          </a:xfrm>
          <a:noFill/>
          <a:ln/>
        </p:spPr>
        <p:txBody>
          <a:bodyPr/>
          <a:lstStyle/>
          <a:p>
            <a:r>
              <a:rPr lang="en-US" sz="2000" i="1" dirty="0"/>
              <a:t>T</a:t>
            </a:r>
            <a:r>
              <a:rPr lang="en-US" sz="2000" baseline="-25000" dirty="0"/>
              <a:t>1</a:t>
            </a:r>
            <a:r>
              <a:rPr lang="en-US" sz="2000" dirty="0"/>
              <a:t> and </a:t>
            </a:r>
            <a:r>
              <a:rPr lang="en-US" sz="2000" i="1" dirty="0"/>
              <a:t>T</a:t>
            </a:r>
            <a:r>
              <a:rPr lang="en-US" sz="2000" baseline="-25000" dirty="0"/>
              <a:t>2</a:t>
            </a:r>
            <a:r>
              <a:rPr lang="en-US" sz="2000" dirty="0"/>
              <a:t> run at site 1, </a:t>
            </a:r>
            <a:r>
              <a:rPr lang="en-US" sz="2000" i="1" dirty="0"/>
              <a:t>T</a:t>
            </a:r>
            <a:r>
              <a:rPr lang="en-US" sz="2000" baseline="-25000" dirty="0"/>
              <a:t>3</a:t>
            </a:r>
            <a:r>
              <a:rPr lang="en-US" sz="2000" dirty="0"/>
              <a:t> and </a:t>
            </a:r>
            <a:r>
              <a:rPr lang="en-US" sz="2000" i="1" dirty="0"/>
              <a:t>T</a:t>
            </a:r>
            <a:r>
              <a:rPr lang="en-US" sz="2000" baseline="-25000" dirty="0"/>
              <a:t>4</a:t>
            </a:r>
            <a:r>
              <a:rPr lang="en-US" sz="2000" dirty="0"/>
              <a:t> run at site 2. </a:t>
            </a:r>
          </a:p>
          <a:p>
            <a:r>
              <a:rPr lang="en-US" sz="2000" i="1" dirty="0"/>
              <a:t>T</a:t>
            </a:r>
            <a:r>
              <a:rPr lang="en-US" sz="2000" baseline="-25000" dirty="0"/>
              <a:t>3</a:t>
            </a:r>
            <a:r>
              <a:rPr lang="en-US" sz="2000" dirty="0"/>
              <a:t> waits for a lock held by </a:t>
            </a:r>
            <a:r>
              <a:rPr lang="en-US" sz="2000" i="1" dirty="0"/>
              <a:t>T</a:t>
            </a:r>
            <a:r>
              <a:rPr lang="en-US" sz="2000" baseline="-25000" dirty="0"/>
              <a:t>4</a:t>
            </a:r>
            <a:r>
              <a:rPr lang="en-US" sz="2000" dirty="0"/>
              <a:t> which waits for a lock held by </a:t>
            </a:r>
            <a:r>
              <a:rPr lang="en-US" sz="2000" i="1" dirty="0"/>
              <a:t>T</a:t>
            </a:r>
            <a:r>
              <a:rPr lang="en-US" sz="2000" baseline="-25000" dirty="0"/>
              <a:t>1</a:t>
            </a:r>
            <a:r>
              <a:rPr lang="en-US" sz="2000" dirty="0"/>
              <a:t> which waits for a lock held by </a:t>
            </a:r>
            <a:r>
              <a:rPr lang="en-US" sz="2000" i="1" dirty="0"/>
              <a:t>T</a:t>
            </a:r>
            <a:r>
              <a:rPr lang="en-US" sz="2000" baseline="-25000" dirty="0"/>
              <a:t>2</a:t>
            </a:r>
            <a:r>
              <a:rPr lang="en-US" sz="2000" dirty="0"/>
              <a:t> which, in turn, waits for a lock held by </a:t>
            </a:r>
            <a:r>
              <a:rPr lang="en-US" sz="2000" i="1" dirty="0"/>
              <a:t>T</a:t>
            </a:r>
            <a:r>
              <a:rPr lang="en-US" sz="2000" baseline="-25000" dirty="0"/>
              <a:t>3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	Local WFG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	Global WFG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63A56D-A211-D04D-B874-30B7E7B5D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4383E4-6F4B-1549-B6DC-966E3A294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D543A709-8616-5844-8951-43D98A3FF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496505"/>
            <a:ext cx="1800200" cy="1750879"/>
          </a:xfrm>
          <a:prstGeom prst="rect">
            <a:avLst/>
          </a:prstGeom>
        </p:spPr>
      </p:pic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D543A709-8616-5844-8951-43D98A3FF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032" y="4586023"/>
            <a:ext cx="1800200" cy="175087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 flipH="1">
            <a:off x="5508104" y="5157192"/>
            <a:ext cx="864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5508104" y="6093296"/>
            <a:ext cx="864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06338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Deadlock Detection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Transactions are allowed to wait freely.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Wait-for graphs and cycles.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Topologies for deadlock detection algorithms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sz="2400" dirty="0"/>
              <a:t>Centralized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sz="2400" dirty="0"/>
              <a:t>Hierarchical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sz="2400" dirty="0"/>
              <a:t>Distributed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99E03-A0D2-E048-A5DB-EF960C1A2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495AF-6C00-EE47-BC9B-825A3A469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17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Centralized Deadlock Detection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idx="1"/>
          </p:nvPr>
        </p:nvSpPr>
        <p:spPr>
          <a:xfrm>
            <a:off x="416028" y="1052736"/>
            <a:ext cx="8229600" cy="45307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One site is designated as the deadlock detector for the system. </a:t>
            </a:r>
          </a:p>
          <a:p>
            <a:pPr>
              <a:lnSpc>
                <a:spcPct val="100000"/>
              </a:lnSpc>
            </a:pPr>
            <a:r>
              <a:rPr lang="en-US" dirty="0"/>
              <a:t>Each scheduler periodically sends its local WFG to the central site which merges them to a global WFG to determine cycles.</a:t>
            </a:r>
          </a:p>
          <a:p>
            <a:pPr>
              <a:lnSpc>
                <a:spcPct val="100000"/>
              </a:lnSpc>
            </a:pPr>
            <a:r>
              <a:rPr lang="en-US" dirty="0"/>
              <a:t>How often to transmit?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Too often ⇒ higher communication cost but lower delays due to undetected deadlocks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Too late ⇒ higher delays due to deadlocks, but lower communication cost</a:t>
            </a:r>
          </a:p>
          <a:p>
            <a:pPr>
              <a:lnSpc>
                <a:spcPct val="100000"/>
              </a:lnSpc>
            </a:pPr>
            <a:r>
              <a:rPr lang="en-US" dirty="0"/>
              <a:t>Would be a reasonable choice if the concurrency control algorithm is also centralized.</a:t>
            </a:r>
          </a:p>
          <a:p>
            <a:pPr>
              <a:lnSpc>
                <a:spcPct val="100000"/>
              </a:lnSpc>
            </a:pPr>
            <a:r>
              <a:rPr lang="en-US" dirty="0"/>
              <a:t>Proposed for Distributed INGRES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BDDA40-C6D9-1340-A5D0-F22AE4BC7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761209-A9DF-4748-9FC8-F99533EEA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99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457201" y="987422"/>
            <a:ext cx="8003232" cy="19348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499" tIns="25400" rIns="63499" bIns="25400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An alternative to centralized deadlock detection is the building of a hierarchy of deadlock detectors (see Fig. below). </a:t>
            </a:r>
          </a:p>
          <a:p>
            <a:pPr marL="285750" indent="-28575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Deadlocks that are local to a single site would be detected at that site using the LWFG. </a:t>
            </a:r>
          </a:p>
          <a:p>
            <a:pPr marL="285750" indent="-28575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Each site also sends its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</a:rPr>
              <a:t>LWFG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 to the deadlock detector at the next level. 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title"/>
          </p:nvPr>
        </p:nvSpPr>
        <p:spPr>
          <a:xfrm>
            <a:off x="344017" y="188641"/>
            <a:ext cx="8229600" cy="648072"/>
          </a:xfrm>
          <a:noFill/>
          <a:ln/>
        </p:spPr>
        <p:txBody>
          <a:bodyPr/>
          <a:lstStyle/>
          <a:p>
            <a:r>
              <a:rPr lang="en-US"/>
              <a:t>Hierarchical Deadlock Detection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E9C9BB-109A-BD4A-BBAF-B93FFD64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FCB9E-F1FF-5347-A93C-F6E4B632A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EE9A58C-5864-6D4C-BA18-B52732521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96952"/>
            <a:ext cx="4462228" cy="3257596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1" y="2895150"/>
            <a:ext cx="4166220" cy="35045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499" tIns="25400" rIns="63499" bIns="25400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For example, a deadlock at site 1 would be detected by the local deadlock detector (DD) at site 1 (denoted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</a:rPr>
              <a:t>DD</a:t>
            </a:r>
            <a:r>
              <a:rPr lang="en-US" sz="2000" baseline="-25000" dirty="0" err="1">
                <a:solidFill>
                  <a:schemeClr val="tx2"/>
                </a:solidFill>
                <a:latin typeface="Arial" panose="020B0604020202020204" pitchFamily="34" charset="0"/>
              </a:rPr>
              <a:t>21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, 2 for level 2, 1 for site 1). </a:t>
            </a:r>
          </a:p>
          <a:p>
            <a:pPr marL="285750" indent="-28575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If, however, the deadlock involves sites 1 and 2, then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</a:rPr>
              <a:t>DD</a:t>
            </a:r>
            <a:r>
              <a:rPr lang="en-US" sz="2000" baseline="-25000" dirty="0" err="1">
                <a:solidFill>
                  <a:schemeClr val="tx2"/>
                </a:solidFill>
                <a:latin typeface="Arial" panose="020B0604020202020204" pitchFamily="34" charset="0"/>
              </a:rPr>
              <a:t>11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 detects it. </a:t>
            </a:r>
          </a:p>
          <a:p>
            <a:pPr marL="285750" indent="-28575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Finally, if the deadlock involves sites 1 and 4,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</a:rPr>
              <a:t>DD</a:t>
            </a:r>
            <a:r>
              <a:rPr lang="en-US" sz="2000" baseline="-25000" dirty="0" err="1">
                <a:solidFill>
                  <a:schemeClr val="tx2"/>
                </a:solidFill>
                <a:latin typeface="Arial" panose="020B0604020202020204" pitchFamily="34" charset="0"/>
              </a:rPr>
              <a:t>0x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 detects it, where x is one of 1, 2, 3, or 4.</a:t>
            </a:r>
          </a:p>
        </p:txBody>
      </p:sp>
    </p:spTree>
    <p:extLst>
      <p:ext uri="{BB962C8B-B14F-4D97-AF65-F5344CB8AC3E}">
        <p14:creationId xmlns:p14="http://schemas.microsoft.com/office/powerpoint/2010/main" val="1082234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Deadlock Detection</a:t>
            </a:r>
          </a:p>
        </p:txBody>
      </p:sp>
      <p:sp>
        <p:nvSpPr>
          <p:cNvPr id="114690" name="Rectangle 2"/>
          <p:cNvSpPr>
            <a:spLocks noGrp="1" noChangeArrowheads="1"/>
          </p:cNvSpPr>
          <p:nvPr>
            <p:ph idx="1"/>
          </p:nvPr>
        </p:nvSpPr>
        <p:spPr>
          <a:xfrm>
            <a:off x="394015" y="1023992"/>
            <a:ext cx="8292785" cy="319709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15000"/>
              </a:spcBef>
            </a:pPr>
            <a:r>
              <a:rPr lang="en-US" sz="2000" dirty="0"/>
              <a:t>There are local deadlock detectors at each site that communicate their LWFGs with one another. The </a:t>
            </a:r>
            <a:r>
              <a:rPr lang="en-US" sz="2000" dirty="0" err="1"/>
              <a:t>LWFG</a:t>
            </a:r>
            <a:r>
              <a:rPr lang="en-US" sz="2000" dirty="0"/>
              <a:t> at each site is formed and is modified as follows:</a:t>
            </a:r>
          </a:p>
          <a:p>
            <a:pPr lvl="1">
              <a:spcBef>
                <a:spcPct val="15000"/>
              </a:spcBef>
              <a:buFont typeface="+mj-lt"/>
              <a:buAutoNum type="arabicPeriod"/>
            </a:pPr>
            <a:r>
              <a:rPr lang="en-US" dirty="0"/>
              <a:t>Since each site receives the potential deadlock cycles from other sites, these edges are added to the </a:t>
            </a:r>
            <a:r>
              <a:rPr lang="en-US" dirty="0" err="1"/>
              <a:t>LWFGs</a:t>
            </a:r>
            <a:r>
              <a:rPr lang="en-US" dirty="0"/>
              <a:t>.</a:t>
            </a:r>
          </a:p>
          <a:p>
            <a:pPr lvl="1">
              <a:spcBef>
                <a:spcPct val="15000"/>
              </a:spcBef>
              <a:buFont typeface="+mj-lt"/>
              <a:buAutoNum type="arabicPeriod"/>
            </a:pPr>
            <a:r>
              <a:rPr lang="en-US" dirty="0"/>
              <a:t>The edges in the LWFG show that local transactions are waiting for transactions at other sites.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E304BE-8249-A041-AEC0-20218AED8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1DA3A4-BB51-C14D-BCD4-2C2F23F26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 descr="A picture containing photo, skiing, air&#10;&#10;Description automatically generated">
            <a:extLst>
              <a:ext uri="{FF2B5EF4-FFF2-40B4-BE49-F238E27FC236}">
                <a16:creationId xmlns:a16="http://schemas.microsoft.com/office/drawing/2014/main" id="{27EB1C9C-BF0B-0243-9D2C-B5C293A151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15816" y="3933056"/>
            <a:ext cx="299391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5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/>
              <a:t>Transaction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41101" y="1750219"/>
            <a:ext cx="8643938" cy="1526889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dirty="0"/>
              <a:t>A transaction is a collection of actions that make consistent transformations of system states while preserving system consistency.</a:t>
            </a:r>
          </a:p>
          <a:p>
            <a:pPr marL="685765" lvl="1" indent="-228588"/>
            <a:r>
              <a:rPr lang="en-US" dirty="0"/>
              <a:t>concurrency transparency</a:t>
            </a:r>
          </a:p>
          <a:p>
            <a:pPr marL="685765" lvl="1" indent="-228588"/>
            <a:r>
              <a:rPr lang="en-US" dirty="0"/>
              <a:t>failure transparency</a:t>
            </a:r>
          </a:p>
        </p:txBody>
      </p:sp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87AF1BFB-BC96-FD46-8948-489270D80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717032"/>
            <a:ext cx="6030824" cy="265265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3C66A-16FC-EA4F-8107-94F141D0A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17F5F-E48B-714B-97D1-510F1A2C2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23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Deadlock Detection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E304BE-8249-A041-AEC0-20218AED8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1DA3A4-BB51-C14D-BCD4-2C2F23F26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 descr="A picture containing photo, skiing, air&#10;&#10;Description automatically generated">
            <a:extLst>
              <a:ext uri="{FF2B5EF4-FFF2-40B4-BE49-F238E27FC236}">
                <a16:creationId xmlns:a16="http://schemas.microsoft.com/office/drawing/2014/main" id="{27EB1C9C-BF0B-0243-9D2C-B5C293A151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15816" y="4437112"/>
            <a:ext cx="2993910" cy="1728192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0C67453B-8FF7-6D48-B203-7E57D5855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896" y="1498812"/>
            <a:ext cx="8069544" cy="250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862" indent="-285736">
              <a:spcBef>
                <a:spcPct val="15000"/>
              </a:spcBef>
            </a:pPr>
            <a:r>
              <a:rPr lang="en-US" sz="2200" kern="0" dirty="0"/>
              <a:t>If there is a cycle that does not include the external edges, there is a local deadlock that can be handled locally. </a:t>
            </a:r>
          </a:p>
          <a:p>
            <a:pPr marL="342862" indent="-285736">
              <a:spcBef>
                <a:spcPct val="15000"/>
              </a:spcBef>
            </a:pPr>
            <a:r>
              <a:rPr lang="en-US" sz="2200" kern="0" dirty="0"/>
              <a:t>If, on the other hand, there is a cycle involving these external edges, there is a potential distributed deadlock and this cycle information has to be communicated to other deadlock detectors. </a:t>
            </a:r>
          </a:p>
          <a:p>
            <a:pPr marL="342862" indent="-285736">
              <a:spcBef>
                <a:spcPct val="15000"/>
              </a:spcBef>
            </a:pPr>
            <a:r>
              <a:rPr lang="en-US" sz="2200" kern="0" dirty="0"/>
              <a:t>In the case of Example, the possibility of such a distributed deadlock is detected by both sites.</a:t>
            </a:r>
          </a:p>
        </p:txBody>
      </p:sp>
    </p:spTree>
    <p:extLst>
      <p:ext uri="{BB962C8B-B14F-4D97-AF65-F5344CB8AC3E}">
        <p14:creationId xmlns:p14="http://schemas.microsoft.com/office/powerpoint/2010/main" val="353596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Control Algorithms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idx="1"/>
          </p:nvPr>
        </p:nvSpPr>
        <p:spPr>
          <a:xfrm>
            <a:off x="611560" y="1600200"/>
            <a:ext cx="8075240" cy="4530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Pessimistic Algorithms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Locking-based Algorithms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Centralized (primary site) </a:t>
            </a:r>
            <a:r>
              <a:rPr lang="en-US" sz="2400" dirty="0" err="1"/>
              <a:t>2PL</a:t>
            </a:r>
            <a:r>
              <a:rPr lang="en-US" sz="2400" dirty="0"/>
              <a:t> (Two-Phase Locking)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Distributed 2PL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Timestamp-based Algorithms</a:t>
            </a:r>
          </a:p>
          <a:p>
            <a:pPr lvl="2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Basic TO (Timestamp Ordering)</a:t>
            </a:r>
          </a:p>
          <a:p>
            <a:pPr lvl="2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Conservative TO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Multiversion</a:t>
            </a:r>
            <a:r>
              <a:rPr lang="en-US" sz="2400" dirty="0"/>
              <a:t> Concurrency Control 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dirty="0"/>
              <a:t>Optimistic Algorithms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797292-ADE1-634F-84BE-3CE414C33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B42E71-9951-764F-8687-680A2F5B9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23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Timestamp Ordering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474531" y="1435352"/>
            <a:ext cx="8229600" cy="4920998"/>
          </a:xfrm>
          <a:noFill/>
          <a:ln/>
        </p:spPr>
        <p:txBody>
          <a:bodyPr/>
          <a:lstStyle/>
          <a:p>
            <a:pPr>
              <a:lnSpc>
                <a:spcPct val="95000"/>
              </a:lnSpc>
              <a:spcBef>
                <a:spcPct val="10000"/>
              </a:spcBef>
              <a:buSzPct val="100000"/>
              <a:buFont typeface="Wingdings" pitchFamily="2" charset="2"/>
              <a:buChar char=""/>
              <a:tabLst>
                <a:tab pos="4114590" algn="l"/>
              </a:tabLst>
            </a:pPr>
            <a:r>
              <a:rPr lang="en-US" dirty="0"/>
              <a:t>Transaction (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) is assigned a globally unique timestamp (using system clock) </a:t>
            </a:r>
            <a:r>
              <a:rPr lang="en-US" i="1" dirty="0" err="1"/>
              <a:t>ts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).</a:t>
            </a:r>
          </a:p>
          <a:p>
            <a:pPr>
              <a:lnSpc>
                <a:spcPct val="95000"/>
              </a:lnSpc>
              <a:spcBef>
                <a:spcPct val="10000"/>
              </a:spcBef>
              <a:buSzPct val="100000"/>
              <a:buFont typeface="Wingdings" pitchFamily="2" charset="2"/>
              <a:buChar char=""/>
              <a:tabLst>
                <a:tab pos="4114590" algn="l"/>
              </a:tabLst>
            </a:pPr>
            <a:r>
              <a:rPr lang="en-US" dirty="0"/>
              <a:t>Transaction manager attaches the timestamp to all operations issued by the transaction.</a:t>
            </a:r>
          </a:p>
          <a:p>
            <a:pPr>
              <a:lnSpc>
                <a:spcPct val="95000"/>
              </a:lnSpc>
              <a:spcBef>
                <a:spcPct val="10000"/>
              </a:spcBef>
              <a:buSzPct val="100000"/>
              <a:buFont typeface="Wingdings" pitchFamily="2" charset="2"/>
              <a:buChar char=""/>
              <a:tabLst>
                <a:tab pos="4114590" algn="l"/>
              </a:tabLst>
            </a:pPr>
            <a:r>
              <a:rPr lang="en-US" dirty="0"/>
              <a:t>Each data item is assigned a write timestamp (</a:t>
            </a:r>
            <a:r>
              <a:rPr lang="en-US" i="1" dirty="0" err="1"/>
              <a:t>wts</a:t>
            </a:r>
            <a:r>
              <a:rPr lang="en-US" dirty="0"/>
              <a:t>) and a read timestamp (</a:t>
            </a:r>
            <a:r>
              <a:rPr lang="en-US" i="1" dirty="0" err="1"/>
              <a:t>rts</a:t>
            </a:r>
            <a:r>
              <a:rPr lang="en-US" dirty="0"/>
              <a:t>):</a:t>
            </a:r>
          </a:p>
          <a:p>
            <a:pPr marL="685765" lvl="1" indent="-228588">
              <a:lnSpc>
                <a:spcPct val="95000"/>
              </a:lnSpc>
              <a:spcBef>
                <a:spcPct val="10000"/>
              </a:spcBef>
              <a:tabLst>
                <a:tab pos="4114590" algn="l"/>
              </a:tabLst>
            </a:pPr>
            <a:r>
              <a:rPr lang="en-US" sz="2400" i="1" dirty="0" err="1"/>
              <a:t>rts</a:t>
            </a:r>
            <a:r>
              <a:rPr lang="en-US" sz="2400" dirty="0" err="1"/>
              <a:t>(</a:t>
            </a:r>
            <a:r>
              <a:rPr lang="en-US" sz="2400" i="1" dirty="0" err="1"/>
              <a:t>x</a:t>
            </a:r>
            <a:r>
              <a:rPr lang="en-US" sz="2400" dirty="0"/>
              <a:t>) = largest timestamp of any read on </a:t>
            </a:r>
            <a:r>
              <a:rPr lang="en-US" sz="2400" i="1" dirty="0" err="1"/>
              <a:t>x</a:t>
            </a:r>
            <a:endParaRPr lang="en-US" sz="2400" dirty="0"/>
          </a:p>
          <a:p>
            <a:pPr marL="685765" lvl="1" indent="-228588">
              <a:lnSpc>
                <a:spcPct val="95000"/>
              </a:lnSpc>
              <a:spcBef>
                <a:spcPct val="10000"/>
              </a:spcBef>
              <a:tabLst>
                <a:tab pos="4114590" algn="l"/>
              </a:tabLst>
            </a:pPr>
            <a:r>
              <a:rPr lang="en-US" sz="2400" i="1" dirty="0" err="1"/>
              <a:t>wts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= largest timestamp of any write on </a:t>
            </a:r>
            <a:r>
              <a:rPr lang="en-US" sz="2400" i="1" dirty="0"/>
              <a:t>x</a:t>
            </a:r>
            <a:endParaRPr lang="en-US" sz="2400" dirty="0"/>
          </a:p>
          <a:p>
            <a:pPr>
              <a:lnSpc>
                <a:spcPct val="95000"/>
              </a:lnSpc>
              <a:spcBef>
                <a:spcPct val="10000"/>
              </a:spcBef>
              <a:buSzPct val="100000"/>
              <a:buFont typeface="Wingdings" pitchFamily="2" charset="2"/>
              <a:buChar char=""/>
              <a:tabLst>
                <a:tab pos="4114590" algn="l"/>
              </a:tabLst>
            </a:pPr>
            <a:r>
              <a:rPr lang="en-US" dirty="0"/>
              <a:t>Conflicting operations are resolved by timestamp order.</a:t>
            </a:r>
          </a:p>
          <a:p>
            <a:pPr marL="0" indent="0">
              <a:lnSpc>
                <a:spcPct val="95000"/>
              </a:lnSpc>
              <a:spcBef>
                <a:spcPct val="10000"/>
              </a:spcBef>
              <a:buSzPct val="100000"/>
              <a:buNone/>
              <a:tabLst>
                <a:tab pos="4114590" algn="l"/>
              </a:tabLst>
            </a:pPr>
            <a:endParaRPr lang="en-US" dirty="0"/>
          </a:p>
          <a:p>
            <a:pPr>
              <a:lnSpc>
                <a:spcPct val="95000"/>
              </a:lnSpc>
              <a:spcBef>
                <a:spcPct val="10000"/>
              </a:spcBef>
              <a:buNone/>
              <a:tabLst>
                <a:tab pos="4114590" algn="l"/>
              </a:tabLst>
            </a:pPr>
            <a:r>
              <a:rPr lang="en-US" dirty="0"/>
              <a:t>	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C6BCB9-7FC8-AA4C-9CD8-E9296B786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431E4D-2D84-124B-92CC-B74F23105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37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Basic Timestamp Ordering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474531" y="1435352"/>
            <a:ext cx="8229600" cy="4920998"/>
          </a:xfrm>
          <a:noFill/>
          <a:ln/>
        </p:spPr>
        <p:txBody>
          <a:bodyPr/>
          <a:lstStyle/>
          <a:p>
            <a:pPr>
              <a:spcBef>
                <a:spcPts val="600"/>
              </a:spcBef>
              <a:buSzPct val="100000"/>
              <a:tabLst>
                <a:tab pos="4114590" algn="l"/>
              </a:tabLst>
            </a:pPr>
            <a:r>
              <a:rPr lang="en-US" sz="2000" dirty="0"/>
              <a:t>Two conflicting operations </a:t>
            </a:r>
            <a:r>
              <a:rPr lang="en-US" sz="2000" i="1" dirty="0" err="1"/>
              <a:t>O</a:t>
            </a:r>
            <a:r>
              <a:rPr lang="en-US" sz="2000" i="1" baseline="-25000" dirty="0" err="1"/>
              <a:t>ij</a:t>
            </a:r>
            <a:r>
              <a:rPr lang="en-US" sz="2000" dirty="0"/>
              <a:t> of 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i</a:t>
            </a:r>
            <a:r>
              <a:rPr lang="en-US" sz="2000" dirty="0"/>
              <a:t> and </a:t>
            </a:r>
            <a:r>
              <a:rPr lang="en-US" sz="2000" i="1" dirty="0" err="1"/>
              <a:t>O</a:t>
            </a:r>
            <a:r>
              <a:rPr lang="en-US" sz="2000" i="1" baseline="-25000" dirty="0" err="1"/>
              <a:t>kl</a:t>
            </a:r>
            <a:r>
              <a:rPr lang="en-US" sz="2000" dirty="0"/>
              <a:t> of </a:t>
            </a:r>
            <a:r>
              <a:rPr lang="en-US" sz="2000" i="1" dirty="0"/>
              <a:t>T</a:t>
            </a:r>
            <a:r>
              <a:rPr lang="en-US" sz="2000" i="1" baseline="-25000" dirty="0"/>
              <a:t>k</a:t>
            </a:r>
            <a:r>
              <a:rPr lang="en-US" sz="2000" dirty="0"/>
              <a:t> → </a:t>
            </a:r>
          </a:p>
          <a:p>
            <a:pPr lvl="1">
              <a:spcBef>
                <a:spcPts val="600"/>
              </a:spcBef>
              <a:buSzPct val="100000"/>
              <a:tabLst>
                <a:tab pos="4114590" algn="l"/>
              </a:tabLst>
            </a:pPr>
            <a:r>
              <a:rPr lang="en-US" i="1" dirty="0" err="1"/>
              <a:t>O</a:t>
            </a:r>
            <a:r>
              <a:rPr lang="en-US" i="1" baseline="-25000" dirty="0" err="1"/>
              <a:t>ij</a:t>
            </a:r>
            <a:r>
              <a:rPr lang="en-US" dirty="0"/>
              <a:t> executed before </a:t>
            </a:r>
            <a:r>
              <a:rPr lang="en-US" i="1" dirty="0" err="1"/>
              <a:t>O</a:t>
            </a:r>
            <a:r>
              <a:rPr lang="en-US" i="1" baseline="-25000" dirty="0" err="1"/>
              <a:t>kl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i="1" dirty="0" err="1"/>
              <a:t>ts</a:t>
            </a:r>
            <a:r>
              <a:rPr lang="en-US" dirty="0"/>
              <a:t>(</a:t>
            </a:r>
            <a:r>
              <a:rPr lang="en-US" i="1" dirty="0" err="1"/>
              <a:t>T</a:t>
            </a:r>
            <a:r>
              <a:rPr lang="en-US" i="1" baseline="-25000" dirty="0" err="1"/>
              <a:t>i</a:t>
            </a:r>
            <a:r>
              <a:rPr lang="en-US" dirty="0"/>
              <a:t>) &lt; </a:t>
            </a:r>
            <a:r>
              <a:rPr lang="en-US" i="1" dirty="0" err="1"/>
              <a:t>ts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i="1" baseline="-25000" dirty="0"/>
              <a:t>k</a:t>
            </a:r>
            <a:r>
              <a:rPr lang="en-US" dirty="0"/>
              <a:t>).</a:t>
            </a:r>
          </a:p>
          <a:p>
            <a:pPr lvl="1">
              <a:spcBef>
                <a:spcPts val="600"/>
              </a:spcBef>
              <a:buSzPct val="100000"/>
              <a:tabLst>
                <a:tab pos="4114590" algn="l"/>
              </a:tabLst>
            </a:pPr>
            <a:r>
              <a:rPr lang="en-US" i="1" dirty="0" err="1"/>
              <a:t>T</a:t>
            </a:r>
            <a:r>
              <a:rPr lang="en-US" i="1" baseline="-25000" dirty="0" err="1"/>
              <a:t>i</a:t>
            </a:r>
            <a:r>
              <a:rPr lang="en-US" dirty="0"/>
              <a:t> is called </a:t>
            </a:r>
            <a:r>
              <a:rPr lang="en-US" dirty="0">
                <a:solidFill>
                  <a:srgbClr val="0432FF"/>
                </a:solidFill>
              </a:rPr>
              <a:t>older</a:t>
            </a:r>
            <a:r>
              <a:rPr lang="en-US" dirty="0"/>
              <a:t> transaction</a:t>
            </a:r>
          </a:p>
          <a:p>
            <a:pPr lvl="1">
              <a:spcBef>
                <a:spcPts val="600"/>
              </a:spcBef>
              <a:buSzPct val="100000"/>
              <a:tabLst>
                <a:tab pos="4114590" algn="l"/>
              </a:tabLst>
            </a:pPr>
            <a:r>
              <a:rPr lang="en-US" i="1" dirty="0"/>
              <a:t>T</a:t>
            </a:r>
            <a:r>
              <a:rPr lang="en-US" i="1" baseline="-25000" dirty="0"/>
              <a:t>k</a:t>
            </a:r>
            <a:r>
              <a:rPr lang="en-US" dirty="0"/>
              <a:t> is called </a:t>
            </a:r>
            <a:r>
              <a:rPr lang="en-US" dirty="0">
                <a:solidFill>
                  <a:srgbClr val="0432FF"/>
                </a:solidFill>
              </a:rPr>
              <a:t>younger</a:t>
            </a:r>
            <a:r>
              <a:rPr lang="en-US" dirty="0"/>
              <a:t> transaction</a:t>
            </a:r>
          </a:p>
          <a:p>
            <a:pPr marL="0" indent="0">
              <a:spcBef>
                <a:spcPts val="600"/>
              </a:spcBef>
              <a:buSzPct val="100000"/>
              <a:buNone/>
              <a:tabLst>
                <a:tab pos="4114590" algn="l"/>
              </a:tabLst>
            </a:pPr>
            <a:endParaRPr lang="en-US" sz="2000" dirty="0"/>
          </a:p>
          <a:p>
            <a:pPr marL="0" indent="0">
              <a:spcBef>
                <a:spcPts val="600"/>
              </a:spcBef>
              <a:buSzPct val="100000"/>
              <a:buNone/>
              <a:tabLst>
                <a:tab pos="4114590" algn="l"/>
              </a:tabLst>
            </a:pPr>
            <a:endParaRPr lang="en-US" sz="2000" dirty="0"/>
          </a:p>
          <a:p>
            <a:pPr>
              <a:spcBef>
                <a:spcPts val="600"/>
              </a:spcBef>
              <a:buNone/>
              <a:tabLst>
                <a:tab pos="4114590" algn="l"/>
              </a:tabLst>
            </a:pPr>
            <a:r>
              <a:rPr lang="en-US" sz="2000" dirty="0"/>
              <a:t>	</a:t>
            </a:r>
            <a:r>
              <a:rPr lang="en-US" sz="2000" u="sng" dirty="0"/>
              <a:t>for </a:t>
            </a:r>
            <a:r>
              <a:rPr lang="en-US" sz="2000" i="1" u="sng" dirty="0" err="1"/>
              <a:t>R</a:t>
            </a:r>
            <a:r>
              <a:rPr lang="en-US" sz="2000" i="1" u="sng" baseline="-25000" dirty="0" err="1"/>
              <a:t>i</a:t>
            </a:r>
            <a:r>
              <a:rPr lang="en-US" sz="2000" u="sng" dirty="0"/>
              <a:t>(</a:t>
            </a:r>
            <a:r>
              <a:rPr lang="en-US" sz="2000" i="1" u="sng" dirty="0"/>
              <a:t>x</a:t>
            </a:r>
            <a:r>
              <a:rPr lang="en-US" sz="2000" u="sng" dirty="0"/>
              <a:t>)</a:t>
            </a:r>
            <a:r>
              <a:rPr lang="en-US" sz="2000" dirty="0"/>
              <a:t>	</a:t>
            </a:r>
            <a:r>
              <a:rPr lang="en-US" sz="2000" u="sng" dirty="0"/>
              <a:t>for </a:t>
            </a:r>
            <a:r>
              <a:rPr lang="en-US" sz="2000" i="1" u="sng" dirty="0"/>
              <a:t>W</a:t>
            </a:r>
            <a:r>
              <a:rPr lang="en-US" sz="2000" i="1" u="sng" baseline="-25000" dirty="0"/>
              <a:t>i</a:t>
            </a:r>
            <a:r>
              <a:rPr lang="en-US" sz="2000" u="sng" dirty="0"/>
              <a:t>(</a:t>
            </a:r>
            <a:r>
              <a:rPr lang="en-US" sz="2000" i="1" u="sng" dirty="0"/>
              <a:t>x</a:t>
            </a:r>
            <a:r>
              <a:rPr lang="en-US" sz="2000" u="sng" dirty="0"/>
              <a:t>)</a:t>
            </a:r>
          </a:p>
          <a:p>
            <a:pPr>
              <a:spcBef>
                <a:spcPts val="600"/>
              </a:spcBef>
              <a:buNone/>
              <a:tabLst>
                <a:tab pos="4114590" algn="l"/>
              </a:tabLst>
            </a:pPr>
            <a:endParaRPr lang="en-US" sz="2000" u="sng" dirty="0"/>
          </a:p>
          <a:p>
            <a:pPr>
              <a:spcBef>
                <a:spcPts val="600"/>
              </a:spcBef>
              <a:buNone/>
              <a:tabLst>
                <a:tab pos="4114590" algn="l"/>
              </a:tabLst>
            </a:pPr>
            <a:r>
              <a:rPr lang="en-US" sz="2000" b="1" dirty="0"/>
              <a:t>	if</a:t>
            </a:r>
            <a:r>
              <a:rPr lang="en-US" sz="2000" dirty="0"/>
              <a:t> </a:t>
            </a:r>
            <a:r>
              <a:rPr lang="en-US" sz="2000" i="1" dirty="0" err="1"/>
              <a:t>ts</a:t>
            </a:r>
            <a:r>
              <a:rPr lang="en-US" sz="2000" dirty="0"/>
              <a:t>(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i</a:t>
            </a:r>
            <a:r>
              <a:rPr lang="en-US" sz="2000" dirty="0"/>
              <a:t>) &lt; </a:t>
            </a:r>
            <a:r>
              <a:rPr lang="en-US" sz="2000" i="1" dirty="0" err="1"/>
              <a:t>wts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	</a:t>
            </a:r>
            <a:r>
              <a:rPr lang="en-US" sz="2000" b="1" dirty="0"/>
              <a:t>if</a:t>
            </a:r>
            <a:r>
              <a:rPr lang="en-US" sz="2000" dirty="0"/>
              <a:t> </a:t>
            </a:r>
            <a:r>
              <a:rPr lang="en-US" sz="2000" i="1" dirty="0" err="1"/>
              <a:t>ts</a:t>
            </a:r>
            <a:r>
              <a:rPr lang="en-US" sz="2000" dirty="0"/>
              <a:t>(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i</a:t>
            </a:r>
            <a:r>
              <a:rPr lang="en-US" sz="2000" dirty="0"/>
              <a:t>) &lt; </a:t>
            </a:r>
            <a:r>
              <a:rPr lang="en-US" sz="2000" i="1" dirty="0" err="1"/>
              <a:t>rts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 </a:t>
            </a:r>
            <a:r>
              <a:rPr lang="en-US" sz="2000" b="1" dirty="0"/>
              <a:t>or </a:t>
            </a:r>
            <a:r>
              <a:rPr lang="en-US" sz="2000" i="1" dirty="0" err="1"/>
              <a:t>ts</a:t>
            </a:r>
            <a:r>
              <a:rPr lang="en-US" sz="2000" dirty="0"/>
              <a:t>(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i</a:t>
            </a:r>
            <a:r>
              <a:rPr lang="en-US" sz="2000" dirty="0"/>
              <a:t>) &lt; </a:t>
            </a:r>
            <a:r>
              <a:rPr lang="en-US" sz="2000" i="1" dirty="0" err="1"/>
              <a:t>wts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 </a:t>
            </a:r>
          </a:p>
          <a:p>
            <a:pPr>
              <a:spcBef>
                <a:spcPts val="600"/>
              </a:spcBef>
              <a:buNone/>
              <a:tabLst>
                <a:tab pos="4114590" algn="l"/>
              </a:tabLst>
            </a:pPr>
            <a:r>
              <a:rPr lang="en-US" sz="2000" b="1" dirty="0"/>
              <a:t>	    then</a:t>
            </a:r>
            <a:r>
              <a:rPr lang="en-US" sz="2000" dirty="0"/>
              <a:t> reject </a:t>
            </a:r>
            <a:r>
              <a:rPr lang="en-US" sz="2000" i="1" dirty="0"/>
              <a:t>R</a:t>
            </a:r>
            <a:r>
              <a:rPr lang="en-US" sz="2000" i="1" baseline="-25000" dirty="0"/>
              <a:t>i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	    </a:t>
            </a:r>
            <a:r>
              <a:rPr lang="en-US" sz="2000" b="1" dirty="0"/>
              <a:t>then</a:t>
            </a:r>
            <a:r>
              <a:rPr lang="en-US" sz="2000" dirty="0"/>
              <a:t> reject </a:t>
            </a:r>
            <a:r>
              <a:rPr lang="en-US" sz="2000" i="1" dirty="0"/>
              <a:t>W</a:t>
            </a:r>
            <a:r>
              <a:rPr lang="en-US" sz="2000" i="1" baseline="-25000" dirty="0"/>
              <a:t>i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</a:t>
            </a:r>
          </a:p>
          <a:p>
            <a:pPr>
              <a:spcBef>
                <a:spcPts val="600"/>
              </a:spcBef>
              <a:buNone/>
              <a:tabLst>
                <a:tab pos="4114590" algn="l"/>
              </a:tabLst>
            </a:pPr>
            <a:r>
              <a:rPr lang="en-US" sz="2000" b="1" dirty="0"/>
              <a:t>	    else</a:t>
            </a:r>
            <a:r>
              <a:rPr lang="en-US" sz="2000" dirty="0"/>
              <a:t> accept </a:t>
            </a:r>
            <a:r>
              <a:rPr lang="en-US" sz="2000" i="1" dirty="0"/>
              <a:t>R</a:t>
            </a:r>
            <a:r>
              <a:rPr lang="en-US" sz="2000" i="1" baseline="-25000" dirty="0"/>
              <a:t>i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	    </a:t>
            </a:r>
            <a:r>
              <a:rPr lang="en-US" sz="2000" b="1" dirty="0"/>
              <a:t>else</a:t>
            </a:r>
            <a:r>
              <a:rPr lang="en-US" sz="2000" dirty="0"/>
              <a:t> accept </a:t>
            </a:r>
            <a:r>
              <a:rPr lang="en-US" sz="2000" i="1" dirty="0"/>
              <a:t>W</a:t>
            </a:r>
            <a:r>
              <a:rPr lang="en-US" sz="2000" i="1" baseline="-25000" dirty="0"/>
              <a:t>i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</a:t>
            </a:r>
          </a:p>
          <a:p>
            <a:pPr>
              <a:spcBef>
                <a:spcPts val="600"/>
              </a:spcBef>
              <a:buNone/>
              <a:tabLst>
                <a:tab pos="4114590" algn="l"/>
              </a:tabLst>
            </a:pPr>
            <a:r>
              <a:rPr lang="en-US" sz="2000" i="1" dirty="0"/>
              <a:t>	            </a:t>
            </a:r>
            <a:r>
              <a:rPr lang="en-US" sz="2000" i="1" dirty="0" err="1"/>
              <a:t>rts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 </a:t>
            </a:r>
            <a:r>
              <a:rPr lang="en-US" sz="2000" dirty="0">
                <a:latin typeface="Symbol" charset="2"/>
                <a:sym typeface="Symbol"/>
              </a:rPr>
              <a:t></a:t>
            </a:r>
            <a:r>
              <a:rPr lang="en-US" sz="2000" dirty="0">
                <a:latin typeface="Symbol" charset="2"/>
              </a:rPr>
              <a:t> </a:t>
            </a:r>
            <a:r>
              <a:rPr lang="en-US" sz="2000" i="1" dirty="0" err="1"/>
              <a:t>ts</a:t>
            </a:r>
            <a:r>
              <a:rPr lang="en-US" sz="2000" dirty="0"/>
              <a:t>(</a:t>
            </a:r>
            <a:r>
              <a:rPr lang="en-US" sz="2000" i="1" dirty="0"/>
              <a:t>T</a:t>
            </a:r>
            <a:r>
              <a:rPr lang="en-US" sz="2000" i="1" baseline="-25000" dirty="0"/>
              <a:t>i</a:t>
            </a:r>
            <a:r>
              <a:rPr lang="en-US" sz="2000" dirty="0"/>
              <a:t>) 	            </a:t>
            </a:r>
            <a:r>
              <a:rPr lang="en-US" sz="2000" i="1" dirty="0" err="1"/>
              <a:t>wts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 </a:t>
            </a:r>
            <a:r>
              <a:rPr lang="en-US" sz="2000" dirty="0">
                <a:latin typeface="Symbol" charset="2"/>
                <a:sym typeface="Symbol"/>
              </a:rPr>
              <a:t></a:t>
            </a:r>
            <a:r>
              <a:rPr lang="en-US" sz="2000" dirty="0">
                <a:latin typeface="Symbol" charset="2"/>
              </a:rPr>
              <a:t> </a:t>
            </a:r>
            <a:r>
              <a:rPr lang="en-US" sz="2000" i="1" dirty="0" err="1"/>
              <a:t>ts</a:t>
            </a:r>
            <a:r>
              <a:rPr lang="en-US" sz="2000" dirty="0"/>
              <a:t>(</a:t>
            </a:r>
            <a:r>
              <a:rPr lang="en-US" sz="2000" i="1" dirty="0"/>
              <a:t>T</a:t>
            </a:r>
            <a:r>
              <a:rPr lang="en-US" sz="2000" i="1" baseline="-25000" dirty="0"/>
              <a:t>i</a:t>
            </a:r>
            <a:r>
              <a:rPr lang="en-US" sz="2000" dirty="0"/>
              <a:t>)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C6BCB9-7FC8-AA4C-9CD8-E9296B786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431E4D-2D84-124B-92CC-B74F23105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62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Conservative Timestamp Ordering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Basic timestamp ordering tries to execute an operation as soon as it is accepted</a:t>
            </a:r>
          </a:p>
          <a:p>
            <a:pPr lvl="1"/>
            <a:r>
              <a:rPr lang="en-US" dirty="0"/>
              <a:t>progressive</a:t>
            </a:r>
          </a:p>
          <a:p>
            <a:pPr lvl="1"/>
            <a:r>
              <a:rPr lang="en-US" dirty="0"/>
              <a:t>too many restarts since there is no delaying</a:t>
            </a:r>
          </a:p>
          <a:p>
            <a:r>
              <a:rPr lang="en-US" dirty="0"/>
              <a:t>Conservative timestamping delays each operation until no operation with a smaller timestamp can arrive at that scheduler. </a:t>
            </a:r>
          </a:p>
          <a:p>
            <a:r>
              <a:rPr lang="en-US" dirty="0"/>
              <a:t>If this condition can be guaranteed, the scheduler will never reject an operation. </a:t>
            </a:r>
          </a:p>
          <a:p>
            <a:r>
              <a:rPr lang="en-US" dirty="0"/>
              <a:t>However, this delay introduces the possibility of deadlocks.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63BEC2-60EC-1946-8D26-03946B9C9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657D74-3138-1B46-8A83-29BD5017B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93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Control Algorithms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idx="1"/>
          </p:nvPr>
        </p:nvSpPr>
        <p:spPr>
          <a:xfrm>
            <a:off x="611560" y="1600200"/>
            <a:ext cx="8075240" cy="4530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Pessimistic Algorithms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Locking-based Algorithms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Centralized (primary site) </a:t>
            </a:r>
            <a:r>
              <a:rPr lang="en-US" sz="2400" dirty="0" err="1"/>
              <a:t>2PL</a:t>
            </a:r>
            <a:r>
              <a:rPr lang="en-US" sz="2400" dirty="0"/>
              <a:t> (Two-Phase Locking)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Distributed 2PL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Timestamp-based Algorithms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Basic TO (Timestamp Ordering)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Conservative TO</a:t>
            </a:r>
          </a:p>
          <a:p>
            <a:pPr lvl="1">
              <a:lnSpc>
                <a:spcPct val="80000"/>
              </a:lnSpc>
            </a:pPr>
            <a:r>
              <a:rPr lang="en-US" sz="2400" dirty="0" err="1">
                <a:solidFill>
                  <a:srgbClr val="FF0000"/>
                </a:solidFill>
              </a:rPr>
              <a:t>Multiversion</a:t>
            </a:r>
            <a:r>
              <a:rPr lang="en-US" sz="2400" dirty="0">
                <a:solidFill>
                  <a:srgbClr val="FF0000"/>
                </a:solidFill>
              </a:rPr>
              <a:t> Concurrency Control 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dirty="0"/>
              <a:t>Optimistic Algorithms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797292-ADE1-634F-84BE-3CE414C33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B42E71-9951-764F-8687-680A2F5B9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11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err="1"/>
              <a:t>Multiversion</a:t>
            </a:r>
            <a:r>
              <a:rPr lang="en-US" dirty="0"/>
              <a:t> Concurrency Control (MVCC)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405780" y="1556792"/>
            <a:ext cx="8229600" cy="326896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Do not modify the values in the database, create new values.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Implemented in a number of systems: IBM DB2, Oracle, SQL Server, SAP HANA, </a:t>
            </a:r>
            <a:r>
              <a:rPr lang="en-US" dirty="0" err="1"/>
              <a:t>BerkeleyDB</a:t>
            </a:r>
            <a:r>
              <a:rPr lang="en-US" dirty="0"/>
              <a:t>, PostgreSQL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 err="1"/>
              <a:t>MVCC</a:t>
            </a:r>
            <a:r>
              <a:rPr lang="en-US" dirty="0"/>
              <a:t> techniques typically use timestamps to maintain transaction isolation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Each version of a data item that is created is labeled with the timestamp of the transaction that creates it. 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The idea is that each read operation accesses the version of the data item that is appropriate for its timestamp, thus reducing transaction aborts and restarts.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88ABA6-82D1-8B48-8983-97061D546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</a:t>
            </a:r>
            <a:r>
              <a:rPr lang="en-US" dirty="0" err="1"/>
              <a:t>M.T</a:t>
            </a:r>
            <a:r>
              <a:rPr lang="en-US" dirty="0"/>
              <a:t>. </a:t>
            </a:r>
            <a:r>
              <a:rPr lang="en-US" dirty="0" err="1"/>
              <a:t>Özsu</a:t>
            </a:r>
            <a:r>
              <a:rPr lang="en-US" dirty="0"/>
              <a:t> &amp; P. </a:t>
            </a:r>
            <a:r>
              <a:rPr lang="en-US" dirty="0" err="1"/>
              <a:t>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E91C5D-E674-E747-A6D0-65301691F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814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332440" cy="1139825"/>
          </a:xfrm>
          <a:noFill/>
          <a:ln/>
        </p:spPr>
        <p:txBody>
          <a:bodyPr/>
          <a:lstStyle/>
          <a:p>
            <a:r>
              <a:rPr lang="en-US" dirty="0"/>
              <a:t>MVCC Reads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1324744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A </a:t>
            </a:r>
            <a:r>
              <a:rPr lang="en-US" i="1" dirty="0"/>
              <a:t>R</a:t>
            </a:r>
            <a:r>
              <a:rPr lang="en-US" i="1" baseline="-25000" dirty="0"/>
              <a:t>i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is translated into a read on one version of </a:t>
            </a:r>
            <a:r>
              <a:rPr lang="en-US" i="1" dirty="0"/>
              <a:t>x</a:t>
            </a:r>
            <a:r>
              <a:rPr lang="en-US" dirty="0"/>
              <a:t>. 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Find a version of </a:t>
            </a:r>
            <a:r>
              <a:rPr lang="en-US" i="1" dirty="0"/>
              <a:t>x</a:t>
            </a:r>
            <a:r>
              <a:rPr lang="en-US" dirty="0"/>
              <a:t> (say </a:t>
            </a:r>
            <a:r>
              <a:rPr lang="en-US" i="1" dirty="0"/>
              <a:t>x</a:t>
            </a:r>
            <a:r>
              <a:rPr lang="en-US" i="1" baseline="-25000" dirty="0"/>
              <a:t>v</a:t>
            </a:r>
            <a:r>
              <a:rPr lang="en-US" dirty="0"/>
              <a:t>) such that </a:t>
            </a:r>
            <a:r>
              <a:rPr lang="en-US" i="1" dirty="0" err="1"/>
              <a:t>ts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v</a:t>
            </a:r>
            <a:r>
              <a:rPr lang="en-US" dirty="0"/>
              <a:t>) is the largest timestamp less than </a:t>
            </a:r>
            <a:r>
              <a:rPr lang="en-US" i="1" dirty="0" err="1"/>
              <a:t>ts</a:t>
            </a:r>
            <a:r>
              <a:rPr lang="en-US" dirty="0"/>
              <a:t>(</a:t>
            </a:r>
            <a:r>
              <a:rPr lang="en-US" i="1" dirty="0" err="1"/>
              <a:t>T</a:t>
            </a:r>
            <a:r>
              <a:rPr lang="en-US" i="1" baseline="-25000" dirty="0" err="1"/>
              <a:t>i</a:t>
            </a:r>
            <a:r>
              <a:rPr lang="en-US" dirty="0"/>
              <a:t>).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88ABA6-82D1-8B48-8983-97061D546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E91C5D-E674-E747-A6D0-65301691F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 descr="A close up of a antenna&#10;&#10;Description automatically generated">
            <a:extLst>
              <a:ext uri="{FF2B5EF4-FFF2-40B4-BE49-F238E27FC236}">
                <a16:creationId xmlns:a16="http://schemas.microsoft.com/office/drawing/2014/main" id="{90A995F5-D495-844B-8178-8C8A9E176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473765"/>
            <a:ext cx="6781634" cy="192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616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MVCC Writes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424060" y="847725"/>
            <a:ext cx="8229600" cy="4530725"/>
          </a:xfrm>
          <a:noFill/>
          <a:ln/>
        </p:spPr>
        <p:txBody>
          <a:bodyPr/>
          <a:lstStyle/>
          <a:p>
            <a:r>
              <a:rPr lang="en-US" sz="2200" dirty="0"/>
              <a:t>A </a:t>
            </a:r>
            <a:r>
              <a:rPr lang="en-US" sz="2200" i="1" dirty="0"/>
              <a:t>W</a:t>
            </a:r>
            <a:r>
              <a:rPr lang="en-US" sz="2200" i="1" baseline="-25000" dirty="0"/>
              <a:t>i</a:t>
            </a:r>
            <a:r>
              <a:rPr lang="en-US" sz="2200" dirty="0"/>
              <a:t>(</a:t>
            </a:r>
            <a:r>
              <a:rPr lang="en-US" sz="2200" i="1" dirty="0"/>
              <a:t>x</a:t>
            </a:r>
            <a:r>
              <a:rPr lang="en-US" sz="2200" dirty="0"/>
              <a:t>) is translated into </a:t>
            </a:r>
            <a:r>
              <a:rPr lang="en-US" sz="2200" i="1" dirty="0"/>
              <a:t>W</a:t>
            </a:r>
            <a:r>
              <a:rPr lang="en-US" sz="2200" i="1" baseline="-25000" dirty="0"/>
              <a:t>i</a:t>
            </a:r>
            <a:r>
              <a:rPr lang="en-US" sz="2200" dirty="0"/>
              <a:t>(</a:t>
            </a:r>
            <a:r>
              <a:rPr lang="en-US" sz="2200" i="1" dirty="0" err="1"/>
              <a:t>x</a:t>
            </a:r>
            <a:r>
              <a:rPr lang="en-US" sz="2200" i="1" baseline="-25000" dirty="0" err="1"/>
              <a:t>w</a:t>
            </a:r>
            <a:r>
              <a:rPr lang="en-US" sz="2200" dirty="0"/>
              <a:t>) so that </a:t>
            </a:r>
            <a:r>
              <a:rPr lang="en-US" sz="2200" i="1" dirty="0" err="1"/>
              <a:t>ts</a:t>
            </a:r>
            <a:r>
              <a:rPr lang="en-US" sz="2200" dirty="0"/>
              <a:t>(</a:t>
            </a:r>
            <a:r>
              <a:rPr lang="en-US" sz="2200" i="1" dirty="0" err="1"/>
              <a:t>x</a:t>
            </a:r>
            <a:r>
              <a:rPr lang="en-US" sz="2200" i="1" baseline="-25000" dirty="0" err="1"/>
              <a:t>w</a:t>
            </a:r>
            <a:r>
              <a:rPr lang="en-US" sz="2200" dirty="0"/>
              <a:t>) = </a:t>
            </a:r>
            <a:r>
              <a:rPr lang="en-US" sz="2200" i="1" dirty="0" err="1"/>
              <a:t>ts</a:t>
            </a:r>
            <a:r>
              <a:rPr lang="en-US" sz="2200" dirty="0"/>
              <a:t>(</a:t>
            </a:r>
            <a:r>
              <a:rPr lang="en-US" sz="2200" i="1" dirty="0" err="1"/>
              <a:t>T</a:t>
            </a:r>
            <a:r>
              <a:rPr lang="en-US" sz="2200" i="1" baseline="-25000" dirty="0" err="1"/>
              <a:t>i</a:t>
            </a:r>
            <a:r>
              <a:rPr lang="en-US" sz="2200" dirty="0"/>
              <a:t>) </a:t>
            </a:r>
          </a:p>
          <a:p>
            <a:pPr lvl="1"/>
            <a:r>
              <a:rPr lang="en-US" sz="2200" dirty="0"/>
              <a:t>accepted if and only if no other transaction with a timestamp greater than</a:t>
            </a:r>
            <a:r>
              <a:rPr lang="en-US" sz="2200" i="1" dirty="0"/>
              <a:t> </a:t>
            </a:r>
            <a:r>
              <a:rPr lang="en-US" sz="2200" i="1" dirty="0" err="1"/>
              <a:t>ts</a:t>
            </a:r>
            <a:r>
              <a:rPr lang="en-US" sz="2200" dirty="0"/>
              <a:t>(</a:t>
            </a:r>
            <a:r>
              <a:rPr lang="en-US" sz="2200" i="1" dirty="0" err="1"/>
              <a:t>T</a:t>
            </a:r>
            <a:r>
              <a:rPr lang="en-US" sz="2200" i="1" baseline="-25000" dirty="0" err="1"/>
              <a:t>i</a:t>
            </a:r>
            <a:r>
              <a:rPr lang="en-US" sz="2200" dirty="0"/>
              <a:t>) has read the value of a version of x (say, </a:t>
            </a:r>
            <a:r>
              <a:rPr lang="en-US" sz="2200" i="1" dirty="0" err="1"/>
              <a:t>x</a:t>
            </a:r>
            <a:r>
              <a:rPr lang="en-US" sz="2200" i="1" baseline="-25000" dirty="0" err="1"/>
              <a:t>r</a:t>
            </a:r>
            <a:r>
              <a:rPr lang="en-US" sz="2200" dirty="0"/>
              <a:t>), in other words, accepted if </a:t>
            </a:r>
            <a:r>
              <a:rPr lang="en-US" sz="2200" i="1" dirty="0" err="1"/>
              <a:t>ts</a:t>
            </a:r>
            <a:r>
              <a:rPr lang="en-US" sz="2200" dirty="0"/>
              <a:t>(</a:t>
            </a:r>
            <a:r>
              <a:rPr lang="en-US" sz="2200" i="1" dirty="0" err="1"/>
              <a:t>x</a:t>
            </a:r>
            <a:r>
              <a:rPr lang="en-US" sz="2200" i="1" baseline="-25000" dirty="0" err="1"/>
              <a:t>r</a:t>
            </a:r>
            <a:r>
              <a:rPr lang="en-US" sz="2200" dirty="0"/>
              <a:t>) &lt; </a:t>
            </a:r>
            <a:r>
              <a:rPr lang="en-US" sz="2200" i="1" dirty="0" err="1"/>
              <a:t>ts</a:t>
            </a:r>
            <a:r>
              <a:rPr lang="en-US" sz="2200" dirty="0"/>
              <a:t>(</a:t>
            </a:r>
            <a:r>
              <a:rPr lang="en-US" sz="2200" i="1" dirty="0" err="1"/>
              <a:t>x</a:t>
            </a:r>
            <a:r>
              <a:rPr lang="en-US" sz="2200" i="1" baseline="-25000" dirty="0" err="1"/>
              <a:t>w</a:t>
            </a:r>
            <a:r>
              <a:rPr lang="en-US" sz="2200" dirty="0"/>
              <a:t>) </a:t>
            </a:r>
          </a:p>
          <a:p>
            <a:pPr lvl="1"/>
            <a:r>
              <a:rPr lang="en-US" sz="2200" dirty="0"/>
              <a:t>Rejected If the scheduler has already processed any </a:t>
            </a:r>
            <a:r>
              <a:rPr lang="en-US" sz="2200" i="1" dirty="0" err="1"/>
              <a:t>R</a:t>
            </a:r>
            <a:r>
              <a:rPr lang="en-US" sz="2200" i="1" baseline="-25000" dirty="0" err="1"/>
              <a:t>j</a:t>
            </a:r>
            <a:r>
              <a:rPr lang="en-US" sz="2200" dirty="0"/>
              <a:t>(</a:t>
            </a:r>
            <a:r>
              <a:rPr lang="en-US" sz="2200" i="1" dirty="0" err="1"/>
              <a:t>x</a:t>
            </a:r>
            <a:r>
              <a:rPr lang="en-US" sz="2200" i="1" baseline="-25000" dirty="0" err="1"/>
              <a:t>r</a:t>
            </a:r>
            <a:r>
              <a:rPr lang="en-US" sz="2200" dirty="0"/>
              <a:t>) such that </a:t>
            </a:r>
            <a:r>
              <a:rPr lang="en-US" sz="2200" i="1" dirty="0" err="1"/>
              <a:t>ts</a:t>
            </a:r>
            <a:r>
              <a:rPr lang="en-US" sz="2200" dirty="0"/>
              <a:t>(</a:t>
            </a:r>
            <a:r>
              <a:rPr lang="en-US" sz="2200" i="1" dirty="0" err="1"/>
              <a:t>x</a:t>
            </a:r>
            <a:r>
              <a:rPr lang="en-US" sz="2200" i="1" baseline="-25000" dirty="0" err="1"/>
              <a:t>w</a:t>
            </a:r>
            <a:r>
              <a:rPr lang="en-US" sz="2200" dirty="0"/>
              <a:t>) &lt; </a:t>
            </a:r>
            <a:r>
              <a:rPr lang="en-US" sz="2200" i="1" dirty="0" err="1"/>
              <a:t>ts</a:t>
            </a:r>
            <a:r>
              <a:rPr lang="en-US" sz="2200" dirty="0"/>
              <a:t>(</a:t>
            </a:r>
            <a:r>
              <a:rPr lang="en-US" sz="2200" i="1" dirty="0" err="1"/>
              <a:t>x</a:t>
            </a:r>
            <a:r>
              <a:rPr lang="en-US" sz="2200" i="1" baseline="-25000" dirty="0" err="1"/>
              <a:t>r</a:t>
            </a:r>
            <a:r>
              <a:rPr lang="en-US" sz="2200" dirty="0"/>
              <a:t>)</a:t>
            </a:r>
          </a:p>
          <a:p>
            <a:r>
              <a:rPr lang="en-US" sz="2200" dirty="0"/>
              <a:t>If </a:t>
            </a:r>
            <a:r>
              <a:rPr lang="en-US" sz="2200" i="1" dirty="0"/>
              <a:t>W</a:t>
            </a:r>
            <a:r>
              <a:rPr lang="en-US" sz="2200" i="1" baseline="-25000" dirty="0"/>
              <a:t>i</a:t>
            </a:r>
            <a:r>
              <a:rPr lang="en-US" sz="2200" dirty="0"/>
              <a:t>(</a:t>
            </a:r>
            <a:r>
              <a:rPr lang="en-US" sz="2200" i="1" dirty="0"/>
              <a:t>x</a:t>
            </a:r>
            <a:r>
              <a:rPr lang="en-US" sz="2200" dirty="0"/>
              <a:t>) is accepted, it would create a version (</a:t>
            </a:r>
            <a:r>
              <a:rPr lang="en-US" sz="2200" i="1" dirty="0">
                <a:solidFill>
                  <a:srgbClr val="000000"/>
                </a:solidFill>
              </a:rPr>
              <a:t>x</a:t>
            </a:r>
            <a:r>
              <a:rPr lang="en-US" sz="2200" i="1" baseline="-25000" dirty="0">
                <a:solidFill>
                  <a:srgbClr val="000000"/>
                </a:solidFill>
              </a:rPr>
              <a:t>c</a:t>
            </a:r>
            <a:r>
              <a:rPr lang="en-US" sz="2200" dirty="0"/>
              <a:t>) that </a:t>
            </a:r>
            <a:r>
              <a:rPr lang="en-US" sz="2200" i="1" dirty="0" err="1"/>
              <a:t>R</a:t>
            </a:r>
            <a:r>
              <a:rPr lang="en-US" sz="2200" i="1" baseline="-25000" dirty="0" err="1"/>
              <a:t>j</a:t>
            </a:r>
            <a:r>
              <a:rPr lang="en-US" sz="2200" dirty="0"/>
              <a:t> should have read, but did not since the version was not available when </a:t>
            </a:r>
            <a:r>
              <a:rPr lang="en-US" sz="2200" i="1" dirty="0" err="1"/>
              <a:t>R</a:t>
            </a:r>
            <a:r>
              <a:rPr lang="en-US" sz="2200" i="1" baseline="-25000" dirty="0" err="1"/>
              <a:t>j</a:t>
            </a:r>
            <a:r>
              <a:rPr lang="en-US" sz="2200" dirty="0"/>
              <a:t> was executed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88ABA6-82D1-8B48-8983-97061D546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E91C5D-E674-E747-A6D0-65301691F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38</a:t>
            </a:fld>
            <a:endParaRPr lang="en-US"/>
          </a:p>
        </p:txBody>
      </p:sp>
      <p:pic>
        <p:nvPicPr>
          <p:cNvPr id="8" name="Picture 7" descr="A close up of a clock&#10;&#10;Description automatically generated">
            <a:extLst>
              <a:ext uri="{FF2B5EF4-FFF2-40B4-BE49-F238E27FC236}">
                <a16:creationId xmlns:a16="http://schemas.microsoft.com/office/drawing/2014/main" id="{FE87E10D-B7AF-AE4D-A8D5-925A184C2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4556151"/>
            <a:ext cx="6246145" cy="18001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F696F7-0C3D-3C6B-4729-014245FE415B}"/>
              </a:ext>
            </a:extLst>
          </p:cNvPr>
          <p:cNvSpPr txBox="1"/>
          <p:nvPr/>
        </p:nvSpPr>
        <p:spPr>
          <a:xfrm>
            <a:off x="4860032" y="577944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/>
              <a:t>x</a:t>
            </a:r>
            <a:r>
              <a:rPr lang="en-US" sz="2400" i="1" baseline="-2500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553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Control Algorithms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idx="1"/>
          </p:nvPr>
        </p:nvSpPr>
        <p:spPr>
          <a:xfrm>
            <a:off x="611560" y="1600200"/>
            <a:ext cx="8075240" cy="4530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Pessimistic Algorithms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Locking-based Algorithms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Centralized (primary site) </a:t>
            </a:r>
            <a:r>
              <a:rPr lang="en-US" sz="2400" dirty="0" err="1"/>
              <a:t>2PL</a:t>
            </a:r>
            <a:r>
              <a:rPr lang="en-US" sz="2400" dirty="0"/>
              <a:t> (Two-Phase Locking)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Distributed 2PL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Timestamp-based Algorithms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Basic TO (Timestamp Ordering)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Conservative TO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Multiversion</a:t>
            </a:r>
            <a:r>
              <a:rPr lang="en-US" sz="2400" dirty="0"/>
              <a:t> Concurrency Control 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Optimistic Algorithms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797292-ADE1-634F-84BE-3CE414C33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B42E71-9951-764F-8687-680A2F5B9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3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Transaction Characterization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lvl="2">
              <a:lnSpc>
                <a:spcPct val="100000"/>
              </a:lnSpc>
              <a:spcBef>
                <a:spcPct val="10000"/>
              </a:spcBef>
              <a:buFont typeface="Monotype Sorts" charset="2"/>
              <a:buNone/>
            </a:pPr>
            <a:r>
              <a:rPr lang="en-US" sz="1600" b="1" dirty="0" err="1"/>
              <a:t>Begin_transaction</a:t>
            </a:r>
            <a:endParaRPr lang="en-US" sz="1600" dirty="0"/>
          </a:p>
          <a:p>
            <a:pPr lvl="3">
              <a:lnSpc>
                <a:spcPct val="100000"/>
              </a:lnSpc>
              <a:spcBef>
                <a:spcPct val="10000"/>
              </a:spcBef>
              <a:buFont typeface="Monotype Sorts" charset="2"/>
              <a:buNone/>
            </a:pPr>
            <a:r>
              <a:rPr lang="en-US" sz="1400" dirty="0"/>
              <a:t>…</a:t>
            </a:r>
          </a:p>
          <a:p>
            <a:pPr lvl="3">
              <a:lnSpc>
                <a:spcPct val="100000"/>
              </a:lnSpc>
              <a:spcBef>
                <a:spcPct val="10000"/>
              </a:spcBef>
              <a:buFont typeface="Monotype Sorts" charset="2"/>
              <a:buNone/>
            </a:pPr>
            <a:r>
              <a:rPr lang="en-US" sz="1400" b="1" dirty="0"/>
              <a:t>Read</a:t>
            </a:r>
            <a:endParaRPr lang="en-US" sz="1400" dirty="0"/>
          </a:p>
          <a:p>
            <a:pPr lvl="3">
              <a:lnSpc>
                <a:spcPct val="100000"/>
              </a:lnSpc>
              <a:spcBef>
                <a:spcPct val="10000"/>
              </a:spcBef>
              <a:buFont typeface="Monotype Sorts" charset="2"/>
              <a:buNone/>
            </a:pPr>
            <a:r>
              <a:rPr lang="en-US" sz="1400" b="1" dirty="0"/>
              <a:t>Read</a:t>
            </a:r>
          </a:p>
          <a:p>
            <a:pPr lvl="3">
              <a:spcBef>
                <a:spcPct val="10000"/>
              </a:spcBef>
              <a:buNone/>
            </a:pPr>
            <a:r>
              <a:rPr lang="en-US" sz="1400" dirty="0"/>
              <a:t>…</a:t>
            </a:r>
            <a:endParaRPr lang="en-US" sz="1400" b="1" dirty="0"/>
          </a:p>
          <a:p>
            <a:pPr lvl="3">
              <a:lnSpc>
                <a:spcPct val="100000"/>
              </a:lnSpc>
              <a:spcBef>
                <a:spcPct val="10000"/>
              </a:spcBef>
              <a:buFont typeface="Monotype Sorts" charset="2"/>
              <a:buNone/>
            </a:pPr>
            <a:r>
              <a:rPr lang="en-US" sz="1400" b="1" dirty="0"/>
              <a:t>Write</a:t>
            </a:r>
            <a:endParaRPr lang="en-US" sz="1400" dirty="0"/>
          </a:p>
          <a:p>
            <a:pPr lvl="3">
              <a:lnSpc>
                <a:spcPct val="100000"/>
              </a:lnSpc>
              <a:spcBef>
                <a:spcPct val="10000"/>
              </a:spcBef>
              <a:buFont typeface="Monotype Sorts" charset="2"/>
              <a:buNone/>
            </a:pPr>
            <a:r>
              <a:rPr lang="en-US" sz="1400" b="1" dirty="0"/>
              <a:t>Read</a:t>
            </a:r>
          </a:p>
          <a:p>
            <a:pPr lvl="3">
              <a:lnSpc>
                <a:spcPct val="100000"/>
              </a:lnSpc>
              <a:spcBef>
                <a:spcPct val="10000"/>
              </a:spcBef>
              <a:buFont typeface="Monotype Sorts" charset="2"/>
              <a:buNone/>
            </a:pPr>
            <a:r>
              <a:rPr lang="en-US" sz="1400" dirty="0"/>
              <a:t>…</a:t>
            </a:r>
          </a:p>
          <a:p>
            <a:pPr lvl="2">
              <a:spcBef>
                <a:spcPct val="10000"/>
              </a:spcBef>
              <a:buNone/>
            </a:pPr>
            <a:r>
              <a:rPr lang="en-US" sz="1600" b="1" dirty="0"/>
              <a:t>Commit</a:t>
            </a:r>
            <a:endParaRPr lang="en-US" sz="1600" dirty="0"/>
          </a:p>
          <a:p>
            <a:r>
              <a:rPr lang="en-US" sz="2000" dirty="0"/>
              <a:t>Read set (RS)</a:t>
            </a:r>
          </a:p>
          <a:p>
            <a:pPr lvl="1"/>
            <a:r>
              <a:rPr lang="en-US" sz="1800" dirty="0"/>
              <a:t>The set of data items that are read by a transaction</a:t>
            </a:r>
          </a:p>
          <a:p>
            <a:r>
              <a:rPr lang="en-US" sz="2000" dirty="0"/>
              <a:t>Write set (WS)</a:t>
            </a:r>
          </a:p>
          <a:p>
            <a:pPr lvl="1"/>
            <a:r>
              <a:rPr lang="en-US" sz="1800" dirty="0"/>
              <a:t>The set of data items whose values are changed by this transaction</a:t>
            </a:r>
          </a:p>
          <a:p>
            <a:r>
              <a:rPr lang="en-US" sz="2000" dirty="0"/>
              <a:t>Base set (BS)</a:t>
            </a:r>
          </a:p>
          <a:p>
            <a:pPr lvl="1"/>
            <a:r>
              <a:rPr lang="en-US" sz="1800" dirty="0"/>
              <a:t>RS and  </a:t>
            </a:r>
            <a:r>
              <a:rPr lang="en-US" sz="1800" dirty="0" err="1"/>
              <a:t>WS</a:t>
            </a:r>
            <a:endParaRPr lang="en-US" sz="1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150F3E-07B7-CA43-95E5-8A7FCC0A6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20C7B-381B-AE48-BB1B-7C2D50D5A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143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Optimistic Concurrency Control Algorithms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492335" y="1948178"/>
            <a:ext cx="3055322" cy="4025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499" tIns="25400" rIns="63499" bIns="25400">
            <a:prstTxWarp prst="textNoShape">
              <a:avLst/>
            </a:prstTxWarp>
            <a:spAutoFit/>
          </a:bodyPr>
          <a:lstStyle/>
          <a:p>
            <a:pPr>
              <a:lnSpc>
                <a:spcPct val="102000"/>
              </a:lnSpc>
            </a:pPr>
            <a:r>
              <a:rPr lang="en-US" sz="2391" dirty="0">
                <a:solidFill>
                  <a:schemeClr val="tx2"/>
                </a:solidFill>
                <a:latin typeface="Arial" panose="020B0604020202020204" pitchFamily="34" charset="0"/>
              </a:rPr>
              <a:t>Pessimistic execution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480359" y="4170678"/>
            <a:ext cx="2943111" cy="416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499" tIns="25400" rIns="63499" bIns="25400">
            <a:prstTxWarp prst="textNoShape">
              <a:avLst/>
            </a:prstTxWarp>
            <a:spAutoFit/>
          </a:bodyPr>
          <a:lstStyle/>
          <a:p>
            <a:pPr>
              <a:lnSpc>
                <a:spcPct val="102000"/>
              </a:lnSpc>
            </a:pPr>
            <a:r>
              <a:rPr lang="en-US" sz="2391" dirty="0">
                <a:solidFill>
                  <a:schemeClr val="tx2"/>
                </a:solidFill>
                <a:latin typeface="Arial" panose="020B0604020202020204" pitchFamily="34" charset="0"/>
              </a:rPr>
              <a:t>Optimistic execution</a:t>
            </a:r>
          </a:p>
        </p:txBody>
      </p:sp>
      <p:sp>
        <p:nvSpPr>
          <p:cNvPr id="88069" name="Line 5"/>
          <p:cNvSpPr>
            <a:spLocks noChangeShapeType="1"/>
          </p:cNvSpPr>
          <p:nvPr/>
        </p:nvSpPr>
        <p:spPr bwMode="auto">
          <a:xfrm>
            <a:off x="1276350" y="2989578"/>
            <a:ext cx="661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>
            <a:off x="1276350" y="2900679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88071" name="Line 7"/>
          <p:cNvSpPr>
            <a:spLocks noChangeShapeType="1"/>
          </p:cNvSpPr>
          <p:nvPr/>
        </p:nvSpPr>
        <p:spPr bwMode="auto">
          <a:xfrm>
            <a:off x="2927350" y="2900679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>
            <a:off x="4591050" y="2900679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>
            <a:off x="6242050" y="2900679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>
            <a:off x="7905750" y="2900679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88075" name="Rectangle 11"/>
          <p:cNvSpPr>
            <a:spLocks noChangeArrowheads="1"/>
          </p:cNvSpPr>
          <p:nvPr/>
        </p:nvSpPr>
        <p:spPr bwMode="auto">
          <a:xfrm>
            <a:off x="1598614" y="3154678"/>
            <a:ext cx="1122099" cy="392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rgbClr val="000000"/>
                </a:solidFill>
                <a:latin typeface="Arial" panose="020B0604020202020204" pitchFamily="34" charset="0"/>
              </a:rPr>
              <a:t>Validate</a:t>
            </a:r>
          </a:p>
        </p:txBody>
      </p:sp>
      <p:sp>
        <p:nvSpPr>
          <p:cNvPr id="88076" name="Rectangle 12"/>
          <p:cNvSpPr>
            <a:spLocks noChangeArrowheads="1"/>
          </p:cNvSpPr>
          <p:nvPr/>
        </p:nvSpPr>
        <p:spPr bwMode="auto">
          <a:xfrm>
            <a:off x="3407419" y="3154678"/>
            <a:ext cx="788674" cy="392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rgbClr val="000000"/>
                </a:solidFill>
                <a:latin typeface="Arial" panose="020B0604020202020204" pitchFamily="34" charset="0"/>
              </a:rPr>
              <a:t>Read</a:t>
            </a:r>
          </a:p>
        </p:txBody>
      </p:sp>
      <p:sp>
        <p:nvSpPr>
          <p:cNvPr id="88077" name="Rectangle 13"/>
          <p:cNvSpPr>
            <a:spLocks noChangeArrowheads="1"/>
          </p:cNvSpPr>
          <p:nvPr/>
        </p:nvSpPr>
        <p:spPr bwMode="auto">
          <a:xfrm>
            <a:off x="4840576" y="3154678"/>
            <a:ext cx="1229501" cy="392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rgbClr val="000000"/>
                </a:solidFill>
                <a:latin typeface="Arial" panose="020B0604020202020204" pitchFamily="34" charset="0"/>
              </a:rPr>
              <a:t>Compute</a:t>
            </a:r>
          </a:p>
        </p:txBody>
      </p:sp>
      <p:sp>
        <p:nvSpPr>
          <p:cNvPr id="88078" name="Rectangle 14"/>
          <p:cNvSpPr>
            <a:spLocks noChangeArrowheads="1"/>
          </p:cNvSpPr>
          <p:nvPr/>
        </p:nvSpPr>
        <p:spPr bwMode="auto">
          <a:xfrm>
            <a:off x="6702279" y="3154678"/>
            <a:ext cx="768092" cy="392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rgbClr val="000000"/>
                </a:solidFill>
                <a:latin typeface="Arial" panose="020B0604020202020204" pitchFamily="34" charset="0"/>
              </a:rPr>
              <a:t>Write</a:t>
            </a:r>
          </a:p>
        </p:txBody>
      </p:sp>
      <p:sp>
        <p:nvSpPr>
          <p:cNvPr id="88079" name="Line 15"/>
          <p:cNvSpPr>
            <a:spLocks noChangeShapeType="1"/>
          </p:cNvSpPr>
          <p:nvPr/>
        </p:nvSpPr>
        <p:spPr bwMode="auto">
          <a:xfrm>
            <a:off x="1301750" y="5123178"/>
            <a:ext cx="661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88080" name="Line 16"/>
          <p:cNvSpPr>
            <a:spLocks noChangeShapeType="1"/>
          </p:cNvSpPr>
          <p:nvPr/>
        </p:nvSpPr>
        <p:spPr bwMode="auto">
          <a:xfrm>
            <a:off x="1301750" y="5008878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88081" name="Line 17"/>
          <p:cNvSpPr>
            <a:spLocks noChangeShapeType="1"/>
          </p:cNvSpPr>
          <p:nvPr/>
        </p:nvSpPr>
        <p:spPr bwMode="auto">
          <a:xfrm>
            <a:off x="2952750" y="5008878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88082" name="Line 18"/>
          <p:cNvSpPr>
            <a:spLocks noChangeShapeType="1"/>
          </p:cNvSpPr>
          <p:nvPr/>
        </p:nvSpPr>
        <p:spPr bwMode="auto">
          <a:xfrm>
            <a:off x="4616450" y="5008878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88083" name="Line 19"/>
          <p:cNvSpPr>
            <a:spLocks noChangeShapeType="1"/>
          </p:cNvSpPr>
          <p:nvPr/>
        </p:nvSpPr>
        <p:spPr bwMode="auto">
          <a:xfrm>
            <a:off x="6267450" y="5008878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88084" name="Line 20"/>
          <p:cNvSpPr>
            <a:spLocks noChangeShapeType="1"/>
          </p:cNvSpPr>
          <p:nvPr/>
        </p:nvSpPr>
        <p:spPr bwMode="auto">
          <a:xfrm>
            <a:off x="7931150" y="5008878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88085" name="Rectangle 21"/>
          <p:cNvSpPr>
            <a:spLocks noChangeArrowheads="1"/>
          </p:cNvSpPr>
          <p:nvPr/>
        </p:nvSpPr>
        <p:spPr bwMode="auto">
          <a:xfrm>
            <a:off x="4938714" y="5313678"/>
            <a:ext cx="1122099" cy="392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rgbClr val="000000"/>
                </a:solidFill>
                <a:latin typeface="Arial" panose="020B0604020202020204" pitchFamily="34" charset="0"/>
              </a:rPr>
              <a:t>Validate</a:t>
            </a:r>
          </a:p>
        </p:txBody>
      </p:sp>
      <p:sp>
        <p:nvSpPr>
          <p:cNvPr id="88086" name="Rectangle 22"/>
          <p:cNvSpPr>
            <a:spLocks noChangeArrowheads="1"/>
          </p:cNvSpPr>
          <p:nvPr/>
        </p:nvSpPr>
        <p:spPr bwMode="auto">
          <a:xfrm>
            <a:off x="1781819" y="5313678"/>
            <a:ext cx="788674" cy="392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rgbClr val="000000"/>
                </a:solidFill>
                <a:latin typeface="Arial" panose="020B0604020202020204" pitchFamily="34" charset="0"/>
              </a:rPr>
              <a:t>Read</a:t>
            </a:r>
          </a:p>
        </p:txBody>
      </p:sp>
      <p:sp>
        <p:nvSpPr>
          <p:cNvPr id="88087" name="Rectangle 23"/>
          <p:cNvSpPr>
            <a:spLocks noChangeArrowheads="1"/>
          </p:cNvSpPr>
          <p:nvPr/>
        </p:nvSpPr>
        <p:spPr bwMode="auto">
          <a:xfrm>
            <a:off x="3214976" y="5313678"/>
            <a:ext cx="1229501" cy="392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rgbClr val="000000"/>
                </a:solidFill>
                <a:latin typeface="Arial" panose="020B0604020202020204" pitchFamily="34" charset="0"/>
              </a:rPr>
              <a:t>Compute</a:t>
            </a:r>
          </a:p>
        </p:txBody>
      </p:sp>
      <p:sp>
        <p:nvSpPr>
          <p:cNvPr id="88088" name="Rectangle 24"/>
          <p:cNvSpPr>
            <a:spLocks noChangeArrowheads="1"/>
          </p:cNvSpPr>
          <p:nvPr/>
        </p:nvSpPr>
        <p:spPr bwMode="auto">
          <a:xfrm>
            <a:off x="6727679" y="5313678"/>
            <a:ext cx="768092" cy="392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rgbClr val="000000"/>
                </a:solidFill>
                <a:latin typeface="Arial" panose="020B0604020202020204" pitchFamily="34" charset="0"/>
              </a:rPr>
              <a:t>Write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4BE034-A2D9-9342-8669-4E6209927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AE46EA-AD98-4041-8B4A-2AA0CE472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3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Optimistic Concurrency Control Algorithms</a:t>
            </a:r>
          </a:p>
        </p:txBody>
      </p:sp>
      <p:sp>
        <p:nvSpPr>
          <p:cNvPr id="9011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Transaction execution model: divide into </a:t>
            </a:r>
            <a:r>
              <a:rPr lang="en-US" dirty="0" err="1"/>
              <a:t>subtransactions</a:t>
            </a:r>
            <a:r>
              <a:rPr lang="en-US" dirty="0"/>
              <a:t> each of which execute at a site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sz="2400" i="1" dirty="0" err="1"/>
              <a:t>T</a:t>
            </a:r>
            <a:r>
              <a:rPr lang="en-US" sz="2400" i="1" baseline="-25000" dirty="0" err="1"/>
              <a:t>ks</a:t>
            </a:r>
            <a:r>
              <a:rPr lang="en-US" sz="2400" dirty="0"/>
              <a:t>: transaction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k</a:t>
            </a:r>
            <a:r>
              <a:rPr lang="en-US" sz="2400" dirty="0"/>
              <a:t> that executes at site </a:t>
            </a:r>
            <a:r>
              <a:rPr lang="en-US" sz="2400" i="1" dirty="0"/>
              <a:t>s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Transactions run independently at each site until they reach the end of their read phases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All </a:t>
            </a:r>
            <a:r>
              <a:rPr lang="en-US" dirty="0" err="1"/>
              <a:t>subtransactions</a:t>
            </a:r>
            <a:r>
              <a:rPr lang="en-US" dirty="0"/>
              <a:t> are assigned a timestamp at the end of their read phase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solidFill>
                  <a:srgbClr val="0432FF"/>
                </a:solidFill>
              </a:rPr>
              <a:t>Validation test </a:t>
            </a:r>
            <a:r>
              <a:rPr lang="en-US" dirty="0"/>
              <a:t>is performed during validation phase. If one fails, all rejected.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364FD-6CBD-AB41-B340-A77D1407E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B9378-06B6-CB4A-A776-B52CE47C8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487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Optimistic CC Validation Test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1828800"/>
          </a:xfrm>
          <a:noFill/>
          <a:ln/>
        </p:spPr>
        <p:txBody>
          <a:bodyPr/>
          <a:lstStyle/>
          <a:p>
            <a:pPr marL="400029" indent="-400029">
              <a:spcBef>
                <a:spcPct val="40000"/>
              </a:spcBef>
              <a:buSzPct val="100000"/>
              <a:buFont typeface="Wingdings" pitchFamily="2" charset="2"/>
              <a:buChar char=""/>
            </a:pPr>
            <a:r>
              <a:rPr lang="en-US" dirty="0"/>
              <a:t>If all transactions </a:t>
            </a:r>
            <a:r>
              <a:rPr lang="en-US" i="1" dirty="0" err="1"/>
              <a:t>T</a:t>
            </a:r>
            <a:r>
              <a:rPr lang="en-US" i="1" baseline="-25000" dirty="0" err="1"/>
              <a:t>ks</a:t>
            </a:r>
            <a:r>
              <a:rPr lang="en-US" dirty="0"/>
              <a:t> where </a:t>
            </a:r>
            <a:r>
              <a:rPr lang="en-US" i="1" dirty="0" err="1"/>
              <a:t>ts</a:t>
            </a:r>
            <a:r>
              <a:rPr lang="en-US" dirty="0"/>
              <a:t>(</a:t>
            </a:r>
            <a:r>
              <a:rPr lang="en-US" i="1" dirty="0" err="1"/>
              <a:t>T</a:t>
            </a:r>
            <a:r>
              <a:rPr lang="en-US" i="1" baseline="-25000" dirty="0" err="1"/>
              <a:t>ks</a:t>
            </a:r>
            <a:r>
              <a:rPr lang="en-US" dirty="0"/>
              <a:t>) &lt; </a:t>
            </a:r>
            <a:r>
              <a:rPr lang="en-US" i="1" dirty="0" err="1"/>
              <a:t>ts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i="1" baseline="-25000" dirty="0"/>
              <a:t>is</a:t>
            </a:r>
            <a:r>
              <a:rPr lang="en-US" dirty="0"/>
              <a:t>) have completed their write phase before </a:t>
            </a:r>
            <a:r>
              <a:rPr lang="en-US" i="1" dirty="0"/>
              <a:t>T</a:t>
            </a:r>
            <a:r>
              <a:rPr lang="en-US" i="1" baseline="-25000" dirty="0"/>
              <a:t>is</a:t>
            </a:r>
            <a:r>
              <a:rPr lang="en-US" dirty="0"/>
              <a:t> has started its read phase, then validation succeeds</a:t>
            </a:r>
          </a:p>
          <a:p>
            <a:pPr marL="914353" lvl="1" indent="-285736">
              <a:spcBef>
                <a:spcPct val="40000"/>
              </a:spcBef>
            </a:pPr>
            <a:r>
              <a:rPr lang="en-US" sz="2400" dirty="0"/>
              <a:t>Transaction executions in serial order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3F72AF-72EE-6649-9586-10FA66C35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7612B4-1030-D446-B970-0C5611A58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DE8D9914-8F16-D94A-9070-F19D03722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729335"/>
            <a:ext cx="7687945" cy="125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061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Optimistic CC Validation Test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579296" cy="2074872"/>
          </a:xfrm>
          <a:noFill/>
          <a:ln/>
        </p:spPr>
        <p:txBody>
          <a:bodyPr/>
          <a:lstStyle/>
          <a:p>
            <a:pPr marL="400029" indent="-400029">
              <a:spcBef>
                <a:spcPct val="40000"/>
              </a:spcBef>
              <a:buSzPct val="100000"/>
              <a:buFont typeface="Wingdings" pitchFamily="2" charset="2"/>
              <a:buChar char=""/>
            </a:pPr>
            <a:r>
              <a:rPr lang="en-US" dirty="0"/>
              <a:t>If there is any transaction </a:t>
            </a:r>
            <a:r>
              <a:rPr lang="en-US" i="1" dirty="0" err="1"/>
              <a:t>T</a:t>
            </a:r>
            <a:r>
              <a:rPr lang="en-US" i="1" baseline="-25000" dirty="0" err="1"/>
              <a:t>ks</a:t>
            </a:r>
            <a:r>
              <a:rPr lang="en-US" dirty="0"/>
              <a:t> such that </a:t>
            </a:r>
            <a:r>
              <a:rPr lang="en-US" i="1" dirty="0" err="1"/>
              <a:t>ts</a:t>
            </a:r>
            <a:r>
              <a:rPr lang="en-US" dirty="0"/>
              <a:t>(</a:t>
            </a:r>
            <a:r>
              <a:rPr lang="en-US" i="1" dirty="0" err="1"/>
              <a:t>T</a:t>
            </a:r>
            <a:r>
              <a:rPr lang="en-US" i="1" baseline="-25000" dirty="0" err="1"/>
              <a:t>ks</a:t>
            </a:r>
            <a:r>
              <a:rPr lang="en-US" dirty="0"/>
              <a:t>)&lt;</a:t>
            </a:r>
            <a:r>
              <a:rPr lang="en-US" i="1" dirty="0" err="1"/>
              <a:t>ts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i="1" baseline="-25000" dirty="0"/>
              <a:t>is</a:t>
            </a:r>
            <a:r>
              <a:rPr lang="en-US" dirty="0"/>
              <a:t>) and which completes its write phase while </a:t>
            </a:r>
            <a:r>
              <a:rPr lang="en-US" i="1" dirty="0"/>
              <a:t>T</a:t>
            </a:r>
            <a:r>
              <a:rPr lang="en-US" i="1" baseline="-25000" dirty="0"/>
              <a:t>is</a:t>
            </a:r>
            <a:r>
              <a:rPr lang="en-US" dirty="0"/>
              <a:t> is in its read phase, then validation succeeds if </a:t>
            </a:r>
            <a:r>
              <a:rPr lang="en-US" i="1" dirty="0" err="1"/>
              <a:t>WS</a:t>
            </a:r>
            <a:r>
              <a:rPr lang="en-US" dirty="0"/>
              <a:t>(</a:t>
            </a:r>
            <a:r>
              <a:rPr lang="en-US" i="1" dirty="0" err="1"/>
              <a:t>T</a:t>
            </a:r>
            <a:r>
              <a:rPr lang="en-US" i="1" baseline="-25000" dirty="0" err="1"/>
              <a:t>ks</a:t>
            </a:r>
            <a:r>
              <a:rPr lang="en-US" dirty="0"/>
              <a:t>) </a:t>
            </a:r>
            <a:r>
              <a:rPr lang="en-US" dirty="0">
                <a:latin typeface="Symbol" charset="0"/>
                <a:sym typeface="Symbol"/>
              </a:rPr>
              <a:t></a:t>
            </a:r>
            <a:r>
              <a:rPr lang="en-US" dirty="0"/>
              <a:t> </a:t>
            </a:r>
            <a:r>
              <a:rPr lang="en-US" i="1" dirty="0"/>
              <a:t>RS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i="1" baseline="-25000" dirty="0"/>
              <a:t>is</a:t>
            </a:r>
            <a:r>
              <a:rPr lang="en-US" dirty="0"/>
              <a:t>) = Ø</a:t>
            </a:r>
          </a:p>
          <a:p>
            <a:pPr marL="971500" lvl="1" indent="-285736">
              <a:spcBef>
                <a:spcPct val="40000"/>
              </a:spcBef>
            </a:pPr>
            <a:r>
              <a:rPr lang="en-US" sz="2400" dirty="0"/>
              <a:t>Read and write phases overlap, but </a:t>
            </a:r>
            <a:r>
              <a:rPr lang="en-US" sz="2400" i="1" dirty="0"/>
              <a:t>T</a:t>
            </a:r>
            <a:r>
              <a:rPr lang="en-US" sz="2400" i="1" baseline="-25000" dirty="0"/>
              <a:t>is</a:t>
            </a:r>
            <a:r>
              <a:rPr lang="en-US" sz="2400" dirty="0"/>
              <a:t> does not read data items written by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ks</a:t>
            </a:r>
            <a:endParaRPr lang="en-US" sz="2400" i="1" baseline="-25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A548EC-5EB2-2B4A-A05E-029A6734C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5974E-DEE4-EF47-BD09-C317C887D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536A1904-D45B-ED4C-A2F8-F3392AA22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11" y="4208991"/>
            <a:ext cx="7233378" cy="129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245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Optimistic CC Validation Test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176468"/>
          </a:xfrm>
          <a:noFill/>
          <a:ln/>
        </p:spPr>
        <p:txBody>
          <a:bodyPr/>
          <a:lstStyle/>
          <a:p>
            <a:pPr>
              <a:lnSpc>
                <a:spcPct val="105000"/>
              </a:lnSpc>
              <a:spcBef>
                <a:spcPct val="40000"/>
              </a:spcBef>
              <a:buSzPct val="100000"/>
              <a:buFont typeface="Wingdings" pitchFamily="2" charset="2"/>
              <a:buChar char=""/>
            </a:pPr>
            <a:r>
              <a:rPr lang="en-US" dirty="0"/>
              <a:t> If there is any transaction </a:t>
            </a:r>
            <a:r>
              <a:rPr lang="en-US" i="1" dirty="0" err="1"/>
              <a:t>T</a:t>
            </a:r>
            <a:r>
              <a:rPr lang="en-US" i="1" baseline="-25000" dirty="0" err="1"/>
              <a:t>ks</a:t>
            </a:r>
            <a:r>
              <a:rPr lang="en-US" dirty="0"/>
              <a:t> such that </a:t>
            </a:r>
            <a:r>
              <a:rPr lang="en-US" i="1" dirty="0" err="1"/>
              <a:t>ts</a:t>
            </a:r>
            <a:r>
              <a:rPr lang="en-US" dirty="0"/>
              <a:t>(</a:t>
            </a:r>
            <a:r>
              <a:rPr lang="en-US" i="1" dirty="0" err="1"/>
              <a:t>T</a:t>
            </a:r>
            <a:r>
              <a:rPr lang="en-US" i="1" baseline="-25000" dirty="0" err="1"/>
              <a:t>ks</a:t>
            </a:r>
            <a:r>
              <a:rPr lang="en-US" dirty="0"/>
              <a:t>)&lt; </a:t>
            </a:r>
            <a:r>
              <a:rPr lang="en-US" i="1" dirty="0" err="1"/>
              <a:t>ts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i="1" baseline="-25000" dirty="0"/>
              <a:t>is</a:t>
            </a:r>
            <a:r>
              <a:rPr lang="en-US" dirty="0"/>
              <a:t>) and which completes its read phase before </a:t>
            </a:r>
            <a:r>
              <a:rPr lang="en-US" i="1" dirty="0"/>
              <a:t>T</a:t>
            </a:r>
            <a:r>
              <a:rPr lang="en-US" i="1" baseline="-25000" dirty="0"/>
              <a:t>is</a:t>
            </a:r>
            <a:r>
              <a:rPr lang="en-US" dirty="0"/>
              <a:t> completes its read phase, then validation succeeds if </a:t>
            </a:r>
          </a:p>
          <a:p>
            <a:pPr marL="0" indent="0">
              <a:lnSpc>
                <a:spcPct val="105000"/>
              </a:lnSpc>
              <a:spcBef>
                <a:spcPct val="40000"/>
              </a:spcBef>
              <a:buSzPct val="100000"/>
              <a:buNone/>
            </a:pPr>
            <a:r>
              <a:rPr lang="en-US" i="1" dirty="0"/>
              <a:t>	</a:t>
            </a:r>
            <a:r>
              <a:rPr lang="en-US" i="1" dirty="0" err="1"/>
              <a:t>WS</a:t>
            </a:r>
            <a:r>
              <a:rPr lang="en-US" dirty="0"/>
              <a:t>(</a:t>
            </a:r>
            <a:r>
              <a:rPr lang="en-US" i="1" dirty="0" err="1"/>
              <a:t>T</a:t>
            </a:r>
            <a:r>
              <a:rPr lang="en-US" i="1" baseline="-25000" dirty="0" err="1"/>
              <a:t>ks</a:t>
            </a:r>
            <a:r>
              <a:rPr lang="en-US" dirty="0"/>
              <a:t>) </a:t>
            </a:r>
            <a:r>
              <a:rPr lang="en-US" dirty="0">
                <a:latin typeface="Symbol" charset="0"/>
                <a:sym typeface="Symbol"/>
              </a:rPr>
              <a:t></a:t>
            </a:r>
            <a:r>
              <a:rPr lang="en-US" dirty="0">
                <a:latin typeface="Symbol" charset="2"/>
              </a:rPr>
              <a:t> </a:t>
            </a:r>
            <a:r>
              <a:rPr lang="en-US" i="1" dirty="0"/>
              <a:t>RS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i="1" baseline="-25000" dirty="0"/>
              <a:t>is</a:t>
            </a:r>
            <a:r>
              <a:rPr lang="en-US" dirty="0"/>
              <a:t>) = Ø and </a:t>
            </a:r>
            <a:r>
              <a:rPr lang="en-US" i="1" dirty="0" err="1"/>
              <a:t>WS</a:t>
            </a:r>
            <a:r>
              <a:rPr lang="en-US" dirty="0"/>
              <a:t>(</a:t>
            </a:r>
            <a:r>
              <a:rPr lang="en-US" i="1" dirty="0" err="1"/>
              <a:t>T</a:t>
            </a:r>
            <a:r>
              <a:rPr lang="en-US" i="1" baseline="-25000" dirty="0" err="1"/>
              <a:t>ks</a:t>
            </a:r>
            <a:r>
              <a:rPr lang="en-US" dirty="0"/>
              <a:t>) </a:t>
            </a:r>
            <a:r>
              <a:rPr lang="en-US" dirty="0">
                <a:latin typeface="Symbol" charset="0"/>
                <a:sym typeface="Symbol"/>
              </a:rPr>
              <a:t></a:t>
            </a:r>
            <a:r>
              <a:rPr lang="en-US" dirty="0">
                <a:latin typeface="Symbol" charset="2"/>
              </a:rPr>
              <a:t> </a:t>
            </a:r>
            <a:r>
              <a:rPr lang="en-US" i="1" dirty="0" err="1"/>
              <a:t>WS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i="1" baseline="-25000" dirty="0"/>
              <a:t>is</a:t>
            </a:r>
            <a:r>
              <a:rPr lang="en-US" dirty="0"/>
              <a:t>) = Ø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sz="2400" dirty="0"/>
              <a:t>They overlap, but don't access any common data items.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16D0FC-167B-B949-B9C6-E871F259C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F20794-4E37-C54F-97DF-177B5FAE7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 descr="A clock hanging on the wall&#10;&#10;Description automatically generated">
            <a:extLst>
              <a:ext uri="{FF2B5EF4-FFF2-40B4-BE49-F238E27FC236}">
                <a16:creationId xmlns:a16="http://schemas.microsoft.com/office/drawing/2014/main" id="{AC3C9256-5BFF-6C4D-BA5D-116D9523D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509120"/>
            <a:ext cx="5366442" cy="156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865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Distributed Transaction Processing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Distributed Concurrency Control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Distributed Reliability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059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Reliability</a:t>
            </a:r>
          </a:p>
        </p:txBody>
      </p:sp>
      <p:sp>
        <p:nvSpPr>
          <p:cNvPr id="11673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75000"/>
              </a:spcBef>
              <a:buFont typeface="Monotype Sorts" charset="2"/>
              <a:buNone/>
            </a:pPr>
            <a:r>
              <a:rPr lang="en-US" sz="2531" dirty="0"/>
              <a:t>Problem: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75000"/>
              </a:spcBef>
              <a:buFont typeface="Monotype Sorts" charset="2"/>
              <a:buNone/>
            </a:pPr>
            <a:r>
              <a:rPr lang="en-US" sz="2391" dirty="0"/>
              <a:t>How to maintain </a:t>
            </a:r>
          </a:p>
          <a:p>
            <a:pPr lvl="2">
              <a:lnSpc>
                <a:spcPct val="100000"/>
              </a:lnSpc>
              <a:spcBef>
                <a:spcPct val="75000"/>
              </a:spcBef>
              <a:buFont typeface="Monotype Sorts" charset="2"/>
              <a:buNone/>
            </a:pPr>
            <a:r>
              <a:rPr lang="en-US" sz="2391" dirty="0">
                <a:solidFill>
                  <a:schemeClr val="hlink"/>
                </a:solidFill>
              </a:rPr>
              <a:t>	atomicity</a:t>
            </a:r>
          </a:p>
          <a:p>
            <a:pPr lvl="2">
              <a:lnSpc>
                <a:spcPct val="100000"/>
              </a:lnSpc>
              <a:spcBef>
                <a:spcPct val="75000"/>
              </a:spcBef>
              <a:buFont typeface="Monotype Sorts" charset="2"/>
              <a:buNone/>
            </a:pPr>
            <a:r>
              <a:rPr lang="en-US" sz="2391" dirty="0">
                <a:solidFill>
                  <a:schemeClr val="hlink"/>
                </a:solidFill>
              </a:rPr>
              <a:t>	durability</a:t>
            </a:r>
          </a:p>
          <a:p>
            <a:pPr lvl="1">
              <a:lnSpc>
                <a:spcPct val="100000"/>
              </a:lnSpc>
              <a:spcBef>
                <a:spcPct val="75000"/>
              </a:spcBef>
              <a:buFont typeface="Monotype Sorts" charset="2"/>
              <a:buNone/>
            </a:pPr>
            <a:r>
              <a:rPr lang="en-US" sz="2391" dirty="0"/>
              <a:t>properties of transactions</a:t>
            </a:r>
          </a:p>
        </p:txBody>
      </p:sp>
      <p:sp>
        <p:nvSpPr>
          <p:cNvPr id="4" name="Rectangle 10"/>
          <p:cNvSpPr>
            <a:spLocks/>
          </p:cNvSpPr>
          <p:nvPr/>
        </p:nvSpPr>
        <p:spPr bwMode="auto">
          <a:xfrm>
            <a:off x="7913621" y="6707007"/>
            <a:ext cx="987078" cy="129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844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Ch.10/</a:t>
            </a:r>
            <a:fld id="{5E48BB5D-946E-5F48-82DF-AC330131550D}" type="slidenum">
              <a:rPr lang="en-US" sz="844">
                <a:latin typeface="Arial" panose="020B0604020202020204" pitchFamily="34" charset="0"/>
              </a:rPr>
              <a:pPr algn="r"/>
              <a:t>46</a:t>
            </a:fld>
            <a:endParaRPr lang="en-US" sz="844" dirty="0"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432CED-98BD-784B-B5ED-BA0B3C106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F2DB8D-69CD-2046-9F37-E004191A7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237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Types of Failures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709120"/>
          </a:xfrm>
          <a:noFill/>
          <a:ln/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200" dirty="0"/>
              <a:t>Transaction failures</a:t>
            </a:r>
          </a:p>
          <a:p>
            <a:pPr lvl="1">
              <a:spcBef>
                <a:spcPts val="300"/>
              </a:spcBef>
            </a:pPr>
            <a:r>
              <a:rPr lang="en-US" sz="2200" dirty="0"/>
              <a:t>Transaction aborts (unilaterally or due to deadlock)</a:t>
            </a:r>
          </a:p>
          <a:p>
            <a:pPr>
              <a:spcBef>
                <a:spcPts val="300"/>
              </a:spcBef>
            </a:pPr>
            <a:r>
              <a:rPr lang="en-US" sz="2200" dirty="0"/>
              <a:t>System (site) failures</a:t>
            </a:r>
          </a:p>
          <a:p>
            <a:pPr lvl="1">
              <a:spcBef>
                <a:spcPts val="300"/>
              </a:spcBef>
            </a:pPr>
            <a:r>
              <a:rPr lang="en-US" sz="2200" dirty="0"/>
              <a:t>Failure of processor, main memory, power supply, …</a:t>
            </a:r>
          </a:p>
          <a:p>
            <a:pPr lvl="1">
              <a:spcBef>
                <a:spcPts val="300"/>
              </a:spcBef>
            </a:pPr>
            <a:r>
              <a:rPr lang="en-US" sz="2200" dirty="0"/>
              <a:t>Main memory contents are lost, but secondary storage contents are safe</a:t>
            </a:r>
          </a:p>
          <a:p>
            <a:pPr lvl="1">
              <a:spcBef>
                <a:spcPts val="300"/>
              </a:spcBef>
            </a:pPr>
            <a:r>
              <a:rPr lang="en-US" sz="2200" dirty="0"/>
              <a:t>Partial vs. total failure</a:t>
            </a:r>
          </a:p>
          <a:p>
            <a:pPr>
              <a:spcBef>
                <a:spcPts val="300"/>
              </a:spcBef>
            </a:pPr>
            <a:r>
              <a:rPr lang="en-US" sz="2200" dirty="0"/>
              <a:t>Media failures</a:t>
            </a:r>
          </a:p>
          <a:p>
            <a:pPr lvl="1">
              <a:spcBef>
                <a:spcPts val="300"/>
              </a:spcBef>
            </a:pPr>
            <a:r>
              <a:rPr lang="en-US" sz="2200" dirty="0"/>
              <a:t>Failure of secondary storage devices → stored data is lost</a:t>
            </a:r>
          </a:p>
          <a:p>
            <a:pPr lvl="1">
              <a:spcBef>
                <a:spcPts val="300"/>
              </a:spcBef>
            </a:pPr>
            <a:r>
              <a:rPr lang="en-US" sz="2200" dirty="0"/>
              <a:t>Head crash/controller failure</a:t>
            </a:r>
          </a:p>
          <a:p>
            <a:pPr>
              <a:spcBef>
                <a:spcPts val="300"/>
              </a:spcBef>
            </a:pPr>
            <a:r>
              <a:rPr lang="en-US" sz="2200" dirty="0"/>
              <a:t>Communication failures</a:t>
            </a:r>
          </a:p>
          <a:p>
            <a:pPr lvl="1">
              <a:spcBef>
                <a:spcPts val="300"/>
              </a:spcBef>
            </a:pPr>
            <a:r>
              <a:rPr lang="en-US" sz="2200" dirty="0"/>
              <a:t>Lost/undeliverable messages</a:t>
            </a:r>
          </a:p>
          <a:p>
            <a:pPr lvl="1">
              <a:spcBef>
                <a:spcPts val="300"/>
              </a:spcBef>
            </a:pPr>
            <a:r>
              <a:rPr lang="en-US" sz="2200" dirty="0"/>
              <a:t>Network partitioning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9AC2E2-11A3-0141-A8F8-1958B1600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DF3F8B-7EF4-6047-B55A-D45FED374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225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Reliability Protocols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430952" y="1346547"/>
            <a:ext cx="8229600" cy="4890765"/>
          </a:xfrm>
          <a:noFill/>
          <a:ln/>
        </p:spPr>
        <p:txBody>
          <a:bodyPr/>
          <a:lstStyle/>
          <a:p>
            <a:r>
              <a:rPr lang="en-US" sz="2000" dirty="0"/>
              <a:t>Distributed reliability protocols aim to maintain the atomicity and durability of distributed transactions.</a:t>
            </a:r>
          </a:p>
          <a:p>
            <a:r>
              <a:rPr lang="en-US" sz="2000" dirty="0"/>
              <a:t>Commit protocols</a:t>
            </a:r>
          </a:p>
          <a:p>
            <a:pPr lvl="1">
              <a:spcBef>
                <a:spcPct val="15000"/>
              </a:spcBef>
            </a:pPr>
            <a:r>
              <a:rPr lang="en-US" sz="1800" dirty="0"/>
              <a:t>How to execute commit command for distributed transactions.</a:t>
            </a:r>
          </a:p>
          <a:p>
            <a:pPr lvl="1">
              <a:spcBef>
                <a:spcPct val="15000"/>
              </a:spcBef>
            </a:pPr>
            <a:r>
              <a:rPr lang="en-US" sz="1800" dirty="0"/>
              <a:t>Issue: how to ensure atomicity and durability?</a:t>
            </a:r>
          </a:p>
          <a:p>
            <a:pPr>
              <a:spcBef>
                <a:spcPct val="15000"/>
              </a:spcBef>
            </a:pPr>
            <a:r>
              <a:rPr lang="en-US" sz="2000" dirty="0"/>
              <a:t>Termination protocols</a:t>
            </a:r>
          </a:p>
          <a:p>
            <a:pPr lvl="1">
              <a:spcBef>
                <a:spcPct val="15000"/>
              </a:spcBef>
            </a:pPr>
            <a:r>
              <a:rPr lang="en-US" sz="1800" dirty="0"/>
              <a:t>If a failure occurs, how can the remaining operational sites deal with it?</a:t>
            </a:r>
          </a:p>
          <a:p>
            <a:pPr lvl="1">
              <a:spcBef>
                <a:spcPct val="15000"/>
              </a:spcBef>
            </a:pPr>
            <a:r>
              <a:rPr lang="en-US" sz="1800" dirty="0">
                <a:solidFill>
                  <a:srgbClr val="0432FF"/>
                </a:solidFill>
              </a:rPr>
              <a:t>Non-blocking</a:t>
            </a:r>
            <a:r>
              <a:rPr lang="en-US" sz="1800" dirty="0"/>
              <a:t>: the occurrence of failures should not force the sites to wait until the failure is repaired to terminate the transaction.</a:t>
            </a:r>
          </a:p>
          <a:p>
            <a:pPr>
              <a:spcBef>
                <a:spcPct val="15000"/>
              </a:spcBef>
            </a:pPr>
            <a:r>
              <a:rPr lang="en-US" sz="2000" dirty="0"/>
              <a:t>Recovery protocols</a:t>
            </a:r>
          </a:p>
          <a:p>
            <a:pPr lvl="1">
              <a:spcBef>
                <a:spcPct val="15000"/>
              </a:spcBef>
            </a:pPr>
            <a:r>
              <a:rPr lang="en-US" sz="1800" dirty="0"/>
              <a:t>When a failure occurs, how do the sites where the failure occurred deal with it?</a:t>
            </a:r>
          </a:p>
          <a:p>
            <a:pPr lvl="1">
              <a:spcBef>
                <a:spcPct val="15000"/>
              </a:spcBef>
            </a:pPr>
            <a:r>
              <a:rPr lang="en-US" sz="1800" dirty="0">
                <a:solidFill>
                  <a:srgbClr val="0432FF"/>
                </a:solidFill>
              </a:rPr>
              <a:t>Independent</a:t>
            </a:r>
            <a:r>
              <a:rPr lang="en-US" sz="1800" dirty="0"/>
              <a:t>: a failed site can determine the outcome of a transaction without having to obtain remote information.</a:t>
            </a:r>
          </a:p>
          <a:p>
            <a:pPr>
              <a:spcBef>
                <a:spcPct val="15000"/>
              </a:spcBef>
            </a:pPr>
            <a:r>
              <a:rPr lang="en-US" sz="2000" dirty="0"/>
              <a:t>Independent recovery </a:t>
            </a:r>
            <a:r>
              <a:rPr lang="en-US" sz="2000" dirty="0">
                <a:latin typeface="Symbol" charset="2"/>
                <a:sym typeface="Symbol"/>
              </a:rPr>
              <a:t></a:t>
            </a:r>
            <a:r>
              <a:rPr lang="en-US" sz="2000" dirty="0"/>
              <a:t> non-blocking termination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579985-7721-4C48-A33D-44B419CDD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509597-EC68-9742-9013-FC6FE75D7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05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Two-Phase Commit (2PC)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>
          <a:xfrm>
            <a:off x="465208" y="980728"/>
            <a:ext cx="8229600" cy="4530725"/>
          </a:xfrm>
          <a:noFill/>
          <a:ln/>
        </p:spPr>
        <p:txBody>
          <a:bodyPr/>
          <a:lstStyle/>
          <a:p>
            <a:r>
              <a:rPr lang="en-US" sz="2200" dirty="0"/>
              <a:t>It is a very simple and elegant protocol that ensures the atomic commitment of distributed transactions. </a:t>
            </a:r>
          </a:p>
          <a:p>
            <a:r>
              <a:rPr lang="en-US" sz="2200" dirty="0"/>
              <a:t>Coordinator :The process at the site where the transaction originates and which controls the execution</a:t>
            </a:r>
          </a:p>
          <a:p>
            <a:r>
              <a:rPr lang="en-US" sz="2200" dirty="0"/>
              <a:t>Participant :The process at the other sites that participate in executing the transaction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hlink"/>
                </a:solidFill>
              </a:rPr>
              <a:t>Phase 1</a:t>
            </a:r>
            <a:r>
              <a:rPr lang="en-US" sz="2200" dirty="0"/>
              <a:t> : The coordinator gets the participants ready to write the results into the database</a:t>
            </a:r>
          </a:p>
          <a:p>
            <a:pPr>
              <a:lnSpc>
                <a:spcPct val="100000"/>
              </a:lnSpc>
              <a:spcBef>
                <a:spcPct val="25000"/>
              </a:spcBef>
              <a:buFont typeface="Monotype Sorts" charset="2"/>
              <a:buNone/>
            </a:pPr>
            <a:r>
              <a:rPr lang="en-US" sz="2200" i="1" dirty="0">
                <a:solidFill>
                  <a:schemeClr val="hlink"/>
                </a:solidFill>
              </a:rPr>
              <a:t>Phase 2</a:t>
            </a:r>
            <a:r>
              <a:rPr lang="en-US" sz="2200" dirty="0"/>
              <a:t> : Everybody writes the results into the database</a:t>
            </a:r>
          </a:p>
          <a:p>
            <a:pPr>
              <a:lnSpc>
                <a:spcPct val="100000"/>
              </a:lnSpc>
              <a:spcBef>
                <a:spcPct val="25000"/>
              </a:spcBef>
              <a:buFont typeface="Monotype Sorts" charset="2"/>
              <a:buNone/>
            </a:pPr>
            <a:r>
              <a:rPr lang="en-US" sz="2200" dirty="0">
                <a:solidFill>
                  <a:schemeClr val="hlink"/>
                </a:solidFill>
              </a:rPr>
              <a:t>Global Commit Rule</a:t>
            </a:r>
            <a:r>
              <a:rPr lang="en-US" sz="2200" dirty="0"/>
              <a:t>: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  <a:buFont typeface="Wingdings" pitchFamily="2" charset="2"/>
              <a:buChar char=""/>
            </a:pPr>
            <a:r>
              <a:rPr lang="en-US" sz="2200" dirty="0"/>
              <a:t>The coordinator aborts a transaction if and only if at least one participant votes to abort it.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  <a:buFont typeface="Wingdings" pitchFamily="2" charset="2"/>
              <a:buChar char=""/>
            </a:pPr>
            <a:r>
              <a:rPr lang="en-US" sz="2200" dirty="0"/>
              <a:t>The coordinator commits a transaction if and only if all of the participants vote to commit it.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A72E1F-2B06-FA40-8036-C52069B57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60FD90-884F-1F42-9F99-924180599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Transactions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5414" b="1" dirty="0">
                <a:solidFill>
                  <a:schemeClr val="hlink"/>
                </a:solidFill>
              </a:rPr>
              <a:t>A</a:t>
            </a:r>
            <a:r>
              <a:rPr lang="en-US" b="1" dirty="0"/>
              <a:t>TOMICITY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all or nothing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5414" b="1" dirty="0">
                <a:solidFill>
                  <a:schemeClr val="hlink"/>
                </a:solidFill>
              </a:rPr>
              <a:t>C</a:t>
            </a:r>
            <a:r>
              <a:rPr lang="en-US" b="1" dirty="0"/>
              <a:t>ONSISTENCY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no violation of integrity constraints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5414" b="1" dirty="0">
                <a:solidFill>
                  <a:schemeClr val="hlink"/>
                </a:solidFill>
              </a:rPr>
              <a:t>I</a:t>
            </a:r>
            <a:r>
              <a:rPr lang="en-US" b="1" dirty="0"/>
              <a:t>SOLATION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concurrent changes invisible </a:t>
            </a:r>
            <a:r>
              <a:rPr lang="en-US" dirty="0">
                <a:sym typeface="Symbol"/>
              </a:rPr>
              <a:t></a:t>
            </a:r>
            <a:r>
              <a:rPr lang="en-US" dirty="0"/>
              <a:t> </a:t>
            </a:r>
            <a:r>
              <a:rPr lang="en-US" dirty="0" err="1"/>
              <a:t>serializable</a:t>
            </a:r>
            <a:endParaRPr lang="en-US" dirty="0"/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5414" b="1" dirty="0">
                <a:solidFill>
                  <a:schemeClr val="hlink"/>
                </a:solidFill>
              </a:rPr>
              <a:t>D</a:t>
            </a:r>
            <a:r>
              <a:rPr lang="en-US" b="1" dirty="0"/>
              <a:t>URABILITY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committed updates persist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DA1F2C-9F40-0A40-AB30-1CCC613E9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13221-BD9A-F345-9CF3-A40764772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258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State Transitions in 2PC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E5BB46-E4D4-BE4C-A2B0-AD7A230CB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D41056-B1D6-DC4A-8050-13CB3B0D6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50</a:t>
            </a:fld>
            <a:endParaRPr lang="en-US"/>
          </a:p>
        </p:txBody>
      </p:sp>
      <p:sp>
        <p:nvSpPr>
          <p:cNvPr id="186417" name="Rectangle 49"/>
          <p:cNvSpPr>
            <a:spLocks noChangeArrowheads="1"/>
          </p:cNvSpPr>
          <p:nvPr/>
        </p:nvSpPr>
        <p:spPr bwMode="auto">
          <a:xfrm>
            <a:off x="3028503" y="5403319"/>
            <a:ext cx="913709" cy="306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Arial" panose="020B0604020202020204" pitchFamily="34" charset="0"/>
              </a:rPr>
              <a:t>COMMIT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B4C9A2-1FA0-0C4F-8C60-C0E430965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06" y="2307015"/>
            <a:ext cx="3086100" cy="3126707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B89B651-F579-0144-8FB9-44543EB4D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991906" y="2363370"/>
            <a:ext cx="3816424" cy="3013996"/>
          </a:xfr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41276589-65BC-0E4D-AC68-C97A62431E19}"/>
              </a:ext>
            </a:extLst>
          </p:cNvPr>
          <p:cNvSpPr txBox="1"/>
          <p:nvPr/>
        </p:nvSpPr>
        <p:spPr>
          <a:xfrm>
            <a:off x="1619672" y="145961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Coordinator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294FA1-C1AB-C24B-8B29-8B7B60C1F650}"/>
              </a:ext>
            </a:extLst>
          </p:cNvPr>
          <p:cNvSpPr txBox="1"/>
          <p:nvPr/>
        </p:nvSpPr>
        <p:spPr>
          <a:xfrm>
            <a:off x="5601548" y="149299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Participant</a:t>
            </a:r>
          </a:p>
        </p:txBody>
      </p:sp>
    </p:spTree>
    <p:extLst>
      <p:ext uri="{BB962C8B-B14F-4D97-AF65-F5344CB8AC3E}">
        <p14:creationId xmlns:p14="http://schemas.microsoft.com/office/powerpoint/2010/main" val="12362740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30" dirty="0"/>
              <a:t>2PC Protocol Actions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9F007-52F7-5E46-9996-D11574A2D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7B2E9-1347-8940-A3D0-C0CAE46E3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394CAC-27A3-084C-9112-05D8E7745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066800"/>
            <a:ext cx="4797896" cy="53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875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Centralized 2PC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7AA8A8-C36E-654B-97E1-E41554DD3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2539AB-9254-A149-A709-9C075488E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E7400-4C6A-4A44-A2B9-33C2DDACB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628800"/>
            <a:ext cx="5976664" cy="39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150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Linear 2PC</a:t>
            </a:r>
          </a:p>
        </p:txBody>
      </p:sp>
      <p:sp>
        <p:nvSpPr>
          <p:cNvPr id="184336" name="Rectangle 16"/>
          <p:cNvSpPr>
            <a:spLocks noChangeArrowheads="1"/>
          </p:cNvSpPr>
          <p:nvPr/>
        </p:nvSpPr>
        <p:spPr bwMode="auto">
          <a:xfrm>
            <a:off x="370547" y="5254625"/>
            <a:ext cx="8521933" cy="392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chemeClr val="tx2"/>
                </a:solidFill>
                <a:latin typeface="+mn-lt"/>
              </a:rPr>
              <a:t>V-C: Vote-Commit, V-A: Vote-Abort, G-C: Global-commit, G-A: Global-abort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473F6-DE3C-A44E-A3DC-D9851D44F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9FB26-8ADF-0E45-B753-D2D424A47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BDE060-42E2-174A-80A6-A5EFF1277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99" y="1772815"/>
            <a:ext cx="7254185" cy="316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264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2PC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9F53B-EE69-5F42-A1DF-6F0296491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DD8F6-38D3-9340-92A1-C8822961F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3B4CAE-2900-294C-8DD5-7270578E3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628800"/>
            <a:ext cx="4464496" cy="43839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39BF26-F574-D946-AF2A-6EE46016D214}"/>
              </a:ext>
            </a:extLst>
          </p:cNvPr>
          <p:cNvSpPr txBox="1">
            <a:spLocks/>
          </p:cNvSpPr>
          <p:nvPr/>
        </p:nvSpPr>
        <p:spPr>
          <a:xfrm>
            <a:off x="457200" y="1052736"/>
            <a:ext cx="4114800" cy="45307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6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/>
              <a:t>The coordinator sends the prepare message to all participants. </a:t>
            </a:r>
          </a:p>
          <a:p>
            <a:r>
              <a:rPr lang="en-US" kern="0" dirty="0"/>
              <a:t>Each participant then sends its decision to all the other participants (and to the coordinator) by means of either a “vote-commit” or a “vote-abort” message.</a:t>
            </a:r>
          </a:p>
        </p:txBody>
      </p:sp>
    </p:spTree>
    <p:extLst>
      <p:ext uri="{BB962C8B-B14F-4D97-AF65-F5344CB8AC3E}">
        <p14:creationId xmlns:p14="http://schemas.microsoft.com/office/powerpoint/2010/main" val="16895727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2PC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9F53B-EE69-5F42-A1DF-6F0296491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DD8F6-38D3-9340-92A1-C8822961F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3B4CAE-2900-294C-8DD5-7270578E3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628800"/>
            <a:ext cx="4464496" cy="43839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39BF26-F574-D946-AF2A-6EE46016D214}"/>
              </a:ext>
            </a:extLst>
          </p:cNvPr>
          <p:cNvSpPr txBox="1">
            <a:spLocks/>
          </p:cNvSpPr>
          <p:nvPr/>
        </p:nvSpPr>
        <p:spPr>
          <a:xfrm>
            <a:off x="457200" y="1052736"/>
            <a:ext cx="4114800" cy="45307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6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/>
              <a:t>Each participant waits for messages from all the other participants and makes its termination decision according to the global-commit rule. </a:t>
            </a:r>
          </a:p>
          <a:p>
            <a:r>
              <a:rPr lang="en-US" kern="0" dirty="0"/>
              <a:t>Obviously, there is no need for the second phase of the protocol, since each participant has independently reached that decision at the end of the first phase.</a:t>
            </a:r>
          </a:p>
        </p:txBody>
      </p:sp>
    </p:spTree>
    <p:extLst>
      <p:ext uri="{BB962C8B-B14F-4D97-AF65-F5344CB8AC3E}">
        <p14:creationId xmlns:p14="http://schemas.microsoft.com/office/powerpoint/2010/main" val="2341795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CAE7-98C2-9944-8DF7-653BCF00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r>
              <a:rPr lang="en-US" dirty="0"/>
              <a:t>Dealing with Site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9BF26-F574-D946-AF2A-6EE46016D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52" y="1052736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Our aim is to develop </a:t>
            </a:r>
            <a:r>
              <a:rPr lang="en-US" dirty="0" err="1"/>
              <a:t>nonblocking</a:t>
            </a:r>
            <a:r>
              <a:rPr lang="en-US" dirty="0"/>
              <a:t> termination and independent recovery protocols.</a:t>
            </a:r>
          </a:p>
          <a:p>
            <a:r>
              <a:rPr lang="en-US" dirty="0"/>
              <a:t>Termination Protocol for </a:t>
            </a:r>
            <a:r>
              <a:rPr lang="en-US" dirty="0" err="1"/>
              <a:t>2PC</a:t>
            </a:r>
            <a:endParaRPr lang="en-US" dirty="0"/>
          </a:p>
          <a:p>
            <a:pPr lvl="1"/>
            <a:r>
              <a:rPr lang="en-US" dirty="0"/>
              <a:t>It serves the timeouts for both the coordinator and the participant processes. </a:t>
            </a:r>
          </a:p>
          <a:p>
            <a:pPr lvl="1"/>
            <a:r>
              <a:rPr lang="en-US" dirty="0"/>
              <a:t>A timeout occurs at a destination site when it cannot get an expected message from a source site within the expected time period. </a:t>
            </a:r>
          </a:p>
          <a:p>
            <a:pPr lvl="1"/>
            <a:r>
              <a:rPr lang="en-US" dirty="0"/>
              <a:t>In this section, we consider that this is due to the failure of the source site.</a:t>
            </a:r>
          </a:p>
          <a:p>
            <a:r>
              <a:rPr lang="en-US" dirty="0"/>
              <a:t>Recovery Protocol for </a:t>
            </a:r>
            <a:r>
              <a:rPr lang="en-US" dirty="0" err="1"/>
              <a:t>2PC</a:t>
            </a:r>
            <a:endParaRPr lang="en-US" dirty="0"/>
          </a:p>
          <a:p>
            <a:pPr lvl="1">
              <a:buClr>
                <a:srgbClr val="E78A5C">
                  <a:lumMod val="50000"/>
                </a:srgbClr>
              </a:buClr>
            </a:pPr>
            <a:r>
              <a:rPr lang="en-US" dirty="0">
                <a:solidFill>
                  <a:srgbClr val="000000"/>
                </a:solidFill>
              </a:rPr>
              <a:t>It serves the failures for both the coordinator and the participant processes. </a:t>
            </a:r>
            <a:endParaRPr lang="en-US" dirty="0"/>
          </a:p>
          <a:p>
            <a:r>
              <a:rPr lang="en-US" dirty="0" err="1"/>
              <a:t>3PC</a:t>
            </a:r>
            <a:r>
              <a:rPr lang="en-US" dirty="0"/>
              <a:t> Protocol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686C4-49F1-CE43-8E0A-B32727E26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587CF-B9F9-5C4D-82DC-D8B250DCC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113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lnSpc>
                <a:spcPct val="97000"/>
              </a:lnSpc>
            </a:pPr>
            <a:r>
              <a:rPr lang="en-US" dirty="0"/>
              <a:t>Site Failures - 2PC Termination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63636"/>
            <a:ext cx="4680520" cy="5001668"/>
          </a:xfrm>
          <a:noFill/>
          <a:ln/>
        </p:spPr>
        <p:txBody>
          <a:bodyPr/>
          <a:lstStyle/>
          <a:p>
            <a:r>
              <a:rPr lang="en-US" sz="1800" dirty="0">
                <a:solidFill>
                  <a:schemeClr val="tx2"/>
                </a:solidFill>
              </a:rPr>
              <a:t>Timeout in WAIT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Coordinator is waiting for the local decisions of the participants.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Cannot unilaterally commit since the global-commit rule has not been satisfied.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Can unilaterally abort</a:t>
            </a:r>
          </a:p>
          <a:p>
            <a:r>
              <a:rPr lang="en-US" sz="1800" dirty="0">
                <a:solidFill>
                  <a:schemeClr val="tx2"/>
                </a:solidFill>
              </a:rPr>
              <a:t>Timeout in ABORT or COMMIT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Not certain that the commit or abort procedures have been completed by the participant sites. 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Thus the coordinator repeatedly sends the “global-commit” or “global-abort” commands to the sites that have not yet responded, and waits for their acknowledgement.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656327-439B-C64B-B784-1AD61455C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08AB28-A677-2E42-B08A-922E253D7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AA3318-49C0-4F5F-8846-5BD5963EF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008492"/>
            <a:ext cx="4067944" cy="53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109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lnSpc>
                <a:spcPct val="97000"/>
              </a:lnSpc>
            </a:pPr>
            <a:r>
              <a:rPr lang="en-US"/>
              <a:t>Site Failures - 2PC Termination</a:t>
            </a:r>
          </a:p>
        </p:txBody>
      </p:sp>
      <p:sp>
        <p:nvSpPr>
          <p:cNvPr id="190466" name="Rectangle 2"/>
          <p:cNvSpPr>
            <a:spLocks noGrp="1" noChangeArrowheads="1"/>
          </p:cNvSpPr>
          <p:nvPr>
            <p:ph idx="1"/>
          </p:nvPr>
        </p:nvSpPr>
        <p:spPr>
          <a:xfrm>
            <a:off x="205335" y="1136697"/>
            <a:ext cx="5116497" cy="5219653"/>
          </a:xfrm>
          <a:noFill/>
          <a:ln/>
        </p:spPr>
        <p:txBody>
          <a:bodyPr/>
          <a:lstStyle/>
          <a:p>
            <a:r>
              <a:rPr lang="en-US" sz="1900" dirty="0">
                <a:solidFill>
                  <a:schemeClr val="tx2"/>
                </a:solidFill>
              </a:rPr>
              <a:t>Timeout in INITIAL</a:t>
            </a:r>
          </a:p>
          <a:p>
            <a:pPr lvl="1"/>
            <a:r>
              <a:rPr lang="en-US" sz="1900" dirty="0">
                <a:solidFill>
                  <a:schemeClr val="tx2"/>
                </a:solidFill>
              </a:rPr>
              <a:t>Participant is waiting for a “prepare” message. </a:t>
            </a:r>
          </a:p>
          <a:p>
            <a:pPr lvl="1"/>
            <a:r>
              <a:rPr lang="en-US" sz="1900" dirty="0">
                <a:solidFill>
                  <a:schemeClr val="tx2"/>
                </a:solidFill>
              </a:rPr>
              <a:t>Coordinator must have failed in INITIAL state</a:t>
            </a:r>
          </a:p>
          <a:p>
            <a:pPr lvl="1"/>
            <a:r>
              <a:rPr lang="en-US" sz="1900" dirty="0">
                <a:solidFill>
                  <a:schemeClr val="tx2"/>
                </a:solidFill>
              </a:rPr>
              <a:t>Unilaterally abort</a:t>
            </a:r>
          </a:p>
          <a:p>
            <a:r>
              <a:rPr lang="en-US" sz="1900" dirty="0">
                <a:solidFill>
                  <a:schemeClr val="tx2"/>
                </a:solidFill>
              </a:rPr>
              <a:t>Timeout in READY</a:t>
            </a:r>
          </a:p>
          <a:p>
            <a:pPr lvl="1"/>
            <a:r>
              <a:rPr lang="en-US" sz="1900" dirty="0">
                <a:solidFill>
                  <a:schemeClr val="tx2"/>
                </a:solidFill>
              </a:rPr>
              <a:t>Participant has voted to commit the transaction but does not know the global decision of the coordinator. </a:t>
            </a:r>
          </a:p>
          <a:p>
            <a:pPr lvl="1"/>
            <a:r>
              <a:rPr lang="en-US" sz="1900" dirty="0">
                <a:solidFill>
                  <a:schemeClr val="tx2"/>
                </a:solidFill>
              </a:rPr>
              <a:t>The participant cannot unilaterally reach a decision.</a:t>
            </a:r>
          </a:p>
          <a:p>
            <a:pPr lvl="1"/>
            <a:r>
              <a:rPr lang="en-US" sz="1900" dirty="0">
                <a:solidFill>
                  <a:schemeClr val="tx2"/>
                </a:solidFill>
              </a:rPr>
              <a:t>Stay blocked until it can learn from someone (either the coordinator or some other participant) the ultimate fate of the transaction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E4F984-E9C4-954F-B016-93B09F82E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D7F43C-8D97-BB4A-92DC-6A7AA6714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588D70-F5B6-4360-98DF-739D3B854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008492"/>
            <a:ext cx="4067944" cy="53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569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lnSpc>
                <a:spcPct val="97000"/>
              </a:lnSpc>
            </a:pPr>
            <a:r>
              <a:rPr lang="en-US"/>
              <a:t>Site Failures - 2PC Recovery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>
          <a:xfrm>
            <a:off x="268397" y="1707559"/>
            <a:ext cx="4591635" cy="4759523"/>
          </a:xfrm>
          <a:noFill/>
          <a:ln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Failure in INITIAL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Start the commit process upon recovery</a:t>
            </a:r>
          </a:p>
          <a:p>
            <a:r>
              <a:rPr lang="en-US" dirty="0">
                <a:solidFill>
                  <a:schemeClr val="tx2"/>
                </a:solidFill>
              </a:rPr>
              <a:t>Failure in WAIT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Restart the commit process upon recovery</a:t>
            </a:r>
          </a:p>
          <a:p>
            <a:r>
              <a:rPr lang="en-US" dirty="0">
                <a:solidFill>
                  <a:schemeClr val="tx2"/>
                </a:solidFill>
              </a:rPr>
              <a:t>Failure in ABORT or COMMIT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Nothing special if all the </a:t>
            </a:r>
            <a:r>
              <a:rPr lang="en-US" dirty="0" err="1">
                <a:solidFill>
                  <a:schemeClr val="tx2"/>
                </a:solidFill>
              </a:rPr>
              <a:t>acks</a:t>
            </a:r>
            <a:r>
              <a:rPr lang="en-US" dirty="0">
                <a:solidFill>
                  <a:schemeClr val="tx2"/>
                </a:solidFill>
              </a:rPr>
              <a:t> have been received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Otherwise the termination protocol is involved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53835A-D0AC-2F46-B7B0-E227D52C9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4D8EC2-3BD4-D744-AFD0-C3A8CCA79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E121F3-D679-4AAF-95E8-3A992BFFF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008492"/>
            <a:ext cx="4067944" cy="53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1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Transactions Provide…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75000"/>
              </a:spcBef>
            </a:pPr>
            <a:r>
              <a:rPr lang="en-US" sz="2800" i="1" dirty="0">
                <a:solidFill>
                  <a:schemeClr val="hlink"/>
                </a:solidFill>
              </a:rPr>
              <a:t>Atomic</a:t>
            </a:r>
            <a:r>
              <a:rPr lang="en-US" sz="2800" dirty="0"/>
              <a:t> and </a:t>
            </a:r>
            <a:r>
              <a:rPr lang="en-US" sz="2800" i="1" dirty="0">
                <a:solidFill>
                  <a:schemeClr val="hlink"/>
                </a:solidFill>
              </a:rPr>
              <a:t>reliable</a:t>
            </a:r>
            <a:r>
              <a:rPr lang="en-US" sz="2800" dirty="0"/>
              <a:t> execution in the presence of  failures</a:t>
            </a:r>
          </a:p>
          <a:p>
            <a:pPr>
              <a:lnSpc>
                <a:spcPct val="100000"/>
              </a:lnSpc>
              <a:spcBef>
                <a:spcPct val="75000"/>
              </a:spcBef>
            </a:pPr>
            <a:r>
              <a:rPr lang="en-US" sz="2800" i="1" dirty="0">
                <a:solidFill>
                  <a:schemeClr val="hlink"/>
                </a:solidFill>
              </a:rPr>
              <a:t>Correct </a:t>
            </a:r>
            <a:r>
              <a:rPr lang="en-US" sz="2800" dirty="0"/>
              <a:t>and</a:t>
            </a:r>
            <a:r>
              <a:rPr lang="en-US" sz="2800" i="1" dirty="0">
                <a:solidFill>
                  <a:schemeClr val="hlink"/>
                </a:solidFill>
              </a:rPr>
              <a:t> fast</a:t>
            </a:r>
            <a:r>
              <a:rPr lang="en-US" sz="2800" dirty="0"/>
              <a:t> execution in the presence of multiple user accesses </a:t>
            </a:r>
          </a:p>
          <a:p>
            <a:pPr>
              <a:lnSpc>
                <a:spcPct val="100000"/>
              </a:lnSpc>
              <a:spcBef>
                <a:spcPct val="75000"/>
              </a:spcBef>
            </a:pPr>
            <a:r>
              <a:rPr lang="en-US" sz="2800" dirty="0"/>
              <a:t>Correct management of </a:t>
            </a:r>
            <a:r>
              <a:rPr lang="en-US" sz="2800" i="1" dirty="0">
                <a:solidFill>
                  <a:schemeClr val="hlink"/>
                </a:solidFill>
              </a:rPr>
              <a:t>replicas</a:t>
            </a:r>
            <a:r>
              <a:rPr lang="en-US" sz="2800" i="1" dirty="0"/>
              <a:t> </a:t>
            </a:r>
            <a:r>
              <a:rPr lang="en-US" sz="2800" dirty="0"/>
              <a:t>(if they support it)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3EE0C6-6CBC-7646-8FA4-F78BFB83B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5B16C6-2CC4-FD4A-8D51-7689B1119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159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7" name="Rectangle 2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lnSpc>
                <a:spcPct val="97000"/>
              </a:lnSpc>
            </a:pPr>
            <a:r>
              <a:rPr lang="en-US"/>
              <a:t>Site Failures - 2PC Recovery</a:t>
            </a:r>
          </a:p>
        </p:txBody>
      </p:sp>
      <p:sp>
        <p:nvSpPr>
          <p:cNvPr id="194562" name="Rectangle 2"/>
          <p:cNvSpPr>
            <a:spLocks noGrp="1" noChangeArrowheads="1"/>
          </p:cNvSpPr>
          <p:nvPr>
            <p:ph idx="1"/>
          </p:nvPr>
        </p:nvSpPr>
        <p:spPr>
          <a:xfrm>
            <a:off x="251389" y="1399374"/>
            <a:ext cx="4711201" cy="4759523"/>
          </a:xfrm>
          <a:noFill/>
          <a:ln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Failure in INITIAL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Unilaterally abort upon recovery</a:t>
            </a:r>
          </a:p>
          <a:p>
            <a:r>
              <a:rPr lang="en-US" dirty="0">
                <a:solidFill>
                  <a:schemeClr val="tx2"/>
                </a:solidFill>
              </a:rPr>
              <a:t>Failure in READY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The coordinator has been informed about the local decision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Treat as timeout in READY state and invoke the termination protocol</a:t>
            </a:r>
          </a:p>
          <a:p>
            <a:r>
              <a:rPr lang="en-US" dirty="0">
                <a:solidFill>
                  <a:schemeClr val="tx2"/>
                </a:solidFill>
              </a:rPr>
              <a:t>Failure in ABORT or COMMIT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These states represent the termination conditions, so, upon recovery, the participant does not need to take any special action.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CE6D19-AC2B-7041-B5A5-C5D8A7EC5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</a:t>
            </a:r>
            <a:r>
              <a:rPr lang="en-US" dirty="0" err="1"/>
              <a:t>M.T</a:t>
            </a:r>
            <a:r>
              <a:rPr lang="en-US" dirty="0"/>
              <a:t>. </a:t>
            </a:r>
            <a:r>
              <a:rPr lang="en-US" dirty="0" err="1"/>
              <a:t>Özsu</a:t>
            </a:r>
            <a:r>
              <a:rPr lang="en-US" dirty="0"/>
              <a:t> &amp; P. </a:t>
            </a:r>
            <a:r>
              <a:rPr lang="en-US" dirty="0" err="1"/>
              <a:t>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475978-9553-0246-AC43-220B47972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60FAE9-EB85-46A6-AE4F-1264FD27B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008492"/>
            <a:ext cx="4067944" cy="53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186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2PC Recovery Protocols –</a:t>
            </a:r>
            <a:br>
              <a:rPr lang="en-US"/>
            </a:br>
            <a:r>
              <a:rPr lang="en-US"/>
              <a:t>Additional Cases</a:t>
            </a:r>
          </a:p>
        </p:txBody>
      </p:sp>
      <p:sp>
        <p:nvSpPr>
          <p:cNvPr id="196610" name="Rectangle 2"/>
          <p:cNvSpPr>
            <a:spLocks noGrp="1" noChangeArrowheads="1"/>
          </p:cNvSpPr>
          <p:nvPr>
            <p:ph idx="1"/>
          </p:nvPr>
        </p:nvSpPr>
        <p:spPr>
          <a:xfrm>
            <a:off x="323528" y="1566174"/>
            <a:ext cx="4032448" cy="4637112"/>
          </a:xfrm>
          <a:noFill/>
          <a:ln/>
        </p:spPr>
        <p:txBody>
          <a:bodyPr/>
          <a:lstStyle/>
          <a:p>
            <a:pPr marL="635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A site failure may occur after the coordinator or a participant has written a log record but before it can send a message 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tx2"/>
                </a:solidFill>
              </a:rPr>
              <a:t>Coordinator site fails after writing “</a:t>
            </a:r>
            <a:r>
              <a:rPr lang="en-US" sz="2000" dirty="0" err="1">
                <a:solidFill>
                  <a:schemeClr val="tx2"/>
                </a:solidFill>
              </a:rPr>
              <a:t>begin_commit</a:t>
            </a:r>
            <a:r>
              <a:rPr lang="en-US" sz="2000" dirty="0">
                <a:solidFill>
                  <a:schemeClr val="tx2"/>
                </a:solidFill>
              </a:rPr>
              <a:t>” log and before sending “prepare” command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treat it as a failure in WAIT state; send “prepare” command upon recovery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2F4E8B-9491-874F-8F89-19A30489A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BEBBE5-65D4-5C48-8AA3-7513B1512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F024FD-BFC4-409C-8F8B-27CC8F708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008492"/>
            <a:ext cx="4067944" cy="53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693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2PC Recovery Protocols –</a:t>
            </a:r>
            <a:br>
              <a:rPr lang="en-US"/>
            </a:br>
            <a:r>
              <a:rPr lang="en-US"/>
              <a:t>Additional Cases</a:t>
            </a:r>
          </a:p>
        </p:txBody>
      </p:sp>
      <p:sp>
        <p:nvSpPr>
          <p:cNvPr id="196610" name="Rectangle 2"/>
          <p:cNvSpPr>
            <a:spLocks noGrp="1" noChangeArrowheads="1"/>
          </p:cNvSpPr>
          <p:nvPr>
            <p:ph idx="1"/>
          </p:nvPr>
        </p:nvSpPr>
        <p:spPr>
          <a:xfrm>
            <a:off x="323528" y="1566174"/>
            <a:ext cx="4248472" cy="4637112"/>
          </a:xfrm>
          <a:noFill/>
          <a:ln/>
        </p:spPr>
        <p:txBody>
          <a:bodyPr/>
          <a:lstStyle/>
          <a:p>
            <a:pPr marL="635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A site failure may occur after the coordinator or a participant has written a log record but before it can send a message 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tx2"/>
                </a:solidFill>
              </a:rPr>
              <a:t>Participant site fails after writing “ready” record in log but before “vote-commit” is sent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treat it as failure in READY state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alternatively, can send “vote-commit” upon recovery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2F4E8B-9491-874F-8F89-19A30489A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BEBBE5-65D4-5C48-8AA3-7513B1512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E312F8-9C5F-476F-9DFD-3C64F51AA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008492"/>
            <a:ext cx="4067944" cy="53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086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2PC Recovery Protocols –</a:t>
            </a:r>
            <a:br>
              <a:rPr lang="en-US"/>
            </a:br>
            <a:r>
              <a:rPr lang="en-US"/>
              <a:t>Additional Cases</a:t>
            </a:r>
          </a:p>
        </p:txBody>
      </p:sp>
      <p:sp>
        <p:nvSpPr>
          <p:cNvPr id="196610" name="Rectangle 2"/>
          <p:cNvSpPr>
            <a:spLocks noGrp="1" noChangeArrowheads="1"/>
          </p:cNvSpPr>
          <p:nvPr>
            <p:ph idx="1"/>
          </p:nvPr>
        </p:nvSpPr>
        <p:spPr>
          <a:xfrm>
            <a:off x="323528" y="1566174"/>
            <a:ext cx="4464496" cy="4637112"/>
          </a:xfrm>
          <a:noFill/>
          <a:ln/>
        </p:spPr>
        <p:txBody>
          <a:bodyPr/>
          <a:lstStyle/>
          <a:p>
            <a:pPr marL="635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A site failure may occur after the coordinator or a participant has written a log record but before it can send a message 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tx2"/>
                </a:solidFill>
              </a:rPr>
              <a:t>Participant site fails after writing “abort” record in log but before “vote-abort” is sent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no need to do anything upon recovery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2F4E8B-9491-874F-8F89-19A30489A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BEBBE5-65D4-5C48-8AA3-7513B1512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2CA4BE-BC60-4F95-9661-177786EF1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008492"/>
            <a:ext cx="4067944" cy="53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387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2PC Recovery Protocols –</a:t>
            </a:r>
            <a:br>
              <a:rPr lang="en-US"/>
            </a:br>
            <a:r>
              <a:rPr lang="en-US"/>
              <a:t>Additional Case</a:t>
            </a:r>
          </a:p>
        </p:txBody>
      </p:sp>
      <p:sp>
        <p:nvSpPr>
          <p:cNvPr id="19763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700808"/>
            <a:ext cx="3970784" cy="3124944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Coordinator site fails after logging its final decision record but before sending its decision to the participants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coordinator treats it as a failure in COMMIT or ABORT state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participants treat it as timeout in the READY state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962EBA-783A-0840-92A6-92A6ADA7B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96F57-5C46-C94D-8297-B16D52658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87FE80-2801-4316-BE0F-8E6F1271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008492"/>
            <a:ext cx="4067944" cy="53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010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2PC Recovery Protocols –</a:t>
            </a:r>
            <a:br>
              <a:rPr lang="en-US"/>
            </a:br>
            <a:r>
              <a:rPr lang="en-US"/>
              <a:t>Additional Case</a:t>
            </a:r>
          </a:p>
        </p:txBody>
      </p:sp>
      <p:sp>
        <p:nvSpPr>
          <p:cNvPr id="19763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700808"/>
            <a:ext cx="3970784" cy="3124944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Participant site fails after writing “abort” or “commit” record in log but before acknowledgement is sent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participant treats it as failure in COMMIT or ABORT state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coordinator will handle it by timeout in COMMIT or ABORT state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962EBA-783A-0840-92A6-92A6ADA7B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96F57-5C46-C94D-8297-B16D52658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40A176-4A97-4CD1-9DDB-130548EEF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008492"/>
            <a:ext cx="4067944" cy="53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10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Problem With 2PC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980728"/>
            <a:ext cx="4695404" cy="4530725"/>
          </a:xfrm>
          <a:noFill/>
          <a:ln/>
        </p:spPr>
        <p:txBody>
          <a:bodyPr/>
          <a:lstStyle/>
          <a:p>
            <a:r>
              <a:rPr lang="en-US" sz="2000" dirty="0"/>
              <a:t>Blocking</a:t>
            </a:r>
          </a:p>
          <a:p>
            <a:pPr lvl="1"/>
            <a:r>
              <a:rPr lang="en-US" dirty="0"/>
              <a:t> Ready implies that the participant waits for the coordinator </a:t>
            </a:r>
          </a:p>
          <a:p>
            <a:pPr lvl="1"/>
            <a:r>
              <a:rPr lang="en-US" dirty="0"/>
              <a:t> If coordinator fails, site is blocked until recovery</a:t>
            </a:r>
          </a:p>
          <a:p>
            <a:pPr lvl="1"/>
            <a:r>
              <a:rPr lang="en-US" dirty="0"/>
              <a:t> Blocking reduces availability</a:t>
            </a:r>
          </a:p>
          <a:p>
            <a:r>
              <a:rPr lang="en-US" sz="2000" dirty="0"/>
              <a:t>Independent recovery is not possible</a:t>
            </a:r>
          </a:p>
          <a:p>
            <a:r>
              <a:rPr lang="en-US" sz="2000" dirty="0"/>
              <a:t>However, it is known that:</a:t>
            </a:r>
          </a:p>
          <a:p>
            <a:pPr lvl="1"/>
            <a:r>
              <a:rPr lang="en-US" dirty="0"/>
              <a:t>Independent recovery protocols exist only for single site failures; </a:t>
            </a:r>
          </a:p>
          <a:p>
            <a:pPr lvl="1"/>
            <a:r>
              <a:rPr lang="en-US" dirty="0"/>
              <a:t>no independent recovery protocol exists which is resilient to multiple-site failures.</a:t>
            </a:r>
          </a:p>
          <a:p>
            <a:r>
              <a:rPr lang="en-US" sz="2000" dirty="0"/>
              <a:t>So we search for these protocols – </a:t>
            </a:r>
            <a:r>
              <a:rPr lang="en-US" sz="2000" dirty="0" err="1"/>
              <a:t>3PC</a:t>
            </a:r>
            <a:endParaRPr lang="en-US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94D50D-42D7-3C44-9A13-92993E775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FF3DEE-45AD-5F43-86F7-7D9073136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2384DA-3CC5-4902-A20F-5A8E20D11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008492"/>
            <a:ext cx="4067944" cy="53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883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Three-Phase Commit</a:t>
            </a:r>
          </a:p>
        </p:txBody>
      </p:sp>
      <p:sp>
        <p:nvSpPr>
          <p:cNvPr id="20070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32440" cy="4530725"/>
          </a:xfrm>
          <a:noFill/>
          <a:ln/>
        </p:spPr>
        <p:txBody>
          <a:bodyPr/>
          <a:lstStyle/>
          <a:p>
            <a:r>
              <a:rPr lang="en-US" sz="2200" dirty="0" err="1"/>
              <a:t>3PC</a:t>
            </a:r>
            <a:r>
              <a:rPr lang="en-US" sz="2200" dirty="0"/>
              <a:t> is non-blocking.</a:t>
            </a:r>
          </a:p>
          <a:p>
            <a:r>
              <a:rPr lang="en-US" sz="2200" dirty="0"/>
              <a:t>A commit protocols is non-blocking </a:t>
            </a:r>
            <a:r>
              <a:rPr lang="en-US" sz="2200" dirty="0" err="1"/>
              <a:t>iff</a:t>
            </a:r>
            <a:endParaRPr lang="en-US" sz="2200" dirty="0"/>
          </a:p>
          <a:p>
            <a:pPr lvl="1"/>
            <a:r>
              <a:rPr lang="en-US" sz="2200" dirty="0"/>
              <a:t>it is synchronous (occurring) within one state transition, and</a:t>
            </a:r>
          </a:p>
          <a:p>
            <a:pPr lvl="1"/>
            <a:r>
              <a:rPr lang="en-US" sz="2200" dirty="0"/>
              <a:t>its state transition diagram contains</a:t>
            </a:r>
          </a:p>
          <a:p>
            <a:pPr lvl="2"/>
            <a:r>
              <a:rPr lang="en-US" sz="2200" dirty="0"/>
              <a:t>no state which is “adjacent” to both a commit and an abort state, and</a:t>
            </a:r>
          </a:p>
          <a:p>
            <a:pPr lvl="2"/>
            <a:r>
              <a:rPr lang="en-US" sz="2200" dirty="0"/>
              <a:t>no non-committable state which is “adjacent” to a commit state</a:t>
            </a:r>
          </a:p>
          <a:p>
            <a:r>
              <a:rPr lang="en-US" sz="2200" dirty="0"/>
              <a:t>Adjacent: possible to go from one state to another with a single state transition</a:t>
            </a:r>
          </a:p>
          <a:p>
            <a:r>
              <a:rPr lang="en-US" sz="2200" dirty="0"/>
              <a:t>Committable: all sites have voted to commit a transaction</a:t>
            </a:r>
          </a:p>
          <a:p>
            <a:pPr lvl="1"/>
            <a:r>
              <a:rPr lang="en-US" sz="2200" dirty="0"/>
              <a:t>e.g.: COMMIT state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E960F0-70C7-F545-8C56-8E3735DB2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E7F433-E814-7246-912B-05C2C1B1C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646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State Transitions in 3PC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1FEE0-A876-0A44-A6CB-1EBC0693C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1916832"/>
            <a:ext cx="2952328" cy="4275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A4C8C4-E897-2E44-9F72-45E326654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1918527"/>
            <a:ext cx="3563888" cy="4202037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1335A66C-CB5D-5C40-9BA6-BF1495D9E26A}"/>
              </a:ext>
            </a:extLst>
          </p:cNvPr>
          <p:cNvSpPr txBox="1"/>
          <p:nvPr/>
        </p:nvSpPr>
        <p:spPr>
          <a:xfrm>
            <a:off x="3469908" y="145961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Coordinator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1B530A-6987-5A41-99FE-C72BFADEE99A}"/>
              </a:ext>
            </a:extLst>
          </p:cNvPr>
          <p:cNvSpPr txBox="1"/>
          <p:nvPr/>
        </p:nvSpPr>
        <p:spPr>
          <a:xfrm>
            <a:off x="6825684" y="148478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Participant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76836" y="1196752"/>
            <a:ext cx="2647419" cy="475952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6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200" kern="0" dirty="0">
                <a:solidFill>
                  <a:schemeClr val="tx2"/>
                </a:solidFill>
              </a:rPr>
              <a:t>add another state between the WAIT (and READY) and COMMIT states which serves as a buffer state where the process is ready to commit (if that is the final decision) but has not yet committed.</a:t>
            </a:r>
          </a:p>
        </p:txBody>
      </p:sp>
    </p:spTree>
    <p:extLst>
      <p:ext uri="{BB962C8B-B14F-4D97-AF65-F5344CB8AC3E}">
        <p14:creationId xmlns:p14="http://schemas.microsoft.com/office/powerpoint/2010/main" val="30979406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30" dirty="0"/>
              <a:t>2PC Protocol Actions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9F007-52F7-5E46-9996-D11574A2D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7B2E9-1347-8940-A3D0-C0CAE46E3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394CAC-27A3-084C-9112-05D8E7745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066800"/>
            <a:ext cx="4797896" cy="53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5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TM Architecture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93E41D-722F-5748-97AC-CEA8971B4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5" y="1019501"/>
            <a:ext cx="7123126" cy="514580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A38A8-F0CF-194E-82E3-A7CCFDEEB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BE598-B430-3A4E-B939-9FC8C907C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055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30" dirty="0"/>
              <a:t>3PC Protocol Actions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9F007-52F7-5E46-9996-D11574A2D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7B2E9-1347-8940-A3D0-C0CAE46E3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36478E-4A4A-5A47-917E-1BDE256AA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643" y="892136"/>
            <a:ext cx="4592414" cy="582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787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Network Partitioning</a:t>
            </a:r>
          </a:p>
        </p:txBody>
      </p:sp>
      <p:sp>
        <p:nvSpPr>
          <p:cNvPr id="21299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Simple partitioning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Only two partitions</a:t>
            </a:r>
          </a:p>
          <a:p>
            <a:pPr>
              <a:lnSpc>
                <a:spcPct val="100000"/>
              </a:lnSpc>
            </a:pPr>
            <a:r>
              <a:rPr lang="en-US" dirty="0"/>
              <a:t>Multiple partitioning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than two partitions</a:t>
            </a:r>
          </a:p>
          <a:p>
            <a:pPr>
              <a:lnSpc>
                <a:spcPct val="100000"/>
              </a:lnSpc>
            </a:pPr>
            <a:r>
              <a:rPr lang="en-US" dirty="0"/>
              <a:t>Formal bounds: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exists no non-blocking protocol that is resilient to a network partition if messages are lost when partition occurs.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exist non-blocking protocols which are resilient to a single network partition if all undeliverable messages are returned to sender.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exists no non-blocking protocol which is resilient to a multiple partition.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CAF024-856E-E84B-8F06-E0078C5BF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30DC13-F4C4-2048-8EE2-929B1CC37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784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Recovery Protocols for Network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249" y="1916832"/>
            <a:ext cx="8229600" cy="4061048"/>
          </a:xfrm>
        </p:spPr>
        <p:txBody>
          <a:bodyPr/>
          <a:lstStyle/>
          <a:p>
            <a:r>
              <a:rPr lang="en-US" dirty="0"/>
              <a:t>No general solution possible </a:t>
            </a:r>
          </a:p>
          <a:p>
            <a:pPr lvl="1"/>
            <a:r>
              <a:rPr lang="en-US" dirty="0"/>
              <a:t>allow one group to terminate while the other is blocked </a:t>
            </a:r>
          </a:p>
          <a:p>
            <a:pPr lvl="1"/>
            <a:r>
              <a:rPr lang="en-US" dirty="0"/>
              <a:t>improve availability</a:t>
            </a:r>
          </a:p>
          <a:p>
            <a:r>
              <a:rPr lang="en-US" dirty="0"/>
              <a:t>How to determine which group to proceed?</a:t>
            </a:r>
          </a:p>
          <a:p>
            <a:pPr lvl="1"/>
            <a:r>
              <a:rPr lang="en-US" dirty="0"/>
              <a:t>The group with a majority </a:t>
            </a:r>
          </a:p>
          <a:p>
            <a:r>
              <a:rPr lang="en-US" dirty="0"/>
              <a:t>How does a group know if it has majority?</a:t>
            </a:r>
          </a:p>
          <a:p>
            <a:pPr lvl="1"/>
            <a:r>
              <a:rPr lang="en-US" dirty="0"/>
              <a:t>Centralized</a:t>
            </a:r>
          </a:p>
          <a:p>
            <a:pPr lvl="2"/>
            <a:r>
              <a:rPr lang="en-US" dirty="0"/>
              <a:t>Whichever partitions contains the central site should terminate the transaction</a:t>
            </a:r>
          </a:p>
          <a:p>
            <a:pPr lvl="1"/>
            <a:r>
              <a:rPr lang="en-US" dirty="0"/>
              <a:t>Voting-based (quorum)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8564F-BB76-6746-AABC-60DE52013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7EC8F-C0B9-5543-B59D-772C55CE7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767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Quorum Protocols</a:t>
            </a:r>
          </a:p>
        </p:txBody>
      </p:sp>
      <p:sp>
        <p:nvSpPr>
          <p:cNvPr id="21709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5307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100" dirty="0"/>
              <a:t>The network partitioning problem is handled by the commit protocol.</a:t>
            </a:r>
          </a:p>
          <a:p>
            <a:pPr>
              <a:lnSpc>
                <a:spcPct val="100000"/>
              </a:lnSpc>
            </a:pPr>
            <a:r>
              <a:rPr lang="en-US" sz="2100" dirty="0"/>
              <a:t>Every site is assigned a vote </a:t>
            </a:r>
            <a:r>
              <a:rPr lang="en-US" sz="2100" i="1" dirty="0"/>
              <a:t>V</a:t>
            </a:r>
            <a:r>
              <a:rPr lang="en-US" sz="2100" i="1" baseline="-25000" dirty="0"/>
              <a:t>i</a:t>
            </a:r>
            <a:r>
              <a:rPr lang="en-US" sz="21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2100" dirty="0"/>
              <a:t>Total number of votes in the system </a:t>
            </a:r>
            <a:r>
              <a:rPr lang="en-US" sz="2100" i="1" dirty="0"/>
              <a:t>V</a:t>
            </a:r>
          </a:p>
          <a:p>
            <a:pPr>
              <a:lnSpc>
                <a:spcPct val="100000"/>
              </a:lnSpc>
            </a:pPr>
            <a:r>
              <a:rPr lang="en-US" sz="2100" dirty="0"/>
              <a:t>Abort quorum </a:t>
            </a:r>
            <a:r>
              <a:rPr lang="en-US" sz="2100" i="1" dirty="0" err="1"/>
              <a:t>V</a:t>
            </a:r>
            <a:r>
              <a:rPr lang="en-US" sz="2100" i="1" baseline="-25000" dirty="0" err="1"/>
              <a:t>a</a:t>
            </a:r>
            <a:r>
              <a:rPr lang="en-US" sz="2100" dirty="0"/>
              <a:t>, commit quorum </a:t>
            </a:r>
            <a:r>
              <a:rPr lang="en-US" sz="2100" i="1" dirty="0" err="1"/>
              <a:t>V</a:t>
            </a:r>
            <a:r>
              <a:rPr lang="en-US" sz="2100" i="1" baseline="-25000" dirty="0" err="1"/>
              <a:t>c</a:t>
            </a:r>
            <a:endParaRPr lang="en-US" sz="2100" i="1" dirty="0"/>
          </a:p>
          <a:p>
            <a:pPr marL="514350" indent="-457200">
              <a:buFont typeface="+mj-lt"/>
              <a:buAutoNum type="arabicPeriod"/>
            </a:pPr>
            <a:r>
              <a:rPr lang="en-US" sz="2100" i="1" dirty="0" err="1"/>
              <a:t>V</a:t>
            </a:r>
            <a:r>
              <a:rPr lang="en-US" sz="2100" i="1" baseline="-25000" dirty="0" err="1"/>
              <a:t>a</a:t>
            </a:r>
            <a:r>
              <a:rPr lang="en-US" sz="2100" dirty="0"/>
              <a:t> + </a:t>
            </a:r>
            <a:r>
              <a:rPr lang="en-US" sz="2100" i="1" dirty="0" err="1"/>
              <a:t>V</a:t>
            </a:r>
            <a:r>
              <a:rPr lang="en-US" sz="2100" i="1" baseline="-25000" dirty="0" err="1"/>
              <a:t>c</a:t>
            </a:r>
            <a:r>
              <a:rPr lang="en-US" sz="2100" dirty="0"/>
              <a:t> &gt; </a:t>
            </a:r>
            <a:r>
              <a:rPr lang="en-US" sz="2100" i="1" dirty="0"/>
              <a:t>V</a:t>
            </a:r>
            <a:r>
              <a:rPr lang="en-US" sz="2100" dirty="0"/>
              <a:t>  where 0 ≤ </a:t>
            </a:r>
            <a:r>
              <a:rPr lang="en-US" sz="2100" i="1" dirty="0" err="1"/>
              <a:t>V</a:t>
            </a:r>
            <a:r>
              <a:rPr lang="en-US" sz="2100" i="1" baseline="-25000" dirty="0" err="1"/>
              <a:t>a</a:t>
            </a:r>
            <a:r>
              <a:rPr lang="en-US" sz="2100" i="1" dirty="0"/>
              <a:t> </a:t>
            </a:r>
            <a:r>
              <a:rPr lang="en-US" sz="2100" dirty="0"/>
              <a:t>, </a:t>
            </a:r>
            <a:r>
              <a:rPr lang="en-US" sz="2100" i="1" dirty="0" err="1"/>
              <a:t>V</a:t>
            </a:r>
            <a:r>
              <a:rPr lang="en-US" sz="2100" i="1" baseline="-25000" dirty="0" err="1"/>
              <a:t>c</a:t>
            </a:r>
            <a:r>
              <a:rPr lang="en-US" sz="2100" dirty="0"/>
              <a:t> ≤ </a:t>
            </a:r>
            <a:r>
              <a:rPr lang="en-US" sz="2100" i="1" dirty="0"/>
              <a:t>V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100" dirty="0"/>
              <a:t>Before a transaction commits, it must obtain a commit quorum </a:t>
            </a:r>
            <a:r>
              <a:rPr lang="en-US" sz="2100" i="1" dirty="0" err="1"/>
              <a:t>V</a:t>
            </a:r>
            <a:r>
              <a:rPr lang="en-US" sz="2100" i="1" baseline="-25000" dirty="0" err="1"/>
              <a:t>c</a:t>
            </a:r>
            <a:endParaRPr lang="en-US" sz="2100" i="1" dirty="0"/>
          </a:p>
          <a:p>
            <a:pPr marL="514350" indent="-457200">
              <a:buFont typeface="+mj-lt"/>
              <a:buAutoNum type="arabicPeriod"/>
            </a:pPr>
            <a:r>
              <a:rPr lang="en-US" sz="2100" dirty="0"/>
              <a:t>Before a transaction aborts, it must obtain an abort quorum </a:t>
            </a:r>
            <a:r>
              <a:rPr lang="en-US" sz="2100" i="1" dirty="0" err="1"/>
              <a:t>V</a:t>
            </a:r>
            <a:r>
              <a:rPr lang="en-US" sz="2100" i="1" baseline="-25000" dirty="0" err="1"/>
              <a:t>a</a:t>
            </a:r>
            <a:endParaRPr lang="en-US" sz="2100" i="1" baseline="-25000" dirty="0"/>
          </a:p>
          <a:p>
            <a:pPr marL="57150" indent="0">
              <a:buNone/>
            </a:pPr>
            <a:endParaRPr lang="en-US" sz="2100" baseline="-25000" dirty="0"/>
          </a:p>
          <a:p>
            <a:pPr indent="-285750"/>
            <a:r>
              <a:rPr lang="en-US" sz="2100" dirty="0"/>
              <a:t>The first rule ensures that a transaction cannot be committed and aborted at the same time. </a:t>
            </a:r>
          </a:p>
          <a:p>
            <a:pPr indent="-285750"/>
            <a:r>
              <a:rPr lang="en-US" sz="2100" dirty="0"/>
              <a:t>The next two rules indicate the votes that a transaction has to obtain before it can terminate one way or the other.</a:t>
            </a:r>
            <a:endParaRPr lang="en-US" sz="2100" baseline="-25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D14905-1891-4E44-A8F6-374CEE022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FCF853-427B-1241-97FE-418B53EA8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081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E69AC-2807-4743-A079-7424660D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Paxos Consensus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A09B-350B-844C-8FE2-2DBE85882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2PC</a:t>
            </a:r>
            <a:r>
              <a:rPr lang="en-US" dirty="0"/>
              <a:t> has blocking, and to overcome it, we have </a:t>
            </a:r>
            <a:r>
              <a:rPr lang="en-US" dirty="0" err="1"/>
              <a:t>3PC</a:t>
            </a:r>
            <a:r>
              <a:rPr lang="en-US" dirty="0"/>
              <a:t> which is expensive and not resilient to network partitioning</a:t>
            </a:r>
          </a:p>
          <a:p>
            <a:r>
              <a:rPr lang="en-US" dirty="0"/>
              <a:t>General problem: how to reach an agreement (consensus) among TMs about the fate of a transaction</a:t>
            </a:r>
          </a:p>
          <a:p>
            <a:r>
              <a:rPr lang="en-US" dirty="0"/>
              <a:t>General idea: If a majority reaches a decision, the global decision is reached (like voting)</a:t>
            </a:r>
          </a:p>
          <a:p>
            <a:r>
              <a:rPr lang="en-US" dirty="0" err="1"/>
              <a:t>Paxos</a:t>
            </a:r>
            <a:r>
              <a:rPr lang="en-US" dirty="0"/>
              <a:t> is a family of protocols for solving consensus in a network of unreliable or fallible processors. </a:t>
            </a:r>
          </a:p>
          <a:p>
            <a:r>
              <a:rPr lang="en-US" dirty="0"/>
              <a:t>Consensus is the process of agreeing on one result among a group of participants.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886A2-276F-E84A-AF6C-C6EEAE3D5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</a:t>
            </a:r>
            <a:r>
              <a:rPr lang="en-US" dirty="0" err="1"/>
              <a:t>M.T</a:t>
            </a:r>
            <a:r>
              <a:rPr lang="en-US" dirty="0"/>
              <a:t>. </a:t>
            </a:r>
            <a:r>
              <a:rPr lang="en-US" dirty="0" err="1"/>
              <a:t>Özsu</a:t>
            </a:r>
            <a:r>
              <a:rPr lang="en-US" dirty="0"/>
              <a:t> &amp; P. </a:t>
            </a:r>
            <a:r>
              <a:rPr lang="en-US" dirty="0" err="1"/>
              <a:t>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260E4-9C5A-6E48-B36D-FCC144806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397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D6DF-AB8A-8D4D-B9FD-E11D2A9F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B9E4D-B865-EE4F-9490-6A334F549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672" y="1340768"/>
            <a:ext cx="8229600" cy="4530725"/>
          </a:xfrm>
        </p:spPr>
        <p:txBody>
          <a:bodyPr/>
          <a:lstStyle/>
          <a:p>
            <a:r>
              <a:rPr lang="en-US" sz="2000" dirty="0"/>
              <a:t>Roles:</a:t>
            </a:r>
          </a:p>
          <a:p>
            <a:pPr lvl="1"/>
            <a:r>
              <a:rPr lang="en-US" dirty="0"/>
              <a:t>Proposer: recommends a decision</a:t>
            </a:r>
          </a:p>
          <a:p>
            <a:pPr lvl="1"/>
            <a:r>
              <a:rPr lang="en-US" dirty="0"/>
              <a:t>Acceptor: decides whether to accept the proposed decision</a:t>
            </a:r>
          </a:p>
          <a:p>
            <a:pPr lvl="1"/>
            <a:r>
              <a:rPr lang="en-US" dirty="0"/>
              <a:t>Learner: discovers the agreed-upon decision by asking or it is pushed</a:t>
            </a:r>
          </a:p>
          <a:p>
            <a:r>
              <a:rPr lang="en-US" sz="2000" dirty="0"/>
              <a:t>Naïve Paxos: one proposer</a:t>
            </a:r>
          </a:p>
          <a:p>
            <a:pPr lvl="1"/>
            <a:r>
              <a:rPr lang="en-US" dirty="0"/>
              <a:t>Operates like a 2PC</a:t>
            </a:r>
          </a:p>
          <a:p>
            <a:r>
              <a:rPr lang="en-US" sz="2000" dirty="0"/>
              <a:t>In the first round, the proposer suggests a value for the variable and acceptors send their responses (accept/not accept). </a:t>
            </a:r>
          </a:p>
          <a:p>
            <a:r>
              <a:rPr lang="en-US" sz="2000" dirty="0"/>
              <a:t>If the proposer gets accepts from a majority of the acceptors, then it determines that particular value to be the value of the variable and notifies the acceptors who now record that value the final one. </a:t>
            </a:r>
          </a:p>
          <a:p>
            <a:r>
              <a:rPr lang="en-US" sz="2000" dirty="0"/>
              <a:t>A learner can, at any point, ask an acceptor what the value of the variable is and learn the latest value.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A0634-A0EA-A04C-BD02-B562B9549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AFD2A-21C6-FC44-B6A8-E7B63EBAA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80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D6DF-AB8A-8D4D-B9FD-E11D2A9F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Paxos &amp; Complications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B9E4D-B865-EE4F-9490-6A334F549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24744"/>
            <a:ext cx="8265504" cy="5328592"/>
          </a:xfrm>
        </p:spPr>
        <p:txBody>
          <a:bodyPr/>
          <a:lstStyle/>
          <a:p>
            <a:r>
              <a:rPr lang="en-US" dirty="0"/>
              <a:t>Multiple proposers can put forward a value for the same variable. Therefore, an acceptor needs to pick one of the proposed values.</a:t>
            </a:r>
          </a:p>
          <a:p>
            <a:pPr lvl="1"/>
            <a:r>
              <a:rPr lang="en-US" sz="2400" dirty="0"/>
              <a:t>using a ballot number so that acceptors can differentiate different proposals</a:t>
            </a:r>
          </a:p>
          <a:p>
            <a:r>
              <a:rPr lang="en-US" dirty="0"/>
              <a:t>Given multiple proposals, it is possible to get split votes on multiple proposals with no proposed value receiving a majority.</a:t>
            </a:r>
          </a:p>
          <a:p>
            <a:pPr lvl="1"/>
            <a:r>
              <a:rPr lang="en-US" sz="2400" dirty="0"/>
              <a:t>running multiple consensus rounds—if no proposal achieves a majority, then another round is run and this is repeated until one value achieves majority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A0634-A0EA-A04C-BD02-B562B9549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AFD2A-21C6-FC44-B6A8-E7B63EBAA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43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D6DF-AB8A-8D4D-B9FD-E11D2A9F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Paxos &amp; Complications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B9E4D-B865-EE4F-9490-6A334F549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347856" cy="4530725"/>
          </a:xfrm>
        </p:spPr>
        <p:txBody>
          <a:bodyPr/>
          <a:lstStyle/>
          <a:p>
            <a:r>
              <a:rPr lang="en-US" dirty="0"/>
              <a:t>It is possible that some of the acceptors fail after they accept a value. If the remaining acceptors who accepted that value do not constitute a majority, this causes a problem.</a:t>
            </a:r>
          </a:p>
          <a:p>
            <a:pPr lvl="1"/>
            <a:r>
              <a:rPr lang="en-US" sz="2400" dirty="0"/>
              <a:t>this could be treated as the second issue and a new round can be started. </a:t>
            </a:r>
          </a:p>
          <a:p>
            <a:pPr lvl="1"/>
            <a:r>
              <a:rPr lang="en-US" sz="2400" dirty="0"/>
              <a:t>However, the complication is that some learners may have learned the accepted value from acceptors in the previous round, and if a different value is chosen in the new round we have inconsistency. </a:t>
            </a:r>
          </a:p>
          <a:p>
            <a:pPr lvl="1"/>
            <a:r>
              <a:rPr lang="en-US" sz="2400" dirty="0" err="1"/>
              <a:t>Paxos</a:t>
            </a:r>
            <a:r>
              <a:rPr lang="en-US" sz="2400" dirty="0"/>
              <a:t> deals with this again by using ballot numbers.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A0634-A0EA-A04C-BD02-B562B9549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AFD2A-21C6-FC44-B6A8-E7B63EBAA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136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0DE1-840E-4143-AFD3-B41C0CBC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Paxos with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DF95D-03C2-6B46-BBE1-495AD4535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acceptors fail but there is quorum</a:t>
            </a:r>
          </a:p>
          <a:p>
            <a:pPr lvl="1"/>
            <a:r>
              <a:rPr lang="en-US" sz="2400" dirty="0"/>
              <a:t>Not a problem</a:t>
            </a:r>
          </a:p>
          <a:p>
            <a:r>
              <a:rPr lang="en-US" dirty="0"/>
              <a:t>Enough acceptors fail to eliminate quorum</a:t>
            </a:r>
          </a:p>
          <a:p>
            <a:pPr lvl="1"/>
            <a:r>
              <a:rPr lang="en-US" sz="2400" dirty="0"/>
              <a:t>Run a new ballot</a:t>
            </a:r>
          </a:p>
          <a:p>
            <a:r>
              <a:rPr lang="en-US" dirty="0"/>
              <a:t>Proposer/leader fails</a:t>
            </a:r>
          </a:p>
          <a:p>
            <a:pPr lvl="1"/>
            <a:r>
              <a:rPr lang="en-US" sz="2400" dirty="0"/>
              <a:t>Choose a new leader and start a new ballot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FEA6C-5290-7F48-A26F-36FCD4153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592F5-D4AB-0646-B466-826499C8D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337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/>
              <a:t>Assignment #3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6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Distributed Transaction Processing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Distributed Concurrency Control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Distributed Reliability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6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Concurrency Control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problem of synchronizing concurrent transactions such that the consistency of the database is maintained while, at the same time, maximum degree of concurrency is achieved.</a:t>
            </a:r>
          </a:p>
          <a:p>
            <a:pPr>
              <a:lnSpc>
                <a:spcPct val="100000"/>
              </a:lnSpc>
            </a:pPr>
            <a:r>
              <a:rPr lang="en-US" dirty="0"/>
              <a:t>Enforce </a:t>
            </a:r>
            <a:r>
              <a:rPr lang="en-US" dirty="0">
                <a:solidFill>
                  <a:srgbClr val="0432FF"/>
                </a:solidFill>
              </a:rPr>
              <a:t>isolation</a:t>
            </a:r>
            <a:r>
              <a:rPr lang="en-US" dirty="0"/>
              <a:t> property</a:t>
            </a:r>
          </a:p>
          <a:p>
            <a:pPr>
              <a:lnSpc>
                <a:spcPct val="100000"/>
              </a:lnSpc>
            </a:pPr>
            <a:r>
              <a:rPr lang="en-US" dirty="0"/>
              <a:t>Anomalies: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Lost updates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The effects of some transactions are not reflected on the database.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Inconsistent retrievals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A transaction, if it reads the same data item more than once, should always read the same value.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DA608-6895-A54C-B522-FCB2B904A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48B38F-50D4-214B-9C77-AFCD9643A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43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1AA6435C-28F2-C941-8311-EE08610FCB39}" vid="{FD4022B5-BADD-D345-B79C-9EAFC5BFF5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9896</TotalTime>
  <Words>6813</Words>
  <Application>Microsoft Macintosh PowerPoint</Application>
  <PresentationFormat>On-screen Show (4:3)</PresentationFormat>
  <Paragraphs>836</Paragraphs>
  <Slides>79</Slides>
  <Notes>69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4" baseType="lpstr">
      <vt:lpstr>Arial</vt:lpstr>
      <vt:lpstr>Monotype Sorts</vt:lpstr>
      <vt:lpstr>Symbol</vt:lpstr>
      <vt:lpstr>Wingdings</vt:lpstr>
      <vt:lpstr>Office Theme</vt:lpstr>
      <vt:lpstr>Principles of Distributed Database Systems</vt:lpstr>
      <vt:lpstr>Outline</vt:lpstr>
      <vt:lpstr>Transaction</vt:lpstr>
      <vt:lpstr>Transaction Characterization</vt:lpstr>
      <vt:lpstr>Principles of Transactions</vt:lpstr>
      <vt:lpstr>Transactions Provide…</vt:lpstr>
      <vt:lpstr>Distributed TM Architecture</vt:lpstr>
      <vt:lpstr>Outline</vt:lpstr>
      <vt:lpstr>Concurrency Control</vt:lpstr>
      <vt:lpstr>Conflict Operations</vt:lpstr>
      <vt:lpstr>Example of Conflict Equivalence</vt:lpstr>
      <vt:lpstr>Serializable Schedules</vt:lpstr>
      <vt:lpstr>Serialization Graph of a Schedule, S</vt:lpstr>
      <vt:lpstr>Example of Serialization Graph </vt:lpstr>
      <vt:lpstr>Serializability in Distributed DBMS</vt:lpstr>
      <vt:lpstr>Global Non-serializability </vt:lpstr>
      <vt:lpstr>Global Non-serializability </vt:lpstr>
      <vt:lpstr>Concurrency Control Algorithms</vt:lpstr>
      <vt:lpstr>Locking-Based Algorithms</vt:lpstr>
      <vt:lpstr>Two-Phase Locking (2PL)</vt:lpstr>
      <vt:lpstr>Centralized 2PL (C2PL)</vt:lpstr>
      <vt:lpstr>Distributed 2PL (D2PL)</vt:lpstr>
      <vt:lpstr>Distributed 2PL Execution</vt:lpstr>
      <vt:lpstr>Deadlock</vt:lpstr>
      <vt:lpstr>Local versus Global WFG</vt:lpstr>
      <vt:lpstr>Deadlock Detection</vt:lpstr>
      <vt:lpstr>Centralized Deadlock Detection</vt:lpstr>
      <vt:lpstr>Hierarchical Deadlock Detection</vt:lpstr>
      <vt:lpstr>Distributed Deadlock Detection</vt:lpstr>
      <vt:lpstr>Distributed Deadlock Detection</vt:lpstr>
      <vt:lpstr>Concurrency Control Algorithms</vt:lpstr>
      <vt:lpstr>Timestamp Ordering</vt:lpstr>
      <vt:lpstr>Basic Timestamp Ordering</vt:lpstr>
      <vt:lpstr>Conservative Timestamp Ordering</vt:lpstr>
      <vt:lpstr>Concurrency Control Algorithms</vt:lpstr>
      <vt:lpstr>Multiversion Concurrency Control (MVCC)</vt:lpstr>
      <vt:lpstr>MVCC Reads</vt:lpstr>
      <vt:lpstr>MVCC Writes</vt:lpstr>
      <vt:lpstr>Concurrency Control Algorithms</vt:lpstr>
      <vt:lpstr>Optimistic Concurrency Control Algorithms</vt:lpstr>
      <vt:lpstr>Optimistic Concurrency Control Algorithms</vt:lpstr>
      <vt:lpstr>Optimistic CC Validation Test</vt:lpstr>
      <vt:lpstr>Optimistic CC Validation Test</vt:lpstr>
      <vt:lpstr>Optimistic CC Validation Test</vt:lpstr>
      <vt:lpstr>Outline</vt:lpstr>
      <vt:lpstr>Reliability</vt:lpstr>
      <vt:lpstr>Types of Failures</vt:lpstr>
      <vt:lpstr>Distributed Reliability Protocols</vt:lpstr>
      <vt:lpstr>Two-Phase Commit (2PC)</vt:lpstr>
      <vt:lpstr>State Transitions in 2PC</vt:lpstr>
      <vt:lpstr>2PC Protocol Actions</vt:lpstr>
      <vt:lpstr>Centralized 2PC</vt:lpstr>
      <vt:lpstr>Linear 2PC</vt:lpstr>
      <vt:lpstr>Distributed 2PC</vt:lpstr>
      <vt:lpstr>Distributed 2PC</vt:lpstr>
      <vt:lpstr>Dealing with Site Failures</vt:lpstr>
      <vt:lpstr>Site Failures - 2PC Termination</vt:lpstr>
      <vt:lpstr>Site Failures - 2PC Termination</vt:lpstr>
      <vt:lpstr>Site Failures - 2PC Recovery</vt:lpstr>
      <vt:lpstr>Site Failures - 2PC Recovery</vt:lpstr>
      <vt:lpstr>2PC Recovery Protocols – Additional Cases</vt:lpstr>
      <vt:lpstr>2PC Recovery Protocols – Additional Cases</vt:lpstr>
      <vt:lpstr>2PC Recovery Protocols – Additional Cases</vt:lpstr>
      <vt:lpstr>2PC Recovery Protocols – Additional Case</vt:lpstr>
      <vt:lpstr>2PC Recovery Protocols – Additional Case</vt:lpstr>
      <vt:lpstr>Problem With 2PC</vt:lpstr>
      <vt:lpstr>Three-Phase Commit</vt:lpstr>
      <vt:lpstr>State Transitions in 3PC</vt:lpstr>
      <vt:lpstr>2PC Protocol Actions</vt:lpstr>
      <vt:lpstr>3PC Protocol Actions</vt:lpstr>
      <vt:lpstr>Network Partitioning</vt:lpstr>
      <vt:lpstr>Independent Recovery Protocols for Network Partitioning</vt:lpstr>
      <vt:lpstr>Quorum Protocols</vt:lpstr>
      <vt:lpstr>Paxos Consensus Protocol</vt:lpstr>
      <vt:lpstr>Paxos</vt:lpstr>
      <vt:lpstr>Paxos &amp; Complications</vt:lpstr>
      <vt:lpstr>Paxos &amp; Complications</vt:lpstr>
      <vt:lpstr>Basic Paxos with Failures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Distributed Database Systems</dc:title>
  <dc:creator>Tamer Ozsu</dc:creator>
  <cp:lastModifiedBy>Zalavadia, Kishan Kumar</cp:lastModifiedBy>
  <cp:revision>261</cp:revision>
  <dcterms:created xsi:type="dcterms:W3CDTF">2020-02-05T23:19:38Z</dcterms:created>
  <dcterms:modified xsi:type="dcterms:W3CDTF">2024-04-28T18:59:41Z</dcterms:modified>
</cp:coreProperties>
</file>