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332" r:id="rId3"/>
    <p:sldId id="360" r:id="rId4"/>
    <p:sldId id="263" r:id="rId5"/>
    <p:sldId id="333" r:id="rId6"/>
    <p:sldId id="352" r:id="rId7"/>
    <p:sldId id="358" r:id="rId8"/>
    <p:sldId id="354" r:id="rId9"/>
    <p:sldId id="359" r:id="rId10"/>
    <p:sldId id="361" r:id="rId11"/>
    <p:sldId id="362" r:id="rId12"/>
    <p:sldId id="355" r:id="rId13"/>
    <p:sldId id="363" r:id="rId14"/>
    <p:sldId id="356" r:id="rId15"/>
    <p:sldId id="369" r:id="rId16"/>
    <p:sldId id="370" r:id="rId17"/>
    <p:sldId id="364" r:id="rId18"/>
    <p:sldId id="371" r:id="rId19"/>
    <p:sldId id="372" r:id="rId20"/>
    <p:sldId id="365" r:id="rId21"/>
    <p:sldId id="373" r:id="rId22"/>
    <p:sldId id="374" r:id="rId23"/>
    <p:sldId id="375" r:id="rId24"/>
    <p:sldId id="376" r:id="rId25"/>
    <p:sldId id="368" r:id="rId26"/>
    <p:sldId id="377" r:id="rId27"/>
    <p:sldId id="378" r:id="rId28"/>
    <p:sldId id="381" r:id="rId29"/>
    <p:sldId id="382" r:id="rId30"/>
    <p:sldId id="383" r:id="rId31"/>
    <p:sldId id="366" r:id="rId32"/>
    <p:sldId id="379" r:id="rId33"/>
    <p:sldId id="380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21A9FF"/>
    <a:srgbClr val="238038"/>
    <a:srgbClr val="6E6E6E"/>
    <a:srgbClr val="00804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5" autoAdjust="0"/>
    <p:restoredTop sz="95707"/>
  </p:normalViewPr>
  <p:slideViewPr>
    <p:cSldViewPr>
      <p:cViewPr varScale="1">
        <p:scale>
          <a:sx n="109" d="100"/>
          <a:sy n="109" d="100"/>
        </p:scale>
        <p:origin x="1072" y="176"/>
      </p:cViewPr>
      <p:guideLst>
        <p:guide orient="horz" pos="2160"/>
        <p:guide pos="2880"/>
      </p:guideLst>
    </p:cSldViewPr>
  </p:slideViewPr>
  <p:notesTextViewPr>
    <p:cViewPr>
      <p:scale>
        <a:sx n="130" d="100"/>
        <a:sy n="13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E0ED7-616B-1946-BFAF-3445D103BEB5}" type="datetimeFigureOut">
              <a:rPr lang="en-US" smtClean="0"/>
              <a:t>4/26/24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F5201-0B02-374C-9C85-2DCB7D09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81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B5EEEB1-A300-2142-7B62-831C97893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02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35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B5EEEB1-A300-2142-7B62-831C97893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437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B5EEEB1-A300-2142-7B62-831C97893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94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B5EEEB1-A300-2142-7B62-831C97893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716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B5EEEB1-A300-2142-7B62-831C97893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29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B5EEEB1-A300-2142-7B62-831C97893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2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B5EEEB1-A300-2142-7B62-831C97893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04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B5EEEB1-A300-2142-7B62-831C97893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58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45A7A-CA9E-A34B-8B0F-158A2E05A0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3528" y="6356350"/>
            <a:ext cx="3086100" cy="365125"/>
          </a:xfrm>
        </p:spPr>
        <p:txBody>
          <a:bodyPr/>
          <a:lstStyle/>
          <a:p>
            <a:r>
              <a:rPr lang="en-US"/>
              <a:t>© 2020, M.T. </a:t>
            </a:r>
            <a:r>
              <a:rPr lang="en-US" err="1"/>
              <a:t>Özsu</a:t>
            </a:r>
            <a:r>
              <a:rPr lang="en-US"/>
              <a:t> &amp; P. </a:t>
            </a:r>
            <a:r>
              <a:rPr lang="en-US" err="1"/>
              <a:t>Valduriez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D88ED-A1BA-6943-87F1-EAE1351E9F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32240" y="6356350"/>
            <a:ext cx="2057400" cy="365125"/>
          </a:xfrm>
        </p:spPr>
        <p:txBody>
          <a:bodyPr/>
          <a:lstStyle/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buSzPct val="70000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8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4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000"/>
            </a:lvl3pPr>
            <a:lvl4pPr>
              <a:buClr>
                <a:schemeClr val="accent6">
                  <a:lumMod val="50000"/>
                </a:schemeClr>
              </a:buCl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6671C9-F961-394A-BBEC-D04FF25DDA7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48202" y="1584633"/>
            <a:ext cx="4038600" cy="4530725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8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4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000"/>
            </a:lvl3pPr>
            <a:lvl4pPr>
              <a:buClr>
                <a:schemeClr val="accent6">
                  <a:lumMod val="50000"/>
                </a:schemeClr>
              </a:buCl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4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0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1800"/>
            </a:lvl3pPr>
            <a:lvl4pPr>
              <a:buClr>
                <a:schemeClr val="accent6">
                  <a:lumMod val="50000"/>
                </a:schemeClr>
              </a:buCl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1898894-D16A-0342-A17E-BE71431F1BAE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646612" y="2174875"/>
            <a:ext cx="4040188" cy="3951288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4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0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1800"/>
            </a:lvl3pPr>
            <a:lvl4pPr>
              <a:buClr>
                <a:schemeClr val="accent6">
                  <a:lumMod val="50000"/>
                </a:schemeClr>
              </a:buCl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32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8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400"/>
            </a:lvl3pPr>
            <a:lvl4pPr>
              <a:buClr>
                <a:schemeClr val="accent6">
                  <a:lumMod val="50000"/>
                </a:schemeClr>
              </a:buCl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CC9900"/>
            </a:solidFill>
            <a:prstDash val="solid"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CC99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07504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2020, M.T. </a:t>
            </a:r>
            <a:r>
              <a:rPr lang="en-US" dirty="0" err="1"/>
              <a:t>Özsu</a:t>
            </a:r>
            <a:r>
              <a:rPr lang="en-US" dirty="0"/>
              <a:t> &amp; P. </a:t>
            </a:r>
            <a:r>
              <a:rPr lang="en-US" dirty="0" err="1"/>
              <a:t>Valduriez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6278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65000"/>
        <a:buFont typeface="Wingdings" pitchFamily="-108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38038"/>
        </a:buClr>
        <a:buSzPct val="60000"/>
        <a:buFont typeface="Wingdings" pitchFamily="-108" charset="2"/>
        <a:buChar char="q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65000"/>
        <a:buFont typeface="Wingdings" pitchFamily="-108" charset="2"/>
        <a:buChar char="n"/>
        <a:defRPr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38038"/>
        </a:buClr>
        <a:buSzPct val="70000"/>
        <a:buFont typeface="Wingdings" pitchFamily="-108" charset="2"/>
        <a:buChar char="q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38387"/>
            <a:ext cx="7772400" cy="2185392"/>
          </a:xfrm>
        </p:spPr>
        <p:txBody>
          <a:bodyPr/>
          <a:lstStyle/>
          <a:p>
            <a:pPr marL="0" marR="0" algn="ctr">
              <a:spcBef>
                <a:spcPts val="0"/>
              </a:spcBef>
              <a:spcAft>
                <a:spcPts val="300"/>
              </a:spcAft>
            </a:pPr>
            <a:br>
              <a:rPr lang="en-US" b="1" dirty="0">
                <a:effectLst/>
                <a:latin typeface="Helvetica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Helvetica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Management and System Optimization Techniques: A Comparative Study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0350" y="4163764"/>
            <a:ext cx="8134672" cy="1752600"/>
          </a:xfrm>
        </p:spPr>
        <p:txBody>
          <a:bodyPr/>
          <a:lstStyle/>
          <a:p>
            <a:r>
              <a:rPr lang="en-US" dirty="0"/>
              <a:t>Kishan Kumar Zalavadia</a:t>
            </a:r>
          </a:p>
          <a:p>
            <a:r>
              <a:rPr lang="en-US" dirty="0"/>
              <a:t>11685261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F55C07-B623-DB43-9943-7F15C469C2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  Kishan Kumar Zalavadia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30F6D8-D89B-CF45-A452-1BB07F41C2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CB8D8-6E25-C118-E056-F3F86BAD36B9}"/>
              </a:ext>
            </a:extLst>
          </p:cNvPr>
          <p:cNvSpPr txBox="1"/>
          <p:nvPr/>
        </p:nvSpPr>
        <p:spPr>
          <a:xfrm>
            <a:off x="450519" y="1441311"/>
            <a:ext cx="82429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CSCE 5370: Distributed and Parallel Database Systems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579F-0FAD-654E-9553-6C96B066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SQL vs NoSQL Databases for the Microservices: A Comparative Survey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9E595-A02F-2143-AB54-EB1FEC8D0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EA08A-B005-6540-A788-590716720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5DC05C15-87D5-1641-AAF8-211AF46DEE30}"/>
              </a:ext>
            </a:extLst>
          </p:cNvPr>
          <p:cNvSpPr txBox="1">
            <a:spLocks/>
          </p:cNvSpPr>
          <p:nvPr/>
        </p:nvSpPr>
        <p:spPr>
          <a:xfrm>
            <a:off x="457200" y="1417638"/>
            <a:ext cx="8229600" cy="474766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60000"/>
              <a:buFont typeface="Wingdings" pitchFamily="-108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70000"/>
              <a:buFont typeface="Wingdings" pitchFamily="-108" charset="2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500"/>
              </a:spcBef>
              <a:buClr>
                <a:srgbClr val="8D3C14"/>
              </a:buClr>
            </a:pPr>
            <a:r>
              <a:rPr lang="en-US" sz="2200" b="1" dirty="0">
                <a:solidFill>
                  <a:schemeClr val="tx2"/>
                </a:solidFill>
              </a:rPr>
              <a:t>Solution: </a:t>
            </a:r>
            <a:r>
              <a:rPr lang="en-US" sz="2200" dirty="0">
                <a:solidFill>
                  <a:schemeClr val="tx2"/>
                </a:solidFill>
              </a:rPr>
              <a:t>Choosing the Right Database per Service</a:t>
            </a:r>
          </a:p>
          <a:p>
            <a:pPr lvl="1">
              <a:spcBef>
                <a:spcPts val="15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Consider the core requirements of each microservice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Data consistency needs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Scalability to handle large datasets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Read/write performance requirements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Latency and efficiency targets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Data sharing needs with other services</a:t>
            </a:r>
          </a:p>
        </p:txBody>
      </p:sp>
    </p:spTree>
    <p:extLst>
      <p:ext uri="{BB962C8B-B14F-4D97-AF65-F5344CB8AC3E}">
        <p14:creationId xmlns:p14="http://schemas.microsoft.com/office/powerpoint/2010/main" val="1583232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579F-0FAD-654E-9553-6C96B066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SQL vs NoSQL Databases for the Microservices: A Comparative Survey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9E595-A02F-2143-AB54-EB1FEC8D0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EA08A-B005-6540-A788-590716720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5DC05C15-87D5-1641-AAF8-211AF46DEE30}"/>
              </a:ext>
            </a:extLst>
          </p:cNvPr>
          <p:cNvSpPr txBox="1">
            <a:spLocks/>
          </p:cNvSpPr>
          <p:nvPr/>
        </p:nvSpPr>
        <p:spPr>
          <a:xfrm>
            <a:off x="457200" y="1340768"/>
            <a:ext cx="8281020" cy="474766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60000"/>
              <a:buFont typeface="Wingdings" pitchFamily="-108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70000"/>
              <a:buFont typeface="Wingdings" pitchFamily="-108" charset="2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12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Use SQL (Relational) databases:</a:t>
            </a:r>
          </a:p>
          <a:p>
            <a:pPr lvl="2">
              <a:spcBef>
                <a:spcPts val="12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Strong data consistency and integrity</a:t>
            </a:r>
          </a:p>
          <a:p>
            <a:pPr lvl="2">
              <a:spcBef>
                <a:spcPts val="12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Structured data storage</a:t>
            </a:r>
          </a:p>
          <a:p>
            <a:pPr lvl="2">
              <a:spcBef>
                <a:spcPts val="12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ACID compliance</a:t>
            </a:r>
          </a:p>
          <a:p>
            <a:pPr lvl="1">
              <a:spcBef>
                <a:spcPts val="12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Use NoSQL databases:</a:t>
            </a:r>
          </a:p>
          <a:p>
            <a:pPr lvl="2">
              <a:spcBef>
                <a:spcPts val="12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Massive scalability for large, varying data types</a:t>
            </a:r>
          </a:p>
          <a:p>
            <a:pPr lvl="2">
              <a:spcBef>
                <a:spcPts val="12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Flexibility with dynamic schemas</a:t>
            </a:r>
          </a:p>
          <a:p>
            <a:pPr lvl="2">
              <a:spcBef>
                <a:spcPts val="12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High throughput and low latency</a:t>
            </a:r>
          </a:p>
          <a:p>
            <a:pPr lvl="1">
              <a:spcBef>
                <a:spcPts val="12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Hybrid Approach:</a:t>
            </a:r>
          </a:p>
          <a:p>
            <a:pPr lvl="2">
              <a:spcBef>
                <a:spcPts val="12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Utilize both SQL and NoSQL</a:t>
            </a:r>
          </a:p>
        </p:txBody>
      </p:sp>
    </p:spTree>
    <p:extLst>
      <p:ext uri="{BB962C8B-B14F-4D97-AF65-F5344CB8AC3E}">
        <p14:creationId xmlns:p14="http://schemas.microsoft.com/office/powerpoint/2010/main" val="424346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229600" cy="5184576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Overview</a:t>
            </a:r>
            <a:endParaRPr lang="en-US" dirty="0">
              <a:solidFill>
                <a:srgbClr val="1771A9"/>
              </a:solidFill>
              <a:cs typeface="Book Antiqua"/>
            </a:endParaRPr>
          </a:p>
          <a:p>
            <a:r>
              <a:rPr lang="en-US" dirty="0">
                <a:solidFill>
                  <a:srgbClr val="1771A9"/>
                </a:solidFill>
                <a:cs typeface="Book Antiqua"/>
              </a:rPr>
              <a:t>Description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An optimized storage method for small files in the Ceph system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SQL vs NoSQL Databases for the Microservices: A Comparative Survey</a:t>
            </a:r>
          </a:p>
          <a:p>
            <a:pPr lvl="1"/>
            <a:r>
              <a:rPr lang="en-US" sz="1900" dirty="0">
                <a:solidFill>
                  <a:srgbClr val="1771A9"/>
                </a:solidFill>
                <a:cs typeface="Book Antiqua"/>
              </a:rPr>
              <a:t>Video Website Management System Based on Database SQL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Enhancing Data Security in the Cloud using Random Pattern Fragmentation and a Distributed NoSQL Database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Analysis of Trade-offs in Fault-tolerant Distributed Computing and Replicated Database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Research and Implementation of Parallel CART Algorithm Based on Distributed Database</a:t>
            </a:r>
          </a:p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Comparison</a:t>
            </a:r>
            <a:endParaRPr lang="en-US" kern="0" dirty="0">
              <a:solidFill>
                <a:srgbClr val="1771A9"/>
              </a:solidFill>
              <a:cs typeface="Book Antiqua"/>
            </a:endParaRPr>
          </a:p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Reference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485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579F-0FAD-654E-9553-6C96B066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Video Website Management System Based on Database SQL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9E595-A02F-2143-AB54-EB1FEC8D0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EA08A-B005-6540-A788-590716720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5DC05C15-87D5-1641-AAF8-211AF46DEE30}"/>
              </a:ext>
            </a:extLst>
          </p:cNvPr>
          <p:cNvSpPr txBox="1">
            <a:spLocks/>
          </p:cNvSpPr>
          <p:nvPr/>
        </p:nvSpPr>
        <p:spPr>
          <a:xfrm>
            <a:off x="457200" y="1340768"/>
            <a:ext cx="8229600" cy="460851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60000"/>
              <a:buFont typeface="Wingdings" pitchFamily="-108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70000"/>
              <a:buFont typeface="Wingdings" pitchFamily="-108" charset="2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000"/>
              </a:spcBef>
              <a:buClr>
                <a:srgbClr val="8D3C14"/>
              </a:buClr>
            </a:pPr>
            <a:r>
              <a:rPr lang="en-US" sz="2200" b="1" dirty="0">
                <a:solidFill>
                  <a:schemeClr val="tx2"/>
                </a:solidFill>
              </a:rPr>
              <a:t>Problem: </a:t>
            </a:r>
            <a:r>
              <a:rPr lang="en-US" sz="2200" dirty="0">
                <a:solidFill>
                  <a:schemeClr val="tx2"/>
                </a:solidFill>
              </a:rPr>
              <a:t>Efficiently manage, organize, and retrieve many short video data.</a:t>
            </a:r>
          </a:p>
          <a:p>
            <a:pPr lvl="1">
              <a:spcBef>
                <a:spcPts val="10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The application must maintain data security and integrity.</a:t>
            </a:r>
          </a:p>
          <a:p>
            <a:pPr lvl="1">
              <a:spcBef>
                <a:spcPts val="10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The system must provide quick response times.</a:t>
            </a:r>
          </a:p>
          <a:p>
            <a:pPr>
              <a:spcBef>
                <a:spcPts val="1000"/>
              </a:spcBef>
              <a:buClr>
                <a:srgbClr val="8D3C14"/>
              </a:buClr>
            </a:pPr>
            <a:r>
              <a:rPr lang="en-US" sz="2200" b="1" dirty="0">
                <a:solidFill>
                  <a:schemeClr val="tx2"/>
                </a:solidFill>
              </a:rPr>
              <a:t>Solution: </a:t>
            </a:r>
            <a:r>
              <a:rPr lang="en-US" sz="2200" dirty="0">
                <a:solidFill>
                  <a:schemeClr val="tx2"/>
                </a:solidFill>
              </a:rPr>
              <a:t>Video Management application</a:t>
            </a:r>
          </a:p>
          <a:p>
            <a:pPr lvl="1">
              <a:spcBef>
                <a:spcPts val="10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Client-side – HTML, CSS, and JavaScript</a:t>
            </a:r>
          </a:p>
          <a:p>
            <a:pPr lvl="1">
              <a:spcBef>
                <a:spcPts val="10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Service-side: Java, Spring-Boot framework</a:t>
            </a:r>
          </a:p>
          <a:p>
            <a:pPr lvl="1">
              <a:spcBef>
                <a:spcPts val="10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Storage: MySQL</a:t>
            </a:r>
          </a:p>
          <a:p>
            <a:pPr>
              <a:spcBef>
                <a:spcPts val="1000"/>
              </a:spcBef>
              <a:buClr>
                <a:srgbClr val="8D3C14"/>
              </a:buClr>
            </a:pPr>
            <a:r>
              <a:rPr lang="en-US" sz="2200" b="1" dirty="0">
                <a:solidFill>
                  <a:schemeClr val="tx2"/>
                </a:solidFill>
              </a:rPr>
              <a:t>Experimental Results:</a:t>
            </a:r>
          </a:p>
          <a:p>
            <a:pPr lvl="1">
              <a:spcBef>
                <a:spcPts val="10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&lt;100ms of response time</a:t>
            </a:r>
          </a:p>
          <a:p>
            <a:pPr lvl="1">
              <a:spcBef>
                <a:spcPts val="10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&lt;10% CPU utilization</a:t>
            </a:r>
          </a:p>
        </p:txBody>
      </p:sp>
    </p:spTree>
    <p:extLst>
      <p:ext uri="{BB962C8B-B14F-4D97-AF65-F5344CB8AC3E}">
        <p14:creationId xmlns:p14="http://schemas.microsoft.com/office/powerpoint/2010/main" val="2573674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229600" cy="5184576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Overview</a:t>
            </a:r>
            <a:endParaRPr lang="en-US" dirty="0">
              <a:solidFill>
                <a:srgbClr val="1771A9"/>
              </a:solidFill>
              <a:cs typeface="Book Antiqua"/>
            </a:endParaRPr>
          </a:p>
          <a:p>
            <a:r>
              <a:rPr lang="en-US" dirty="0">
                <a:solidFill>
                  <a:srgbClr val="1771A9"/>
                </a:solidFill>
                <a:cs typeface="Book Antiqua"/>
              </a:rPr>
              <a:t>Description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An optimized storage method for small files in the Ceph system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SQL vs NoSQL Databases for the Microservices: A Comparative Survey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Video Website Management System Based on Database SQL</a:t>
            </a:r>
          </a:p>
          <a:p>
            <a:pPr lvl="1"/>
            <a:r>
              <a:rPr lang="en-US" sz="1900" dirty="0">
                <a:solidFill>
                  <a:srgbClr val="1771A9"/>
                </a:solidFill>
                <a:cs typeface="Book Antiqua"/>
              </a:rPr>
              <a:t>Enhancing Data Security in the Cloud using Random Pattern Fragmentation and a Distributed NoSQL Database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Analysis of Trade-offs in Fault-tolerant Distributed Computing and Replicated Database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Research and Implementation of Parallel CART Algorithm Based on Distributed Database</a:t>
            </a:r>
          </a:p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Comparison</a:t>
            </a:r>
            <a:endParaRPr lang="en-US" kern="0" dirty="0">
              <a:solidFill>
                <a:srgbClr val="1771A9"/>
              </a:solidFill>
              <a:cs typeface="Book Antiqua"/>
            </a:endParaRPr>
          </a:p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Reference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59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579F-0FAD-654E-9553-6C96B066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Enhancing Data Security in the Cloud using Random Pattern Fragmentation and a Distributed NoSQL Database</a:t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9E595-A02F-2143-AB54-EB1FEC8D0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EA08A-B005-6540-A788-590716720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5DC05C15-87D5-1641-AAF8-211AF46DEE30}"/>
              </a:ext>
            </a:extLst>
          </p:cNvPr>
          <p:cNvSpPr txBox="1">
            <a:spLocks/>
          </p:cNvSpPr>
          <p:nvPr/>
        </p:nvSpPr>
        <p:spPr>
          <a:xfrm>
            <a:off x="457200" y="1700808"/>
            <a:ext cx="8402176" cy="417646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60000"/>
              <a:buFont typeface="Wingdings" pitchFamily="-108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70000"/>
              <a:buFont typeface="Wingdings" pitchFamily="-108" charset="2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500"/>
              </a:spcBef>
              <a:buClr>
                <a:srgbClr val="8D3C14"/>
              </a:buClr>
            </a:pPr>
            <a:r>
              <a:rPr lang="en-US" sz="2200" b="1" dirty="0">
                <a:solidFill>
                  <a:schemeClr val="tx2"/>
                </a:solidFill>
              </a:rPr>
              <a:t>Problem: </a:t>
            </a:r>
            <a:r>
              <a:rPr lang="en-US" sz="2200" dirty="0">
                <a:solidFill>
                  <a:schemeClr val="tx2"/>
                </a:solidFill>
              </a:rPr>
              <a:t>Enhance Data Security in the Cloud Computing</a:t>
            </a:r>
          </a:p>
          <a:p>
            <a:pPr lvl="1">
              <a:spcBef>
                <a:spcPts val="15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Cloud Computing popular for efficient time utilization</a:t>
            </a:r>
          </a:p>
          <a:p>
            <a:pPr lvl="1">
              <a:spcBef>
                <a:spcPts val="15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Poses data security threats from both outsiders and insiders.</a:t>
            </a:r>
          </a:p>
          <a:p>
            <a:pPr lvl="1">
              <a:spcBef>
                <a:spcPts val="15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A common method is encryption which may cause performance overhead and key-sharing risk.</a:t>
            </a:r>
          </a:p>
          <a:p>
            <a:pPr lvl="1">
              <a:spcBef>
                <a:spcPts val="15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Balance security and performance</a:t>
            </a:r>
          </a:p>
          <a:p>
            <a:pPr>
              <a:spcBef>
                <a:spcPts val="1500"/>
              </a:spcBef>
              <a:buClr>
                <a:srgbClr val="8D3C14"/>
              </a:buClr>
            </a:pPr>
            <a:r>
              <a:rPr lang="en-US" sz="2200" b="1" dirty="0">
                <a:solidFill>
                  <a:schemeClr val="tx2"/>
                </a:solidFill>
              </a:rPr>
              <a:t>Solution: </a:t>
            </a:r>
            <a:r>
              <a:rPr lang="en-US" sz="2200" dirty="0">
                <a:solidFill>
                  <a:schemeClr val="tx2"/>
                </a:solidFill>
              </a:rPr>
              <a:t>Random Pattern Fragmentation &amp; Cassandra Distributed Database</a:t>
            </a:r>
          </a:p>
        </p:txBody>
      </p:sp>
    </p:spTree>
    <p:extLst>
      <p:ext uri="{BB962C8B-B14F-4D97-AF65-F5344CB8AC3E}">
        <p14:creationId xmlns:p14="http://schemas.microsoft.com/office/powerpoint/2010/main" val="2173651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579F-0FAD-654E-9553-6C96B066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Enhancing Data Security in the Cloud using Random Pattern Fragmentation and a Distributed NoSQL Database</a:t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9E595-A02F-2143-AB54-EB1FEC8D0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EA08A-B005-6540-A788-590716720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5DC05C15-87D5-1641-AAF8-211AF46DEE30}"/>
              </a:ext>
            </a:extLst>
          </p:cNvPr>
          <p:cNvSpPr txBox="1">
            <a:spLocks/>
          </p:cNvSpPr>
          <p:nvPr/>
        </p:nvSpPr>
        <p:spPr>
          <a:xfrm>
            <a:off x="459472" y="1556792"/>
            <a:ext cx="8402176" cy="417646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60000"/>
              <a:buFont typeface="Wingdings" pitchFamily="-108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70000"/>
              <a:buFont typeface="Wingdings" pitchFamily="-108" charset="2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12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Random Pattern Fragmentation</a:t>
            </a:r>
          </a:p>
          <a:p>
            <a:pPr lvl="2">
              <a:spcBef>
                <a:spcPts val="12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Divide data into chunks, scramble them, and store them in different nodes or distributed databases.</a:t>
            </a:r>
          </a:p>
          <a:p>
            <a:pPr lvl="2">
              <a:spcBef>
                <a:spcPts val="12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To ensure data reconstruction, store metadata in split files and pattern order on the client system.</a:t>
            </a:r>
          </a:p>
          <a:p>
            <a:pPr lvl="1">
              <a:spcBef>
                <a:spcPts val="1200"/>
              </a:spcBef>
              <a:buClr>
                <a:srgbClr val="8D3C14"/>
              </a:buClr>
            </a:pPr>
            <a:r>
              <a:rPr lang="en-US" sz="2400" dirty="0">
                <a:solidFill>
                  <a:schemeClr val="tx2"/>
                </a:solidFill>
              </a:rPr>
              <a:t>Distributed NoSQL Database</a:t>
            </a:r>
          </a:p>
          <a:p>
            <a:pPr lvl="2">
              <a:spcBef>
                <a:spcPts val="12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Handle large amounts of data in a distributed database</a:t>
            </a:r>
          </a:p>
          <a:p>
            <a:pPr>
              <a:spcBef>
                <a:spcPts val="1200"/>
              </a:spcBef>
              <a:buClr>
                <a:srgbClr val="8D3C14"/>
              </a:buClr>
            </a:pPr>
            <a:r>
              <a:rPr lang="en-US" sz="2200" b="1" dirty="0">
                <a:solidFill>
                  <a:schemeClr val="tx2"/>
                </a:solidFill>
              </a:rPr>
              <a:t>Experimental Results: </a:t>
            </a:r>
            <a:r>
              <a:rPr lang="en-US" sz="2200" dirty="0">
                <a:solidFill>
                  <a:schemeClr val="tx2"/>
                </a:solidFill>
              </a:rPr>
              <a:t>1000KB files, 1000-byte chunks, 3-node Cassandra cluster</a:t>
            </a:r>
          </a:p>
          <a:p>
            <a:pPr lvl="1">
              <a:spcBef>
                <a:spcPts val="1200"/>
              </a:spcBef>
              <a:buClr>
                <a:srgbClr val="8D3C14"/>
              </a:buClr>
            </a:pPr>
            <a:r>
              <a:rPr lang="en-US" dirty="0">
                <a:solidFill>
                  <a:schemeClr val="tx2"/>
                </a:solidFill>
              </a:rPr>
              <a:t>Latency reduced to 0.56s, Enhanced security, improved performance, no single point of failure</a:t>
            </a:r>
          </a:p>
          <a:p>
            <a:pPr lvl="2">
              <a:spcBef>
                <a:spcPts val="1200"/>
              </a:spcBef>
              <a:buClr>
                <a:srgbClr val="8D3C14"/>
              </a:buClr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652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229600" cy="5184576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Overview</a:t>
            </a:r>
            <a:endParaRPr lang="en-US" dirty="0">
              <a:solidFill>
                <a:srgbClr val="1771A9"/>
              </a:solidFill>
              <a:cs typeface="Book Antiqua"/>
            </a:endParaRPr>
          </a:p>
          <a:p>
            <a:r>
              <a:rPr lang="en-US" dirty="0">
                <a:solidFill>
                  <a:srgbClr val="1771A9"/>
                </a:solidFill>
                <a:cs typeface="Book Antiqua"/>
              </a:rPr>
              <a:t>Description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An optimized storage method for small files in the Ceph system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SQL vs NoSQL Databases for the Microservices: A Comparative Survey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Video Website Management System Based on Database SQL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Enhancing Data Security in the Cloud using Random Pattern Fragmentation and a Distributed NoSQL Database</a:t>
            </a:r>
          </a:p>
          <a:p>
            <a:pPr lvl="1"/>
            <a:r>
              <a:rPr lang="en-US" sz="1900" dirty="0">
                <a:solidFill>
                  <a:srgbClr val="1771A9"/>
                </a:solidFill>
                <a:cs typeface="Book Antiqua"/>
              </a:rPr>
              <a:t>Analysis of Trade-offs in Fault-tolerant Distributed Computing and Replicated Database</a:t>
            </a:r>
            <a:endParaRPr lang="en-US" sz="1900" dirty="0">
              <a:solidFill>
                <a:srgbClr val="1771A9">
                  <a:alpha val="25000"/>
                </a:srgbClr>
              </a:solidFill>
              <a:cs typeface="Book Antiqua"/>
            </a:endParaRP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Research and Implementation of Parallel CART Algorithm Based on Distributed Database</a:t>
            </a:r>
          </a:p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Comparison</a:t>
            </a:r>
            <a:endParaRPr lang="en-US" kern="0" dirty="0">
              <a:solidFill>
                <a:srgbClr val="1771A9"/>
              </a:solidFill>
              <a:cs typeface="Book Antiqua"/>
            </a:endParaRPr>
          </a:p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Reference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58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579F-0FAD-654E-9553-6C96B066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Analysis of Trade-offs in Fault-tolerant Distributed Computing and Replicated Database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9E595-A02F-2143-AB54-EB1FEC8D0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EA08A-B005-6540-A788-590716720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5DC05C15-87D5-1641-AAF8-211AF46DEE30}"/>
              </a:ext>
            </a:extLst>
          </p:cNvPr>
          <p:cNvSpPr txBox="1">
            <a:spLocks/>
          </p:cNvSpPr>
          <p:nvPr/>
        </p:nvSpPr>
        <p:spPr>
          <a:xfrm>
            <a:off x="459472" y="1417638"/>
            <a:ext cx="8229600" cy="474766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60000"/>
              <a:buFont typeface="Wingdings" pitchFamily="-108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70000"/>
              <a:buFont typeface="Wingdings" pitchFamily="-108" charset="2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8D3C14"/>
              </a:buClr>
            </a:pPr>
            <a:r>
              <a:rPr lang="en-US" b="1" dirty="0">
                <a:solidFill>
                  <a:schemeClr val="tx2"/>
                </a:solidFill>
              </a:rPr>
              <a:t>Problem: </a:t>
            </a:r>
            <a:r>
              <a:rPr lang="en-US" dirty="0">
                <a:solidFill>
                  <a:schemeClr val="tx2"/>
                </a:solidFill>
              </a:rPr>
              <a:t>Challenges in Distributed Systems</a:t>
            </a:r>
          </a:p>
          <a:p>
            <a:pPr lvl="1">
              <a:buClr>
                <a:srgbClr val="8D3C14"/>
              </a:buClr>
            </a:pPr>
            <a:r>
              <a:rPr lang="en-US" dirty="0">
                <a:solidFill>
                  <a:schemeClr val="tx2"/>
                </a:solidFill>
              </a:rPr>
              <a:t>Business applications use distributed systems for scalability</a:t>
            </a:r>
          </a:p>
          <a:p>
            <a:pPr lvl="1">
              <a:buClr>
                <a:srgbClr val="8D3C14"/>
              </a:buClr>
            </a:pPr>
            <a:r>
              <a:rPr lang="en-US" dirty="0">
                <a:solidFill>
                  <a:schemeClr val="tx2"/>
                </a:solidFill>
              </a:rPr>
              <a:t>System failure, data loss, and network issues are called vulnerabilities.</a:t>
            </a:r>
          </a:p>
          <a:p>
            <a:pPr lvl="1">
              <a:buClr>
                <a:srgbClr val="8D3C14"/>
              </a:buClr>
            </a:pPr>
            <a:r>
              <a:rPr lang="en-US" dirty="0">
                <a:solidFill>
                  <a:schemeClr val="tx2"/>
                </a:solidFill>
              </a:rPr>
              <a:t>Replication and redundancy maintain high availability</a:t>
            </a:r>
          </a:p>
          <a:p>
            <a:pPr lvl="1">
              <a:buClr>
                <a:srgbClr val="8D3C14"/>
              </a:buClr>
            </a:pPr>
            <a:r>
              <a:rPr lang="en-US" dirty="0">
                <a:solidFill>
                  <a:schemeClr val="tx2"/>
                </a:solidFill>
              </a:rPr>
              <a:t>CAP theorem: Availability, Consistency, and Partition Tolerance - Only 2 can be preserved at once.</a:t>
            </a:r>
          </a:p>
          <a:p>
            <a:pPr lvl="1">
              <a:buClr>
                <a:srgbClr val="8D3C14"/>
              </a:buClr>
            </a:pPr>
            <a:r>
              <a:rPr lang="en-US" dirty="0">
                <a:solidFill>
                  <a:schemeClr val="tx2"/>
                </a:solidFill>
              </a:rPr>
              <a:t>AP systems - Prioritizes Availability and Partition Tolerance (Ex: NoSQL databases)</a:t>
            </a:r>
          </a:p>
          <a:p>
            <a:pPr lvl="1">
              <a:buClr>
                <a:srgbClr val="8D3C14"/>
              </a:buClr>
            </a:pPr>
            <a:r>
              <a:rPr lang="en-US" dirty="0">
                <a:solidFill>
                  <a:schemeClr val="tx2"/>
                </a:solidFill>
              </a:rPr>
              <a:t>CP Systems - Prioritizes Consistency and Partition Tolerance (Ex: MongoDB)</a:t>
            </a:r>
          </a:p>
          <a:p>
            <a:pPr lvl="1">
              <a:buClr>
                <a:srgbClr val="8D3C14"/>
              </a:buClr>
            </a:pPr>
            <a:r>
              <a:rPr lang="en-US" dirty="0">
                <a:solidFill>
                  <a:schemeClr val="tx2"/>
                </a:solidFill>
              </a:rPr>
              <a:t>PACELC theorem - Extension of CAP, the trade-off between latency and consistency </a:t>
            </a:r>
          </a:p>
        </p:txBody>
      </p:sp>
    </p:spTree>
    <p:extLst>
      <p:ext uri="{BB962C8B-B14F-4D97-AF65-F5344CB8AC3E}">
        <p14:creationId xmlns:p14="http://schemas.microsoft.com/office/powerpoint/2010/main" val="2204954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579F-0FAD-654E-9553-6C96B066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Analysis of Trade-offs in Fault-tolerant Distributed Computing and Replicated Database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9E595-A02F-2143-AB54-EB1FEC8D0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EA08A-B005-6540-A788-590716720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5DC05C15-87D5-1641-AAF8-211AF46DEE30}"/>
              </a:ext>
            </a:extLst>
          </p:cNvPr>
          <p:cNvSpPr txBox="1">
            <a:spLocks/>
          </p:cNvSpPr>
          <p:nvPr/>
        </p:nvSpPr>
        <p:spPr>
          <a:xfrm>
            <a:off x="459472" y="1417638"/>
            <a:ext cx="8229600" cy="474766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60000"/>
              <a:buFont typeface="Wingdings" pitchFamily="-108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70000"/>
              <a:buFont typeface="Wingdings" pitchFamily="-108" charset="2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200"/>
              </a:spcBef>
              <a:buClr>
                <a:srgbClr val="8D3C14"/>
              </a:buClr>
            </a:pPr>
            <a:r>
              <a:rPr lang="en-US" b="1" dirty="0">
                <a:solidFill>
                  <a:schemeClr val="tx2"/>
                </a:solidFill>
              </a:rPr>
              <a:t>Solution: </a:t>
            </a:r>
            <a:r>
              <a:rPr lang="en-US" dirty="0">
                <a:solidFill>
                  <a:schemeClr val="tx2"/>
                </a:solidFill>
              </a:rPr>
              <a:t>Strategies for Mitigating Trade-offs</a:t>
            </a:r>
          </a:p>
          <a:p>
            <a:pPr lvl="1">
              <a:spcBef>
                <a:spcPts val="1200"/>
              </a:spcBef>
              <a:buClr>
                <a:srgbClr val="8D3C14"/>
              </a:buClr>
            </a:pPr>
            <a:r>
              <a:rPr lang="en-US" dirty="0">
                <a:solidFill>
                  <a:schemeClr val="tx2"/>
                </a:solidFill>
              </a:rPr>
              <a:t>Data-centric vs. Client-centric models balancing consistency and performance</a:t>
            </a:r>
          </a:p>
          <a:p>
            <a:pPr lvl="1">
              <a:spcBef>
                <a:spcPts val="1200"/>
              </a:spcBef>
              <a:buClr>
                <a:srgbClr val="8D3C14"/>
              </a:buClr>
            </a:pPr>
            <a:r>
              <a:rPr lang="en-US" dirty="0">
                <a:solidFill>
                  <a:schemeClr val="tx2"/>
                </a:solidFill>
              </a:rPr>
              <a:t>Trade-offs Between </a:t>
            </a:r>
            <a:r>
              <a:rPr lang="en-US" b="1" dirty="0">
                <a:solidFill>
                  <a:schemeClr val="tx2"/>
                </a:solidFill>
              </a:rPr>
              <a:t>Consistency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b="1" dirty="0">
                <a:solidFill>
                  <a:schemeClr val="tx2"/>
                </a:solidFill>
              </a:rPr>
              <a:t>Availability</a:t>
            </a:r>
            <a:r>
              <a:rPr lang="en-US" dirty="0">
                <a:solidFill>
                  <a:schemeClr val="tx2"/>
                </a:solidFill>
              </a:rPr>
              <a:t>, and </a:t>
            </a:r>
            <a:r>
              <a:rPr lang="en-US" b="1" dirty="0">
                <a:solidFill>
                  <a:schemeClr val="tx2"/>
                </a:solidFill>
              </a:rPr>
              <a:t>Latency</a:t>
            </a:r>
            <a:r>
              <a:rPr lang="en-US" dirty="0">
                <a:solidFill>
                  <a:schemeClr val="tx2"/>
                </a:solidFill>
              </a:rPr>
              <a:t>: Prioritizing availability and latency over consistency in large-scale systems like Facebook.</a:t>
            </a:r>
          </a:p>
          <a:p>
            <a:pPr lvl="1">
              <a:spcBef>
                <a:spcPts val="1200"/>
              </a:spcBef>
              <a:buClr>
                <a:srgbClr val="8D3C14"/>
              </a:buClr>
            </a:pPr>
            <a:r>
              <a:rPr lang="en-US" dirty="0">
                <a:solidFill>
                  <a:schemeClr val="tx2"/>
                </a:solidFill>
              </a:rPr>
              <a:t>Trade-offs Between </a:t>
            </a:r>
            <a:r>
              <a:rPr lang="en-US" b="1" dirty="0">
                <a:solidFill>
                  <a:schemeClr val="tx2"/>
                </a:solidFill>
              </a:rPr>
              <a:t>Performance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b="1" dirty="0">
                <a:solidFill>
                  <a:schemeClr val="tx2"/>
                </a:solidFill>
              </a:rPr>
              <a:t>Consistency</a:t>
            </a:r>
            <a:r>
              <a:rPr lang="en-US" dirty="0">
                <a:solidFill>
                  <a:schemeClr val="tx2"/>
                </a:solidFill>
              </a:rPr>
              <a:t>, and </a:t>
            </a:r>
            <a:r>
              <a:rPr lang="en-US" b="1" dirty="0">
                <a:solidFill>
                  <a:schemeClr val="tx2"/>
                </a:solidFill>
              </a:rPr>
              <a:t>Durability</a:t>
            </a:r>
            <a:r>
              <a:rPr lang="en-US" dirty="0">
                <a:solidFill>
                  <a:schemeClr val="tx2"/>
                </a:solidFill>
              </a:rPr>
              <a:t>: Durability vs. performance trade-offs in data storage mechanisms (e.g., NoSQL vs. RDBMS).</a:t>
            </a:r>
          </a:p>
          <a:p>
            <a:pPr lvl="1">
              <a:spcBef>
                <a:spcPts val="1200"/>
              </a:spcBef>
              <a:buClr>
                <a:srgbClr val="8D3C14"/>
              </a:buClr>
            </a:pPr>
            <a:r>
              <a:rPr lang="en-US" dirty="0">
                <a:solidFill>
                  <a:schemeClr val="tx2"/>
                </a:solidFill>
              </a:rPr>
              <a:t>Trade-offs Between </a:t>
            </a:r>
            <a:r>
              <a:rPr lang="en-US" b="1" dirty="0">
                <a:solidFill>
                  <a:schemeClr val="tx2"/>
                </a:solidFill>
              </a:rPr>
              <a:t>CAP Properties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b="1" dirty="0">
                <a:solidFill>
                  <a:schemeClr val="tx2"/>
                </a:solidFill>
              </a:rPr>
              <a:t>Fault-Tolerance</a:t>
            </a:r>
            <a:r>
              <a:rPr lang="en-US" dirty="0">
                <a:solidFill>
                  <a:schemeClr val="tx2"/>
                </a:solidFill>
              </a:rPr>
              <a:t>, and </a:t>
            </a:r>
            <a:r>
              <a:rPr lang="en-US" b="1" dirty="0">
                <a:solidFill>
                  <a:schemeClr val="tx2"/>
                </a:solidFill>
              </a:rPr>
              <a:t>Energy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Consumption</a:t>
            </a:r>
            <a:r>
              <a:rPr lang="en-US" dirty="0">
                <a:solidFill>
                  <a:schemeClr val="tx2"/>
                </a:solidFill>
              </a:rPr>
              <a:t>: Replication influences availability, resilience, and energy consumption.</a:t>
            </a:r>
          </a:p>
        </p:txBody>
      </p:sp>
    </p:spTree>
    <p:extLst>
      <p:ext uri="{BB962C8B-B14F-4D97-AF65-F5344CB8AC3E}">
        <p14:creationId xmlns:p14="http://schemas.microsoft.com/office/powerpoint/2010/main" val="79545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80729"/>
            <a:ext cx="8229600" cy="5184576"/>
          </a:xfrm>
          <a:ln/>
        </p:spPr>
        <p:txBody>
          <a:bodyPr>
            <a:noAutofit/>
          </a:bodyPr>
          <a:lstStyle/>
          <a:p>
            <a:r>
              <a:rPr lang="en-US" dirty="0">
                <a:solidFill>
                  <a:srgbClr val="1771A9"/>
                </a:solidFill>
                <a:cs typeface="Book Antiqua"/>
              </a:rPr>
              <a:t>Overview</a:t>
            </a:r>
          </a:p>
          <a:p>
            <a:r>
              <a:rPr lang="en-US" dirty="0">
                <a:solidFill>
                  <a:srgbClr val="1771A9"/>
                </a:solidFill>
                <a:cs typeface="Book Antiqua"/>
              </a:rPr>
              <a:t>Description</a:t>
            </a:r>
          </a:p>
          <a:p>
            <a:pPr lvl="1"/>
            <a:r>
              <a:rPr lang="en-US" sz="1900" dirty="0">
                <a:solidFill>
                  <a:srgbClr val="1771A9"/>
                </a:solidFill>
                <a:cs typeface="Book Antiqua"/>
              </a:rPr>
              <a:t>An optimized storage method for small files in the Ceph system</a:t>
            </a:r>
          </a:p>
          <a:p>
            <a:pPr lvl="1"/>
            <a:r>
              <a:rPr lang="en-US" sz="1900" dirty="0">
                <a:solidFill>
                  <a:srgbClr val="1771A9"/>
                </a:solidFill>
                <a:cs typeface="Book Antiqua"/>
              </a:rPr>
              <a:t>SQL vs NoSQL Databases for the Microservices: A Comparative Survey</a:t>
            </a:r>
          </a:p>
          <a:p>
            <a:pPr lvl="1"/>
            <a:r>
              <a:rPr lang="en-US" sz="1900" dirty="0">
                <a:solidFill>
                  <a:srgbClr val="1771A9"/>
                </a:solidFill>
                <a:cs typeface="Book Antiqua"/>
              </a:rPr>
              <a:t>Video Website Management System Based on Database SQL</a:t>
            </a:r>
          </a:p>
          <a:p>
            <a:pPr lvl="1"/>
            <a:r>
              <a:rPr lang="en-US" sz="1900" dirty="0">
                <a:solidFill>
                  <a:srgbClr val="1771A9"/>
                </a:solidFill>
                <a:cs typeface="Book Antiqua"/>
              </a:rPr>
              <a:t>Enhancing Data Security in the Cloud using Random Pattern Fragmentation and a Distributed NoSQL Database</a:t>
            </a:r>
          </a:p>
          <a:p>
            <a:pPr lvl="1"/>
            <a:r>
              <a:rPr lang="en-US" sz="1900" dirty="0">
                <a:solidFill>
                  <a:srgbClr val="1771A9"/>
                </a:solidFill>
                <a:cs typeface="Book Antiqua"/>
              </a:rPr>
              <a:t>Analysis of Trade-offs in Fault-tolerant Distributed Computing and Replicated Database</a:t>
            </a:r>
          </a:p>
          <a:p>
            <a:pPr lvl="1"/>
            <a:r>
              <a:rPr lang="en-US" sz="1900" dirty="0">
                <a:solidFill>
                  <a:srgbClr val="1771A9"/>
                </a:solidFill>
                <a:cs typeface="Book Antiqua"/>
              </a:rPr>
              <a:t>Research and Implementation of Parallel CART Algorithm Based on Distributed Database</a:t>
            </a:r>
            <a:endParaRPr lang="en-US" sz="1900" kern="0" dirty="0">
              <a:solidFill>
                <a:srgbClr val="1771A9"/>
              </a:solidFill>
              <a:cs typeface="Book Antiqua"/>
            </a:endParaRPr>
          </a:p>
          <a:p>
            <a:r>
              <a:rPr lang="en-US" kern="0" dirty="0">
                <a:solidFill>
                  <a:srgbClr val="1771A9"/>
                </a:solidFill>
                <a:cs typeface="Book Antiqua"/>
              </a:rPr>
              <a:t>Comparison</a:t>
            </a:r>
          </a:p>
          <a:p>
            <a:r>
              <a:rPr lang="en-US" kern="0" dirty="0">
                <a:solidFill>
                  <a:srgbClr val="1771A9"/>
                </a:solidFill>
                <a:cs typeface="Book Antiqua"/>
              </a:rPr>
              <a:t>Reference</a:t>
            </a:r>
            <a:endParaRPr lang="en-US" kern="0" dirty="0">
              <a:solidFill>
                <a:srgbClr val="1771A9">
                  <a:alpha val="25000"/>
                </a:srgbClr>
              </a:solidFill>
              <a:cs typeface="Book Antiqua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81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229600" cy="5184576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Overview</a:t>
            </a:r>
            <a:endParaRPr lang="en-US" dirty="0">
              <a:solidFill>
                <a:srgbClr val="1771A9"/>
              </a:solidFill>
              <a:cs typeface="Book Antiqua"/>
            </a:endParaRPr>
          </a:p>
          <a:p>
            <a:r>
              <a:rPr lang="en-US" dirty="0">
                <a:solidFill>
                  <a:srgbClr val="1771A9"/>
                </a:solidFill>
                <a:cs typeface="Book Antiqua"/>
              </a:rPr>
              <a:t>Description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An optimized storage method for small files in the Ceph system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SQL vs NoSQL Databases for the Microservices: A Comparative Survey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Video Website Management System Based on Database SQL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Enhancing Data Security in the Cloud using Random Pattern Fragmentation and a Distributed NoSQL Database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Analysis of Trade-offs in Fault-tolerant Distributed Computing and Replicated Database</a:t>
            </a:r>
          </a:p>
          <a:p>
            <a:pPr lvl="1"/>
            <a:r>
              <a:rPr lang="en-US" sz="1900" dirty="0">
                <a:solidFill>
                  <a:srgbClr val="1771A9"/>
                </a:solidFill>
                <a:cs typeface="Book Antiqua"/>
              </a:rPr>
              <a:t>Research and Implementation of Parallel CART Algorithm Based on Distributed Database</a:t>
            </a:r>
            <a:endParaRPr lang="en-US" sz="1900" dirty="0">
              <a:solidFill>
                <a:srgbClr val="1771A9">
                  <a:alpha val="25000"/>
                </a:srgbClr>
              </a:solidFill>
              <a:cs typeface="Book Antiqua"/>
            </a:endParaRPr>
          </a:p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Comparison</a:t>
            </a:r>
            <a:endParaRPr lang="en-US" kern="0" dirty="0">
              <a:solidFill>
                <a:srgbClr val="1771A9"/>
              </a:solidFill>
              <a:cs typeface="Book Antiqua"/>
            </a:endParaRPr>
          </a:p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Reference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135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579F-0FAD-654E-9553-6C96B066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Research and Implementation of Parallel CART Algorithm Based on Distributed Database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9E595-A02F-2143-AB54-EB1FEC8D0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EA08A-B005-6540-A788-590716720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5DC05C15-87D5-1641-AAF8-211AF46DEE30}"/>
              </a:ext>
            </a:extLst>
          </p:cNvPr>
          <p:cNvSpPr txBox="1">
            <a:spLocks/>
          </p:cNvSpPr>
          <p:nvPr/>
        </p:nvSpPr>
        <p:spPr>
          <a:xfrm>
            <a:off x="457200" y="1340768"/>
            <a:ext cx="8229600" cy="474766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60000"/>
              <a:buFont typeface="Wingdings" pitchFamily="-108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70000"/>
              <a:buFont typeface="Wingdings" pitchFamily="-108" charset="2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500"/>
              </a:spcBef>
              <a:buClr>
                <a:srgbClr val="8D3C14"/>
              </a:buClr>
            </a:pPr>
            <a:r>
              <a:rPr lang="en-US" sz="2200" b="1" dirty="0">
                <a:solidFill>
                  <a:schemeClr val="tx2"/>
                </a:solidFill>
              </a:rPr>
              <a:t>Problem: </a:t>
            </a:r>
            <a:r>
              <a:rPr lang="en-US" sz="2200" dirty="0">
                <a:solidFill>
                  <a:schemeClr val="tx2"/>
                </a:solidFill>
              </a:rPr>
              <a:t>Efficient Query Processing in Distributed Databases</a:t>
            </a:r>
          </a:p>
          <a:p>
            <a:pPr lvl="1">
              <a:spcBef>
                <a:spcPts val="1500"/>
              </a:spcBef>
              <a:buClr>
                <a:srgbClr val="8D3C14"/>
              </a:buClr>
            </a:pPr>
            <a:r>
              <a:rPr lang="en-US" dirty="0">
                <a:solidFill>
                  <a:schemeClr val="tx2"/>
                </a:solidFill>
              </a:rPr>
              <a:t>Challenges in Distributed Databases: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Data is scattered across multiple nodes/sites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Need to retrieve data from remote sites efficiently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High communication overheads can impact performance</a:t>
            </a:r>
          </a:p>
          <a:p>
            <a:pPr lvl="1">
              <a:spcBef>
                <a:spcPts val="1500"/>
              </a:spcBef>
              <a:buClr>
                <a:srgbClr val="8D3C14"/>
              </a:buClr>
            </a:pPr>
            <a:r>
              <a:rPr lang="en-US" dirty="0">
                <a:solidFill>
                  <a:schemeClr val="tx2"/>
                </a:solidFill>
              </a:rPr>
              <a:t>Goals: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Reduce query response time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Improve query processing efficiency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Minimize data transfer overheads across sites</a:t>
            </a:r>
          </a:p>
        </p:txBody>
      </p:sp>
    </p:spTree>
    <p:extLst>
      <p:ext uri="{BB962C8B-B14F-4D97-AF65-F5344CB8AC3E}">
        <p14:creationId xmlns:p14="http://schemas.microsoft.com/office/powerpoint/2010/main" val="3574929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579F-0FAD-654E-9553-6C96B066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Research and Implementation of Parallel CART Algorithm Based on Distributed Database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9E595-A02F-2143-AB54-EB1FEC8D0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EA08A-B005-6540-A788-590716720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5DC05C15-87D5-1641-AAF8-211AF46DEE30}"/>
              </a:ext>
            </a:extLst>
          </p:cNvPr>
          <p:cNvSpPr txBox="1">
            <a:spLocks/>
          </p:cNvSpPr>
          <p:nvPr/>
        </p:nvSpPr>
        <p:spPr>
          <a:xfrm>
            <a:off x="457200" y="1340768"/>
            <a:ext cx="8229600" cy="474766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60000"/>
              <a:buFont typeface="Wingdings" pitchFamily="-108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70000"/>
              <a:buFont typeface="Wingdings" pitchFamily="-108" charset="2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500"/>
              </a:spcBef>
              <a:buClr>
                <a:srgbClr val="8D3C14"/>
              </a:buClr>
            </a:pPr>
            <a:r>
              <a:rPr lang="en-US" sz="2200" b="1" dirty="0">
                <a:solidFill>
                  <a:schemeClr val="tx2"/>
                </a:solidFill>
              </a:rPr>
              <a:t>Problem: </a:t>
            </a:r>
            <a:r>
              <a:rPr lang="en-US" sz="2200" dirty="0">
                <a:solidFill>
                  <a:schemeClr val="tx2"/>
                </a:solidFill>
              </a:rPr>
              <a:t>Efficient Query Processing in Distributed Databases</a:t>
            </a:r>
          </a:p>
          <a:p>
            <a:pPr lvl="1">
              <a:spcBef>
                <a:spcPts val="1500"/>
              </a:spcBef>
              <a:buClr>
                <a:srgbClr val="8D3C14"/>
              </a:buClr>
            </a:pPr>
            <a:r>
              <a:rPr lang="en-US" dirty="0">
                <a:solidFill>
                  <a:schemeClr val="tx2"/>
                </a:solidFill>
              </a:rPr>
              <a:t>Traditional Approach Limitations: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Simple decomposition of queries into subqueries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Data compression and transfer to query site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High communication costs and latency</a:t>
            </a:r>
          </a:p>
          <a:p>
            <a:pPr lvl="1">
              <a:spcBef>
                <a:spcPts val="1500"/>
              </a:spcBef>
              <a:buClr>
                <a:srgbClr val="8D3C14"/>
              </a:buClr>
            </a:pPr>
            <a:r>
              <a:rPr lang="en-US" dirty="0">
                <a:solidFill>
                  <a:schemeClr val="tx2"/>
                </a:solidFill>
              </a:rPr>
              <a:t>Need for Optimized Query Processing Techniques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Query optimization algorithms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Parallel processing methods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Efficient distributed decision tree algorithms</a:t>
            </a:r>
          </a:p>
        </p:txBody>
      </p:sp>
    </p:spTree>
    <p:extLst>
      <p:ext uri="{BB962C8B-B14F-4D97-AF65-F5344CB8AC3E}">
        <p14:creationId xmlns:p14="http://schemas.microsoft.com/office/powerpoint/2010/main" val="1123346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579F-0FAD-654E-9553-6C96B066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Research and Implementation of Parallel CART Algorithm Based on Distributed Database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9E595-A02F-2143-AB54-EB1FEC8D0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EA08A-B005-6540-A788-590716720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5DC05C15-87D5-1641-AAF8-211AF46DEE30}"/>
              </a:ext>
            </a:extLst>
          </p:cNvPr>
          <p:cNvSpPr txBox="1">
            <a:spLocks/>
          </p:cNvSpPr>
          <p:nvPr/>
        </p:nvSpPr>
        <p:spPr>
          <a:xfrm>
            <a:off x="457200" y="1340768"/>
            <a:ext cx="8229600" cy="474766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60000"/>
              <a:buFont typeface="Wingdings" pitchFamily="-108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70000"/>
              <a:buFont typeface="Wingdings" pitchFamily="-108" charset="2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500"/>
              </a:spcBef>
              <a:buClr>
                <a:srgbClr val="8D3C14"/>
              </a:buClr>
            </a:pPr>
            <a:r>
              <a:rPr lang="en-US" sz="2200" b="1" dirty="0">
                <a:solidFill>
                  <a:schemeClr val="tx2"/>
                </a:solidFill>
              </a:rPr>
              <a:t>Solution:</a:t>
            </a:r>
            <a:r>
              <a:rPr lang="en-US" sz="2200" dirty="0">
                <a:solidFill>
                  <a:schemeClr val="tx2"/>
                </a:solidFill>
              </a:rPr>
              <a:t> Parallel CART Algorithm on Spark</a:t>
            </a:r>
          </a:p>
          <a:p>
            <a:pPr lvl="1">
              <a:spcBef>
                <a:spcPts val="1500"/>
              </a:spcBef>
              <a:buClr>
                <a:srgbClr val="8D3C14"/>
              </a:buClr>
            </a:pPr>
            <a:r>
              <a:rPr lang="en-US" dirty="0">
                <a:solidFill>
                  <a:schemeClr val="tx2"/>
                </a:solidFill>
              </a:rPr>
              <a:t>Parallel CART Decision Tree Algorithm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Based on the Gini index for classification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Recursively splits data based on attributes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Minimizes data impurity (Gini index)</a:t>
            </a:r>
          </a:p>
          <a:p>
            <a:pPr lvl="1">
              <a:spcBef>
                <a:spcPts val="1500"/>
              </a:spcBef>
              <a:buClr>
                <a:srgbClr val="8D3C14"/>
              </a:buClr>
            </a:pPr>
            <a:r>
              <a:rPr lang="en-US" dirty="0">
                <a:solidFill>
                  <a:schemeClr val="tx2"/>
                </a:solidFill>
              </a:rPr>
              <a:t>Spark Parallel Distributed Computing Architecture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Stores data in memory (RDDs) for efficient processing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Master-slave architecture (Driver and Executors)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Supports multiple languages and interfaces</a:t>
            </a:r>
          </a:p>
        </p:txBody>
      </p:sp>
    </p:spTree>
    <p:extLst>
      <p:ext uri="{BB962C8B-B14F-4D97-AF65-F5344CB8AC3E}">
        <p14:creationId xmlns:p14="http://schemas.microsoft.com/office/powerpoint/2010/main" val="2916856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579F-0FAD-654E-9553-6C96B066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Research and Implementation of Parallel CART Algorithm Based on Distributed Database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9E595-A02F-2143-AB54-EB1FEC8D0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EA08A-B005-6540-A788-590716720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5DC05C15-87D5-1641-AAF8-211AF46DEE30}"/>
              </a:ext>
            </a:extLst>
          </p:cNvPr>
          <p:cNvSpPr txBox="1">
            <a:spLocks/>
          </p:cNvSpPr>
          <p:nvPr/>
        </p:nvSpPr>
        <p:spPr>
          <a:xfrm>
            <a:off x="457200" y="1340768"/>
            <a:ext cx="8229600" cy="474766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60000"/>
              <a:buFont typeface="Wingdings" pitchFamily="-108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70000"/>
              <a:buFont typeface="Wingdings" pitchFamily="-108" charset="2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500"/>
              </a:spcBef>
              <a:buClr>
                <a:srgbClr val="8D3C14"/>
              </a:buClr>
            </a:pPr>
            <a:r>
              <a:rPr lang="en-US" sz="2200" b="1" dirty="0">
                <a:solidFill>
                  <a:schemeClr val="tx2"/>
                </a:solidFill>
              </a:rPr>
              <a:t>Solution:</a:t>
            </a:r>
            <a:r>
              <a:rPr lang="en-US" sz="2200" dirty="0">
                <a:solidFill>
                  <a:schemeClr val="tx2"/>
                </a:solidFill>
              </a:rPr>
              <a:t> Parallel CART Algorithm on Spark</a:t>
            </a:r>
          </a:p>
          <a:p>
            <a:pPr lvl="1">
              <a:spcBef>
                <a:spcPts val="1500"/>
              </a:spcBef>
              <a:buClr>
                <a:srgbClr val="8D3C14"/>
              </a:buClr>
            </a:pPr>
            <a:r>
              <a:rPr lang="en-US" dirty="0">
                <a:solidFill>
                  <a:schemeClr val="tx2"/>
                </a:solidFill>
              </a:rPr>
              <a:t>Fayyad Algorithm for Optimal Data Splitting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Finds best split points (boundary points)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Minimizes average class entropy across subsets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Sorts data and calculates entropy for split points</a:t>
            </a:r>
          </a:p>
          <a:p>
            <a:pPr lvl="1">
              <a:spcBef>
                <a:spcPts val="1500"/>
              </a:spcBef>
              <a:buClr>
                <a:srgbClr val="8D3C14"/>
              </a:buClr>
            </a:pPr>
            <a:r>
              <a:rPr lang="en-US" dirty="0">
                <a:solidFill>
                  <a:schemeClr val="tx2"/>
                </a:solidFill>
              </a:rPr>
              <a:t>Benefits: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Improved classification accuracy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Faster decision tree learning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Reduced communication overhead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Efficient distributed query processing</a:t>
            </a:r>
          </a:p>
        </p:txBody>
      </p:sp>
    </p:spTree>
    <p:extLst>
      <p:ext uri="{BB962C8B-B14F-4D97-AF65-F5344CB8AC3E}">
        <p14:creationId xmlns:p14="http://schemas.microsoft.com/office/powerpoint/2010/main" val="681989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229600" cy="5184576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Overview</a:t>
            </a:r>
            <a:endParaRPr lang="en-US" dirty="0">
              <a:solidFill>
                <a:srgbClr val="1771A9"/>
              </a:solidFill>
              <a:cs typeface="Book Antiqua"/>
            </a:endParaRPr>
          </a:p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Description</a:t>
            </a:r>
            <a:endParaRPr lang="en-US" dirty="0">
              <a:solidFill>
                <a:srgbClr val="1771A9"/>
              </a:solidFill>
              <a:cs typeface="Book Antiqua"/>
            </a:endParaRP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An optimized storage method for small files in the Ceph system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SQL vs NoSQL Databases for the Microservices: A Comparative Survey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Video Website Management System Based on Database SQL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Enhancing Data Security in the Cloud using Random Pattern Fragmentation and a Distributed NoSQL Database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Analysis of Trade-offs in Fault-tolerant Distributed Computing and Replicated Database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Research and Implementation of Parallel CART Algorithm Based on Distributed Database</a:t>
            </a:r>
          </a:p>
          <a:p>
            <a:r>
              <a:rPr lang="en-US" dirty="0">
                <a:solidFill>
                  <a:srgbClr val="1771A9"/>
                </a:solidFill>
                <a:cs typeface="Book Antiqua"/>
              </a:rPr>
              <a:t>Comparison</a:t>
            </a:r>
            <a:endParaRPr lang="en-US" kern="0" dirty="0">
              <a:solidFill>
                <a:srgbClr val="1771A9"/>
              </a:solidFill>
              <a:cs typeface="Book Antiqua"/>
            </a:endParaRPr>
          </a:p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Reference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63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05780" y="980728"/>
            <a:ext cx="8229600" cy="5040560"/>
          </a:xfrm>
          <a:noFill/>
          <a:ln/>
        </p:spPr>
        <p:txBody>
          <a:bodyPr/>
          <a:lstStyle/>
          <a:p>
            <a:pPr algn="just">
              <a:spcBef>
                <a:spcPts val="1500"/>
              </a:spcBef>
            </a:pPr>
            <a:r>
              <a:rPr lang="en-US" sz="2200" dirty="0">
                <a:solidFill>
                  <a:schemeClr val="tx2"/>
                </a:solidFill>
              </a:rPr>
              <a:t>Speed:</a:t>
            </a:r>
          </a:p>
          <a:p>
            <a:pPr lvl="1" algn="just">
              <a:spcBef>
                <a:spcPts val="1500"/>
              </a:spcBef>
            </a:pPr>
            <a:r>
              <a:rPr lang="en-US" dirty="0">
                <a:solidFill>
                  <a:schemeClr val="tx2"/>
                </a:solidFill>
              </a:rPr>
              <a:t>Papers 2 &amp; 5: Depends on database and consistency model</a:t>
            </a:r>
          </a:p>
          <a:p>
            <a:pPr lvl="1" algn="just">
              <a:spcBef>
                <a:spcPts val="1500"/>
              </a:spcBef>
            </a:pPr>
            <a:r>
              <a:rPr lang="en-US" dirty="0">
                <a:solidFill>
                  <a:schemeClr val="tx2"/>
                </a:solidFill>
              </a:rPr>
              <a:t>Paper 3: Quick startup, but scalability not mentioned</a:t>
            </a:r>
          </a:p>
          <a:p>
            <a:pPr lvl="1" algn="just">
              <a:spcBef>
                <a:spcPts val="1500"/>
              </a:spcBef>
            </a:pPr>
            <a:r>
              <a:rPr lang="en-US" dirty="0">
                <a:solidFill>
                  <a:schemeClr val="tx2"/>
                </a:solidFill>
              </a:rPr>
              <a:t>Papers 4 &amp; 6: Parallel processing improves speed, reduces communication overhead</a:t>
            </a:r>
          </a:p>
          <a:p>
            <a:pPr algn="just">
              <a:spcBef>
                <a:spcPts val="1500"/>
              </a:spcBef>
            </a:pPr>
            <a:r>
              <a:rPr lang="en-US" sz="2200" dirty="0">
                <a:solidFill>
                  <a:schemeClr val="tx2"/>
                </a:solidFill>
              </a:rPr>
              <a:t>Accuracy:</a:t>
            </a:r>
          </a:p>
          <a:p>
            <a:pPr lvl="1" algn="just">
              <a:spcBef>
                <a:spcPts val="1500"/>
              </a:spcBef>
            </a:pPr>
            <a:r>
              <a:rPr lang="en-US" dirty="0">
                <a:solidFill>
                  <a:schemeClr val="tx2"/>
                </a:solidFill>
              </a:rPr>
              <a:t>Paper 1: 80% accuracy, solves storage inefficiency</a:t>
            </a:r>
          </a:p>
          <a:p>
            <a:pPr lvl="1" algn="just">
              <a:spcBef>
                <a:spcPts val="1500"/>
              </a:spcBef>
            </a:pPr>
            <a:r>
              <a:rPr lang="en-US" dirty="0">
                <a:solidFill>
                  <a:schemeClr val="tx2"/>
                </a:solidFill>
              </a:rPr>
              <a:t>Paper 4: Enhances data protection accuracy through fragmentation</a:t>
            </a:r>
          </a:p>
          <a:p>
            <a:pPr lvl="1" algn="just">
              <a:spcBef>
                <a:spcPts val="1500"/>
              </a:spcBef>
            </a:pPr>
            <a:r>
              <a:rPr lang="en-US" dirty="0">
                <a:solidFill>
                  <a:schemeClr val="tx2"/>
                </a:solidFill>
              </a:rPr>
              <a:t>Paper 6: CART algorithm effectively handles data queries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B932F9-DEDB-5C45-9546-BCDED53E3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285D19-8F58-3C44-AF6A-0A17ED7DE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95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05780" y="980728"/>
            <a:ext cx="8229600" cy="5040560"/>
          </a:xfrm>
          <a:noFill/>
          <a:ln/>
        </p:spPr>
        <p:txBody>
          <a:bodyPr/>
          <a:lstStyle/>
          <a:p>
            <a:pPr algn="just">
              <a:spcBef>
                <a:spcPts val="1100"/>
              </a:spcBef>
            </a:pPr>
            <a:r>
              <a:rPr lang="en-US" sz="2200" dirty="0">
                <a:solidFill>
                  <a:schemeClr val="tx2"/>
                </a:solidFill>
              </a:rPr>
              <a:t>Space Utilization:</a:t>
            </a:r>
          </a:p>
          <a:p>
            <a:pPr lvl="1" algn="just">
              <a:spcBef>
                <a:spcPts val="1100"/>
              </a:spcBef>
            </a:pPr>
            <a:r>
              <a:rPr lang="en-US" dirty="0">
                <a:solidFill>
                  <a:schemeClr val="tx2"/>
                </a:solidFill>
              </a:rPr>
              <a:t>Paper 1: Reduces data holes by 80%, metadata by 50%</a:t>
            </a:r>
          </a:p>
          <a:p>
            <a:pPr lvl="1" algn="just">
              <a:spcBef>
                <a:spcPts val="1100"/>
              </a:spcBef>
            </a:pPr>
            <a:r>
              <a:rPr lang="en-US" dirty="0">
                <a:solidFill>
                  <a:schemeClr val="tx2"/>
                </a:solidFill>
              </a:rPr>
              <a:t>Paper 2: Less space-efficient due to relational database model</a:t>
            </a:r>
          </a:p>
          <a:p>
            <a:pPr lvl="1" algn="just">
              <a:spcBef>
                <a:spcPts val="1100"/>
              </a:spcBef>
            </a:pPr>
            <a:r>
              <a:rPr lang="en-US" dirty="0">
                <a:solidFill>
                  <a:schemeClr val="tx2"/>
                </a:solidFill>
              </a:rPr>
              <a:t>Paper 4: High storage overhead due to data replication across fragments</a:t>
            </a:r>
          </a:p>
          <a:p>
            <a:pPr algn="just">
              <a:spcBef>
                <a:spcPts val="1100"/>
              </a:spcBef>
            </a:pPr>
            <a:r>
              <a:rPr lang="en-US" sz="2200" dirty="0">
                <a:solidFill>
                  <a:schemeClr val="tx2"/>
                </a:solidFill>
              </a:rPr>
              <a:t>Performance and Resource Utilization:</a:t>
            </a:r>
          </a:p>
          <a:p>
            <a:pPr lvl="1" algn="just">
              <a:spcBef>
                <a:spcPts val="1100"/>
              </a:spcBef>
            </a:pPr>
            <a:r>
              <a:rPr lang="en-US" dirty="0">
                <a:solidFill>
                  <a:schemeClr val="tx2"/>
                </a:solidFill>
              </a:rPr>
              <a:t>Paper 1: 62% improved write performance, but read speed not mentioned</a:t>
            </a:r>
          </a:p>
          <a:p>
            <a:pPr lvl="1" algn="just">
              <a:spcBef>
                <a:spcPts val="1100"/>
              </a:spcBef>
            </a:pPr>
            <a:r>
              <a:rPr lang="en-US" dirty="0">
                <a:solidFill>
                  <a:schemeClr val="tx2"/>
                </a:solidFill>
              </a:rPr>
              <a:t>Paper 3: &lt;100ms response time, &lt;10% CPU utilization</a:t>
            </a:r>
          </a:p>
          <a:p>
            <a:pPr lvl="1" algn="just">
              <a:spcBef>
                <a:spcPts val="1100"/>
              </a:spcBef>
            </a:pPr>
            <a:r>
              <a:rPr lang="en-US" dirty="0">
                <a:solidFill>
                  <a:schemeClr val="tx2"/>
                </a:solidFill>
              </a:rPr>
              <a:t>Paper 5: Performance impacted by consistency, availability, energy trade-offs</a:t>
            </a:r>
          </a:p>
          <a:p>
            <a:pPr lvl="1" algn="just">
              <a:spcBef>
                <a:spcPts val="1100"/>
              </a:spcBef>
            </a:pPr>
            <a:r>
              <a:rPr lang="en-US" dirty="0">
                <a:solidFill>
                  <a:schemeClr val="tx2"/>
                </a:solidFill>
              </a:rPr>
              <a:t>Papers 4 &amp; 6: Efficient resource utilization across distributed nodes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B932F9-DEDB-5C45-9546-BCDED53E3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285D19-8F58-3C44-AF6A-0A17ED7DE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17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05780" y="980728"/>
            <a:ext cx="8229600" cy="5040560"/>
          </a:xfrm>
          <a:noFill/>
          <a:ln/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en-US" sz="2200" dirty="0">
                <a:solidFill>
                  <a:schemeClr val="tx2"/>
                </a:solidFill>
              </a:rPr>
              <a:t>Paper 1:</a:t>
            </a:r>
          </a:p>
          <a:p>
            <a:pPr lvl="1" algn="just">
              <a:spcBef>
                <a:spcPts val="1200"/>
              </a:spcBef>
            </a:pPr>
            <a:r>
              <a:rPr lang="en-US" sz="1800" dirty="0">
                <a:solidFill>
                  <a:schemeClr val="tx2"/>
                </a:solidFill>
              </a:rPr>
              <a:t>Strengths:</a:t>
            </a:r>
          </a:p>
          <a:p>
            <a:pPr lvl="2" algn="just">
              <a:spcBef>
                <a:spcPts val="1200"/>
              </a:spcBef>
            </a:pPr>
            <a:r>
              <a:rPr lang="en-US" sz="1600" dirty="0">
                <a:solidFill>
                  <a:schemeClr val="tx2"/>
                </a:solidFill>
              </a:rPr>
              <a:t>80% accuracy in solving storage inefficiency issues</a:t>
            </a:r>
          </a:p>
          <a:p>
            <a:pPr lvl="2" algn="just">
              <a:spcBef>
                <a:spcPts val="1200"/>
              </a:spcBef>
            </a:pPr>
            <a:r>
              <a:rPr lang="en-US" sz="1600" dirty="0">
                <a:solidFill>
                  <a:schemeClr val="tx2"/>
                </a:solidFill>
              </a:rPr>
              <a:t>62% improved write performance</a:t>
            </a:r>
          </a:p>
          <a:p>
            <a:pPr lvl="1" algn="just">
              <a:spcBef>
                <a:spcPts val="1200"/>
              </a:spcBef>
            </a:pPr>
            <a:r>
              <a:rPr lang="en-US" sz="1800" dirty="0">
                <a:solidFill>
                  <a:schemeClr val="tx2"/>
                </a:solidFill>
              </a:rPr>
              <a:t>Weaknesses:</a:t>
            </a:r>
            <a:endParaRPr lang="en-US" sz="2200" dirty="0">
              <a:solidFill>
                <a:schemeClr val="tx2"/>
              </a:solidFill>
            </a:endParaRPr>
          </a:p>
          <a:p>
            <a:pPr lvl="2" algn="just">
              <a:spcBef>
                <a:spcPts val="1200"/>
              </a:spcBef>
            </a:pPr>
            <a:r>
              <a:rPr lang="en-US" sz="1600" dirty="0">
                <a:solidFill>
                  <a:schemeClr val="tx2"/>
                </a:solidFill>
              </a:rPr>
              <a:t>Read speed performance not mentioned</a:t>
            </a:r>
          </a:p>
          <a:p>
            <a:pPr algn="just">
              <a:spcBef>
                <a:spcPts val="1200"/>
              </a:spcBef>
            </a:pPr>
            <a:r>
              <a:rPr lang="en-US" sz="2200" dirty="0">
                <a:solidFill>
                  <a:schemeClr val="tx2"/>
                </a:solidFill>
              </a:rPr>
              <a:t>Paper 2:</a:t>
            </a:r>
          </a:p>
          <a:p>
            <a:pPr lvl="1" algn="just">
              <a:spcBef>
                <a:spcPts val="1200"/>
              </a:spcBef>
            </a:pPr>
            <a:r>
              <a:rPr lang="en-US" sz="1800" dirty="0">
                <a:solidFill>
                  <a:schemeClr val="tx2"/>
                </a:solidFill>
              </a:rPr>
              <a:t>Strengths:</a:t>
            </a:r>
          </a:p>
          <a:p>
            <a:pPr lvl="2" algn="just">
              <a:spcBef>
                <a:spcPts val="1200"/>
              </a:spcBef>
            </a:pPr>
            <a:r>
              <a:rPr lang="en-US" sz="1600" dirty="0">
                <a:solidFill>
                  <a:schemeClr val="tx2"/>
                </a:solidFill>
              </a:rPr>
              <a:t>Scalable due to use of microservices</a:t>
            </a:r>
          </a:p>
          <a:p>
            <a:pPr lvl="1" algn="just">
              <a:spcBef>
                <a:spcPts val="1200"/>
              </a:spcBef>
            </a:pPr>
            <a:r>
              <a:rPr lang="en-US" sz="1800" dirty="0">
                <a:solidFill>
                  <a:schemeClr val="tx2"/>
                </a:solidFill>
              </a:rPr>
              <a:t>Weaknesses:</a:t>
            </a:r>
            <a:endParaRPr lang="en-US" sz="2200" dirty="0">
              <a:solidFill>
                <a:schemeClr val="tx2"/>
              </a:solidFill>
            </a:endParaRPr>
          </a:p>
          <a:p>
            <a:pPr lvl="2" algn="just">
              <a:spcBef>
                <a:spcPts val="1200"/>
              </a:spcBef>
            </a:pPr>
            <a:r>
              <a:rPr lang="en-US" sz="1600" dirty="0">
                <a:solidFill>
                  <a:schemeClr val="tx2"/>
                </a:solidFill>
              </a:rPr>
              <a:t>Speed and performance depend on the database and consistency model</a:t>
            </a:r>
          </a:p>
          <a:p>
            <a:pPr lvl="2" algn="just">
              <a:spcBef>
                <a:spcPts val="1200"/>
              </a:spcBef>
            </a:pPr>
            <a:r>
              <a:rPr lang="en-US" sz="1600" dirty="0">
                <a:solidFill>
                  <a:schemeClr val="tx2"/>
                </a:solidFill>
              </a:rPr>
              <a:t>Less space-efficient due to the relational database model</a:t>
            </a:r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B932F9-DEDB-5C45-9546-BCDED53E3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285D19-8F58-3C44-AF6A-0A17ED7DE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29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05780" y="980728"/>
            <a:ext cx="8229600" cy="5040560"/>
          </a:xfrm>
          <a:noFill/>
          <a:ln/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en-US" sz="2200" dirty="0">
                <a:solidFill>
                  <a:schemeClr val="tx2"/>
                </a:solidFill>
              </a:rPr>
              <a:t>Paper 3:</a:t>
            </a:r>
          </a:p>
          <a:p>
            <a:pPr lvl="1" algn="just">
              <a:spcBef>
                <a:spcPts val="1200"/>
              </a:spcBef>
            </a:pPr>
            <a:r>
              <a:rPr lang="en-US" sz="1800" dirty="0">
                <a:solidFill>
                  <a:schemeClr val="tx2"/>
                </a:solidFill>
              </a:rPr>
              <a:t>Strengths:</a:t>
            </a:r>
          </a:p>
          <a:p>
            <a:pPr lvl="2" algn="just">
              <a:spcBef>
                <a:spcPts val="1200"/>
              </a:spcBef>
            </a:pPr>
            <a:r>
              <a:rPr lang="en-US" sz="1600" dirty="0">
                <a:solidFill>
                  <a:schemeClr val="tx2"/>
                </a:solidFill>
              </a:rPr>
              <a:t>Quick startup speed, response time &lt; 100ms, Low CPU utilization &lt; 10%</a:t>
            </a:r>
          </a:p>
          <a:p>
            <a:pPr lvl="1" algn="just">
              <a:spcBef>
                <a:spcPts val="1200"/>
              </a:spcBef>
            </a:pPr>
            <a:r>
              <a:rPr lang="en-US" dirty="0">
                <a:solidFill>
                  <a:schemeClr val="tx2"/>
                </a:solidFill>
              </a:rPr>
              <a:t>Weakness:</a:t>
            </a:r>
          </a:p>
          <a:p>
            <a:pPr lvl="2" algn="just">
              <a:spcBef>
                <a:spcPts val="1200"/>
              </a:spcBef>
            </a:pPr>
            <a:r>
              <a:rPr lang="en-US" sz="1600" dirty="0">
                <a:solidFill>
                  <a:schemeClr val="tx2"/>
                </a:solidFill>
              </a:rPr>
              <a:t>Scalability for handling large data not mentioned</a:t>
            </a:r>
          </a:p>
          <a:p>
            <a:pPr algn="just">
              <a:spcBef>
                <a:spcPts val="1200"/>
              </a:spcBef>
            </a:pPr>
            <a:r>
              <a:rPr lang="en-US" sz="2200" dirty="0">
                <a:solidFill>
                  <a:schemeClr val="tx2"/>
                </a:solidFill>
              </a:rPr>
              <a:t>Paper 4:</a:t>
            </a:r>
          </a:p>
          <a:p>
            <a:pPr lvl="1" algn="just">
              <a:spcBef>
                <a:spcPts val="1200"/>
              </a:spcBef>
            </a:pPr>
            <a:r>
              <a:rPr lang="en-US" sz="1800" dirty="0">
                <a:solidFill>
                  <a:schemeClr val="tx2"/>
                </a:solidFill>
              </a:rPr>
              <a:t>Strengths:</a:t>
            </a:r>
          </a:p>
          <a:p>
            <a:pPr lvl="2" algn="just">
              <a:spcBef>
                <a:spcPts val="1200"/>
              </a:spcBef>
            </a:pPr>
            <a:r>
              <a:rPr lang="en-US" sz="1600" dirty="0">
                <a:solidFill>
                  <a:schemeClr val="tx2"/>
                </a:solidFill>
              </a:rPr>
              <a:t>Parallel processing improves speed and reduces communication overhead</a:t>
            </a:r>
          </a:p>
          <a:p>
            <a:pPr lvl="2" algn="just">
              <a:spcBef>
                <a:spcPts val="1200"/>
              </a:spcBef>
            </a:pPr>
            <a:r>
              <a:rPr lang="en-US" sz="1600" dirty="0">
                <a:solidFill>
                  <a:schemeClr val="tx2"/>
                </a:solidFill>
              </a:rPr>
              <a:t>Enhances data protection accuracy through fragmentation technique</a:t>
            </a:r>
          </a:p>
          <a:p>
            <a:pPr lvl="2" algn="just">
              <a:spcBef>
                <a:spcPts val="1200"/>
              </a:spcBef>
            </a:pPr>
            <a:r>
              <a:rPr lang="en-US" sz="1600" dirty="0">
                <a:solidFill>
                  <a:schemeClr val="tx2"/>
                </a:solidFill>
              </a:rPr>
              <a:t>Efficient resource utilization across distributed nodes</a:t>
            </a:r>
          </a:p>
          <a:p>
            <a:pPr lvl="1" algn="just">
              <a:spcBef>
                <a:spcPts val="1200"/>
              </a:spcBef>
            </a:pPr>
            <a:r>
              <a:rPr lang="en-US" sz="1800" dirty="0">
                <a:solidFill>
                  <a:schemeClr val="tx2"/>
                </a:solidFill>
              </a:rPr>
              <a:t>Weaknesses:</a:t>
            </a:r>
          </a:p>
          <a:p>
            <a:pPr lvl="2" algn="just">
              <a:spcBef>
                <a:spcPts val="1200"/>
              </a:spcBef>
            </a:pPr>
            <a:r>
              <a:rPr lang="en-US" sz="1600" dirty="0">
                <a:solidFill>
                  <a:schemeClr val="tx2"/>
                </a:solidFill>
              </a:rPr>
              <a:t>High storage overhead due to data replication across fragments</a:t>
            </a:r>
            <a:endParaRPr lang="en-US" sz="200" dirty="0">
              <a:solidFill>
                <a:schemeClr val="tx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B932F9-DEDB-5C45-9546-BCDED53E3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285D19-8F58-3C44-AF6A-0A17ED7DE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8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229600" cy="5184577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Book Antiqua"/>
              </a:rPr>
              <a:t>Overview</a:t>
            </a:r>
          </a:p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Description</a:t>
            </a:r>
            <a:endParaRPr lang="en-US" dirty="0">
              <a:solidFill>
                <a:srgbClr val="1771A9"/>
              </a:solidFill>
              <a:cs typeface="Book Antiqua"/>
            </a:endParaRP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An optimized storage method for small files in the Ceph system</a:t>
            </a:r>
            <a:endParaRPr lang="en-US" sz="1900" dirty="0">
              <a:solidFill>
                <a:srgbClr val="1771A9"/>
              </a:solidFill>
              <a:cs typeface="Book Antiqua"/>
            </a:endParaRP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SQL vs NoSQL Databases for the Microservices: A Comparative Survey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Video Website Management System Based on Database SQL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Enhancing Data Security in the Cloud using Random Pattern Fragmentation and a Distributed NoSQL Database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Analysis of Trade-offs in Fault-tolerant Distributed Computing and Replicated Database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Research and Implementation of Parallel CART Algorithm Based on Distributed Database</a:t>
            </a:r>
          </a:p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Comparison</a:t>
            </a:r>
            <a:endParaRPr lang="en-US" kern="0" dirty="0">
              <a:solidFill>
                <a:srgbClr val="1771A9"/>
              </a:solidFill>
              <a:cs typeface="Book Antiqua"/>
            </a:endParaRPr>
          </a:p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Reference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32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05780" y="980728"/>
            <a:ext cx="8229600" cy="5040560"/>
          </a:xfrm>
          <a:noFill/>
          <a:ln/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en-US" sz="2200" dirty="0">
                <a:solidFill>
                  <a:schemeClr val="tx2"/>
                </a:solidFill>
              </a:rPr>
              <a:t>Paper 5:</a:t>
            </a:r>
          </a:p>
          <a:p>
            <a:pPr lvl="1" algn="just">
              <a:spcBef>
                <a:spcPts val="1200"/>
              </a:spcBef>
            </a:pPr>
            <a:r>
              <a:rPr lang="en-US" sz="1800" dirty="0">
                <a:solidFill>
                  <a:schemeClr val="tx2"/>
                </a:solidFill>
              </a:rPr>
              <a:t>Strengths:</a:t>
            </a:r>
          </a:p>
          <a:p>
            <a:pPr lvl="2" algn="just">
              <a:spcBef>
                <a:spcPts val="1200"/>
              </a:spcBef>
            </a:pPr>
            <a:r>
              <a:rPr lang="en-US" sz="1600" dirty="0">
                <a:solidFill>
                  <a:schemeClr val="tx2"/>
                </a:solidFill>
              </a:rPr>
              <a:t>Not mentioned</a:t>
            </a:r>
          </a:p>
          <a:p>
            <a:pPr lvl="1" algn="just">
              <a:spcBef>
                <a:spcPts val="1200"/>
              </a:spcBef>
            </a:pPr>
            <a:r>
              <a:rPr lang="en-US" sz="1800" dirty="0">
                <a:solidFill>
                  <a:schemeClr val="tx2"/>
                </a:solidFill>
              </a:rPr>
              <a:t>Weaknesses:</a:t>
            </a:r>
          </a:p>
          <a:p>
            <a:pPr lvl="2" algn="just">
              <a:spcBef>
                <a:spcPts val="1200"/>
              </a:spcBef>
            </a:pPr>
            <a:r>
              <a:rPr lang="en-US" sz="1600" dirty="0">
                <a:solidFill>
                  <a:schemeClr val="tx2"/>
                </a:solidFill>
              </a:rPr>
              <a:t>Speed and performance depend on database and consistency model</a:t>
            </a:r>
          </a:p>
          <a:p>
            <a:pPr lvl="2" algn="just">
              <a:spcBef>
                <a:spcPts val="1200"/>
              </a:spcBef>
            </a:pPr>
            <a:r>
              <a:rPr lang="en-US" sz="1600" dirty="0">
                <a:solidFill>
                  <a:schemeClr val="tx2"/>
                </a:solidFill>
              </a:rPr>
              <a:t>Performance impacted by trade-offs between consistency, availability, and energy consumption</a:t>
            </a:r>
          </a:p>
          <a:p>
            <a:pPr algn="just">
              <a:spcBef>
                <a:spcPts val="1200"/>
              </a:spcBef>
            </a:pPr>
            <a:r>
              <a:rPr lang="en-US" sz="2200" dirty="0">
                <a:solidFill>
                  <a:schemeClr val="tx2"/>
                </a:solidFill>
              </a:rPr>
              <a:t>Paper 6:</a:t>
            </a:r>
          </a:p>
          <a:p>
            <a:pPr lvl="1" algn="just">
              <a:spcBef>
                <a:spcPts val="1200"/>
              </a:spcBef>
            </a:pPr>
            <a:r>
              <a:rPr lang="en-US" sz="1800" dirty="0">
                <a:solidFill>
                  <a:schemeClr val="tx2"/>
                </a:solidFill>
              </a:rPr>
              <a:t>Strengths:</a:t>
            </a:r>
            <a:endParaRPr lang="en-US" sz="2200" dirty="0">
              <a:solidFill>
                <a:schemeClr val="tx2"/>
              </a:solidFill>
            </a:endParaRPr>
          </a:p>
          <a:p>
            <a:pPr lvl="2" algn="just">
              <a:spcBef>
                <a:spcPts val="1200"/>
              </a:spcBef>
            </a:pPr>
            <a:r>
              <a:rPr lang="en-US" sz="1600" dirty="0">
                <a:solidFill>
                  <a:schemeClr val="tx2"/>
                </a:solidFill>
              </a:rPr>
              <a:t>Parallel processing improves speed and reduces communication overhead</a:t>
            </a:r>
          </a:p>
          <a:p>
            <a:pPr lvl="2" algn="just">
              <a:spcBef>
                <a:spcPts val="1200"/>
              </a:spcBef>
            </a:pPr>
            <a:r>
              <a:rPr lang="en-US" sz="1600" dirty="0">
                <a:solidFill>
                  <a:schemeClr val="tx2"/>
                </a:solidFill>
              </a:rPr>
              <a:t>CART algorithm effectively handles data queries</a:t>
            </a:r>
          </a:p>
          <a:p>
            <a:pPr lvl="2" algn="just">
              <a:spcBef>
                <a:spcPts val="1200"/>
              </a:spcBef>
            </a:pPr>
            <a:r>
              <a:rPr lang="en-US" sz="1600" dirty="0">
                <a:solidFill>
                  <a:schemeClr val="tx2"/>
                </a:solidFill>
              </a:rPr>
              <a:t>Efficient resource utilization across distributed nodes</a:t>
            </a:r>
            <a:endParaRPr lang="en-US" sz="100" dirty="0">
              <a:solidFill>
                <a:schemeClr val="tx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B932F9-DEDB-5C45-9546-BCDED53E3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285D19-8F58-3C44-AF6A-0A17ED7DE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6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229600" cy="5184576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Overview</a:t>
            </a:r>
            <a:endParaRPr lang="en-US" dirty="0">
              <a:solidFill>
                <a:srgbClr val="1771A9"/>
              </a:solidFill>
              <a:cs typeface="Book Antiqua"/>
            </a:endParaRPr>
          </a:p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Description</a:t>
            </a:r>
            <a:endParaRPr lang="en-US" dirty="0">
              <a:solidFill>
                <a:srgbClr val="1771A9"/>
              </a:solidFill>
              <a:cs typeface="Book Antiqua"/>
            </a:endParaRP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An optimized storage method for small files in the Ceph system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SQL vs NoSQL Databases for the Microservices: A Comparative Survey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Video Website Management System Based on Database SQL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Enhancing Data Security in the Cloud using Random Pattern Fragmentation and a Distributed NoSQL Database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Analysis of Trade-offs in Fault-tolerant Distributed Computing and Replicated Database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Research and Implementation of Parallel CART Algorithm Based on Distributed Database</a:t>
            </a:r>
          </a:p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Comparison</a:t>
            </a:r>
            <a:endParaRPr lang="en-US" kern="0" dirty="0">
              <a:solidFill>
                <a:srgbClr val="1771A9"/>
              </a:solidFill>
              <a:cs typeface="Book Antiqua"/>
            </a:endParaRPr>
          </a:p>
          <a:p>
            <a:r>
              <a:rPr lang="en-US" dirty="0">
                <a:solidFill>
                  <a:srgbClr val="1771A9"/>
                </a:solidFill>
                <a:cs typeface="Book Antiqua"/>
              </a:rPr>
              <a:t>References</a:t>
            </a:r>
            <a:endParaRPr lang="en-US" dirty="0">
              <a:solidFill>
                <a:srgbClr val="1771A9">
                  <a:alpha val="25000"/>
                </a:srgbClr>
              </a:solidFill>
              <a:cs typeface="Book Antiqua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07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05780" y="980728"/>
            <a:ext cx="8229600" cy="5040560"/>
          </a:xfrm>
          <a:noFill/>
          <a:ln/>
        </p:spPr>
        <p:txBody>
          <a:bodyPr/>
          <a:lstStyle/>
          <a:p>
            <a:pPr>
              <a:spcBef>
                <a:spcPts val="1500"/>
              </a:spcBef>
              <a:spcAft>
                <a:spcPts val="0"/>
              </a:spcAft>
              <a:buSzPts val="900"/>
              <a:tabLst>
                <a:tab pos="2286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Chao Li;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TengFei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Wang; Lei Cao;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TaoTao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“An Optimized Storage Method for Small Files in Ceph System”,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2023 4th International Conference on Information Science, Parallel and Distributed Systems (ISPDS)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DOI: https://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doi.org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/10.1109/ISPDS58840.2023.10235504</a:t>
            </a:r>
          </a:p>
          <a:p>
            <a:pPr>
              <a:spcBef>
                <a:spcPts val="1500"/>
              </a:spcBef>
              <a:spcAft>
                <a:spcPts val="0"/>
              </a:spcAft>
              <a:buSzPts val="900"/>
              <a:tabLst>
                <a:tab pos="2286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Madhavi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Soni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Varshapriya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Jyotinagar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"SQL vs NoSQL Databases for the Microservices: A Comparative Survey",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2023 2nd International Conference on Edge Computing and Applications (ICECAA),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DOI: https://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doi.org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/10.1109/ICECAA58104.2023.10212190</a:t>
            </a:r>
          </a:p>
          <a:p>
            <a:pPr>
              <a:spcBef>
                <a:spcPts val="1500"/>
              </a:spcBef>
              <a:spcAft>
                <a:spcPts val="0"/>
              </a:spcAft>
              <a:buSzPts val="900"/>
              <a:tabLst>
                <a:tab pos="228600" algn="l"/>
              </a:tabLs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Yixuan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Gao; Xinran Ba, "Video Website Management System Based on Database SQL",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2023 International Conference on Culture-Oriented Science and Technology (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DOI: https://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doi.org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/10.1109/CoST60524.2023.00037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B932F9-DEDB-5C45-9546-BCDED53E3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285D19-8F58-3C44-AF6A-0A17ED7DE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2173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05780" y="980728"/>
            <a:ext cx="8229600" cy="5040560"/>
          </a:xfrm>
          <a:noFill/>
          <a:ln/>
        </p:spPr>
        <p:txBody>
          <a:bodyPr/>
          <a:lstStyle/>
          <a:p>
            <a:pPr>
              <a:spcBef>
                <a:spcPts val="1500"/>
              </a:spcBef>
              <a:spcAft>
                <a:spcPts val="0"/>
              </a:spcAft>
              <a:buSzPts val="900"/>
              <a:tabLst>
                <a:tab pos="2286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Nelson L. Santos; Bogdan Ghita; Giovanni L. Masala, "Enhancing Data Security in Cloud using Random Pattern Fragmentation and a Distributed NoSQL Database",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2019 IEEE International Conference on Systems, Man, and Cybernetics (SMC)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DOI: https://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doi.org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/10.1109/SMC.2019.8914454</a:t>
            </a:r>
          </a:p>
          <a:p>
            <a:pPr>
              <a:spcBef>
                <a:spcPts val="1500"/>
              </a:spcBef>
              <a:spcAft>
                <a:spcPts val="0"/>
              </a:spcAft>
              <a:buSzPts val="900"/>
              <a:tabLst>
                <a:tab pos="228600" algn="l"/>
              </a:tabLs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Anatoliy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Gorbenko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Andrii Karpenko; Olga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Tarasyuk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"Analysis of Trade-offs in Fault-Tolerant Distributed Computing and Replicated Databases",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2020 IEEE 11th International Conference on Dependable Systems, Services, and Technologies (DESSERT),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DOI: https://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doi.org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/10.1109/DESSERT50317.2020.9125078</a:t>
            </a:r>
          </a:p>
          <a:p>
            <a:pPr>
              <a:spcBef>
                <a:spcPts val="1500"/>
              </a:spcBef>
              <a:spcAft>
                <a:spcPts val="0"/>
              </a:spcAft>
              <a:buSzPts val="900"/>
              <a:tabLst>
                <a:tab pos="228600" algn="l"/>
              </a:tabLs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Jie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Wang, "Research and Implementation of Parallel CART Algorithm Based on Distributed Database",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2023 IEEE 6th International Conference on Information Systems and Computer Aided Education (ICISCAE),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DOI: https://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doi.org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/10.1109/ICISCAE59047.2023.10392962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B932F9-DEDB-5C45-9546-BCDED53E3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285D19-8F58-3C44-AF6A-0A17ED7DE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46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05780" y="980728"/>
            <a:ext cx="8229600" cy="5040560"/>
          </a:xfrm>
          <a:noFill/>
          <a:ln/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en-US" sz="2200" dirty="0">
                <a:solidFill>
                  <a:schemeClr val="tx2"/>
                </a:solidFill>
              </a:rPr>
              <a:t>Small file merging techniques to improve I/O performance in distributed Ceph storage.</a:t>
            </a:r>
          </a:p>
          <a:p>
            <a:pPr algn="just">
              <a:spcBef>
                <a:spcPts val="1200"/>
              </a:spcBef>
            </a:pPr>
            <a:r>
              <a:rPr lang="en-US" sz="2200" dirty="0">
                <a:solidFill>
                  <a:schemeClr val="tx2"/>
                </a:solidFill>
              </a:rPr>
              <a:t>Explore microservices architecture for scalability, choosing SQL vs NoSQL databases.</a:t>
            </a:r>
          </a:p>
          <a:p>
            <a:pPr algn="just">
              <a:spcBef>
                <a:spcPts val="1200"/>
              </a:spcBef>
            </a:pPr>
            <a:r>
              <a:rPr lang="en-US" sz="2200" dirty="0">
                <a:solidFill>
                  <a:schemeClr val="tx2"/>
                </a:solidFill>
              </a:rPr>
              <a:t>Improve handling of short videos by developing a video management website.</a:t>
            </a:r>
          </a:p>
          <a:p>
            <a:pPr algn="just">
              <a:spcBef>
                <a:spcPts val="1200"/>
              </a:spcBef>
            </a:pPr>
            <a:r>
              <a:rPr lang="en-US" sz="2200" dirty="0">
                <a:solidFill>
                  <a:schemeClr val="tx2"/>
                </a:solidFill>
              </a:rPr>
              <a:t>Secure cloud data storage via pattern fragmentation, consistency vs availability trade-offs</a:t>
            </a:r>
          </a:p>
          <a:p>
            <a:pPr algn="just">
              <a:spcBef>
                <a:spcPts val="1200"/>
              </a:spcBef>
            </a:pPr>
            <a:r>
              <a:rPr lang="en-US" sz="2200" dirty="0">
                <a:solidFill>
                  <a:schemeClr val="tx2"/>
                </a:solidFill>
              </a:rPr>
              <a:t>The trade-off among performance, durability, consistency, and energy consumption in Fault-tolerant distributed and replicated databases.</a:t>
            </a:r>
          </a:p>
          <a:p>
            <a:pPr algn="just">
              <a:spcBef>
                <a:spcPts val="1200"/>
              </a:spcBef>
            </a:pPr>
            <a:r>
              <a:rPr lang="en-US" sz="2200" dirty="0">
                <a:solidFill>
                  <a:schemeClr val="tx2"/>
                </a:solidFill>
              </a:rPr>
              <a:t>Discusses query optimization methods for efficient large dataset handling, comparing techniques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B932F9-DEDB-5C45-9546-BCDED53E3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285D19-8F58-3C44-AF6A-0A17ED7DE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43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229600" cy="5184576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Overview</a:t>
            </a:r>
            <a:endParaRPr lang="en-US" dirty="0">
              <a:solidFill>
                <a:srgbClr val="1771A9"/>
              </a:solidFill>
              <a:cs typeface="Book Antiqua"/>
            </a:endParaRPr>
          </a:p>
          <a:p>
            <a:r>
              <a:rPr lang="en-US" dirty="0">
                <a:solidFill>
                  <a:srgbClr val="1771A9"/>
                </a:solidFill>
                <a:cs typeface="Book Antiqua"/>
              </a:rPr>
              <a:t>Description</a:t>
            </a:r>
          </a:p>
          <a:p>
            <a:pPr lvl="1"/>
            <a:r>
              <a:rPr lang="en-US" sz="1900" dirty="0">
                <a:solidFill>
                  <a:srgbClr val="1771A9"/>
                </a:solidFill>
                <a:cs typeface="Book Antiqua"/>
              </a:rPr>
              <a:t>An optimized storage method for small files in the Ceph system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SQL vs NoSQL Databases for the Microservices: A Comparative Survey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Video Website Management System Based on Database SQL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Enhancing Data Security in the Cloud using Random Pattern Fragmentation and a Distributed NoSQL Database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Analysis of Trade-offs in Fault-tolerant Distributed Computing and Replicated Database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Research and Implementation of Parallel CART Algorithm Based on Distributed Database</a:t>
            </a:r>
          </a:p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Comparison</a:t>
            </a:r>
            <a:endParaRPr lang="en-US" kern="0" dirty="0">
              <a:solidFill>
                <a:srgbClr val="1771A9"/>
              </a:solidFill>
              <a:cs typeface="Book Antiqua"/>
            </a:endParaRPr>
          </a:p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Reference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84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579F-0FAD-654E-9553-6C96B066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An optimized storage method for small files in Ceph system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9E595-A02F-2143-AB54-EB1FEC8D0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EA08A-B005-6540-A788-590716720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5DC05C15-87D5-1641-AAF8-211AF46DEE30}"/>
              </a:ext>
            </a:extLst>
          </p:cNvPr>
          <p:cNvSpPr txBox="1">
            <a:spLocks/>
          </p:cNvSpPr>
          <p:nvPr/>
        </p:nvSpPr>
        <p:spPr>
          <a:xfrm>
            <a:off x="459472" y="1417638"/>
            <a:ext cx="8229600" cy="474766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60000"/>
              <a:buFont typeface="Wingdings" pitchFamily="-108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70000"/>
              <a:buFont typeface="Wingdings" pitchFamily="-108" charset="2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200"/>
              </a:spcBef>
              <a:buClr>
                <a:srgbClr val="8D3C14"/>
              </a:buClr>
            </a:pPr>
            <a:r>
              <a:rPr lang="en-US" sz="2200" b="1" dirty="0">
                <a:solidFill>
                  <a:schemeClr val="tx2"/>
                </a:solidFill>
              </a:rPr>
              <a:t>Problem</a:t>
            </a:r>
            <a:r>
              <a:rPr lang="en-US" sz="2200" dirty="0">
                <a:solidFill>
                  <a:schemeClr val="tx2"/>
                </a:solidFill>
              </a:rPr>
              <a:t>: Traditional storage systems are inefficiency for small file storage due to </a:t>
            </a:r>
          </a:p>
          <a:p>
            <a:pPr lvl="1">
              <a:spcBef>
                <a:spcPts val="12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Formation of data holes</a:t>
            </a:r>
          </a:p>
          <a:p>
            <a:pPr lvl="1">
              <a:spcBef>
                <a:spcPts val="12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High metadata redundancy</a:t>
            </a:r>
          </a:p>
          <a:p>
            <a:pPr lvl="1">
              <a:spcBef>
                <a:spcPts val="12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Poor read/write performance</a:t>
            </a:r>
          </a:p>
          <a:p>
            <a:pPr>
              <a:spcBef>
                <a:spcPts val="1200"/>
              </a:spcBef>
              <a:buClr>
                <a:srgbClr val="8D3C14"/>
              </a:buClr>
            </a:pPr>
            <a:r>
              <a:rPr lang="en-US" sz="2200" b="1" dirty="0">
                <a:solidFill>
                  <a:schemeClr val="tx2"/>
                </a:solidFill>
              </a:rPr>
              <a:t>Solution:</a:t>
            </a:r>
            <a:r>
              <a:rPr lang="en-US" sz="2200" dirty="0">
                <a:solidFill>
                  <a:schemeClr val="tx2"/>
                </a:solidFill>
              </a:rPr>
              <a:t> Online small file merging during I/O operation</a:t>
            </a:r>
          </a:p>
          <a:p>
            <a:pPr lvl="1">
              <a:spcBef>
                <a:spcPts val="12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Relevance judgmental model based on CRUSH algorithm groups and merges small files.</a:t>
            </a:r>
          </a:p>
          <a:p>
            <a:pPr lvl="1">
              <a:spcBef>
                <a:spcPts val="12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Merging status map tracks merging tasks.</a:t>
            </a:r>
          </a:p>
          <a:p>
            <a:pPr lvl="1">
              <a:spcBef>
                <a:spcPts val="12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CV Pool optimizes synchronization, minimizes overhead</a:t>
            </a:r>
          </a:p>
        </p:txBody>
      </p:sp>
    </p:spTree>
    <p:extLst>
      <p:ext uri="{BB962C8B-B14F-4D97-AF65-F5344CB8AC3E}">
        <p14:creationId xmlns:p14="http://schemas.microsoft.com/office/powerpoint/2010/main" val="398681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579F-0FAD-654E-9553-6C96B066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An optimized storage method for small files in Ceph system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9E595-A02F-2143-AB54-EB1FEC8D0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EA08A-B005-6540-A788-590716720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5DC05C15-87D5-1641-AAF8-211AF46DEE30}"/>
              </a:ext>
            </a:extLst>
          </p:cNvPr>
          <p:cNvSpPr txBox="1">
            <a:spLocks/>
          </p:cNvSpPr>
          <p:nvPr/>
        </p:nvSpPr>
        <p:spPr>
          <a:xfrm>
            <a:off x="459472" y="1417638"/>
            <a:ext cx="8229600" cy="474766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60000"/>
              <a:buFont typeface="Wingdings" pitchFamily="-108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70000"/>
              <a:buFont typeface="Wingdings" pitchFamily="-108" charset="2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12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The garbage data cleanup process is done using GC log (stores deleted merged file chunks) and GC threads (clean up garbage data periodically)</a:t>
            </a:r>
          </a:p>
          <a:p>
            <a:pPr>
              <a:spcBef>
                <a:spcPts val="1200"/>
              </a:spcBef>
              <a:buClr>
                <a:srgbClr val="8D3C14"/>
              </a:buClr>
            </a:pPr>
            <a:r>
              <a:rPr lang="en-US" sz="2200" b="1" dirty="0">
                <a:solidFill>
                  <a:schemeClr val="tx2"/>
                </a:solidFill>
              </a:rPr>
              <a:t>Results:</a:t>
            </a:r>
          </a:p>
          <a:p>
            <a:pPr lvl="1">
              <a:spcBef>
                <a:spcPts val="12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62% higher IOPS(Input/Output operation per second) performance.</a:t>
            </a:r>
          </a:p>
          <a:p>
            <a:pPr lvl="1">
              <a:spcBef>
                <a:spcPts val="12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97.3% lower data hole rate</a:t>
            </a:r>
          </a:p>
          <a:p>
            <a:pPr lvl="1">
              <a:spcBef>
                <a:spcPts val="12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57% reduction in metadata</a:t>
            </a:r>
          </a:p>
        </p:txBody>
      </p:sp>
    </p:spTree>
    <p:extLst>
      <p:ext uri="{BB962C8B-B14F-4D97-AF65-F5344CB8AC3E}">
        <p14:creationId xmlns:p14="http://schemas.microsoft.com/office/powerpoint/2010/main" val="60780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229600" cy="5184576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Overview</a:t>
            </a:r>
            <a:endParaRPr lang="en-US" dirty="0">
              <a:solidFill>
                <a:srgbClr val="1771A9"/>
              </a:solidFill>
              <a:cs typeface="Book Antiqua"/>
            </a:endParaRPr>
          </a:p>
          <a:p>
            <a:r>
              <a:rPr lang="en-US" dirty="0">
                <a:solidFill>
                  <a:srgbClr val="1771A9"/>
                </a:solidFill>
                <a:cs typeface="Book Antiqua"/>
              </a:rPr>
              <a:t>Description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An optimized storage method for small files in the Ceph system</a:t>
            </a:r>
          </a:p>
          <a:p>
            <a:pPr lvl="1"/>
            <a:r>
              <a:rPr lang="en-US" sz="1900" dirty="0">
                <a:solidFill>
                  <a:srgbClr val="1771A9"/>
                </a:solidFill>
                <a:cs typeface="Book Antiqua"/>
              </a:rPr>
              <a:t>SQL vs NoSQL Databases for the Microservices: A Comparative Survey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Video Website Management System Based on Database SQL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Enhancing Data Security in the Cloud using Random Pattern Fragmentation and a Distributed NoSQL Database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Analysis of Trade-offs in Fault-tolerant Distributed Computing and Replicated Database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Research and Implementation of Parallel CART Algorithm Based on Distributed Database</a:t>
            </a:r>
          </a:p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Comparison</a:t>
            </a:r>
            <a:endParaRPr lang="en-US" kern="0" dirty="0">
              <a:solidFill>
                <a:srgbClr val="1771A9"/>
              </a:solidFill>
              <a:cs typeface="Book Antiqua"/>
            </a:endParaRPr>
          </a:p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Reference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184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579F-0FAD-654E-9553-6C96B066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SQL vs NoSQL Databases for the Microservices: A Comparative Survey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9E595-A02F-2143-AB54-EB1FEC8D0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EA08A-B005-6540-A788-590716720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5DC05C15-87D5-1641-AAF8-211AF46DEE30}"/>
              </a:ext>
            </a:extLst>
          </p:cNvPr>
          <p:cNvSpPr txBox="1">
            <a:spLocks/>
          </p:cNvSpPr>
          <p:nvPr/>
        </p:nvSpPr>
        <p:spPr>
          <a:xfrm>
            <a:off x="459472" y="1417638"/>
            <a:ext cx="8229600" cy="474766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60000"/>
              <a:buFont typeface="Wingdings" pitchFamily="-108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70000"/>
              <a:buFont typeface="Wingdings" pitchFamily="-108" charset="2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500"/>
              </a:spcBef>
              <a:buClr>
                <a:srgbClr val="8D3C14"/>
              </a:buClr>
            </a:pPr>
            <a:r>
              <a:rPr lang="en-US" sz="2200" b="1" dirty="0">
                <a:solidFill>
                  <a:schemeClr val="tx2"/>
                </a:solidFill>
              </a:rPr>
              <a:t>Problem: </a:t>
            </a:r>
            <a:r>
              <a:rPr lang="en-US" sz="2200" dirty="0">
                <a:solidFill>
                  <a:schemeClr val="tx2"/>
                </a:solidFill>
              </a:rPr>
              <a:t>Database Challenges in Microservices Architecture</a:t>
            </a:r>
            <a:r>
              <a:rPr lang="en-US" sz="2200" b="1" dirty="0">
                <a:solidFill>
                  <a:schemeClr val="tx2"/>
                </a:solidFill>
              </a:rPr>
              <a:t> </a:t>
            </a:r>
            <a:endParaRPr lang="en-US" sz="2200" dirty="0">
              <a:solidFill>
                <a:schemeClr val="tx2"/>
              </a:solidFill>
            </a:endParaRPr>
          </a:p>
          <a:p>
            <a:pPr lvl="1">
              <a:spcBef>
                <a:spcPts val="15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In monolithic architecture, data is stored in a single database</a:t>
            </a:r>
          </a:p>
          <a:p>
            <a:pPr lvl="1">
              <a:spcBef>
                <a:spcPts val="15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With microservices, each service has its own data storage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Maintaining data consistency across services is difficult</a:t>
            </a:r>
          </a:p>
          <a:p>
            <a:pPr lvl="1">
              <a:spcBef>
                <a:spcPts val="15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Other key challenges: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Meeting read/write performance requirements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Ensuring low latency and high efficiency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Enabling data sharing between services</a:t>
            </a:r>
          </a:p>
        </p:txBody>
      </p:sp>
    </p:spTree>
    <p:extLst>
      <p:ext uri="{BB962C8B-B14F-4D97-AF65-F5344CB8AC3E}">
        <p14:creationId xmlns:p14="http://schemas.microsoft.com/office/powerpoint/2010/main" val="534406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1AA6435C-28F2-C941-8311-EE08610FCB39}" vid="{FD4022B5-BADD-D345-B79C-9EAFC5BFF5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11108</TotalTime>
  <Words>2573</Words>
  <Application>Microsoft Macintosh PowerPoint</Application>
  <PresentationFormat>On-screen Show (4:3)</PresentationFormat>
  <Paragraphs>379</Paragraphs>
  <Slides>33</Slides>
  <Notes>10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Book Antiqua</vt:lpstr>
      <vt:lpstr>Calibri</vt:lpstr>
      <vt:lpstr>Helvetica</vt:lpstr>
      <vt:lpstr>Times New Roman</vt:lpstr>
      <vt:lpstr>Wingdings</vt:lpstr>
      <vt:lpstr>Office Theme</vt:lpstr>
      <vt:lpstr> Data Management and System Optimization Techniques: A Comparative Study</vt:lpstr>
      <vt:lpstr>Outline</vt:lpstr>
      <vt:lpstr>Outline</vt:lpstr>
      <vt:lpstr>Overview</vt:lpstr>
      <vt:lpstr>Outline</vt:lpstr>
      <vt:lpstr>An optimized storage method for small files in Ceph system  </vt:lpstr>
      <vt:lpstr>An optimized storage method for small files in Ceph system  </vt:lpstr>
      <vt:lpstr>Outline</vt:lpstr>
      <vt:lpstr>SQL vs NoSQL Databases for the Microservices: A Comparative Survey</vt:lpstr>
      <vt:lpstr>SQL vs NoSQL Databases for the Microservices: A Comparative Survey</vt:lpstr>
      <vt:lpstr>SQL vs NoSQL Databases for the Microservices: A Comparative Survey</vt:lpstr>
      <vt:lpstr>Outline</vt:lpstr>
      <vt:lpstr>Video Website Management System Based on Database SQL </vt:lpstr>
      <vt:lpstr>Outline</vt:lpstr>
      <vt:lpstr>Enhancing Data Security in the Cloud using Random Pattern Fragmentation and a Distributed NoSQL Database </vt:lpstr>
      <vt:lpstr>Enhancing Data Security in the Cloud using Random Pattern Fragmentation and a Distributed NoSQL Database </vt:lpstr>
      <vt:lpstr>Outline</vt:lpstr>
      <vt:lpstr>Analysis of Trade-offs in Fault-tolerant Distributed Computing and Replicated Database </vt:lpstr>
      <vt:lpstr>Analysis of Trade-offs in Fault-tolerant Distributed Computing and Replicated Database </vt:lpstr>
      <vt:lpstr>Outline</vt:lpstr>
      <vt:lpstr>Research and Implementation of Parallel CART Algorithm Based on Distributed Database</vt:lpstr>
      <vt:lpstr>Research and Implementation of Parallel CART Algorithm Based on Distributed Database</vt:lpstr>
      <vt:lpstr>Research and Implementation of Parallel CART Algorithm Based on Distributed Database</vt:lpstr>
      <vt:lpstr>Research and Implementation of Parallel CART Algorithm Based on Distributed Database</vt:lpstr>
      <vt:lpstr>Outline</vt:lpstr>
      <vt:lpstr>Comparison</vt:lpstr>
      <vt:lpstr>Comparison</vt:lpstr>
      <vt:lpstr>Comparison</vt:lpstr>
      <vt:lpstr>Comparison</vt:lpstr>
      <vt:lpstr>Comparison</vt:lpstr>
      <vt:lpstr>Outline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Distributed Database Systems</dc:title>
  <dc:creator>Tamer Ozsu</dc:creator>
  <cp:lastModifiedBy>Zalavadia, Kishan Kumar</cp:lastModifiedBy>
  <cp:revision>140</cp:revision>
  <dcterms:created xsi:type="dcterms:W3CDTF">2020-02-05T23:19:38Z</dcterms:created>
  <dcterms:modified xsi:type="dcterms:W3CDTF">2024-04-26T14:59:04Z</dcterms:modified>
</cp:coreProperties>
</file>