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9" r:id="rId5"/>
    <p:sldId id="268" r:id="rId6"/>
    <p:sldId id="266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AD4"/>
    <a:srgbClr val="FF0000"/>
    <a:srgbClr val="00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 autoAdjust="0"/>
    <p:restoredTop sz="72734" autoAdjust="0"/>
  </p:normalViewPr>
  <p:slideViewPr>
    <p:cSldViewPr snapToGrid="0">
      <p:cViewPr varScale="1">
        <p:scale>
          <a:sx n="77" d="100"/>
          <a:sy n="77" d="100"/>
        </p:scale>
        <p:origin x="1608" y="176"/>
      </p:cViewPr>
      <p:guideLst/>
    </p:cSldViewPr>
  </p:slideViewPr>
  <p:notesTextViewPr>
    <p:cViewPr>
      <p:scale>
        <a:sx n="240" d="100"/>
        <a:sy n="240" d="100"/>
      </p:scale>
      <p:origin x="0" y="0"/>
    </p:cViewPr>
  </p:notesTextViewPr>
  <p:sorterViewPr>
    <p:cViewPr>
      <p:scale>
        <a:sx n="82" d="100"/>
        <a:sy n="82" d="100"/>
      </p:scale>
      <p:origin x="0" y="-1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4BD36611-75EA-4338-89EA-BAAE793257C0}"/>
    <pc:docChg chg="undo custSel delSld modSld">
      <pc:chgData name="Mokarram dorri, Bahareh" userId="b65613e7-b782-4797-afbc-3ac9b2e9b774" providerId="ADAL" clId="{4BD36611-75EA-4338-89EA-BAAE793257C0}" dt="2023-08-28T15:30:29.535" v="302" actId="2696"/>
      <pc:docMkLst>
        <pc:docMk/>
      </pc:docMkLst>
      <pc:sldChg chg="addSp delSp modSp mod addAnim delAnim modAnim">
        <pc:chgData name="Mokarram dorri, Bahareh" userId="b65613e7-b782-4797-afbc-3ac9b2e9b774" providerId="ADAL" clId="{4BD36611-75EA-4338-89EA-BAAE793257C0}" dt="2023-08-21T02:03:54.748" v="41" actId="20577"/>
        <pc:sldMkLst>
          <pc:docMk/>
          <pc:sldMk cId="2263905297" sldId="259"/>
        </pc:sldMkLst>
        <pc:spChg chg="mod">
          <ac:chgData name="Mokarram dorri, Bahareh" userId="b65613e7-b782-4797-afbc-3ac9b2e9b774" providerId="ADAL" clId="{4BD36611-75EA-4338-89EA-BAAE793257C0}" dt="2023-08-20T18:15:00.441" v="25" actId="1076"/>
          <ac:spMkLst>
            <pc:docMk/>
            <pc:sldMk cId="2263905297" sldId="259"/>
            <ac:spMk id="2" creationId="{00000000-0000-0000-0000-000000000000}"/>
          </ac:spMkLst>
        </pc:spChg>
        <pc:spChg chg="add del mod">
          <ac:chgData name="Mokarram dorri, Bahareh" userId="b65613e7-b782-4797-afbc-3ac9b2e9b774" providerId="ADAL" clId="{4BD36611-75EA-4338-89EA-BAAE793257C0}" dt="2023-08-21T02:03:54.748" v="41" actId="20577"/>
          <ac:spMkLst>
            <pc:docMk/>
            <pc:sldMk cId="2263905297" sldId="259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4BD36611-75EA-4338-89EA-BAAE793257C0}" dt="2023-08-20T18:15:31.867" v="29" actId="47"/>
        <pc:sldMkLst>
          <pc:docMk/>
          <pc:sldMk cId="599985384" sldId="261"/>
        </pc:sldMkLst>
      </pc:sldChg>
      <pc:sldChg chg="modSp mod modShow">
        <pc:chgData name="Mokarram dorri, Bahareh" userId="b65613e7-b782-4797-afbc-3ac9b2e9b774" providerId="ADAL" clId="{4BD36611-75EA-4338-89EA-BAAE793257C0}" dt="2023-08-21T01:51:45.653" v="31" actId="729"/>
        <pc:sldMkLst>
          <pc:docMk/>
          <pc:sldMk cId="3157851315" sldId="265"/>
        </pc:sldMkLst>
        <pc:spChg chg="mod">
          <ac:chgData name="Mokarram dorri, Bahareh" userId="b65613e7-b782-4797-afbc-3ac9b2e9b774" providerId="ADAL" clId="{4BD36611-75EA-4338-89EA-BAAE793257C0}" dt="2023-08-20T18:15:16.265" v="28" actId="1076"/>
          <ac:spMkLst>
            <pc:docMk/>
            <pc:sldMk cId="3157851315" sldId="265"/>
            <ac:spMk id="5" creationId="{00000000-0000-0000-0000-000000000000}"/>
          </ac:spMkLst>
        </pc:spChg>
      </pc:sldChg>
      <pc:sldChg chg="mod modShow">
        <pc:chgData name="Mokarram dorri, Bahareh" userId="b65613e7-b782-4797-afbc-3ac9b2e9b774" providerId="ADAL" clId="{4BD36611-75EA-4338-89EA-BAAE793257C0}" dt="2023-08-21T01:52:05.678" v="34" actId="729"/>
        <pc:sldMkLst>
          <pc:docMk/>
          <pc:sldMk cId="3725452963" sldId="266"/>
        </pc:sldMkLst>
      </pc:sldChg>
      <pc:sldChg chg="mod modShow">
        <pc:chgData name="Mokarram dorri, Bahareh" userId="b65613e7-b782-4797-afbc-3ac9b2e9b774" providerId="ADAL" clId="{4BD36611-75EA-4338-89EA-BAAE793257C0}" dt="2023-08-21T01:51:49.611" v="32" actId="729"/>
        <pc:sldMkLst>
          <pc:docMk/>
          <pc:sldMk cId="1916470164" sldId="267"/>
        </pc:sldMkLst>
      </pc:sldChg>
      <pc:sldChg chg="mod modShow">
        <pc:chgData name="Mokarram dorri, Bahareh" userId="b65613e7-b782-4797-afbc-3ac9b2e9b774" providerId="ADAL" clId="{4BD36611-75EA-4338-89EA-BAAE793257C0}" dt="2023-08-21T01:51:54.293" v="33" actId="729"/>
        <pc:sldMkLst>
          <pc:docMk/>
          <pc:sldMk cId="2460187043" sldId="268"/>
        </pc:sldMkLst>
      </pc:sldChg>
      <pc:sldChg chg="modSp mod modAnim">
        <pc:chgData name="Mokarram dorri, Bahareh" userId="b65613e7-b782-4797-afbc-3ac9b2e9b774" providerId="ADAL" clId="{4BD36611-75EA-4338-89EA-BAAE793257C0}" dt="2023-08-23T04:21:51.108" v="112" actId="20577"/>
        <pc:sldMkLst>
          <pc:docMk/>
          <pc:sldMk cId="2936548311" sldId="270"/>
        </pc:sldMkLst>
        <pc:spChg chg="mod">
          <ac:chgData name="Mokarram dorri, Bahareh" userId="b65613e7-b782-4797-afbc-3ac9b2e9b774" providerId="ADAL" clId="{4BD36611-75EA-4338-89EA-BAAE793257C0}" dt="2023-08-23T04:21:51.108" v="112" actId="20577"/>
          <ac:spMkLst>
            <pc:docMk/>
            <pc:sldMk cId="2936548311" sldId="270"/>
            <ac:spMk id="3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4BD36611-75EA-4338-89EA-BAAE793257C0}" dt="2023-08-23T04:24:03.876" v="113" actId="729"/>
        <pc:sldMkLst>
          <pc:docMk/>
          <pc:sldMk cId="4067210225" sldId="271"/>
        </pc:sldMkLst>
        <pc:spChg chg="mod">
          <ac:chgData name="Mokarram dorri, Bahareh" userId="b65613e7-b782-4797-afbc-3ac9b2e9b774" providerId="ADAL" clId="{4BD36611-75EA-4338-89EA-BAAE793257C0}" dt="2023-08-21T02:20:22.114" v="42" actId="20577"/>
          <ac:spMkLst>
            <pc:docMk/>
            <pc:sldMk cId="4067210225" sldId="271"/>
            <ac:spMk id="4" creationId="{00000000-0000-0000-0000-000000000000}"/>
          </ac:spMkLst>
        </pc:spChg>
      </pc:sldChg>
      <pc:sldChg chg="mod modShow modNotesTx">
        <pc:chgData name="Mokarram dorri, Bahareh" userId="b65613e7-b782-4797-afbc-3ac9b2e9b774" providerId="ADAL" clId="{4BD36611-75EA-4338-89EA-BAAE793257C0}" dt="2023-08-27T17:50:47.998" v="301" actId="403"/>
        <pc:sldMkLst>
          <pc:docMk/>
          <pc:sldMk cId="1951187753" sldId="273"/>
        </pc:sldMkLst>
      </pc:sldChg>
      <pc:sldChg chg="del mod modShow">
        <pc:chgData name="Mokarram dorri, Bahareh" userId="b65613e7-b782-4797-afbc-3ac9b2e9b774" providerId="ADAL" clId="{4BD36611-75EA-4338-89EA-BAAE793257C0}" dt="2023-08-28T15:30:29.535" v="302" actId="2696"/>
        <pc:sldMkLst>
          <pc:docMk/>
          <pc:sldMk cId="208951976" sldId="277"/>
        </pc:sldMkLst>
      </pc:sldChg>
      <pc:sldChg chg="del">
        <pc:chgData name="Mokarram dorri, Bahareh" userId="b65613e7-b782-4797-afbc-3ac9b2e9b774" providerId="ADAL" clId="{4BD36611-75EA-4338-89EA-BAAE793257C0}" dt="2023-08-20T18:15:41.313" v="30" actId="47"/>
        <pc:sldMkLst>
          <pc:docMk/>
          <pc:sldMk cId="3504030624" sldId="279"/>
        </pc:sldMkLst>
      </pc:sldChg>
      <pc:sldChg chg="del mod modShow">
        <pc:chgData name="Mokarram dorri, Bahareh" userId="b65613e7-b782-4797-afbc-3ac9b2e9b774" providerId="ADAL" clId="{4BD36611-75EA-4338-89EA-BAAE793257C0}" dt="2023-08-28T15:30:29.535" v="302" actId="2696"/>
        <pc:sldMkLst>
          <pc:docMk/>
          <pc:sldMk cId="2968775669" sldId="280"/>
        </pc:sldMkLst>
      </pc:sldChg>
    </pc:docChg>
  </pc:docChgLst>
  <pc:docChgLst>
    <pc:chgData name="Mokarram Dorri, Bahareh" userId="b65613e7-b782-4797-afbc-3ac9b2e9b774" providerId="ADAL" clId="{2DA24145-BB42-461A-A751-B3F57D47B599}"/>
    <pc:docChg chg="modSld">
      <pc:chgData name="Mokarram Dorri, Bahareh" userId="b65613e7-b782-4797-afbc-3ac9b2e9b774" providerId="ADAL" clId="{2DA24145-BB42-461A-A751-B3F57D47B599}" dt="2023-10-01T23:37:57.395" v="0" actId="58"/>
      <pc:docMkLst>
        <pc:docMk/>
      </pc:docMkLst>
      <pc:sldChg chg="modNotesTx">
        <pc:chgData name="Mokarram Dorri, Bahareh" userId="b65613e7-b782-4797-afbc-3ac9b2e9b774" providerId="ADAL" clId="{2DA24145-BB42-461A-A751-B3F57D47B599}" dt="2023-10-01T23:37:57.395" v="0" actId="58"/>
        <pc:sldMkLst>
          <pc:docMk/>
          <pc:sldMk cId="195118775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number of keywords in a programming language is finite, but the number of programs we can write is infinite.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induction to check whether it is correct or not (by the compiler)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character above the arrow in transition is the input. [If I get 1 as input when I am in q1 then I will go it q2].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least 1 accept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Q: Number of states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200" dirty="0"/>
                  <a:t>: Inputs</a:t>
                </a:r>
                <a:r>
                  <a:rPr lang="en-US" sz="1200" baseline="0" dirty="0"/>
                  <a:t> for transitions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Q: Number of states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l-GR" sz="1200" i="0" dirty="0">
                    <a:latin typeface="Cambria Math" panose="02040503050406030204" pitchFamily="18" charset="0"/>
                  </a:rPr>
                  <a:t>Σ</a:t>
                </a:r>
                <a:r>
                  <a:rPr lang="en-US" sz="1200" dirty="0"/>
                  <a:t>: Inputs</a:t>
                </a:r>
                <a:r>
                  <a:rPr lang="en-US" sz="1200" baseline="0" dirty="0"/>
                  <a:t> for transitions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String: 01100, 10100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Language: {01100, 10110, 11010} -&gt; All accepted string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 = 01100 {w1=0, w2=1, w3=1, w4=0, w5=0}</a:t>
                </a:r>
                <a:r>
                  <a:rPr lang="en-US" sz="1200" dirty="0"/>
                  <a:t> 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2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200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inputes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must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belong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language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any regular language, we can define a finite automata for that.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String: 01100, 10100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Language: {01100, 10110, 11010} -&gt; All accepted string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 = 01100 {w1=0, w2=1, w3=1, w4=0, w5=0}</a:t>
                </a:r>
                <a:r>
                  <a:rPr lang="en-US" sz="1200" dirty="0"/>
                  <a:t> 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i="0" dirty="0">
                    <a:latin typeface="Cambria Math" panose="02040503050406030204" pitchFamily="18" charset="0"/>
                  </a:rPr>
                  <a:t>𝑤</a:t>
                </a:r>
                <a:r>
                  <a:rPr lang="en-US" sz="1200" i="0" baseline="-25000" dirty="0" err="1">
                    <a:latin typeface="Cambria Math" panose="02040503050406030204" pitchFamily="18" charset="0"/>
                  </a:rPr>
                  <a:t>𝑖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 </a:t>
                </a:r>
                <a:r>
                  <a:rPr lang="el-GR" sz="1200" i="0" dirty="0">
                    <a:latin typeface="Cambria Math" panose="02040503050406030204" pitchFamily="18" charset="0"/>
                  </a:rPr>
                  <a:t>𝜖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 </a:t>
                </a:r>
                <a:r>
                  <a:rPr lang="el-GR" sz="1200" i="0" dirty="0">
                    <a:latin typeface="Cambria Math" panose="02040503050406030204" pitchFamily="18" charset="0"/>
                  </a:rPr>
                  <a:t>Σ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 </a:t>
                </a:r>
                <a:r>
                  <a:rPr lang="en-US" sz="1200" b="0" i="0" dirty="0">
                    <a:latin typeface="Cambria Math" panose="02040503050406030204" pitchFamily="18" charset="0"/>
                  </a:rPr>
                  <a:t>:All inputes must belong to the language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any regular language, we can define a finite automata for that.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 cannot count numbers or inputs using regular language.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B = Regular Language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 = Not a regular language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900" baseline="-25000" dirty="0"/>
                  <a:t>Deterministic Finite Automate – For </a:t>
                </a:r>
                <a:r>
                  <a:rPr lang="en-US" sz="900" baseline="-25000"/>
                  <a:t>each input </a:t>
                </a:r>
                <a:r>
                  <a:rPr lang="en-US" sz="900" baseline="-25000" dirty="0"/>
                  <a:t>we know where to go.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727" y="2150786"/>
            <a:ext cx="11880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 to the Theory of Computation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9303" y="5076659"/>
            <a:ext cx="429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Michael </a:t>
            </a:r>
            <a:r>
              <a:rPr lang="en-US" sz="2400" dirty="0" err="1"/>
              <a:t>Sipser</a:t>
            </a:r>
            <a:r>
              <a:rPr lang="en-US" sz="2400" dirty="0"/>
              <a:t> lectures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 finite string</a:t>
                </a:r>
                <a:br>
                  <a:rPr lang="en-US" sz="2000" dirty="0"/>
                </a:br>
                <a:r>
                  <a:rPr lang="en-US" sz="2000" b="1" dirty="0"/>
                  <a:t>Output:</a:t>
                </a:r>
                <a:r>
                  <a:rPr lang="en-US" sz="2000" dirty="0"/>
                  <a:t>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or </a:t>
                </a:r>
                <a:r>
                  <a:rPr lang="en-US" sz="2000" u="sng" dirty="0"/>
                  <a:t>Reject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Computation process:  </a:t>
                </a:r>
                <a:r>
                  <a:rPr lang="en-US" sz="2000" dirty="0"/>
                  <a:t>Begin at start state,</a:t>
                </a:r>
                <a:br>
                  <a:rPr lang="en-US" sz="2000" dirty="0"/>
                </a:br>
                <a:r>
                  <a:rPr lang="en-US" sz="2000" dirty="0"/>
                  <a:t>   read input symbols, follow corresponding transitions,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if end with accept state, </a:t>
                </a:r>
                <a:r>
                  <a:rPr lang="en-US" sz="2000" u="sng" dirty="0"/>
                  <a:t>Reject</a:t>
                </a:r>
                <a:r>
                  <a:rPr lang="en-US" sz="2000" dirty="0"/>
                  <a:t> if not.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Examples:</a:t>
                </a:r>
                <a:r>
                  <a:rPr lang="en-US" sz="2000" dirty="0"/>
                  <a:t>  01101 → Accept </a:t>
                </a:r>
                <a:br>
                  <a:rPr lang="en-US" sz="2000" dirty="0"/>
                </a:br>
                <a:r>
                  <a:rPr lang="en-US" sz="2000" dirty="0"/>
                  <a:t>                     00101 → Reject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accepts exactly those strings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where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contains substring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11}.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blipFill>
                <a:blip r:embed="rId3"/>
                <a:stretch>
                  <a:fillRect l="-1017" t="-1101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7240" y="0"/>
            <a:ext cx="757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Let’s begin:  Finite Automata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7241" y="896827"/>
            <a:ext cx="4571186" cy="1327137"/>
            <a:chOff x="413068" y="587327"/>
            <a:chExt cx="4571186" cy="1327137"/>
          </a:xfrm>
        </p:grpSpPr>
        <p:sp>
          <p:nvSpPr>
            <p:cNvPr id="2" name="Oval 1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States: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Transitions: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Start state: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Accept states:  </a:t>
                </a:r>
              </a:p>
              <a:p>
                <a:pPr>
                  <a:spcBef>
                    <a:spcPts val="600"/>
                  </a:spcBef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blipFill>
                <a:blip r:embed="rId8"/>
                <a:stretch>
                  <a:fillRect l="-167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2355319" y="3223908"/>
            <a:ext cx="757707" cy="307777"/>
            <a:chOff x="2094993" y="3298333"/>
            <a:chExt cx="757707" cy="30777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094993" y="3565483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06820" y="329833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21769" y="3832895"/>
            <a:ext cx="621415" cy="353805"/>
            <a:chOff x="1980125" y="3669985"/>
            <a:chExt cx="621415" cy="353805"/>
          </a:xfrm>
        </p:grpSpPr>
        <p:sp>
          <p:nvSpPr>
            <p:cNvPr id="34" name="Oval 33"/>
            <p:cNvSpPr/>
            <p:nvPr/>
          </p:nvSpPr>
          <p:spPr>
            <a:xfrm>
              <a:off x="2263460" y="3669985"/>
              <a:ext cx="338080" cy="353805"/>
            </a:xfrm>
            <a:prstGeom prst="ellips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80125" y="3842161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97655" y="4347633"/>
            <a:ext cx="345724" cy="361805"/>
            <a:chOff x="2263460" y="4381396"/>
            <a:chExt cx="553791" cy="579550"/>
          </a:xfrm>
        </p:grpSpPr>
        <p:sp>
          <p:nvSpPr>
            <p:cNvPr id="42" name="Oval 41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327621" y="4448542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the language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recognizes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and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blipFill>
                <a:blip r:embed="rId9"/>
                <a:stretch>
                  <a:fillRect l="-8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B86FCFD-C3E7-419A-462B-32B9EC55AE54}"/>
              </a:ext>
            </a:extLst>
          </p:cNvPr>
          <p:cNvSpPr/>
          <p:nvPr/>
        </p:nvSpPr>
        <p:spPr>
          <a:xfrm>
            <a:off x="7857461" y="4186700"/>
            <a:ext cx="914400" cy="3321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ABD99-4304-70AD-600D-77BB5B65D719}"/>
              </a:ext>
            </a:extLst>
          </p:cNvPr>
          <p:cNvSpPr/>
          <p:nvPr/>
        </p:nvSpPr>
        <p:spPr>
          <a:xfrm>
            <a:off x="7950199" y="4501450"/>
            <a:ext cx="914400" cy="3321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0DE2FE-EDCB-D939-0956-6C00CB0826CF}"/>
              </a:ext>
            </a:extLst>
          </p:cNvPr>
          <p:cNvSpPr/>
          <p:nvPr/>
        </p:nvSpPr>
        <p:spPr>
          <a:xfrm>
            <a:off x="6871341" y="4451906"/>
            <a:ext cx="1078857" cy="3321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48" grpId="0" build="p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10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900" y="1542955"/>
                <a:ext cx="7263987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Defn</a:t>
                </a:r>
                <a:r>
                  <a:rPr lang="en-US" sz="2400" b="1" dirty="0"/>
                  <a:t>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finite automaton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  finite set of states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alphabet symbols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   transition function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start state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set of accept states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0" y="1542955"/>
                <a:ext cx="7263987" cy="2769989"/>
              </a:xfrm>
              <a:prstGeom prst="rect">
                <a:avLst/>
              </a:prstGeom>
              <a:blipFill>
                <a:blip r:embed="rId3"/>
                <a:stretch>
                  <a:fillRect l="-1222" t="-1370" b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710308" y="3203886"/>
            <a:ext cx="3984778" cy="501155"/>
            <a:chOff x="2710308" y="3203886"/>
            <a:chExt cx="3984778" cy="50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/>
                    <a:t> means 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r="-139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5247173" y="3203886"/>
              <a:ext cx="1447913" cy="499900"/>
              <a:chOff x="5588995" y="3188611"/>
              <a:chExt cx="1447913" cy="4999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69480" y="3325914"/>
                <a:ext cx="338080" cy="3538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5927075" y="3506882"/>
                <a:ext cx="742405" cy="47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588995" y="3354482"/>
                <a:ext cx="338080" cy="3340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153212" y="3188611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588123" y="3337726"/>
            <a:ext cx="3736900" cy="1145542"/>
            <a:chOff x="380722" y="533597"/>
            <a:chExt cx="4684103" cy="1435903"/>
          </a:xfrm>
        </p:grpSpPr>
        <p:sp>
          <p:nvSpPr>
            <p:cNvPr id="17" name="Oval 1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8" idx="6"/>
              <a:endCxn id="1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210480" y="1118178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7842" y="931977"/>
              <a:ext cx="556983" cy="424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0,1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0539" y="1545132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81157" y="687876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9747" y="533597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{0, 1}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blipFill>
                <a:blip r:embed="rId11"/>
                <a:stretch>
                  <a:fillRect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t="-106061" r="-202597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98718" t="-106061" r="-10000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201299" t="-106061" r="-1299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209231" r="-20259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209231" r="-100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209231" r="-1299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309231" r="-20259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309231" r="-100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309231" r="-129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18551" y="2821458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7254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uiExpand="1" build="allAtOnce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4810" y="1261072"/>
                <a:ext cx="6694382" cy="523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Strings and languages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string</a:t>
                </a:r>
                <a:r>
                  <a:rPr lang="en-US" sz="2000" dirty="0"/>
                  <a:t> is a finite sequence of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language</a:t>
                </a:r>
                <a:r>
                  <a:rPr lang="en-US" sz="2000" dirty="0"/>
                  <a:t> is a set of strings (finite or infinite)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string</a:t>
                </a:r>
                <a:r>
                  <a:rPr lang="en-US" sz="2000" dirty="0"/>
                  <a:t>  </a:t>
                </a:r>
                <a:r>
                  <a:rPr lang="el-GR" sz="2000" dirty="0"/>
                  <a:t>ε</a:t>
                </a:r>
                <a:r>
                  <a:rPr lang="en-US" sz="2000" dirty="0"/>
                  <a:t>  is the string of length 0 (No symbol)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language</a:t>
                </a:r>
                <a:r>
                  <a:rPr lang="en-US" sz="2000" dirty="0"/>
                  <a:t> (empty set)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ø</m:t>
                    </m:r>
                  </m:oMath>
                </a14:m>
                <a:r>
                  <a:rPr lang="en-US" sz="2000" dirty="0"/>
                  <a:t>  is the set with no strings </a:t>
                </a:r>
              </a:p>
              <a:p>
                <a:pPr marL="800100" lvl="1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{}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 defTabSz="569913"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accepts string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if there is a sequence of states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where: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0" y="1261072"/>
                <a:ext cx="6694382" cy="5232202"/>
              </a:xfrm>
              <a:prstGeom prst="rect">
                <a:avLst/>
              </a:prstGeom>
              <a:blipFill>
                <a:blip r:embed="rId3"/>
                <a:stretch>
                  <a:fillRect l="-1457" t="-932" r="-1548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92323" y="1271705"/>
                <a:ext cx="4568043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white"/>
                    </a:solidFill>
                  </a:rPr>
                  <a:t>Recognizing languages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u="sng" dirty="0"/>
                  <a:t>the language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recognizes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language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some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finite automaton recognizes it.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23" y="1271705"/>
                <a:ext cx="4568043" cy="3400931"/>
              </a:xfrm>
              <a:prstGeom prst="rect">
                <a:avLst/>
              </a:prstGeom>
              <a:blipFill>
                <a:blip r:embed="rId4"/>
                <a:stretch>
                  <a:fillRect l="-2003" t="-1434" r="-3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5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Languages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substring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11}=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</a:t>
                </a:r>
                <a:r>
                  <a:rPr lang="en-US" sz="2400" u="sng" dirty="0"/>
                  <a:t>Therefore </a:t>
                </a:r>
                <a14:m>
                  <m:oMath xmlns:m="http://schemas.openxmlformats.org/officeDocument/2006/math">
                    <m:r>
                      <a:rPr lang="en-US" sz="2400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u="sng" dirty="0"/>
                  <a:t> is regular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blipFill>
                <a:blip r:embed="rId3"/>
                <a:stretch>
                  <a:fillRect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More examples: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an even number of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(</a:t>
                </a:r>
                <a:r>
                  <a:rPr lang="en-US" sz="2000"/>
                  <a:t>make automaton).</a:t>
                </a:r>
                <a:endParaRPr lang="en-US" sz="2000" dirty="0"/>
              </a:p>
              <a:p>
                <a:pPr marL="290513" indent="-290513">
                  <a:buFontTx/>
                  <a:buChar char="-"/>
                </a:pPr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equal numbers of 0s and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regular (we will prove).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blipFill>
                <a:blip r:embed="rId4"/>
                <a:stretch>
                  <a:fillRect l="-1835" t="-2116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38508" y="1506289"/>
            <a:ext cx="4743319" cy="1327137"/>
            <a:chOff x="240935" y="587327"/>
            <a:chExt cx="4743319" cy="1327137"/>
          </a:xfrm>
        </p:grpSpPr>
        <p:sp>
          <p:nvSpPr>
            <p:cNvPr id="27" name="Oval 2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6"/>
              <a:endCxn id="2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2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791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Regular operations.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+mj-lt"/>
                  </a:rPr>
                  <a:t> be languages: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Union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:	</a:t>
                </a:r>
                <a:r>
                  <a:rPr lang="en-US" sz="20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 or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Concatenation: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Star: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latin typeface="+mj-lt"/>
                  </a:rPr>
                  <a:t>	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each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br>
                  <a:rPr lang="en-US" sz="2000" b="0" i="0" dirty="0">
                    <a:latin typeface="+mj-lt"/>
                  </a:rPr>
                </a:br>
                <a:r>
                  <a:rPr lang="en-US" sz="2000" b="0" i="0" dirty="0">
                    <a:latin typeface="+mj-lt"/>
                  </a:rPr>
                  <a:t>		              </a:t>
                </a:r>
                <a:r>
                  <a:rPr lang="en-US" sz="2000" b="1" i="0" dirty="0">
                    <a:latin typeface="+mj-lt"/>
                  </a:rPr>
                  <a:t>Note:</a:t>
                </a:r>
                <a:r>
                  <a:rPr lang="en-US" sz="2000" b="0" i="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always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Example.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good, bad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boy, girl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{good, bad, boy, girl}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dirty="0" err="1"/>
                  <a:t>goodboy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goodgirl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badgirl</a:t>
                </a:r>
                <a:r>
                  <a:rPr lang="en-US" sz="2000" dirty="0"/>
                  <a:t>}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, good, bad, </a:t>
                </a:r>
                <a:r>
                  <a:rPr lang="en-US" sz="2000" dirty="0" err="1"/>
                  <a:t>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badgood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sz="2000" dirty="0" err="1"/>
                  <a:t>badbad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goodgoodbad</a:t>
                </a:r>
                <a:r>
                  <a:rPr lang="en-US" sz="2000" dirty="0"/>
                  <a:t>, … 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blipFill>
                <a:blip r:embed="rId3"/>
                <a:stretch>
                  <a:fillRect l="-1481" t="-1015" r="-39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93904" y="1148603"/>
                <a:ext cx="5270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Regular expressions</a:t>
                </a:r>
                <a:endParaRPr lang="en-US" sz="2000" u="sng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Built from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, members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∅,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By using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endParaRPr lang="en-US" sz="2000" dirty="0"/>
              </a:p>
              <a:p>
                <a:r>
                  <a:rPr lang="en-US" sz="2400" b="1" dirty="0">
                    <a:latin typeface="+mj-lt"/>
                  </a:rPr>
                  <a:t>Examples: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0∪1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gives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gives all strings that end with </a:t>
                </a:r>
                <a:r>
                  <a:rPr lang="en-US" sz="2000" i="0" dirty="0">
                    <a:latin typeface="+mj-lt"/>
                  </a:rPr>
                  <a:t>1</a:t>
                </a:r>
                <a:r>
                  <a:rPr lang="en-US" sz="2000" dirty="0"/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all strings that contain 11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04" y="1148603"/>
                <a:ext cx="5270500" cy="3139321"/>
              </a:xfrm>
              <a:prstGeom prst="rect">
                <a:avLst/>
              </a:prstGeom>
              <a:blipFill>
                <a:blip r:embed="rId4"/>
                <a:stretch>
                  <a:fillRect l="-1734" t="-1553" b="-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1340" y="6034969"/>
            <a:ext cx="9241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 finite automata equivalent to regular expressions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9744F-F829-8FB5-93AB-3D59B168A91B}"/>
              </a:ext>
            </a:extLst>
          </p:cNvPr>
          <p:cNvSpPr/>
          <p:nvPr/>
        </p:nvSpPr>
        <p:spPr>
          <a:xfrm>
            <a:off x="1286540" y="4295553"/>
            <a:ext cx="2498651" cy="3721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CF67-B61E-DC64-9050-6056E8FDC306}"/>
              </a:ext>
            </a:extLst>
          </p:cNvPr>
          <p:cNvSpPr/>
          <p:nvPr/>
        </p:nvSpPr>
        <p:spPr>
          <a:xfrm>
            <a:off x="1944003" y="4752745"/>
            <a:ext cx="3776248" cy="37214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BE006-DC35-9E8B-8DD0-D6A820478531}"/>
              </a:ext>
            </a:extLst>
          </p:cNvPr>
          <p:cNvSpPr/>
          <p:nvPr/>
        </p:nvSpPr>
        <p:spPr>
          <a:xfrm>
            <a:off x="1003005" y="5306655"/>
            <a:ext cx="4823637" cy="7283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827AEE-1E88-4118-A9AF-59056AEEC4EA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93C24BE7-6E49-4E0A-81E6-18D0DD6C59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B59C4-A0FC-4CA5-888B-AA281E102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13387</TotalTime>
  <Words>940</Words>
  <Application>Microsoft Macintosh PowerPoint</Application>
  <PresentationFormat>Widescreen</PresentationFormat>
  <Paragraphs>131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1: Introduction, Finite Automata, Regular Expressions </dc:title>
  <dc:subject/>
  <dc:creator>Michael Sipser</dc:creator>
  <cp:keywords/>
  <dc:description/>
  <cp:lastModifiedBy>Zalavadia, Kishan Kumar</cp:lastModifiedBy>
  <cp:revision>173</cp:revision>
  <dcterms:created xsi:type="dcterms:W3CDTF">2020-08-09T18:24:17Z</dcterms:created>
  <dcterms:modified xsi:type="dcterms:W3CDTF">2024-08-19T17:36:25Z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MSIP_Label_638202f9-8d41-4950-b014-f183e397b746_Enabled">
    <vt:lpwstr>true</vt:lpwstr>
  </property>
  <property fmtid="{D5CDD505-2E9C-101B-9397-08002B2CF9AE}" pid="4" name="MSIP_Label_638202f9-8d41-4950-b014-f183e397b746_SetDate">
    <vt:lpwstr>2023-07-05T18:35:16Z</vt:lpwstr>
  </property>
  <property fmtid="{D5CDD505-2E9C-101B-9397-08002B2CF9AE}" pid="5" name="MSIP_Label_638202f9-8d41-4950-b014-f183e397b746_Method">
    <vt:lpwstr>Standard</vt:lpwstr>
  </property>
  <property fmtid="{D5CDD505-2E9C-101B-9397-08002B2CF9AE}" pid="6" name="MSIP_Label_638202f9-8d41-4950-b014-f183e397b746_Name">
    <vt:lpwstr>defa4170-0d19-0005-0004-bc88714345d2</vt:lpwstr>
  </property>
  <property fmtid="{D5CDD505-2E9C-101B-9397-08002B2CF9AE}" pid="7" name="MSIP_Label_638202f9-8d41-4950-b014-f183e397b746_SiteId">
    <vt:lpwstr>13b3b0ce-cd75-49a4-bfea-0a03b01ff1ab</vt:lpwstr>
  </property>
  <property fmtid="{D5CDD505-2E9C-101B-9397-08002B2CF9AE}" pid="8" name="MSIP_Label_638202f9-8d41-4950-b014-f183e397b746_ActionId">
    <vt:lpwstr>0499d4dc-b410-4bcf-a11e-f88450e56103</vt:lpwstr>
  </property>
  <property fmtid="{D5CDD505-2E9C-101B-9397-08002B2CF9AE}" pid="9" name="MSIP_Label_638202f9-8d41-4950-b014-f183e397b746_ContentBits">
    <vt:lpwstr>0</vt:lpwstr>
  </property>
</Properties>
</file>