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88" r:id="rId1"/>
  </p:sldMasterIdLst>
  <p:notesMasterIdLst>
    <p:notesMasterId r:id="rId24"/>
  </p:notesMasterIdLst>
  <p:sldIdLst>
    <p:sldId id="257" r:id="rId2"/>
    <p:sldId id="328" r:id="rId3"/>
    <p:sldId id="329" r:id="rId4"/>
    <p:sldId id="330" r:id="rId5"/>
    <p:sldId id="340" r:id="rId6"/>
    <p:sldId id="349" r:id="rId7"/>
    <p:sldId id="342" r:id="rId8"/>
    <p:sldId id="347" r:id="rId9"/>
    <p:sldId id="334" r:id="rId10"/>
    <p:sldId id="335" r:id="rId11"/>
    <p:sldId id="346" r:id="rId12"/>
    <p:sldId id="336" r:id="rId13"/>
    <p:sldId id="273" r:id="rId14"/>
    <p:sldId id="345" r:id="rId15"/>
    <p:sldId id="341" r:id="rId16"/>
    <p:sldId id="350" r:id="rId17"/>
    <p:sldId id="351" r:id="rId18"/>
    <p:sldId id="352" r:id="rId19"/>
    <p:sldId id="353" r:id="rId20"/>
    <p:sldId id="354" r:id="rId21"/>
    <p:sldId id="355" r:id="rId22"/>
    <p:sldId id="35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85D"/>
    <a:srgbClr val="0BC392"/>
    <a:srgbClr val="35FA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0" autoAdjust="0"/>
    <p:restoredTop sz="75080"/>
  </p:normalViewPr>
  <p:slideViewPr>
    <p:cSldViewPr snapToGrid="0">
      <p:cViewPr varScale="1">
        <p:scale>
          <a:sx n="108" d="100"/>
          <a:sy n="108" d="100"/>
        </p:scale>
        <p:origin x="280" y="184"/>
      </p:cViewPr>
      <p:guideLst/>
    </p:cSldViewPr>
  </p:slideViewPr>
  <p:notesTextViewPr>
    <p:cViewPr>
      <p:scale>
        <a:sx n="175" d="100"/>
        <a:sy n="1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AB95F-2D53-F942-8204-9621913173C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0B5C9-B375-E54D-9799-40B697718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25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79406DA9-16CA-820D-A663-43E040DBD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>
            <a:extLst>
              <a:ext uri="{FF2B5EF4-FFF2-40B4-BE49-F238E27FC236}">
                <a16:creationId xmlns:a16="http://schemas.microsoft.com/office/drawing/2014/main" id="{AB314F56-CC1F-9EFD-95D2-90D3686C1C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dirty="0"/>
          </a:p>
        </p:txBody>
      </p:sp>
      <p:sp>
        <p:nvSpPr>
          <p:cNvPr id="64" name="Google Shape;64;p2:notes">
            <a:extLst>
              <a:ext uri="{FF2B5EF4-FFF2-40B4-BE49-F238E27FC236}">
                <a16:creationId xmlns:a16="http://schemas.microsoft.com/office/drawing/2014/main" id="{47F8A86A-54F0-14A4-29E7-AD40F60C5A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9824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D5778067-8DE4-4CE7-52D7-B7C3C1C21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>
            <a:extLst>
              <a:ext uri="{FF2B5EF4-FFF2-40B4-BE49-F238E27FC236}">
                <a16:creationId xmlns:a16="http://schemas.microsoft.com/office/drawing/2014/main" id="{DF7688DA-B5D1-0493-33FD-CA1F5AF4BA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dirty="0"/>
          </a:p>
        </p:txBody>
      </p:sp>
      <p:sp>
        <p:nvSpPr>
          <p:cNvPr id="64" name="Google Shape;64;p2:notes">
            <a:extLst>
              <a:ext uri="{FF2B5EF4-FFF2-40B4-BE49-F238E27FC236}">
                <a16:creationId xmlns:a16="http://schemas.microsoft.com/office/drawing/2014/main" id="{A137DA39-0690-8C2F-7F3F-F0D33AEF8A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9642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A8B4A198-4065-386A-8A3B-F3D158995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>
            <a:extLst>
              <a:ext uri="{FF2B5EF4-FFF2-40B4-BE49-F238E27FC236}">
                <a16:creationId xmlns:a16="http://schemas.microsoft.com/office/drawing/2014/main" id="{02C89865-35FE-B87F-3984-A4256A24D1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dirty="0"/>
          </a:p>
        </p:txBody>
      </p:sp>
      <p:sp>
        <p:nvSpPr>
          <p:cNvPr id="64" name="Google Shape;64;p2:notes">
            <a:extLst>
              <a:ext uri="{FF2B5EF4-FFF2-40B4-BE49-F238E27FC236}">
                <a16:creationId xmlns:a16="http://schemas.microsoft.com/office/drawing/2014/main" id="{5BD309BC-1D14-24E6-0840-D49341BFA7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4806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A0ABC9E5-350E-A7B2-121E-C1F16E266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>
            <a:extLst>
              <a:ext uri="{FF2B5EF4-FFF2-40B4-BE49-F238E27FC236}">
                <a16:creationId xmlns:a16="http://schemas.microsoft.com/office/drawing/2014/main" id="{3ED095FC-14D0-C301-EF51-C330EF0336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dirty="0"/>
          </a:p>
        </p:txBody>
      </p:sp>
      <p:sp>
        <p:nvSpPr>
          <p:cNvPr id="64" name="Google Shape;64;p2:notes">
            <a:extLst>
              <a:ext uri="{FF2B5EF4-FFF2-40B4-BE49-F238E27FC236}">
                <a16:creationId xmlns:a16="http://schemas.microsoft.com/office/drawing/2014/main" id="{202E1449-3A47-576B-F7E6-705B08240F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1269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4D202A61-0316-B385-8C56-2179A2E16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>
            <a:extLst>
              <a:ext uri="{FF2B5EF4-FFF2-40B4-BE49-F238E27FC236}">
                <a16:creationId xmlns:a16="http://schemas.microsoft.com/office/drawing/2014/main" id="{13BFF259-C91E-ADCE-D983-486E619FCC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dirty="0"/>
          </a:p>
        </p:txBody>
      </p:sp>
      <p:sp>
        <p:nvSpPr>
          <p:cNvPr id="64" name="Google Shape;64;p2:notes">
            <a:extLst>
              <a:ext uri="{FF2B5EF4-FFF2-40B4-BE49-F238E27FC236}">
                <a16:creationId xmlns:a16="http://schemas.microsoft.com/office/drawing/2014/main" id="{2591808C-0685-5875-4110-052328E29F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8851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B8F42B12-6E6B-260B-B969-33A343DFD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>
            <a:extLst>
              <a:ext uri="{FF2B5EF4-FFF2-40B4-BE49-F238E27FC236}">
                <a16:creationId xmlns:a16="http://schemas.microsoft.com/office/drawing/2014/main" id="{B9050118-1F7B-EA92-57EA-4B1D5AEF66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Kleene’s Theorem</a:t>
            </a:r>
            <a:r>
              <a:rPr lang="en-US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"Kleene’s theorem tells us that a language </a:t>
            </a:r>
            <a:r>
              <a:rPr lang="en-US" b="1" dirty="0"/>
              <a:t>X</a:t>
            </a:r>
            <a:r>
              <a:rPr lang="en-US" dirty="0"/>
              <a:t> over an alphabet </a:t>
            </a:r>
            <a:r>
              <a:rPr lang="el-GR" b="1" dirty="0"/>
              <a:t>Σ</a:t>
            </a:r>
            <a:r>
              <a:rPr lang="el-GR" dirty="0"/>
              <a:t> </a:t>
            </a:r>
            <a:r>
              <a:rPr lang="en-US" dirty="0"/>
              <a:t>is rational if there’s a DFA that can recognize it. This gives us a foundational link between regular languages and finite automata."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Extension to Infinite Words</a:t>
            </a:r>
            <a:r>
              <a:rPr lang="en-US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"We extend this concept to infinite words. Here, a set </a:t>
            </a:r>
            <a:r>
              <a:rPr lang="en-US" b="1" dirty="0"/>
              <a:t>L</a:t>
            </a:r>
            <a:r>
              <a:rPr lang="en-US" dirty="0"/>
              <a:t> is called </a:t>
            </a:r>
            <a:r>
              <a:rPr lang="el-GR" b="1" dirty="0"/>
              <a:t>ω-</a:t>
            </a:r>
            <a:r>
              <a:rPr lang="en-US" b="1" dirty="0"/>
              <a:t>rational</a:t>
            </a:r>
            <a:r>
              <a:rPr lang="en-US" dirty="0"/>
              <a:t> if it can be represented as a finite union of patterns like </a:t>
            </a:r>
            <a:r>
              <a:rPr lang="en-US" b="1" dirty="0"/>
              <a:t>XY</a:t>
            </a:r>
            <a:r>
              <a:rPr lang="el-GR" b="1" dirty="0"/>
              <a:t>ω</a:t>
            </a:r>
            <a:r>
              <a:rPr lang="el-GR" dirty="0"/>
              <a:t>. </a:t>
            </a:r>
            <a:r>
              <a:rPr lang="en-US" b="1" dirty="0"/>
              <a:t>X</a:t>
            </a:r>
            <a:r>
              <a:rPr lang="en-US" dirty="0"/>
              <a:t> and </a:t>
            </a:r>
            <a:r>
              <a:rPr lang="en-US" b="1" dirty="0"/>
              <a:t>Y</a:t>
            </a:r>
            <a:r>
              <a:rPr lang="en-US" dirty="0"/>
              <a:t> are rational sets over finite words, while </a:t>
            </a:r>
            <a:r>
              <a:rPr lang="el-GR" b="1" dirty="0"/>
              <a:t>ω</a:t>
            </a:r>
            <a:r>
              <a:rPr lang="el-GR" dirty="0"/>
              <a:t> </a:t>
            </a:r>
            <a:r>
              <a:rPr lang="en-US" dirty="0"/>
              <a:t>represents the infinite repetition."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Properties of </a:t>
            </a:r>
            <a:r>
              <a:rPr lang="el-GR" b="1" dirty="0"/>
              <a:t>ω-</a:t>
            </a:r>
            <a:r>
              <a:rPr lang="en-US" b="1" dirty="0"/>
              <a:t>Rational Languages</a:t>
            </a:r>
            <a:r>
              <a:rPr lang="en-US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"Interestingly, </a:t>
            </a:r>
            <a:r>
              <a:rPr lang="en-US" dirty="0" err="1"/>
              <a:t>Büchi</a:t>
            </a:r>
            <a:r>
              <a:rPr lang="en-US" dirty="0"/>
              <a:t> automata, which recognize infinite words, display closure properties similar to those of regular languages, meaning they’re closed under operations like union and intersection."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4" name="Google Shape;64;p2:notes">
            <a:extLst>
              <a:ext uri="{FF2B5EF4-FFF2-40B4-BE49-F238E27FC236}">
                <a16:creationId xmlns:a16="http://schemas.microsoft.com/office/drawing/2014/main" id="{8B115130-8501-F61D-9E08-A933308333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3818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4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9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3149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59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09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73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90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83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4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4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3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5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7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2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9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4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7BC681D-881B-1D4D-A26A-DAA8A1E1F87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851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89" r:id="rId1"/>
    <p:sldLayoutId id="2147484690" r:id="rId2"/>
    <p:sldLayoutId id="2147484691" r:id="rId3"/>
    <p:sldLayoutId id="2147484692" r:id="rId4"/>
    <p:sldLayoutId id="2147484693" r:id="rId5"/>
    <p:sldLayoutId id="2147484694" r:id="rId6"/>
    <p:sldLayoutId id="2147484695" r:id="rId7"/>
    <p:sldLayoutId id="2147484696" r:id="rId8"/>
    <p:sldLayoutId id="2147484697" r:id="rId9"/>
    <p:sldLayoutId id="2147484698" r:id="rId10"/>
    <p:sldLayoutId id="2147484699" r:id="rId11"/>
    <p:sldLayoutId id="2147484700" r:id="rId12"/>
    <p:sldLayoutId id="2147484701" r:id="rId13"/>
    <p:sldLayoutId id="2147484702" r:id="rId14"/>
    <p:sldLayoutId id="2147484703" r:id="rId15"/>
    <p:sldLayoutId id="2147484704" r:id="rId16"/>
    <p:sldLayoutId id="2147484705" r:id="rId17"/>
    <p:sldLayoutId id="214748470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ctrTitle"/>
          </p:nvPr>
        </p:nvSpPr>
        <p:spPr>
          <a:xfrm>
            <a:off x="215400" y="228600"/>
            <a:ext cx="12319500" cy="134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000" b="1" dirty="0">
                <a:latin typeface="Arial"/>
                <a:ea typeface="Arial"/>
                <a:cs typeface="Arial"/>
                <a:sym typeface="Arial"/>
              </a:rPr>
              <a:t>CSCE 5400: Formal Language Automata and Computability</a:t>
            </a:r>
            <a:endParaRPr lang="en-US" sz="4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"/>
          <p:cNvSpPr txBox="1">
            <a:spLocks noGrp="1"/>
          </p:cNvSpPr>
          <p:nvPr>
            <p:ph type="subTitle" idx="1"/>
          </p:nvPr>
        </p:nvSpPr>
        <p:spPr>
          <a:xfrm>
            <a:off x="470400" y="1967166"/>
            <a:ext cx="11251200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3200" b="1" i="0" u="none" strike="noStrike" dirty="0">
                <a:solidFill>
                  <a:srgbClr val="FFE85D"/>
                </a:solidFill>
                <a:effectLst/>
              </a:rPr>
              <a:t>An algebraic characterization of finite automata in infinite words</a:t>
            </a:r>
            <a:endParaRPr lang="en-US" sz="3200" dirty="0">
              <a:solidFill>
                <a:srgbClr val="FFE85D"/>
              </a:solidFill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1704050" y="4934213"/>
            <a:ext cx="2360700" cy="7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2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80B0BA-4371-F775-6A68-88230B186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897628"/>
              </p:ext>
            </p:extLst>
          </p:nvPr>
        </p:nvGraphicFramePr>
        <p:xfrm>
          <a:off x="2538910" y="3747771"/>
          <a:ext cx="7114180" cy="2123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908367">
                  <a:extLst>
                    <a:ext uri="{9D8B030D-6E8A-4147-A177-3AD203B41FA5}">
                      <a16:colId xmlns:a16="http://schemas.microsoft.com/office/drawing/2014/main" val="2201836147"/>
                    </a:ext>
                  </a:extLst>
                </a:gridCol>
                <a:gridCol w="3205813">
                  <a:extLst>
                    <a:ext uri="{9D8B030D-6E8A-4147-A177-3AD203B41FA5}">
                      <a16:colId xmlns:a16="http://schemas.microsoft.com/office/drawing/2014/main" val="1019054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613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Kishan Kumar Zalavadia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11685261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93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Pavan Kalyan Reddy </a:t>
                      </a:r>
                      <a:r>
                        <a:rPr lang="en-US" dirty="0" err="1"/>
                        <a:t>Vaka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11721396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68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Anusha </a:t>
                      </a:r>
                      <a:r>
                        <a:rPr lang="en-US" dirty="0" err="1"/>
                        <a:t>Muthyala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11668196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62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Naga Lakshmi </a:t>
                      </a:r>
                      <a:r>
                        <a:rPr lang="en-US" dirty="0" err="1"/>
                        <a:t>ParchuriNaga</a:t>
                      </a:r>
                      <a:r>
                        <a:rPr lang="en-US" dirty="0"/>
                        <a:t> Lakshmi </a:t>
                      </a:r>
                      <a:r>
                        <a:rPr lang="en-US" dirty="0" err="1"/>
                        <a:t>Parchuri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11662335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4940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67A0C5-3466-8CDA-24C5-50F5D2CC4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991604"/>
              </p:ext>
            </p:extLst>
          </p:nvPr>
        </p:nvGraphicFramePr>
        <p:xfrm>
          <a:off x="2538910" y="3243580"/>
          <a:ext cx="7114180" cy="370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922669">
                  <a:extLst>
                    <a:ext uri="{9D8B030D-6E8A-4147-A177-3AD203B41FA5}">
                      <a16:colId xmlns:a16="http://schemas.microsoft.com/office/drawing/2014/main" val="2698610130"/>
                    </a:ext>
                  </a:extLst>
                </a:gridCol>
                <a:gridCol w="3191511">
                  <a:extLst>
                    <a:ext uri="{9D8B030D-6E8A-4147-A177-3AD203B41FA5}">
                      <a16:colId xmlns:a16="http://schemas.microsoft.com/office/drawing/2014/main" val="1221373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868656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271C6ECF-0B25-C722-9199-D70269D53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>
            <a:extLst>
              <a:ext uri="{FF2B5EF4-FFF2-40B4-BE49-F238E27FC236}">
                <a16:creationId xmlns:a16="http://schemas.microsoft.com/office/drawing/2014/main" id="{64B720C2-6223-50FB-1BC6-1D67BD0499A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 dirty="0" err="1">
                <a:latin typeface="Arial"/>
                <a:ea typeface="Arial"/>
                <a:cs typeface="Arial"/>
                <a:sym typeface="Arial"/>
              </a:rPr>
              <a:t>BÜchi</a:t>
            </a:r>
            <a:r>
              <a:rPr lang="en-US" sz="4000" b="1" dirty="0">
                <a:latin typeface="Arial"/>
                <a:ea typeface="Arial"/>
                <a:cs typeface="Arial"/>
                <a:sym typeface="Arial"/>
              </a:rPr>
              <a:t> automata Example</a:t>
            </a:r>
            <a:endParaRPr lang="en-US" dirty="0"/>
          </a:p>
        </p:txBody>
      </p:sp>
      <p:sp>
        <p:nvSpPr>
          <p:cNvPr id="67" name="Google Shape;67;p2">
            <a:extLst>
              <a:ext uri="{FF2B5EF4-FFF2-40B4-BE49-F238E27FC236}">
                <a16:creationId xmlns:a16="http://schemas.microsoft.com/office/drawing/2014/main" id="{5E1EB530-6DA9-2864-9410-EA90152C748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6560" y="914400"/>
            <a:ext cx="11775440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Acceptance in </a:t>
            </a:r>
            <a:r>
              <a:rPr lang="en-US" sz="2400" b="1" dirty="0" err="1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24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Automaton</a:t>
            </a:r>
            <a:r>
              <a:rPr lang="en-US" sz="2400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automaton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accepts an infinite sequence over {request, granted} if it visits the accepting state,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q₁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infinitely often.</a:t>
            </a:r>
          </a:p>
          <a:p>
            <a:pPr lvl="1" algn="just"/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q₁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(the only accepting state) is accessed only after a request is granted.</a:t>
            </a:r>
          </a:p>
          <a:p>
            <a:pPr lvl="1" algn="just"/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Accepted Sequences</a:t>
            </a:r>
            <a:r>
              <a:rPr lang="en-US" sz="2400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Runs accepted by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infinite sequences with a finite </a:t>
            </a:r>
          </a:p>
          <a:p>
            <a:pPr lvl="1"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number of requests followed by at least one granted.</a:t>
            </a:r>
          </a:p>
          <a:p>
            <a:pPr lvl="1" algn="just"/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ensures every request is eventually granted.</a:t>
            </a:r>
          </a:p>
          <a:p>
            <a:pPr lvl="1" algn="just"/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 descr="A diagram of a process&#10;&#10;Description automatically generated">
            <a:extLst>
              <a:ext uri="{FF2B5EF4-FFF2-40B4-BE49-F238E27FC236}">
                <a16:creationId xmlns:a16="http://schemas.microsoft.com/office/drawing/2014/main" id="{F3B050FA-692E-682F-2745-C9D52A542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734" y="3017169"/>
            <a:ext cx="3528706" cy="208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20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A35DD550-18B2-BBFF-909D-8890F3E02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>
            <a:extLst>
              <a:ext uri="{FF2B5EF4-FFF2-40B4-BE49-F238E27FC236}">
                <a16:creationId xmlns:a16="http://schemas.microsoft.com/office/drawing/2014/main" id="{6D0EC370-93DB-B2F8-27C2-BC21B98C1BB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BÜchi automata Example</a:t>
            </a:r>
            <a:endParaRPr lang="en-US" dirty="0"/>
          </a:p>
        </p:txBody>
      </p:sp>
      <p:sp>
        <p:nvSpPr>
          <p:cNvPr id="67" name="Google Shape;67;p2">
            <a:extLst>
              <a:ext uri="{FF2B5EF4-FFF2-40B4-BE49-F238E27FC236}">
                <a16:creationId xmlns:a16="http://schemas.microsoft.com/office/drawing/2014/main" id="{F70BA7A9-F8D8-2E9C-43AB-C1C312FC87D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6560" y="914400"/>
            <a:ext cx="11775440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 algn="just"/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Representation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Denoted as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l-GR" sz="2400" b="1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l-G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B) = (request*granted)</a:t>
            </a:r>
            <a:r>
              <a:rPr lang="el-GR" sz="2400" b="1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l-G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Kleene’s star ( * )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Represents finite repetition.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Infinitization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operator ( </a:t>
            </a:r>
            <a:r>
              <a:rPr lang="el-G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ω )</a:t>
            </a:r>
            <a:r>
              <a:rPr lang="el-G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Represents infinite </a:t>
            </a:r>
          </a:p>
          <a:p>
            <a:pPr lvl="2"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sequences.</a:t>
            </a:r>
          </a:p>
          <a:p>
            <a:pPr lvl="2" algn="just"/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Recognizable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ω-</a:t>
            </a:r>
            <a:r>
              <a:rPr lang="en-US" sz="24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(request*granted)</a:t>
            </a:r>
            <a:r>
              <a:rPr lang="el-GR" sz="2400" b="1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l-G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recognized by a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automaton.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generally, a set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infinite words is recognizable if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l-G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ω(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B) = 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 known as an </a:t>
            </a:r>
            <a:r>
              <a:rPr lang="el-G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ω-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rational language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3" name="Picture 2" descr="A diagram of a process&#10;&#10;Description automatically generated">
            <a:extLst>
              <a:ext uri="{FF2B5EF4-FFF2-40B4-BE49-F238E27FC236}">
                <a16:creationId xmlns:a16="http://schemas.microsoft.com/office/drawing/2014/main" id="{F4FDE922-BE07-7257-B6BC-C966A11D4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734" y="1873467"/>
            <a:ext cx="3528706" cy="208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26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FFA8C708-139C-B0E2-0DBD-5759290FB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>
            <a:extLst>
              <a:ext uri="{FF2B5EF4-FFF2-40B4-BE49-F238E27FC236}">
                <a16:creationId xmlns:a16="http://schemas.microsoft.com/office/drawing/2014/main" id="{F0483C68-E250-4BA7-9B8A-808EBE42CB5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0"/>
            <a:ext cx="12192000" cy="1155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 dirty="0">
                <a:latin typeface="Arial"/>
                <a:ea typeface="Arial"/>
                <a:cs typeface="Arial"/>
                <a:sym typeface="Arial"/>
              </a:rPr>
              <a:t>Kleene’s Theorem, </a:t>
            </a:r>
            <a:r>
              <a:rPr lang="el-GR" sz="4000" b="1" dirty="0">
                <a:latin typeface="Arial"/>
                <a:ea typeface="Arial"/>
                <a:cs typeface="Arial"/>
                <a:sym typeface="Arial"/>
              </a:rPr>
              <a:t>ω-</a:t>
            </a:r>
            <a:r>
              <a:rPr lang="en-US" sz="4000" b="1" dirty="0">
                <a:latin typeface="Arial"/>
                <a:ea typeface="Arial"/>
                <a:cs typeface="Arial"/>
                <a:sym typeface="Arial"/>
              </a:rPr>
              <a:t>Rationality &amp; Closure Properties</a:t>
            </a:r>
            <a:endParaRPr lang="en-US" dirty="0"/>
          </a:p>
        </p:txBody>
      </p:sp>
      <p:sp>
        <p:nvSpPr>
          <p:cNvPr id="67" name="Google Shape;67;p2">
            <a:extLst>
              <a:ext uri="{FF2B5EF4-FFF2-40B4-BE49-F238E27FC236}">
                <a16:creationId xmlns:a16="http://schemas.microsoft.com/office/drawing/2014/main" id="{87245168-FCE3-DB11-0303-DF0D8B3253E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3032" y="1155032"/>
            <a:ext cx="11405936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sz="22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Kleene’s Theorem</a:t>
            </a:r>
            <a:r>
              <a:rPr lang="en-US" sz="22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algn="just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For any alphabet </a:t>
            </a:r>
            <a:r>
              <a:rPr lang="el-GR" sz="2200" b="1" dirty="0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l-GR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and subset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X ⊆ </a:t>
            </a:r>
            <a:r>
              <a:rPr lang="el-GR" sz="2200" b="1" dirty="0">
                <a:latin typeface="Calibri" panose="020F0502020204030204" pitchFamily="34" charset="0"/>
                <a:cs typeface="Calibri" panose="020F0502020204030204" pitchFamily="34" charset="0"/>
              </a:rPr>
              <a:t>Σ*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rational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if and only if it is recognized by a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DFA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(Deterministic Finite Automaton).</a:t>
            </a:r>
          </a:p>
          <a:p>
            <a:pPr algn="just"/>
            <a:r>
              <a:rPr lang="en-US" sz="22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Extension to Infinite Words</a:t>
            </a:r>
            <a:r>
              <a:rPr lang="en-US" sz="22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algn="just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For any alphabet </a:t>
            </a:r>
            <a:r>
              <a:rPr lang="el-GR" sz="2200" b="1" dirty="0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l-GR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set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l-GR" sz="2200" b="1" dirty="0">
                <a:latin typeface="Calibri" panose="020F0502020204030204" pitchFamily="34" charset="0"/>
                <a:cs typeface="Calibri" panose="020F0502020204030204" pitchFamily="34" charset="0"/>
              </a:rPr>
              <a:t>ω-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rational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if:</a:t>
            </a:r>
          </a:p>
          <a:p>
            <a:pPr lvl="1" algn="just"/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is a finite union of sets in the form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XY</a:t>
            </a:r>
            <a:r>
              <a:rPr lang="el-GR" sz="22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l-GR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are rational subsets of </a:t>
            </a:r>
            <a:r>
              <a:rPr lang="el-GR" sz="2200" b="1" dirty="0">
                <a:latin typeface="Calibri" panose="020F0502020204030204" pitchFamily="34" charset="0"/>
                <a:cs typeface="Calibri" panose="020F0502020204030204" pitchFamily="34" charset="0"/>
              </a:rPr>
              <a:t>Σ*</a:t>
            </a:r>
            <a:r>
              <a:rPr lang="el-GR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US" sz="22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 of </a:t>
            </a:r>
            <a:r>
              <a:rPr lang="el-GR" sz="22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ω-</a:t>
            </a:r>
            <a:r>
              <a:rPr lang="en-US" sz="22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Rational Languages</a:t>
            </a:r>
            <a:r>
              <a:rPr lang="en-US" sz="22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algn="just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Languages recognized by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automata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share similar closure properties to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regular languages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2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Closure Properties of </a:t>
            </a:r>
            <a:r>
              <a:rPr lang="en-US" sz="2200" b="1" dirty="0" err="1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22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Recognizable Languages</a:t>
            </a:r>
            <a:r>
              <a:rPr lang="en-US" sz="22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l"/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	Union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: If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recognizable, then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X ∪ Y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is also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recognizable.</a:t>
            </a:r>
          </a:p>
          <a:p>
            <a:pPr algn="l"/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	Infinite Repetition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: If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is a rational language, then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l-GR" sz="2200" b="1" dirty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l-GR" sz="22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infinite repetition of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 is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	recognizable.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085194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E0874-7E1F-CD39-A119-AD919192D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F7267-1340-41E8-1B74-548EEDCF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9064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ω-regular</a:t>
            </a:r>
            <a:r>
              <a:rPr lang="en-US" sz="6000" dirty="0"/>
              <a:t> language</a:t>
            </a:r>
            <a:br>
              <a:rPr lang="en-US" sz="60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19FC7-8E0F-C2AF-0519-F235DFB61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332" y="1446415"/>
            <a:ext cx="11101136" cy="48623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 ω-language is recognized by a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automaton if and only if it is an ω-regular language.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Every ω-regular language is recognized by a nondeterministic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automaton; the translation is constructive.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Formal definition: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 ω-language L is ω-regular if it has the following form:</a:t>
            </a:r>
          </a:p>
          <a:p>
            <a:pPr marL="0" indent="0">
              <a:buNone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Aω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where A is a regular language not containing the empty string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AB, the concatenation of a regular language A and an ω-regular language B 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∪ B where A and B are ω-regular languages (this rule can only be applied finitely many times)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elements of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Aω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are obtained by concatenating words from A infinitely many times. 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59422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5CC9D-E049-F9D2-89AA-000B978DE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8AC61-BDA5-5697-C4C7-8360C6ECE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79" y="1436891"/>
            <a:ext cx="11101136" cy="48623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ω-semigroup is a two-sorted algebra S =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S_f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S_ω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equipped with: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1. Binary operation on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S_f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(makes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S_f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 semigroup).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2. Mixed product: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S_f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×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S_ω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→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S_ω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denoted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3. Infinite product: π: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S_f^N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→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S_ω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 of </a:t>
            </a:r>
            <a:r>
              <a:rPr lang="el-GR" sz="24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ω-</a:t>
            </a:r>
            <a:r>
              <a:rPr lang="en-IN" sz="24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Semigroups:</a:t>
            </a:r>
            <a:endParaRPr lang="en-US" sz="2400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Associativity extension: s(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=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)u.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Infinite product consistency:    π(s_0, s_1, s_2, ...) = π(s_0s_1...s_{k_1-1}, s_{k_1}...).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Unambiguous notation: π(s, s_0, ...) = sπ(s_0, ...).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17FB6E-3596-A353-3991-F4F15AD2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647" y="38544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ω-regular</a:t>
            </a:r>
            <a:r>
              <a:rPr lang="en-US" sz="5400" dirty="0"/>
              <a:t> language</a:t>
            </a:r>
            <a:br>
              <a:rPr lang="en-US" sz="54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969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8C08-2A16-F73C-AA51-50BCCF53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334645"/>
            <a:ext cx="12754970" cy="1325563"/>
          </a:xfrm>
        </p:spPr>
        <p:txBody>
          <a:bodyPr>
            <a:normAutofit fontScale="90000"/>
          </a:bodyPr>
          <a:lstStyle/>
          <a:p>
            <a:r>
              <a:rPr lang="en-US" sz="4000" b="1" cap="all" dirty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Deterministic vs Non-deterministic Automata</a:t>
            </a:r>
            <a:br>
              <a:rPr lang="en-US" sz="2800" b="1" cap="all" dirty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</a:rPr>
            </a:b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7FB23-8B05-904E-9E65-98166753A2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6102" y="1534579"/>
            <a:ext cx="10363826" cy="3424107"/>
          </a:xfrm>
        </p:spPr>
        <p:txBody>
          <a:bodyPr>
            <a:noAutofit/>
          </a:bodyPr>
          <a:lstStyle/>
          <a:p>
            <a:pPr indent="-228600" algn="just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1" cap="all" dirty="0">
                <a:solidFill>
                  <a:schemeClr val="accent5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Non-deterministic </a:t>
            </a:r>
            <a:r>
              <a:rPr lang="en-US" sz="1800" b="1" cap="all" dirty="0" err="1">
                <a:solidFill>
                  <a:schemeClr val="accent5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Büchi</a:t>
            </a:r>
            <a:r>
              <a:rPr lang="en-US" sz="1800" b="1" cap="all" dirty="0">
                <a:solidFill>
                  <a:schemeClr val="accent5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Automata</a:t>
            </a:r>
            <a:r>
              <a:rPr lang="en-US" sz="1800" cap="all" dirty="0">
                <a:solidFill>
                  <a:schemeClr val="accent5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28600" algn="just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cap="all" dirty="0"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Allows multiple transitions from a state.</a:t>
            </a:r>
          </a:p>
          <a:p>
            <a:pPr marL="742950" lvl="1" indent="-228600" algn="just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cap="all" dirty="0"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Accepts words if any path satisfies the acceptance condition.</a:t>
            </a:r>
          </a:p>
          <a:p>
            <a:pPr indent="-228600" algn="just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1" cap="all" dirty="0">
                <a:solidFill>
                  <a:schemeClr val="accent5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Key Result</a:t>
            </a:r>
            <a:r>
              <a:rPr lang="en-US" sz="1800" cap="all" dirty="0">
                <a:solidFill>
                  <a:schemeClr val="accent5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cap="all" dirty="0"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Non-deterministic </a:t>
            </a:r>
            <a:r>
              <a:rPr lang="en-US" sz="1800" cap="all" dirty="0" err="1"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Büchi</a:t>
            </a:r>
            <a:r>
              <a:rPr lang="en-US" sz="1800" cap="all" dirty="0"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automata are </a:t>
            </a:r>
            <a:r>
              <a:rPr lang="en-US" sz="1800" b="1" cap="all" dirty="0"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strictly more powerful</a:t>
            </a:r>
            <a:r>
              <a:rPr lang="en-US" sz="1800" cap="all" dirty="0"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than deterministic ones.</a:t>
            </a:r>
          </a:p>
          <a:p>
            <a:pPr indent="-228600" algn="just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1" cap="all" dirty="0">
                <a:solidFill>
                  <a:schemeClr val="accent5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US" sz="1800" cap="all" dirty="0">
                <a:solidFill>
                  <a:schemeClr val="accent5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28600" algn="just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cap="all" dirty="0"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LLL: Set of infinite words with finitely many occurrences of 'a'.</a:t>
            </a:r>
          </a:p>
          <a:p>
            <a:pPr marL="742950" lvl="1" indent="-228600" algn="just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cap="all" dirty="0"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No deterministic automaton can recognize LLL, but a non-deterministic one can.</a:t>
            </a:r>
          </a:p>
          <a:p>
            <a:pPr indent="-228600" algn="just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1" cap="all" dirty="0">
                <a:solidFill>
                  <a:schemeClr val="accent5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Implication</a:t>
            </a:r>
            <a:r>
              <a:rPr lang="en-US" sz="1800" cap="all" dirty="0">
                <a:solidFill>
                  <a:schemeClr val="accent5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28600" algn="just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cap="all" dirty="0"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Deterministic automata for finite inputs are equivalent to non-deterministic ones, but this breaks down for infinite inputs.</a:t>
            </a:r>
          </a:p>
          <a:p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039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D2992-249F-0BA4-03B2-A32331392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1E18E-CFA6-1823-1A97-6A8E59574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"/>
            <a:ext cx="12754970" cy="1660208"/>
          </a:xfrm>
        </p:spPr>
        <p:txBody>
          <a:bodyPr>
            <a:normAutofit/>
          </a:bodyPr>
          <a:lstStyle/>
          <a:p>
            <a:r>
              <a:rPr lang="en-US" sz="4000" b="1" cap="all" dirty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4000" b="1" dirty="0" err="1">
                <a:latin typeface="Arial"/>
                <a:ea typeface="Arial"/>
                <a:cs typeface="Arial"/>
                <a:sym typeface="Arial"/>
              </a:rPr>
              <a:t>Büchi</a:t>
            </a:r>
            <a:r>
              <a:rPr lang="en-US" sz="4000" b="1" dirty="0">
                <a:latin typeface="Arial"/>
                <a:ea typeface="Arial"/>
                <a:cs typeface="Arial"/>
                <a:sym typeface="Arial"/>
              </a:rPr>
              <a:t> Automaton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341D3-ACFB-124A-090C-781DFF3D7D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6102" y="1534579"/>
            <a:ext cx="11344220" cy="4988776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</a:schemeClr>
                </a:solidFill>
              </a:rPr>
              <a:t>Let’s Define the </a:t>
            </a:r>
            <a:r>
              <a:rPr lang="en-US" sz="2000" b="1" dirty="0" err="1">
                <a:solidFill>
                  <a:schemeClr val="tx1">
                    <a:lumMod val="85000"/>
                  </a:schemeClr>
                </a:solidFill>
              </a:rPr>
              <a:t>Büchi</a:t>
            </a:r>
            <a:r>
              <a:rPr lang="en-US" sz="2000" b="1" dirty="0">
                <a:solidFill>
                  <a:schemeClr val="tx1">
                    <a:lumMod val="85000"/>
                  </a:schemeClr>
                </a:solidFill>
              </a:rPr>
              <a:t> Automaton B: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Q={q0,q1,q2} (states)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2000" dirty="0">
                <a:solidFill>
                  <a:schemeClr val="tx1">
                    <a:lumMod val="85000"/>
                  </a:schemeClr>
                </a:solidFill>
              </a:rPr>
              <a:t>Σ={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a,b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} (alphabets)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2000" dirty="0">
                <a:solidFill>
                  <a:schemeClr val="tx1">
                    <a:lumMod val="85000"/>
                  </a:schemeClr>
                </a:solidFill>
              </a:rPr>
              <a:t>δ (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transition function):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2000" dirty="0">
                <a:solidFill>
                  <a:schemeClr val="tx1">
                    <a:lumMod val="85000"/>
                  </a:schemeClr>
                </a:solidFill>
              </a:rPr>
              <a:t>δ(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q0,a)=q1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2000" dirty="0">
                <a:solidFill>
                  <a:schemeClr val="tx1">
                    <a:lumMod val="85000"/>
                  </a:schemeClr>
                </a:solidFill>
              </a:rPr>
              <a:t>δ(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q1,b)=q2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2000" dirty="0">
                <a:solidFill>
                  <a:schemeClr val="tx1">
                    <a:lumMod val="85000"/>
                  </a:schemeClr>
                </a:solidFill>
              </a:rPr>
              <a:t>δ(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q2,a)=q1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2000" dirty="0">
                <a:solidFill>
                  <a:schemeClr val="tx1">
                    <a:lumMod val="85000"/>
                  </a:schemeClr>
                </a:solidFill>
              </a:rPr>
              <a:t>δ(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q1,a)=q1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2000" dirty="0">
                <a:solidFill>
                  <a:schemeClr val="tx1">
                    <a:lumMod val="85000"/>
                  </a:schemeClr>
                </a:solidFill>
              </a:rPr>
              <a:t>δ(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q2,b)=q2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I={q0} (initial state).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F={q1} (accepting state).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Infinite Word w=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aababaababaab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...</a:t>
            </a:r>
          </a:p>
          <a:p>
            <a:endParaRPr lang="en-US" sz="2000" b="1" baseline="30000" dirty="0">
              <a:solidFill>
                <a:schemeClr val="tx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5EBAC-C3C7-AD95-35C4-7E3F49B4CFC0}"/>
              </a:ext>
            </a:extLst>
          </p:cNvPr>
          <p:cNvSpPr txBox="1"/>
          <p:nvPr/>
        </p:nvSpPr>
        <p:spPr>
          <a:xfrm>
            <a:off x="5628903" y="4234639"/>
            <a:ext cx="53862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Conclusion: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run p=q</a:t>
            </a:r>
            <a:r>
              <a:rPr lang="en-US" baseline="-25000" dirty="0"/>
              <a:t>0</a:t>
            </a:r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/>
              <a:t>q</a:t>
            </a:r>
            <a:r>
              <a:rPr lang="en-US" baseline="-25000" dirty="0"/>
              <a:t>2</a:t>
            </a:r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/>
              <a:t>q</a:t>
            </a:r>
            <a:r>
              <a:rPr lang="en-US" baseline="-25000" dirty="0"/>
              <a:t>2</a:t>
            </a:r>
            <a:r>
              <a:rPr lang="en-US" dirty="0"/>
              <a:t>… belongs to </a:t>
            </a:r>
            <a:r>
              <a:rPr lang="el-GR" dirty="0"/>
              <a:t>Δ(</a:t>
            </a:r>
            <a:r>
              <a:rPr lang="en-US" dirty="0"/>
              <a:t>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set of infinitely repeated states is Inf(p)={q</a:t>
            </a:r>
            <a:r>
              <a:rPr lang="en-US" baseline="-25000" dirty="0"/>
              <a:t>1</a:t>
            </a:r>
            <a:r>
              <a:rPr lang="en-US" dirty="0"/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Inf(p)∩F={q</a:t>
            </a:r>
            <a:r>
              <a:rPr lang="en-US" baseline="-25000" dirty="0"/>
              <a:t>1</a:t>
            </a:r>
            <a:r>
              <a:rPr lang="en-US" dirty="0"/>
              <a:t>}≠∅, </a:t>
            </a:r>
            <a:r>
              <a:rPr lang="en-US" dirty="0" err="1"/>
              <a:t>w∈L</a:t>
            </a:r>
            <a:r>
              <a:rPr lang="el-GR" baseline="-25000" dirty="0"/>
              <a:t>ω</a:t>
            </a:r>
            <a:r>
              <a:rPr lang="el-GR" dirty="0"/>
              <a:t>​(</a:t>
            </a:r>
            <a:r>
              <a:rPr lang="en-US" dirty="0"/>
              <a:t>B).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Therefore, w is accepted by the </a:t>
            </a:r>
            <a:r>
              <a:rPr lang="en-US" dirty="0" err="1"/>
              <a:t>Büchi</a:t>
            </a:r>
            <a:r>
              <a:rPr lang="en-US" dirty="0"/>
              <a:t> automaton B.</a:t>
            </a:r>
          </a:p>
          <a:p>
            <a:endParaRPr lang="en-US" dirty="0"/>
          </a:p>
        </p:txBody>
      </p:sp>
      <p:pic>
        <p:nvPicPr>
          <p:cNvPr id="7" name="Picture 6" descr="A diagram of a flowchart&#10;&#10;Description automatically generated">
            <a:extLst>
              <a:ext uri="{FF2B5EF4-FFF2-40B4-BE49-F238E27FC236}">
                <a16:creationId xmlns:a16="http://schemas.microsoft.com/office/drawing/2014/main" id="{A8B8952D-10E0-6ACB-35BA-C5895F2A9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132" y="1279534"/>
            <a:ext cx="3329537" cy="281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94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61BF3-7153-EE34-20B8-C4109CED8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F721-087E-F353-8925-6E45CA3F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334645"/>
            <a:ext cx="12754970" cy="1325563"/>
          </a:xfrm>
        </p:spPr>
        <p:txBody>
          <a:bodyPr>
            <a:normAutofit/>
          </a:bodyPr>
          <a:lstStyle/>
          <a:p>
            <a:r>
              <a:rPr lang="en-US" sz="4000" b="1" cap="all" dirty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4000" b="1" dirty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Kleene’s theorem</a:t>
            </a:r>
            <a:br>
              <a:rPr lang="en-US" sz="2800" b="1" cap="all" dirty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</a:rPr>
            </a:b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6C50-8379-7AF8-3596-D44BD571DB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6102" y="1534579"/>
            <a:ext cx="11344220" cy="498877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rgbClr val="FFE85D"/>
                </a:solidFill>
                <a:effectLst/>
                <a:latin typeface="Helvetica" pitchFamily="2" charset="0"/>
              </a:rPr>
              <a:t>Let </a:t>
            </a:r>
            <a:r>
              <a:rPr lang="el-GR" sz="2000" b="1" dirty="0">
                <a:solidFill>
                  <a:srgbClr val="FFE85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US" sz="2000" dirty="0">
                <a:solidFill>
                  <a:srgbClr val="FFE85D"/>
                </a:solidFill>
                <a:effectLst/>
                <a:latin typeface="Helvetica" pitchFamily="2" charset="0"/>
              </a:rPr>
              <a:t> be an alphabet.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FFE85D"/>
                </a:solidFill>
                <a:effectLst/>
                <a:latin typeface="Helvetica" pitchFamily="2" charset="0"/>
              </a:rPr>
              <a:t>L is an </a:t>
            </a:r>
            <a:r>
              <a:rPr lang="el-GR" sz="2000" dirty="0">
                <a:solidFill>
                  <a:srgbClr val="FFE85D"/>
                </a:solidFill>
                <a:effectLst/>
                <a:latin typeface="Helvetica" pitchFamily="2" charset="0"/>
              </a:rPr>
              <a:t>ω−</a:t>
            </a:r>
            <a:r>
              <a:rPr lang="en-US" sz="2000" dirty="0">
                <a:solidFill>
                  <a:srgbClr val="FFE85D"/>
                </a:solidFill>
                <a:effectLst/>
                <a:latin typeface="Helvetica" pitchFamily="2" charset="0"/>
              </a:rPr>
              <a:t>rational subset of </a:t>
            </a:r>
            <a:r>
              <a:rPr lang="el-GR" sz="2000" dirty="0">
                <a:solidFill>
                  <a:srgbClr val="FFE85D"/>
                </a:solidFill>
                <a:effectLst/>
                <a:latin typeface="Helvetica" pitchFamily="2" charset="0"/>
              </a:rPr>
              <a:t> Σ</a:t>
            </a:r>
            <a:r>
              <a:rPr lang="el-GR" sz="2000" baseline="30000" dirty="0">
                <a:solidFill>
                  <a:srgbClr val="FFE85D"/>
                </a:solidFill>
                <a:effectLst/>
                <a:latin typeface="Helvetica" pitchFamily="2" charset="0"/>
              </a:rPr>
              <a:t>ω</a:t>
            </a:r>
            <a:r>
              <a:rPr lang="el-GR" sz="2000" dirty="0">
                <a:solidFill>
                  <a:srgbClr val="FFE85D"/>
                </a:solidFill>
                <a:effectLst/>
                <a:latin typeface="Helvetica" pitchFamily="2" charset="0"/>
              </a:rPr>
              <a:t> </a:t>
            </a:r>
            <a:r>
              <a:rPr lang="en-US" sz="2000" dirty="0">
                <a:solidFill>
                  <a:srgbClr val="FFE85D"/>
                </a:solidFill>
                <a:effectLst/>
                <a:latin typeface="Helvetica" pitchFamily="2" charset="0"/>
              </a:rPr>
              <a:t>if and only if it is a finite union of sets of the form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FFE85D"/>
                </a:solidFill>
                <a:effectLst/>
                <a:latin typeface="Helvetica" pitchFamily="2" charset="0"/>
              </a:rPr>
              <a:t>XY</a:t>
            </a:r>
            <a:r>
              <a:rPr lang="el-GR" sz="2000" baseline="30000" dirty="0">
                <a:solidFill>
                  <a:srgbClr val="FFE85D"/>
                </a:solidFill>
                <a:effectLst/>
                <a:latin typeface="Helvetica" pitchFamily="2" charset="0"/>
              </a:rPr>
              <a:t>ω</a:t>
            </a:r>
            <a:r>
              <a:rPr lang="el-GR" sz="2000" dirty="0">
                <a:solidFill>
                  <a:srgbClr val="FFE85D"/>
                </a:solidFill>
                <a:effectLst/>
                <a:latin typeface="Helvetica" pitchFamily="2" charset="0"/>
              </a:rPr>
              <a:t> </a:t>
            </a:r>
            <a:r>
              <a:rPr lang="en-US" sz="2000" dirty="0">
                <a:solidFill>
                  <a:srgbClr val="FFE85D"/>
                </a:solidFill>
                <a:effectLst/>
                <a:latin typeface="Helvetica" pitchFamily="2" charset="0"/>
              </a:rPr>
              <a:t>where X and Y are rational subsets of </a:t>
            </a:r>
            <a:r>
              <a:rPr lang="el-GR" sz="2000" b="1" dirty="0">
                <a:solidFill>
                  <a:srgbClr val="FFE85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US" sz="2000" b="1" baseline="30000" dirty="0">
                <a:solidFill>
                  <a:srgbClr val="FFE85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sz="2000" b="1" dirty="0">
                <a:solidFill>
                  <a:srgbClr val="FFE85D"/>
                </a:solidFill>
                <a:latin typeface="Helvetica" pitchFamily="2" charset="0"/>
                <a:cs typeface="Calibri" panose="020F0502020204030204" pitchFamily="34" charset="0"/>
              </a:rPr>
              <a:t>. </a:t>
            </a:r>
            <a:endParaRPr lang="en-US" sz="2000" b="1" dirty="0"/>
          </a:p>
          <a:p>
            <a:pPr algn="just"/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Let </a:t>
            </a:r>
            <a:r>
              <a:rPr lang="el-GR" sz="2000" dirty="0">
                <a:solidFill>
                  <a:schemeClr val="tx1">
                    <a:lumMod val="85000"/>
                  </a:schemeClr>
                </a:solidFill>
              </a:rPr>
              <a:t>Σ={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a,b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}.</a:t>
            </a:r>
            <a:endParaRPr lang="en-US" sz="2000" b="1" dirty="0">
              <a:solidFill>
                <a:schemeClr val="tx1">
                  <a:lumMod val="85000"/>
                </a:schemeClr>
              </a:solidFill>
            </a:endParaRPr>
          </a:p>
          <a:p>
            <a:pPr algn="just"/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Define the language L⊆</a:t>
            </a:r>
            <a:r>
              <a:rPr lang="el-GR" sz="2000" dirty="0">
                <a:solidFill>
                  <a:schemeClr val="tx1">
                    <a:lumMod val="85000"/>
                  </a:schemeClr>
                </a:solidFill>
              </a:rPr>
              <a:t>Σ</a:t>
            </a:r>
            <a:r>
              <a:rPr lang="el-GR" sz="2000" baseline="30000" dirty="0">
                <a:solidFill>
                  <a:schemeClr val="tx1">
                    <a:lumMod val="85000"/>
                  </a:schemeClr>
                </a:solidFill>
              </a:rPr>
              <a:t>ω</a:t>
            </a:r>
            <a:r>
              <a:rPr lang="el-GR" sz="20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as: L={w∈</a:t>
            </a:r>
            <a:r>
              <a:rPr lang="el-GR" sz="2000" dirty="0">
                <a:solidFill>
                  <a:schemeClr val="tx1">
                    <a:lumMod val="85000"/>
                  </a:schemeClr>
                </a:solidFill>
              </a:rPr>
              <a:t>Σ</a:t>
            </a:r>
            <a:r>
              <a:rPr lang="el-GR" sz="2000" baseline="30000" dirty="0">
                <a:solidFill>
                  <a:schemeClr val="tx1">
                    <a:lumMod val="85000"/>
                  </a:schemeClr>
                </a:solidFill>
              </a:rPr>
              <a:t>ω</a:t>
            </a:r>
            <a:r>
              <a:rPr lang="el-GR" sz="2000" dirty="0">
                <a:solidFill>
                  <a:schemeClr val="tx1">
                    <a:lumMod val="85000"/>
                  </a:schemeClr>
                </a:solidFill>
              </a:rPr>
              <a:t>∣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w contains a finite number of b’s and then infinite a’s}.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>
                    <a:lumMod val="85000"/>
                  </a:schemeClr>
                </a:solidFill>
              </a:rPr>
              <a:t>Construction of L: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lvl="1" algn="just"/>
            <a:r>
              <a:rPr lang="en-US" sz="2000" b="1" dirty="0">
                <a:solidFill>
                  <a:schemeClr val="tx1">
                    <a:lumMod val="85000"/>
                  </a:schemeClr>
                </a:solidFill>
              </a:rPr>
              <a:t>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: Finite sequences of a's and b's (finite b's), i.e., X={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a,b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}</a:t>
            </a:r>
            <a:r>
              <a:rPr lang="en-US" sz="2000" baseline="30000" dirty="0">
                <a:solidFill>
                  <a:schemeClr val="tx1">
                    <a:lumMod val="85000"/>
                  </a:schemeClr>
                </a:solidFill>
              </a:rPr>
              <a:t>∗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b</a:t>
            </a:r>
            <a:r>
              <a:rPr lang="en-US" sz="2000" baseline="30000" dirty="0">
                <a:solidFill>
                  <a:schemeClr val="tx1">
                    <a:lumMod val="85000"/>
                  </a:schemeClr>
                </a:solidFill>
              </a:rPr>
              <a:t>∗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lvl="1" algn="just"/>
            <a:r>
              <a:rPr lang="en-US" sz="2000" b="1" dirty="0">
                <a:solidFill>
                  <a:schemeClr val="tx1">
                    <a:lumMod val="85000"/>
                  </a:schemeClr>
                </a:solidFill>
              </a:rPr>
              <a:t>Y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: A single a, i.e., Y={a}.</a:t>
            </a:r>
          </a:p>
          <a:p>
            <a:pPr lvl="1" algn="just"/>
            <a:r>
              <a:rPr lang="en-US" sz="2000" b="1" dirty="0">
                <a:solidFill>
                  <a:schemeClr val="tx1">
                    <a:lumMod val="85000"/>
                  </a:schemeClr>
                </a:solidFill>
              </a:rPr>
              <a:t>Y</a:t>
            </a:r>
            <a:r>
              <a:rPr lang="el-GR" sz="2000" b="1" baseline="30000" dirty="0">
                <a:solidFill>
                  <a:schemeClr val="tx1">
                    <a:lumMod val="85000"/>
                  </a:schemeClr>
                </a:solidFill>
              </a:rPr>
              <a:t>ω</a:t>
            </a:r>
            <a:r>
              <a:rPr lang="el-GR" sz="2000" dirty="0">
                <a:solidFill>
                  <a:schemeClr val="tx1">
                    <a:lumMod val="85000"/>
                  </a:schemeClr>
                </a:solidFill>
              </a:rPr>
              <a:t>: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Infinite repetition of a, i.e., Y</a:t>
            </a:r>
            <a:r>
              <a:rPr lang="el-GR" sz="2000" baseline="30000" dirty="0">
                <a:solidFill>
                  <a:schemeClr val="tx1">
                    <a:lumMod val="85000"/>
                  </a:schemeClr>
                </a:solidFill>
              </a:rPr>
              <a:t>ω</a:t>
            </a:r>
            <a:r>
              <a:rPr lang="el-GR" sz="2000" dirty="0">
                <a:solidFill>
                  <a:schemeClr val="tx1">
                    <a:lumMod val="85000"/>
                  </a:schemeClr>
                </a:solidFill>
              </a:rPr>
              <a:t>={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a</a:t>
            </a:r>
            <a:r>
              <a:rPr lang="el-GR" sz="2000" baseline="30000" dirty="0">
                <a:solidFill>
                  <a:schemeClr val="tx1">
                    <a:lumMod val="85000"/>
                  </a:schemeClr>
                </a:solidFill>
              </a:rPr>
              <a:t>ω</a:t>
            </a:r>
            <a:r>
              <a:rPr lang="el-GR" sz="2000" dirty="0">
                <a:solidFill>
                  <a:schemeClr val="tx1">
                    <a:lumMod val="85000"/>
                  </a:schemeClr>
                </a:solidFill>
              </a:rPr>
              <a:t>}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.</a:t>
            </a:r>
            <a:endParaRPr lang="el-GR" sz="2000" dirty="0">
              <a:solidFill>
                <a:schemeClr val="tx1">
                  <a:lumMod val="8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>
                    <a:lumMod val="85000"/>
                  </a:schemeClr>
                </a:solidFill>
              </a:rPr>
              <a:t>Language Representation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:</a:t>
            </a:r>
          </a:p>
          <a:p>
            <a:pPr algn="just"/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L=XY</a:t>
            </a:r>
            <a:r>
              <a:rPr lang="el-GR" sz="2000" dirty="0">
                <a:solidFill>
                  <a:schemeClr val="tx1">
                    <a:lumMod val="85000"/>
                  </a:schemeClr>
                </a:solidFill>
              </a:rPr>
              <a:t>ω={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a,b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}</a:t>
            </a:r>
            <a:r>
              <a:rPr lang="en-US" sz="2000" baseline="30000" dirty="0">
                <a:solidFill>
                  <a:schemeClr val="tx1">
                    <a:lumMod val="85000"/>
                  </a:schemeClr>
                </a:solidFill>
              </a:rPr>
              <a:t>∗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b</a:t>
            </a:r>
            <a:r>
              <a:rPr lang="en-US" sz="2000" baseline="30000" dirty="0" err="1">
                <a:solidFill>
                  <a:schemeClr val="tx1">
                    <a:lumMod val="85000"/>
                  </a:schemeClr>
                </a:solidFill>
              </a:rPr>
              <a:t>∗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a</a:t>
            </a:r>
            <a:r>
              <a:rPr lang="el-GR" sz="2000" baseline="30000" dirty="0">
                <a:solidFill>
                  <a:schemeClr val="tx1">
                    <a:lumMod val="85000"/>
                  </a:schemeClr>
                </a:solidFill>
              </a:rPr>
              <a:t>ω</a:t>
            </a:r>
            <a:endParaRPr lang="en-US" sz="2000" b="1" baseline="30000" dirty="0">
              <a:solidFill>
                <a:schemeClr val="tx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424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162BC-E868-9B27-015A-ED5DC8DFA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1E9A-A264-1B05-B19D-76366A63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334645"/>
            <a:ext cx="12754970" cy="1636659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effectLst/>
                <a:latin typeface="Helvetica" pitchFamily="2" charset="0"/>
              </a:rPr>
              <a:t>Equivalence between Automata and Algebraic Recognition</a:t>
            </a:r>
            <a:br>
              <a:rPr lang="en-US" sz="3200" b="1" dirty="0">
                <a:solidFill>
                  <a:schemeClr val="tx1"/>
                </a:solidFill>
                <a:effectLst/>
                <a:latin typeface="Helvetica" pitchFamily="2" charset="0"/>
              </a:rPr>
            </a:b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9D5F5-E647-0EEA-86F1-D3770A264B8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3890" y="1971304"/>
            <a:ext cx="11344220" cy="282632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rgbClr val="FFE85D"/>
                </a:solidFill>
                <a:effectLst/>
              </a:rPr>
              <a:t>Theorem: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Let be an alphabet and X ⊆</a:t>
            </a:r>
            <a:r>
              <a:rPr lang="el-GR" sz="2000" dirty="0">
                <a:solidFill>
                  <a:schemeClr val="tx1">
                    <a:lumMod val="85000"/>
                  </a:schemeClr>
                </a:solidFill>
                <a:effectLst/>
              </a:rPr>
              <a:t>ω.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Then the following statements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are equivalent: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1. X is </a:t>
            </a:r>
            <a:r>
              <a:rPr lang="el-GR" sz="2000" dirty="0">
                <a:solidFill>
                  <a:schemeClr val="tx1">
                    <a:lumMod val="85000"/>
                  </a:schemeClr>
                </a:solidFill>
                <a:effectLst/>
              </a:rPr>
              <a:t>ω−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rational.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2. There exists a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Büchi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 automaton B such that L</a:t>
            </a:r>
            <a:r>
              <a:rPr lang="el-GR" sz="2000" dirty="0">
                <a:solidFill>
                  <a:schemeClr val="tx1">
                    <a:lumMod val="85000"/>
                  </a:schemeClr>
                </a:solidFill>
                <a:effectLst/>
              </a:rPr>
              <a:t>ω(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B) = X.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3. X is strongly recognized by some morphism onto a finite semigroup.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4. X is recognized by some morphism onto a finite </a:t>
            </a:r>
            <a:r>
              <a:rPr lang="el-GR" sz="2000" dirty="0">
                <a:solidFill>
                  <a:schemeClr val="tx1">
                    <a:lumMod val="85000"/>
                  </a:schemeClr>
                </a:solidFill>
                <a:effectLst/>
              </a:rPr>
              <a:t>ω−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semigroup/Wilke algebra.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9F527D-52BF-6E14-E4D6-D42CBA0F5718}"/>
              </a:ext>
            </a:extLst>
          </p:cNvPr>
          <p:cNvSpPr txBox="1"/>
          <p:nvPr/>
        </p:nvSpPr>
        <p:spPr>
          <a:xfrm>
            <a:off x="423890" y="4593357"/>
            <a:ext cx="648986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rgbClr val="FFE85D"/>
                </a:solidFill>
                <a:effectLst/>
                <a:latin typeface="Helvetica" pitchFamily="2" charset="0"/>
              </a:rPr>
              <a:t>Example: </a:t>
            </a:r>
          </a:p>
          <a:p>
            <a:pPr algn="just"/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Alphabet: </a:t>
            </a:r>
            <a:r>
              <a:rPr lang="el-GR" sz="2000" dirty="0">
                <a:solidFill>
                  <a:schemeClr val="tx1">
                    <a:lumMod val="85000"/>
                  </a:schemeClr>
                </a:solidFill>
              </a:rPr>
              <a:t>Σ={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a,b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}</a:t>
            </a:r>
          </a:p>
          <a:p>
            <a:pPr algn="just"/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Language: X={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a</a:t>
            </a:r>
            <a:r>
              <a:rPr lang="en-US" sz="2000" baseline="30000" dirty="0" err="1">
                <a:solidFill>
                  <a:schemeClr val="tx1">
                    <a:lumMod val="85000"/>
                  </a:schemeClr>
                </a:solidFill>
              </a:rPr>
              <a:t>n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b</a:t>
            </a:r>
            <a:r>
              <a:rPr lang="el-GR" sz="2000" baseline="30000" dirty="0">
                <a:solidFill>
                  <a:schemeClr val="tx1">
                    <a:lumMod val="85000"/>
                  </a:schemeClr>
                </a:solidFill>
              </a:rPr>
              <a:t>ω</a:t>
            </a:r>
            <a:r>
              <a:rPr lang="el-GR" sz="2000" dirty="0">
                <a:solidFill>
                  <a:schemeClr val="tx1">
                    <a:lumMod val="85000"/>
                  </a:schemeClr>
                </a:solidFill>
              </a:rPr>
              <a:t>∣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n≥0}</a:t>
            </a:r>
          </a:p>
          <a:p>
            <a:pPr algn="just"/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This language includes infinite words with a finite number of 'a's followed by infinite 'b's.</a:t>
            </a:r>
            <a:endParaRPr lang="en-US" sz="2000" dirty="0">
              <a:solidFill>
                <a:schemeClr val="tx1">
                  <a:lumMod val="85000"/>
                </a:schemeClr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144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0EF35-7EDD-1395-CCEF-BDAA74D6D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CCF5-DAC9-2057-7E20-982E55797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334645"/>
            <a:ext cx="12754970" cy="1636659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effectLst/>
                <a:latin typeface="Helvetica" pitchFamily="2" charset="0"/>
              </a:rPr>
              <a:t>Equivalence between Automata and Algebraic Recognition (Cont..)</a:t>
            </a:r>
            <a:br>
              <a:rPr lang="en-US" sz="3200" b="1" dirty="0">
                <a:solidFill>
                  <a:schemeClr val="tx1"/>
                </a:solidFill>
                <a:effectLst/>
                <a:latin typeface="Helvetica" pitchFamily="2" charset="0"/>
              </a:rPr>
            </a:b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80C87-2F8B-7AFC-B560-4281F5CED16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3890" y="1971304"/>
            <a:ext cx="11344220" cy="4370119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>
                <a:solidFill>
                  <a:srgbClr val="FFE85D"/>
                </a:solidFill>
              </a:rPr>
              <a:t>X is </a:t>
            </a:r>
            <a:r>
              <a:rPr lang="el-GR" sz="2000" b="1" dirty="0">
                <a:solidFill>
                  <a:srgbClr val="FFE85D"/>
                </a:solidFill>
              </a:rPr>
              <a:t>ω-</a:t>
            </a:r>
            <a:r>
              <a:rPr lang="en-US" sz="2000" b="1" dirty="0">
                <a:solidFill>
                  <a:srgbClr val="FFE85D"/>
                </a:solidFill>
              </a:rPr>
              <a:t>rational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  <a:endParaRPr lang="en-US" sz="2000" dirty="0">
              <a:solidFill>
                <a:schemeClr val="tx1"/>
              </a:solidFill>
            </a:endParaRPr>
          </a:p>
          <a:p>
            <a:pPr lvl="1" algn="just"/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X=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a</a:t>
            </a:r>
            <a:r>
              <a:rPr lang="en-US" sz="2000" baseline="30000" dirty="0" err="1">
                <a:solidFill>
                  <a:schemeClr val="tx1">
                    <a:lumMod val="85000"/>
                  </a:schemeClr>
                </a:solidFill>
              </a:rPr>
              <a:t>∗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b</a:t>
            </a:r>
            <a:r>
              <a:rPr lang="el-GR" sz="2000" baseline="30000" dirty="0">
                <a:solidFill>
                  <a:schemeClr val="tx1">
                    <a:lumMod val="85000"/>
                  </a:schemeClr>
                </a:solidFill>
              </a:rPr>
              <a:t>ω</a:t>
            </a:r>
            <a:r>
              <a:rPr lang="el-GR" sz="20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is </a:t>
            </a:r>
            <a:r>
              <a:rPr lang="el-GR" sz="2000" dirty="0">
                <a:solidFill>
                  <a:schemeClr val="tx1">
                    <a:lumMod val="85000"/>
                  </a:schemeClr>
                </a:solidFill>
              </a:rPr>
              <a:t>ω-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rational because it is a concatenation of a finite rational language a</a:t>
            </a:r>
            <a:r>
              <a:rPr lang="en-US" sz="2000" baseline="30000" dirty="0">
                <a:solidFill>
                  <a:schemeClr val="tx1">
                    <a:lumMod val="85000"/>
                  </a:schemeClr>
                </a:solidFill>
              </a:rPr>
              <a:t>*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and infinite repetition of b (b</a:t>
            </a:r>
            <a:r>
              <a:rPr lang="el-GR" sz="2000" baseline="30000" dirty="0">
                <a:solidFill>
                  <a:schemeClr val="tx1">
                    <a:lumMod val="85000"/>
                  </a:schemeClr>
                </a:solidFill>
              </a:rPr>
              <a:t>ω</a:t>
            </a:r>
            <a:r>
              <a:rPr lang="el-GR" sz="2000" dirty="0">
                <a:solidFill>
                  <a:schemeClr val="tx1">
                    <a:lumMod val="85000"/>
                  </a:schemeClr>
                </a:solidFill>
              </a:rPr>
              <a:t>).</a:t>
            </a:r>
          </a:p>
          <a:p>
            <a:pPr algn="just"/>
            <a:r>
              <a:rPr lang="en-US" sz="2000" b="1" dirty="0">
                <a:solidFill>
                  <a:srgbClr val="FFE85D"/>
                </a:solidFill>
              </a:rPr>
              <a:t>There exists a </a:t>
            </a:r>
            <a:r>
              <a:rPr lang="en-US" sz="2000" b="1" dirty="0" err="1">
                <a:solidFill>
                  <a:srgbClr val="FFE85D"/>
                </a:solidFill>
              </a:rPr>
              <a:t>Büchi</a:t>
            </a:r>
            <a:r>
              <a:rPr lang="en-US" sz="2000" b="1" dirty="0">
                <a:solidFill>
                  <a:srgbClr val="FFE85D"/>
                </a:solidFill>
              </a:rPr>
              <a:t> automaton B such that L</a:t>
            </a:r>
            <a:r>
              <a:rPr lang="el-GR" sz="2000" b="1" baseline="-25000" dirty="0">
                <a:solidFill>
                  <a:srgbClr val="FFE85D"/>
                </a:solidFill>
              </a:rPr>
              <a:t>ω</a:t>
            </a:r>
            <a:r>
              <a:rPr lang="el-GR" sz="2000" b="1" dirty="0">
                <a:solidFill>
                  <a:srgbClr val="FFE85D"/>
                </a:solidFill>
              </a:rPr>
              <a:t>(</a:t>
            </a:r>
            <a:r>
              <a:rPr lang="en-US" sz="2000" b="1" dirty="0">
                <a:solidFill>
                  <a:srgbClr val="FFE85D"/>
                </a:solidFill>
              </a:rPr>
              <a:t>B)=X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  <a:endParaRPr lang="en-US" sz="2000" dirty="0">
              <a:solidFill>
                <a:schemeClr val="tx1"/>
              </a:solidFill>
            </a:endParaRPr>
          </a:p>
          <a:p>
            <a:pPr lvl="1" algn="just"/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The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Büchi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automaton starts at q0​, reads a and stays at q0​, reads b, and transitions to q1​.</a:t>
            </a:r>
          </a:p>
          <a:p>
            <a:pPr lvl="1" algn="just"/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q1​ is the accepting state, so it accepts the infinite repetition of b’s.</a:t>
            </a:r>
          </a:p>
          <a:p>
            <a:pPr algn="just"/>
            <a:r>
              <a:rPr lang="en-US" sz="2000" b="1" dirty="0">
                <a:solidFill>
                  <a:srgbClr val="FFE85D"/>
                </a:solidFill>
              </a:rPr>
              <a:t>X is strongly recognized by a morphism onto a finite semigroup:</a:t>
            </a:r>
            <a:endParaRPr lang="en-US" sz="2000" dirty="0">
              <a:solidFill>
                <a:srgbClr val="FFE85D"/>
              </a:solidFill>
            </a:endParaRPr>
          </a:p>
          <a:p>
            <a:pPr lvl="1" algn="just"/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Map 'a' to 1 and 'b' to 2.</a:t>
            </a:r>
          </a:p>
          <a:p>
            <a:pPr lvl="1" algn="just"/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The semigroup operation reflects transitions between sequences of a’s and b’s.</a:t>
            </a:r>
          </a:p>
          <a:p>
            <a:pPr algn="just"/>
            <a:r>
              <a:rPr lang="en-US" sz="2000" b="1" dirty="0">
                <a:solidFill>
                  <a:srgbClr val="FFE85D"/>
                </a:solidFill>
              </a:rPr>
              <a:t>X is recognized by some morphism onto a finite </a:t>
            </a:r>
            <a:r>
              <a:rPr lang="el-GR" sz="2000" b="1" dirty="0">
                <a:solidFill>
                  <a:srgbClr val="FFE85D"/>
                </a:solidFill>
              </a:rPr>
              <a:t>ω-</a:t>
            </a:r>
            <a:r>
              <a:rPr lang="en-US" sz="2000" b="1" dirty="0">
                <a:solidFill>
                  <a:srgbClr val="FFE85D"/>
                </a:solidFill>
              </a:rPr>
              <a:t>semigroup/Wilke algebra:</a:t>
            </a:r>
            <a:endParaRPr lang="en-US" sz="2000" dirty="0">
              <a:solidFill>
                <a:srgbClr val="FFE85D"/>
              </a:solidFill>
            </a:endParaRPr>
          </a:p>
          <a:p>
            <a:pPr lvl="1" algn="just"/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The finite portion a</a:t>
            </a:r>
            <a:r>
              <a:rPr lang="en-US" sz="2000" baseline="30000" dirty="0">
                <a:solidFill>
                  <a:schemeClr val="tx1">
                    <a:lumMod val="85000"/>
                  </a:schemeClr>
                </a:solidFill>
              </a:rPr>
              <a:t>∗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is represented by finite operations, and the infinite repetition b</a:t>
            </a:r>
            <a:r>
              <a:rPr lang="el-GR" sz="2000" baseline="30000" dirty="0">
                <a:solidFill>
                  <a:schemeClr val="tx1">
                    <a:lumMod val="85000"/>
                  </a:schemeClr>
                </a:solidFill>
              </a:rPr>
              <a:t>ω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is encoded by the </a:t>
            </a:r>
            <a:r>
              <a:rPr lang="el-GR" sz="2000" dirty="0">
                <a:solidFill>
                  <a:schemeClr val="tx1">
                    <a:lumMod val="85000"/>
                  </a:schemeClr>
                </a:solidFill>
              </a:rPr>
              <a:t>ω-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product in the </a:t>
            </a:r>
            <a:r>
              <a:rPr lang="el-GR" sz="2000" dirty="0">
                <a:solidFill>
                  <a:schemeClr val="tx1">
                    <a:lumMod val="85000"/>
                  </a:schemeClr>
                </a:solidFill>
              </a:rPr>
              <a:t>ω-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semigroup.</a:t>
            </a:r>
          </a:p>
        </p:txBody>
      </p:sp>
    </p:spTree>
    <p:extLst>
      <p:ext uri="{BB962C8B-B14F-4D97-AF65-F5344CB8AC3E}">
        <p14:creationId xmlns:p14="http://schemas.microsoft.com/office/powerpoint/2010/main" val="143648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ctrTitle"/>
          </p:nvPr>
        </p:nvSpPr>
        <p:spPr>
          <a:xfrm>
            <a:off x="152400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 dirty="0">
                <a:latin typeface="Arial"/>
                <a:ea typeface="Arial"/>
                <a:cs typeface="Arial"/>
                <a:sym typeface="Arial"/>
              </a:rPr>
              <a:t>Introduction: Background</a:t>
            </a:r>
            <a:endParaRPr dirty="0"/>
          </a:p>
        </p:txBody>
      </p:sp>
      <p:sp>
        <p:nvSpPr>
          <p:cNvPr id="67" name="Google Shape;67;p2"/>
          <p:cNvSpPr txBox="1">
            <a:spLocks noGrp="1"/>
          </p:cNvSpPr>
          <p:nvPr>
            <p:ph type="subTitle" idx="1"/>
          </p:nvPr>
        </p:nvSpPr>
        <p:spPr>
          <a:xfrm>
            <a:off x="874734" y="1079500"/>
            <a:ext cx="10442532" cy="51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4864"/>
              <a:buNone/>
            </a:pPr>
            <a:r>
              <a:rPr lang="en-US" sz="2700" b="1" dirty="0">
                <a:solidFill>
                  <a:srgbClr val="FFE8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Finite Automata (FA):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Recognize patterns in input sequences (finite words).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4864"/>
              <a:buNone/>
            </a:pPr>
            <a:endParaRPr lang="en-US" sz="2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4864"/>
              <a:buNone/>
            </a:pPr>
            <a:r>
              <a:rPr lang="en-US" sz="2700" b="1" dirty="0">
                <a:solidFill>
                  <a:srgbClr val="FFE8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Infinite Words (</a:t>
            </a:r>
            <a:r>
              <a:rPr lang="el-GR" sz="2700" b="1" dirty="0">
                <a:solidFill>
                  <a:srgbClr val="FFE8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ω-</a:t>
            </a:r>
            <a:r>
              <a:rPr lang="en-US" sz="2700" b="1" dirty="0">
                <a:solidFill>
                  <a:srgbClr val="FFE8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words):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Sequences that continue indefinitely.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4864"/>
              <a:buNone/>
            </a:pPr>
            <a:endParaRPr lang="en-US" sz="2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4864"/>
              <a:buNone/>
            </a:pPr>
            <a:r>
              <a:rPr lang="el-GR" sz="2700" b="1" dirty="0">
                <a:solidFill>
                  <a:srgbClr val="FFE8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ω-</a:t>
            </a:r>
            <a:r>
              <a:rPr lang="en-US" sz="2700" b="1" dirty="0">
                <a:solidFill>
                  <a:srgbClr val="FFE8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Automata: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Variants of FA that handle infinite words.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4864"/>
              <a:buNone/>
            </a:pPr>
            <a:endParaRPr lang="en-US" sz="2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4864"/>
              <a:buNone/>
            </a:pPr>
            <a:r>
              <a:rPr lang="en-US" sz="2700" b="1" dirty="0">
                <a:solidFill>
                  <a:srgbClr val="FFE8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Algebraic Characterization: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Uses algebraic structures to model automata behavior, extending from finite to infinite words.</a:t>
            </a:r>
            <a:endParaRPr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2DE36-AA05-88ED-2106-CBB6B128C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C0A53-AD06-8F2E-02A9-B1FDE8D0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2D88B-413C-F69C-8BD7-6248A5629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300" y="1781299"/>
            <a:ext cx="10515600" cy="4845132"/>
          </a:xfrm>
        </p:spPr>
        <p:txBody>
          <a:bodyPr>
            <a:noAutofit/>
          </a:bodyPr>
          <a:lstStyle/>
          <a:p>
            <a:r>
              <a:rPr lang="en-US" sz="2000" b="1" dirty="0" err="1">
                <a:solidFill>
                  <a:srgbClr val="FFE85D"/>
                </a:solidFill>
              </a:rPr>
              <a:t>Büchi</a:t>
            </a:r>
            <a:r>
              <a:rPr lang="en-US" sz="2000" b="1" dirty="0">
                <a:solidFill>
                  <a:srgbClr val="FFE85D"/>
                </a:solidFill>
              </a:rPr>
              <a:t> Automata &amp; </a:t>
            </a:r>
            <a:r>
              <a:rPr lang="el-GR" sz="2000" b="1" dirty="0">
                <a:solidFill>
                  <a:srgbClr val="FFE85D"/>
                </a:solidFill>
              </a:rPr>
              <a:t>ω-</a:t>
            </a:r>
            <a:r>
              <a:rPr lang="en-US" sz="2000" b="1" dirty="0">
                <a:solidFill>
                  <a:srgbClr val="FFE85D"/>
                </a:solidFill>
              </a:rPr>
              <a:t>Regular Languages</a:t>
            </a:r>
            <a:r>
              <a:rPr lang="en-US" sz="2000" dirty="0">
                <a:solidFill>
                  <a:srgbClr val="FFE85D"/>
                </a:solidFill>
              </a:rPr>
              <a:t>:</a:t>
            </a:r>
            <a:br>
              <a:rPr lang="en-US" sz="2000" dirty="0"/>
            </a:br>
            <a:r>
              <a:rPr lang="en-US" sz="2000" dirty="0" err="1"/>
              <a:t>Büchi</a:t>
            </a:r>
            <a:r>
              <a:rPr lang="en-US" sz="2000" dirty="0"/>
              <a:t> automata recognize </a:t>
            </a:r>
            <a:r>
              <a:rPr lang="el-GR" sz="2000" dirty="0"/>
              <a:t>ω-</a:t>
            </a:r>
            <a:r>
              <a:rPr lang="en-US" sz="2000" dirty="0"/>
              <a:t>regular languages, which consist of infinite sequences.</a:t>
            </a:r>
          </a:p>
          <a:p>
            <a:r>
              <a:rPr lang="en-US" sz="2000" b="1" dirty="0">
                <a:solidFill>
                  <a:srgbClr val="FFE85D"/>
                </a:solidFill>
              </a:rPr>
              <a:t>Kleene's Theorem &amp; Closure</a:t>
            </a:r>
            <a:r>
              <a:rPr lang="en-US" sz="2000" dirty="0">
                <a:solidFill>
                  <a:srgbClr val="FFE85D"/>
                </a:solidFill>
              </a:rPr>
              <a:t>:</a:t>
            </a:r>
            <a:br>
              <a:rPr lang="en-US" sz="2000" dirty="0"/>
            </a:br>
            <a:r>
              <a:rPr lang="en-US" sz="2000" dirty="0"/>
              <a:t>Kleene's theorem defines regular languages, which are closed under union, concatenation, and Kleene star.</a:t>
            </a:r>
          </a:p>
          <a:p>
            <a:r>
              <a:rPr lang="en-US" sz="2000" b="1" dirty="0">
                <a:solidFill>
                  <a:srgbClr val="FFE85D"/>
                </a:solidFill>
              </a:rPr>
              <a:t>Deterministic vs Non-deterministic </a:t>
            </a:r>
            <a:r>
              <a:rPr lang="en-US" sz="2000" b="1" dirty="0" err="1">
                <a:solidFill>
                  <a:srgbClr val="FFE85D"/>
                </a:solidFill>
              </a:rPr>
              <a:t>Büchi</a:t>
            </a:r>
            <a:r>
              <a:rPr lang="en-US" sz="2000" b="1" dirty="0">
                <a:solidFill>
                  <a:srgbClr val="FFE85D"/>
                </a:solidFill>
              </a:rPr>
              <a:t> Automata</a:t>
            </a:r>
            <a:r>
              <a:rPr lang="en-US" sz="2000" dirty="0">
                <a:solidFill>
                  <a:srgbClr val="FFE85D"/>
                </a:solidFill>
              </a:rPr>
              <a:t>:</a:t>
            </a:r>
            <a:br>
              <a:rPr lang="en-US" sz="2000" dirty="0"/>
            </a:br>
            <a:r>
              <a:rPr lang="en-US" sz="2000" dirty="0"/>
              <a:t>Non-deterministic </a:t>
            </a:r>
            <a:r>
              <a:rPr lang="en-US" sz="2000" dirty="0" err="1"/>
              <a:t>Büchi</a:t>
            </a:r>
            <a:r>
              <a:rPr lang="en-US" sz="2000" dirty="0"/>
              <a:t> automata are more expressive but harder to determinize.</a:t>
            </a:r>
          </a:p>
          <a:p>
            <a:r>
              <a:rPr lang="en-US" sz="2000" b="1" dirty="0">
                <a:solidFill>
                  <a:srgbClr val="FFE85D"/>
                </a:solidFill>
              </a:rPr>
              <a:t>Equivalence with Algebraic Recognition</a:t>
            </a:r>
            <a:r>
              <a:rPr lang="en-US" sz="2000" dirty="0">
                <a:solidFill>
                  <a:srgbClr val="FFE85D"/>
                </a:solidFill>
              </a:rPr>
              <a:t>:</a:t>
            </a:r>
            <a:br>
              <a:rPr lang="en-US" sz="2000" dirty="0"/>
            </a:br>
            <a:r>
              <a:rPr lang="en-US" sz="2000" dirty="0" err="1"/>
              <a:t>Büchi</a:t>
            </a:r>
            <a:r>
              <a:rPr lang="en-US" sz="2000" dirty="0"/>
              <a:t> automata and </a:t>
            </a:r>
            <a:r>
              <a:rPr lang="el-GR" sz="2000" dirty="0"/>
              <a:t>ω-</a:t>
            </a:r>
            <a:r>
              <a:rPr lang="en-US" sz="2000" dirty="0"/>
              <a:t>semigroups/Wilke algebras are equivalent in recognizing </a:t>
            </a:r>
            <a:r>
              <a:rPr lang="el-GR" sz="2000" dirty="0"/>
              <a:t>ω-</a:t>
            </a:r>
            <a:r>
              <a:rPr lang="en-US" sz="2000" dirty="0"/>
              <a:t>regular languages.</a:t>
            </a:r>
          </a:p>
        </p:txBody>
      </p:sp>
    </p:spTree>
    <p:extLst>
      <p:ext uri="{BB962C8B-B14F-4D97-AF65-F5344CB8AC3E}">
        <p14:creationId xmlns:p14="http://schemas.microsoft.com/office/powerpoint/2010/main" val="2459962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174"/>
            <a:ext cx="10515600" cy="1055605"/>
          </a:xfrm>
        </p:spPr>
        <p:txBody>
          <a:bodyPr>
            <a:normAutofit/>
          </a:bodyPr>
          <a:lstStyle/>
          <a:p>
            <a:pPr algn="ctr"/>
            <a:r>
              <a:rPr sz="4000" b="1" dirty="0"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Scope &amp; </a:t>
            </a:r>
            <a:r>
              <a:rPr lang="en-US" sz="4000" b="1" dirty="0">
                <a:latin typeface="Arial"/>
                <a:ea typeface="Arial"/>
                <a:cs typeface="Arial"/>
                <a:sym typeface="Arial"/>
              </a:rPr>
              <a:t>References</a:t>
            </a:r>
            <a:endParaRPr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100" y="540975"/>
            <a:ext cx="10233800" cy="683360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>
                <a:solidFill>
                  <a:srgbClr val="FFE85D"/>
                </a:solidFill>
              </a:rPr>
              <a:t>Optimization of Automata Conversions</a:t>
            </a:r>
            <a:r>
              <a:rPr lang="en-US" sz="2000" dirty="0">
                <a:solidFill>
                  <a:srgbClr val="FFE85D"/>
                </a:solidFill>
              </a:rPr>
              <a:t>:</a:t>
            </a:r>
            <a:br>
              <a:rPr lang="en-US" sz="2000" dirty="0"/>
            </a:br>
            <a:r>
              <a:rPr lang="en-US" sz="2000" dirty="0"/>
              <a:t>Developing more efficient algorithms for converting non-deterministic </a:t>
            </a:r>
            <a:r>
              <a:rPr lang="en-US" sz="2000" dirty="0" err="1"/>
              <a:t>Büchi</a:t>
            </a:r>
            <a:r>
              <a:rPr lang="en-US" sz="2000" dirty="0"/>
              <a:t> automata to deterministic ones, minimizing state explosion.</a:t>
            </a:r>
          </a:p>
          <a:p>
            <a:r>
              <a:rPr lang="en-US" sz="2000" b="1" dirty="0">
                <a:solidFill>
                  <a:srgbClr val="FFE85D"/>
                </a:solidFill>
              </a:rPr>
              <a:t>Advanced Language Recognition</a:t>
            </a:r>
            <a:r>
              <a:rPr lang="en-US" sz="2000" dirty="0">
                <a:solidFill>
                  <a:srgbClr val="FFE85D"/>
                </a:solidFill>
              </a:rPr>
              <a:t>:</a:t>
            </a:r>
            <a:br>
              <a:rPr lang="en-US" sz="2000" dirty="0"/>
            </a:br>
            <a:r>
              <a:rPr lang="en-US" sz="2000" dirty="0"/>
              <a:t>Extending the use of </a:t>
            </a:r>
            <a:r>
              <a:rPr lang="el-GR" sz="2000" dirty="0"/>
              <a:t>ω-</a:t>
            </a:r>
            <a:r>
              <a:rPr lang="en-US" sz="2000" dirty="0"/>
              <a:t>semigroups and Wilke algebras to handle more complex temporal properties and fairness conditions in infinite-state systems.</a:t>
            </a:r>
          </a:p>
          <a:p>
            <a:r>
              <a:rPr lang="en-US" sz="2000" b="1" dirty="0">
                <a:solidFill>
                  <a:srgbClr val="FFE85D"/>
                </a:solidFill>
              </a:rPr>
              <a:t>Integration with Other Logics</a:t>
            </a:r>
            <a:r>
              <a:rPr lang="en-US" sz="2000" dirty="0">
                <a:solidFill>
                  <a:srgbClr val="FFE85D"/>
                </a:solidFill>
              </a:rPr>
              <a:t>:</a:t>
            </a:r>
            <a:br>
              <a:rPr lang="en-US" sz="2000" dirty="0"/>
            </a:br>
            <a:r>
              <a:rPr lang="en-US" sz="2000" dirty="0"/>
              <a:t>Exploring the integration of </a:t>
            </a:r>
            <a:r>
              <a:rPr lang="en-US" sz="2000" dirty="0" err="1"/>
              <a:t>Büchi</a:t>
            </a:r>
            <a:r>
              <a:rPr lang="en-US" sz="2000" dirty="0"/>
              <a:t> automata with other logical frameworks like </a:t>
            </a:r>
            <a:r>
              <a:rPr lang="en-US" sz="2000" b="1" dirty="0"/>
              <a:t>monadic second-order logic</a:t>
            </a:r>
            <a:r>
              <a:rPr lang="en-US" sz="2000" dirty="0"/>
              <a:t> for broader applications in formal verification and system analysis.</a:t>
            </a: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References: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Ghazi, Z. (2022). An Algebraic Characterization of Finite Automata on Infinite Words (Doctoral dissertation, Bryn </a:t>
            </a:r>
            <a:r>
              <a:rPr lang="en-IN" sz="1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Mawr</a:t>
            </a:r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College).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Wikimedia Foundation. (2024, November 9). </a:t>
            </a:r>
            <a:r>
              <a:rPr lang="en-IN" sz="1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automaton. Wikipedia.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Perrin, D., &amp; Eric , J. (1995). Semigroups and automata on Infinite Words.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Mukund, M. (n.d.). Finite-State Automata on Infinite Inputs.</a:t>
            </a:r>
          </a:p>
          <a:p>
            <a:pPr marL="0" indent="0">
              <a:buNone/>
            </a:pPr>
            <a:endParaRPr lang="en-IN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9352B-FB5D-E32F-BF5B-E4FB6FF5D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313" y="687388"/>
            <a:ext cx="6290687" cy="5483225"/>
          </a:xfrm>
          <a:effectLst/>
        </p:spPr>
        <p:txBody>
          <a:bodyPr wrap="square" anchor="ctr">
            <a:normAutofit/>
          </a:bodyPr>
          <a:lstStyle/>
          <a:p>
            <a:pPr algn="l"/>
            <a:r>
              <a:rPr lang="en-US" sz="720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 You</a:t>
            </a:r>
            <a:br>
              <a:rPr lang="en-US" sz="720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20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4556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7B9F9740-ABF7-9A6A-5F28-E2E0813D9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>
            <a:extLst>
              <a:ext uri="{FF2B5EF4-FFF2-40B4-BE49-F238E27FC236}">
                <a16:creationId xmlns:a16="http://schemas.microsoft.com/office/drawing/2014/main" id="{B20098AE-06C8-808E-AED6-592A7C08D6F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 dirty="0">
                <a:latin typeface="Arial"/>
                <a:cs typeface="Arial"/>
                <a:sym typeface="Arial"/>
              </a:rPr>
              <a:t>Introduction: Background</a:t>
            </a:r>
            <a:endParaRPr dirty="0"/>
          </a:p>
        </p:txBody>
      </p:sp>
      <p:sp>
        <p:nvSpPr>
          <p:cNvPr id="67" name="Google Shape;67;p2">
            <a:extLst>
              <a:ext uri="{FF2B5EF4-FFF2-40B4-BE49-F238E27FC236}">
                <a16:creationId xmlns:a16="http://schemas.microsoft.com/office/drawing/2014/main" id="{41499227-4526-F2CE-83D4-671C5A16B2C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74734" y="1079500"/>
            <a:ext cx="10442532" cy="57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sz="2400" b="1" dirty="0">
                <a:solidFill>
                  <a:srgbClr val="FFE8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Finite Automata Challenge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Extending to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infinite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words is more complex.</a:t>
            </a:r>
          </a:p>
          <a:p>
            <a:pPr algn="just"/>
            <a:r>
              <a:rPr lang="en-US" sz="2400" b="1" dirty="0">
                <a:solidFill>
                  <a:srgbClr val="FFE8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Historical Milestones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(1960s)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Linked infinite sequences with </a:t>
            </a:r>
            <a:r>
              <a:rPr lang="el-G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ω-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regular languages through monadic second-order logic.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Schützenberger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(1990s)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Used finite aperiodic monoids to connect automata theory with algebra for star-free languages.</a:t>
            </a:r>
          </a:p>
          <a:p>
            <a:pPr algn="just"/>
            <a:r>
              <a:rPr lang="en-US" sz="2400" b="1" dirty="0">
                <a:solidFill>
                  <a:srgbClr val="FFE8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Transition to Infinite Words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Finite monoid theory struggles with infinite words.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Multi-sorted algebras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bridge finite and infinite words.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Examples: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l-G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ω-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Semigroups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Define mixed products (finite × infinite → infinite).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Wilke Algebras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Use the unary </a:t>
            </a:r>
            <a:r>
              <a:rPr lang="el-G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ω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 for infinite word recognition.</a:t>
            </a:r>
          </a:p>
        </p:txBody>
      </p:sp>
    </p:spTree>
    <p:extLst>
      <p:ext uri="{BB962C8B-B14F-4D97-AF65-F5344CB8AC3E}">
        <p14:creationId xmlns:p14="http://schemas.microsoft.com/office/powerpoint/2010/main" val="2328900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4A00B1B2-CC44-A22E-6822-057803AC0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>
            <a:extLst>
              <a:ext uri="{FF2B5EF4-FFF2-40B4-BE49-F238E27FC236}">
                <a16:creationId xmlns:a16="http://schemas.microsoft.com/office/drawing/2014/main" id="{6FEF4307-7BD8-A591-C81B-F51D7ABF9D8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 dirty="0">
                <a:latin typeface="Arial"/>
                <a:ea typeface="Arial"/>
                <a:cs typeface="Arial"/>
                <a:sym typeface="Arial"/>
              </a:rPr>
              <a:t>Motivation and purpose</a:t>
            </a:r>
            <a:endParaRPr lang="en-US" dirty="0"/>
          </a:p>
        </p:txBody>
      </p:sp>
      <p:sp>
        <p:nvSpPr>
          <p:cNvPr id="67" name="Google Shape;67;p2">
            <a:extLst>
              <a:ext uri="{FF2B5EF4-FFF2-40B4-BE49-F238E27FC236}">
                <a16:creationId xmlns:a16="http://schemas.microsoft.com/office/drawing/2014/main" id="{D9A91D27-5F19-98B5-FD21-F74E283A912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74734" y="1079500"/>
            <a:ext cx="10442532" cy="51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Importance of Algebraic Automata Theory: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Applications in software verification, word processing, and network/compiler design.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Finite Automata on Infinite Words: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checking helps identify violations of system specifications.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Practical Applications: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 like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JavaPathFinder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(NASA) and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Cmc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verify complex code and systems</a:t>
            </a:r>
          </a:p>
        </p:txBody>
      </p:sp>
    </p:spTree>
    <p:extLst>
      <p:ext uri="{BB962C8B-B14F-4D97-AF65-F5344CB8AC3E}">
        <p14:creationId xmlns:p14="http://schemas.microsoft.com/office/powerpoint/2010/main" val="254725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44237-ABEC-D39C-8AA2-2E654A62D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Formal language &amp; Automata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01965-9FC9-B9D6-1FEC-F46429EDE1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1054" y="1716946"/>
            <a:ext cx="10363826" cy="42368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baseline="0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Finite automata</a:t>
            </a:r>
            <a:r>
              <a:rPr lang="en-US" sz="2400" baseline="0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en-US" sz="2600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finite automaton M is a 5-tuple (Q,∑ ,</a:t>
            </a:r>
            <a:r>
              <a:rPr lang="el-GR" sz="2600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δ, </a:t>
            </a:r>
            <a:r>
              <a:rPr lang="en-US" sz="2600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I, F) where</a:t>
            </a:r>
          </a:p>
          <a:p>
            <a:pPr marL="0" indent="0">
              <a:buNone/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 is the finite set of possible states of M</a:t>
            </a:r>
          </a:p>
          <a:p>
            <a:pPr marL="0" indent="0">
              <a:buNone/>
            </a:pPr>
            <a:endParaRPr lang="en-US" sz="26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∑ is an alphabet of M</a:t>
            </a:r>
          </a:p>
          <a:p>
            <a:endParaRPr lang="en-IN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⊆Q is the set of initial states of M</a:t>
            </a:r>
          </a:p>
          <a:p>
            <a:pPr marL="0" indent="0">
              <a:buNone/>
            </a:pPr>
            <a:endParaRPr lang="en-US" sz="26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 ⊆Q is the set of final/accepted states of M</a:t>
            </a:r>
            <a:endParaRPr lang="en-IN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24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794CE-99EF-7CC6-1209-709E6C50C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Applications of Finite Automata: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68F14-7D0F-3A2A-7DB5-B4FB9F9E9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chemeClr val="tx2"/>
                </a:solidFill>
                <a:latin typeface="Calbri"/>
              </a:rPr>
              <a:t>Compiler Design</a:t>
            </a:r>
          </a:p>
          <a:p>
            <a:r>
              <a:rPr lang="en-IN" sz="2400" dirty="0">
                <a:solidFill>
                  <a:schemeClr val="tx2"/>
                </a:solidFill>
                <a:latin typeface="Calbri"/>
              </a:rPr>
              <a:t>Model Checking</a:t>
            </a:r>
          </a:p>
          <a:p>
            <a:r>
              <a:rPr lang="en-IN" sz="2400" b="1" dirty="0">
                <a:solidFill>
                  <a:schemeClr val="tx2"/>
                </a:solidFill>
                <a:latin typeface="Calbri"/>
              </a:rPr>
              <a:t>Text Searching</a:t>
            </a:r>
          </a:p>
          <a:p>
            <a:r>
              <a:rPr lang="en-IN" sz="2400" dirty="0">
                <a:solidFill>
                  <a:schemeClr val="tx2"/>
                </a:solidFill>
                <a:latin typeface="Calbri"/>
              </a:rPr>
              <a:t>Software Verification</a:t>
            </a:r>
          </a:p>
        </p:txBody>
      </p:sp>
    </p:spTree>
    <p:extLst>
      <p:ext uri="{BB962C8B-B14F-4D97-AF65-F5344CB8AC3E}">
        <p14:creationId xmlns:p14="http://schemas.microsoft.com/office/powerpoint/2010/main" val="4078253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FFBCD-47A2-F917-6F22-66712E84E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52B2-ED84-DA46-9BD3-71CCC42C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Büchi</a:t>
            </a:r>
            <a:r>
              <a:rPr lang="en-US" sz="5400" dirty="0"/>
              <a:t> automaton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A39F9-AC93-E678-E94C-501D69231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4640" y="1565574"/>
            <a:ext cx="11602719" cy="5150185"/>
          </a:xfrm>
        </p:spPr>
        <p:txBody>
          <a:bodyPr>
            <a:normAutofit fontScale="77500" lnSpcReduction="20000"/>
          </a:bodyPr>
          <a:lstStyle/>
          <a:p>
            <a:pPr marL="457200" lvl="1" indent="0" algn="just">
              <a:lnSpc>
                <a:spcPct val="100000"/>
              </a:lnSpc>
              <a:buNone/>
            </a:pPr>
            <a:r>
              <a:rPr lang="en-US" sz="3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3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automaton is a theoretical machine which either accepts or rejects infinite inputs.</a:t>
            </a:r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31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sz="3100" kern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3100" kern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automaton, has a transition function which may have multiple outputs, leading to many possible paths for the same input; it accepts an infinite input if and only if some possible path is accepting.</a:t>
            </a:r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3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sz="3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3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automata recognize the </a:t>
            </a:r>
            <a:r>
              <a:rPr lang="en-US" sz="3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ω-regular language</a:t>
            </a:r>
            <a:r>
              <a:rPr lang="en-US" sz="3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3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sz="3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3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automata are often used in model checking as an automata-theoretic version of a formula in linear temporal logic.</a:t>
            </a:r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3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sz="3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 </a:t>
            </a:r>
            <a:r>
              <a:rPr lang="en-US" sz="3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non-deterministic </a:t>
            </a:r>
            <a:r>
              <a:rPr lang="en-US" sz="31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3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automaton</a:t>
            </a:r>
            <a:r>
              <a:rPr lang="en-US" sz="3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transition function δ is replaced with a transition relation Δ that returns a set of states, and the single initial state q0 is replaced by a set I of initial states. Generally, the term </a:t>
            </a:r>
            <a:r>
              <a:rPr lang="en-US" sz="3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3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automaton without qualifier refers to non-deterministic </a:t>
            </a:r>
            <a:r>
              <a:rPr lang="en-US" sz="3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3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automata.</a:t>
            </a:r>
          </a:p>
          <a:p>
            <a:pPr marL="457200" lvl="1" indent="0" algn="just">
              <a:lnSpc>
                <a:spcPct val="100000"/>
              </a:lnSpc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2400" dirty="0"/>
          </a:p>
          <a:p>
            <a:pPr marL="457200" lvl="1" indent="0" algn="just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Rectangle 3" descr="Infinity">
            <a:extLst>
              <a:ext uri="{FF2B5EF4-FFF2-40B4-BE49-F238E27FC236}">
                <a16:creationId xmlns:a16="http://schemas.microsoft.com/office/drawing/2014/main" id="{34DBCCAB-E9BF-6A6B-4915-6A83D508B192}"/>
              </a:ext>
            </a:extLst>
          </p:cNvPr>
          <p:cNvSpPr/>
          <p:nvPr/>
        </p:nvSpPr>
        <p:spPr>
          <a:xfrm>
            <a:off x="294640" y="1443953"/>
            <a:ext cx="494386" cy="4934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Rectangle 4" descr="Drawing Compass">
            <a:extLst>
              <a:ext uri="{FF2B5EF4-FFF2-40B4-BE49-F238E27FC236}">
                <a16:creationId xmlns:a16="http://schemas.microsoft.com/office/drawing/2014/main" id="{26A198C0-97CC-8906-374A-A848CDF67C94}"/>
              </a:ext>
            </a:extLst>
          </p:cNvPr>
          <p:cNvSpPr/>
          <p:nvPr/>
        </p:nvSpPr>
        <p:spPr>
          <a:xfrm>
            <a:off x="276636" y="3450566"/>
            <a:ext cx="494386" cy="49347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Rectangle 5" descr="Circles with Lines">
            <a:extLst>
              <a:ext uri="{FF2B5EF4-FFF2-40B4-BE49-F238E27FC236}">
                <a16:creationId xmlns:a16="http://schemas.microsoft.com/office/drawing/2014/main" id="{C7D62024-8678-F91E-DED8-993430D2E061}"/>
              </a:ext>
            </a:extLst>
          </p:cNvPr>
          <p:cNvSpPr/>
          <p:nvPr/>
        </p:nvSpPr>
        <p:spPr>
          <a:xfrm>
            <a:off x="175794" y="2292610"/>
            <a:ext cx="494386" cy="493470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6" descr="Disconnected">
            <a:extLst>
              <a:ext uri="{FF2B5EF4-FFF2-40B4-BE49-F238E27FC236}">
                <a16:creationId xmlns:a16="http://schemas.microsoft.com/office/drawing/2014/main" id="{D17178C2-563B-4D36-F0FD-52A928F955F7}"/>
              </a:ext>
            </a:extLst>
          </p:cNvPr>
          <p:cNvSpPr/>
          <p:nvPr/>
        </p:nvSpPr>
        <p:spPr>
          <a:xfrm>
            <a:off x="191343" y="5356647"/>
            <a:ext cx="494386" cy="493470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 descr="Maze">
            <a:extLst>
              <a:ext uri="{FF2B5EF4-FFF2-40B4-BE49-F238E27FC236}">
                <a16:creationId xmlns:a16="http://schemas.microsoft.com/office/drawing/2014/main" id="{7B02D837-1769-FCCB-A2EA-6F1C3628EC4D}"/>
              </a:ext>
            </a:extLst>
          </p:cNvPr>
          <p:cNvSpPr/>
          <p:nvPr/>
        </p:nvSpPr>
        <p:spPr>
          <a:xfrm>
            <a:off x="188234" y="4374071"/>
            <a:ext cx="494386" cy="493470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6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60971-8A00-B146-1578-A41CE4D4F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90FC-35EB-02B7-080A-F0DF85EC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Büchi</a:t>
            </a:r>
            <a:r>
              <a:rPr lang="en-US" sz="5400" dirty="0"/>
              <a:t> automaton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855B6-3358-61F5-39B1-7E1E38A07F3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4640" y="1565574"/>
            <a:ext cx="11602719" cy="515018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 = (Q,∑ ,</a:t>
            </a:r>
            <a:r>
              <a:rPr lang="el-GR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δ,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I, F) be a </a:t>
            </a:r>
            <a:r>
              <a:rPr lang="en-US" sz="2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100" i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Ü</a:t>
            </a:r>
            <a:r>
              <a:rPr lang="en-US" sz="2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automaton and w= w1w2w3... be an infinite word on ∑.</a:t>
            </a:r>
          </a:p>
          <a:p>
            <a:pPr marL="457200" lvl="1" indent="0">
              <a:buNone/>
            </a:pPr>
            <a:endParaRPr lang="en-US" sz="21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run of B on w is a sequence of the form q1q2q3... such that q1 ∈I, and qi+1 ∈ </a:t>
            </a:r>
            <a:r>
              <a:rPr lang="el-GR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δ(</a:t>
            </a:r>
            <a:r>
              <a:rPr lang="en-US" sz="2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qi,wi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∀</a:t>
            </a:r>
            <a:r>
              <a:rPr lang="en-US" sz="2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i∈N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1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denote all the possible runs of B on w as ∆(w). </a:t>
            </a:r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say B accepts w if a run in ∆(w) visits an accepting state infinitely often.</a:t>
            </a:r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Formally, Let p∈∆(w). The set of infinitely repeated states in p is denoted Inf(p).</a:t>
            </a:r>
          </a:p>
          <a:p>
            <a:pPr marL="457200" lvl="1" indent="0">
              <a:buNone/>
            </a:pP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Then, B accepts w if ∃p∈∆(w) </a:t>
            </a:r>
            <a:r>
              <a:rPr lang="en-US" sz="2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s.t.Inf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(p) ∩F ≠ ∅. </a:t>
            </a:r>
          </a:p>
          <a:p>
            <a:pPr marL="457200" lvl="1" indent="0">
              <a:buNone/>
            </a:pP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B accepts w, we write </a:t>
            </a:r>
            <a:r>
              <a:rPr lang="en-US" sz="2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w∈L</a:t>
            </a:r>
            <a:r>
              <a:rPr lang="el-GR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ω(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B), where L</a:t>
            </a:r>
            <a:r>
              <a:rPr lang="el-GR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ω(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B) is the language recognized by the automaton </a:t>
            </a:r>
            <a:r>
              <a:rPr lang="en-US" sz="2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B.v</a:t>
            </a: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 descr="Atom">
            <a:extLst>
              <a:ext uri="{FF2B5EF4-FFF2-40B4-BE49-F238E27FC236}">
                <a16:creationId xmlns:a16="http://schemas.microsoft.com/office/drawing/2014/main" id="{2C0ED681-F582-9E16-16BE-C2D98E32AB09}"/>
              </a:ext>
            </a:extLst>
          </p:cNvPr>
          <p:cNvSpPr/>
          <p:nvPr/>
        </p:nvSpPr>
        <p:spPr>
          <a:xfrm>
            <a:off x="241767" y="1565574"/>
            <a:ext cx="418654" cy="34720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Rectangle 4" descr="Checkmark">
            <a:extLst>
              <a:ext uri="{FF2B5EF4-FFF2-40B4-BE49-F238E27FC236}">
                <a16:creationId xmlns:a16="http://schemas.microsoft.com/office/drawing/2014/main" id="{E0F0FF04-7DD5-3835-4189-2FFD720F6B38}"/>
              </a:ext>
            </a:extLst>
          </p:cNvPr>
          <p:cNvSpPr/>
          <p:nvPr/>
        </p:nvSpPr>
        <p:spPr>
          <a:xfrm>
            <a:off x="241767" y="2340736"/>
            <a:ext cx="418654" cy="27308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6" name="Rectangle 5" descr="Flowchart">
            <a:extLst>
              <a:ext uri="{FF2B5EF4-FFF2-40B4-BE49-F238E27FC236}">
                <a16:creationId xmlns:a16="http://schemas.microsoft.com/office/drawing/2014/main" id="{3CAFE3F1-FFB8-6065-6FE0-AB2B093E7F7C}"/>
              </a:ext>
            </a:extLst>
          </p:cNvPr>
          <p:cNvSpPr/>
          <p:nvPr/>
        </p:nvSpPr>
        <p:spPr>
          <a:xfrm>
            <a:off x="229441" y="3078313"/>
            <a:ext cx="443536" cy="443536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6" descr="Connected">
            <a:extLst>
              <a:ext uri="{FF2B5EF4-FFF2-40B4-BE49-F238E27FC236}">
                <a16:creationId xmlns:a16="http://schemas.microsoft.com/office/drawing/2014/main" id="{F376C92C-81B9-810E-8C5C-58911669FA20}"/>
              </a:ext>
            </a:extLst>
          </p:cNvPr>
          <p:cNvSpPr/>
          <p:nvPr/>
        </p:nvSpPr>
        <p:spPr>
          <a:xfrm>
            <a:off x="294640" y="3779360"/>
            <a:ext cx="443536" cy="443536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 descr="Closed Quotation Mark">
            <a:extLst>
              <a:ext uri="{FF2B5EF4-FFF2-40B4-BE49-F238E27FC236}">
                <a16:creationId xmlns:a16="http://schemas.microsoft.com/office/drawing/2014/main" id="{9B9A553B-69BB-C45F-6388-E7061D4869B1}"/>
              </a:ext>
            </a:extLst>
          </p:cNvPr>
          <p:cNvSpPr/>
          <p:nvPr/>
        </p:nvSpPr>
        <p:spPr>
          <a:xfrm>
            <a:off x="294640" y="4546512"/>
            <a:ext cx="378337" cy="443536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 descr="Drawing Compass">
            <a:extLst>
              <a:ext uri="{FF2B5EF4-FFF2-40B4-BE49-F238E27FC236}">
                <a16:creationId xmlns:a16="http://schemas.microsoft.com/office/drawing/2014/main" id="{4B09199A-984E-4527-0050-35EBF5C14465}"/>
              </a:ext>
            </a:extLst>
          </p:cNvPr>
          <p:cNvSpPr/>
          <p:nvPr/>
        </p:nvSpPr>
        <p:spPr>
          <a:xfrm>
            <a:off x="323691" y="5201577"/>
            <a:ext cx="349286" cy="443536"/>
          </a:xfrm>
          <a:prstGeom prst="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 descr="Circle with Left Arrow">
            <a:extLst>
              <a:ext uri="{FF2B5EF4-FFF2-40B4-BE49-F238E27FC236}">
                <a16:creationId xmlns:a16="http://schemas.microsoft.com/office/drawing/2014/main" id="{142F13C7-5CA0-D983-3F46-12C32289D5B0}"/>
              </a:ext>
            </a:extLst>
          </p:cNvPr>
          <p:cNvSpPr/>
          <p:nvPr/>
        </p:nvSpPr>
        <p:spPr>
          <a:xfrm>
            <a:off x="229326" y="5889299"/>
            <a:ext cx="443536" cy="443536"/>
          </a:xfrm>
          <a:prstGeom prst="rect">
            <a:avLst/>
          </a:prstGeom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99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4205063B-5D23-6833-8934-54DBEB58F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>
            <a:extLst>
              <a:ext uri="{FF2B5EF4-FFF2-40B4-BE49-F238E27FC236}">
                <a16:creationId xmlns:a16="http://schemas.microsoft.com/office/drawing/2014/main" id="{5B036C38-028E-1BE0-7E17-94E387B6596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 dirty="0" err="1">
                <a:latin typeface="Arial"/>
                <a:ea typeface="Arial"/>
                <a:cs typeface="Arial"/>
                <a:sym typeface="Arial"/>
              </a:rPr>
              <a:t>BÜchi</a:t>
            </a:r>
            <a:r>
              <a:rPr lang="en-US" sz="4000" b="1" dirty="0">
                <a:latin typeface="Arial"/>
                <a:ea typeface="Arial"/>
                <a:cs typeface="Arial"/>
                <a:sym typeface="Arial"/>
              </a:rPr>
              <a:t> automata Example</a:t>
            </a:r>
            <a:endParaRPr lang="en-US" dirty="0"/>
          </a:p>
        </p:txBody>
      </p:sp>
      <p:sp>
        <p:nvSpPr>
          <p:cNvPr id="67" name="Google Shape;67;p2">
            <a:extLst>
              <a:ext uri="{FF2B5EF4-FFF2-40B4-BE49-F238E27FC236}">
                <a16:creationId xmlns:a16="http://schemas.microsoft.com/office/drawing/2014/main" id="{1C0B7AFC-E522-4B0E-27D4-4391DDBB61C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3344" y="1235166"/>
            <a:ext cx="5362656" cy="503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automaton (B1) depicts the communication between a process P and a server S, such that P can only send a new request after its last one has been granted by S. </a:t>
            </a:r>
          </a:p>
          <a:p>
            <a:pPr algn="just">
              <a:lnSpc>
                <a:spcPct val="120000"/>
              </a:lnSpc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example of a specification we would be interested in verifying is that every request will be granted eventually.</a:t>
            </a:r>
          </a:p>
        </p:txBody>
      </p:sp>
      <p:pic>
        <p:nvPicPr>
          <p:cNvPr id="3" name="Picture 2" descr="A diagram of a process&#10;&#10;Description automatically generated">
            <a:extLst>
              <a:ext uri="{FF2B5EF4-FFF2-40B4-BE49-F238E27FC236}">
                <a16:creationId xmlns:a16="http://schemas.microsoft.com/office/drawing/2014/main" id="{E6DAD1DC-1DE4-5F5D-AFBB-CCFEF129F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032" y="1027429"/>
            <a:ext cx="5037466" cy="2974340"/>
          </a:xfrm>
          <a:prstGeom prst="rect">
            <a:avLst/>
          </a:prstGeom>
        </p:spPr>
      </p:pic>
      <p:pic>
        <p:nvPicPr>
          <p:cNvPr id="5" name="Picture 4" descr="A close-up of a list of numbers&#10;&#10;Description automatically generated">
            <a:extLst>
              <a:ext uri="{FF2B5EF4-FFF2-40B4-BE49-F238E27FC236}">
                <a16:creationId xmlns:a16="http://schemas.microsoft.com/office/drawing/2014/main" id="{56DE483F-3DE9-6197-9381-464892601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032" y="4226558"/>
            <a:ext cx="5037466" cy="2170615"/>
          </a:xfrm>
          <a:prstGeom prst="rect">
            <a:avLst/>
          </a:prstGeom>
        </p:spPr>
      </p:pic>
      <p:sp>
        <p:nvSpPr>
          <p:cNvPr id="6" name="Google Shape;67;p2">
            <a:extLst>
              <a:ext uri="{FF2B5EF4-FFF2-40B4-BE49-F238E27FC236}">
                <a16:creationId xmlns:a16="http://schemas.microsoft.com/office/drawing/2014/main" id="{60060D7B-43C7-D7CA-31B6-2CF894E5CE4A}"/>
              </a:ext>
            </a:extLst>
          </p:cNvPr>
          <p:cNvSpPr txBox="1">
            <a:spLocks/>
          </p:cNvSpPr>
          <p:nvPr/>
        </p:nvSpPr>
        <p:spPr>
          <a:xfrm>
            <a:off x="8039067" y="6271442"/>
            <a:ext cx="2726136" cy="7010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100" i="1" dirty="0">
                <a:solidFill>
                  <a:schemeClr val="tx1">
                    <a:lumMod val="65000"/>
                  </a:schemeClr>
                </a:solidFill>
              </a:rPr>
              <a:t>Fig: Transition Table</a:t>
            </a:r>
          </a:p>
        </p:txBody>
      </p:sp>
    </p:spTree>
    <p:extLst>
      <p:ext uri="{BB962C8B-B14F-4D97-AF65-F5344CB8AC3E}">
        <p14:creationId xmlns:p14="http://schemas.microsoft.com/office/powerpoint/2010/main" val="127041408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499</TotalTime>
  <Words>2380</Words>
  <Application>Microsoft Macintosh PowerPoint</Application>
  <PresentationFormat>Widescreen</PresentationFormat>
  <Paragraphs>228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Aptos</vt:lpstr>
      <vt:lpstr>Arial</vt:lpstr>
      <vt:lpstr>Calbri</vt:lpstr>
      <vt:lpstr>Calibri</vt:lpstr>
      <vt:lpstr>Corbel</vt:lpstr>
      <vt:lpstr>Helvetica</vt:lpstr>
      <vt:lpstr>Depth</vt:lpstr>
      <vt:lpstr>CSCE 5400: Formal Language Automata and Computability</vt:lpstr>
      <vt:lpstr>Introduction: Background</vt:lpstr>
      <vt:lpstr>Introduction: Background</vt:lpstr>
      <vt:lpstr>Motivation and purpose</vt:lpstr>
      <vt:lpstr>Formal language &amp; Automata</vt:lpstr>
      <vt:lpstr>Applications of Finite Automata:</vt:lpstr>
      <vt:lpstr>Büchi automaton</vt:lpstr>
      <vt:lpstr>Büchi automaton</vt:lpstr>
      <vt:lpstr>BÜchi automata Example</vt:lpstr>
      <vt:lpstr>BÜchi automata Example</vt:lpstr>
      <vt:lpstr>BÜchi automata Example</vt:lpstr>
      <vt:lpstr>Kleene’s Theorem, ω-Rationality &amp; Closure Properties</vt:lpstr>
      <vt:lpstr>ω-regular language </vt:lpstr>
      <vt:lpstr>ω-regular language </vt:lpstr>
      <vt:lpstr>Deterministic vs Non-deterministic Automata </vt:lpstr>
      <vt:lpstr>Example: Büchi Automaton</vt:lpstr>
      <vt:lpstr>example: Kleene’s theorem </vt:lpstr>
      <vt:lpstr>Equivalence between Automata and Algebraic Recognition </vt:lpstr>
      <vt:lpstr>Equivalence between Automata and Algebraic Recognition (Cont..) </vt:lpstr>
      <vt:lpstr>Conclusion</vt:lpstr>
      <vt:lpstr>Future Scope &amp; References</vt:lpstr>
      <vt:lpstr>Thank  You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Zalavadia, Kishan Kumar</dc:creator>
  <cp:lastModifiedBy>Zalavadia, Kishan Kumar</cp:lastModifiedBy>
  <cp:revision>82</cp:revision>
  <dcterms:created xsi:type="dcterms:W3CDTF">2024-11-02T15:06:16Z</dcterms:created>
  <dcterms:modified xsi:type="dcterms:W3CDTF">2024-11-29T02:50:01Z</dcterms:modified>
</cp:coreProperties>
</file>