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6"/>
  </p:notesMasterIdLst>
  <p:sldIdLst>
    <p:sldId id="257" r:id="rId2"/>
    <p:sldId id="258" r:id="rId3"/>
    <p:sldId id="259" r:id="rId4"/>
    <p:sldId id="261" r:id="rId5"/>
    <p:sldId id="262" r:id="rId6"/>
    <p:sldId id="417" r:id="rId7"/>
    <p:sldId id="418" r:id="rId8"/>
    <p:sldId id="419" r:id="rId9"/>
    <p:sldId id="420" r:id="rId10"/>
    <p:sldId id="422" r:id="rId11"/>
    <p:sldId id="421" r:id="rId12"/>
    <p:sldId id="423" r:id="rId13"/>
    <p:sldId id="424" r:id="rId14"/>
    <p:sldId id="425" r:id="rId15"/>
    <p:sldId id="426" r:id="rId16"/>
    <p:sldId id="428" r:id="rId17"/>
    <p:sldId id="429" r:id="rId18"/>
    <p:sldId id="431" r:id="rId19"/>
    <p:sldId id="430" r:id="rId20"/>
    <p:sldId id="432" r:id="rId21"/>
    <p:sldId id="433" r:id="rId22"/>
    <p:sldId id="434" r:id="rId23"/>
    <p:sldId id="435" r:id="rId24"/>
    <p:sldId id="436" r:id="rId25"/>
    <p:sldId id="437" r:id="rId26"/>
    <p:sldId id="439" r:id="rId27"/>
    <p:sldId id="438" r:id="rId28"/>
    <p:sldId id="440" r:id="rId29"/>
    <p:sldId id="441" r:id="rId30"/>
    <p:sldId id="442" r:id="rId31"/>
    <p:sldId id="443" r:id="rId32"/>
    <p:sldId id="444" r:id="rId33"/>
    <p:sldId id="445" r:id="rId34"/>
    <p:sldId id="446" r:id="rId35"/>
    <p:sldId id="452" r:id="rId36"/>
    <p:sldId id="448" r:id="rId37"/>
    <p:sldId id="449" r:id="rId38"/>
    <p:sldId id="450" r:id="rId39"/>
    <p:sldId id="451" r:id="rId40"/>
    <p:sldId id="453" r:id="rId41"/>
    <p:sldId id="454" r:id="rId42"/>
    <p:sldId id="455" r:id="rId43"/>
    <p:sldId id="456" r:id="rId44"/>
    <p:sldId id="458" r:id="rId45"/>
    <p:sldId id="459" r:id="rId46"/>
    <p:sldId id="460" r:id="rId47"/>
    <p:sldId id="461" r:id="rId48"/>
    <p:sldId id="462" r:id="rId49"/>
    <p:sldId id="463" r:id="rId50"/>
    <p:sldId id="464" r:id="rId51"/>
    <p:sldId id="465" r:id="rId52"/>
    <p:sldId id="466" r:id="rId53"/>
    <p:sldId id="467" r:id="rId54"/>
    <p:sldId id="473"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0" autoAdjust="0"/>
    <p:restoredTop sz="81250" autoAdjust="0"/>
  </p:normalViewPr>
  <p:slideViewPr>
    <p:cSldViewPr snapToGrid="0">
      <p:cViewPr>
        <p:scale>
          <a:sx n="95" d="100"/>
          <a:sy n="95" d="100"/>
        </p:scale>
        <p:origin x="712" y="216"/>
      </p:cViewPr>
      <p:guideLst/>
    </p:cSldViewPr>
  </p:slideViewPr>
  <p:notesTextViewPr>
    <p:cViewPr>
      <p:scale>
        <a:sx n="170" d="100"/>
        <a:sy n="17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DFF8F8-67A6-44DA-A1D4-1FFF8D69DB58}" type="datetimeFigureOut">
              <a:rPr lang="en-US" smtClean="0"/>
              <a:t>10/4/24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7EC0DE-1EEA-40BB-AAAD-522C8480A39C}" type="slidenum">
              <a:rPr lang="en-US" smtClean="0"/>
              <a:t>‹#›</a:t>
            </a:fld>
            <a:endParaRPr lang="en-US"/>
          </a:p>
        </p:txBody>
      </p:sp>
    </p:spTree>
    <p:extLst>
      <p:ext uri="{BB962C8B-B14F-4D97-AF65-F5344CB8AC3E}">
        <p14:creationId xmlns:p14="http://schemas.microsoft.com/office/powerpoint/2010/main" val="3841286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7EC0DE-1EEA-40BB-AAAD-522C8480A39C}" type="slidenum">
              <a:rPr lang="en-US" smtClean="0"/>
              <a:t>3</a:t>
            </a:fld>
            <a:endParaRPr lang="en-US"/>
          </a:p>
        </p:txBody>
      </p:sp>
    </p:spTree>
    <p:extLst>
      <p:ext uri="{BB962C8B-B14F-4D97-AF65-F5344CB8AC3E}">
        <p14:creationId xmlns:p14="http://schemas.microsoft.com/office/powerpoint/2010/main" val="7588655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PalatinoLTStd-Roman"/>
              </a:rPr>
              <a:t>Context-switch times are highly dependent on hardware support. For instance, some processors provide multiple sets of registers. </a:t>
            </a:r>
          </a:p>
          <a:p>
            <a:pPr algn="l"/>
            <a:r>
              <a:rPr lang="en-US" sz="1800" b="0" i="0" u="none" strike="noStrike" baseline="0" dirty="0">
                <a:latin typeface="PalatinoLTStd-Roman"/>
              </a:rPr>
              <a:t>A context switch here simply requires changing the pointer to the current register set. </a:t>
            </a:r>
          </a:p>
          <a:p>
            <a:pPr algn="l"/>
            <a:r>
              <a:rPr lang="en-US" sz="1800" b="0" i="0" u="none" strike="noStrike" baseline="0" dirty="0">
                <a:latin typeface="PalatinoLTStd-Roman"/>
              </a:rPr>
              <a:t>Of course, if there are more active processes than there are register sets, the system resorts to copying register data to and from memory, as before.</a:t>
            </a:r>
            <a:endParaRPr lang="en-US" dirty="0"/>
          </a:p>
        </p:txBody>
      </p:sp>
      <p:sp>
        <p:nvSpPr>
          <p:cNvPr id="4" name="Slide Number Placeholder 3"/>
          <p:cNvSpPr>
            <a:spLocks noGrp="1"/>
          </p:cNvSpPr>
          <p:nvPr>
            <p:ph type="sldNum" sz="quarter" idx="5"/>
          </p:nvPr>
        </p:nvSpPr>
        <p:spPr/>
        <p:txBody>
          <a:bodyPr/>
          <a:lstStyle/>
          <a:p>
            <a:fld id="{057EC0DE-1EEA-40BB-AAAD-522C8480A39C}" type="slidenum">
              <a:rPr lang="en-US" smtClean="0"/>
              <a:t>15</a:t>
            </a:fld>
            <a:endParaRPr lang="en-US"/>
          </a:p>
        </p:txBody>
      </p:sp>
    </p:spTree>
    <p:extLst>
      <p:ext uri="{BB962C8B-B14F-4D97-AF65-F5344CB8AC3E}">
        <p14:creationId xmlns:p14="http://schemas.microsoft.com/office/powerpoint/2010/main" val="15563358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there is a ‘d’ at the end of the name of the process it’s a demon process.</a:t>
            </a:r>
          </a:p>
        </p:txBody>
      </p:sp>
      <p:sp>
        <p:nvSpPr>
          <p:cNvPr id="4" name="Slide Number Placeholder 3"/>
          <p:cNvSpPr>
            <a:spLocks noGrp="1"/>
          </p:cNvSpPr>
          <p:nvPr>
            <p:ph type="sldNum" sz="quarter" idx="5"/>
          </p:nvPr>
        </p:nvSpPr>
        <p:spPr/>
        <p:txBody>
          <a:bodyPr/>
          <a:lstStyle/>
          <a:p>
            <a:fld id="{057EC0DE-1EEA-40BB-AAAD-522C8480A39C}" type="slidenum">
              <a:rPr lang="en-US" smtClean="0"/>
              <a:t>18</a:t>
            </a:fld>
            <a:endParaRPr lang="en-US"/>
          </a:p>
        </p:txBody>
      </p:sp>
    </p:spTree>
    <p:extLst>
      <p:ext uri="{BB962C8B-B14F-4D97-AF65-F5344CB8AC3E}">
        <p14:creationId xmlns:p14="http://schemas.microsoft.com/office/powerpoint/2010/main" val="20137770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7EC0DE-1EEA-40BB-AAAD-522C8480A39C}" type="slidenum">
              <a:rPr lang="en-US" smtClean="0"/>
              <a:t>19</a:t>
            </a:fld>
            <a:endParaRPr lang="en-US"/>
          </a:p>
        </p:txBody>
      </p:sp>
    </p:spTree>
    <p:extLst>
      <p:ext uri="{BB962C8B-B14F-4D97-AF65-F5344CB8AC3E}">
        <p14:creationId xmlns:p14="http://schemas.microsoft.com/office/powerpoint/2010/main" val="15960148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err="1"/>
              <a:t>fprintf</a:t>
            </a:r>
            <a:r>
              <a:rPr lang="en-US" dirty="0"/>
              <a:t>: file </a:t>
            </a:r>
            <a:r>
              <a:rPr lang="en-US" dirty="0" err="1"/>
              <a:t>printf</a:t>
            </a:r>
            <a:r>
              <a:rPr lang="en-US" dirty="0"/>
              <a:t> (Write in file)</a:t>
            </a:r>
          </a:p>
          <a:p>
            <a:pPr marL="171450" indent="-171450">
              <a:buFont typeface="Arial" panose="020B0604020202020204" pitchFamily="34" charset="0"/>
              <a:buChar char="•"/>
            </a:pPr>
            <a:r>
              <a:rPr lang="en-US" dirty="0"/>
              <a:t>Stderr: Printed immediately on the screen.</a:t>
            </a:r>
          </a:p>
          <a:p>
            <a:pPr marL="171450" indent="-171450">
              <a:buFont typeface="Arial" panose="020B0604020202020204" pitchFamily="34" charset="0"/>
              <a:buChar char="•"/>
            </a:pPr>
            <a:r>
              <a:rPr lang="en-US" dirty="0" err="1"/>
              <a:t>Stdout</a:t>
            </a:r>
            <a:r>
              <a:rPr lang="en-US" dirty="0"/>
              <a:t>: Slower than stderr because it copies.</a:t>
            </a:r>
          </a:p>
          <a:p>
            <a:pPr marL="171450" indent="-171450">
              <a:buFont typeface="Arial" panose="020B0604020202020204" pitchFamily="34" charset="0"/>
              <a:buChar char="•"/>
            </a:pPr>
            <a:r>
              <a:rPr lang="en-US" dirty="0"/>
              <a:t>Return 0: Everything is fine.</a:t>
            </a:r>
          </a:p>
          <a:p>
            <a:pPr marL="171450" indent="-171450">
              <a:buFont typeface="Arial" panose="020B0604020202020204" pitchFamily="34" charset="0"/>
              <a:buChar char="•"/>
            </a:pPr>
            <a:r>
              <a:rPr lang="en-US" dirty="0"/>
              <a:t>Return 1: Some problem has occurred.</a:t>
            </a:r>
          </a:p>
          <a:p>
            <a:pPr marL="171450" indent="-171450">
              <a:buFont typeface="Arial" panose="020B0604020202020204" pitchFamily="34" charset="0"/>
              <a:buChar char="•"/>
            </a:pPr>
            <a:r>
              <a:rPr lang="en-US" dirty="0" err="1"/>
              <a:t>Execlp</a:t>
            </a:r>
            <a:r>
              <a:rPr lang="en-US" dirty="0"/>
              <a:t>: l(command line list), p(path)</a:t>
            </a:r>
          </a:p>
          <a:p>
            <a:pPr marL="171450" indent="-171450">
              <a:buFont typeface="Arial" panose="020B0604020202020204" pitchFamily="34" charset="0"/>
              <a:buChar char="•"/>
            </a:pPr>
            <a:r>
              <a:rPr lang="en-US" dirty="0"/>
              <a:t>OS maintains path in environmental variable.</a:t>
            </a:r>
          </a:p>
          <a:p>
            <a:pPr marL="171450" indent="-171450">
              <a:buFont typeface="Arial" panose="020B0604020202020204" pitchFamily="34" charset="0"/>
              <a:buChar char="•"/>
            </a:pPr>
            <a:r>
              <a:rPr lang="en-US" dirty="0"/>
              <a:t>Ls: listing in the current path.</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57EC0DE-1EEA-40BB-AAAD-522C8480A39C}" type="slidenum">
              <a:rPr lang="en-US" smtClean="0"/>
              <a:t>20</a:t>
            </a:fld>
            <a:endParaRPr lang="en-US"/>
          </a:p>
        </p:txBody>
      </p:sp>
    </p:spTree>
    <p:extLst>
      <p:ext uri="{BB962C8B-B14F-4D97-AF65-F5344CB8AC3E}">
        <p14:creationId xmlns:p14="http://schemas.microsoft.com/office/powerpoint/2010/main" val="4856493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err="1"/>
              <a:t>Zeromemory</a:t>
            </a:r>
            <a:r>
              <a:rPr lang="en-US" dirty="0"/>
              <a:t>: Clean up the memory content.</a:t>
            </a:r>
          </a:p>
          <a:p>
            <a:pPr marL="171450" indent="-171450">
              <a:buFont typeface="Arial" panose="020B0604020202020204" pitchFamily="34" charset="0"/>
              <a:buChar char="•"/>
            </a:pPr>
            <a:r>
              <a:rPr lang="en-US" dirty="0"/>
              <a:t>Loading </a:t>
            </a:r>
            <a:r>
              <a:rPr lang="en-US" dirty="0" err="1"/>
              <a:t>mspaint</a:t>
            </a:r>
            <a:r>
              <a:rPr lang="en-US" dirty="0"/>
              <a:t> GUI.</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57EC0DE-1EEA-40BB-AAAD-522C8480A39C}" type="slidenum">
              <a:rPr lang="en-US" smtClean="0"/>
              <a:t>21</a:t>
            </a:fld>
            <a:endParaRPr lang="en-US"/>
          </a:p>
        </p:txBody>
      </p:sp>
    </p:spTree>
    <p:extLst>
      <p:ext uri="{BB962C8B-B14F-4D97-AF65-F5344CB8AC3E}">
        <p14:creationId xmlns:p14="http://schemas.microsoft.com/office/powerpoint/2010/main" val="5103454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Two ways of terminating – exit system call, parent can terminate to terminate the child processes.</a:t>
            </a:r>
          </a:p>
        </p:txBody>
      </p:sp>
      <p:sp>
        <p:nvSpPr>
          <p:cNvPr id="4" name="Slide Number Placeholder 3"/>
          <p:cNvSpPr>
            <a:spLocks noGrp="1"/>
          </p:cNvSpPr>
          <p:nvPr>
            <p:ph type="sldNum" sz="quarter" idx="5"/>
          </p:nvPr>
        </p:nvSpPr>
        <p:spPr/>
        <p:txBody>
          <a:bodyPr/>
          <a:lstStyle/>
          <a:p>
            <a:fld id="{057EC0DE-1EEA-40BB-AAAD-522C8480A39C}" type="slidenum">
              <a:rPr lang="en-US" smtClean="0"/>
              <a:t>22</a:t>
            </a:fld>
            <a:endParaRPr lang="en-US"/>
          </a:p>
        </p:txBody>
      </p:sp>
    </p:spTree>
    <p:extLst>
      <p:ext uri="{BB962C8B-B14F-4D97-AF65-F5344CB8AC3E}">
        <p14:creationId xmlns:p14="http://schemas.microsoft.com/office/powerpoint/2010/main" val="5421080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Cascading: Propagation (Ex: Parent is terminating child process).</a:t>
            </a:r>
          </a:p>
          <a:p>
            <a:pPr marL="171450" indent="-171450">
              <a:buFont typeface="Arial" panose="020B0604020202020204" pitchFamily="34" charset="0"/>
              <a:buChar char="•"/>
            </a:pPr>
            <a:r>
              <a:rPr lang="en-US" dirty="0" err="1"/>
              <a:t>pid</a:t>
            </a:r>
            <a:r>
              <a:rPr lang="en-US" dirty="0"/>
              <a:t> (Process ID of the process that is terminated).</a:t>
            </a:r>
          </a:p>
          <a:p>
            <a:pPr marL="171450" indent="-171450">
              <a:buFont typeface="Arial" panose="020B0604020202020204" pitchFamily="34" charset="0"/>
              <a:buChar char="•"/>
            </a:pPr>
            <a:r>
              <a:rPr lang="en-US" dirty="0"/>
              <a:t>Basically, zombie and orphan processes will be reclaimed by the OS after some time (after a few seconds).</a:t>
            </a:r>
          </a:p>
        </p:txBody>
      </p:sp>
      <p:sp>
        <p:nvSpPr>
          <p:cNvPr id="4" name="Slide Number Placeholder 3"/>
          <p:cNvSpPr>
            <a:spLocks noGrp="1"/>
          </p:cNvSpPr>
          <p:nvPr>
            <p:ph type="sldNum" sz="quarter" idx="5"/>
          </p:nvPr>
        </p:nvSpPr>
        <p:spPr/>
        <p:txBody>
          <a:bodyPr/>
          <a:lstStyle/>
          <a:p>
            <a:fld id="{057EC0DE-1EEA-40BB-AAAD-522C8480A39C}" type="slidenum">
              <a:rPr lang="en-US" smtClean="0"/>
              <a:t>23</a:t>
            </a:fld>
            <a:endParaRPr lang="en-US"/>
          </a:p>
        </p:txBody>
      </p:sp>
    </p:spTree>
    <p:extLst>
      <p:ext uri="{BB962C8B-B14F-4D97-AF65-F5344CB8AC3E}">
        <p14:creationId xmlns:p14="http://schemas.microsoft.com/office/powerpoint/2010/main" val="19213348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Big task is divided into small tasks and, they communicate to solve the big problem.		</a:t>
            </a:r>
          </a:p>
        </p:txBody>
      </p:sp>
      <p:sp>
        <p:nvSpPr>
          <p:cNvPr id="4" name="Slide Number Placeholder 3"/>
          <p:cNvSpPr>
            <a:spLocks noGrp="1"/>
          </p:cNvSpPr>
          <p:nvPr>
            <p:ph type="sldNum" sz="quarter" idx="5"/>
          </p:nvPr>
        </p:nvSpPr>
        <p:spPr/>
        <p:txBody>
          <a:bodyPr/>
          <a:lstStyle/>
          <a:p>
            <a:fld id="{057EC0DE-1EEA-40BB-AAAD-522C8480A39C}" type="slidenum">
              <a:rPr lang="en-US" smtClean="0"/>
              <a:t>24</a:t>
            </a:fld>
            <a:endParaRPr lang="en-US"/>
          </a:p>
        </p:txBody>
      </p:sp>
    </p:spTree>
    <p:extLst>
      <p:ext uri="{BB962C8B-B14F-4D97-AF65-F5344CB8AC3E}">
        <p14:creationId xmlns:p14="http://schemas.microsoft.com/office/powerpoint/2010/main" val="6410872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In message passing, the communication happens via OS.</a:t>
            </a:r>
          </a:p>
          <a:p>
            <a:pPr marL="171450" indent="-171450">
              <a:buFont typeface="Arial" panose="020B0604020202020204" pitchFamily="34" charset="0"/>
              <a:buChar char="•"/>
            </a:pPr>
            <a:r>
              <a:rPr lang="en-US" dirty="0"/>
              <a:t>If A wants to send a message to B, it is done by the OS kernel, that is the reason why message passing is slower than shared memory.</a:t>
            </a:r>
          </a:p>
          <a:p>
            <a:pPr marL="171450" indent="-171450">
              <a:buFont typeface="Arial" panose="020B0604020202020204" pitchFamily="34" charset="0"/>
              <a:buChar char="•"/>
            </a:pPr>
            <a:r>
              <a:rPr lang="en-US" dirty="0"/>
              <a:t>In shared memory we call system call only one to create a shared memory. One more system call maybe required to delete/clear the memory.	</a:t>
            </a:r>
          </a:p>
        </p:txBody>
      </p:sp>
      <p:sp>
        <p:nvSpPr>
          <p:cNvPr id="4" name="Slide Number Placeholder 3"/>
          <p:cNvSpPr>
            <a:spLocks noGrp="1"/>
          </p:cNvSpPr>
          <p:nvPr>
            <p:ph type="sldNum" sz="quarter" idx="5"/>
          </p:nvPr>
        </p:nvSpPr>
        <p:spPr/>
        <p:txBody>
          <a:bodyPr/>
          <a:lstStyle/>
          <a:p>
            <a:fld id="{057EC0DE-1EEA-40BB-AAAD-522C8480A39C}" type="slidenum">
              <a:rPr lang="en-US" smtClean="0"/>
              <a:t>25</a:t>
            </a:fld>
            <a:endParaRPr lang="en-US"/>
          </a:p>
        </p:txBody>
      </p:sp>
    </p:spTree>
    <p:extLst>
      <p:ext uri="{BB962C8B-B14F-4D97-AF65-F5344CB8AC3E}">
        <p14:creationId xmlns:p14="http://schemas.microsoft.com/office/powerpoint/2010/main" val="35397189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In shared memory, we need to have some synchronization methods because if one process is reading and another process is writing, then that’s a problem.</a:t>
            </a:r>
          </a:p>
        </p:txBody>
      </p:sp>
      <p:sp>
        <p:nvSpPr>
          <p:cNvPr id="4" name="Slide Number Placeholder 3"/>
          <p:cNvSpPr>
            <a:spLocks noGrp="1"/>
          </p:cNvSpPr>
          <p:nvPr>
            <p:ph type="sldNum" sz="quarter" idx="5"/>
          </p:nvPr>
        </p:nvSpPr>
        <p:spPr/>
        <p:txBody>
          <a:bodyPr/>
          <a:lstStyle/>
          <a:p>
            <a:fld id="{057EC0DE-1EEA-40BB-AAAD-522C8480A39C}" type="slidenum">
              <a:rPr lang="en-US" smtClean="0"/>
              <a:t>26</a:t>
            </a:fld>
            <a:endParaRPr lang="en-US"/>
          </a:p>
        </p:txBody>
      </p:sp>
    </p:spTree>
    <p:extLst>
      <p:ext uri="{BB962C8B-B14F-4D97-AF65-F5344CB8AC3E}">
        <p14:creationId xmlns:p14="http://schemas.microsoft.com/office/powerpoint/2010/main" val="1987370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Text: Code that you write</a:t>
            </a:r>
          </a:p>
          <a:p>
            <a:pPr marL="171450" indent="-171450">
              <a:buFont typeface="Arial" panose="020B0604020202020204" pitchFamily="34" charset="0"/>
              <a:buChar char="•"/>
            </a:pPr>
            <a:r>
              <a:rPr lang="en-US" dirty="0"/>
              <a:t>Heap: Dynamic storage created by malloc, </a:t>
            </a:r>
            <a:r>
              <a:rPr lang="en-US" dirty="0" err="1"/>
              <a:t>calloc</a:t>
            </a:r>
            <a:r>
              <a:rPr lang="en-US" dirty="0"/>
              <a:t>, etc.</a:t>
            </a:r>
          </a:p>
          <a:p>
            <a:pPr marL="171450" indent="-171450">
              <a:buFont typeface="Arial" panose="020B0604020202020204" pitchFamily="34" charset="0"/>
              <a:buChar char="•"/>
            </a:pPr>
            <a:r>
              <a:rPr lang="en-US" dirty="0"/>
              <a:t>Stack: Based on the number of function calls.</a:t>
            </a:r>
          </a:p>
          <a:p>
            <a:pPr marL="171450" indent="-171450">
              <a:buFont typeface="Arial" panose="020B0604020202020204" pitchFamily="34" charset="0"/>
              <a:buChar char="•"/>
            </a:pPr>
            <a:r>
              <a:rPr lang="en-US" dirty="0"/>
              <a:t>Stack and heap can increased based on their use.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57EC0DE-1EEA-40BB-AAAD-522C8480A39C}" type="slidenum">
              <a:rPr lang="en-US" smtClean="0"/>
              <a:t>4</a:t>
            </a:fld>
            <a:endParaRPr lang="en-US"/>
          </a:p>
        </p:txBody>
      </p:sp>
    </p:spTree>
    <p:extLst>
      <p:ext uri="{BB962C8B-B14F-4D97-AF65-F5344CB8AC3E}">
        <p14:creationId xmlns:p14="http://schemas.microsoft.com/office/powerpoint/2010/main" val="36299657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u="sng" dirty="0"/>
              <a:t>Producer (Parent)</a:t>
            </a:r>
            <a:r>
              <a:rPr lang="en-US" dirty="0"/>
              <a:t>: Produce data and store it in the memory/buffer.</a:t>
            </a:r>
          </a:p>
          <a:p>
            <a:pPr marL="171450" indent="-171450">
              <a:buFont typeface="Arial" panose="020B0604020202020204" pitchFamily="34" charset="0"/>
              <a:buChar char="•"/>
            </a:pPr>
            <a:r>
              <a:rPr lang="en-US" dirty="0"/>
              <a:t>If the buffer is full, the producer must wait for the consumer to consume.</a:t>
            </a:r>
          </a:p>
          <a:p>
            <a:pPr marL="171450" indent="-171450">
              <a:buFont typeface="Arial" panose="020B0604020202020204" pitchFamily="34" charset="0"/>
              <a:buChar char="•"/>
            </a:pPr>
            <a:r>
              <a:rPr lang="en-US" b="1" u="sng" dirty="0"/>
              <a:t>Consumer (Child)</a:t>
            </a:r>
            <a:r>
              <a:rPr lang="en-US" dirty="0"/>
              <a:t>: Consumes the data stored in the memory.</a:t>
            </a:r>
          </a:p>
          <a:p>
            <a:pPr marL="171450" indent="-171450">
              <a:buFont typeface="Arial" panose="020B0604020202020204" pitchFamily="34" charset="0"/>
              <a:buChar char="•"/>
            </a:pPr>
            <a:r>
              <a:rPr lang="en-US" dirty="0"/>
              <a:t>If the buffer is empty, the consumer should wait.</a:t>
            </a:r>
          </a:p>
        </p:txBody>
      </p:sp>
      <p:sp>
        <p:nvSpPr>
          <p:cNvPr id="4" name="Slide Number Placeholder 3"/>
          <p:cNvSpPr>
            <a:spLocks noGrp="1"/>
          </p:cNvSpPr>
          <p:nvPr>
            <p:ph type="sldNum" sz="quarter" idx="5"/>
          </p:nvPr>
        </p:nvSpPr>
        <p:spPr/>
        <p:txBody>
          <a:bodyPr/>
          <a:lstStyle/>
          <a:p>
            <a:fld id="{057EC0DE-1EEA-40BB-AAAD-522C8480A39C}" type="slidenum">
              <a:rPr lang="en-US" smtClean="0"/>
              <a:t>27</a:t>
            </a:fld>
            <a:endParaRPr lang="en-US"/>
          </a:p>
        </p:txBody>
      </p:sp>
    </p:spTree>
    <p:extLst>
      <p:ext uri="{BB962C8B-B14F-4D97-AF65-F5344CB8AC3E}">
        <p14:creationId xmlns:p14="http://schemas.microsoft.com/office/powerpoint/2010/main" val="21292346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You can store a maximum of 9 elements if we use this in-and-out technique.</a:t>
            </a:r>
          </a:p>
        </p:txBody>
      </p:sp>
      <p:sp>
        <p:nvSpPr>
          <p:cNvPr id="4" name="Slide Number Placeholder 3"/>
          <p:cNvSpPr>
            <a:spLocks noGrp="1"/>
          </p:cNvSpPr>
          <p:nvPr>
            <p:ph type="sldNum" sz="quarter" idx="5"/>
          </p:nvPr>
        </p:nvSpPr>
        <p:spPr/>
        <p:txBody>
          <a:bodyPr/>
          <a:lstStyle/>
          <a:p>
            <a:fld id="{057EC0DE-1EEA-40BB-AAAD-522C8480A39C}" type="slidenum">
              <a:rPr lang="en-US" smtClean="0"/>
              <a:t>28</a:t>
            </a:fld>
            <a:endParaRPr lang="en-US"/>
          </a:p>
        </p:txBody>
      </p:sp>
    </p:spTree>
    <p:extLst>
      <p:ext uri="{BB962C8B-B14F-4D97-AF65-F5344CB8AC3E}">
        <p14:creationId xmlns:p14="http://schemas.microsoft.com/office/powerpoint/2010/main" val="31350811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inner while loop makes sure that if the buffer is full, the producer should wait for the consumer to consume the data.</a:t>
            </a:r>
          </a:p>
          <a:p>
            <a:pPr marL="171450" indent="-171450">
              <a:buFont typeface="Arial" panose="020B0604020202020204" pitchFamily="34" charset="0"/>
              <a:buChar char="•"/>
            </a:pPr>
            <a:r>
              <a:rPr lang="en-US" dirty="0"/>
              <a:t>This will work, but implementation-wise, this is not the perfect solution.</a:t>
            </a:r>
          </a:p>
        </p:txBody>
      </p:sp>
      <p:sp>
        <p:nvSpPr>
          <p:cNvPr id="4" name="Slide Number Placeholder 3"/>
          <p:cNvSpPr>
            <a:spLocks noGrp="1"/>
          </p:cNvSpPr>
          <p:nvPr>
            <p:ph type="sldNum" sz="quarter" idx="5"/>
          </p:nvPr>
        </p:nvSpPr>
        <p:spPr/>
        <p:txBody>
          <a:bodyPr/>
          <a:lstStyle/>
          <a:p>
            <a:fld id="{057EC0DE-1EEA-40BB-AAAD-522C8480A39C}" type="slidenum">
              <a:rPr lang="en-US" smtClean="0"/>
              <a:t>29</a:t>
            </a:fld>
            <a:endParaRPr lang="en-US"/>
          </a:p>
        </p:txBody>
      </p:sp>
    </p:spTree>
    <p:extLst>
      <p:ext uri="{BB962C8B-B14F-4D97-AF65-F5344CB8AC3E}">
        <p14:creationId xmlns:p14="http://schemas.microsoft.com/office/powerpoint/2010/main" val="9669092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PalatinoLTStd-Roman"/>
              </a:rPr>
              <a:t>In Chapter 6 and Chapter 7, we discuss how synchronization among cooperating processes can be implemented effectively in a shared-memory environment.</a:t>
            </a:r>
            <a:endParaRPr lang="en-US" dirty="0"/>
          </a:p>
        </p:txBody>
      </p:sp>
      <p:sp>
        <p:nvSpPr>
          <p:cNvPr id="4" name="Slide Number Placeholder 3"/>
          <p:cNvSpPr>
            <a:spLocks noGrp="1"/>
          </p:cNvSpPr>
          <p:nvPr>
            <p:ph type="sldNum" sz="quarter" idx="5"/>
          </p:nvPr>
        </p:nvSpPr>
        <p:spPr/>
        <p:txBody>
          <a:bodyPr/>
          <a:lstStyle/>
          <a:p>
            <a:fld id="{057EC0DE-1EEA-40BB-AAAD-522C8480A39C}" type="slidenum">
              <a:rPr lang="en-US" smtClean="0"/>
              <a:t>30</a:t>
            </a:fld>
            <a:endParaRPr lang="en-US"/>
          </a:p>
        </p:txBody>
      </p:sp>
    </p:spTree>
    <p:extLst>
      <p:ext uri="{BB962C8B-B14F-4D97-AF65-F5344CB8AC3E}">
        <p14:creationId xmlns:p14="http://schemas.microsoft.com/office/powerpoint/2010/main" val="18107448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Previously, the buffer size was ten, but we were able to store only nine elements, so to solve this, the author used a counter instead of in-and-out.</a:t>
            </a:r>
          </a:p>
        </p:txBody>
      </p:sp>
      <p:sp>
        <p:nvSpPr>
          <p:cNvPr id="4" name="Slide Number Placeholder 3"/>
          <p:cNvSpPr>
            <a:spLocks noGrp="1"/>
          </p:cNvSpPr>
          <p:nvPr>
            <p:ph type="sldNum" sz="quarter" idx="5"/>
          </p:nvPr>
        </p:nvSpPr>
        <p:spPr/>
        <p:txBody>
          <a:bodyPr/>
          <a:lstStyle/>
          <a:p>
            <a:fld id="{057EC0DE-1EEA-40BB-AAAD-522C8480A39C}" type="slidenum">
              <a:rPr lang="en-US" smtClean="0"/>
              <a:t>31</a:t>
            </a:fld>
            <a:endParaRPr lang="en-US"/>
          </a:p>
        </p:txBody>
      </p:sp>
    </p:spTree>
    <p:extLst>
      <p:ext uri="{BB962C8B-B14F-4D97-AF65-F5344CB8AC3E}">
        <p14:creationId xmlns:p14="http://schemas.microsoft.com/office/powerpoint/2010/main" val="35989666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PalatinoLTStd-Roman"/>
              </a:rPr>
              <a:t>If only fixed-sized messages can be sent, the system-level implementation is straightforward. This restriction, however, makes the task of programming more difficult.</a:t>
            </a:r>
          </a:p>
          <a:p>
            <a:pPr algn="l"/>
            <a:r>
              <a:rPr lang="en-US" sz="1800" b="0" i="0" u="none" strike="noStrike" baseline="0" dirty="0">
                <a:latin typeface="PalatinoLTStd-Roman"/>
              </a:rPr>
              <a:t>Conversely, variable-sized messages require a more complex system-level implementation, but the programming task becomes simpler. </a:t>
            </a:r>
          </a:p>
          <a:p>
            <a:pPr algn="l"/>
            <a:r>
              <a:rPr lang="en-US" sz="1800" b="0" i="0" u="none" strike="noStrike" baseline="0" dirty="0">
                <a:latin typeface="PalatinoLTStd-Roman"/>
              </a:rPr>
              <a:t>This is a common kind of tradeoff seen throughout operating-system design.</a:t>
            </a:r>
            <a:endParaRPr lang="en-US" dirty="0"/>
          </a:p>
        </p:txBody>
      </p:sp>
      <p:sp>
        <p:nvSpPr>
          <p:cNvPr id="4" name="Slide Number Placeholder 3"/>
          <p:cNvSpPr>
            <a:spLocks noGrp="1"/>
          </p:cNvSpPr>
          <p:nvPr>
            <p:ph type="sldNum" sz="quarter" idx="5"/>
          </p:nvPr>
        </p:nvSpPr>
        <p:spPr/>
        <p:txBody>
          <a:bodyPr/>
          <a:lstStyle/>
          <a:p>
            <a:fld id="{057EC0DE-1EEA-40BB-AAAD-522C8480A39C}" type="slidenum">
              <a:rPr lang="en-US" smtClean="0"/>
              <a:t>34</a:t>
            </a:fld>
            <a:endParaRPr lang="en-US"/>
          </a:p>
        </p:txBody>
      </p:sp>
    </p:spTree>
    <p:extLst>
      <p:ext uri="{BB962C8B-B14F-4D97-AF65-F5344CB8AC3E}">
        <p14:creationId xmlns:p14="http://schemas.microsoft.com/office/powerpoint/2010/main" val="11167008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communication link is internally provided by the OS.</a:t>
            </a:r>
          </a:p>
        </p:txBody>
      </p:sp>
      <p:sp>
        <p:nvSpPr>
          <p:cNvPr id="4" name="Slide Number Placeholder 3"/>
          <p:cNvSpPr>
            <a:spLocks noGrp="1"/>
          </p:cNvSpPr>
          <p:nvPr>
            <p:ph type="sldNum" sz="quarter" idx="5"/>
          </p:nvPr>
        </p:nvSpPr>
        <p:spPr/>
        <p:txBody>
          <a:bodyPr/>
          <a:lstStyle/>
          <a:p>
            <a:fld id="{057EC0DE-1EEA-40BB-AAAD-522C8480A39C}" type="slidenum">
              <a:rPr lang="en-US" smtClean="0"/>
              <a:t>35</a:t>
            </a:fld>
            <a:endParaRPr lang="en-US"/>
          </a:p>
        </p:txBody>
      </p:sp>
    </p:spTree>
    <p:extLst>
      <p:ext uri="{BB962C8B-B14F-4D97-AF65-F5344CB8AC3E}">
        <p14:creationId xmlns:p14="http://schemas.microsoft.com/office/powerpoint/2010/main" val="32695324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7EC0DE-1EEA-40BB-AAAD-522C8480A39C}" type="slidenum">
              <a:rPr lang="en-US" smtClean="0"/>
              <a:t>36</a:t>
            </a:fld>
            <a:endParaRPr lang="en-US"/>
          </a:p>
        </p:txBody>
      </p:sp>
    </p:spTree>
    <p:extLst>
      <p:ext uri="{BB962C8B-B14F-4D97-AF65-F5344CB8AC3E}">
        <p14:creationId xmlns:p14="http://schemas.microsoft.com/office/powerpoint/2010/main" val="27122803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mailbox must be explicitly created by a process in an indirect communication.</a:t>
            </a:r>
          </a:p>
        </p:txBody>
      </p:sp>
      <p:sp>
        <p:nvSpPr>
          <p:cNvPr id="4" name="Slide Number Placeholder 3"/>
          <p:cNvSpPr>
            <a:spLocks noGrp="1"/>
          </p:cNvSpPr>
          <p:nvPr>
            <p:ph type="sldNum" sz="quarter" idx="5"/>
          </p:nvPr>
        </p:nvSpPr>
        <p:spPr/>
        <p:txBody>
          <a:bodyPr/>
          <a:lstStyle/>
          <a:p>
            <a:fld id="{057EC0DE-1EEA-40BB-AAAD-522C8480A39C}" type="slidenum">
              <a:rPr lang="en-US" smtClean="0"/>
              <a:t>37</a:t>
            </a:fld>
            <a:endParaRPr lang="en-US"/>
          </a:p>
        </p:txBody>
      </p:sp>
    </p:spTree>
    <p:extLst>
      <p:ext uri="{BB962C8B-B14F-4D97-AF65-F5344CB8AC3E}">
        <p14:creationId xmlns:p14="http://schemas.microsoft.com/office/powerpoint/2010/main" val="14715777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Whoever created this mailbox will receive this message.</a:t>
            </a:r>
          </a:p>
        </p:txBody>
      </p:sp>
      <p:sp>
        <p:nvSpPr>
          <p:cNvPr id="4" name="Slide Number Placeholder 3"/>
          <p:cNvSpPr>
            <a:spLocks noGrp="1"/>
          </p:cNvSpPr>
          <p:nvPr>
            <p:ph type="sldNum" sz="quarter" idx="5"/>
          </p:nvPr>
        </p:nvSpPr>
        <p:spPr/>
        <p:txBody>
          <a:bodyPr/>
          <a:lstStyle/>
          <a:p>
            <a:fld id="{057EC0DE-1EEA-40BB-AAAD-522C8480A39C}" type="slidenum">
              <a:rPr lang="en-US" smtClean="0"/>
              <a:t>38</a:t>
            </a:fld>
            <a:endParaRPr lang="en-US"/>
          </a:p>
        </p:txBody>
      </p:sp>
    </p:spTree>
    <p:extLst>
      <p:ext uri="{BB962C8B-B14F-4D97-AF65-F5344CB8AC3E}">
        <p14:creationId xmlns:p14="http://schemas.microsoft.com/office/powerpoint/2010/main" val="1605310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PalatinoLTStd-Roman"/>
              </a:rPr>
              <a:t>The </a:t>
            </a:r>
            <a:r>
              <a:rPr lang="en-US" sz="1800" b="0" i="0" u="none" strike="noStrike" baseline="0" dirty="0">
                <a:latin typeface="CMTT10"/>
              </a:rPr>
              <a:t>data </a:t>
            </a:r>
            <a:r>
              <a:rPr lang="en-US" sz="1800" b="0" i="0" u="none" strike="noStrike" baseline="0" dirty="0">
                <a:latin typeface="PalatinoLTStd-Roman"/>
              </a:rPr>
              <a:t>field refers to uninitialized data, and </a:t>
            </a:r>
            <a:r>
              <a:rPr lang="en-US" sz="1800" b="0" i="0" u="none" strike="noStrike" baseline="0" dirty="0" err="1">
                <a:latin typeface="CMTT10"/>
              </a:rPr>
              <a:t>bss</a:t>
            </a:r>
            <a:r>
              <a:rPr lang="en-US" sz="1800" b="0" i="0" u="none" strike="noStrike" baseline="0" dirty="0">
                <a:latin typeface="CMTT10"/>
              </a:rPr>
              <a:t> </a:t>
            </a:r>
            <a:r>
              <a:rPr lang="en-US" sz="1800" b="0" i="0" u="none" strike="noStrike" baseline="0" dirty="0">
                <a:latin typeface="PalatinoLTStd-Roman"/>
              </a:rPr>
              <a:t>refers to initialized data. </a:t>
            </a:r>
          </a:p>
          <a:p>
            <a:pPr algn="l"/>
            <a:r>
              <a:rPr lang="en-US" sz="1800" b="0" i="0" u="none" strike="noStrike" baseline="0" dirty="0">
                <a:latin typeface="PalatinoLTStd-Roman"/>
              </a:rPr>
              <a:t>(</a:t>
            </a:r>
            <a:r>
              <a:rPr lang="en-US" sz="1800" b="0" i="0" u="none" strike="noStrike" baseline="0" dirty="0" err="1">
                <a:latin typeface="CMTT10"/>
              </a:rPr>
              <a:t>bss</a:t>
            </a:r>
            <a:r>
              <a:rPr lang="en-US" sz="1800" b="0" i="0" u="none" strike="noStrike" baseline="0" dirty="0">
                <a:latin typeface="CMTT10"/>
              </a:rPr>
              <a:t> </a:t>
            </a:r>
            <a:r>
              <a:rPr lang="en-US" sz="1800" b="0" i="0" u="none" strike="noStrike" baseline="0" dirty="0">
                <a:latin typeface="PalatinoLTStd-Roman"/>
              </a:rPr>
              <a:t>is a historical term referring to </a:t>
            </a:r>
            <a:r>
              <a:rPr lang="en-US" sz="1800" b="1" i="1" u="none" strike="noStrike" baseline="0" dirty="0">
                <a:latin typeface="PalatinoLTStd-BoldItalic"/>
              </a:rPr>
              <a:t>block started by symbol</a:t>
            </a:r>
            <a:r>
              <a:rPr lang="en-US" sz="1800" b="0" i="0" u="none" strike="noStrike" baseline="0" dirty="0">
                <a:latin typeface="PalatinoLTStd-Roman"/>
              </a:rPr>
              <a:t>.) </a:t>
            </a:r>
          </a:p>
          <a:p>
            <a:pPr algn="l"/>
            <a:r>
              <a:rPr lang="en-US" sz="1800" b="0" i="0" u="none" strike="noStrike" baseline="0" dirty="0">
                <a:latin typeface="PalatinoLTStd-Roman"/>
              </a:rPr>
              <a:t>The </a:t>
            </a:r>
            <a:r>
              <a:rPr lang="en-US" sz="1800" b="0" i="0" u="none" strike="noStrike" baseline="0" dirty="0">
                <a:latin typeface="CMTT10"/>
              </a:rPr>
              <a:t>dec </a:t>
            </a:r>
            <a:r>
              <a:rPr lang="en-US" sz="1800" b="0" i="0" u="none" strike="noStrike" baseline="0" dirty="0">
                <a:latin typeface="PalatinoLTStd-Roman"/>
              </a:rPr>
              <a:t>an </a:t>
            </a:r>
            <a:r>
              <a:rPr lang="en-US" sz="1800" b="0" i="0" u="none" strike="noStrike" baseline="0" dirty="0">
                <a:latin typeface="CMTT10"/>
              </a:rPr>
              <a:t>hex </a:t>
            </a:r>
            <a:r>
              <a:rPr lang="en-US" sz="1800" b="0" i="0" u="none" strike="noStrike" baseline="0" dirty="0">
                <a:latin typeface="PalatinoLTStd-Roman"/>
              </a:rPr>
              <a:t>values are the sum of the three sections represented in decimal and hexadecimal, respectively.</a:t>
            </a:r>
          </a:p>
          <a:p>
            <a:pPr algn="l"/>
            <a:endParaRPr lang="en-US" sz="1800" b="0" i="0" u="none" strike="noStrike" baseline="0" dirty="0">
              <a:latin typeface="PalatinoLTStd-Roman"/>
            </a:endParaRPr>
          </a:p>
          <a:p>
            <a:pPr marL="342900" indent="-342900" algn="l">
              <a:buFont typeface="Arial" panose="020B0604020202020204" pitchFamily="34" charset="0"/>
              <a:buChar char="•"/>
            </a:pPr>
            <a:r>
              <a:rPr lang="en-US" sz="1800" b="0" i="0" u="none" strike="noStrike" baseline="0" dirty="0" err="1">
                <a:latin typeface="PalatinoLTStd-Roman"/>
              </a:rPr>
              <a:t>Argc</a:t>
            </a:r>
            <a:r>
              <a:rPr lang="en-US" sz="1800" b="0" i="0" u="none" strike="noStrike" baseline="0" dirty="0">
                <a:latin typeface="PalatinoLTStd-Roman"/>
              </a:rPr>
              <a:t> – c stands for count</a:t>
            </a:r>
          </a:p>
          <a:p>
            <a:pPr marL="342900" indent="-342900" algn="l">
              <a:buFont typeface="Arial" panose="020B0604020202020204" pitchFamily="34" charset="0"/>
              <a:buChar char="•"/>
            </a:pPr>
            <a:r>
              <a:rPr lang="en-US" sz="1800" b="0" i="0" u="none" strike="noStrike" baseline="0" dirty="0" err="1">
                <a:latin typeface="PalatinoLTStd-Roman"/>
              </a:rPr>
              <a:t>Argv</a:t>
            </a:r>
            <a:r>
              <a:rPr lang="en-US" sz="1800" b="0" i="0" u="none" strike="noStrike" baseline="0" dirty="0">
                <a:latin typeface="PalatinoLTStd-Roman"/>
              </a:rPr>
              <a:t> – v stands for vector</a:t>
            </a:r>
          </a:p>
          <a:p>
            <a:pPr marL="342900" indent="-342900" algn="l">
              <a:buFont typeface="Arial" panose="020B0604020202020204" pitchFamily="34" charset="0"/>
              <a:buChar char="•"/>
            </a:pPr>
            <a:r>
              <a:rPr lang="en-US" sz="1800" b="0" i="0" u="none" strike="noStrike" baseline="0" dirty="0">
                <a:latin typeface="PalatinoLTStd-Roman"/>
              </a:rPr>
              <a:t>In </a:t>
            </a:r>
            <a:r>
              <a:rPr lang="en-US" sz="1800" b="0" i="0" u="none" strike="noStrike" baseline="0" dirty="0" err="1">
                <a:latin typeface="PalatinoLTStd-Roman"/>
              </a:rPr>
              <a:t>linux</a:t>
            </a:r>
            <a:r>
              <a:rPr lang="en-US" sz="1800" b="0" i="0" u="none" strike="noStrike" baseline="0" dirty="0">
                <a:latin typeface="PalatinoLTStd-Roman"/>
              </a:rPr>
              <a:t> we have a command called size which will give the size of all the things in bytes.</a:t>
            </a:r>
          </a:p>
          <a:p>
            <a:pPr marL="342900" indent="-342900" algn="l">
              <a:buFont typeface="Arial" panose="020B0604020202020204" pitchFamily="34" charset="0"/>
              <a:buChar char="•"/>
            </a:pPr>
            <a:r>
              <a:rPr lang="en-US" sz="1800" b="0" i="0" u="none" strike="noStrike" baseline="0" dirty="0" err="1">
                <a:latin typeface="PalatinoLTStd-Roman"/>
              </a:rPr>
              <a:t>Bss</a:t>
            </a:r>
            <a:r>
              <a:rPr lang="en-US" sz="1800" b="0" i="0" u="none" strike="noStrike" baseline="0" dirty="0">
                <a:latin typeface="PalatinoLTStd-Roman"/>
              </a:rPr>
              <a:t> : Size of uninitialized data.</a:t>
            </a:r>
          </a:p>
          <a:p>
            <a:pPr marL="342900" indent="-342900" algn="l">
              <a:buFont typeface="Arial" panose="020B0604020202020204" pitchFamily="34" charset="0"/>
              <a:buChar char="•"/>
            </a:pPr>
            <a:r>
              <a:rPr lang="en-US" sz="1800" b="0" i="0" u="none" strike="noStrike" baseline="0" dirty="0">
                <a:latin typeface="PalatinoLTStd-Roman"/>
              </a:rPr>
              <a:t>Dec: Decimal value</a:t>
            </a:r>
          </a:p>
          <a:p>
            <a:pPr marL="342900" indent="-342900" algn="l">
              <a:buFont typeface="Arial" panose="020B0604020202020204" pitchFamily="34" charset="0"/>
              <a:buChar char="•"/>
            </a:pPr>
            <a:r>
              <a:rPr lang="en-US" sz="1800" b="0" i="0" u="none" strike="noStrike" baseline="0" dirty="0">
                <a:latin typeface="PalatinoLTStd-Roman"/>
              </a:rPr>
              <a:t>Hex: </a:t>
            </a:r>
            <a:r>
              <a:rPr lang="en-US" sz="1800" b="0" i="0" u="none" strike="noStrike" baseline="0" dirty="0" err="1">
                <a:latin typeface="PalatinoLTStd-Roman"/>
              </a:rPr>
              <a:t>Hexa</a:t>
            </a:r>
            <a:endParaRPr lang="en-US" sz="1800" b="0" i="0" u="none" strike="noStrike" baseline="0" dirty="0">
              <a:latin typeface="PalatinoLTStd-Roman"/>
            </a:endParaRPr>
          </a:p>
        </p:txBody>
      </p:sp>
      <p:sp>
        <p:nvSpPr>
          <p:cNvPr id="4" name="Slide Number Placeholder 3"/>
          <p:cNvSpPr>
            <a:spLocks noGrp="1"/>
          </p:cNvSpPr>
          <p:nvPr>
            <p:ph type="sldNum" sz="quarter" idx="5"/>
          </p:nvPr>
        </p:nvSpPr>
        <p:spPr/>
        <p:txBody>
          <a:bodyPr/>
          <a:lstStyle/>
          <a:p>
            <a:fld id="{057EC0DE-1EEA-40BB-AAAD-522C8480A39C}" type="slidenum">
              <a:rPr lang="en-US" smtClean="0"/>
              <a:t>5</a:t>
            </a:fld>
            <a:endParaRPr lang="en-US"/>
          </a:p>
        </p:txBody>
      </p:sp>
    </p:spTree>
    <p:extLst>
      <p:ext uri="{BB962C8B-B14F-4D97-AF65-F5344CB8AC3E}">
        <p14:creationId xmlns:p14="http://schemas.microsoft.com/office/powerpoint/2010/main" val="23867783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Who gets the message? – Depends on the implementation. So, in case both can get, or one process can be allowed to received (Whoever calls 1st that process will receive) or let OS decide who will get it.</a:t>
            </a:r>
          </a:p>
        </p:txBody>
      </p:sp>
      <p:sp>
        <p:nvSpPr>
          <p:cNvPr id="4" name="Slide Number Placeholder 3"/>
          <p:cNvSpPr>
            <a:spLocks noGrp="1"/>
          </p:cNvSpPr>
          <p:nvPr>
            <p:ph type="sldNum" sz="quarter" idx="5"/>
          </p:nvPr>
        </p:nvSpPr>
        <p:spPr/>
        <p:txBody>
          <a:bodyPr/>
          <a:lstStyle/>
          <a:p>
            <a:fld id="{057EC0DE-1EEA-40BB-AAAD-522C8480A39C}" type="slidenum">
              <a:rPr lang="en-US" smtClean="0"/>
              <a:t>39</a:t>
            </a:fld>
            <a:endParaRPr lang="en-US"/>
          </a:p>
        </p:txBody>
      </p:sp>
    </p:spTree>
    <p:extLst>
      <p:ext uri="{BB962C8B-B14F-4D97-AF65-F5344CB8AC3E}">
        <p14:creationId xmlns:p14="http://schemas.microsoft.com/office/powerpoint/2010/main" val="41383509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Blocking: One process is sending a message, and receiving must be received at the same time.</a:t>
            </a:r>
          </a:p>
          <a:p>
            <a:pPr marL="171450" indent="-171450">
              <a:buFont typeface="Arial" panose="020B0604020202020204" pitchFamily="34" charset="0"/>
              <a:buChar char="•"/>
            </a:pPr>
            <a:r>
              <a:rPr lang="en-US" dirty="0"/>
              <a:t>Non-blocking: The sender will send, and that’s it, no one will wait. The message is stored in the queue, and the receiver will take it from the queue.</a:t>
            </a:r>
          </a:p>
        </p:txBody>
      </p:sp>
      <p:sp>
        <p:nvSpPr>
          <p:cNvPr id="4" name="Slide Number Placeholder 3"/>
          <p:cNvSpPr>
            <a:spLocks noGrp="1"/>
          </p:cNvSpPr>
          <p:nvPr>
            <p:ph type="sldNum" sz="quarter" idx="5"/>
          </p:nvPr>
        </p:nvSpPr>
        <p:spPr/>
        <p:txBody>
          <a:bodyPr/>
          <a:lstStyle/>
          <a:p>
            <a:fld id="{057EC0DE-1EEA-40BB-AAAD-522C8480A39C}" type="slidenum">
              <a:rPr lang="en-US" smtClean="0"/>
              <a:t>40</a:t>
            </a:fld>
            <a:endParaRPr lang="en-US"/>
          </a:p>
        </p:txBody>
      </p:sp>
    </p:spTree>
    <p:extLst>
      <p:ext uri="{BB962C8B-B14F-4D97-AF65-F5344CB8AC3E}">
        <p14:creationId xmlns:p14="http://schemas.microsoft.com/office/powerpoint/2010/main" val="13308995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code looks simpler because it does not have anything like an in, out counter, etc.</a:t>
            </a:r>
          </a:p>
          <a:p>
            <a:pPr marL="171450" indent="-171450">
              <a:buFont typeface="Arial" panose="020B0604020202020204" pitchFamily="34" charset="0"/>
              <a:buChar char="•"/>
            </a:pPr>
            <a:r>
              <a:rPr lang="en-US" dirty="0"/>
              <a:t>This is synchronous. Until the receiver receives the message, the sender will wait.</a:t>
            </a:r>
          </a:p>
        </p:txBody>
      </p:sp>
      <p:sp>
        <p:nvSpPr>
          <p:cNvPr id="4" name="Slide Number Placeholder 3"/>
          <p:cNvSpPr>
            <a:spLocks noGrp="1"/>
          </p:cNvSpPr>
          <p:nvPr>
            <p:ph type="sldNum" sz="quarter" idx="5"/>
          </p:nvPr>
        </p:nvSpPr>
        <p:spPr/>
        <p:txBody>
          <a:bodyPr/>
          <a:lstStyle/>
          <a:p>
            <a:fld id="{057EC0DE-1EEA-40BB-AAAD-522C8480A39C}" type="slidenum">
              <a:rPr lang="en-US" smtClean="0"/>
              <a:t>41</a:t>
            </a:fld>
            <a:endParaRPr lang="en-US"/>
          </a:p>
        </p:txBody>
      </p:sp>
    </p:spTree>
    <p:extLst>
      <p:ext uri="{BB962C8B-B14F-4D97-AF65-F5344CB8AC3E}">
        <p14:creationId xmlns:p14="http://schemas.microsoft.com/office/powerpoint/2010/main" val="27698534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Zero capacity: No space to keep the data. So, the receiver must receive when the sender is sending, or the sender must wait. This is synchronous.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57EC0DE-1EEA-40BB-AAAD-522C8480A39C}" type="slidenum">
              <a:rPr lang="en-US" smtClean="0"/>
              <a:t>42</a:t>
            </a:fld>
            <a:endParaRPr lang="en-US"/>
          </a:p>
        </p:txBody>
      </p:sp>
    </p:spTree>
    <p:extLst>
      <p:ext uri="{BB962C8B-B14F-4D97-AF65-F5344CB8AC3E}">
        <p14:creationId xmlns:p14="http://schemas.microsoft.com/office/powerpoint/2010/main" val="36780278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pipe is also one type of IPC </a:t>
            </a:r>
            <a:r>
              <a:rPr lang="en-US"/>
              <a:t>(Inter-process </a:t>
            </a:r>
            <a:r>
              <a:rPr lang="en-US" dirty="0"/>
              <a:t>communication)</a:t>
            </a:r>
          </a:p>
        </p:txBody>
      </p:sp>
      <p:sp>
        <p:nvSpPr>
          <p:cNvPr id="4" name="Slide Number Placeholder 3"/>
          <p:cNvSpPr>
            <a:spLocks noGrp="1"/>
          </p:cNvSpPr>
          <p:nvPr>
            <p:ph type="sldNum" sz="quarter" idx="5"/>
          </p:nvPr>
        </p:nvSpPr>
        <p:spPr/>
        <p:txBody>
          <a:bodyPr/>
          <a:lstStyle/>
          <a:p>
            <a:fld id="{057EC0DE-1EEA-40BB-AAAD-522C8480A39C}" type="slidenum">
              <a:rPr lang="en-US" smtClean="0"/>
              <a:t>43</a:t>
            </a:fld>
            <a:endParaRPr lang="en-US"/>
          </a:p>
        </p:txBody>
      </p:sp>
    </p:spTree>
    <p:extLst>
      <p:ext uri="{BB962C8B-B14F-4D97-AF65-F5344CB8AC3E}">
        <p14:creationId xmlns:p14="http://schemas.microsoft.com/office/powerpoint/2010/main" val="18643557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Trying to create a shared memory, and this memory will be mapped to the memory whenever we read or write in the local memory, which will be reflected in the shared memory. We will use pointers to map.</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en-US" b="1" dirty="0" err="1">
                <a:latin typeface="Courier New" panose="02070309020205020404" pitchFamily="49" charset="0"/>
                <a:cs typeface="Courier New" panose="02070309020205020404" pitchFamily="49" charset="0"/>
              </a:rPr>
              <a:t>shm_fd</a:t>
            </a:r>
            <a:r>
              <a:rPr lang="en-US" altLang="en-US" b="1" dirty="0">
                <a:latin typeface="Courier New" panose="02070309020205020404" pitchFamily="49" charset="0"/>
                <a:cs typeface="Courier New" panose="02070309020205020404" pitchFamily="49" charset="0"/>
              </a:rPr>
              <a:t> = </a:t>
            </a:r>
            <a:r>
              <a:rPr lang="en-US" altLang="en-US" b="1" dirty="0" err="1">
                <a:latin typeface="Courier New" panose="02070309020205020404" pitchFamily="49" charset="0"/>
                <a:cs typeface="Courier New" panose="02070309020205020404" pitchFamily="49" charset="0"/>
              </a:rPr>
              <a:t>shm_open</a:t>
            </a:r>
            <a:r>
              <a:rPr lang="en-US" altLang="en-US" b="1" dirty="0">
                <a:latin typeface="Courier New" panose="02070309020205020404" pitchFamily="49" charset="0"/>
                <a:cs typeface="Courier New" panose="02070309020205020404" pitchFamily="49" charset="0"/>
              </a:rPr>
              <a:t>(name, O_CREAT | O_RDWR, 0666): </a:t>
            </a:r>
            <a:r>
              <a:rPr lang="en-US" altLang="en-US" b="0" dirty="0">
                <a:latin typeface="Courier New" panose="02070309020205020404" pitchFamily="49" charset="0"/>
                <a:cs typeface="Courier New" panose="02070309020205020404" pitchFamily="49" charset="0"/>
              </a:rPr>
              <a:t>I want to create a shared memory with the name which I want to create and read.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en-US" sz="1200" b="1" dirty="0" err="1">
                <a:latin typeface="Courier New" panose="02070309020205020404" pitchFamily="49" charset="0"/>
              </a:rPr>
              <a:t>ftruncate</a:t>
            </a:r>
            <a:r>
              <a:rPr lang="en-US" altLang="en-US" sz="1200" b="1" dirty="0">
                <a:latin typeface="Courier New" panose="02070309020205020404" pitchFamily="49" charset="0"/>
              </a:rPr>
              <a:t>(</a:t>
            </a:r>
            <a:r>
              <a:rPr lang="en-US" altLang="en-US" sz="1200" b="1" dirty="0" err="1">
                <a:latin typeface="Courier New" panose="02070309020205020404" pitchFamily="49" charset="0"/>
              </a:rPr>
              <a:t>shm_fd</a:t>
            </a:r>
            <a:r>
              <a:rPr lang="en-US" altLang="en-US" sz="1200" b="1" dirty="0">
                <a:latin typeface="Courier New" panose="02070309020205020404" pitchFamily="49" charset="0"/>
              </a:rPr>
              <a:t>, 4096);  </a:t>
            </a:r>
            <a:r>
              <a:rPr lang="en-US" altLang="en-US" sz="1200" b="0" dirty="0">
                <a:latin typeface="Courier New" panose="02070309020205020404" pitchFamily="49" charset="0"/>
              </a:rPr>
              <a:t>Create a file of that size – 4096 bytes in that shared memory.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57EC0DE-1EEA-40BB-AAAD-522C8480A39C}" type="slidenum">
              <a:rPr lang="en-US" smtClean="0"/>
              <a:t>44</a:t>
            </a:fld>
            <a:endParaRPr lang="en-US"/>
          </a:p>
        </p:txBody>
      </p:sp>
    </p:spTree>
    <p:extLst>
      <p:ext uri="{BB962C8B-B14F-4D97-AF65-F5344CB8AC3E}">
        <p14:creationId xmlns:p14="http://schemas.microsoft.com/office/powerpoint/2010/main" val="8688651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400" dirty="0"/>
              <a:t>Move the pointer to the length of the message, or else we will be overwriting the message.	</a:t>
            </a:r>
          </a:p>
          <a:p>
            <a:pPr marL="285750" indent="-285750">
              <a:buFont typeface="Arial" panose="020B0604020202020204" pitchFamily="34" charset="0"/>
              <a:buChar char="•"/>
            </a:pPr>
            <a:r>
              <a:rPr lang="en-US" sz="1400" dirty="0"/>
              <a:t>In C and C++, the string always ends with a null pointer.</a:t>
            </a:r>
          </a:p>
          <a:p>
            <a:pPr marL="285750" indent="-285750">
              <a:buFont typeface="Arial" panose="020B0604020202020204" pitchFamily="34" charset="0"/>
              <a:buChar char="•"/>
            </a:pPr>
            <a:r>
              <a:rPr lang="en-US" sz="1400" dirty="0"/>
              <a:t>The left code is written in the shared memory.</a:t>
            </a:r>
          </a:p>
          <a:p>
            <a:pPr marL="285750" indent="-285750">
              <a:buFont typeface="Arial" panose="020B0604020202020204" pitchFamily="34" charset="0"/>
              <a:buChar char="•"/>
            </a:pPr>
            <a:r>
              <a:rPr lang="en-US" sz="1400" dirty="0"/>
              <a:t>The right code is read from the shared memory.</a:t>
            </a:r>
          </a:p>
          <a:p>
            <a:pPr marL="285750" indent="-285750">
              <a:buFont typeface="Arial" panose="020B0604020202020204" pitchFamily="34" charset="0"/>
              <a:buChar char="•"/>
            </a:pPr>
            <a:r>
              <a:rPr lang="en-US" sz="1400" dirty="0"/>
              <a:t>1st, we need to execute the producer and then the consumer.</a:t>
            </a:r>
          </a:p>
          <a:p>
            <a:pPr marL="285750" indent="-285750">
              <a:buFont typeface="Arial" panose="020B0604020202020204" pitchFamily="34" charset="0"/>
              <a:buChar char="•"/>
            </a:pPr>
            <a:endParaRPr lang="en-US" sz="1400" dirty="0"/>
          </a:p>
        </p:txBody>
      </p:sp>
      <p:sp>
        <p:nvSpPr>
          <p:cNvPr id="4" name="Slide Number Placeholder 3"/>
          <p:cNvSpPr>
            <a:spLocks noGrp="1"/>
          </p:cNvSpPr>
          <p:nvPr>
            <p:ph type="sldNum" sz="quarter" idx="5"/>
          </p:nvPr>
        </p:nvSpPr>
        <p:spPr/>
        <p:txBody>
          <a:bodyPr/>
          <a:lstStyle/>
          <a:p>
            <a:fld id="{057EC0DE-1EEA-40BB-AAAD-522C8480A39C}" type="slidenum">
              <a:rPr lang="en-US" smtClean="0"/>
              <a:t>45</a:t>
            </a:fld>
            <a:endParaRPr lang="en-US"/>
          </a:p>
        </p:txBody>
      </p:sp>
    </p:spTree>
    <p:extLst>
      <p:ext uri="{BB962C8B-B14F-4D97-AF65-F5344CB8AC3E}">
        <p14:creationId xmlns:p14="http://schemas.microsoft.com/office/powerpoint/2010/main" val="8453167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 need to create a mailbox or port number. </a:t>
            </a:r>
          </a:p>
          <a:p>
            <a:pPr marL="171450" indent="-171450">
              <a:buFont typeface="Arial" panose="020B0604020202020204" pitchFamily="34" charset="0"/>
              <a:buChar char="•"/>
            </a:pPr>
            <a:r>
              <a:rPr lang="en-US" dirty="0"/>
              <a:t>Whenever we want to send a message, we send it to that port number.</a:t>
            </a:r>
          </a:p>
          <a:p>
            <a:pPr marL="171450" indent="-171450">
              <a:buFont typeface="Arial" panose="020B0604020202020204" pitchFamily="34" charset="0"/>
              <a:buChar char="•"/>
            </a:pPr>
            <a:r>
              <a:rPr lang="en-US" dirty="0"/>
              <a:t>Task and process can be used interchangeably.</a:t>
            </a:r>
          </a:p>
          <a:p>
            <a:pPr marL="171450" indent="-171450">
              <a:buFont typeface="Arial" panose="020B0604020202020204" pitchFamily="34" charset="0"/>
              <a:buChar char="•"/>
            </a:pPr>
            <a:r>
              <a:rPr lang="en-US" dirty="0"/>
              <a:t>Kernal port is acquired by the kernel or OS.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57EC0DE-1EEA-40BB-AAAD-522C8480A39C}" type="slidenum">
              <a:rPr lang="en-US" smtClean="0"/>
              <a:t>46</a:t>
            </a:fld>
            <a:endParaRPr lang="en-US"/>
          </a:p>
        </p:txBody>
      </p:sp>
    </p:spTree>
    <p:extLst>
      <p:ext uri="{BB962C8B-B14F-4D97-AF65-F5344CB8AC3E}">
        <p14:creationId xmlns:p14="http://schemas.microsoft.com/office/powerpoint/2010/main" val="417735079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header must contain who is the sender and who is the receiver, and that kind of information.</a:t>
            </a:r>
          </a:p>
        </p:txBody>
      </p:sp>
      <p:sp>
        <p:nvSpPr>
          <p:cNvPr id="4" name="Slide Number Placeholder 3"/>
          <p:cNvSpPr>
            <a:spLocks noGrp="1"/>
          </p:cNvSpPr>
          <p:nvPr>
            <p:ph type="sldNum" sz="quarter" idx="5"/>
          </p:nvPr>
        </p:nvSpPr>
        <p:spPr/>
        <p:txBody>
          <a:bodyPr/>
          <a:lstStyle/>
          <a:p>
            <a:fld id="{057EC0DE-1EEA-40BB-AAAD-522C8480A39C}" type="slidenum">
              <a:rPr lang="en-US" smtClean="0"/>
              <a:t>47</a:t>
            </a:fld>
            <a:endParaRPr lang="en-US"/>
          </a:p>
        </p:txBody>
      </p:sp>
    </p:spTree>
    <p:extLst>
      <p:ext uri="{BB962C8B-B14F-4D97-AF65-F5344CB8AC3E}">
        <p14:creationId xmlns:p14="http://schemas.microsoft.com/office/powerpoint/2010/main" val="17295019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MACH_SEND_MSG: Indicates that this message is sending the message.</a:t>
            </a:r>
          </a:p>
          <a:p>
            <a:pPr marL="171450" indent="-171450">
              <a:buFont typeface="Arial" panose="020B0604020202020204" pitchFamily="34" charset="0"/>
              <a:buChar char="•"/>
            </a:pPr>
            <a:r>
              <a:rPr lang="en-US" dirty="0"/>
              <a:t>MACH_RCV_MSG: Indicates that this message is receiving the message.</a:t>
            </a:r>
          </a:p>
        </p:txBody>
      </p:sp>
      <p:sp>
        <p:nvSpPr>
          <p:cNvPr id="4" name="Slide Number Placeholder 3"/>
          <p:cNvSpPr>
            <a:spLocks noGrp="1"/>
          </p:cNvSpPr>
          <p:nvPr>
            <p:ph type="sldNum" sz="quarter" idx="5"/>
          </p:nvPr>
        </p:nvSpPr>
        <p:spPr/>
        <p:txBody>
          <a:bodyPr/>
          <a:lstStyle/>
          <a:p>
            <a:fld id="{057EC0DE-1EEA-40BB-AAAD-522C8480A39C}" type="slidenum">
              <a:rPr lang="en-US" smtClean="0"/>
              <a:t>48</a:t>
            </a:fld>
            <a:endParaRPr lang="en-US"/>
          </a:p>
        </p:txBody>
      </p:sp>
    </p:spTree>
    <p:extLst>
      <p:ext uri="{BB962C8B-B14F-4D97-AF65-F5344CB8AC3E}">
        <p14:creationId xmlns:p14="http://schemas.microsoft.com/office/powerpoint/2010/main" val="4185303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When we hit ./main there will be a new process created.</a:t>
            </a:r>
          </a:p>
          <a:p>
            <a:pPr marL="171450" indent="-171450">
              <a:buFont typeface="Arial" panose="020B0604020202020204" pitchFamily="34" charset="0"/>
              <a:buChar char="•"/>
            </a:pPr>
            <a:r>
              <a:rPr lang="en-US" dirty="0"/>
              <a:t>OS is responsible for executing the process.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57EC0DE-1EEA-40BB-AAAD-522C8480A39C}" type="slidenum">
              <a:rPr lang="en-US" smtClean="0"/>
              <a:t>6</a:t>
            </a:fld>
            <a:endParaRPr lang="en-US"/>
          </a:p>
        </p:txBody>
      </p:sp>
    </p:spTree>
    <p:extLst>
      <p:ext uri="{BB962C8B-B14F-4D97-AF65-F5344CB8AC3E}">
        <p14:creationId xmlns:p14="http://schemas.microsoft.com/office/powerpoint/2010/main" val="29203714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Hybrid: Shared memory + Message Passing</a:t>
            </a:r>
          </a:p>
          <a:p>
            <a:pPr marL="171450" indent="-171450">
              <a:buFont typeface="Arial" panose="020B0604020202020204" pitchFamily="34" charset="0"/>
              <a:buChar char="•"/>
            </a:pPr>
            <a:r>
              <a:rPr lang="en-US" dirty="0"/>
              <a:t>Works only in the same system, it cannot send messages from one system to other systems.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57EC0DE-1EEA-40BB-AAAD-522C8480A39C}" type="slidenum">
              <a:rPr lang="en-US" smtClean="0"/>
              <a:t>49</a:t>
            </a:fld>
            <a:endParaRPr lang="en-US"/>
          </a:p>
        </p:txBody>
      </p:sp>
    </p:spTree>
    <p:extLst>
      <p:ext uri="{BB962C8B-B14F-4D97-AF65-F5344CB8AC3E}">
        <p14:creationId xmlns:p14="http://schemas.microsoft.com/office/powerpoint/2010/main" val="6523351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1</a:t>
            </a:r>
            <a:r>
              <a:rPr lang="en-US" baseline="30000" dirty="0"/>
              <a:t>st</a:t>
            </a:r>
            <a:r>
              <a:rPr lang="en-US" dirty="0"/>
              <a:t> we create ports and use that ports to send and </a:t>
            </a:r>
            <a:r>
              <a:rPr lang="en-US" dirty="0" err="1"/>
              <a:t>recieve</a:t>
            </a:r>
            <a:r>
              <a:rPr lang="en-US" dirty="0"/>
              <a:t> messages.</a:t>
            </a:r>
          </a:p>
          <a:p>
            <a:pPr marL="171450" indent="-171450">
              <a:buFont typeface="Arial" panose="020B0604020202020204" pitchFamily="34" charset="0"/>
              <a:buChar char="•"/>
            </a:pPr>
            <a:r>
              <a:rPr lang="en-US" dirty="0"/>
              <a:t>This message passing communication is only used if the message size is 256bytes</a:t>
            </a:r>
          </a:p>
          <a:p>
            <a:pPr marL="171450" indent="-171450">
              <a:buFont typeface="Arial" panose="020B0604020202020204" pitchFamily="34" charset="0"/>
              <a:buChar char="•"/>
            </a:pPr>
            <a:r>
              <a:rPr lang="en-US" dirty="0"/>
              <a:t>If it is more then it uses shared memory.</a:t>
            </a:r>
          </a:p>
        </p:txBody>
      </p:sp>
      <p:sp>
        <p:nvSpPr>
          <p:cNvPr id="4" name="Slide Number Placeholder 3"/>
          <p:cNvSpPr>
            <a:spLocks noGrp="1"/>
          </p:cNvSpPr>
          <p:nvPr>
            <p:ph type="sldNum" sz="quarter" idx="5"/>
          </p:nvPr>
        </p:nvSpPr>
        <p:spPr/>
        <p:txBody>
          <a:bodyPr/>
          <a:lstStyle/>
          <a:p>
            <a:fld id="{057EC0DE-1EEA-40BB-AAAD-522C8480A39C}" type="slidenum">
              <a:rPr lang="en-US" smtClean="0"/>
              <a:t>50</a:t>
            </a:fld>
            <a:endParaRPr lang="en-US"/>
          </a:p>
        </p:txBody>
      </p:sp>
    </p:spTree>
    <p:extLst>
      <p:ext uri="{BB962C8B-B14F-4D97-AF65-F5344CB8AC3E}">
        <p14:creationId xmlns:p14="http://schemas.microsoft.com/office/powerpoint/2010/main" val="18761352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PalatinoLTStd-Roman"/>
              </a:rPr>
              <a:t>half duplex (data can travel only one way at a time) or full duplex (data can travel in both directions at the same time).</a:t>
            </a:r>
          </a:p>
          <a:p>
            <a:pPr marL="171450" indent="-171450" algn="l">
              <a:buFont typeface="Arial" panose="020B0604020202020204" pitchFamily="34" charset="0"/>
              <a:buChar char="•"/>
            </a:pPr>
            <a:r>
              <a:rPr lang="en-US" sz="1800" b="0" i="0" u="none" strike="noStrike" baseline="0" dirty="0">
                <a:latin typeface="PalatinoLTStd-Roman"/>
              </a:rPr>
              <a:t>Pipes allow to send message Hammond different messages. The process may not be parent-child.</a:t>
            </a:r>
            <a:endParaRPr lang="en-US" dirty="0"/>
          </a:p>
        </p:txBody>
      </p:sp>
      <p:sp>
        <p:nvSpPr>
          <p:cNvPr id="4" name="Slide Number Placeholder 3"/>
          <p:cNvSpPr>
            <a:spLocks noGrp="1"/>
          </p:cNvSpPr>
          <p:nvPr>
            <p:ph type="sldNum" sz="quarter" idx="5"/>
          </p:nvPr>
        </p:nvSpPr>
        <p:spPr/>
        <p:txBody>
          <a:bodyPr/>
          <a:lstStyle/>
          <a:p>
            <a:fld id="{057EC0DE-1EEA-40BB-AAAD-522C8480A39C}" type="slidenum">
              <a:rPr lang="en-US" smtClean="0"/>
              <a:t>51</a:t>
            </a:fld>
            <a:endParaRPr lang="en-US"/>
          </a:p>
        </p:txBody>
      </p:sp>
    </p:spTree>
    <p:extLst>
      <p:ext uri="{BB962C8B-B14F-4D97-AF65-F5344CB8AC3E}">
        <p14:creationId xmlns:p14="http://schemas.microsoft.com/office/powerpoint/2010/main" val="327791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7EC0DE-1EEA-40BB-AAAD-522C8480A39C}" type="slidenum">
              <a:rPr lang="en-US" smtClean="0"/>
              <a:t>53</a:t>
            </a:fld>
            <a:endParaRPr lang="en-US"/>
          </a:p>
        </p:txBody>
      </p:sp>
    </p:spTree>
    <p:extLst>
      <p:ext uri="{BB962C8B-B14F-4D97-AF65-F5344CB8AC3E}">
        <p14:creationId xmlns:p14="http://schemas.microsoft.com/office/powerpoint/2010/main" val="109745091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Remote Procedure Calls: Write the code in your </a:t>
            </a:r>
            <a:r>
              <a:rPr lang="en-US"/>
              <a:t>system IDE, and that can be executed </a:t>
            </a:r>
            <a:r>
              <a:rPr lang="en-US" dirty="0"/>
              <a:t>in the </a:t>
            </a:r>
            <a:r>
              <a:rPr lang="en-US"/>
              <a:t>CSCE machine.</a:t>
            </a:r>
          </a:p>
        </p:txBody>
      </p:sp>
      <p:sp>
        <p:nvSpPr>
          <p:cNvPr id="4" name="Slide Number Placeholder 3"/>
          <p:cNvSpPr>
            <a:spLocks noGrp="1"/>
          </p:cNvSpPr>
          <p:nvPr>
            <p:ph type="sldNum" sz="quarter" idx="5"/>
          </p:nvPr>
        </p:nvSpPr>
        <p:spPr/>
        <p:txBody>
          <a:bodyPr/>
          <a:lstStyle/>
          <a:p>
            <a:fld id="{057EC0DE-1EEA-40BB-AAAD-522C8480A39C}" type="slidenum">
              <a:rPr lang="en-US" smtClean="0"/>
              <a:t>54</a:t>
            </a:fld>
            <a:endParaRPr lang="en-US"/>
          </a:p>
        </p:txBody>
      </p:sp>
    </p:spTree>
    <p:extLst>
      <p:ext uri="{BB962C8B-B14F-4D97-AF65-F5344CB8AC3E}">
        <p14:creationId xmlns:p14="http://schemas.microsoft.com/office/powerpoint/2010/main" val="19811256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7EC0DE-1EEA-40BB-AAAD-522C8480A39C}" type="slidenum">
              <a:rPr lang="en-US" smtClean="0"/>
              <a:t>8</a:t>
            </a:fld>
            <a:endParaRPr lang="en-US"/>
          </a:p>
        </p:txBody>
      </p:sp>
    </p:spTree>
    <p:extLst>
      <p:ext uri="{BB962C8B-B14F-4D97-AF65-F5344CB8AC3E}">
        <p14:creationId xmlns:p14="http://schemas.microsoft.com/office/powerpoint/2010/main" val="771749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7EC0DE-1EEA-40BB-AAAD-522C8480A39C}" type="slidenum">
              <a:rPr lang="en-US" smtClean="0"/>
              <a:t>10</a:t>
            </a:fld>
            <a:endParaRPr lang="en-US"/>
          </a:p>
        </p:txBody>
      </p:sp>
    </p:spTree>
    <p:extLst>
      <p:ext uri="{BB962C8B-B14F-4D97-AF65-F5344CB8AC3E}">
        <p14:creationId xmlns:p14="http://schemas.microsoft.com/office/powerpoint/2010/main" val="1688630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In the wait queue, the head is necessary, but the tail is not. The tail helps in efficiency, with a tail, we can directly go to the end, if there is no tail, we need to travel all the way to reach the end.</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57EC0DE-1EEA-40BB-AAAD-522C8480A39C}" type="slidenum">
              <a:rPr lang="en-US" smtClean="0"/>
              <a:t>12</a:t>
            </a:fld>
            <a:endParaRPr lang="en-US"/>
          </a:p>
        </p:txBody>
      </p:sp>
    </p:spTree>
    <p:extLst>
      <p:ext uri="{BB962C8B-B14F-4D97-AF65-F5344CB8AC3E}">
        <p14:creationId xmlns:p14="http://schemas.microsoft.com/office/powerpoint/2010/main" val="11187366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Parents might be interested in the child's process results, and that is the reason why the child is also put in the waiting queue.</a:t>
            </a:r>
          </a:p>
        </p:txBody>
      </p:sp>
      <p:sp>
        <p:nvSpPr>
          <p:cNvPr id="4" name="Slide Number Placeholder 3"/>
          <p:cNvSpPr>
            <a:spLocks noGrp="1"/>
          </p:cNvSpPr>
          <p:nvPr>
            <p:ph type="sldNum" sz="quarter" idx="5"/>
          </p:nvPr>
        </p:nvSpPr>
        <p:spPr/>
        <p:txBody>
          <a:bodyPr/>
          <a:lstStyle/>
          <a:p>
            <a:fld id="{057EC0DE-1EEA-40BB-AAAD-522C8480A39C}" type="slidenum">
              <a:rPr lang="en-US" smtClean="0"/>
              <a:t>13</a:t>
            </a:fld>
            <a:endParaRPr lang="en-US"/>
          </a:p>
        </p:txBody>
      </p:sp>
    </p:spTree>
    <p:extLst>
      <p:ext uri="{BB962C8B-B14F-4D97-AF65-F5344CB8AC3E}">
        <p14:creationId xmlns:p14="http://schemas.microsoft.com/office/powerpoint/2010/main" val="3913085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Data is stored in PCB (datatype).</a:t>
            </a:r>
          </a:p>
        </p:txBody>
      </p:sp>
      <p:sp>
        <p:nvSpPr>
          <p:cNvPr id="4" name="Slide Number Placeholder 3"/>
          <p:cNvSpPr>
            <a:spLocks noGrp="1"/>
          </p:cNvSpPr>
          <p:nvPr>
            <p:ph type="sldNum" sz="quarter" idx="5"/>
          </p:nvPr>
        </p:nvSpPr>
        <p:spPr/>
        <p:txBody>
          <a:bodyPr/>
          <a:lstStyle/>
          <a:p>
            <a:fld id="{057EC0DE-1EEA-40BB-AAAD-522C8480A39C}" type="slidenum">
              <a:rPr lang="en-US" smtClean="0"/>
              <a:t>14</a:t>
            </a:fld>
            <a:endParaRPr lang="en-US"/>
          </a:p>
        </p:txBody>
      </p:sp>
    </p:spTree>
    <p:extLst>
      <p:ext uri="{BB962C8B-B14F-4D97-AF65-F5344CB8AC3E}">
        <p14:creationId xmlns:p14="http://schemas.microsoft.com/office/powerpoint/2010/main" val="17460805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8A9ED-B2EB-40AC-9987-47C3AE2070FE}"/>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2ACCC88-0286-4964-A6ED-0F25A7B92295}"/>
              </a:ext>
            </a:extLst>
          </p:cNvPr>
          <p:cNvSpPr>
            <a:spLocks noGrp="1"/>
          </p:cNvSpPr>
          <p:nvPr>
            <p:ph type="subTitle" idx="1"/>
          </p:nvPr>
        </p:nvSpPr>
        <p:spPr>
          <a:xfrm>
            <a:off x="1524000" y="3602038"/>
            <a:ext cx="9144000" cy="1655762"/>
          </a:xfrm>
        </p:spPr>
        <p:txBody>
          <a:bodyPr/>
          <a:lstStyle>
            <a:lvl1pPr marL="0" indent="0" algn="ctr">
              <a:buNone/>
              <a:defRPr sz="2400">
                <a:solidFill>
                  <a:schemeClr val="accent6">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29D0DF8-9213-4C0B-8D56-950D080D929E}"/>
              </a:ext>
            </a:extLst>
          </p:cNvPr>
          <p:cNvSpPr>
            <a:spLocks noGrp="1"/>
          </p:cNvSpPr>
          <p:nvPr>
            <p:ph type="dt" sz="half" idx="10"/>
          </p:nvPr>
        </p:nvSpPr>
        <p:spPr/>
        <p:txBody>
          <a:bodyPr/>
          <a:lstStyle/>
          <a:p>
            <a:fld id="{B475CCD6-13E7-4815-910F-3ABC8A085AFF}" type="datetime1">
              <a:rPr lang="en-US" smtClean="0"/>
              <a:t>10/4/24</a:t>
            </a:fld>
            <a:endParaRPr lang="en-US"/>
          </a:p>
        </p:txBody>
      </p:sp>
      <p:sp>
        <p:nvSpPr>
          <p:cNvPr id="5" name="Footer Placeholder 4">
            <a:extLst>
              <a:ext uri="{FF2B5EF4-FFF2-40B4-BE49-F238E27FC236}">
                <a16:creationId xmlns:a16="http://schemas.microsoft.com/office/drawing/2014/main" id="{495FAA27-E277-436D-A62B-FDB2899A528E}"/>
              </a:ext>
            </a:extLst>
          </p:cNvPr>
          <p:cNvSpPr>
            <a:spLocks noGrp="1"/>
          </p:cNvSpPr>
          <p:nvPr>
            <p:ph type="ftr" sz="quarter" idx="11"/>
          </p:nvPr>
        </p:nvSpPr>
        <p:spPr/>
        <p:txBody>
          <a:bodyPr/>
          <a:lstStyle/>
          <a:p>
            <a:r>
              <a:rPr lang="en-US"/>
              <a:t>CSCE 5640 - Processes</a:t>
            </a:r>
          </a:p>
        </p:txBody>
      </p:sp>
      <p:sp>
        <p:nvSpPr>
          <p:cNvPr id="6" name="Slide Number Placeholder 5">
            <a:extLst>
              <a:ext uri="{FF2B5EF4-FFF2-40B4-BE49-F238E27FC236}">
                <a16:creationId xmlns:a16="http://schemas.microsoft.com/office/drawing/2014/main" id="{DF67CEDD-2307-48C3-8842-FA9C6386FCD0}"/>
              </a:ext>
            </a:extLst>
          </p:cNvPr>
          <p:cNvSpPr>
            <a:spLocks noGrp="1"/>
          </p:cNvSpPr>
          <p:nvPr>
            <p:ph type="sldNum" sz="quarter" idx="12"/>
          </p:nvPr>
        </p:nvSpPr>
        <p:spPr/>
        <p:txBody>
          <a:bodyPr/>
          <a:lstStyle/>
          <a:p>
            <a:fld id="{21894D18-C47E-4596-99FA-F92E29F268FE}" type="slidenum">
              <a:rPr lang="en-US" smtClean="0"/>
              <a:t>‹#›</a:t>
            </a:fld>
            <a:endParaRPr lang="en-US"/>
          </a:p>
        </p:txBody>
      </p:sp>
    </p:spTree>
    <p:extLst>
      <p:ext uri="{BB962C8B-B14F-4D97-AF65-F5344CB8AC3E}">
        <p14:creationId xmlns:p14="http://schemas.microsoft.com/office/powerpoint/2010/main" val="2990291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ECBD0-1D44-4093-9EF6-D06F6EBD7BEE}"/>
              </a:ext>
            </a:extLst>
          </p:cNvPr>
          <p:cNvSpPr>
            <a:spLocks noGrp="1"/>
          </p:cNvSpPr>
          <p:nvPr>
            <p:ph type="title"/>
          </p:nvPr>
        </p:nvSpPr>
        <p:spPr>
          <a:xfrm>
            <a:off x="1520370" y="365125"/>
            <a:ext cx="983343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93C3E0-2360-4E99-9F0A-D4D26B9017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006DE5-76E2-4A37-A8DF-0A2BDC71ADAC}"/>
              </a:ext>
            </a:extLst>
          </p:cNvPr>
          <p:cNvSpPr>
            <a:spLocks noGrp="1"/>
          </p:cNvSpPr>
          <p:nvPr>
            <p:ph type="dt" sz="half" idx="10"/>
          </p:nvPr>
        </p:nvSpPr>
        <p:spPr/>
        <p:txBody>
          <a:bodyPr/>
          <a:lstStyle/>
          <a:p>
            <a:fld id="{00659354-E76B-4437-83F4-17D0916BB88F}" type="datetime1">
              <a:rPr lang="en-US" smtClean="0"/>
              <a:t>10/4/24</a:t>
            </a:fld>
            <a:endParaRPr lang="en-US"/>
          </a:p>
        </p:txBody>
      </p:sp>
      <p:sp>
        <p:nvSpPr>
          <p:cNvPr id="5" name="Footer Placeholder 4">
            <a:extLst>
              <a:ext uri="{FF2B5EF4-FFF2-40B4-BE49-F238E27FC236}">
                <a16:creationId xmlns:a16="http://schemas.microsoft.com/office/drawing/2014/main" id="{924582C3-8AAE-4B7B-A065-BA3848CA7A04}"/>
              </a:ext>
            </a:extLst>
          </p:cNvPr>
          <p:cNvSpPr>
            <a:spLocks noGrp="1"/>
          </p:cNvSpPr>
          <p:nvPr>
            <p:ph type="ftr" sz="quarter" idx="11"/>
          </p:nvPr>
        </p:nvSpPr>
        <p:spPr/>
        <p:txBody>
          <a:bodyPr/>
          <a:lstStyle/>
          <a:p>
            <a:r>
              <a:rPr lang="en-US"/>
              <a:t>CSCE 5640 - Processes</a:t>
            </a:r>
          </a:p>
        </p:txBody>
      </p:sp>
      <p:sp>
        <p:nvSpPr>
          <p:cNvPr id="6" name="Slide Number Placeholder 5">
            <a:extLst>
              <a:ext uri="{FF2B5EF4-FFF2-40B4-BE49-F238E27FC236}">
                <a16:creationId xmlns:a16="http://schemas.microsoft.com/office/drawing/2014/main" id="{ECBEDC71-14A5-4C8B-B3F7-3FD2F0FA0E68}"/>
              </a:ext>
            </a:extLst>
          </p:cNvPr>
          <p:cNvSpPr>
            <a:spLocks noGrp="1"/>
          </p:cNvSpPr>
          <p:nvPr>
            <p:ph type="sldNum" sz="quarter" idx="12"/>
          </p:nvPr>
        </p:nvSpPr>
        <p:spPr/>
        <p:txBody>
          <a:bodyPr/>
          <a:lstStyle/>
          <a:p>
            <a:fld id="{21894D18-C47E-4596-99FA-F92E29F268FE}" type="slidenum">
              <a:rPr lang="en-US" smtClean="0"/>
              <a:t>‹#›</a:t>
            </a:fld>
            <a:endParaRPr lang="en-US"/>
          </a:p>
        </p:txBody>
      </p:sp>
    </p:spTree>
    <p:extLst>
      <p:ext uri="{BB962C8B-B14F-4D97-AF65-F5344CB8AC3E}">
        <p14:creationId xmlns:p14="http://schemas.microsoft.com/office/powerpoint/2010/main" val="2742439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82D44E-83EB-4A47-ADBF-CE7FF2EAF84E}"/>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EB20B75-EDCD-45A3-BA1C-6E0BB5CC5F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075397-39E2-4DDA-8CB1-6B42C636BB66}"/>
              </a:ext>
            </a:extLst>
          </p:cNvPr>
          <p:cNvSpPr>
            <a:spLocks noGrp="1"/>
          </p:cNvSpPr>
          <p:nvPr>
            <p:ph type="dt" sz="half" idx="10"/>
          </p:nvPr>
        </p:nvSpPr>
        <p:spPr/>
        <p:txBody>
          <a:bodyPr/>
          <a:lstStyle/>
          <a:p>
            <a:fld id="{F24323C5-CE39-41C8-AFA0-D7838BE0B764}" type="datetime1">
              <a:rPr lang="en-US" smtClean="0"/>
              <a:t>10/4/24</a:t>
            </a:fld>
            <a:endParaRPr lang="en-US"/>
          </a:p>
        </p:txBody>
      </p:sp>
      <p:sp>
        <p:nvSpPr>
          <p:cNvPr id="5" name="Footer Placeholder 4">
            <a:extLst>
              <a:ext uri="{FF2B5EF4-FFF2-40B4-BE49-F238E27FC236}">
                <a16:creationId xmlns:a16="http://schemas.microsoft.com/office/drawing/2014/main" id="{8EBE7B1D-032F-4B9F-A0C9-B8A139704655}"/>
              </a:ext>
            </a:extLst>
          </p:cNvPr>
          <p:cNvSpPr>
            <a:spLocks noGrp="1"/>
          </p:cNvSpPr>
          <p:nvPr>
            <p:ph type="ftr" sz="quarter" idx="11"/>
          </p:nvPr>
        </p:nvSpPr>
        <p:spPr/>
        <p:txBody>
          <a:bodyPr/>
          <a:lstStyle/>
          <a:p>
            <a:r>
              <a:rPr lang="en-US"/>
              <a:t>CSCE 5640 - Processes</a:t>
            </a:r>
          </a:p>
        </p:txBody>
      </p:sp>
      <p:sp>
        <p:nvSpPr>
          <p:cNvPr id="6" name="Slide Number Placeholder 5">
            <a:extLst>
              <a:ext uri="{FF2B5EF4-FFF2-40B4-BE49-F238E27FC236}">
                <a16:creationId xmlns:a16="http://schemas.microsoft.com/office/drawing/2014/main" id="{B998170B-8F87-4649-A02E-F613DDA0DDD3}"/>
              </a:ext>
            </a:extLst>
          </p:cNvPr>
          <p:cNvSpPr>
            <a:spLocks noGrp="1"/>
          </p:cNvSpPr>
          <p:nvPr>
            <p:ph type="sldNum" sz="quarter" idx="12"/>
          </p:nvPr>
        </p:nvSpPr>
        <p:spPr/>
        <p:txBody>
          <a:bodyPr/>
          <a:lstStyle/>
          <a:p>
            <a:fld id="{21894D18-C47E-4596-99FA-F92E29F268FE}" type="slidenum">
              <a:rPr lang="en-US" smtClean="0"/>
              <a:t>‹#›</a:t>
            </a:fld>
            <a:endParaRPr lang="en-US"/>
          </a:p>
        </p:txBody>
      </p:sp>
    </p:spTree>
    <p:extLst>
      <p:ext uri="{BB962C8B-B14F-4D97-AF65-F5344CB8AC3E}">
        <p14:creationId xmlns:p14="http://schemas.microsoft.com/office/powerpoint/2010/main" val="2924620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B332B-8B80-4A26-B1AD-AB0B1471E166}"/>
              </a:ext>
            </a:extLst>
          </p:cNvPr>
          <p:cNvSpPr>
            <a:spLocks noGrp="1"/>
          </p:cNvSpPr>
          <p:nvPr>
            <p:ph type="title"/>
          </p:nvPr>
        </p:nvSpPr>
        <p:spPr>
          <a:xfrm>
            <a:off x="1520370" y="365125"/>
            <a:ext cx="983343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411594D7-1883-4839-AFEE-995724C97E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5C1C07-A641-4A15-940E-85B23F8FECE4}"/>
              </a:ext>
            </a:extLst>
          </p:cNvPr>
          <p:cNvSpPr>
            <a:spLocks noGrp="1"/>
          </p:cNvSpPr>
          <p:nvPr>
            <p:ph type="dt" sz="half" idx="10"/>
          </p:nvPr>
        </p:nvSpPr>
        <p:spPr/>
        <p:txBody>
          <a:bodyPr/>
          <a:lstStyle/>
          <a:p>
            <a:fld id="{BD760683-DBB8-4AE8-B993-E0C186DF6595}" type="datetime1">
              <a:rPr lang="en-US" smtClean="0"/>
              <a:t>10/4/24</a:t>
            </a:fld>
            <a:endParaRPr lang="en-US"/>
          </a:p>
        </p:txBody>
      </p:sp>
      <p:sp>
        <p:nvSpPr>
          <p:cNvPr id="5" name="Footer Placeholder 4">
            <a:extLst>
              <a:ext uri="{FF2B5EF4-FFF2-40B4-BE49-F238E27FC236}">
                <a16:creationId xmlns:a16="http://schemas.microsoft.com/office/drawing/2014/main" id="{6608DB25-CA66-4263-9E24-AB0DF6B833C8}"/>
              </a:ext>
            </a:extLst>
          </p:cNvPr>
          <p:cNvSpPr>
            <a:spLocks noGrp="1"/>
          </p:cNvSpPr>
          <p:nvPr>
            <p:ph type="ftr" sz="quarter" idx="11"/>
          </p:nvPr>
        </p:nvSpPr>
        <p:spPr/>
        <p:txBody>
          <a:bodyPr/>
          <a:lstStyle/>
          <a:p>
            <a:r>
              <a:rPr lang="en-US"/>
              <a:t>CSCE 5640 - Processes</a:t>
            </a:r>
          </a:p>
        </p:txBody>
      </p:sp>
      <p:sp>
        <p:nvSpPr>
          <p:cNvPr id="6" name="Slide Number Placeholder 5">
            <a:extLst>
              <a:ext uri="{FF2B5EF4-FFF2-40B4-BE49-F238E27FC236}">
                <a16:creationId xmlns:a16="http://schemas.microsoft.com/office/drawing/2014/main" id="{C2D39BD1-86F9-4B8A-9289-0962052ADE95}"/>
              </a:ext>
            </a:extLst>
          </p:cNvPr>
          <p:cNvSpPr>
            <a:spLocks noGrp="1"/>
          </p:cNvSpPr>
          <p:nvPr>
            <p:ph type="sldNum" sz="quarter" idx="12"/>
          </p:nvPr>
        </p:nvSpPr>
        <p:spPr/>
        <p:txBody>
          <a:bodyPr/>
          <a:lstStyle/>
          <a:p>
            <a:fld id="{21894D18-C47E-4596-99FA-F92E29F268FE}" type="slidenum">
              <a:rPr lang="en-US" smtClean="0"/>
              <a:t>‹#›</a:t>
            </a:fld>
            <a:endParaRPr lang="en-US"/>
          </a:p>
        </p:txBody>
      </p:sp>
      <p:pic>
        <p:nvPicPr>
          <p:cNvPr id="7" name="Picture 6" descr="trads-06-bg.jpg">
            <a:extLst>
              <a:ext uri="{FF2B5EF4-FFF2-40B4-BE49-F238E27FC236}">
                <a16:creationId xmlns:a16="http://schemas.microsoft.com/office/drawing/2014/main" id="{56EE73C9-1074-48D1-8421-4FBE80B448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810" y="428649"/>
            <a:ext cx="1178560" cy="1178560"/>
          </a:xfrm>
          <a:prstGeom prst="rect">
            <a:avLst/>
          </a:prstGeom>
        </p:spPr>
      </p:pic>
      <p:cxnSp>
        <p:nvCxnSpPr>
          <p:cNvPr id="8" name="Straight Connector 7">
            <a:extLst>
              <a:ext uri="{FF2B5EF4-FFF2-40B4-BE49-F238E27FC236}">
                <a16:creationId xmlns:a16="http://schemas.microsoft.com/office/drawing/2014/main" id="{79C2F99E-E421-41EC-BCEB-59E65C037C41}"/>
              </a:ext>
            </a:extLst>
          </p:cNvPr>
          <p:cNvCxnSpPr/>
          <p:nvPr/>
        </p:nvCxnSpPr>
        <p:spPr>
          <a:xfrm>
            <a:off x="838200" y="1696902"/>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88554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51DF6-0A10-47C1-8F7B-0AD2E2AA98C9}"/>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2F06734-EED4-4956-B65B-DCC83E744C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A28EB4-EF90-4B93-84B0-ED89C8A2F17F}"/>
              </a:ext>
            </a:extLst>
          </p:cNvPr>
          <p:cNvSpPr>
            <a:spLocks noGrp="1"/>
          </p:cNvSpPr>
          <p:nvPr>
            <p:ph type="dt" sz="half" idx="10"/>
          </p:nvPr>
        </p:nvSpPr>
        <p:spPr/>
        <p:txBody>
          <a:bodyPr/>
          <a:lstStyle/>
          <a:p>
            <a:fld id="{43DE6542-4CBA-485F-8844-5D8FED651452}" type="datetime1">
              <a:rPr lang="en-US" smtClean="0"/>
              <a:t>10/4/24</a:t>
            </a:fld>
            <a:endParaRPr lang="en-US"/>
          </a:p>
        </p:txBody>
      </p:sp>
      <p:sp>
        <p:nvSpPr>
          <p:cNvPr id="5" name="Footer Placeholder 4">
            <a:extLst>
              <a:ext uri="{FF2B5EF4-FFF2-40B4-BE49-F238E27FC236}">
                <a16:creationId xmlns:a16="http://schemas.microsoft.com/office/drawing/2014/main" id="{403A4642-619E-4325-9047-4B384CFB06C5}"/>
              </a:ext>
            </a:extLst>
          </p:cNvPr>
          <p:cNvSpPr>
            <a:spLocks noGrp="1"/>
          </p:cNvSpPr>
          <p:nvPr>
            <p:ph type="ftr" sz="quarter" idx="11"/>
          </p:nvPr>
        </p:nvSpPr>
        <p:spPr/>
        <p:txBody>
          <a:bodyPr/>
          <a:lstStyle/>
          <a:p>
            <a:r>
              <a:rPr lang="en-US"/>
              <a:t>CSCE 5640 - Processes</a:t>
            </a:r>
          </a:p>
        </p:txBody>
      </p:sp>
      <p:sp>
        <p:nvSpPr>
          <p:cNvPr id="6" name="Slide Number Placeholder 5">
            <a:extLst>
              <a:ext uri="{FF2B5EF4-FFF2-40B4-BE49-F238E27FC236}">
                <a16:creationId xmlns:a16="http://schemas.microsoft.com/office/drawing/2014/main" id="{A58CC146-AE06-473A-B19F-184210EDC34E}"/>
              </a:ext>
            </a:extLst>
          </p:cNvPr>
          <p:cNvSpPr>
            <a:spLocks noGrp="1"/>
          </p:cNvSpPr>
          <p:nvPr>
            <p:ph type="sldNum" sz="quarter" idx="12"/>
          </p:nvPr>
        </p:nvSpPr>
        <p:spPr/>
        <p:txBody>
          <a:bodyPr/>
          <a:lstStyle/>
          <a:p>
            <a:fld id="{21894D18-C47E-4596-99FA-F92E29F268FE}" type="slidenum">
              <a:rPr lang="en-US" smtClean="0"/>
              <a:t>‹#›</a:t>
            </a:fld>
            <a:endParaRPr lang="en-US"/>
          </a:p>
        </p:txBody>
      </p:sp>
    </p:spTree>
    <p:extLst>
      <p:ext uri="{BB962C8B-B14F-4D97-AF65-F5344CB8AC3E}">
        <p14:creationId xmlns:p14="http://schemas.microsoft.com/office/powerpoint/2010/main" val="2815991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FCECD-9376-4BC3-A72C-BB92CB40516F}"/>
              </a:ext>
            </a:extLst>
          </p:cNvPr>
          <p:cNvSpPr>
            <a:spLocks noGrp="1"/>
          </p:cNvSpPr>
          <p:nvPr>
            <p:ph type="title"/>
          </p:nvPr>
        </p:nvSpPr>
        <p:spPr>
          <a:xfrm>
            <a:off x="1520370" y="365125"/>
            <a:ext cx="983343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82F6B31D-5DF7-4F96-80D5-54ED6F6CE9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8A0447-11BF-444D-9A5F-94868ED568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17BEDD9-4806-4A3B-A1E0-540E58C90C66}"/>
              </a:ext>
            </a:extLst>
          </p:cNvPr>
          <p:cNvSpPr>
            <a:spLocks noGrp="1"/>
          </p:cNvSpPr>
          <p:nvPr>
            <p:ph type="dt" sz="half" idx="10"/>
          </p:nvPr>
        </p:nvSpPr>
        <p:spPr/>
        <p:txBody>
          <a:bodyPr/>
          <a:lstStyle/>
          <a:p>
            <a:fld id="{759B8CA1-5481-408B-AE27-6E0490C9F400}" type="datetime1">
              <a:rPr lang="en-US" smtClean="0"/>
              <a:t>10/4/24</a:t>
            </a:fld>
            <a:endParaRPr lang="en-US"/>
          </a:p>
        </p:txBody>
      </p:sp>
      <p:sp>
        <p:nvSpPr>
          <p:cNvPr id="6" name="Footer Placeholder 5">
            <a:extLst>
              <a:ext uri="{FF2B5EF4-FFF2-40B4-BE49-F238E27FC236}">
                <a16:creationId xmlns:a16="http://schemas.microsoft.com/office/drawing/2014/main" id="{CAB5BBA7-41E8-48B4-8A85-33302C274F41}"/>
              </a:ext>
            </a:extLst>
          </p:cNvPr>
          <p:cNvSpPr>
            <a:spLocks noGrp="1"/>
          </p:cNvSpPr>
          <p:nvPr>
            <p:ph type="ftr" sz="quarter" idx="11"/>
          </p:nvPr>
        </p:nvSpPr>
        <p:spPr/>
        <p:txBody>
          <a:bodyPr/>
          <a:lstStyle/>
          <a:p>
            <a:r>
              <a:rPr lang="en-US"/>
              <a:t>CSCE 5640 - Processes</a:t>
            </a:r>
          </a:p>
        </p:txBody>
      </p:sp>
      <p:sp>
        <p:nvSpPr>
          <p:cNvPr id="7" name="Slide Number Placeholder 6">
            <a:extLst>
              <a:ext uri="{FF2B5EF4-FFF2-40B4-BE49-F238E27FC236}">
                <a16:creationId xmlns:a16="http://schemas.microsoft.com/office/drawing/2014/main" id="{68291CB6-4492-4BB9-8E0F-51A32B3C04A3}"/>
              </a:ext>
            </a:extLst>
          </p:cNvPr>
          <p:cNvSpPr>
            <a:spLocks noGrp="1"/>
          </p:cNvSpPr>
          <p:nvPr>
            <p:ph type="sldNum" sz="quarter" idx="12"/>
          </p:nvPr>
        </p:nvSpPr>
        <p:spPr/>
        <p:txBody>
          <a:bodyPr/>
          <a:lstStyle/>
          <a:p>
            <a:fld id="{21894D18-C47E-4596-99FA-F92E29F268FE}" type="slidenum">
              <a:rPr lang="en-US" smtClean="0"/>
              <a:t>‹#›</a:t>
            </a:fld>
            <a:endParaRPr lang="en-US"/>
          </a:p>
        </p:txBody>
      </p:sp>
    </p:spTree>
    <p:extLst>
      <p:ext uri="{BB962C8B-B14F-4D97-AF65-F5344CB8AC3E}">
        <p14:creationId xmlns:p14="http://schemas.microsoft.com/office/powerpoint/2010/main" val="4039456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7ACC9-E140-4A40-9273-B22D5C72A64B}"/>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C1562B12-9A30-4907-B945-AD32D5A351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902101-05BE-492A-BC0F-F87EBC0B54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9D4A1F3-7A60-437D-807D-04A104ED54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221004-4978-4B09-B2A3-2B5CDBC55D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57CD80-4EEE-4116-B3AF-950C4D570F33}"/>
              </a:ext>
            </a:extLst>
          </p:cNvPr>
          <p:cNvSpPr>
            <a:spLocks noGrp="1"/>
          </p:cNvSpPr>
          <p:nvPr>
            <p:ph type="dt" sz="half" idx="10"/>
          </p:nvPr>
        </p:nvSpPr>
        <p:spPr/>
        <p:txBody>
          <a:bodyPr/>
          <a:lstStyle/>
          <a:p>
            <a:fld id="{D4AF0DDA-A7BA-4F35-841D-CFA56E83D1C0}" type="datetime1">
              <a:rPr lang="en-US" smtClean="0"/>
              <a:t>10/4/24</a:t>
            </a:fld>
            <a:endParaRPr lang="en-US"/>
          </a:p>
        </p:txBody>
      </p:sp>
      <p:sp>
        <p:nvSpPr>
          <p:cNvPr id="8" name="Footer Placeholder 7">
            <a:extLst>
              <a:ext uri="{FF2B5EF4-FFF2-40B4-BE49-F238E27FC236}">
                <a16:creationId xmlns:a16="http://schemas.microsoft.com/office/drawing/2014/main" id="{6F25FCB4-8109-4408-8398-E7397A1C5751}"/>
              </a:ext>
            </a:extLst>
          </p:cNvPr>
          <p:cNvSpPr>
            <a:spLocks noGrp="1"/>
          </p:cNvSpPr>
          <p:nvPr>
            <p:ph type="ftr" sz="quarter" idx="11"/>
          </p:nvPr>
        </p:nvSpPr>
        <p:spPr/>
        <p:txBody>
          <a:bodyPr/>
          <a:lstStyle/>
          <a:p>
            <a:r>
              <a:rPr lang="en-US"/>
              <a:t>CSCE 5640 - Processes</a:t>
            </a:r>
          </a:p>
        </p:txBody>
      </p:sp>
      <p:sp>
        <p:nvSpPr>
          <p:cNvPr id="9" name="Slide Number Placeholder 8">
            <a:extLst>
              <a:ext uri="{FF2B5EF4-FFF2-40B4-BE49-F238E27FC236}">
                <a16:creationId xmlns:a16="http://schemas.microsoft.com/office/drawing/2014/main" id="{C4A39CF1-2B5C-48F7-9C35-FAD5A85F1F77}"/>
              </a:ext>
            </a:extLst>
          </p:cNvPr>
          <p:cNvSpPr>
            <a:spLocks noGrp="1"/>
          </p:cNvSpPr>
          <p:nvPr>
            <p:ph type="sldNum" sz="quarter" idx="12"/>
          </p:nvPr>
        </p:nvSpPr>
        <p:spPr/>
        <p:txBody>
          <a:bodyPr/>
          <a:lstStyle/>
          <a:p>
            <a:fld id="{21894D18-C47E-4596-99FA-F92E29F268FE}" type="slidenum">
              <a:rPr lang="en-US" smtClean="0"/>
              <a:t>‹#›</a:t>
            </a:fld>
            <a:endParaRPr lang="en-US"/>
          </a:p>
        </p:txBody>
      </p:sp>
    </p:spTree>
    <p:extLst>
      <p:ext uri="{BB962C8B-B14F-4D97-AF65-F5344CB8AC3E}">
        <p14:creationId xmlns:p14="http://schemas.microsoft.com/office/powerpoint/2010/main" val="408771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1E561-F57C-4FA7-B20E-FA133D2AA983}"/>
              </a:ext>
            </a:extLst>
          </p:cNvPr>
          <p:cNvSpPr>
            <a:spLocks noGrp="1"/>
          </p:cNvSpPr>
          <p:nvPr>
            <p:ph type="title"/>
          </p:nvPr>
        </p:nvSpPr>
        <p:spPr>
          <a:xfrm>
            <a:off x="1520370" y="365125"/>
            <a:ext cx="983343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22C8DEE2-2E71-4CFB-AB06-8E3C47D9B67F}"/>
              </a:ext>
            </a:extLst>
          </p:cNvPr>
          <p:cNvSpPr>
            <a:spLocks noGrp="1"/>
          </p:cNvSpPr>
          <p:nvPr>
            <p:ph type="dt" sz="half" idx="10"/>
          </p:nvPr>
        </p:nvSpPr>
        <p:spPr/>
        <p:txBody>
          <a:bodyPr/>
          <a:lstStyle/>
          <a:p>
            <a:fld id="{13DD7FAB-7607-415B-A892-BA6569E8329D}" type="datetime1">
              <a:rPr lang="en-US" smtClean="0"/>
              <a:t>10/4/24</a:t>
            </a:fld>
            <a:endParaRPr lang="en-US"/>
          </a:p>
        </p:txBody>
      </p:sp>
      <p:sp>
        <p:nvSpPr>
          <p:cNvPr id="4" name="Footer Placeholder 3">
            <a:extLst>
              <a:ext uri="{FF2B5EF4-FFF2-40B4-BE49-F238E27FC236}">
                <a16:creationId xmlns:a16="http://schemas.microsoft.com/office/drawing/2014/main" id="{760CA8D6-9566-4379-B09E-8D2A619692BC}"/>
              </a:ext>
            </a:extLst>
          </p:cNvPr>
          <p:cNvSpPr>
            <a:spLocks noGrp="1"/>
          </p:cNvSpPr>
          <p:nvPr>
            <p:ph type="ftr" sz="quarter" idx="11"/>
          </p:nvPr>
        </p:nvSpPr>
        <p:spPr/>
        <p:txBody>
          <a:bodyPr/>
          <a:lstStyle/>
          <a:p>
            <a:r>
              <a:rPr lang="en-US"/>
              <a:t>CSCE 5640 - Processes</a:t>
            </a:r>
          </a:p>
        </p:txBody>
      </p:sp>
      <p:sp>
        <p:nvSpPr>
          <p:cNvPr id="5" name="Slide Number Placeholder 4">
            <a:extLst>
              <a:ext uri="{FF2B5EF4-FFF2-40B4-BE49-F238E27FC236}">
                <a16:creationId xmlns:a16="http://schemas.microsoft.com/office/drawing/2014/main" id="{E1C57AC1-6A71-46D3-8B0E-FCD811A77FBE}"/>
              </a:ext>
            </a:extLst>
          </p:cNvPr>
          <p:cNvSpPr>
            <a:spLocks noGrp="1"/>
          </p:cNvSpPr>
          <p:nvPr>
            <p:ph type="sldNum" sz="quarter" idx="12"/>
          </p:nvPr>
        </p:nvSpPr>
        <p:spPr/>
        <p:txBody>
          <a:bodyPr/>
          <a:lstStyle/>
          <a:p>
            <a:fld id="{21894D18-C47E-4596-99FA-F92E29F268FE}" type="slidenum">
              <a:rPr lang="en-US" smtClean="0"/>
              <a:t>‹#›</a:t>
            </a:fld>
            <a:endParaRPr lang="en-US"/>
          </a:p>
        </p:txBody>
      </p:sp>
    </p:spTree>
    <p:extLst>
      <p:ext uri="{BB962C8B-B14F-4D97-AF65-F5344CB8AC3E}">
        <p14:creationId xmlns:p14="http://schemas.microsoft.com/office/powerpoint/2010/main" val="2634157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77CE7C-FC2F-4FBA-A484-53CDC8F0542F}"/>
              </a:ext>
            </a:extLst>
          </p:cNvPr>
          <p:cNvSpPr>
            <a:spLocks noGrp="1"/>
          </p:cNvSpPr>
          <p:nvPr>
            <p:ph type="dt" sz="half" idx="10"/>
          </p:nvPr>
        </p:nvSpPr>
        <p:spPr/>
        <p:txBody>
          <a:bodyPr/>
          <a:lstStyle/>
          <a:p>
            <a:fld id="{049126F7-A76D-45EE-972C-C91E98516610}" type="datetime1">
              <a:rPr lang="en-US" smtClean="0"/>
              <a:t>10/4/24</a:t>
            </a:fld>
            <a:endParaRPr lang="en-US"/>
          </a:p>
        </p:txBody>
      </p:sp>
      <p:sp>
        <p:nvSpPr>
          <p:cNvPr id="3" name="Footer Placeholder 2">
            <a:extLst>
              <a:ext uri="{FF2B5EF4-FFF2-40B4-BE49-F238E27FC236}">
                <a16:creationId xmlns:a16="http://schemas.microsoft.com/office/drawing/2014/main" id="{46A8A4ED-2E8C-4596-845C-FE72F258CCA5}"/>
              </a:ext>
            </a:extLst>
          </p:cNvPr>
          <p:cNvSpPr>
            <a:spLocks noGrp="1"/>
          </p:cNvSpPr>
          <p:nvPr>
            <p:ph type="ftr" sz="quarter" idx="11"/>
          </p:nvPr>
        </p:nvSpPr>
        <p:spPr/>
        <p:txBody>
          <a:bodyPr/>
          <a:lstStyle/>
          <a:p>
            <a:r>
              <a:rPr lang="en-US"/>
              <a:t>CSCE 5640 - Processes</a:t>
            </a:r>
          </a:p>
        </p:txBody>
      </p:sp>
      <p:sp>
        <p:nvSpPr>
          <p:cNvPr id="4" name="Slide Number Placeholder 3">
            <a:extLst>
              <a:ext uri="{FF2B5EF4-FFF2-40B4-BE49-F238E27FC236}">
                <a16:creationId xmlns:a16="http://schemas.microsoft.com/office/drawing/2014/main" id="{12CB139E-A6F3-4974-BA79-D6D1A72D033D}"/>
              </a:ext>
            </a:extLst>
          </p:cNvPr>
          <p:cNvSpPr>
            <a:spLocks noGrp="1"/>
          </p:cNvSpPr>
          <p:nvPr>
            <p:ph type="sldNum" sz="quarter" idx="12"/>
          </p:nvPr>
        </p:nvSpPr>
        <p:spPr/>
        <p:txBody>
          <a:bodyPr/>
          <a:lstStyle/>
          <a:p>
            <a:fld id="{21894D18-C47E-4596-99FA-F92E29F268FE}" type="slidenum">
              <a:rPr lang="en-US" smtClean="0"/>
              <a:t>‹#›</a:t>
            </a:fld>
            <a:endParaRPr lang="en-US"/>
          </a:p>
        </p:txBody>
      </p:sp>
    </p:spTree>
    <p:extLst>
      <p:ext uri="{BB962C8B-B14F-4D97-AF65-F5344CB8AC3E}">
        <p14:creationId xmlns:p14="http://schemas.microsoft.com/office/powerpoint/2010/main" val="1020835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B0C7F-010B-40E8-9CBB-D3C3199F92C4}"/>
              </a:ext>
            </a:extLst>
          </p:cNvPr>
          <p:cNvSpPr>
            <a:spLocks noGrp="1"/>
          </p:cNvSpPr>
          <p:nvPr>
            <p:ph type="title"/>
          </p:nvPr>
        </p:nvSpPr>
        <p:spPr>
          <a:xfrm>
            <a:off x="1347514" y="457200"/>
            <a:ext cx="3424511" cy="1600200"/>
          </a:xfrm>
          <a:prstGeom prst="rect">
            <a:avLst/>
          </a:prstGeo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86783C5-B622-40ED-BCCB-880993538F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391642-3B78-45C6-A81F-A2810D9A92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04770D-9E56-4973-A0FF-272CA6611D1F}"/>
              </a:ext>
            </a:extLst>
          </p:cNvPr>
          <p:cNvSpPr>
            <a:spLocks noGrp="1"/>
          </p:cNvSpPr>
          <p:nvPr>
            <p:ph type="dt" sz="half" idx="10"/>
          </p:nvPr>
        </p:nvSpPr>
        <p:spPr/>
        <p:txBody>
          <a:bodyPr/>
          <a:lstStyle/>
          <a:p>
            <a:fld id="{C9F41615-E427-4D0C-8E03-3ACB419463D8}" type="datetime1">
              <a:rPr lang="en-US" smtClean="0"/>
              <a:t>10/4/24</a:t>
            </a:fld>
            <a:endParaRPr lang="en-US"/>
          </a:p>
        </p:txBody>
      </p:sp>
      <p:sp>
        <p:nvSpPr>
          <p:cNvPr id="6" name="Footer Placeholder 5">
            <a:extLst>
              <a:ext uri="{FF2B5EF4-FFF2-40B4-BE49-F238E27FC236}">
                <a16:creationId xmlns:a16="http://schemas.microsoft.com/office/drawing/2014/main" id="{DEEED70D-D683-4270-B18E-180C10CD8EA5}"/>
              </a:ext>
            </a:extLst>
          </p:cNvPr>
          <p:cNvSpPr>
            <a:spLocks noGrp="1"/>
          </p:cNvSpPr>
          <p:nvPr>
            <p:ph type="ftr" sz="quarter" idx="11"/>
          </p:nvPr>
        </p:nvSpPr>
        <p:spPr/>
        <p:txBody>
          <a:bodyPr/>
          <a:lstStyle/>
          <a:p>
            <a:r>
              <a:rPr lang="en-US"/>
              <a:t>CSCE 5640 - Processes</a:t>
            </a:r>
          </a:p>
        </p:txBody>
      </p:sp>
      <p:sp>
        <p:nvSpPr>
          <p:cNvPr id="7" name="Slide Number Placeholder 6">
            <a:extLst>
              <a:ext uri="{FF2B5EF4-FFF2-40B4-BE49-F238E27FC236}">
                <a16:creationId xmlns:a16="http://schemas.microsoft.com/office/drawing/2014/main" id="{C88CDC01-C9AF-46A7-9802-E694BFAAF254}"/>
              </a:ext>
            </a:extLst>
          </p:cNvPr>
          <p:cNvSpPr>
            <a:spLocks noGrp="1"/>
          </p:cNvSpPr>
          <p:nvPr>
            <p:ph type="sldNum" sz="quarter" idx="12"/>
          </p:nvPr>
        </p:nvSpPr>
        <p:spPr/>
        <p:txBody>
          <a:bodyPr/>
          <a:lstStyle/>
          <a:p>
            <a:fld id="{21894D18-C47E-4596-99FA-F92E29F268FE}" type="slidenum">
              <a:rPr lang="en-US" smtClean="0"/>
              <a:t>‹#›</a:t>
            </a:fld>
            <a:endParaRPr lang="en-US"/>
          </a:p>
        </p:txBody>
      </p:sp>
      <p:pic>
        <p:nvPicPr>
          <p:cNvPr id="8" name="Picture 7" descr="trads-06-bg.jpg">
            <a:extLst>
              <a:ext uri="{FF2B5EF4-FFF2-40B4-BE49-F238E27FC236}">
                <a16:creationId xmlns:a16="http://schemas.microsoft.com/office/drawing/2014/main" id="{6564355D-9886-4F1A-BE00-E646B2B8F5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954" y="635443"/>
            <a:ext cx="1178560" cy="1178560"/>
          </a:xfrm>
          <a:prstGeom prst="rect">
            <a:avLst/>
          </a:prstGeom>
        </p:spPr>
      </p:pic>
      <p:cxnSp>
        <p:nvCxnSpPr>
          <p:cNvPr id="9" name="Straight Connector 8">
            <a:extLst>
              <a:ext uri="{FF2B5EF4-FFF2-40B4-BE49-F238E27FC236}">
                <a16:creationId xmlns:a16="http://schemas.microsoft.com/office/drawing/2014/main" id="{52D3CA9B-9150-4342-95DB-BB2E257590B8}"/>
              </a:ext>
            </a:extLst>
          </p:cNvPr>
          <p:cNvCxnSpPr>
            <a:cxnSpLocks/>
          </p:cNvCxnSpPr>
          <p:nvPr/>
        </p:nvCxnSpPr>
        <p:spPr>
          <a:xfrm>
            <a:off x="743722" y="1890633"/>
            <a:ext cx="4028303" cy="0"/>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6458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6507-160E-4A83-ADF3-313670193780}"/>
              </a:ext>
            </a:extLst>
          </p:cNvPr>
          <p:cNvSpPr>
            <a:spLocks noGrp="1"/>
          </p:cNvSpPr>
          <p:nvPr>
            <p:ph type="title"/>
          </p:nvPr>
        </p:nvSpPr>
        <p:spPr>
          <a:xfrm>
            <a:off x="1347514" y="457200"/>
            <a:ext cx="3424511" cy="1600200"/>
          </a:xfrm>
          <a:prstGeom prst="rect">
            <a:avLst/>
          </a:prstGeo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527FFF8-95D0-43DB-9AAF-5B9F059904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FE74F0C-84B4-4C4E-A665-E4F3B3D5D4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CCD31F-0ABA-4564-9184-B8BECA8937DA}"/>
              </a:ext>
            </a:extLst>
          </p:cNvPr>
          <p:cNvSpPr>
            <a:spLocks noGrp="1"/>
          </p:cNvSpPr>
          <p:nvPr>
            <p:ph type="dt" sz="half" idx="10"/>
          </p:nvPr>
        </p:nvSpPr>
        <p:spPr/>
        <p:txBody>
          <a:bodyPr/>
          <a:lstStyle/>
          <a:p>
            <a:fld id="{D7C78754-9D1A-4088-9A4E-7D136107330C}" type="datetime1">
              <a:rPr lang="en-US" smtClean="0"/>
              <a:t>10/4/24</a:t>
            </a:fld>
            <a:endParaRPr lang="en-US"/>
          </a:p>
        </p:txBody>
      </p:sp>
      <p:sp>
        <p:nvSpPr>
          <p:cNvPr id="6" name="Footer Placeholder 5">
            <a:extLst>
              <a:ext uri="{FF2B5EF4-FFF2-40B4-BE49-F238E27FC236}">
                <a16:creationId xmlns:a16="http://schemas.microsoft.com/office/drawing/2014/main" id="{D94CBDB2-09BF-46C1-B8B1-7B49340F8B73}"/>
              </a:ext>
            </a:extLst>
          </p:cNvPr>
          <p:cNvSpPr>
            <a:spLocks noGrp="1"/>
          </p:cNvSpPr>
          <p:nvPr>
            <p:ph type="ftr" sz="quarter" idx="11"/>
          </p:nvPr>
        </p:nvSpPr>
        <p:spPr/>
        <p:txBody>
          <a:bodyPr/>
          <a:lstStyle/>
          <a:p>
            <a:r>
              <a:rPr lang="en-US"/>
              <a:t>CSCE 5640 - Processes</a:t>
            </a:r>
          </a:p>
        </p:txBody>
      </p:sp>
      <p:sp>
        <p:nvSpPr>
          <p:cNvPr id="7" name="Slide Number Placeholder 6">
            <a:extLst>
              <a:ext uri="{FF2B5EF4-FFF2-40B4-BE49-F238E27FC236}">
                <a16:creationId xmlns:a16="http://schemas.microsoft.com/office/drawing/2014/main" id="{D96D87A8-4834-4BFC-B504-D77E09B911B7}"/>
              </a:ext>
            </a:extLst>
          </p:cNvPr>
          <p:cNvSpPr>
            <a:spLocks noGrp="1"/>
          </p:cNvSpPr>
          <p:nvPr>
            <p:ph type="sldNum" sz="quarter" idx="12"/>
          </p:nvPr>
        </p:nvSpPr>
        <p:spPr/>
        <p:txBody>
          <a:bodyPr/>
          <a:lstStyle/>
          <a:p>
            <a:fld id="{21894D18-C47E-4596-99FA-F92E29F268FE}" type="slidenum">
              <a:rPr lang="en-US" smtClean="0"/>
              <a:t>‹#›</a:t>
            </a:fld>
            <a:endParaRPr lang="en-US"/>
          </a:p>
        </p:txBody>
      </p:sp>
      <p:pic>
        <p:nvPicPr>
          <p:cNvPr id="8" name="Picture 7" descr="trads-06-bg.jpg">
            <a:extLst>
              <a:ext uri="{FF2B5EF4-FFF2-40B4-BE49-F238E27FC236}">
                <a16:creationId xmlns:a16="http://schemas.microsoft.com/office/drawing/2014/main" id="{D315E03D-FA1E-40FF-8EA9-DC16FF339A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954" y="635443"/>
            <a:ext cx="1178560" cy="1178560"/>
          </a:xfrm>
          <a:prstGeom prst="rect">
            <a:avLst/>
          </a:prstGeom>
        </p:spPr>
      </p:pic>
      <p:cxnSp>
        <p:nvCxnSpPr>
          <p:cNvPr id="9" name="Straight Connector 8">
            <a:extLst>
              <a:ext uri="{FF2B5EF4-FFF2-40B4-BE49-F238E27FC236}">
                <a16:creationId xmlns:a16="http://schemas.microsoft.com/office/drawing/2014/main" id="{A8F6C6BF-6A58-44E0-944D-CA2CEA878695}"/>
              </a:ext>
            </a:extLst>
          </p:cNvPr>
          <p:cNvCxnSpPr>
            <a:cxnSpLocks/>
          </p:cNvCxnSpPr>
          <p:nvPr/>
        </p:nvCxnSpPr>
        <p:spPr>
          <a:xfrm>
            <a:off x="743722" y="1890633"/>
            <a:ext cx="4028303" cy="0"/>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0813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9713C2-4EEB-47D1-A721-382F3F316E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D7D52A7-B3D4-466E-8FC9-D9B57F281E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F37553-35BA-41F4-81F9-CDE15C6A6A60}" type="datetime1">
              <a:rPr lang="en-US" smtClean="0"/>
              <a:t>10/4/24</a:t>
            </a:fld>
            <a:endParaRPr lang="en-US"/>
          </a:p>
        </p:txBody>
      </p:sp>
      <p:sp>
        <p:nvSpPr>
          <p:cNvPr id="5" name="Footer Placeholder 4">
            <a:extLst>
              <a:ext uri="{FF2B5EF4-FFF2-40B4-BE49-F238E27FC236}">
                <a16:creationId xmlns:a16="http://schemas.microsoft.com/office/drawing/2014/main" id="{6C81FA88-34AF-44D5-AD96-A73AFED145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CSCE 5640 - Processes</a:t>
            </a:r>
          </a:p>
        </p:txBody>
      </p:sp>
      <p:sp>
        <p:nvSpPr>
          <p:cNvPr id="6" name="Slide Number Placeholder 5">
            <a:extLst>
              <a:ext uri="{FF2B5EF4-FFF2-40B4-BE49-F238E27FC236}">
                <a16:creationId xmlns:a16="http://schemas.microsoft.com/office/drawing/2014/main" id="{99930053-B52F-40CF-A157-11DF898EA6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894D18-C47E-4596-99FA-F92E29F268FE}" type="slidenum">
              <a:rPr lang="en-US" smtClean="0"/>
              <a:t>‹#›</a:t>
            </a:fld>
            <a:endParaRPr lang="en-US"/>
          </a:p>
        </p:txBody>
      </p:sp>
      <p:sp>
        <p:nvSpPr>
          <p:cNvPr id="9" name="Title Placeholder 8">
            <a:extLst>
              <a:ext uri="{FF2B5EF4-FFF2-40B4-BE49-F238E27FC236}">
                <a16:creationId xmlns:a16="http://schemas.microsoft.com/office/drawing/2014/main" id="{E447F40C-070A-4E1C-90F0-FB956822484C}"/>
              </a:ext>
            </a:extLst>
          </p:cNvPr>
          <p:cNvSpPr>
            <a:spLocks noGrp="1"/>
          </p:cNvSpPr>
          <p:nvPr>
            <p:ph type="title"/>
          </p:nvPr>
        </p:nvSpPr>
        <p:spPr>
          <a:xfrm>
            <a:off x="838200" y="352062"/>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36159210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accent6">
              <a:lumMod val="7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95DE4-4C53-526B-B0EF-95C5B0A35F64}"/>
              </a:ext>
            </a:extLst>
          </p:cNvPr>
          <p:cNvSpPr>
            <a:spLocks noGrp="1"/>
          </p:cNvSpPr>
          <p:nvPr>
            <p:ph type="ctrTitle"/>
          </p:nvPr>
        </p:nvSpPr>
        <p:spPr/>
        <p:txBody>
          <a:bodyPr>
            <a:noAutofit/>
          </a:bodyPr>
          <a:lstStyle/>
          <a:p>
            <a:r>
              <a:rPr lang="en-US" sz="4400" dirty="0"/>
              <a:t>CSCE 5640</a:t>
            </a:r>
            <a:br>
              <a:rPr lang="en-US" sz="4400" dirty="0"/>
            </a:br>
            <a:r>
              <a:rPr lang="en-US" sz="4400" dirty="0"/>
              <a:t>Operating System Design</a:t>
            </a:r>
            <a:br>
              <a:rPr lang="en-US" sz="4400" dirty="0"/>
            </a:br>
            <a:br>
              <a:rPr lang="en-US" sz="4400" dirty="0"/>
            </a:br>
            <a:r>
              <a:rPr lang="en-US" sz="4400" i="1" dirty="0"/>
              <a:t>Processes</a:t>
            </a:r>
            <a:endParaRPr lang="en-US" sz="4400" dirty="0"/>
          </a:p>
        </p:txBody>
      </p:sp>
      <p:sp>
        <p:nvSpPr>
          <p:cNvPr id="3" name="Subtitle 2">
            <a:extLst>
              <a:ext uri="{FF2B5EF4-FFF2-40B4-BE49-F238E27FC236}">
                <a16:creationId xmlns:a16="http://schemas.microsoft.com/office/drawing/2014/main" id="{CCDB7042-56E9-8BB6-0DD8-E689EE5215DF}"/>
              </a:ext>
            </a:extLst>
          </p:cNvPr>
          <p:cNvSpPr>
            <a:spLocks noGrp="1"/>
          </p:cNvSpPr>
          <p:nvPr>
            <p:ph type="subTitle" idx="1"/>
          </p:nvPr>
        </p:nvSpPr>
        <p:spPr>
          <a:xfrm>
            <a:off x="1524000" y="4073590"/>
            <a:ext cx="9144000" cy="1533698"/>
          </a:xfrm>
        </p:spPr>
        <p:txBody>
          <a:bodyPr>
            <a:normAutofit/>
          </a:bodyPr>
          <a:lstStyle/>
          <a:p>
            <a:r>
              <a:rPr lang="en-US" dirty="0"/>
              <a:t>Dr. Amar Maharjan</a:t>
            </a:r>
          </a:p>
          <a:p>
            <a:r>
              <a:rPr lang="en-US" dirty="0"/>
              <a:t>Computer Science and Engineering</a:t>
            </a:r>
          </a:p>
          <a:p>
            <a:r>
              <a:rPr lang="en-US" dirty="0"/>
              <a:t>University of </a:t>
            </a:r>
            <a:r>
              <a:rPr lang="en-US"/>
              <a:t>North Texas</a:t>
            </a:r>
            <a:endParaRPr lang="en-US" dirty="0"/>
          </a:p>
        </p:txBody>
      </p:sp>
      <p:pic>
        <p:nvPicPr>
          <p:cNvPr id="4" name="Picture 3" descr="trads-06-bg.jpg">
            <a:extLst>
              <a:ext uri="{FF2B5EF4-FFF2-40B4-BE49-F238E27FC236}">
                <a16:creationId xmlns:a16="http://schemas.microsoft.com/office/drawing/2014/main" id="{FC93FBD5-DCF1-91A6-D539-BA2219F789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919" y="5041454"/>
            <a:ext cx="1688148" cy="1688148"/>
          </a:xfrm>
          <a:prstGeom prst="rect">
            <a:avLst/>
          </a:prstGeom>
        </p:spPr>
      </p:pic>
      <p:pic>
        <p:nvPicPr>
          <p:cNvPr id="5" name="Picture 4">
            <a:extLst>
              <a:ext uri="{FF2B5EF4-FFF2-40B4-BE49-F238E27FC236}">
                <a16:creationId xmlns:a16="http://schemas.microsoft.com/office/drawing/2014/main" id="{FF2CB9E2-D823-28D9-885D-C3CBAC9294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7577" y="5250100"/>
            <a:ext cx="2209800" cy="714375"/>
          </a:xfrm>
          <a:prstGeom prst="rect">
            <a:avLst/>
          </a:prstGeom>
        </p:spPr>
      </p:pic>
      <p:sp>
        <p:nvSpPr>
          <p:cNvPr id="8" name="TextBox 7">
            <a:extLst>
              <a:ext uri="{FF2B5EF4-FFF2-40B4-BE49-F238E27FC236}">
                <a16:creationId xmlns:a16="http://schemas.microsoft.com/office/drawing/2014/main" id="{33AE7479-B8F9-01D8-4DEF-D89CDCA459DD}"/>
              </a:ext>
            </a:extLst>
          </p:cNvPr>
          <p:cNvSpPr txBox="1"/>
          <p:nvPr/>
        </p:nvSpPr>
        <p:spPr>
          <a:xfrm>
            <a:off x="2677153" y="5974995"/>
            <a:ext cx="6613542" cy="646331"/>
          </a:xfrm>
          <a:prstGeom prst="rect">
            <a:avLst/>
          </a:prstGeom>
          <a:noFill/>
        </p:spPr>
        <p:txBody>
          <a:bodyPr wrap="none" rtlCol="0">
            <a:spAutoFit/>
          </a:bodyPr>
          <a:lstStyle/>
          <a:p>
            <a:r>
              <a:rPr lang="en-US" i="1" dirty="0"/>
              <a:t>Slides (with some modifications) from: </a:t>
            </a:r>
          </a:p>
          <a:p>
            <a:r>
              <a:rPr lang="en-US" i="1" dirty="0"/>
              <a:t>Operating System Concepts – </a:t>
            </a:r>
            <a:r>
              <a:rPr lang="en-US" i="1" dirty="0" err="1"/>
              <a:t>Silberschatz</a:t>
            </a:r>
            <a:r>
              <a:rPr lang="en-US" i="1" dirty="0"/>
              <a:t>, Galvin and Gagne © 2018</a:t>
            </a:r>
          </a:p>
        </p:txBody>
      </p:sp>
    </p:spTree>
    <p:extLst>
      <p:ext uri="{BB962C8B-B14F-4D97-AF65-F5344CB8AC3E}">
        <p14:creationId xmlns:p14="http://schemas.microsoft.com/office/powerpoint/2010/main" val="3201442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78223-62F1-BE91-0315-4C060C0D94D6}"/>
              </a:ext>
            </a:extLst>
          </p:cNvPr>
          <p:cNvSpPr>
            <a:spLocks noGrp="1"/>
          </p:cNvSpPr>
          <p:nvPr>
            <p:ph type="title"/>
          </p:nvPr>
        </p:nvSpPr>
        <p:spPr/>
        <p:txBody>
          <a:bodyPr/>
          <a:lstStyle/>
          <a:p>
            <a:r>
              <a:rPr lang="en-US" altLang="en-US" dirty="0"/>
              <a:t>Process Representation in Linux</a:t>
            </a:r>
            <a:endParaRPr lang="en-US" dirty="0"/>
          </a:p>
        </p:txBody>
      </p:sp>
      <p:sp>
        <p:nvSpPr>
          <p:cNvPr id="3" name="Content Placeholder 2">
            <a:extLst>
              <a:ext uri="{FF2B5EF4-FFF2-40B4-BE49-F238E27FC236}">
                <a16:creationId xmlns:a16="http://schemas.microsoft.com/office/drawing/2014/main" id="{C3175715-6ED0-0F3C-C2B6-E5373F18E8F1}"/>
              </a:ext>
            </a:extLst>
          </p:cNvPr>
          <p:cNvSpPr>
            <a:spLocks noGrp="1"/>
          </p:cNvSpPr>
          <p:nvPr>
            <p:ph idx="1"/>
          </p:nvPr>
        </p:nvSpPr>
        <p:spPr/>
        <p:txBody>
          <a:bodyPr>
            <a:normAutofit/>
          </a:bodyPr>
          <a:lstStyle/>
          <a:p>
            <a:r>
              <a:rPr lang="en-US" altLang="en-US" sz="1800" dirty="0"/>
              <a:t>Represented by the C structure </a:t>
            </a:r>
            <a:r>
              <a:rPr lang="en-US" altLang="en-US" sz="1800" b="1" dirty="0" err="1">
                <a:latin typeface="Courier New" panose="02070309020205020404" pitchFamily="49" charset="0"/>
              </a:rPr>
              <a:t>task_struct</a:t>
            </a:r>
            <a:endParaRPr lang="en-US" altLang="en-US" sz="1800" b="1" dirty="0">
              <a:latin typeface="Courier New" panose="02070309020205020404" pitchFamily="49" charset="0"/>
            </a:endParaRPr>
          </a:p>
          <a:p>
            <a:pPr lvl="1"/>
            <a:r>
              <a:rPr lang="en-US" sz="1800" b="1" i="0" u="none" strike="noStrike" baseline="0" dirty="0">
                <a:latin typeface="Courier New" panose="02070309020205020404" pitchFamily="49" charset="0"/>
                <a:cs typeface="Courier New" panose="02070309020205020404" pitchFamily="49" charset="0"/>
              </a:rPr>
              <a:t>&lt;include/</a:t>
            </a:r>
            <a:r>
              <a:rPr lang="en-US" sz="1800" b="1" i="0" u="none" strike="noStrike" baseline="0" dirty="0" err="1">
                <a:latin typeface="Courier New" panose="02070309020205020404" pitchFamily="49" charset="0"/>
                <a:cs typeface="Courier New" panose="02070309020205020404" pitchFamily="49" charset="0"/>
              </a:rPr>
              <a:t>linux</a:t>
            </a:r>
            <a:r>
              <a:rPr lang="en-US" sz="1800" b="1" i="0" u="none" strike="noStrike" baseline="0" dirty="0">
                <a:latin typeface="Courier New" panose="02070309020205020404" pitchFamily="49" charset="0"/>
                <a:cs typeface="Courier New" panose="02070309020205020404" pitchFamily="49" charset="0"/>
              </a:rPr>
              <a:t>/</a:t>
            </a:r>
            <a:r>
              <a:rPr lang="en-US" sz="1800" b="1" i="0" u="none" strike="noStrike" baseline="0" dirty="0" err="1">
                <a:latin typeface="Courier New" panose="02070309020205020404" pitchFamily="49" charset="0"/>
                <a:cs typeface="Courier New" panose="02070309020205020404" pitchFamily="49" charset="0"/>
              </a:rPr>
              <a:t>sched.h</a:t>
            </a:r>
            <a:r>
              <a:rPr lang="en-US" sz="1800" b="1" i="0" u="none" strike="noStrike" baseline="0" dirty="0">
                <a:latin typeface="Courier New" panose="02070309020205020404" pitchFamily="49" charset="0"/>
                <a:cs typeface="Courier New" panose="02070309020205020404" pitchFamily="49" charset="0"/>
              </a:rPr>
              <a:t>&gt;</a:t>
            </a:r>
            <a:endParaRPr lang="en-US" altLang="en-US" sz="1400" b="1" dirty="0">
              <a:latin typeface="Courier New" panose="02070309020205020404" pitchFamily="49" charset="0"/>
              <a:cs typeface="Courier New" panose="02070309020205020404" pitchFamily="49" charset="0"/>
            </a:endParaRPr>
          </a:p>
          <a:p>
            <a:pPr>
              <a:buFont typeface="Monotype Sorts" pitchFamily="-84" charset="2"/>
              <a:buNone/>
            </a:pPr>
            <a:br>
              <a:rPr lang="en-US" altLang="en-US" sz="1800" dirty="0">
                <a:latin typeface="Courier New" panose="02070309020205020404" pitchFamily="49" charset="0"/>
              </a:rPr>
            </a:br>
            <a:r>
              <a:rPr lang="en-US" altLang="en-US" sz="1800" b="1" dirty="0">
                <a:latin typeface="Courier New" panose="02070309020205020404" pitchFamily="49" charset="0"/>
              </a:rPr>
              <a:t>long state; 			/* state of the process */ </a:t>
            </a:r>
            <a:br>
              <a:rPr lang="en-US" altLang="en-US" sz="1800" b="1" dirty="0">
                <a:latin typeface="Courier New" panose="02070309020205020404" pitchFamily="49" charset="0"/>
              </a:rPr>
            </a:br>
            <a:r>
              <a:rPr lang="en-US" altLang="en-US" sz="1800" b="1" dirty="0">
                <a:latin typeface="Courier New" panose="02070309020205020404" pitchFamily="49" charset="0"/>
              </a:rPr>
              <a:t>struct </a:t>
            </a:r>
            <a:r>
              <a:rPr lang="en-US" altLang="en-US" sz="1800" b="1" dirty="0" err="1">
                <a:latin typeface="Courier New" panose="02070309020205020404" pitchFamily="49" charset="0"/>
              </a:rPr>
              <a:t>sched_entity</a:t>
            </a:r>
            <a:r>
              <a:rPr lang="en-US" altLang="en-US" sz="1800" b="1" dirty="0">
                <a:latin typeface="Courier New" panose="02070309020205020404" pitchFamily="49" charset="0"/>
              </a:rPr>
              <a:t> se; 		/* scheduling information */ </a:t>
            </a:r>
            <a:br>
              <a:rPr lang="en-US" altLang="en-US" sz="1800" b="1" dirty="0">
                <a:latin typeface="Courier New" panose="02070309020205020404" pitchFamily="49" charset="0"/>
              </a:rPr>
            </a:br>
            <a:r>
              <a:rPr lang="en-US" altLang="en-US" sz="1800" b="1" dirty="0">
                <a:latin typeface="Courier New" panose="02070309020205020404" pitchFamily="49" charset="0"/>
              </a:rPr>
              <a:t>struct </a:t>
            </a:r>
            <a:r>
              <a:rPr lang="en-US" altLang="en-US" sz="1800" b="1" dirty="0" err="1">
                <a:latin typeface="Courier New" panose="02070309020205020404" pitchFamily="49" charset="0"/>
              </a:rPr>
              <a:t>task_struct</a:t>
            </a:r>
            <a:r>
              <a:rPr lang="en-US" altLang="en-US" sz="1800" b="1" dirty="0">
                <a:latin typeface="Courier New" panose="02070309020205020404" pitchFamily="49" charset="0"/>
              </a:rPr>
              <a:t> *parent;	/* this process</a:t>
            </a:r>
            <a:r>
              <a:rPr lang="ja-JP" altLang="en-US" sz="1800" b="1" dirty="0">
                <a:latin typeface="Courier New" panose="02070309020205020404" pitchFamily="49" charset="0"/>
              </a:rPr>
              <a:t>’</a:t>
            </a:r>
            <a:r>
              <a:rPr lang="en-US" altLang="ja-JP" sz="1800" b="1" dirty="0">
                <a:latin typeface="Courier New" panose="02070309020205020404" pitchFamily="49" charset="0"/>
              </a:rPr>
              <a:t>s parent */ </a:t>
            </a:r>
            <a:br>
              <a:rPr lang="en-US" altLang="ja-JP" sz="1800" b="1" dirty="0">
                <a:latin typeface="Courier New" panose="02070309020205020404" pitchFamily="49" charset="0"/>
              </a:rPr>
            </a:br>
            <a:r>
              <a:rPr lang="en-US" altLang="ja-JP" sz="1800" b="1" dirty="0">
                <a:latin typeface="Courier New" panose="02070309020205020404" pitchFamily="49" charset="0"/>
              </a:rPr>
              <a:t>struct </a:t>
            </a:r>
            <a:r>
              <a:rPr lang="en-US" altLang="ja-JP" sz="1800" b="1" dirty="0" err="1">
                <a:latin typeface="Courier New" panose="02070309020205020404" pitchFamily="49" charset="0"/>
              </a:rPr>
              <a:t>list_head</a:t>
            </a:r>
            <a:r>
              <a:rPr lang="en-US" altLang="ja-JP" sz="1800" b="1" dirty="0">
                <a:latin typeface="Courier New" panose="02070309020205020404" pitchFamily="49" charset="0"/>
              </a:rPr>
              <a:t> children; 	/* this process</a:t>
            </a:r>
            <a:r>
              <a:rPr lang="ja-JP" altLang="en-US" sz="1800" b="1" dirty="0">
                <a:latin typeface="Courier New" panose="02070309020205020404" pitchFamily="49" charset="0"/>
              </a:rPr>
              <a:t>’</a:t>
            </a:r>
            <a:r>
              <a:rPr lang="en-US" altLang="ja-JP" sz="1800" b="1" dirty="0">
                <a:latin typeface="Courier New" panose="02070309020205020404" pitchFamily="49" charset="0"/>
              </a:rPr>
              <a:t>s children */ </a:t>
            </a:r>
            <a:br>
              <a:rPr lang="en-US" altLang="ja-JP" sz="1800" b="1" dirty="0">
                <a:latin typeface="Courier New" panose="02070309020205020404" pitchFamily="49" charset="0"/>
              </a:rPr>
            </a:br>
            <a:r>
              <a:rPr lang="en-US" altLang="ja-JP" sz="1800" b="1" dirty="0">
                <a:latin typeface="Courier New" panose="02070309020205020404" pitchFamily="49" charset="0"/>
              </a:rPr>
              <a:t>struct </a:t>
            </a:r>
            <a:r>
              <a:rPr lang="en-US" altLang="ja-JP" sz="1800" b="1" dirty="0" err="1">
                <a:latin typeface="Courier New" panose="02070309020205020404" pitchFamily="49" charset="0"/>
              </a:rPr>
              <a:t>files_struct</a:t>
            </a:r>
            <a:r>
              <a:rPr lang="en-US" altLang="ja-JP" sz="1800" b="1" dirty="0">
                <a:latin typeface="Courier New" panose="02070309020205020404" pitchFamily="49" charset="0"/>
              </a:rPr>
              <a:t> *files;	/* list of open files */ </a:t>
            </a:r>
            <a:br>
              <a:rPr lang="en-US" altLang="ja-JP" sz="1800" b="1" dirty="0">
                <a:latin typeface="Courier New" panose="02070309020205020404" pitchFamily="49" charset="0"/>
              </a:rPr>
            </a:br>
            <a:r>
              <a:rPr lang="en-US" altLang="ja-JP" sz="1800" b="1" dirty="0">
                <a:latin typeface="Courier New" panose="02070309020205020404" pitchFamily="49" charset="0"/>
              </a:rPr>
              <a:t>struct </a:t>
            </a:r>
            <a:r>
              <a:rPr lang="en-US" altLang="ja-JP" sz="1800" b="1" dirty="0" err="1">
                <a:latin typeface="Courier New" panose="02070309020205020404" pitchFamily="49" charset="0"/>
              </a:rPr>
              <a:t>mm_struct</a:t>
            </a:r>
            <a:r>
              <a:rPr lang="en-US" altLang="ja-JP" sz="1800" b="1" dirty="0">
                <a:latin typeface="Courier New" panose="02070309020205020404" pitchFamily="49" charset="0"/>
              </a:rPr>
              <a:t> *mm; 		/* address space of this process */</a:t>
            </a:r>
            <a:endParaRPr lang="en-US" altLang="en-US" sz="1800" b="1" dirty="0">
              <a:latin typeface="Courier New" panose="02070309020205020404" pitchFamily="49" charset="0"/>
            </a:endParaRPr>
          </a:p>
          <a:p>
            <a:endParaRPr lang="en-US" sz="1800" dirty="0"/>
          </a:p>
        </p:txBody>
      </p:sp>
      <p:sp>
        <p:nvSpPr>
          <p:cNvPr id="4" name="Date Placeholder 3">
            <a:extLst>
              <a:ext uri="{FF2B5EF4-FFF2-40B4-BE49-F238E27FC236}">
                <a16:creationId xmlns:a16="http://schemas.microsoft.com/office/drawing/2014/main" id="{C7EEC3C1-E039-03C4-5EA0-59D8DAFF6D4C}"/>
              </a:ext>
            </a:extLst>
          </p:cNvPr>
          <p:cNvSpPr>
            <a:spLocks noGrp="1"/>
          </p:cNvSpPr>
          <p:nvPr>
            <p:ph type="dt" sz="half" idx="10"/>
          </p:nvPr>
        </p:nvSpPr>
        <p:spPr/>
        <p:txBody>
          <a:bodyPr/>
          <a:lstStyle/>
          <a:p>
            <a:fld id="{BD760683-DBB8-4AE8-B993-E0C186DF6595}" type="datetime1">
              <a:rPr lang="en-US" smtClean="0"/>
              <a:t>10/4/24</a:t>
            </a:fld>
            <a:endParaRPr lang="en-US"/>
          </a:p>
        </p:txBody>
      </p:sp>
      <p:sp>
        <p:nvSpPr>
          <p:cNvPr id="5" name="Footer Placeholder 4">
            <a:extLst>
              <a:ext uri="{FF2B5EF4-FFF2-40B4-BE49-F238E27FC236}">
                <a16:creationId xmlns:a16="http://schemas.microsoft.com/office/drawing/2014/main" id="{8BE62E68-EEFF-2CE2-F8C8-A2A7C81F93A2}"/>
              </a:ext>
            </a:extLst>
          </p:cNvPr>
          <p:cNvSpPr>
            <a:spLocks noGrp="1"/>
          </p:cNvSpPr>
          <p:nvPr>
            <p:ph type="ftr" sz="quarter" idx="11"/>
          </p:nvPr>
        </p:nvSpPr>
        <p:spPr/>
        <p:txBody>
          <a:bodyPr/>
          <a:lstStyle/>
          <a:p>
            <a:r>
              <a:rPr lang="en-US"/>
              <a:t>CSCE 5640 - Processes</a:t>
            </a:r>
          </a:p>
        </p:txBody>
      </p:sp>
      <p:sp>
        <p:nvSpPr>
          <p:cNvPr id="6" name="Slide Number Placeholder 5">
            <a:extLst>
              <a:ext uri="{FF2B5EF4-FFF2-40B4-BE49-F238E27FC236}">
                <a16:creationId xmlns:a16="http://schemas.microsoft.com/office/drawing/2014/main" id="{83F060A7-76C9-E8B5-F48A-6A8708416050}"/>
              </a:ext>
            </a:extLst>
          </p:cNvPr>
          <p:cNvSpPr>
            <a:spLocks noGrp="1"/>
          </p:cNvSpPr>
          <p:nvPr>
            <p:ph type="sldNum" sz="quarter" idx="12"/>
          </p:nvPr>
        </p:nvSpPr>
        <p:spPr/>
        <p:txBody>
          <a:bodyPr/>
          <a:lstStyle/>
          <a:p>
            <a:fld id="{21894D18-C47E-4596-99FA-F92E29F268FE}" type="slidenum">
              <a:rPr lang="en-US" smtClean="0"/>
              <a:t>10</a:t>
            </a:fld>
            <a:endParaRPr lang="en-US"/>
          </a:p>
        </p:txBody>
      </p:sp>
      <p:pic>
        <p:nvPicPr>
          <p:cNvPr id="7" name="Picture 1">
            <a:extLst>
              <a:ext uri="{FF2B5EF4-FFF2-40B4-BE49-F238E27FC236}">
                <a16:creationId xmlns:a16="http://schemas.microsoft.com/office/drawing/2014/main" id="{2EFEE69E-2276-1F32-A74B-ECBF4B130AF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90379" y="4379177"/>
            <a:ext cx="5481864" cy="1887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6193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3EA84-C527-FABB-4CDE-20DB452E4C23}"/>
              </a:ext>
            </a:extLst>
          </p:cNvPr>
          <p:cNvSpPr>
            <a:spLocks noGrp="1"/>
          </p:cNvSpPr>
          <p:nvPr>
            <p:ph type="title"/>
          </p:nvPr>
        </p:nvSpPr>
        <p:spPr/>
        <p:txBody>
          <a:bodyPr/>
          <a:lstStyle/>
          <a:p>
            <a:r>
              <a:rPr lang="en-US" dirty="0"/>
              <a:t>Process Scheduling</a:t>
            </a:r>
          </a:p>
        </p:txBody>
      </p:sp>
      <p:sp>
        <p:nvSpPr>
          <p:cNvPr id="3" name="Content Placeholder 2">
            <a:extLst>
              <a:ext uri="{FF2B5EF4-FFF2-40B4-BE49-F238E27FC236}">
                <a16:creationId xmlns:a16="http://schemas.microsoft.com/office/drawing/2014/main" id="{0825BC63-C6ED-A48C-A8BB-B74346B139AD}"/>
              </a:ext>
            </a:extLst>
          </p:cNvPr>
          <p:cNvSpPr>
            <a:spLocks noGrp="1"/>
          </p:cNvSpPr>
          <p:nvPr>
            <p:ph idx="1"/>
          </p:nvPr>
        </p:nvSpPr>
        <p:spPr/>
        <p:txBody>
          <a:bodyPr>
            <a:normAutofit fontScale="85000" lnSpcReduction="20000"/>
          </a:bodyPr>
          <a:lstStyle/>
          <a:p>
            <a:r>
              <a:rPr lang="en-US" altLang="en-US" b="1" kern="1200" dirty="0">
                <a:solidFill>
                  <a:schemeClr val="accent6">
                    <a:lumMod val="75000"/>
                  </a:schemeClr>
                </a:solidFill>
                <a:cs typeface="+mn-cs"/>
              </a:rPr>
              <a:t>Process</a:t>
            </a:r>
            <a:r>
              <a:rPr lang="en-US" altLang="en-US" b="1" dirty="0">
                <a:solidFill>
                  <a:schemeClr val="accent6">
                    <a:lumMod val="75000"/>
                  </a:schemeClr>
                </a:solidFill>
              </a:rPr>
              <a:t> </a:t>
            </a:r>
            <a:r>
              <a:rPr lang="en-US" altLang="en-US" b="1" kern="1200" dirty="0">
                <a:solidFill>
                  <a:schemeClr val="accent6">
                    <a:lumMod val="75000"/>
                  </a:schemeClr>
                </a:solidFill>
                <a:cs typeface="+mn-cs"/>
              </a:rPr>
              <a:t>scheduler</a:t>
            </a:r>
            <a:r>
              <a:rPr lang="en-US" altLang="en-US" b="1" dirty="0">
                <a:solidFill>
                  <a:schemeClr val="accent6">
                    <a:lumMod val="75000"/>
                  </a:schemeClr>
                </a:solidFill>
              </a:rPr>
              <a:t> </a:t>
            </a:r>
            <a:r>
              <a:rPr lang="en-US" altLang="en-US" dirty="0"/>
              <a:t>selects among available processes for next execution on CPU core</a:t>
            </a:r>
          </a:p>
          <a:p>
            <a:endParaRPr lang="en-US" altLang="en-US" dirty="0"/>
          </a:p>
          <a:p>
            <a:r>
              <a:rPr lang="en-US" altLang="en-US" dirty="0"/>
              <a:t>Goal -- Maximize CPU use, quickly switch processes onto CPU core</a:t>
            </a:r>
          </a:p>
          <a:p>
            <a:endParaRPr lang="en-US" altLang="en-US" dirty="0"/>
          </a:p>
          <a:p>
            <a:r>
              <a:rPr lang="en-US" altLang="en-US" dirty="0"/>
              <a:t>Types of processes:</a:t>
            </a:r>
          </a:p>
          <a:p>
            <a:pPr lvl="1"/>
            <a:r>
              <a:rPr lang="en-US" altLang="en-US" dirty="0"/>
              <a:t>I/O bound</a:t>
            </a:r>
          </a:p>
          <a:p>
            <a:pPr lvl="1"/>
            <a:r>
              <a:rPr lang="en-US" altLang="en-US" dirty="0"/>
              <a:t>CPU-bound</a:t>
            </a:r>
          </a:p>
          <a:p>
            <a:pPr lvl="1"/>
            <a:endParaRPr lang="en-US" altLang="en-US" dirty="0"/>
          </a:p>
          <a:p>
            <a:r>
              <a:rPr lang="en-US" altLang="en-US" dirty="0"/>
              <a:t>Maintains </a:t>
            </a:r>
            <a:r>
              <a:rPr lang="en-US" altLang="en-US" b="1" kern="1200" dirty="0">
                <a:solidFill>
                  <a:schemeClr val="accent6">
                    <a:lumMod val="75000"/>
                  </a:schemeClr>
                </a:solidFill>
                <a:cs typeface="+mn-cs"/>
              </a:rPr>
              <a:t>scheduling</a:t>
            </a:r>
            <a:r>
              <a:rPr lang="en-US" altLang="en-US" b="1" dirty="0">
                <a:solidFill>
                  <a:schemeClr val="accent6">
                    <a:lumMod val="75000"/>
                  </a:schemeClr>
                </a:solidFill>
              </a:rPr>
              <a:t> </a:t>
            </a:r>
            <a:r>
              <a:rPr lang="en-US" altLang="en-US" b="1" kern="1200" dirty="0">
                <a:solidFill>
                  <a:schemeClr val="accent6">
                    <a:lumMod val="75000"/>
                  </a:schemeClr>
                </a:solidFill>
                <a:cs typeface="+mn-cs"/>
              </a:rPr>
              <a:t>queues</a:t>
            </a:r>
            <a:r>
              <a:rPr lang="en-US" altLang="en-US" b="1" dirty="0">
                <a:solidFill>
                  <a:schemeClr val="accent6">
                    <a:lumMod val="75000"/>
                  </a:schemeClr>
                </a:solidFill>
              </a:rPr>
              <a:t> </a:t>
            </a:r>
            <a:r>
              <a:rPr lang="en-US" altLang="en-US" dirty="0"/>
              <a:t>of processes</a:t>
            </a:r>
          </a:p>
          <a:p>
            <a:pPr lvl="1"/>
            <a:r>
              <a:rPr lang="en-US" altLang="en-US" b="1" kern="1200" dirty="0">
                <a:solidFill>
                  <a:schemeClr val="accent6">
                    <a:lumMod val="75000"/>
                  </a:schemeClr>
                </a:solidFill>
                <a:cs typeface="+mn-cs"/>
              </a:rPr>
              <a:t>Ready</a:t>
            </a:r>
            <a:r>
              <a:rPr lang="en-US" altLang="en-US" b="1" dirty="0">
                <a:solidFill>
                  <a:schemeClr val="accent6">
                    <a:lumMod val="75000"/>
                  </a:schemeClr>
                </a:solidFill>
              </a:rPr>
              <a:t> </a:t>
            </a:r>
            <a:r>
              <a:rPr lang="en-US" altLang="en-US" b="1" kern="1200" dirty="0">
                <a:solidFill>
                  <a:schemeClr val="accent6">
                    <a:lumMod val="75000"/>
                  </a:schemeClr>
                </a:solidFill>
                <a:cs typeface="+mn-cs"/>
              </a:rPr>
              <a:t>queue</a:t>
            </a:r>
            <a:r>
              <a:rPr lang="en-US" altLang="en-US" b="1" dirty="0">
                <a:solidFill>
                  <a:schemeClr val="accent6">
                    <a:lumMod val="75000"/>
                  </a:schemeClr>
                </a:solidFill>
              </a:rPr>
              <a:t> </a:t>
            </a:r>
            <a:r>
              <a:rPr lang="en-US" altLang="en-US" dirty="0"/>
              <a:t>– set of all processes residing in main memory, ready and waiting to execute</a:t>
            </a:r>
          </a:p>
          <a:p>
            <a:pPr lvl="1"/>
            <a:r>
              <a:rPr lang="en-US" altLang="en-US" b="1" kern="1200" dirty="0">
                <a:solidFill>
                  <a:schemeClr val="accent6">
                    <a:lumMod val="75000"/>
                  </a:schemeClr>
                </a:solidFill>
                <a:cs typeface="+mn-cs"/>
              </a:rPr>
              <a:t>Wait</a:t>
            </a:r>
            <a:r>
              <a:rPr lang="en-US" altLang="en-US" b="1" dirty="0">
                <a:solidFill>
                  <a:schemeClr val="accent6">
                    <a:lumMod val="75000"/>
                  </a:schemeClr>
                </a:solidFill>
              </a:rPr>
              <a:t> </a:t>
            </a:r>
            <a:r>
              <a:rPr lang="en-US" altLang="en-US" b="1" kern="1200" dirty="0">
                <a:solidFill>
                  <a:schemeClr val="accent6">
                    <a:lumMod val="75000"/>
                  </a:schemeClr>
                </a:solidFill>
                <a:cs typeface="+mn-cs"/>
              </a:rPr>
              <a:t>queues</a:t>
            </a:r>
            <a:r>
              <a:rPr lang="en-US" altLang="en-US" b="1" dirty="0">
                <a:solidFill>
                  <a:schemeClr val="accent6">
                    <a:lumMod val="75000"/>
                  </a:schemeClr>
                </a:solidFill>
              </a:rPr>
              <a:t> </a:t>
            </a:r>
            <a:r>
              <a:rPr lang="en-US" altLang="en-US" dirty="0"/>
              <a:t>– set of processes waiting for an event (i.e., I/O)</a:t>
            </a:r>
          </a:p>
          <a:p>
            <a:pPr lvl="1"/>
            <a:r>
              <a:rPr lang="en-US" altLang="en-US" dirty="0"/>
              <a:t>Processes migrate among the various queues</a:t>
            </a:r>
          </a:p>
        </p:txBody>
      </p:sp>
      <p:sp>
        <p:nvSpPr>
          <p:cNvPr id="4" name="Date Placeholder 3">
            <a:extLst>
              <a:ext uri="{FF2B5EF4-FFF2-40B4-BE49-F238E27FC236}">
                <a16:creationId xmlns:a16="http://schemas.microsoft.com/office/drawing/2014/main" id="{A1A55F87-1115-A275-172D-3B1F9E3F936F}"/>
              </a:ext>
            </a:extLst>
          </p:cNvPr>
          <p:cNvSpPr>
            <a:spLocks noGrp="1"/>
          </p:cNvSpPr>
          <p:nvPr>
            <p:ph type="dt" sz="half" idx="10"/>
          </p:nvPr>
        </p:nvSpPr>
        <p:spPr/>
        <p:txBody>
          <a:bodyPr/>
          <a:lstStyle/>
          <a:p>
            <a:fld id="{BD760683-DBB8-4AE8-B993-E0C186DF6595}" type="datetime1">
              <a:rPr lang="en-US" smtClean="0"/>
              <a:t>10/4/24</a:t>
            </a:fld>
            <a:endParaRPr lang="en-US"/>
          </a:p>
        </p:txBody>
      </p:sp>
      <p:sp>
        <p:nvSpPr>
          <p:cNvPr id="5" name="Footer Placeholder 4">
            <a:extLst>
              <a:ext uri="{FF2B5EF4-FFF2-40B4-BE49-F238E27FC236}">
                <a16:creationId xmlns:a16="http://schemas.microsoft.com/office/drawing/2014/main" id="{E43C6D01-39E3-A5E4-15B8-27AE789710CC}"/>
              </a:ext>
            </a:extLst>
          </p:cNvPr>
          <p:cNvSpPr>
            <a:spLocks noGrp="1"/>
          </p:cNvSpPr>
          <p:nvPr>
            <p:ph type="ftr" sz="quarter" idx="11"/>
          </p:nvPr>
        </p:nvSpPr>
        <p:spPr/>
        <p:txBody>
          <a:bodyPr/>
          <a:lstStyle/>
          <a:p>
            <a:r>
              <a:rPr lang="en-US"/>
              <a:t>CSCE 5640 - Processes</a:t>
            </a:r>
          </a:p>
        </p:txBody>
      </p:sp>
      <p:sp>
        <p:nvSpPr>
          <p:cNvPr id="6" name="Slide Number Placeholder 5">
            <a:extLst>
              <a:ext uri="{FF2B5EF4-FFF2-40B4-BE49-F238E27FC236}">
                <a16:creationId xmlns:a16="http://schemas.microsoft.com/office/drawing/2014/main" id="{A4EFF7F2-F45D-E526-92A4-9DD2CD183A34}"/>
              </a:ext>
            </a:extLst>
          </p:cNvPr>
          <p:cNvSpPr>
            <a:spLocks noGrp="1"/>
          </p:cNvSpPr>
          <p:nvPr>
            <p:ph type="sldNum" sz="quarter" idx="12"/>
          </p:nvPr>
        </p:nvSpPr>
        <p:spPr/>
        <p:txBody>
          <a:bodyPr/>
          <a:lstStyle/>
          <a:p>
            <a:fld id="{21894D18-C47E-4596-99FA-F92E29F268FE}" type="slidenum">
              <a:rPr lang="en-US" smtClean="0"/>
              <a:t>11</a:t>
            </a:fld>
            <a:endParaRPr lang="en-US"/>
          </a:p>
        </p:txBody>
      </p:sp>
    </p:spTree>
    <p:extLst>
      <p:ext uri="{BB962C8B-B14F-4D97-AF65-F5344CB8AC3E}">
        <p14:creationId xmlns:p14="http://schemas.microsoft.com/office/powerpoint/2010/main" val="3204735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9EB67-B464-B183-19F3-C130CE0804B3}"/>
              </a:ext>
            </a:extLst>
          </p:cNvPr>
          <p:cNvSpPr>
            <a:spLocks noGrp="1"/>
          </p:cNvSpPr>
          <p:nvPr>
            <p:ph type="title"/>
          </p:nvPr>
        </p:nvSpPr>
        <p:spPr/>
        <p:txBody>
          <a:bodyPr/>
          <a:lstStyle/>
          <a:p>
            <a:r>
              <a:rPr lang="en-US" dirty="0"/>
              <a:t>Ready and Wait Queues</a:t>
            </a:r>
          </a:p>
        </p:txBody>
      </p:sp>
      <p:sp>
        <p:nvSpPr>
          <p:cNvPr id="4" name="Date Placeholder 3">
            <a:extLst>
              <a:ext uri="{FF2B5EF4-FFF2-40B4-BE49-F238E27FC236}">
                <a16:creationId xmlns:a16="http://schemas.microsoft.com/office/drawing/2014/main" id="{1D731C68-2742-DB29-5F09-BC7150452731}"/>
              </a:ext>
            </a:extLst>
          </p:cNvPr>
          <p:cNvSpPr>
            <a:spLocks noGrp="1"/>
          </p:cNvSpPr>
          <p:nvPr>
            <p:ph type="dt" sz="half" idx="10"/>
          </p:nvPr>
        </p:nvSpPr>
        <p:spPr/>
        <p:txBody>
          <a:bodyPr/>
          <a:lstStyle/>
          <a:p>
            <a:fld id="{BD760683-DBB8-4AE8-B993-E0C186DF6595}" type="datetime1">
              <a:rPr lang="en-US" smtClean="0"/>
              <a:t>10/4/24</a:t>
            </a:fld>
            <a:endParaRPr lang="en-US"/>
          </a:p>
        </p:txBody>
      </p:sp>
      <p:sp>
        <p:nvSpPr>
          <p:cNvPr id="5" name="Footer Placeholder 4">
            <a:extLst>
              <a:ext uri="{FF2B5EF4-FFF2-40B4-BE49-F238E27FC236}">
                <a16:creationId xmlns:a16="http://schemas.microsoft.com/office/drawing/2014/main" id="{A20F5F9A-6200-E953-C2A0-C84F8AC9DA41}"/>
              </a:ext>
            </a:extLst>
          </p:cNvPr>
          <p:cNvSpPr>
            <a:spLocks noGrp="1"/>
          </p:cNvSpPr>
          <p:nvPr>
            <p:ph type="ftr" sz="quarter" idx="11"/>
          </p:nvPr>
        </p:nvSpPr>
        <p:spPr/>
        <p:txBody>
          <a:bodyPr/>
          <a:lstStyle/>
          <a:p>
            <a:r>
              <a:rPr lang="en-US"/>
              <a:t>CSCE 5640 - Processes</a:t>
            </a:r>
          </a:p>
        </p:txBody>
      </p:sp>
      <p:sp>
        <p:nvSpPr>
          <p:cNvPr id="6" name="Slide Number Placeholder 5">
            <a:extLst>
              <a:ext uri="{FF2B5EF4-FFF2-40B4-BE49-F238E27FC236}">
                <a16:creationId xmlns:a16="http://schemas.microsoft.com/office/drawing/2014/main" id="{2B17823D-5AE9-B16C-9723-13BCB3AFBB6E}"/>
              </a:ext>
            </a:extLst>
          </p:cNvPr>
          <p:cNvSpPr>
            <a:spLocks noGrp="1"/>
          </p:cNvSpPr>
          <p:nvPr>
            <p:ph type="sldNum" sz="quarter" idx="12"/>
          </p:nvPr>
        </p:nvSpPr>
        <p:spPr/>
        <p:txBody>
          <a:bodyPr/>
          <a:lstStyle/>
          <a:p>
            <a:fld id="{21894D18-C47E-4596-99FA-F92E29F268FE}" type="slidenum">
              <a:rPr lang="en-US" smtClean="0"/>
              <a:t>12</a:t>
            </a:fld>
            <a:endParaRPr lang="en-US"/>
          </a:p>
        </p:txBody>
      </p:sp>
      <p:pic>
        <p:nvPicPr>
          <p:cNvPr id="7" name="Picture 1">
            <a:extLst>
              <a:ext uri="{FF2B5EF4-FFF2-40B4-BE49-F238E27FC236}">
                <a16:creationId xmlns:a16="http://schemas.microsoft.com/office/drawing/2014/main" id="{F90EF232-F883-5351-5393-545AA3E9A377}"/>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94428" y="2119210"/>
            <a:ext cx="6677914" cy="39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8044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4D9D2-7114-B0CC-5490-F6F890BAA269}"/>
              </a:ext>
            </a:extLst>
          </p:cNvPr>
          <p:cNvSpPr>
            <a:spLocks noGrp="1"/>
          </p:cNvSpPr>
          <p:nvPr>
            <p:ph type="title"/>
          </p:nvPr>
        </p:nvSpPr>
        <p:spPr/>
        <p:txBody>
          <a:bodyPr/>
          <a:lstStyle/>
          <a:p>
            <a:r>
              <a:rPr lang="en-US" altLang="en-US" dirty="0"/>
              <a:t>Representation of Process Scheduling</a:t>
            </a:r>
            <a:endParaRPr lang="en-US" dirty="0"/>
          </a:p>
        </p:txBody>
      </p:sp>
      <p:sp>
        <p:nvSpPr>
          <p:cNvPr id="4" name="Date Placeholder 3">
            <a:extLst>
              <a:ext uri="{FF2B5EF4-FFF2-40B4-BE49-F238E27FC236}">
                <a16:creationId xmlns:a16="http://schemas.microsoft.com/office/drawing/2014/main" id="{C47EF14D-12E2-8BDD-F113-7C898383DC3F}"/>
              </a:ext>
            </a:extLst>
          </p:cNvPr>
          <p:cNvSpPr>
            <a:spLocks noGrp="1"/>
          </p:cNvSpPr>
          <p:nvPr>
            <p:ph type="dt" sz="half" idx="10"/>
          </p:nvPr>
        </p:nvSpPr>
        <p:spPr/>
        <p:txBody>
          <a:bodyPr/>
          <a:lstStyle/>
          <a:p>
            <a:fld id="{BD760683-DBB8-4AE8-B993-E0C186DF6595}" type="datetime1">
              <a:rPr lang="en-US" smtClean="0"/>
              <a:t>10/4/24</a:t>
            </a:fld>
            <a:endParaRPr lang="en-US"/>
          </a:p>
        </p:txBody>
      </p:sp>
      <p:sp>
        <p:nvSpPr>
          <p:cNvPr id="5" name="Footer Placeholder 4">
            <a:extLst>
              <a:ext uri="{FF2B5EF4-FFF2-40B4-BE49-F238E27FC236}">
                <a16:creationId xmlns:a16="http://schemas.microsoft.com/office/drawing/2014/main" id="{BCC17A27-E021-6C8B-1B7C-D10F256A8CA5}"/>
              </a:ext>
            </a:extLst>
          </p:cNvPr>
          <p:cNvSpPr>
            <a:spLocks noGrp="1"/>
          </p:cNvSpPr>
          <p:nvPr>
            <p:ph type="ftr" sz="quarter" idx="11"/>
          </p:nvPr>
        </p:nvSpPr>
        <p:spPr/>
        <p:txBody>
          <a:bodyPr/>
          <a:lstStyle/>
          <a:p>
            <a:r>
              <a:rPr lang="en-US"/>
              <a:t>CSCE 5640 - Processes</a:t>
            </a:r>
          </a:p>
        </p:txBody>
      </p:sp>
      <p:sp>
        <p:nvSpPr>
          <p:cNvPr id="6" name="Slide Number Placeholder 5">
            <a:extLst>
              <a:ext uri="{FF2B5EF4-FFF2-40B4-BE49-F238E27FC236}">
                <a16:creationId xmlns:a16="http://schemas.microsoft.com/office/drawing/2014/main" id="{480948DE-28CC-BD7D-1183-D23EBF6866E6}"/>
              </a:ext>
            </a:extLst>
          </p:cNvPr>
          <p:cNvSpPr>
            <a:spLocks noGrp="1"/>
          </p:cNvSpPr>
          <p:nvPr>
            <p:ph type="sldNum" sz="quarter" idx="12"/>
          </p:nvPr>
        </p:nvSpPr>
        <p:spPr/>
        <p:txBody>
          <a:bodyPr/>
          <a:lstStyle/>
          <a:p>
            <a:fld id="{21894D18-C47E-4596-99FA-F92E29F268FE}" type="slidenum">
              <a:rPr lang="en-US" smtClean="0"/>
              <a:t>13</a:t>
            </a:fld>
            <a:endParaRPr lang="en-US"/>
          </a:p>
        </p:txBody>
      </p:sp>
      <p:pic>
        <p:nvPicPr>
          <p:cNvPr id="7" name="Picture 2">
            <a:extLst>
              <a:ext uri="{FF2B5EF4-FFF2-40B4-BE49-F238E27FC236}">
                <a16:creationId xmlns:a16="http://schemas.microsoft.com/office/drawing/2014/main" id="{6CE811CB-525C-8946-CBCA-848BD8D328C1}"/>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47585" y="1793625"/>
            <a:ext cx="7705173" cy="44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3367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3D3D1-8BB8-C132-7956-3A6F262A9ADB}"/>
              </a:ext>
            </a:extLst>
          </p:cNvPr>
          <p:cNvSpPr>
            <a:spLocks noGrp="1"/>
          </p:cNvSpPr>
          <p:nvPr>
            <p:ph type="title"/>
          </p:nvPr>
        </p:nvSpPr>
        <p:spPr/>
        <p:txBody>
          <a:bodyPr/>
          <a:lstStyle/>
          <a:p>
            <a:r>
              <a:rPr lang="en-US" altLang="en-US" dirty="0"/>
              <a:t>CPU Switch From Process to Process</a:t>
            </a:r>
            <a:endParaRPr lang="en-US" dirty="0"/>
          </a:p>
        </p:txBody>
      </p:sp>
      <p:sp>
        <p:nvSpPr>
          <p:cNvPr id="3" name="Content Placeholder 2">
            <a:extLst>
              <a:ext uri="{FF2B5EF4-FFF2-40B4-BE49-F238E27FC236}">
                <a16:creationId xmlns:a16="http://schemas.microsoft.com/office/drawing/2014/main" id="{A0DC0F16-443B-41EB-82EA-95A396529125}"/>
              </a:ext>
            </a:extLst>
          </p:cNvPr>
          <p:cNvSpPr>
            <a:spLocks noGrp="1"/>
          </p:cNvSpPr>
          <p:nvPr>
            <p:ph idx="1"/>
          </p:nvPr>
        </p:nvSpPr>
        <p:spPr>
          <a:xfrm>
            <a:off x="838200" y="1785257"/>
            <a:ext cx="10515600" cy="4632959"/>
          </a:xfrm>
        </p:spPr>
        <p:txBody>
          <a:bodyPr>
            <a:normAutofit/>
          </a:bodyPr>
          <a:lstStyle/>
          <a:p>
            <a:r>
              <a:rPr kumimoji="0" lang="en-US" altLang="en-US" sz="2000" dirty="0">
                <a:latin typeface="Verdana" panose="020B0604030504040204" pitchFamily="34" charset="0"/>
              </a:rPr>
              <a:t>A </a:t>
            </a:r>
            <a:r>
              <a:rPr kumimoji="0" lang="en-US" altLang="en-US" sz="2000" b="1" dirty="0">
                <a:latin typeface="Verdana" panose="020B0604030504040204" pitchFamily="34" charset="0"/>
              </a:rPr>
              <a:t>context switch </a:t>
            </a:r>
            <a:r>
              <a:rPr kumimoji="0" lang="en-US" altLang="en-US" sz="2000" dirty="0">
                <a:latin typeface="Verdana" panose="020B0604030504040204" pitchFamily="34" charset="0"/>
              </a:rPr>
              <a:t>occurs when the CPU switches from one process to another.</a:t>
            </a:r>
          </a:p>
          <a:p>
            <a:endParaRPr lang="en-US" sz="2400" dirty="0"/>
          </a:p>
        </p:txBody>
      </p:sp>
      <p:sp>
        <p:nvSpPr>
          <p:cNvPr id="4" name="Date Placeholder 3">
            <a:extLst>
              <a:ext uri="{FF2B5EF4-FFF2-40B4-BE49-F238E27FC236}">
                <a16:creationId xmlns:a16="http://schemas.microsoft.com/office/drawing/2014/main" id="{6CB3EEE4-04B7-9A44-0C23-AAF7C073E329}"/>
              </a:ext>
            </a:extLst>
          </p:cNvPr>
          <p:cNvSpPr>
            <a:spLocks noGrp="1"/>
          </p:cNvSpPr>
          <p:nvPr>
            <p:ph type="dt" sz="half" idx="10"/>
          </p:nvPr>
        </p:nvSpPr>
        <p:spPr/>
        <p:txBody>
          <a:bodyPr/>
          <a:lstStyle/>
          <a:p>
            <a:fld id="{BD760683-DBB8-4AE8-B993-E0C186DF6595}" type="datetime1">
              <a:rPr lang="en-US" smtClean="0"/>
              <a:t>10/4/24</a:t>
            </a:fld>
            <a:endParaRPr lang="en-US"/>
          </a:p>
        </p:txBody>
      </p:sp>
      <p:sp>
        <p:nvSpPr>
          <p:cNvPr id="5" name="Footer Placeholder 4">
            <a:extLst>
              <a:ext uri="{FF2B5EF4-FFF2-40B4-BE49-F238E27FC236}">
                <a16:creationId xmlns:a16="http://schemas.microsoft.com/office/drawing/2014/main" id="{85BC9DF4-5566-AC24-42C6-8AD26DB1156E}"/>
              </a:ext>
            </a:extLst>
          </p:cNvPr>
          <p:cNvSpPr>
            <a:spLocks noGrp="1"/>
          </p:cNvSpPr>
          <p:nvPr>
            <p:ph type="ftr" sz="quarter" idx="11"/>
          </p:nvPr>
        </p:nvSpPr>
        <p:spPr/>
        <p:txBody>
          <a:bodyPr/>
          <a:lstStyle/>
          <a:p>
            <a:r>
              <a:rPr lang="en-US" dirty="0"/>
              <a:t>CSCE 5640 - Processes</a:t>
            </a:r>
          </a:p>
        </p:txBody>
      </p:sp>
      <p:sp>
        <p:nvSpPr>
          <p:cNvPr id="6" name="Slide Number Placeholder 5">
            <a:extLst>
              <a:ext uri="{FF2B5EF4-FFF2-40B4-BE49-F238E27FC236}">
                <a16:creationId xmlns:a16="http://schemas.microsoft.com/office/drawing/2014/main" id="{DFD97C14-DDEA-8F67-D28B-DEBAD9C135F1}"/>
              </a:ext>
            </a:extLst>
          </p:cNvPr>
          <p:cNvSpPr>
            <a:spLocks noGrp="1"/>
          </p:cNvSpPr>
          <p:nvPr>
            <p:ph type="sldNum" sz="quarter" idx="12"/>
          </p:nvPr>
        </p:nvSpPr>
        <p:spPr/>
        <p:txBody>
          <a:bodyPr/>
          <a:lstStyle/>
          <a:p>
            <a:fld id="{21894D18-C47E-4596-99FA-F92E29F268FE}" type="slidenum">
              <a:rPr lang="en-US" smtClean="0"/>
              <a:t>14</a:t>
            </a:fld>
            <a:endParaRPr lang="en-US"/>
          </a:p>
        </p:txBody>
      </p:sp>
      <p:pic>
        <p:nvPicPr>
          <p:cNvPr id="7" name="Picture 1">
            <a:extLst>
              <a:ext uri="{FF2B5EF4-FFF2-40B4-BE49-F238E27FC236}">
                <a16:creationId xmlns:a16="http://schemas.microsoft.com/office/drawing/2014/main" id="{6451A694-259C-5736-4E61-6009CF07B1F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61774" y="2253414"/>
            <a:ext cx="5020226" cy="4102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59924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22768-3483-6336-1144-EA3C31523A96}"/>
              </a:ext>
            </a:extLst>
          </p:cNvPr>
          <p:cNvSpPr>
            <a:spLocks noGrp="1"/>
          </p:cNvSpPr>
          <p:nvPr>
            <p:ph type="title"/>
          </p:nvPr>
        </p:nvSpPr>
        <p:spPr/>
        <p:txBody>
          <a:bodyPr/>
          <a:lstStyle/>
          <a:p>
            <a:r>
              <a:rPr lang="en-US" altLang="en-US" dirty="0"/>
              <a:t>Context Switch</a:t>
            </a:r>
            <a:endParaRPr lang="en-US" dirty="0"/>
          </a:p>
        </p:txBody>
      </p:sp>
      <p:sp>
        <p:nvSpPr>
          <p:cNvPr id="3" name="Content Placeholder 2">
            <a:extLst>
              <a:ext uri="{FF2B5EF4-FFF2-40B4-BE49-F238E27FC236}">
                <a16:creationId xmlns:a16="http://schemas.microsoft.com/office/drawing/2014/main" id="{BDB20437-5281-0FC4-4E96-FD3B9D185128}"/>
              </a:ext>
            </a:extLst>
          </p:cNvPr>
          <p:cNvSpPr>
            <a:spLocks noGrp="1"/>
          </p:cNvSpPr>
          <p:nvPr>
            <p:ph idx="1"/>
          </p:nvPr>
        </p:nvSpPr>
        <p:spPr/>
        <p:txBody>
          <a:bodyPr>
            <a:normAutofit fontScale="77500" lnSpcReduction="20000"/>
          </a:bodyPr>
          <a:lstStyle/>
          <a:p>
            <a:r>
              <a:rPr lang="en-US" altLang="en-US" dirty="0"/>
              <a:t>When CPU switches to another process, the system must </a:t>
            </a:r>
            <a:r>
              <a:rPr lang="en-US" altLang="en-US" kern="1200" dirty="0">
                <a:solidFill>
                  <a:schemeClr val="accent6">
                    <a:lumMod val="75000"/>
                  </a:schemeClr>
                </a:solidFill>
                <a:cs typeface="+mn-cs"/>
              </a:rPr>
              <a:t>save</a:t>
            </a:r>
            <a:r>
              <a:rPr lang="en-US" altLang="en-US" dirty="0">
                <a:solidFill>
                  <a:schemeClr val="accent6">
                    <a:lumMod val="75000"/>
                  </a:schemeClr>
                </a:solidFill>
              </a:rPr>
              <a:t> </a:t>
            </a:r>
            <a:r>
              <a:rPr lang="en-US" altLang="en-US" kern="1200" dirty="0">
                <a:solidFill>
                  <a:schemeClr val="accent6">
                    <a:lumMod val="75000"/>
                  </a:schemeClr>
                </a:solidFill>
                <a:cs typeface="+mn-cs"/>
              </a:rPr>
              <a:t>the</a:t>
            </a:r>
            <a:r>
              <a:rPr lang="en-US" altLang="en-US" dirty="0">
                <a:solidFill>
                  <a:schemeClr val="accent6">
                    <a:lumMod val="75000"/>
                  </a:schemeClr>
                </a:solidFill>
              </a:rPr>
              <a:t> </a:t>
            </a:r>
            <a:r>
              <a:rPr lang="en-US" altLang="en-US" kern="1200" dirty="0">
                <a:solidFill>
                  <a:schemeClr val="accent6">
                    <a:lumMod val="75000"/>
                  </a:schemeClr>
                </a:solidFill>
                <a:cs typeface="+mn-cs"/>
              </a:rPr>
              <a:t>state</a:t>
            </a:r>
            <a:r>
              <a:rPr lang="en-US" altLang="en-US" dirty="0">
                <a:solidFill>
                  <a:schemeClr val="accent6">
                    <a:lumMod val="75000"/>
                  </a:schemeClr>
                </a:solidFill>
              </a:rPr>
              <a:t> </a:t>
            </a:r>
            <a:r>
              <a:rPr lang="en-US" altLang="en-US" dirty="0"/>
              <a:t>of the old process and load the </a:t>
            </a:r>
            <a:r>
              <a:rPr lang="en-US" altLang="en-US" kern="1200" dirty="0">
                <a:solidFill>
                  <a:schemeClr val="accent6">
                    <a:lumMod val="75000"/>
                  </a:schemeClr>
                </a:solidFill>
                <a:cs typeface="+mn-cs"/>
              </a:rPr>
              <a:t>saved</a:t>
            </a:r>
            <a:r>
              <a:rPr lang="en-US" altLang="en-US" dirty="0">
                <a:solidFill>
                  <a:schemeClr val="accent6">
                    <a:lumMod val="75000"/>
                  </a:schemeClr>
                </a:solidFill>
              </a:rPr>
              <a:t> </a:t>
            </a:r>
            <a:r>
              <a:rPr lang="en-US" altLang="en-US" kern="1200" dirty="0">
                <a:solidFill>
                  <a:schemeClr val="accent6">
                    <a:lumMod val="75000"/>
                  </a:schemeClr>
                </a:solidFill>
                <a:cs typeface="+mn-cs"/>
              </a:rPr>
              <a:t>state</a:t>
            </a:r>
            <a:r>
              <a:rPr lang="en-US" altLang="en-US" dirty="0">
                <a:solidFill>
                  <a:schemeClr val="accent6">
                    <a:lumMod val="75000"/>
                  </a:schemeClr>
                </a:solidFill>
              </a:rPr>
              <a:t> </a:t>
            </a:r>
            <a:r>
              <a:rPr lang="en-US" altLang="en-US" dirty="0"/>
              <a:t>for the new process via a </a:t>
            </a:r>
            <a:r>
              <a:rPr lang="en-US" altLang="en-US" kern="1200" dirty="0">
                <a:solidFill>
                  <a:schemeClr val="accent6">
                    <a:lumMod val="75000"/>
                  </a:schemeClr>
                </a:solidFill>
                <a:cs typeface="+mn-cs"/>
              </a:rPr>
              <a:t>context</a:t>
            </a:r>
            <a:r>
              <a:rPr lang="en-US" altLang="en-US" dirty="0">
                <a:solidFill>
                  <a:schemeClr val="accent6">
                    <a:lumMod val="75000"/>
                  </a:schemeClr>
                </a:solidFill>
              </a:rPr>
              <a:t> </a:t>
            </a:r>
            <a:r>
              <a:rPr lang="en-US" altLang="en-US" kern="1200" dirty="0">
                <a:solidFill>
                  <a:schemeClr val="accent6">
                    <a:lumMod val="75000"/>
                  </a:schemeClr>
                </a:solidFill>
                <a:cs typeface="+mn-cs"/>
              </a:rPr>
              <a:t>switch</a:t>
            </a:r>
          </a:p>
          <a:p>
            <a:endParaRPr lang="en-US" altLang="en-US" b="1" kern="1200" dirty="0">
              <a:solidFill>
                <a:schemeClr val="accent6">
                  <a:lumMod val="75000"/>
                </a:schemeClr>
              </a:solidFill>
              <a:cs typeface="+mn-cs"/>
            </a:endParaRPr>
          </a:p>
          <a:p>
            <a:r>
              <a:rPr lang="en-US" altLang="en-US" kern="1200" dirty="0">
                <a:solidFill>
                  <a:schemeClr val="accent6">
                    <a:lumMod val="75000"/>
                  </a:schemeClr>
                </a:solidFill>
                <a:cs typeface="+mn-cs"/>
              </a:rPr>
              <a:t>Context</a:t>
            </a:r>
            <a:r>
              <a:rPr lang="en-US" altLang="en-US" b="1" dirty="0">
                <a:solidFill>
                  <a:srgbClr val="3366FF"/>
                </a:solidFill>
              </a:rPr>
              <a:t> </a:t>
            </a:r>
            <a:r>
              <a:rPr lang="en-US" altLang="en-US" dirty="0"/>
              <a:t>of a process represented in the PCB</a:t>
            </a:r>
          </a:p>
          <a:p>
            <a:endParaRPr lang="en-US" altLang="en-US" dirty="0"/>
          </a:p>
          <a:p>
            <a:r>
              <a:rPr lang="en-US" altLang="en-US" dirty="0"/>
              <a:t>Context-switch time is pure overhead; the system does no useful work while switching</a:t>
            </a:r>
          </a:p>
          <a:p>
            <a:pPr lvl="1"/>
            <a:r>
              <a:rPr lang="en-US" altLang="en-US" dirty="0"/>
              <a:t>The more complex the OS and the PCB </a:t>
            </a:r>
            <a:r>
              <a:rPr lang="en-US" altLang="en-US" dirty="0">
                <a:sym typeface="Wingdings" panose="05000000000000000000" pitchFamily="2" charset="2"/>
              </a:rPr>
              <a:t> the </a:t>
            </a:r>
            <a:r>
              <a:rPr lang="en-US" altLang="en-US" dirty="0"/>
              <a:t>longer the context switch</a:t>
            </a:r>
          </a:p>
          <a:p>
            <a:endParaRPr lang="en-US" altLang="en-US" dirty="0"/>
          </a:p>
          <a:p>
            <a:r>
              <a:rPr lang="en-US" altLang="en-US" dirty="0"/>
              <a:t>Time of a context switch is dependent on hardware.</a:t>
            </a:r>
          </a:p>
          <a:p>
            <a:pPr lvl="1"/>
            <a:r>
              <a:rPr lang="en-US" sz="2400" b="0" i="0" u="none" strike="noStrike" baseline="0" dirty="0"/>
              <a:t>For </a:t>
            </a:r>
            <a:r>
              <a:rPr lang="en-US" dirty="0"/>
              <a:t>instance, a</a:t>
            </a:r>
            <a:r>
              <a:rPr lang="en-US" sz="2400" b="0" i="0" u="none" strike="noStrike" baseline="0" dirty="0"/>
              <a:t> context switch here simply requires changing the pointer to the current register set. </a:t>
            </a:r>
          </a:p>
          <a:p>
            <a:pPr lvl="1"/>
            <a:r>
              <a:rPr lang="en-US" dirty="0"/>
              <a:t>More active processes than register sets -&gt; </a:t>
            </a:r>
            <a:r>
              <a:rPr lang="en-US" sz="2600" b="0" i="0" u="none" strike="noStrike" baseline="0" dirty="0"/>
              <a:t>the system resorts to copying register data to and from memory, as before.</a:t>
            </a:r>
            <a:endParaRPr lang="en-US" sz="2400" b="0" i="0" u="none" strike="noStrike" baseline="0" dirty="0"/>
          </a:p>
        </p:txBody>
      </p:sp>
      <p:sp>
        <p:nvSpPr>
          <p:cNvPr id="4" name="Date Placeholder 3">
            <a:extLst>
              <a:ext uri="{FF2B5EF4-FFF2-40B4-BE49-F238E27FC236}">
                <a16:creationId xmlns:a16="http://schemas.microsoft.com/office/drawing/2014/main" id="{05C7E846-8177-1B95-C684-46C7FA3892A7}"/>
              </a:ext>
            </a:extLst>
          </p:cNvPr>
          <p:cNvSpPr>
            <a:spLocks noGrp="1"/>
          </p:cNvSpPr>
          <p:nvPr>
            <p:ph type="dt" sz="half" idx="10"/>
          </p:nvPr>
        </p:nvSpPr>
        <p:spPr/>
        <p:txBody>
          <a:bodyPr/>
          <a:lstStyle/>
          <a:p>
            <a:fld id="{BD760683-DBB8-4AE8-B993-E0C186DF6595}" type="datetime1">
              <a:rPr lang="en-US" smtClean="0"/>
              <a:t>10/4/24</a:t>
            </a:fld>
            <a:endParaRPr lang="en-US" dirty="0"/>
          </a:p>
        </p:txBody>
      </p:sp>
      <p:sp>
        <p:nvSpPr>
          <p:cNvPr id="5" name="Footer Placeholder 4">
            <a:extLst>
              <a:ext uri="{FF2B5EF4-FFF2-40B4-BE49-F238E27FC236}">
                <a16:creationId xmlns:a16="http://schemas.microsoft.com/office/drawing/2014/main" id="{5D5458FF-1915-3902-5415-ECB5F597B129}"/>
              </a:ext>
            </a:extLst>
          </p:cNvPr>
          <p:cNvSpPr>
            <a:spLocks noGrp="1"/>
          </p:cNvSpPr>
          <p:nvPr>
            <p:ph type="ftr" sz="quarter" idx="11"/>
          </p:nvPr>
        </p:nvSpPr>
        <p:spPr/>
        <p:txBody>
          <a:bodyPr/>
          <a:lstStyle/>
          <a:p>
            <a:r>
              <a:rPr lang="en-US"/>
              <a:t>CSCE 5640 - Processes</a:t>
            </a:r>
          </a:p>
        </p:txBody>
      </p:sp>
      <p:sp>
        <p:nvSpPr>
          <p:cNvPr id="6" name="Slide Number Placeholder 5">
            <a:extLst>
              <a:ext uri="{FF2B5EF4-FFF2-40B4-BE49-F238E27FC236}">
                <a16:creationId xmlns:a16="http://schemas.microsoft.com/office/drawing/2014/main" id="{BB99B51E-9890-3214-9935-DFC01A522A96}"/>
              </a:ext>
            </a:extLst>
          </p:cNvPr>
          <p:cNvSpPr>
            <a:spLocks noGrp="1"/>
          </p:cNvSpPr>
          <p:nvPr>
            <p:ph type="sldNum" sz="quarter" idx="12"/>
          </p:nvPr>
        </p:nvSpPr>
        <p:spPr/>
        <p:txBody>
          <a:bodyPr/>
          <a:lstStyle/>
          <a:p>
            <a:fld id="{21894D18-C47E-4596-99FA-F92E29F268FE}" type="slidenum">
              <a:rPr lang="en-US" smtClean="0"/>
              <a:t>15</a:t>
            </a:fld>
            <a:endParaRPr lang="en-US"/>
          </a:p>
        </p:txBody>
      </p:sp>
    </p:spTree>
    <p:extLst>
      <p:ext uri="{BB962C8B-B14F-4D97-AF65-F5344CB8AC3E}">
        <p14:creationId xmlns:p14="http://schemas.microsoft.com/office/powerpoint/2010/main" val="2852539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22768-3483-6336-1144-EA3C31523A96}"/>
              </a:ext>
            </a:extLst>
          </p:cNvPr>
          <p:cNvSpPr>
            <a:spLocks noGrp="1"/>
          </p:cNvSpPr>
          <p:nvPr>
            <p:ph type="title"/>
          </p:nvPr>
        </p:nvSpPr>
        <p:spPr/>
        <p:txBody>
          <a:bodyPr/>
          <a:lstStyle/>
          <a:p>
            <a:r>
              <a:rPr lang="en-US" altLang="en-US" dirty="0"/>
              <a:t>Operations on Processes</a:t>
            </a:r>
            <a:endParaRPr lang="en-US" dirty="0"/>
          </a:p>
        </p:txBody>
      </p:sp>
      <p:sp>
        <p:nvSpPr>
          <p:cNvPr id="3" name="Content Placeholder 2">
            <a:extLst>
              <a:ext uri="{FF2B5EF4-FFF2-40B4-BE49-F238E27FC236}">
                <a16:creationId xmlns:a16="http://schemas.microsoft.com/office/drawing/2014/main" id="{BDB20437-5281-0FC4-4E96-FD3B9D185128}"/>
              </a:ext>
            </a:extLst>
          </p:cNvPr>
          <p:cNvSpPr>
            <a:spLocks noGrp="1"/>
          </p:cNvSpPr>
          <p:nvPr>
            <p:ph idx="1"/>
          </p:nvPr>
        </p:nvSpPr>
        <p:spPr/>
        <p:txBody>
          <a:bodyPr/>
          <a:lstStyle/>
          <a:p>
            <a:r>
              <a:rPr lang="en-US" altLang="en-US" dirty="0"/>
              <a:t>System must provide mechanisms for:</a:t>
            </a:r>
          </a:p>
          <a:p>
            <a:pPr lvl="1"/>
            <a:r>
              <a:rPr lang="en-US" altLang="en-US" dirty="0"/>
              <a:t> Process creation</a:t>
            </a:r>
          </a:p>
          <a:p>
            <a:pPr lvl="1"/>
            <a:r>
              <a:rPr lang="en-US" altLang="en-US" dirty="0"/>
              <a:t> Process termination</a:t>
            </a:r>
          </a:p>
          <a:p>
            <a:endParaRPr lang="en-US" dirty="0"/>
          </a:p>
        </p:txBody>
      </p:sp>
      <p:sp>
        <p:nvSpPr>
          <p:cNvPr id="4" name="Date Placeholder 3">
            <a:extLst>
              <a:ext uri="{FF2B5EF4-FFF2-40B4-BE49-F238E27FC236}">
                <a16:creationId xmlns:a16="http://schemas.microsoft.com/office/drawing/2014/main" id="{05C7E846-8177-1B95-C684-46C7FA3892A7}"/>
              </a:ext>
            </a:extLst>
          </p:cNvPr>
          <p:cNvSpPr>
            <a:spLocks noGrp="1"/>
          </p:cNvSpPr>
          <p:nvPr>
            <p:ph type="dt" sz="half" idx="10"/>
          </p:nvPr>
        </p:nvSpPr>
        <p:spPr/>
        <p:txBody>
          <a:bodyPr/>
          <a:lstStyle/>
          <a:p>
            <a:fld id="{BD760683-DBB8-4AE8-B993-E0C186DF6595}" type="datetime1">
              <a:rPr lang="en-US" smtClean="0"/>
              <a:t>10/4/24</a:t>
            </a:fld>
            <a:endParaRPr lang="en-US"/>
          </a:p>
        </p:txBody>
      </p:sp>
      <p:sp>
        <p:nvSpPr>
          <p:cNvPr id="5" name="Footer Placeholder 4">
            <a:extLst>
              <a:ext uri="{FF2B5EF4-FFF2-40B4-BE49-F238E27FC236}">
                <a16:creationId xmlns:a16="http://schemas.microsoft.com/office/drawing/2014/main" id="{5D5458FF-1915-3902-5415-ECB5F597B129}"/>
              </a:ext>
            </a:extLst>
          </p:cNvPr>
          <p:cNvSpPr>
            <a:spLocks noGrp="1"/>
          </p:cNvSpPr>
          <p:nvPr>
            <p:ph type="ftr" sz="quarter" idx="11"/>
          </p:nvPr>
        </p:nvSpPr>
        <p:spPr/>
        <p:txBody>
          <a:bodyPr/>
          <a:lstStyle/>
          <a:p>
            <a:r>
              <a:rPr lang="en-US"/>
              <a:t>CSCE 5640 - Processes</a:t>
            </a:r>
          </a:p>
        </p:txBody>
      </p:sp>
      <p:sp>
        <p:nvSpPr>
          <p:cNvPr id="6" name="Slide Number Placeholder 5">
            <a:extLst>
              <a:ext uri="{FF2B5EF4-FFF2-40B4-BE49-F238E27FC236}">
                <a16:creationId xmlns:a16="http://schemas.microsoft.com/office/drawing/2014/main" id="{BB99B51E-9890-3214-9935-DFC01A522A96}"/>
              </a:ext>
            </a:extLst>
          </p:cNvPr>
          <p:cNvSpPr>
            <a:spLocks noGrp="1"/>
          </p:cNvSpPr>
          <p:nvPr>
            <p:ph type="sldNum" sz="quarter" idx="12"/>
          </p:nvPr>
        </p:nvSpPr>
        <p:spPr/>
        <p:txBody>
          <a:bodyPr/>
          <a:lstStyle/>
          <a:p>
            <a:fld id="{21894D18-C47E-4596-99FA-F92E29F268FE}" type="slidenum">
              <a:rPr lang="en-US" smtClean="0"/>
              <a:t>16</a:t>
            </a:fld>
            <a:endParaRPr lang="en-US"/>
          </a:p>
        </p:txBody>
      </p:sp>
    </p:spTree>
    <p:extLst>
      <p:ext uri="{BB962C8B-B14F-4D97-AF65-F5344CB8AC3E}">
        <p14:creationId xmlns:p14="http://schemas.microsoft.com/office/powerpoint/2010/main" val="29291814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22768-3483-6336-1144-EA3C31523A96}"/>
              </a:ext>
            </a:extLst>
          </p:cNvPr>
          <p:cNvSpPr>
            <a:spLocks noGrp="1"/>
          </p:cNvSpPr>
          <p:nvPr>
            <p:ph type="title"/>
          </p:nvPr>
        </p:nvSpPr>
        <p:spPr/>
        <p:txBody>
          <a:bodyPr/>
          <a:lstStyle/>
          <a:p>
            <a:r>
              <a:rPr lang="en-US" altLang="en-US" dirty="0"/>
              <a:t>Process Creation</a:t>
            </a:r>
            <a:endParaRPr lang="en-US" dirty="0"/>
          </a:p>
        </p:txBody>
      </p:sp>
      <p:sp>
        <p:nvSpPr>
          <p:cNvPr id="3" name="Content Placeholder 2">
            <a:extLst>
              <a:ext uri="{FF2B5EF4-FFF2-40B4-BE49-F238E27FC236}">
                <a16:creationId xmlns:a16="http://schemas.microsoft.com/office/drawing/2014/main" id="{BDB20437-5281-0FC4-4E96-FD3B9D185128}"/>
              </a:ext>
            </a:extLst>
          </p:cNvPr>
          <p:cNvSpPr>
            <a:spLocks noGrp="1"/>
          </p:cNvSpPr>
          <p:nvPr>
            <p:ph idx="1"/>
          </p:nvPr>
        </p:nvSpPr>
        <p:spPr/>
        <p:txBody>
          <a:bodyPr>
            <a:normAutofit fontScale="70000" lnSpcReduction="20000"/>
          </a:bodyPr>
          <a:lstStyle/>
          <a:p>
            <a:r>
              <a:rPr lang="en-US" altLang="en-US" dirty="0">
                <a:solidFill>
                  <a:schemeClr val="accent6">
                    <a:lumMod val="75000"/>
                  </a:schemeClr>
                </a:solidFill>
              </a:rPr>
              <a:t>Parent</a:t>
            </a:r>
            <a:r>
              <a:rPr lang="en-US" altLang="en-US" b="1" dirty="0"/>
              <a:t> </a:t>
            </a:r>
            <a:r>
              <a:rPr lang="en-US" altLang="en-US" dirty="0"/>
              <a:t>process create </a:t>
            </a:r>
            <a:r>
              <a:rPr lang="en-US" altLang="en-US" dirty="0">
                <a:solidFill>
                  <a:schemeClr val="accent6">
                    <a:lumMod val="75000"/>
                  </a:schemeClr>
                </a:solidFill>
              </a:rPr>
              <a:t>children</a:t>
            </a:r>
            <a:r>
              <a:rPr lang="en-US" altLang="en-US" b="1" dirty="0"/>
              <a:t> </a:t>
            </a:r>
            <a:r>
              <a:rPr lang="en-US" altLang="en-US" dirty="0"/>
              <a:t>processes, which, in turn create other processes, forming a </a:t>
            </a:r>
            <a:r>
              <a:rPr lang="en-US" altLang="en-US" dirty="0">
                <a:solidFill>
                  <a:schemeClr val="accent6">
                    <a:lumMod val="75000"/>
                  </a:schemeClr>
                </a:solidFill>
              </a:rPr>
              <a:t>tree</a:t>
            </a:r>
            <a:r>
              <a:rPr lang="en-US" altLang="en-US" dirty="0"/>
              <a:t> of processes</a:t>
            </a:r>
            <a:endParaRPr lang="en-US" altLang="en-US" sz="800" dirty="0"/>
          </a:p>
          <a:p>
            <a:endParaRPr lang="en-US" altLang="en-US" dirty="0"/>
          </a:p>
          <a:p>
            <a:r>
              <a:rPr lang="en-US" altLang="en-US" dirty="0"/>
              <a:t>Generally, process identified and managed via a</a:t>
            </a:r>
            <a:r>
              <a:rPr lang="en-US" altLang="en-US" b="1" dirty="0"/>
              <a:t> </a:t>
            </a:r>
            <a:r>
              <a:rPr lang="en-US" altLang="en-US" dirty="0">
                <a:solidFill>
                  <a:schemeClr val="accent6">
                    <a:lumMod val="75000"/>
                  </a:schemeClr>
                </a:solidFill>
              </a:rPr>
              <a:t>process identifier (</a:t>
            </a:r>
            <a:r>
              <a:rPr lang="en-US" altLang="en-US" dirty="0" err="1">
                <a:solidFill>
                  <a:schemeClr val="accent6">
                    <a:lumMod val="75000"/>
                  </a:schemeClr>
                </a:solidFill>
              </a:rPr>
              <a:t>pid</a:t>
            </a:r>
            <a:r>
              <a:rPr lang="en-US" altLang="en-US" dirty="0">
                <a:solidFill>
                  <a:schemeClr val="accent6">
                    <a:lumMod val="75000"/>
                  </a:schemeClr>
                </a:solidFill>
              </a:rPr>
              <a:t>)</a:t>
            </a:r>
          </a:p>
          <a:p>
            <a:pPr lvl="1"/>
            <a:r>
              <a:rPr lang="en-US" altLang="en-US" sz="2600" b="1" dirty="0" err="1"/>
              <a:t>pid</a:t>
            </a:r>
            <a:r>
              <a:rPr lang="en-US" altLang="en-US" sz="2600" dirty="0"/>
              <a:t> is typically an integer number.</a:t>
            </a:r>
          </a:p>
          <a:p>
            <a:endParaRPr lang="en-US" altLang="en-US" dirty="0"/>
          </a:p>
          <a:p>
            <a:r>
              <a:rPr lang="en-US" altLang="en-US" dirty="0"/>
              <a:t>Resource sharing options</a:t>
            </a:r>
          </a:p>
          <a:p>
            <a:pPr lvl="1"/>
            <a:r>
              <a:rPr lang="en-US" altLang="en-US" dirty="0"/>
              <a:t>Parent and children share all resources</a:t>
            </a:r>
          </a:p>
          <a:p>
            <a:pPr lvl="1"/>
            <a:r>
              <a:rPr lang="en-US" altLang="en-US" dirty="0"/>
              <a:t>Children share subset of parent</a:t>
            </a:r>
            <a:r>
              <a:rPr lang="ja-JP" altLang="en-US" dirty="0"/>
              <a:t>’</a:t>
            </a:r>
            <a:r>
              <a:rPr lang="en-US" altLang="ja-JP" dirty="0"/>
              <a:t>s resources</a:t>
            </a:r>
          </a:p>
          <a:p>
            <a:pPr lvl="1"/>
            <a:r>
              <a:rPr lang="en-US" altLang="en-US" dirty="0"/>
              <a:t>Parent and child share no resources</a:t>
            </a:r>
            <a:endParaRPr lang="en-US" altLang="en-US" sz="800" dirty="0"/>
          </a:p>
          <a:p>
            <a:endParaRPr lang="en-US" altLang="en-US" dirty="0"/>
          </a:p>
          <a:p>
            <a:r>
              <a:rPr lang="en-US" altLang="en-US" dirty="0"/>
              <a:t>Execution options</a:t>
            </a:r>
          </a:p>
          <a:p>
            <a:pPr lvl="1"/>
            <a:r>
              <a:rPr lang="en-US" altLang="en-US" dirty="0"/>
              <a:t>Parent and children execute concurrently</a:t>
            </a:r>
          </a:p>
          <a:p>
            <a:pPr lvl="1"/>
            <a:r>
              <a:rPr lang="en-US" altLang="en-US" dirty="0"/>
              <a:t>Parent waits until children terminate</a:t>
            </a:r>
            <a:endParaRPr lang="en-US" dirty="0"/>
          </a:p>
        </p:txBody>
      </p:sp>
      <p:sp>
        <p:nvSpPr>
          <p:cNvPr id="4" name="Date Placeholder 3">
            <a:extLst>
              <a:ext uri="{FF2B5EF4-FFF2-40B4-BE49-F238E27FC236}">
                <a16:creationId xmlns:a16="http://schemas.microsoft.com/office/drawing/2014/main" id="{05C7E846-8177-1B95-C684-46C7FA3892A7}"/>
              </a:ext>
            </a:extLst>
          </p:cNvPr>
          <p:cNvSpPr>
            <a:spLocks noGrp="1"/>
          </p:cNvSpPr>
          <p:nvPr>
            <p:ph type="dt" sz="half" idx="10"/>
          </p:nvPr>
        </p:nvSpPr>
        <p:spPr/>
        <p:txBody>
          <a:bodyPr/>
          <a:lstStyle/>
          <a:p>
            <a:fld id="{BD760683-DBB8-4AE8-B993-E0C186DF6595}" type="datetime1">
              <a:rPr lang="en-US" smtClean="0"/>
              <a:t>10/4/24</a:t>
            </a:fld>
            <a:endParaRPr lang="en-US" dirty="0"/>
          </a:p>
        </p:txBody>
      </p:sp>
      <p:sp>
        <p:nvSpPr>
          <p:cNvPr id="5" name="Footer Placeholder 4">
            <a:extLst>
              <a:ext uri="{FF2B5EF4-FFF2-40B4-BE49-F238E27FC236}">
                <a16:creationId xmlns:a16="http://schemas.microsoft.com/office/drawing/2014/main" id="{5D5458FF-1915-3902-5415-ECB5F597B129}"/>
              </a:ext>
            </a:extLst>
          </p:cNvPr>
          <p:cNvSpPr>
            <a:spLocks noGrp="1"/>
          </p:cNvSpPr>
          <p:nvPr>
            <p:ph type="ftr" sz="quarter" idx="11"/>
          </p:nvPr>
        </p:nvSpPr>
        <p:spPr/>
        <p:txBody>
          <a:bodyPr/>
          <a:lstStyle/>
          <a:p>
            <a:r>
              <a:rPr lang="en-US"/>
              <a:t>CSCE 5640 - Processes</a:t>
            </a:r>
          </a:p>
        </p:txBody>
      </p:sp>
      <p:sp>
        <p:nvSpPr>
          <p:cNvPr id="6" name="Slide Number Placeholder 5">
            <a:extLst>
              <a:ext uri="{FF2B5EF4-FFF2-40B4-BE49-F238E27FC236}">
                <a16:creationId xmlns:a16="http://schemas.microsoft.com/office/drawing/2014/main" id="{BB99B51E-9890-3214-9935-DFC01A522A96}"/>
              </a:ext>
            </a:extLst>
          </p:cNvPr>
          <p:cNvSpPr>
            <a:spLocks noGrp="1"/>
          </p:cNvSpPr>
          <p:nvPr>
            <p:ph type="sldNum" sz="quarter" idx="12"/>
          </p:nvPr>
        </p:nvSpPr>
        <p:spPr/>
        <p:txBody>
          <a:bodyPr/>
          <a:lstStyle/>
          <a:p>
            <a:fld id="{21894D18-C47E-4596-99FA-F92E29F268FE}" type="slidenum">
              <a:rPr lang="en-US" smtClean="0"/>
              <a:t>17</a:t>
            </a:fld>
            <a:endParaRPr lang="en-US"/>
          </a:p>
        </p:txBody>
      </p:sp>
    </p:spTree>
    <p:extLst>
      <p:ext uri="{BB962C8B-B14F-4D97-AF65-F5344CB8AC3E}">
        <p14:creationId xmlns:p14="http://schemas.microsoft.com/office/powerpoint/2010/main" val="41821902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22768-3483-6336-1144-EA3C31523A96}"/>
              </a:ext>
            </a:extLst>
          </p:cNvPr>
          <p:cNvSpPr>
            <a:spLocks noGrp="1"/>
          </p:cNvSpPr>
          <p:nvPr>
            <p:ph type="title"/>
          </p:nvPr>
        </p:nvSpPr>
        <p:spPr/>
        <p:txBody>
          <a:bodyPr/>
          <a:lstStyle/>
          <a:p>
            <a:r>
              <a:rPr lang="en-US" altLang="en-US" dirty="0"/>
              <a:t>A Tree of Processes in Linux</a:t>
            </a:r>
            <a:endParaRPr lang="en-US" dirty="0"/>
          </a:p>
        </p:txBody>
      </p:sp>
      <p:sp>
        <p:nvSpPr>
          <p:cNvPr id="4" name="Date Placeholder 3">
            <a:extLst>
              <a:ext uri="{FF2B5EF4-FFF2-40B4-BE49-F238E27FC236}">
                <a16:creationId xmlns:a16="http://schemas.microsoft.com/office/drawing/2014/main" id="{05C7E846-8177-1B95-C684-46C7FA3892A7}"/>
              </a:ext>
            </a:extLst>
          </p:cNvPr>
          <p:cNvSpPr>
            <a:spLocks noGrp="1"/>
          </p:cNvSpPr>
          <p:nvPr>
            <p:ph type="dt" sz="half" idx="10"/>
          </p:nvPr>
        </p:nvSpPr>
        <p:spPr/>
        <p:txBody>
          <a:bodyPr/>
          <a:lstStyle/>
          <a:p>
            <a:fld id="{BD760683-DBB8-4AE8-B993-E0C186DF6595}" type="datetime1">
              <a:rPr lang="en-US" smtClean="0"/>
              <a:t>10/4/24</a:t>
            </a:fld>
            <a:endParaRPr lang="en-US"/>
          </a:p>
        </p:txBody>
      </p:sp>
      <p:sp>
        <p:nvSpPr>
          <p:cNvPr id="5" name="Footer Placeholder 4">
            <a:extLst>
              <a:ext uri="{FF2B5EF4-FFF2-40B4-BE49-F238E27FC236}">
                <a16:creationId xmlns:a16="http://schemas.microsoft.com/office/drawing/2014/main" id="{5D5458FF-1915-3902-5415-ECB5F597B129}"/>
              </a:ext>
            </a:extLst>
          </p:cNvPr>
          <p:cNvSpPr>
            <a:spLocks noGrp="1"/>
          </p:cNvSpPr>
          <p:nvPr>
            <p:ph type="ftr" sz="quarter" idx="11"/>
          </p:nvPr>
        </p:nvSpPr>
        <p:spPr/>
        <p:txBody>
          <a:bodyPr/>
          <a:lstStyle/>
          <a:p>
            <a:r>
              <a:rPr lang="en-US"/>
              <a:t>CSCE 5640 - Processes</a:t>
            </a:r>
          </a:p>
        </p:txBody>
      </p:sp>
      <p:sp>
        <p:nvSpPr>
          <p:cNvPr id="6" name="Slide Number Placeholder 5">
            <a:extLst>
              <a:ext uri="{FF2B5EF4-FFF2-40B4-BE49-F238E27FC236}">
                <a16:creationId xmlns:a16="http://schemas.microsoft.com/office/drawing/2014/main" id="{BB99B51E-9890-3214-9935-DFC01A522A96}"/>
              </a:ext>
            </a:extLst>
          </p:cNvPr>
          <p:cNvSpPr>
            <a:spLocks noGrp="1"/>
          </p:cNvSpPr>
          <p:nvPr>
            <p:ph type="sldNum" sz="quarter" idx="12"/>
          </p:nvPr>
        </p:nvSpPr>
        <p:spPr/>
        <p:txBody>
          <a:bodyPr/>
          <a:lstStyle/>
          <a:p>
            <a:fld id="{21894D18-C47E-4596-99FA-F92E29F268FE}" type="slidenum">
              <a:rPr lang="en-US" smtClean="0"/>
              <a:t>18</a:t>
            </a:fld>
            <a:endParaRPr lang="en-US"/>
          </a:p>
        </p:txBody>
      </p:sp>
      <p:pic>
        <p:nvPicPr>
          <p:cNvPr id="7" name="Picture 1">
            <a:extLst>
              <a:ext uri="{FF2B5EF4-FFF2-40B4-BE49-F238E27FC236}">
                <a16:creationId xmlns:a16="http://schemas.microsoft.com/office/drawing/2014/main" id="{9D3F5951-3F61-F6D5-75D0-B7652B2DCA62}"/>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37964" y="2074605"/>
            <a:ext cx="8480691" cy="3644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52710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22768-3483-6336-1144-EA3C31523A96}"/>
              </a:ext>
            </a:extLst>
          </p:cNvPr>
          <p:cNvSpPr>
            <a:spLocks noGrp="1"/>
          </p:cNvSpPr>
          <p:nvPr>
            <p:ph type="title"/>
          </p:nvPr>
        </p:nvSpPr>
        <p:spPr/>
        <p:txBody>
          <a:bodyPr/>
          <a:lstStyle/>
          <a:p>
            <a:r>
              <a:rPr lang="en-US" altLang="en-US" dirty="0"/>
              <a:t>Process Creation (Cont.)</a:t>
            </a:r>
            <a:endParaRPr lang="en-US" dirty="0"/>
          </a:p>
        </p:txBody>
      </p:sp>
      <p:sp>
        <p:nvSpPr>
          <p:cNvPr id="3" name="Content Placeholder 2">
            <a:extLst>
              <a:ext uri="{FF2B5EF4-FFF2-40B4-BE49-F238E27FC236}">
                <a16:creationId xmlns:a16="http://schemas.microsoft.com/office/drawing/2014/main" id="{BDB20437-5281-0FC4-4E96-FD3B9D185128}"/>
              </a:ext>
            </a:extLst>
          </p:cNvPr>
          <p:cNvSpPr>
            <a:spLocks noGrp="1"/>
          </p:cNvSpPr>
          <p:nvPr>
            <p:ph idx="1"/>
          </p:nvPr>
        </p:nvSpPr>
        <p:spPr/>
        <p:txBody>
          <a:bodyPr/>
          <a:lstStyle/>
          <a:p>
            <a:r>
              <a:rPr lang="en-US" altLang="en-US" dirty="0"/>
              <a:t>Address space</a:t>
            </a:r>
          </a:p>
          <a:p>
            <a:pPr lvl="1"/>
            <a:r>
              <a:rPr lang="en-US" altLang="en-US" dirty="0"/>
              <a:t>Child duplicate of parent</a:t>
            </a:r>
          </a:p>
          <a:p>
            <a:pPr lvl="1"/>
            <a:r>
              <a:rPr lang="en-US" altLang="en-US" dirty="0"/>
              <a:t>Child has a program loaded into it</a:t>
            </a:r>
          </a:p>
          <a:p>
            <a:endParaRPr lang="en-US" altLang="en-US" dirty="0"/>
          </a:p>
          <a:p>
            <a:r>
              <a:rPr lang="en-US" altLang="en-US" dirty="0"/>
              <a:t>UNIX examples</a:t>
            </a:r>
          </a:p>
          <a:p>
            <a:pPr lvl="1"/>
            <a:r>
              <a:rPr lang="en-US" altLang="en-US" sz="2000" b="1" dirty="0">
                <a:solidFill>
                  <a:srgbClr val="000000"/>
                </a:solidFill>
                <a:latin typeface="Courier New" panose="02070309020205020404" pitchFamily="49" charset="0"/>
              </a:rPr>
              <a:t>fork()</a:t>
            </a:r>
            <a:r>
              <a:rPr lang="en-US" altLang="en-US" sz="2000" dirty="0">
                <a:solidFill>
                  <a:srgbClr val="000000"/>
                </a:solidFill>
              </a:rPr>
              <a:t> </a:t>
            </a:r>
            <a:r>
              <a:rPr lang="en-US" altLang="en-US" dirty="0"/>
              <a:t>system call creates new process</a:t>
            </a:r>
          </a:p>
          <a:p>
            <a:pPr lvl="1"/>
            <a:r>
              <a:rPr lang="en-US" altLang="en-US" sz="2000" b="1" dirty="0">
                <a:solidFill>
                  <a:srgbClr val="000000"/>
                </a:solidFill>
                <a:latin typeface="Courier New" panose="02070309020205020404" pitchFamily="49" charset="0"/>
              </a:rPr>
              <a:t>exec()</a:t>
            </a:r>
            <a:r>
              <a:rPr lang="en-US" altLang="en-US" sz="2000" dirty="0"/>
              <a:t> </a:t>
            </a:r>
            <a:r>
              <a:rPr lang="en-US" altLang="en-US" dirty="0"/>
              <a:t>system call used after a </a:t>
            </a:r>
            <a:r>
              <a:rPr lang="en-US" altLang="en-US" sz="2000" b="1" dirty="0">
                <a:solidFill>
                  <a:srgbClr val="000000"/>
                </a:solidFill>
                <a:latin typeface="Courier New" panose="02070309020205020404" pitchFamily="49" charset="0"/>
              </a:rPr>
              <a:t>fork()</a:t>
            </a:r>
            <a:r>
              <a:rPr lang="en-US" altLang="en-US" sz="2000" dirty="0"/>
              <a:t> </a:t>
            </a:r>
            <a:r>
              <a:rPr lang="en-US" altLang="en-US" dirty="0"/>
              <a:t>to replace the process</a:t>
            </a:r>
            <a:r>
              <a:rPr lang="ja-JP" altLang="en-US" dirty="0"/>
              <a:t>’</a:t>
            </a:r>
            <a:r>
              <a:rPr lang="en-US" altLang="ja-JP" dirty="0"/>
              <a:t> memory space with a new program</a:t>
            </a:r>
          </a:p>
          <a:p>
            <a:pPr lvl="1"/>
            <a:r>
              <a:rPr lang="en-US" altLang="en-US" dirty="0"/>
              <a:t>Parent process calls </a:t>
            </a:r>
            <a:r>
              <a:rPr lang="en-US" altLang="en-US" sz="2000" b="1" dirty="0">
                <a:latin typeface="Courier New" panose="02070309020205020404" pitchFamily="49" charset="0"/>
              </a:rPr>
              <a:t>wait()</a:t>
            </a:r>
            <a:r>
              <a:rPr lang="en-US" altLang="en-US" dirty="0"/>
              <a:t>waiting for the child to terminate</a:t>
            </a:r>
          </a:p>
          <a:p>
            <a:endParaRPr lang="en-US" dirty="0"/>
          </a:p>
        </p:txBody>
      </p:sp>
      <p:sp>
        <p:nvSpPr>
          <p:cNvPr id="4" name="Date Placeholder 3">
            <a:extLst>
              <a:ext uri="{FF2B5EF4-FFF2-40B4-BE49-F238E27FC236}">
                <a16:creationId xmlns:a16="http://schemas.microsoft.com/office/drawing/2014/main" id="{05C7E846-8177-1B95-C684-46C7FA3892A7}"/>
              </a:ext>
            </a:extLst>
          </p:cNvPr>
          <p:cNvSpPr>
            <a:spLocks noGrp="1"/>
          </p:cNvSpPr>
          <p:nvPr>
            <p:ph type="dt" sz="half" idx="10"/>
          </p:nvPr>
        </p:nvSpPr>
        <p:spPr/>
        <p:txBody>
          <a:bodyPr/>
          <a:lstStyle/>
          <a:p>
            <a:fld id="{BD760683-DBB8-4AE8-B993-E0C186DF6595}" type="datetime1">
              <a:rPr lang="en-US" smtClean="0"/>
              <a:t>10/4/24</a:t>
            </a:fld>
            <a:endParaRPr lang="en-US"/>
          </a:p>
        </p:txBody>
      </p:sp>
      <p:sp>
        <p:nvSpPr>
          <p:cNvPr id="5" name="Footer Placeholder 4">
            <a:extLst>
              <a:ext uri="{FF2B5EF4-FFF2-40B4-BE49-F238E27FC236}">
                <a16:creationId xmlns:a16="http://schemas.microsoft.com/office/drawing/2014/main" id="{5D5458FF-1915-3902-5415-ECB5F597B129}"/>
              </a:ext>
            </a:extLst>
          </p:cNvPr>
          <p:cNvSpPr>
            <a:spLocks noGrp="1"/>
          </p:cNvSpPr>
          <p:nvPr>
            <p:ph type="ftr" sz="quarter" idx="11"/>
          </p:nvPr>
        </p:nvSpPr>
        <p:spPr/>
        <p:txBody>
          <a:bodyPr/>
          <a:lstStyle/>
          <a:p>
            <a:r>
              <a:rPr lang="en-US"/>
              <a:t>CSCE 5640 - Processes</a:t>
            </a:r>
          </a:p>
        </p:txBody>
      </p:sp>
      <p:sp>
        <p:nvSpPr>
          <p:cNvPr id="6" name="Slide Number Placeholder 5">
            <a:extLst>
              <a:ext uri="{FF2B5EF4-FFF2-40B4-BE49-F238E27FC236}">
                <a16:creationId xmlns:a16="http://schemas.microsoft.com/office/drawing/2014/main" id="{BB99B51E-9890-3214-9935-DFC01A522A96}"/>
              </a:ext>
            </a:extLst>
          </p:cNvPr>
          <p:cNvSpPr>
            <a:spLocks noGrp="1"/>
          </p:cNvSpPr>
          <p:nvPr>
            <p:ph type="sldNum" sz="quarter" idx="12"/>
          </p:nvPr>
        </p:nvSpPr>
        <p:spPr/>
        <p:txBody>
          <a:bodyPr/>
          <a:lstStyle/>
          <a:p>
            <a:fld id="{21894D18-C47E-4596-99FA-F92E29F268FE}" type="slidenum">
              <a:rPr lang="en-US" smtClean="0"/>
              <a:t>19</a:t>
            </a:fld>
            <a:endParaRPr lang="en-US"/>
          </a:p>
        </p:txBody>
      </p:sp>
      <p:pic>
        <p:nvPicPr>
          <p:cNvPr id="7" name="Picture 1">
            <a:extLst>
              <a:ext uri="{FF2B5EF4-FFF2-40B4-BE49-F238E27FC236}">
                <a16:creationId xmlns:a16="http://schemas.microsoft.com/office/drawing/2014/main" id="{88EC9169-6283-F5FA-22CA-66E64ACF054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32787" y="3075692"/>
            <a:ext cx="6342562" cy="1044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5755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7A684-228C-5D51-5A6A-516F3A40D94D}"/>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D98B4CFA-9632-7EEE-7E3E-2DA6E3EF57AB}"/>
              </a:ext>
            </a:extLst>
          </p:cNvPr>
          <p:cNvSpPr>
            <a:spLocks noGrp="1"/>
          </p:cNvSpPr>
          <p:nvPr>
            <p:ph idx="1"/>
          </p:nvPr>
        </p:nvSpPr>
        <p:spPr/>
        <p:txBody>
          <a:bodyPr/>
          <a:lstStyle/>
          <a:p>
            <a:r>
              <a:rPr lang="en-US" altLang="en-US" dirty="0"/>
              <a:t>Process Concept</a:t>
            </a:r>
          </a:p>
          <a:p>
            <a:r>
              <a:rPr lang="en-US" altLang="en-US" dirty="0"/>
              <a:t>Process Scheduling</a:t>
            </a:r>
          </a:p>
          <a:p>
            <a:r>
              <a:rPr lang="en-US" altLang="en-US" dirty="0"/>
              <a:t>Operations on Processes</a:t>
            </a:r>
          </a:p>
          <a:p>
            <a:r>
              <a:rPr lang="en-US" altLang="en-US" dirty="0" err="1"/>
              <a:t>Interprocess</a:t>
            </a:r>
            <a:r>
              <a:rPr lang="en-US" altLang="en-US" dirty="0"/>
              <a:t> Communication</a:t>
            </a:r>
          </a:p>
          <a:p>
            <a:r>
              <a:rPr lang="en-US" altLang="en-US" dirty="0"/>
              <a:t>IPC in Shared-Memory Systems</a:t>
            </a:r>
          </a:p>
          <a:p>
            <a:r>
              <a:rPr lang="en-US" altLang="en-US" dirty="0"/>
              <a:t>IPC in Message-Passing Systems</a:t>
            </a:r>
          </a:p>
          <a:p>
            <a:r>
              <a:rPr lang="en-US" altLang="en-US" dirty="0"/>
              <a:t>Examples of IPC Systems</a:t>
            </a:r>
          </a:p>
          <a:p>
            <a:r>
              <a:rPr lang="en-US" altLang="en-US" dirty="0"/>
              <a:t>Communication in Client-Server Systems</a:t>
            </a:r>
          </a:p>
        </p:txBody>
      </p:sp>
      <p:sp>
        <p:nvSpPr>
          <p:cNvPr id="4" name="Date Placeholder 3">
            <a:extLst>
              <a:ext uri="{FF2B5EF4-FFF2-40B4-BE49-F238E27FC236}">
                <a16:creationId xmlns:a16="http://schemas.microsoft.com/office/drawing/2014/main" id="{6DBE49B6-D66E-81DF-C3FE-CC1DAB573F04}"/>
              </a:ext>
            </a:extLst>
          </p:cNvPr>
          <p:cNvSpPr>
            <a:spLocks noGrp="1"/>
          </p:cNvSpPr>
          <p:nvPr>
            <p:ph type="dt" sz="half" idx="10"/>
          </p:nvPr>
        </p:nvSpPr>
        <p:spPr/>
        <p:txBody>
          <a:bodyPr/>
          <a:lstStyle/>
          <a:p>
            <a:fld id="{8A3C8ACA-91B6-4EC0-BD32-4A2ACE2F286D}" type="datetime1">
              <a:rPr lang="en-US" smtClean="0"/>
              <a:t>10/4/24</a:t>
            </a:fld>
            <a:endParaRPr lang="en-US"/>
          </a:p>
        </p:txBody>
      </p:sp>
      <p:sp>
        <p:nvSpPr>
          <p:cNvPr id="5" name="Footer Placeholder 4">
            <a:extLst>
              <a:ext uri="{FF2B5EF4-FFF2-40B4-BE49-F238E27FC236}">
                <a16:creationId xmlns:a16="http://schemas.microsoft.com/office/drawing/2014/main" id="{55D01828-6A97-6B5A-977C-7D323677A121}"/>
              </a:ext>
            </a:extLst>
          </p:cNvPr>
          <p:cNvSpPr>
            <a:spLocks noGrp="1"/>
          </p:cNvSpPr>
          <p:nvPr>
            <p:ph type="ftr" sz="quarter" idx="11"/>
          </p:nvPr>
        </p:nvSpPr>
        <p:spPr/>
        <p:txBody>
          <a:bodyPr/>
          <a:lstStyle/>
          <a:p>
            <a:r>
              <a:rPr lang="en-US"/>
              <a:t>CSCE 5640 - Processes</a:t>
            </a:r>
          </a:p>
        </p:txBody>
      </p:sp>
      <p:sp>
        <p:nvSpPr>
          <p:cNvPr id="6" name="Slide Number Placeholder 5">
            <a:extLst>
              <a:ext uri="{FF2B5EF4-FFF2-40B4-BE49-F238E27FC236}">
                <a16:creationId xmlns:a16="http://schemas.microsoft.com/office/drawing/2014/main" id="{72824643-6841-4D27-4B5D-9BEC7A467C26}"/>
              </a:ext>
            </a:extLst>
          </p:cNvPr>
          <p:cNvSpPr>
            <a:spLocks noGrp="1"/>
          </p:cNvSpPr>
          <p:nvPr>
            <p:ph type="sldNum" sz="quarter" idx="12"/>
          </p:nvPr>
        </p:nvSpPr>
        <p:spPr/>
        <p:txBody>
          <a:bodyPr/>
          <a:lstStyle/>
          <a:p>
            <a:fld id="{21894D18-C47E-4596-99FA-F92E29F268FE}" type="slidenum">
              <a:rPr lang="en-US" smtClean="0"/>
              <a:t>2</a:t>
            </a:fld>
            <a:endParaRPr lang="en-US"/>
          </a:p>
        </p:txBody>
      </p:sp>
    </p:spTree>
    <p:extLst>
      <p:ext uri="{BB962C8B-B14F-4D97-AF65-F5344CB8AC3E}">
        <p14:creationId xmlns:p14="http://schemas.microsoft.com/office/powerpoint/2010/main" val="12368495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0659C-4048-4772-3EB6-031E9060CA42}"/>
              </a:ext>
            </a:extLst>
          </p:cNvPr>
          <p:cNvSpPr>
            <a:spLocks noGrp="1"/>
          </p:cNvSpPr>
          <p:nvPr>
            <p:ph type="title"/>
          </p:nvPr>
        </p:nvSpPr>
        <p:spPr/>
        <p:txBody>
          <a:bodyPr/>
          <a:lstStyle/>
          <a:p>
            <a:r>
              <a:rPr lang="en-US" altLang="en-US" dirty="0"/>
              <a:t>C Program Forking Separate Process</a:t>
            </a:r>
            <a:endParaRPr lang="en-US" dirty="0"/>
          </a:p>
        </p:txBody>
      </p:sp>
      <p:sp>
        <p:nvSpPr>
          <p:cNvPr id="4" name="Date Placeholder 3">
            <a:extLst>
              <a:ext uri="{FF2B5EF4-FFF2-40B4-BE49-F238E27FC236}">
                <a16:creationId xmlns:a16="http://schemas.microsoft.com/office/drawing/2014/main" id="{4E86E4D3-1A3E-C6B1-917B-05C5BABEE432}"/>
              </a:ext>
            </a:extLst>
          </p:cNvPr>
          <p:cNvSpPr>
            <a:spLocks noGrp="1"/>
          </p:cNvSpPr>
          <p:nvPr>
            <p:ph type="dt" sz="half" idx="10"/>
          </p:nvPr>
        </p:nvSpPr>
        <p:spPr/>
        <p:txBody>
          <a:bodyPr/>
          <a:lstStyle/>
          <a:p>
            <a:fld id="{BD760683-DBB8-4AE8-B993-E0C186DF6595}" type="datetime1">
              <a:rPr lang="en-US" smtClean="0"/>
              <a:t>10/4/24</a:t>
            </a:fld>
            <a:endParaRPr lang="en-US"/>
          </a:p>
        </p:txBody>
      </p:sp>
      <p:sp>
        <p:nvSpPr>
          <p:cNvPr id="5" name="Footer Placeholder 4">
            <a:extLst>
              <a:ext uri="{FF2B5EF4-FFF2-40B4-BE49-F238E27FC236}">
                <a16:creationId xmlns:a16="http://schemas.microsoft.com/office/drawing/2014/main" id="{6AE80DBB-E445-9A83-9FC1-F98EDAB8741B}"/>
              </a:ext>
            </a:extLst>
          </p:cNvPr>
          <p:cNvSpPr>
            <a:spLocks noGrp="1"/>
          </p:cNvSpPr>
          <p:nvPr>
            <p:ph type="ftr" sz="quarter" idx="11"/>
          </p:nvPr>
        </p:nvSpPr>
        <p:spPr/>
        <p:txBody>
          <a:bodyPr/>
          <a:lstStyle/>
          <a:p>
            <a:r>
              <a:rPr lang="en-US"/>
              <a:t>CSCE 5640 - Processes</a:t>
            </a:r>
          </a:p>
        </p:txBody>
      </p:sp>
      <p:sp>
        <p:nvSpPr>
          <p:cNvPr id="6" name="Slide Number Placeholder 5">
            <a:extLst>
              <a:ext uri="{FF2B5EF4-FFF2-40B4-BE49-F238E27FC236}">
                <a16:creationId xmlns:a16="http://schemas.microsoft.com/office/drawing/2014/main" id="{3831CB6D-BA32-E6BF-D49F-8E93703DCADD}"/>
              </a:ext>
            </a:extLst>
          </p:cNvPr>
          <p:cNvSpPr>
            <a:spLocks noGrp="1"/>
          </p:cNvSpPr>
          <p:nvPr>
            <p:ph type="sldNum" sz="quarter" idx="12"/>
          </p:nvPr>
        </p:nvSpPr>
        <p:spPr/>
        <p:txBody>
          <a:bodyPr/>
          <a:lstStyle/>
          <a:p>
            <a:fld id="{21894D18-C47E-4596-99FA-F92E29F268FE}" type="slidenum">
              <a:rPr lang="en-US" smtClean="0"/>
              <a:t>20</a:t>
            </a:fld>
            <a:endParaRPr lang="en-US"/>
          </a:p>
        </p:txBody>
      </p:sp>
      <p:pic>
        <p:nvPicPr>
          <p:cNvPr id="7" name="Picture 5" descr="Screen Shot 2012-12-04 at 11.21.10 AM.png">
            <a:extLst>
              <a:ext uri="{FF2B5EF4-FFF2-40B4-BE49-F238E27FC236}">
                <a16:creationId xmlns:a16="http://schemas.microsoft.com/office/drawing/2014/main" id="{9E79A343-ED46-0DE3-4CAE-FEDA18204ABC}"/>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703464" y="1794061"/>
            <a:ext cx="5907136"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83181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0659C-4048-4772-3EB6-031E9060CA42}"/>
              </a:ext>
            </a:extLst>
          </p:cNvPr>
          <p:cNvSpPr>
            <a:spLocks noGrp="1"/>
          </p:cNvSpPr>
          <p:nvPr>
            <p:ph type="title"/>
          </p:nvPr>
        </p:nvSpPr>
        <p:spPr/>
        <p:txBody>
          <a:bodyPr>
            <a:normAutofit/>
          </a:bodyPr>
          <a:lstStyle/>
          <a:p>
            <a:r>
              <a:rPr lang="en-US" altLang="en-US" sz="4000" dirty="0"/>
              <a:t>Creating a Separate Process via Windows API</a:t>
            </a:r>
            <a:endParaRPr lang="en-US" sz="4000" dirty="0"/>
          </a:p>
        </p:txBody>
      </p:sp>
      <p:sp>
        <p:nvSpPr>
          <p:cNvPr id="4" name="Date Placeholder 3">
            <a:extLst>
              <a:ext uri="{FF2B5EF4-FFF2-40B4-BE49-F238E27FC236}">
                <a16:creationId xmlns:a16="http://schemas.microsoft.com/office/drawing/2014/main" id="{4E86E4D3-1A3E-C6B1-917B-05C5BABEE432}"/>
              </a:ext>
            </a:extLst>
          </p:cNvPr>
          <p:cNvSpPr>
            <a:spLocks noGrp="1"/>
          </p:cNvSpPr>
          <p:nvPr>
            <p:ph type="dt" sz="half" idx="10"/>
          </p:nvPr>
        </p:nvSpPr>
        <p:spPr/>
        <p:txBody>
          <a:bodyPr/>
          <a:lstStyle/>
          <a:p>
            <a:fld id="{BD760683-DBB8-4AE8-B993-E0C186DF6595}" type="datetime1">
              <a:rPr lang="en-US" smtClean="0"/>
              <a:t>10/4/24</a:t>
            </a:fld>
            <a:endParaRPr lang="en-US"/>
          </a:p>
        </p:txBody>
      </p:sp>
      <p:sp>
        <p:nvSpPr>
          <p:cNvPr id="5" name="Footer Placeholder 4">
            <a:extLst>
              <a:ext uri="{FF2B5EF4-FFF2-40B4-BE49-F238E27FC236}">
                <a16:creationId xmlns:a16="http://schemas.microsoft.com/office/drawing/2014/main" id="{6AE80DBB-E445-9A83-9FC1-F98EDAB8741B}"/>
              </a:ext>
            </a:extLst>
          </p:cNvPr>
          <p:cNvSpPr>
            <a:spLocks noGrp="1"/>
          </p:cNvSpPr>
          <p:nvPr>
            <p:ph type="ftr" sz="quarter" idx="11"/>
          </p:nvPr>
        </p:nvSpPr>
        <p:spPr/>
        <p:txBody>
          <a:bodyPr/>
          <a:lstStyle/>
          <a:p>
            <a:r>
              <a:rPr lang="en-US"/>
              <a:t>CSCE 5640 - Processes</a:t>
            </a:r>
          </a:p>
        </p:txBody>
      </p:sp>
      <p:sp>
        <p:nvSpPr>
          <p:cNvPr id="6" name="Slide Number Placeholder 5">
            <a:extLst>
              <a:ext uri="{FF2B5EF4-FFF2-40B4-BE49-F238E27FC236}">
                <a16:creationId xmlns:a16="http://schemas.microsoft.com/office/drawing/2014/main" id="{3831CB6D-BA32-E6BF-D49F-8E93703DCADD}"/>
              </a:ext>
            </a:extLst>
          </p:cNvPr>
          <p:cNvSpPr>
            <a:spLocks noGrp="1"/>
          </p:cNvSpPr>
          <p:nvPr>
            <p:ph type="sldNum" sz="quarter" idx="12"/>
          </p:nvPr>
        </p:nvSpPr>
        <p:spPr/>
        <p:txBody>
          <a:bodyPr/>
          <a:lstStyle/>
          <a:p>
            <a:fld id="{21894D18-C47E-4596-99FA-F92E29F268FE}" type="slidenum">
              <a:rPr lang="en-US" smtClean="0"/>
              <a:t>21</a:t>
            </a:fld>
            <a:endParaRPr lang="en-US"/>
          </a:p>
        </p:txBody>
      </p:sp>
      <p:pic>
        <p:nvPicPr>
          <p:cNvPr id="7" name="Picture 1" descr="Screen Shot 2012-12-04 at 11.23.48 AM.png">
            <a:extLst>
              <a:ext uri="{FF2B5EF4-FFF2-40B4-BE49-F238E27FC236}">
                <a16:creationId xmlns:a16="http://schemas.microsoft.com/office/drawing/2014/main" id="{1F4AF14A-0B70-AE80-54A4-D398279F230C}"/>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917003" y="1807291"/>
            <a:ext cx="4357994" cy="4914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73925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0659C-4048-4772-3EB6-031E9060CA42}"/>
              </a:ext>
            </a:extLst>
          </p:cNvPr>
          <p:cNvSpPr>
            <a:spLocks noGrp="1"/>
          </p:cNvSpPr>
          <p:nvPr>
            <p:ph type="title"/>
          </p:nvPr>
        </p:nvSpPr>
        <p:spPr/>
        <p:txBody>
          <a:bodyPr/>
          <a:lstStyle/>
          <a:p>
            <a:r>
              <a:rPr lang="en-US" altLang="en-US" dirty="0"/>
              <a:t>Process Termination</a:t>
            </a:r>
            <a:endParaRPr lang="en-US" dirty="0"/>
          </a:p>
        </p:txBody>
      </p:sp>
      <p:sp>
        <p:nvSpPr>
          <p:cNvPr id="3" name="Content Placeholder 2">
            <a:extLst>
              <a:ext uri="{FF2B5EF4-FFF2-40B4-BE49-F238E27FC236}">
                <a16:creationId xmlns:a16="http://schemas.microsoft.com/office/drawing/2014/main" id="{DC901E1A-8074-BE81-EEB7-0DFD537543E2}"/>
              </a:ext>
            </a:extLst>
          </p:cNvPr>
          <p:cNvSpPr>
            <a:spLocks noGrp="1"/>
          </p:cNvSpPr>
          <p:nvPr>
            <p:ph idx="1"/>
          </p:nvPr>
        </p:nvSpPr>
        <p:spPr/>
        <p:txBody>
          <a:bodyPr>
            <a:normAutofit fontScale="92500" lnSpcReduction="10000"/>
          </a:bodyPr>
          <a:lstStyle/>
          <a:p>
            <a:r>
              <a:rPr lang="en-US" altLang="en-US" dirty="0"/>
              <a:t>Process executes last statement and then asks the operating system to delete it using the </a:t>
            </a:r>
            <a:r>
              <a:rPr lang="en-US" altLang="en-US" sz="2000" b="1" dirty="0">
                <a:solidFill>
                  <a:srgbClr val="000000"/>
                </a:solidFill>
                <a:latin typeface="Courier New" panose="02070309020205020404" pitchFamily="49" charset="0"/>
              </a:rPr>
              <a:t>exit()</a:t>
            </a:r>
            <a:r>
              <a:rPr lang="en-US" altLang="en-US" sz="2000" dirty="0"/>
              <a:t> </a:t>
            </a:r>
            <a:r>
              <a:rPr lang="en-US" altLang="en-US" dirty="0"/>
              <a:t>system call.</a:t>
            </a:r>
          </a:p>
          <a:p>
            <a:pPr lvl="1"/>
            <a:r>
              <a:rPr lang="en-US" altLang="en-US" dirty="0"/>
              <a:t>Returns  status data from child to parent (via </a:t>
            </a:r>
            <a:r>
              <a:rPr lang="en-US" altLang="en-US" sz="2000" b="1" dirty="0">
                <a:solidFill>
                  <a:srgbClr val="000000"/>
                </a:solidFill>
                <a:latin typeface="Courier New" panose="02070309020205020404" pitchFamily="49" charset="0"/>
              </a:rPr>
              <a:t>wait()</a:t>
            </a:r>
            <a:r>
              <a:rPr lang="en-US" altLang="en-US" dirty="0"/>
              <a:t>)</a:t>
            </a:r>
          </a:p>
          <a:p>
            <a:pPr lvl="1"/>
            <a:r>
              <a:rPr lang="en-US" altLang="en-US" dirty="0"/>
              <a:t>Process</a:t>
            </a:r>
            <a:r>
              <a:rPr lang="ja-JP" altLang="en-US" dirty="0"/>
              <a:t>’</a:t>
            </a:r>
            <a:r>
              <a:rPr lang="en-US" altLang="ja-JP" dirty="0"/>
              <a:t> resources are deallocated by operating system</a:t>
            </a:r>
            <a:endParaRPr lang="en-US" altLang="en-US" dirty="0"/>
          </a:p>
          <a:p>
            <a:endParaRPr lang="en-US" altLang="en-US" dirty="0"/>
          </a:p>
          <a:p>
            <a:r>
              <a:rPr lang="en-US" altLang="en-US" dirty="0"/>
              <a:t>Parent may terminate the execution of children processes using the </a:t>
            </a:r>
            <a:r>
              <a:rPr lang="en-US" altLang="en-US" sz="2000" b="1" dirty="0">
                <a:solidFill>
                  <a:srgbClr val="000000"/>
                </a:solidFill>
                <a:latin typeface="Courier New" panose="02070309020205020404" pitchFamily="49" charset="0"/>
              </a:rPr>
              <a:t>abort()</a:t>
            </a:r>
            <a:r>
              <a:rPr lang="en-US" altLang="en-US" sz="2000" dirty="0"/>
              <a:t> </a:t>
            </a:r>
            <a:r>
              <a:rPr lang="en-US" altLang="en-US" dirty="0"/>
              <a:t>(</a:t>
            </a:r>
            <a:r>
              <a:rPr lang="en-US" altLang="en-US" sz="2000" dirty="0" err="1">
                <a:latin typeface="Cascadia Code" panose="020B0609020000020004" pitchFamily="49" charset="0"/>
                <a:ea typeface="Cascadia Code" panose="020B0609020000020004" pitchFamily="49" charset="0"/>
                <a:cs typeface="Cascadia Code" panose="020B0609020000020004" pitchFamily="49" charset="0"/>
              </a:rPr>
              <a:t>TerminateProcess</a:t>
            </a:r>
            <a:r>
              <a:rPr lang="en-US" altLang="en-US" sz="2000" dirty="0">
                <a:latin typeface="Cascadia Code" panose="020B0609020000020004" pitchFamily="49" charset="0"/>
                <a:ea typeface="Cascadia Code" panose="020B0609020000020004" pitchFamily="49" charset="0"/>
                <a:cs typeface="Cascadia Code" panose="020B0609020000020004" pitchFamily="49" charset="0"/>
              </a:rPr>
              <a:t>() </a:t>
            </a:r>
            <a:r>
              <a:rPr lang="en-US" altLang="en-US" sz="2600" dirty="0"/>
              <a:t>in Windows</a:t>
            </a:r>
            <a:r>
              <a:rPr lang="en-US" altLang="en-US" dirty="0"/>
              <a:t>)</a:t>
            </a:r>
            <a:r>
              <a:rPr lang="en-US" altLang="en-US" sz="2000" dirty="0"/>
              <a:t> </a:t>
            </a:r>
            <a:r>
              <a:rPr lang="en-US" altLang="en-US" dirty="0"/>
              <a:t>system call.  Some reasons for doing so:</a:t>
            </a:r>
          </a:p>
          <a:p>
            <a:pPr lvl="1"/>
            <a:r>
              <a:rPr lang="en-US" altLang="en-US" dirty="0"/>
              <a:t>Child has exceeded allocated resources</a:t>
            </a:r>
          </a:p>
          <a:p>
            <a:pPr lvl="1"/>
            <a:r>
              <a:rPr lang="en-US" altLang="en-US" dirty="0"/>
              <a:t>Task assigned to child is no longer required</a:t>
            </a:r>
          </a:p>
          <a:p>
            <a:pPr lvl="1"/>
            <a:r>
              <a:rPr lang="en-US" altLang="en-US" dirty="0"/>
              <a:t>The parent is exiting, and the operating systems does not allow a child to continue if its parent terminates</a:t>
            </a:r>
          </a:p>
          <a:p>
            <a:endParaRPr lang="en-US" dirty="0"/>
          </a:p>
        </p:txBody>
      </p:sp>
      <p:sp>
        <p:nvSpPr>
          <p:cNvPr id="4" name="Date Placeholder 3">
            <a:extLst>
              <a:ext uri="{FF2B5EF4-FFF2-40B4-BE49-F238E27FC236}">
                <a16:creationId xmlns:a16="http://schemas.microsoft.com/office/drawing/2014/main" id="{4E86E4D3-1A3E-C6B1-917B-05C5BABEE432}"/>
              </a:ext>
            </a:extLst>
          </p:cNvPr>
          <p:cNvSpPr>
            <a:spLocks noGrp="1"/>
          </p:cNvSpPr>
          <p:nvPr>
            <p:ph type="dt" sz="half" idx="10"/>
          </p:nvPr>
        </p:nvSpPr>
        <p:spPr/>
        <p:txBody>
          <a:bodyPr/>
          <a:lstStyle/>
          <a:p>
            <a:fld id="{BD760683-DBB8-4AE8-B993-E0C186DF6595}" type="datetime1">
              <a:rPr lang="en-US" smtClean="0"/>
              <a:t>10/4/24</a:t>
            </a:fld>
            <a:endParaRPr lang="en-US"/>
          </a:p>
        </p:txBody>
      </p:sp>
      <p:sp>
        <p:nvSpPr>
          <p:cNvPr id="5" name="Footer Placeholder 4">
            <a:extLst>
              <a:ext uri="{FF2B5EF4-FFF2-40B4-BE49-F238E27FC236}">
                <a16:creationId xmlns:a16="http://schemas.microsoft.com/office/drawing/2014/main" id="{6AE80DBB-E445-9A83-9FC1-F98EDAB8741B}"/>
              </a:ext>
            </a:extLst>
          </p:cNvPr>
          <p:cNvSpPr>
            <a:spLocks noGrp="1"/>
          </p:cNvSpPr>
          <p:nvPr>
            <p:ph type="ftr" sz="quarter" idx="11"/>
          </p:nvPr>
        </p:nvSpPr>
        <p:spPr/>
        <p:txBody>
          <a:bodyPr/>
          <a:lstStyle/>
          <a:p>
            <a:r>
              <a:rPr lang="en-US"/>
              <a:t>CSCE 5640 - Processes</a:t>
            </a:r>
          </a:p>
        </p:txBody>
      </p:sp>
      <p:sp>
        <p:nvSpPr>
          <p:cNvPr id="6" name="Slide Number Placeholder 5">
            <a:extLst>
              <a:ext uri="{FF2B5EF4-FFF2-40B4-BE49-F238E27FC236}">
                <a16:creationId xmlns:a16="http://schemas.microsoft.com/office/drawing/2014/main" id="{3831CB6D-BA32-E6BF-D49F-8E93703DCADD}"/>
              </a:ext>
            </a:extLst>
          </p:cNvPr>
          <p:cNvSpPr>
            <a:spLocks noGrp="1"/>
          </p:cNvSpPr>
          <p:nvPr>
            <p:ph type="sldNum" sz="quarter" idx="12"/>
          </p:nvPr>
        </p:nvSpPr>
        <p:spPr/>
        <p:txBody>
          <a:bodyPr/>
          <a:lstStyle/>
          <a:p>
            <a:fld id="{21894D18-C47E-4596-99FA-F92E29F268FE}" type="slidenum">
              <a:rPr lang="en-US" smtClean="0"/>
              <a:t>22</a:t>
            </a:fld>
            <a:endParaRPr lang="en-US"/>
          </a:p>
        </p:txBody>
      </p:sp>
    </p:spTree>
    <p:extLst>
      <p:ext uri="{BB962C8B-B14F-4D97-AF65-F5344CB8AC3E}">
        <p14:creationId xmlns:p14="http://schemas.microsoft.com/office/powerpoint/2010/main" val="25275736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0659C-4048-4772-3EB6-031E9060CA42}"/>
              </a:ext>
            </a:extLst>
          </p:cNvPr>
          <p:cNvSpPr>
            <a:spLocks noGrp="1"/>
          </p:cNvSpPr>
          <p:nvPr>
            <p:ph type="title"/>
          </p:nvPr>
        </p:nvSpPr>
        <p:spPr/>
        <p:txBody>
          <a:bodyPr/>
          <a:lstStyle/>
          <a:p>
            <a:r>
              <a:rPr lang="en-US" altLang="en-US" dirty="0"/>
              <a:t>Process Termination</a:t>
            </a:r>
            <a:endParaRPr lang="en-US" dirty="0"/>
          </a:p>
        </p:txBody>
      </p:sp>
      <p:sp>
        <p:nvSpPr>
          <p:cNvPr id="3" name="Content Placeholder 2">
            <a:extLst>
              <a:ext uri="{FF2B5EF4-FFF2-40B4-BE49-F238E27FC236}">
                <a16:creationId xmlns:a16="http://schemas.microsoft.com/office/drawing/2014/main" id="{DC901E1A-8074-BE81-EEB7-0DFD537543E2}"/>
              </a:ext>
            </a:extLst>
          </p:cNvPr>
          <p:cNvSpPr>
            <a:spLocks noGrp="1"/>
          </p:cNvSpPr>
          <p:nvPr>
            <p:ph idx="1"/>
          </p:nvPr>
        </p:nvSpPr>
        <p:spPr/>
        <p:txBody>
          <a:bodyPr>
            <a:normAutofit fontScale="70000" lnSpcReduction="20000"/>
          </a:bodyPr>
          <a:lstStyle/>
          <a:p>
            <a:pPr marL="457200" lvl="1" indent="0">
              <a:buNone/>
            </a:pPr>
            <a:endParaRPr lang="en-US" altLang="en-US" sz="800" dirty="0"/>
          </a:p>
          <a:p>
            <a:r>
              <a:rPr lang="en-US" altLang="en-US" sz="3400" dirty="0"/>
              <a:t>In some OS: If a process terminates, then all its children must also be terminated.</a:t>
            </a:r>
          </a:p>
          <a:p>
            <a:pPr lvl="1"/>
            <a:r>
              <a:rPr lang="en-US" altLang="en-US" sz="2600" b="1" dirty="0"/>
              <a:t>cascading termination.  </a:t>
            </a:r>
            <a:r>
              <a:rPr lang="en-US" altLang="en-US" sz="2600" dirty="0"/>
              <a:t>All children, grandchildren, etc.,  are terminated.</a:t>
            </a:r>
            <a:endParaRPr lang="en-US" altLang="en-US" sz="2600" b="1" dirty="0"/>
          </a:p>
          <a:p>
            <a:pPr lvl="1"/>
            <a:r>
              <a:rPr lang="en-US" altLang="en-US" sz="2600" dirty="0"/>
              <a:t>The termination is initiated by the operating system.</a:t>
            </a:r>
            <a:endParaRPr lang="en-US" altLang="en-US" sz="2600" b="1" dirty="0"/>
          </a:p>
          <a:p>
            <a:endParaRPr lang="en-US" altLang="en-US" dirty="0"/>
          </a:p>
          <a:p>
            <a:r>
              <a:rPr lang="en-US" altLang="en-US" dirty="0"/>
              <a:t>The parent process may wait for termination of a child process by using the </a:t>
            </a:r>
            <a:r>
              <a:rPr lang="en-US" altLang="en-US" sz="2600" b="1" dirty="0">
                <a:solidFill>
                  <a:srgbClr val="000000"/>
                </a:solidFill>
                <a:latin typeface="Courier New" panose="02070309020205020404" pitchFamily="49" charset="0"/>
              </a:rPr>
              <a:t>wait()</a:t>
            </a:r>
            <a:r>
              <a:rPr lang="en-US" altLang="en-US" dirty="0"/>
              <a:t>system call</a:t>
            </a:r>
            <a:r>
              <a:rPr lang="en-US" altLang="en-US" b="1" dirty="0">
                <a:solidFill>
                  <a:srgbClr val="000000"/>
                </a:solidFill>
                <a:latin typeface="Courier New" panose="02070309020205020404" pitchFamily="49" charset="0"/>
              </a:rPr>
              <a:t>. </a:t>
            </a:r>
          </a:p>
          <a:p>
            <a:r>
              <a:rPr lang="en-US" altLang="en-US" dirty="0"/>
              <a:t>The call returns status information and the </a:t>
            </a:r>
            <a:r>
              <a:rPr lang="en-US" altLang="en-US" b="1" dirty="0" err="1"/>
              <a:t>pid</a:t>
            </a:r>
            <a:r>
              <a:rPr lang="en-US" altLang="en-US" dirty="0"/>
              <a:t> of the terminated process</a:t>
            </a: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a:t>
            </a:r>
            <a:r>
              <a:rPr lang="en-US" altLang="en-US" sz="2600" b="1" dirty="0" err="1">
                <a:solidFill>
                  <a:srgbClr val="000000"/>
                </a:solidFill>
                <a:latin typeface="Courier New" panose="02070309020205020404" pitchFamily="49" charset="0"/>
              </a:rPr>
              <a:t>pid_t</a:t>
            </a:r>
            <a:r>
              <a:rPr lang="en-US" altLang="en-US" sz="2600" b="1" dirty="0">
                <a:solidFill>
                  <a:srgbClr val="000000"/>
                </a:solidFill>
                <a:latin typeface="Courier New" panose="02070309020205020404" pitchFamily="49" charset="0"/>
              </a:rPr>
              <a:t> </a:t>
            </a:r>
            <a:r>
              <a:rPr lang="en-US" altLang="en-US" sz="2600" b="1" dirty="0" err="1">
                <a:solidFill>
                  <a:srgbClr val="000000"/>
                </a:solidFill>
                <a:latin typeface="Courier New" panose="02070309020205020404" pitchFamily="49" charset="0"/>
              </a:rPr>
              <a:t>pid</a:t>
            </a:r>
            <a:r>
              <a:rPr lang="en-US" altLang="en-US" sz="2600" b="1" dirty="0">
                <a:solidFill>
                  <a:srgbClr val="000000"/>
                </a:solidFill>
                <a:latin typeface="Courier New" panose="02070309020205020404" pitchFamily="49" charset="0"/>
              </a:rPr>
              <a:t>;</a:t>
            </a:r>
          </a:p>
          <a:p>
            <a:pPr>
              <a:buFont typeface="Monotype Sorts" pitchFamily="-84" charset="2"/>
              <a:buNone/>
            </a:pPr>
            <a:r>
              <a:rPr lang="en-US" altLang="en-US" sz="2600" b="1" dirty="0">
                <a:solidFill>
                  <a:srgbClr val="000000"/>
                </a:solidFill>
                <a:latin typeface="Courier New" panose="02070309020205020404" pitchFamily="49" charset="0"/>
              </a:rPr>
              <a:t>			int status;</a:t>
            </a:r>
          </a:p>
          <a:p>
            <a:pPr>
              <a:buFont typeface="Monotype Sorts" pitchFamily="-84" charset="2"/>
              <a:buNone/>
            </a:pPr>
            <a:r>
              <a:rPr lang="en-US" altLang="en-US" sz="2600" b="1" dirty="0">
                <a:solidFill>
                  <a:srgbClr val="000000"/>
                </a:solidFill>
                <a:latin typeface="Courier New" panose="02070309020205020404" pitchFamily="49" charset="0"/>
              </a:rPr>
              <a:t>			</a:t>
            </a:r>
            <a:r>
              <a:rPr lang="en-US" altLang="en-US" sz="2600" b="1" dirty="0" err="1">
                <a:solidFill>
                  <a:srgbClr val="000000"/>
                </a:solidFill>
                <a:latin typeface="Courier New" panose="02070309020205020404" pitchFamily="49" charset="0"/>
              </a:rPr>
              <a:t>pid</a:t>
            </a:r>
            <a:r>
              <a:rPr lang="en-US" altLang="en-US" sz="2600" b="1" dirty="0">
                <a:solidFill>
                  <a:srgbClr val="000000"/>
                </a:solidFill>
                <a:latin typeface="Courier New" panose="02070309020205020404" pitchFamily="49" charset="0"/>
              </a:rPr>
              <a:t> = wait(&amp;status); </a:t>
            </a:r>
          </a:p>
          <a:p>
            <a:endParaRPr lang="en-US" altLang="en-US" dirty="0"/>
          </a:p>
          <a:p>
            <a:r>
              <a:rPr lang="en-US" altLang="en-US" dirty="0"/>
              <a:t>If no parent waiting (did not invoke </a:t>
            </a:r>
            <a:r>
              <a:rPr lang="en-US" altLang="en-US" sz="2600" b="1" dirty="0">
                <a:solidFill>
                  <a:srgbClr val="000000"/>
                </a:solidFill>
                <a:latin typeface="Courier New" panose="02070309020205020404" pitchFamily="49" charset="0"/>
              </a:rPr>
              <a:t>wait()</a:t>
            </a:r>
            <a:r>
              <a:rPr lang="en-US" altLang="en-US" dirty="0"/>
              <a:t>), process is a </a:t>
            </a:r>
            <a:r>
              <a:rPr lang="en-US" altLang="en-US" b="1" dirty="0">
                <a:solidFill>
                  <a:schemeClr val="accent6">
                    <a:lumMod val="75000"/>
                  </a:schemeClr>
                </a:solidFill>
                <a:latin typeface="+mj-lt"/>
              </a:rPr>
              <a:t>zombie</a:t>
            </a:r>
          </a:p>
          <a:p>
            <a:r>
              <a:rPr lang="en-US" altLang="en-US" dirty="0"/>
              <a:t>If parent terminated without invoking</a:t>
            </a:r>
            <a:r>
              <a:rPr lang="en-US" altLang="en-US" b="1" dirty="0">
                <a:solidFill>
                  <a:srgbClr val="000000"/>
                </a:solidFill>
                <a:latin typeface="Courier New" panose="02070309020205020404" pitchFamily="49" charset="0"/>
              </a:rPr>
              <a:t> </a:t>
            </a:r>
            <a:r>
              <a:rPr lang="en-US" altLang="en-US" sz="2600" b="1" dirty="0">
                <a:solidFill>
                  <a:srgbClr val="000000"/>
                </a:solidFill>
                <a:latin typeface="Courier New" panose="02070309020205020404" pitchFamily="49" charset="0"/>
              </a:rPr>
              <a:t>wait()</a:t>
            </a:r>
            <a:r>
              <a:rPr lang="en-US" altLang="en-US" dirty="0"/>
              <a:t>, process is an </a:t>
            </a:r>
            <a:r>
              <a:rPr lang="en-US" altLang="en-US" b="1" dirty="0">
                <a:solidFill>
                  <a:schemeClr val="accent6">
                    <a:lumMod val="75000"/>
                  </a:schemeClr>
                </a:solidFill>
                <a:latin typeface="+mj-lt"/>
              </a:rPr>
              <a:t>orphan</a:t>
            </a:r>
          </a:p>
        </p:txBody>
      </p:sp>
      <p:sp>
        <p:nvSpPr>
          <p:cNvPr id="4" name="Date Placeholder 3">
            <a:extLst>
              <a:ext uri="{FF2B5EF4-FFF2-40B4-BE49-F238E27FC236}">
                <a16:creationId xmlns:a16="http://schemas.microsoft.com/office/drawing/2014/main" id="{4E86E4D3-1A3E-C6B1-917B-05C5BABEE432}"/>
              </a:ext>
            </a:extLst>
          </p:cNvPr>
          <p:cNvSpPr>
            <a:spLocks noGrp="1"/>
          </p:cNvSpPr>
          <p:nvPr>
            <p:ph type="dt" sz="half" idx="10"/>
          </p:nvPr>
        </p:nvSpPr>
        <p:spPr/>
        <p:txBody>
          <a:bodyPr/>
          <a:lstStyle/>
          <a:p>
            <a:fld id="{BD760683-DBB8-4AE8-B993-E0C186DF6595}" type="datetime1">
              <a:rPr lang="en-US" smtClean="0"/>
              <a:t>10/4/24</a:t>
            </a:fld>
            <a:endParaRPr lang="en-US" dirty="0"/>
          </a:p>
        </p:txBody>
      </p:sp>
      <p:sp>
        <p:nvSpPr>
          <p:cNvPr id="5" name="Footer Placeholder 4">
            <a:extLst>
              <a:ext uri="{FF2B5EF4-FFF2-40B4-BE49-F238E27FC236}">
                <a16:creationId xmlns:a16="http://schemas.microsoft.com/office/drawing/2014/main" id="{6AE80DBB-E445-9A83-9FC1-F98EDAB8741B}"/>
              </a:ext>
            </a:extLst>
          </p:cNvPr>
          <p:cNvSpPr>
            <a:spLocks noGrp="1"/>
          </p:cNvSpPr>
          <p:nvPr>
            <p:ph type="ftr" sz="quarter" idx="11"/>
          </p:nvPr>
        </p:nvSpPr>
        <p:spPr/>
        <p:txBody>
          <a:bodyPr/>
          <a:lstStyle/>
          <a:p>
            <a:r>
              <a:rPr lang="en-US"/>
              <a:t>CSCE 5640 - Processes</a:t>
            </a:r>
          </a:p>
        </p:txBody>
      </p:sp>
      <p:sp>
        <p:nvSpPr>
          <p:cNvPr id="6" name="Slide Number Placeholder 5">
            <a:extLst>
              <a:ext uri="{FF2B5EF4-FFF2-40B4-BE49-F238E27FC236}">
                <a16:creationId xmlns:a16="http://schemas.microsoft.com/office/drawing/2014/main" id="{3831CB6D-BA32-E6BF-D49F-8E93703DCADD}"/>
              </a:ext>
            </a:extLst>
          </p:cNvPr>
          <p:cNvSpPr>
            <a:spLocks noGrp="1"/>
          </p:cNvSpPr>
          <p:nvPr>
            <p:ph type="sldNum" sz="quarter" idx="12"/>
          </p:nvPr>
        </p:nvSpPr>
        <p:spPr/>
        <p:txBody>
          <a:bodyPr/>
          <a:lstStyle/>
          <a:p>
            <a:fld id="{21894D18-C47E-4596-99FA-F92E29F268FE}" type="slidenum">
              <a:rPr lang="en-US" smtClean="0"/>
              <a:t>23</a:t>
            </a:fld>
            <a:endParaRPr lang="en-US"/>
          </a:p>
        </p:txBody>
      </p:sp>
    </p:spTree>
    <p:extLst>
      <p:ext uri="{BB962C8B-B14F-4D97-AF65-F5344CB8AC3E}">
        <p14:creationId xmlns:p14="http://schemas.microsoft.com/office/powerpoint/2010/main" val="18603544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0659C-4048-4772-3EB6-031E9060CA42}"/>
              </a:ext>
            </a:extLst>
          </p:cNvPr>
          <p:cNvSpPr>
            <a:spLocks noGrp="1"/>
          </p:cNvSpPr>
          <p:nvPr>
            <p:ph type="title"/>
          </p:nvPr>
        </p:nvSpPr>
        <p:spPr/>
        <p:txBody>
          <a:bodyPr/>
          <a:lstStyle/>
          <a:p>
            <a:r>
              <a:rPr lang="en-US" altLang="en-US" dirty="0" err="1"/>
              <a:t>Interprocess</a:t>
            </a:r>
            <a:r>
              <a:rPr lang="en-US" altLang="en-US" dirty="0"/>
              <a:t> Communication</a:t>
            </a:r>
            <a:endParaRPr lang="en-US" dirty="0"/>
          </a:p>
        </p:txBody>
      </p:sp>
      <p:sp>
        <p:nvSpPr>
          <p:cNvPr id="3" name="Content Placeholder 2">
            <a:extLst>
              <a:ext uri="{FF2B5EF4-FFF2-40B4-BE49-F238E27FC236}">
                <a16:creationId xmlns:a16="http://schemas.microsoft.com/office/drawing/2014/main" id="{DC901E1A-8074-BE81-EEB7-0DFD537543E2}"/>
              </a:ext>
            </a:extLst>
          </p:cNvPr>
          <p:cNvSpPr>
            <a:spLocks noGrp="1"/>
          </p:cNvSpPr>
          <p:nvPr>
            <p:ph idx="1"/>
          </p:nvPr>
        </p:nvSpPr>
        <p:spPr/>
        <p:txBody>
          <a:bodyPr>
            <a:normAutofit fontScale="85000" lnSpcReduction="20000"/>
          </a:bodyPr>
          <a:lstStyle/>
          <a:p>
            <a:r>
              <a:rPr lang="en-US" altLang="en-US" dirty="0"/>
              <a:t>Processes within a system may be </a:t>
            </a:r>
            <a:r>
              <a:rPr lang="en-US" altLang="en-US" b="1" i="1" dirty="0"/>
              <a:t>independent</a:t>
            </a:r>
            <a:r>
              <a:rPr lang="en-US" altLang="en-US" b="1" dirty="0"/>
              <a:t> </a:t>
            </a:r>
            <a:r>
              <a:rPr lang="en-US" altLang="en-US" dirty="0"/>
              <a:t>or </a:t>
            </a:r>
            <a:r>
              <a:rPr lang="en-US" altLang="en-US" b="1" i="1" dirty="0"/>
              <a:t>cooperating</a:t>
            </a:r>
          </a:p>
          <a:p>
            <a:endParaRPr lang="en-US" altLang="en-US" dirty="0"/>
          </a:p>
          <a:p>
            <a:r>
              <a:rPr lang="en-US" altLang="en-US" dirty="0"/>
              <a:t>Cooperating process can affect or be affected by other processes, including sharing data</a:t>
            </a:r>
          </a:p>
          <a:p>
            <a:r>
              <a:rPr lang="en-US" altLang="en-US" dirty="0"/>
              <a:t>Reasons for cooperating processes:</a:t>
            </a:r>
          </a:p>
          <a:p>
            <a:pPr lvl="1"/>
            <a:r>
              <a:rPr lang="en-US" altLang="en-US" dirty="0"/>
              <a:t>Information sharing (</a:t>
            </a:r>
            <a:r>
              <a:rPr lang="en-US" altLang="en-US" dirty="0" err="1"/>
              <a:t>eg</a:t>
            </a:r>
            <a:r>
              <a:rPr lang="en-US" altLang="en-US" dirty="0"/>
              <a:t>: copying and pasting)</a:t>
            </a:r>
          </a:p>
          <a:p>
            <a:pPr lvl="1"/>
            <a:r>
              <a:rPr lang="en-US" altLang="en-US" dirty="0"/>
              <a:t>Computation speedup (break a task into multiple tasks and run them parallelly)</a:t>
            </a:r>
          </a:p>
          <a:p>
            <a:pPr lvl="1"/>
            <a:r>
              <a:rPr lang="en-US" altLang="en-US" dirty="0"/>
              <a:t>Modularity (dividing the system functions into separate processes or threads)</a:t>
            </a:r>
          </a:p>
          <a:p>
            <a:endParaRPr lang="en-US" altLang="en-US" dirty="0"/>
          </a:p>
          <a:p>
            <a:r>
              <a:rPr lang="en-US" altLang="en-US" dirty="0"/>
              <a:t>Cooperating processes need </a:t>
            </a:r>
            <a:r>
              <a:rPr lang="en-US" altLang="en-US" b="1" dirty="0" err="1">
                <a:solidFill>
                  <a:schemeClr val="accent6">
                    <a:lumMod val="75000"/>
                  </a:schemeClr>
                </a:solidFill>
              </a:rPr>
              <a:t>interprocess</a:t>
            </a:r>
            <a:r>
              <a:rPr lang="en-US" altLang="en-US" b="1" dirty="0">
                <a:solidFill>
                  <a:schemeClr val="accent6">
                    <a:lumMod val="75000"/>
                  </a:schemeClr>
                </a:solidFill>
              </a:rPr>
              <a:t> communication </a:t>
            </a:r>
            <a:r>
              <a:rPr lang="en-US" altLang="en-US" dirty="0">
                <a:solidFill>
                  <a:schemeClr val="accent6">
                    <a:lumMod val="75000"/>
                  </a:schemeClr>
                </a:solidFill>
              </a:rPr>
              <a:t>(</a:t>
            </a:r>
            <a:r>
              <a:rPr lang="en-US" altLang="en-US" b="1" dirty="0">
                <a:solidFill>
                  <a:schemeClr val="accent6">
                    <a:lumMod val="75000"/>
                  </a:schemeClr>
                </a:solidFill>
              </a:rPr>
              <a:t>IPC</a:t>
            </a:r>
            <a:r>
              <a:rPr lang="en-US" altLang="en-US" dirty="0">
                <a:solidFill>
                  <a:schemeClr val="accent6">
                    <a:lumMod val="75000"/>
                  </a:schemeClr>
                </a:solidFill>
              </a:rPr>
              <a:t>)</a:t>
            </a:r>
          </a:p>
          <a:p>
            <a:r>
              <a:rPr lang="en-US" altLang="en-US" dirty="0"/>
              <a:t>Two fundamental models of IPC</a:t>
            </a:r>
          </a:p>
          <a:p>
            <a:pPr lvl="1"/>
            <a:r>
              <a:rPr lang="en-US" altLang="en-US" b="1" dirty="0">
                <a:solidFill>
                  <a:schemeClr val="accent6">
                    <a:lumMod val="75000"/>
                  </a:schemeClr>
                </a:solidFill>
              </a:rPr>
              <a:t>Shared memory</a:t>
            </a:r>
          </a:p>
          <a:p>
            <a:pPr lvl="1"/>
            <a:r>
              <a:rPr lang="en-US" altLang="en-US" b="1" dirty="0">
                <a:solidFill>
                  <a:schemeClr val="accent6">
                    <a:lumMod val="75000"/>
                  </a:schemeClr>
                </a:solidFill>
              </a:rPr>
              <a:t>Message passing</a:t>
            </a:r>
          </a:p>
        </p:txBody>
      </p:sp>
      <p:sp>
        <p:nvSpPr>
          <p:cNvPr id="4" name="Date Placeholder 3">
            <a:extLst>
              <a:ext uri="{FF2B5EF4-FFF2-40B4-BE49-F238E27FC236}">
                <a16:creationId xmlns:a16="http://schemas.microsoft.com/office/drawing/2014/main" id="{4E86E4D3-1A3E-C6B1-917B-05C5BABEE432}"/>
              </a:ext>
            </a:extLst>
          </p:cNvPr>
          <p:cNvSpPr>
            <a:spLocks noGrp="1"/>
          </p:cNvSpPr>
          <p:nvPr>
            <p:ph type="dt" sz="half" idx="10"/>
          </p:nvPr>
        </p:nvSpPr>
        <p:spPr/>
        <p:txBody>
          <a:bodyPr/>
          <a:lstStyle/>
          <a:p>
            <a:fld id="{BD760683-DBB8-4AE8-B993-E0C186DF6595}" type="datetime1">
              <a:rPr lang="en-US" smtClean="0"/>
              <a:t>10/4/24</a:t>
            </a:fld>
            <a:endParaRPr lang="en-US"/>
          </a:p>
        </p:txBody>
      </p:sp>
      <p:sp>
        <p:nvSpPr>
          <p:cNvPr id="5" name="Footer Placeholder 4">
            <a:extLst>
              <a:ext uri="{FF2B5EF4-FFF2-40B4-BE49-F238E27FC236}">
                <a16:creationId xmlns:a16="http://schemas.microsoft.com/office/drawing/2014/main" id="{6AE80DBB-E445-9A83-9FC1-F98EDAB8741B}"/>
              </a:ext>
            </a:extLst>
          </p:cNvPr>
          <p:cNvSpPr>
            <a:spLocks noGrp="1"/>
          </p:cNvSpPr>
          <p:nvPr>
            <p:ph type="ftr" sz="quarter" idx="11"/>
          </p:nvPr>
        </p:nvSpPr>
        <p:spPr/>
        <p:txBody>
          <a:bodyPr/>
          <a:lstStyle/>
          <a:p>
            <a:r>
              <a:rPr lang="en-US"/>
              <a:t>CSCE 5640 - Processes</a:t>
            </a:r>
          </a:p>
        </p:txBody>
      </p:sp>
      <p:sp>
        <p:nvSpPr>
          <p:cNvPr id="6" name="Slide Number Placeholder 5">
            <a:extLst>
              <a:ext uri="{FF2B5EF4-FFF2-40B4-BE49-F238E27FC236}">
                <a16:creationId xmlns:a16="http://schemas.microsoft.com/office/drawing/2014/main" id="{3831CB6D-BA32-E6BF-D49F-8E93703DCADD}"/>
              </a:ext>
            </a:extLst>
          </p:cNvPr>
          <p:cNvSpPr>
            <a:spLocks noGrp="1"/>
          </p:cNvSpPr>
          <p:nvPr>
            <p:ph type="sldNum" sz="quarter" idx="12"/>
          </p:nvPr>
        </p:nvSpPr>
        <p:spPr/>
        <p:txBody>
          <a:bodyPr/>
          <a:lstStyle/>
          <a:p>
            <a:fld id="{21894D18-C47E-4596-99FA-F92E29F268FE}" type="slidenum">
              <a:rPr lang="en-US" smtClean="0"/>
              <a:t>24</a:t>
            </a:fld>
            <a:endParaRPr lang="en-US"/>
          </a:p>
        </p:txBody>
      </p:sp>
    </p:spTree>
    <p:extLst>
      <p:ext uri="{BB962C8B-B14F-4D97-AF65-F5344CB8AC3E}">
        <p14:creationId xmlns:p14="http://schemas.microsoft.com/office/powerpoint/2010/main" val="19399890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0659C-4048-4772-3EB6-031E9060CA42}"/>
              </a:ext>
            </a:extLst>
          </p:cNvPr>
          <p:cNvSpPr>
            <a:spLocks noGrp="1"/>
          </p:cNvSpPr>
          <p:nvPr>
            <p:ph type="title"/>
          </p:nvPr>
        </p:nvSpPr>
        <p:spPr/>
        <p:txBody>
          <a:bodyPr/>
          <a:lstStyle/>
          <a:p>
            <a:r>
              <a:rPr lang="en-US" altLang="en-US" dirty="0"/>
              <a:t>Communications Models </a:t>
            </a:r>
            <a:endParaRPr lang="en-US" dirty="0"/>
          </a:p>
        </p:txBody>
      </p:sp>
      <p:sp>
        <p:nvSpPr>
          <p:cNvPr id="3" name="Content Placeholder 2">
            <a:extLst>
              <a:ext uri="{FF2B5EF4-FFF2-40B4-BE49-F238E27FC236}">
                <a16:creationId xmlns:a16="http://schemas.microsoft.com/office/drawing/2014/main" id="{DC901E1A-8074-BE81-EEB7-0DFD537543E2}"/>
              </a:ext>
            </a:extLst>
          </p:cNvPr>
          <p:cNvSpPr>
            <a:spLocks noGrp="1"/>
          </p:cNvSpPr>
          <p:nvPr>
            <p:ph idx="1"/>
          </p:nvPr>
        </p:nvSpPr>
        <p:spPr/>
        <p:txBody>
          <a:bodyPr/>
          <a:lstStyle/>
          <a:p>
            <a:pPr marL="0" indent="0">
              <a:buNone/>
            </a:pPr>
            <a:r>
              <a:rPr kumimoji="0" lang="en-US" altLang="en-US" sz="2400" dirty="0">
                <a:solidFill>
                  <a:srgbClr val="000000"/>
                </a:solidFill>
              </a:rPr>
              <a:t>		(a) Shared memory.  		(b) Message passing. </a:t>
            </a:r>
            <a:r>
              <a:rPr kumimoji="0" lang="en-US" altLang="en-US" sz="2400" dirty="0"/>
              <a:t> </a:t>
            </a:r>
          </a:p>
          <a:p>
            <a:endParaRPr lang="en-US" dirty="0"/>
          </a:p>
        </p:txBody>
      </p:sp>
      <p:sp>
        <p:nvSpPr>
          <p:cNvPr id="4" name="Date Placeholder 3">
            <a:extLst>
              <a:ext uri="{FF2B5EF4-FFF2-40B4-BE49-F238E27FC236}">
                <a16:creationId xmlns:a16="http://schemas.microsoft.com/office/drawing/2014/main" id="{4E86E4D3-1A3E-C6B1-917B-05C5BABEE432}"/>
              </a:ext>
            </a:extLst>
          </p:cNvPr>
          <p:cNvSpPr>
            <a:spLocks noGrp="1"/>
          </p:cNvSpPr>
          <p:nvPr>
            <p:ph type="dt" sz="half" idx="10"/>
          </p:nvPr>
        </p:nvSpPr>
        <p:spPr/>
        <p:txBody>
          <a:bodyPr/>
          <a:lstStyle/>
          <a:p>
            <a:fld id="{BD760683-DBB8-4AE8-B993-E0C186DF6595}" type="datetime1">
              <a:rPr lang="en-US" smtClean="0"/>
              <a:t>10/4/24</a:t>
            </a:fld>
            <a:endParaRPr lang="en-US"/>
          </a:p>
        </p:txBody>
      </p:sp>
      <p:sp>
        <p:nvSpPr>
          <p:cNvPr id="5" name="Footer Placeholder 4">
            <a:extLst>
              <a:ext uri="{FF2B5EF4-FFF2-40B4-BE49-F238E27FC236}">
                <a16:creationId xmlns:a16="http://schemas.microsoft.com/office/drawing/2014/main" id="{6AE80DBB-E445-9A83-9FC1-F98EDAB8741B}"/>
              </a:ext>
            </a:extLst>
          </p:cNvPr>
          <p:cNvSpPr>
            <a:spLocks noGrp="1"/>
          </p:cNvSpPr>
          <p:nvPr>
            <p:ph type="ftr" sz="quarter" idx="11"/>
          </p:nvPr>
        </p:nvSpPr>
        <p:spPr/>
        <p:txBody>
          <a:bodyPr/>
          <a:lstStyle/>
          <a:p>
            <a:r>
              <a:rPr lang="en-US"/>
              <a:t>CSCE 5640 - Processes</a:t>
            </a:r>
          </a:p>
        </p:txBody>
      </p:sp>
      <p:sp>
        <p:nvSpPr>
          <p:cNvPr id="6" name="Slide Number Placeholder 5">
            <a:extLst>
              <a:ext uri="{FF2B5EF4-FFF2-40B4-BE49-F238E27FC236}">
                <a16:creationId xmlns:a16="http://schemas.microsoft.com/office/drawing/2014/main" id="{3831CB6D-BA32-E6BF-D49F-8E93703DCADD}"/>
              </a:ext>
            </a:extLst>
          </p:cNvPr>
          <p:cNvSpPr>
            <a:spLocks noGrp="1"/>
          </p:cNvSpPr>
          <p:nvPr>
            <p:ph type="sldNum" sz="quarter" idx="12"/>
          </p:nvPr>
        </p:nvSpPr>
        <p:spPr/>
        <p:txBody>
          <a:bodyPr/>
          <a:lstStyle/>
          <a:p>
            <a:fld id="{21894D18-C47E-4596-99FA-F92E29F268FE}" type="slidenum">
              <a:rPr lang="en-US" smtClean="0"/>
              <a:t>25</a:t>
            </a:fld>
            <a:endParaRPr lang="en-US"/>
          </a:p>
        </p:txBody>
      </p:sp>
      <p:pic>
        <p:nvPicPr>
          <p:cNvPr id="7" name="Picture 1">
            <a:extLst>
              <a:ext uri="{FF2B5EF4-FFF2-40B4-BE49-F238E27FC236}">
                <a16:creationId xmlns:a16="http://schemas.microsoft.com/office/drawing/2014/main" id="{66FB14D2-5E37-BF74-ABFD-28B66986C61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23576" y="2405621"/>
            <a:ext cx="6102106" cy="3906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83517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0659C-4048-4772-3EB6-031E9060CA42}"/>
              </a:ext>
            </a:extLst>
          </p:cNvPr>
          <p:cNvSpPr>
            <a:spLocks noGrp="1"/>
          </p:cNvSpPr>
          <p:nvPr>
            <p:ph type="title"/>
          </p:nvPr>
        </p:nvSpPr>
        <p:spPr/>
        <p:txBody>
          <a:bodyPr/>
          <a:lstStyle/>
          <a:p>
            <a:r>
              <a:rPr lang="en-US" altLang="en-US" sz="4400" dirty="0"/>
              <a:t>IPC – Shared Memory</a:t>
            </a:r>
            <a:endParaRPr lang="en-US" dirty="0"/>
          </a:p>
        </p:txBody>
      </p:sp>
      <p:sp>
        <p:nvSpPr>
          <p:cNvPr id="3" name="Content Placeholder 2">
            <a:extLst>
              <a:ext uri="{FF2B5EF4-FFF2-40B4-BE49-F238E27FC236}">
                <a16:creationId xmlns:a16="http://schemas.microsoft.com/office/drawing/2014/main" id="{DC901E1A-8074-BE81-EEB7-0DFD537543E2}"/>
              </a:ext>
            </a:extLst>
          </p:cNvPr>
          <p:cNvSpPr>
            <a:spLocks noGrp="1"/>
          </p:cNvSpPr>
          <p:nvPr>
            <p:ph idx="1"/>
          </p:nvPr>
        </p:nvSpPr>
        <p:spPr/>
        <p:txBody>
          <a:bodyPr>
            <a:normAutofit/>
          </a:bodyPr>
          <a:lstStyle/>
          <a:p>
            <a:pPr>
              <a:lnSpc>
                <a:spcPct val="90000"/>
              </a:lnSpc>
            </a:pPr>
            <a:r>
              <a:rPr lang="en-US" altLang="en-US" dirty="0"/>
              <a:t>An area of memory shared among the processes that wish to communicate</a:t>
            </a:r>
          </a:p>
          <a:p>
            <a:pPr>
              <a:lnSpc>
                <a:spcPct val="90000"/>
              </a:lnSpc>
            </a:pPr>
            <a:endParaRPr lang="en-US" altLang="en-US" dirty="0"/>
          </a:p>
          <a:p>
            <a:pPr>
              <a:lnSpc>
                <a:spcPct val="90000"/>
              </a:lnSpc>
            </a:pPr>
            <a:r>
              <a:rPr lang="en-US" altLang="en-US" dirty="0"/>
              <a:t>The communication is under the control of the users processes not the operating system.</a:t>
            </a:r>
          </a:p>
          <a:p>
            <a:pPr>
              <a:lnSpc>
                <a:spcPct val="90000"/>
              </a:lnSpc>
            </a:pPr>
            <a:endParaRPr lang="en-US" altLang="en-US" dirty="0"/>
          </a:p>
          <a:p>
            <a:pPr>
              <a:lnSpc>
                <a:spcPct val="90000"/>
              </a:lnSpc>
            </a:pPr>
            <a:r>
              <a:rPr lang="en-US" altLang="en-US" dirty="0"/>
              <a:t>Major issues is to provide mechanism that will allow the user processes to synchronize their actions when they access shared memory. </a:t>
            </a:r>
          </a:p>
        </p:txBody>
      </p:sp>
      <p:sp>
        <p:nvSpPr>
          <p:cNvPr id="4" name="Date Placeholder 3">
            <a:extLst>
              <a:ext uri="{FF2B5EF4-FFF2-40B4-BE49-F238E27FC236}">
                <a16:creationId xmlns:a16="http://schemas.microsoft.com/office/drawing/2014/main" id="{4E86E4D3-1A3E-C6B1-917B-05C5BABEE432}"/>
              </a:ext>
            </a:extLst>
          </p:cNvPr>
          <p:cNvSpPr>
            <a:spLocks noGrp="1"/>
          </p:cNvSpPr>
          <p:nvPr>
            <p:ph type="dt" sz="half" idx="10"/>
          </p:nvPr>
        </p:nvSpPr>
        <p:spPr/>
        <p:txBody>
          <a:bodyPr/>
          <a:lstStyle/>
          <a:p>
            <a:fld id="{BD760683-DBB8-4AE8-B993-E0C186DF6595}" type="datetime1">
              <a:rPr lang="en-US" smtClean="0"/>
              <a:t>10/4/24</a:t>
            </a:fld>
            <a:endParaRPr lang="en-US"/>
          </a:p>
        </p:txBody>
      </p:sp>
      <p:sp>
        <p:nvSpPr>
          <p:cNvPr id="5" name="Footer Placeholder 4">
            <a:extLst>
              <a:ext uri="{FF2B5EF4-FFF2-40B4-BE49-F238E27FC236}">
                <a16:creationId xmlns:a16="http://schemas.microsoft.com/office/drawing/2014/main" id="{6AE80DBB-E445-9A83-9FC1-F98EDAB8741B}"/>
              </a:ext>
            </a:extLst>
          </p:cNvPr>
          <p:cNvSpPr>
            <a:spLocks noGrp="1"/>
          </p:cNvSpPr>
          <p:nvPr>
            <p:ph type="ftr" sz="quarter" idx="11"/>
          </p:nvPr>
        </p:nvSpPr>
        <p:spPr/>
        <p:txBody>
          <a:bodyPr/>
          <a:lstStyle/>
          <a:p>
            <a:r>
              <a:rPr lang="en-US"/>
              <a:t>CSCE 5640 - Processes</a:t>
            </a:r>
          </a:p>
        </p:txBody>
      </p:sp>
      <p:sp>
        <p:nvSpPr>
          <p:cNvPr id="6" name="Slide Number Placeholder 5">
            <a:extLst>
              <a:ext uri="{FF2B5EF4-FFF2-40B4-BE49-F238E27FC236}">
                <a16:creationId xmlns:a16="http://schemas.microsoft.com/office/drawing/2014/main" id="{3831CB6D-BA32-E6BF-D49F-8E93703DCADD}"/>
              </a:ext>
            </a:extLst>
          </p:cNvPr>
          <p:cNvSpPr>
            <a:spLocks noGrp="1"/>
          </p:cNvSpPr>
          <p:nvPr>
            <p:ph type="sldNum" sz="quarter" idx="12"/>
          </p:nvPr>
        </p:nvSpPr>
        <p:spPr/>
        <p:txBody>
          <a:bodyPr/>
          <a:lstStyle/>
          <a:p>
            <a:fld id="{21894D18-C47E-4596-99FA-F92E29F268FE}" type="slidenum">
              <a:rPr lang="en-US" smtClean="0"/>
              <a:t>26</a:t>
            </a:fld>
            <a:endParaRPr lang="en-US"/>
          </a:p>
        </p:txBody>
      </p:sp>
    </p:spTree>
    <p:extLst>
      <p:ext uri="{BB962C8B-B14F-4D97-AF65-F5344CB8AC3E}">
        <p14:creationId xmlns:p14="http://schemas.microsoft.com/office/powerpoint/2010/main" val="35644290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0659C-4048-4772-3EB6-031E9060CA42}"/>
              </a:ext>
            </a:extLst>
          </p:cNvPr>
          <p:cNvSpPr>
            <a:spLocks noGrp="1"/>
          </p:cNvSpPr>
          <p:nvPr>
            <p:ph type="title"/>
          </p:nvPr>
        </p:nvSpPr>
        <p:spPr/>
        <p:txBody>
          <a:bodyPr/>
          <a:lstStyle/>
          <a:p>
            <a:r>
              <a:rPr lang="en-US" altLang="en-US" dirty="0"/>
              <a:t>Producer-Consumer Problem</a:t>
            </a:r>
            <a:endParaRPr lang="en-US" dirty="0"/>
          </a:p>
        </p:txBody>
      </p:sp>
      <p:sp>
        <p:nvSpPr>
          <p:cNvPr id="3" name="Content Placeholder 2">
            <a:extLst>
              <a:ext uri="{FF2B5EF4-FFF2-40B4-BE49-F238E27FC236}">
                <a16:creationId xmlns:a16="http://schemas.microsoft.com/office/drawing/2014/main" id="{DC901E1A-8074-BE81-EEB7-0DFD537543E2}"/>
              </a:ext>
            </a:extLst>
          </p:cNvPr>
          <p:cNvSpPr>
            <a:spLocks noGrp="1"/>
          </p:cNvSpPr>
          <p:nvPr>
            <p:ph idx="1"/>
          </p:nvPr>
        </p:nvSpPr>
        <p:spPr/>
        <p:txBody>
          <a:bodyPr>
            <a:normAutofit lnSpcReduction="10000"/>
          </a:bodyPr>
          <a:lstStyle/>
          <a:p>
            <a:r>
              <a:rPr lang="en-US" altLang="en-US" dirty="0"/>
              <a:t>Paradigm for cooperating processes:</a:t>
            </a:r>
          </a:p>
          <a:p>
            <a:pPr lvl="1"/>
            <a:r>
              <a:rPr lang="en-US" altLang="en-US" i="1" dirty="0"/>
              <a:t>producer</a:t>
            </a:r>
            <a:r>
              <a:rPr lang="en-US" altLang="en-US" dirty="0"/>
              <a:t> process produces information that is consumed by a </a:t>
            </a:r>
            <a:r>
              <a:rPr lang="en-US" altLang="en-US" i="1" dirty="0"/>
              <a:t>consumer</a:t>
            </a:r>
            <a:r>
              <a:rPr lang="en-US" altLang="en-US" dirty="0"/>
              <a:t> process</a:t>
            </a:r>
          </a:p>
          <a:p>
            <a:endParaRPr lang="en-US" altLang="en-US" dirty="0"/>
          </a:p>
          <a:p>
            <a:r>
              <a:rPr lang="en-US" altLang="en-US" dirty="0"/>
              <a:t>Two variations:</a:t>
            </a:r>
          </a:p>
          <a:p>
            <a:pPr lvl="1"/>
            <a:r>
              <a:rPr lang="en-US" altLang="en-US" b="1" dirty="0">
                <a:solidFill>
                  <a:schemeClr val="accent6">
                    <a:lumMod val="75000"/>
                  </a:schemeClr>
                </a:solidFill>
                <a:latin typeface="+mj-lt"/>
              </a:rPr>
              <a:t>unbounded-buffer</a:t>
            </a:r>
            <a:r>
              <a:rPr lang="en-US" altLang="en-US" b="1" dirty="0">
                <a:solidFill>
                  <a:srgbClr val="3366FF"/>
                </a:solidFill>
              </a:rPr>
              <a:t> </a:t>
            </a:r>
            <a:r>
              <a:rPr lang="en-US" altLang="en-US" dirty="0"/>
              <a:t>places no practical limit on the size of the buffer:</a:t>
            </a:r>
          </a:p>
          <a:p>
            <a:pPr lvl="2"/>
            <a:r>
              <a:rPr lang="en-US" altLang="en-US" dirty="0"/>
              <a:t>Producer never waits</a:t>
            </a:r>
          </a:p>
          <a:p>
            <a:pPr lvl="2"/>
            <a:r>
              <a:rPr lang="en-US" altLang="en-US" dirty="0"/>
              <a:t>Consumer waits if there is no buffer to consume</a:t>
            </a:r>
          </a:p>
          <a:p>
            <a:pPr lvl="1"/>
            <a:r>
              <a:rPr lang="en-US" altLang="en-US" b="1" dirty="0">
                <a:solidFill>
                  <a:schemeClr val="accent6">
                    <a:lumMod val="75000"/>
                  </a:schemeClr>
                </a:solidFill>
                <a:latin typeface="+mj-lt"/>
              </a:rPr>
              <a:t>bounded-buffer</a:t>
            </a:r>
            <a:r>
              <a:rPr lang="en-US" altLang="en-US" b="1" dirty="0">
                <a:solidFill>
                  <a:srgbClr val="3366FF"/>
                </a:solidFill>
              </a:rPr>
              <a:t> </a:t>
            </a:r>
            <a:r>
              <a:rPr lang="en-US" altLang="en-US" dirty="0"/>
              <a:t>assumes that there is a fixed buffer size</a:t>
            </a:r>
          </a:p>
          <a:p>
            <a:pPr lvl="2"/>
            <a:r>
              <a:rPr lang="en-US" altLang="en-US" dirty="0"/>
              <a:t>Producer must wait if all buffers are full</a:t>
            </a:r>
          </a:p>
          <a:p>
            <a:pPr lvl="2"/>
            <a:r>
              <a:rPr lang="en-US" altLang="en-US" dirty="0"/>
              <a:t>Consumer waits if there is no buffer to consume</a:t>
            </a:r>
          </a:p>
        </p:txBody>
      </p:sp>
      <p:sp>
        <p:nvSpPr>
          <p:cNvPr id="4" name="Date Placeholder 3">
            <a:extLst>
              <a:ext uri="{FF2B5EF4-FFF2-40B4-BE49-F238E27FC236}">
                <a16:creationId xmlns:a16="http://schemas.microsoft.com/office/drawing/2014/main" id="{4E86E4D3-1A3E-C6B1-917B-05C5BABEE432}"/>
              </a:ext>
            </a:extLst>
          </p:cNvPr>
          <p:cNvSpPr>
            <a:spLocks noGrp="1"/>
          </p:cNvSpPr>
          <p:nvPr>
            <p:ph type="dt" sz="half" idx="10"/>
          </p:nvPr>
        </p:nvSpPr>
        <p:spPr/>
        <p:txBody>
          <a:bodyPr/>
          <a:lstStyle/>
          <a:p>
            <a:fld id="{BD760683-DBB8-4AE8-B993-E0C186DF6595}" type="datetime1">
              <a:rPr lang="en-US" smtClean="0"/>
              <a:t>10/4/24</a:t>
            </a:fld>
            <a:endParaRPr lang="en-US"/>
          </a:p>
        </p:txBody>
      </p:sp>
      <p:sp>
        <p:nvSpPr>
          <p:cNvPr id="5" name="Footer Placeholder 4">
            <a:extLst>
              <a:ext uri="{FF2B5EF4-FFF2-40B4-BE49-F238E27FC236}">
                <a16:creationId xmlns:a16="http://schemas.microsoft.com/office/drawing/2014/main" id="{6AE80DBB-E445-9A83-9FC1-F98EDAB8741B}"/>
              </a:ext>
            </a:extLst>
          </p:cNvPr>
          <p:cNvSpPr>
            <a:spLocks noGrp="1"/>
          </p:cNvSpPr>
          <p:nvPr>
            <p:ph type="ftr" sz="quarter" idx="11"/>
          </p:nvPr>
        </p:nvSpPr>
        <p:spPr/>
        <p:txBody>
          <a:bodyPr/>
          <a:lstStyle/>
          <a:p>
            <a:r>
              <a:rPr lang="en-US"/>
              <a:t>CSCE 5640 - Processes</a:t>
            </a:r>
          </a:p>
        </p:txBody>
      </p:sp>
      <p:sp>
        <p:nvSpPr>
          <p:cNvPr id="6" name="Slide Number Placeholder 5">
            <a:extLst>
              <a:ext uri="{FF2B5EF4-FFF2-40B4-BE49-F238E27FC236}">
                <a16:creationId xmlns:a16="http://schemas.microsoft.com/office/drawing/2014/main" id="{3831CB6D-BA32-E6BF-D49F-8E93703DCADD}"/>
              </a:ext>
            </a:extLst>
          </p:cNvPr>
          <p:cNvSpPr>
            <a:spLocks noGrp="1"/>
          </p:cNvSpPr>
          <p:nvPr>
            <p:ph type="sldNum" sz="quarter" idx="12"/>
          </p:nvPr>
        </p:nvSpPr>
        <p:spPr/>
        <p:txBody>
          <a:bodyPr/>
          <a:lstStyle/>
          <a:p>
            <a:fld id="{21894D18-C47E-4596-99FA-F92E29F268FE}" type="slidenum">
              <a:rPr lang="en-US" smtClean="0"/>
              <a:t>27</a:t>
            </a:fld>
            <a:endParaRPr lang="en-US"/>
          </a:p>
        </p:txBody>
      </p:sp>
    </p:spTree>
    <p:extLst>
      <p:ext uri="{BB962C8B-B14F-4D97-AF65-F5344CB8AC3E}">
        <p14:creationId xmlns:p14="http://schemas.microsoft.com/office/powerpoint/2010/main" val="20357476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0659C-4048-4772-3EB6-031E9060CA42}"/>
              </a:ext>
            </a:extLst>
          </p:cNvPr>
          <p:cNvSpPr>
            <a:spLocks noGrp="1"/>
          </p:cNvSpPr>
          <p:nvPr>
            <p:ph type="title"/>
          </p:nvPr>
        </p:nvSpPr>
        <p:spPr/>
        <p:txBody>
          <a:bodyPr>
            <a:normAutofit/>
          </a:bodyPr>
          <a:lstStyle/>
          <a:p>
            <a:r>
              <a:rPr lang="en-US" altLang="en-US" sz="4000" dirty="0"/>
              <a:t>Bounded-Buffer – Shared-Memory Solution</a:t>
            </a:r>
            <a:endParaRPr lang="en-US" sz="4000" dirty="0"/>
          </a:p>
        </p:txBody>
      </p:sp>
      <p:sp>
        <p:nvSpPr>
          <p:cNvPr id="3" name="Content Placeholder 2">
            <a:extLst>
              <a:ext uri="{FF2B5EF4-FFF2-40B4-BE49-F238E27FC236}">
                <a16:creationId xmlns:a16="http://schemas.microsoft.com/office/drawing/2014/main" id="{DC901E1A-8074-BE81-EEB7-0DFD537543E2}"/>
              </a:ext>
            </a:extLst>
          </p:cNvPr>
          <p:cNvSpPr>
            <a:spLocks noGrp="1"/>
          </p:cNvSpPr>
          <p:nvPr>
            <p:ph idx="1"/>
          </p:nvPr>
        </p:nvSpPr>
        <p:spPr/>
        <p:txBody>
          <a:bodyPr>
            <a:normAutofit lnSpcReduction="10000"/>
          </a:bodyPr>
          <a:lstStyle/>
          <a:p>
            <a:r>
              <a:rPr lang="en-US" altLang="en-US" dirty="0"/>
              <a:t>Shared data</a:t>
            </a:r>
          </a:p>
          <a:p>
            <a:pPr marL="1598613" lvl="3">
              <a:buFontTx/>
              <a:buNone/>
            </a:pPr>
            <a:r>
              <a:rPr lang="en-US" altLang="en-US" sz="2400" b="1" dirty="0">
                <a:latin typeface="Courier New" panose="02070309020205020404" pitchFamily="49" charset="0"/>
              </a:rPr>
              <a:t>#define BUFFER_SIZE 10</a:t>
            </a:r>
          </a:p>
          <a:p>
            <a:pPr marL="1598613" lvl="3">
              <a:buFontTx/>
              <a:buNone/>
            </a:pPr>
            <a:r>
              <a:rPr lang="en-US" altLang="en-US" sz="2400" b="1" dirty="0">
                <a:latin typeface="Courier New" panose="02070309020205020404" pitchFamily="49" charset="0"/>
              </a:rPr>
              <a:t>typedef struct {</a:t>
            </a:r>
          </a:p>
          <a:p>
            <a:pPr marL="1598613" lvl="3">
              <a:buFontTx/>
              <a:buNone/>
            </a:pPr>
            <a:r>
              <a:rPr lang="en-US" altLang="en-US" sz="2400" b="1" dirty="0">
                <a:latin typeface="Courier New" panose="02070309020205020404" pitchFamily="49" charset="0"/>
              </a:rPr>
              <a:t>	. . .</a:t>
            </a:r>
          </a:p>
          <a:p>
            <a:pPr marL="1598613" lvl="3">
              <a:buFontTx/>
              <a:buNone/>
            </a:pPr>
            <a:r>
              <a:rPr lang="en-US" altLang="en-US" sz="2400" b="1" dirty="0">
                <a:latin typeface="Courier New" panose="02070309020205020404" pitchFamily="49" charset="0"/>
              </a:rPr>
              <a:t>} item;</a:t>
            </a:r>
          </a:p>
          <a:p>
            <a:pPr marL="1598613" lvl="3">
              <a:buFontTx/>
              <a:buNone/>
            </a:pPr>
            <a:endParaRPr lang="en-US" altLang="en-US" sz="2400" b="1" dirty="0">
              <a:latin typeface="Courier New" panose="02070309020205020404" pitchFamily="49" charset="0"/>
            </a:endParaRPr>
          </a:p>
          <a:p>
            <a:pPr marL="1598613" lvl="3">
              <a:buFontTx/>
              <a:buNone/>
            </a:pPr>
            <a:r>
              <a:rPr lang="en-US" altLang="en-US" sz="2400" b="1" dirty="0">
                <a:latin typeface="Courier New" panose="02070309020205020404" pitchFamily="49" charset="0"/>
              </a:rPr>
              <a:t>item buffer[BUFFER_SIZE];</a:t>
            </a:r>
          </a:p>
          <a:p>
            <a:pPr marL="1598613" lvl="3">
              <a:buFontTx/>
              <a:buNone/>
            </a:pPr>
            <a:r>
              <a:rPr lang="en-US" altLang="en-US" sz="2400" b="1" dirty="0">
                <a:latin typeface="Courier New" panose="02070309020205020404" pitchFamily="49" charset="0"/>
              </a:rPr>
              <a:t>int in = 0;</a:t>
            </a:r>
          </a:p>
          <a:p>
            <a:pPr marL="1598613" lvl="3">
              <a:buFontTx/>
              <a:buNone/>
            </a:pPr>
            <a:r>
              <a:rPr lang="en-US" altLang="en-US" sz="2400" b="1" dirty="0">
                <a:latin typeface="Courier New" panose="02070309020205020404" pitchFamily="49" charset="0"/>
              </a:rPr>
              <a:t>int out = 0;</a:t>
            </a:r>
          </a:p>
          <a:p>
            <a:pPr marL="1598613" lvl="3">
              <a:buFontTx/>
              <a:buNone/>
            </a:pPr>
            <a:endParaRPr lang="en-US" altLang="en-US" dirty="0"/>
          </a:p>
          <a:p>
            <a:r>
              <a:rPr lang="en-US" altLang="en-US" dirty="0"/>
              <a:t>Solution is correct, but can only use </a:t>
            </a:r>
            <a:r>
              <a:rPr lang="en-US" altLang="en-US" b="1" dirty="0">
                <a:latin typeface="Courier New" panose="02070309020205020404" pitchFamily="49" charset="0"/>
              </a:rPr>
              <a:t>BUFFER_SIZE-1</a:t>
            </a:r>
            <a:r>
              <a:rPr lang="en-US" altLang="en-US" dirty="0"/>
              <a:t> elements</a:t>
            </a:r>
          </a:p>
        </p:txBody>
      </p:sp>
      <p:sp>
        <p:nvSpPr>
          <p:cNvPr id="4" name="Date Placeholder 3">
            <a:extLst>
              <a:ext uri="{FF2B5EF4-FFF2-40B4-BE49-F238E27FC236}">
                <a16:creationId xmlns:a16="http://schemas.microsoft.com/office/drawing/2014/main" id="{4E86E4D3-1A3E-C6B1-917B-05C5BABEE432}"/>
              </a:ext>
            </a:extLst>
          </p:cNvPr>
          <p:cNvSpPr>
            <a:spLocks noGrp="1"/>
          </p:cNvSpPr>
          <p:nvPr>
            <p:ph type="dt" sz="half" idx="10"/>
          </p:nvPr>
        </p:nvSpPr>
        <p:spPr/>
        <p:txBody>
          <a:bodyPr/>
          <a:lstStyle/>
          <a:p>
            <a:fld id="{BD760683-DBB8-4AE8-B993-E0C186DF6595}" type="datetime1">
              <a:rPr lang="en-US" smtClean="0"/>
              <a:t>10/4/24</a:t>
            </a:fld>
            <a:endParaRPr lang="en-US"/>
          </a:p>
        </p:txBody>
      </p:sp>
      <p:sp>
        <p:nvSpPr>
          <p:cNvPr id="5" name="Footer Placeholder 4">
            <a:extLst>
              <a:ext uri="{FF2B5EF4-FFF2-40B4-BE49-F238E27FC236}">
                <a16:creationId xmlns:a16="http://schemas.microsoft.com/office/drawing/2014/main" id="{6AE80DBB-E445-9A83-9FC1-F98EDAB8741B}"/>
              </a:ext>
            </a:extLst>
          </p:cNvPr>
          <p:cNvSpPr>
            <a:spLocks noGrp="1"/>
          </p:cNvSpPr>
          <p:nvPr>
            <p:ph type="ftr" sz="quarter" idx="11"/>
          </p:nvPr>
        </p:nvSpPr>
        <p:spPr/>
        <p:txBody>
          <a:bodyPr/>
          <a:lstStyle/>
          <a:p>
            <a:r>
              <a:rPr lang="en-US"/>
              <a:t>CSCE 5640 - Processes</a:t>
            </a:r>
          </a:p>
        </p:txBody>
      </p:sp>
      <p:sp>
        <p:nvSpPr>
          <p:cNvPr id="6" name="Slide Number Placeholder 5">
            <a:extLst>
              <a:ext uri="{FF2B5EF4-FFF2-40B4-BE49-F238E27FC236}">
                <a16:creationId xmlns:a16="http://schemas.microsoft.com/office/drawing/2014/main" id="{3831CB6D-BA32-E6BF-D49F-8E93703DCADD}"/>
              </a:ext>
            </a:extLst>
          </p:cNvPr>
          <p:cNvSpPr>
            <a:spLocks noGrp="1"/>
          </p:cNvSpPr>
          <p:nvPr>
            <p:ph type="sldNum" sz="quarter" idx="12"/>
          </p:nvPr>
        </p:nvSpPr>
        <p:spPr/>
        <p:txBody>
          <a:bodyPr/>
          <a:lstStyle/>
          <a:p>
            <a:fld id="{21894D18-C47E-4596-99FA-F92E29F268FE}" type="slidenum">
              <a:rPr lang="en-US" smtClean="0"/>
              <a:t>28</a:t>
            </a:fld>
            <a:endParaRPr lang="en-US"/>
          </a:p>
        </p:txBody>
      </p:sp>
    </p:spTree>
    <p:extLst>
      <p:ext uri="{BB962C8B-B14F-4D97-AF65-F5344CB8AC3E}">
        <p14:creationId xmlns:p14="http://schemas.microsoft.com/office/powerpoint/2010/main" val="35721714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0659C-4048-4772-3EB6-031E9060CA42}"/>
              </a:ext>
            </a:extLst>
          </p:cNvPr>
          <p:cNvSpPr>
            <a:spLocks noGrp="1"/>
          </p:cNvSpPr>
          <p:nvPr>
            <p:ph type="title"/>
          </p:nvPr>
        </p:nvSpPr>
        <p:spPr/>
        <p:txBody>
          <a:bodyPr/>
          <a:lstStyle/>
          <a:p>
            <a:r>
              <a:rPr lang="en-US" altLang="en-US" dirty="0"/>
              <a:t>Producer Process – Shared Memory</a:t>
            </a:r>
            <a:endParaRPr lang="en-US" dirty="0"/>
          </a:p>
        </p:txBody>
      </p:sp>
      <p:sp>
        <p:nvSpPr>
          <p:cNvPr id="3" name="Content Placeholder 2">
            <a:extLst>
              <a:ext uri="{FF2B5EF4-FFF2-40B4-BE49-F238E27FC236}">
                <a16:creationId xmlns:a16="http://schemas.microsoft.com/office/drawing/2014/main" id="{DC901E1A-8074-BE81-EEB7-0DFD537543E2}"/>
              </a:ext>
            </a:extLst>
          </p:cNvPr>
          <p:cNvSpPr>
            <a:spLocks noGrp="1"/>
          </p:cNvSpPr>
          <p:nvPr>
            <p:ph idx="1"/>
          </p:nvPr>
        </p:nvSpPr>
        <p:spPr>
          <a:xfrm>
            <a:off x="838200" y="1825625"/>
            <a:ext cx="9833430" cy="4351338"/>
          </a:xfrm>
        </p:spPr>
        <p:txBody>
          <a:bodyPr>
            <a:normAutofit fontScale="25000" lnSpcReduction="20000"/>
          </a:bodyPr>
          <a:lstStyle/>
          <a:p>
            <a:pPr>
              <a:buFont typeface="Monotype Sorts" pitchFamily="-84" charset="2"/>
              <a:buNone/>
            </a:pPr>
            <a:endParaRPr lang="en-US" altLang="en-US" sz="1600" dirty="0">
              <a:latin typeface="Monaco"/>
            </a:endParaRPr>
          </a:p>
          <a:p>
            <a:pPr>
              <a:buFont typeface="Monotype Sorts" pitchFamily="-84" charset="2"/>
              <a:buNone/>
            </a:pPr>
            <a:r>
              <a:rPr lang="en-US" altLang="en-US" sz="9600" dirty="0">
                <a:latin typeface="Courier New" panose="02070309020205020404" pitchFamily="49" charset="0"/>
              </a:rPr>
              <a:t>item </a:t>
            </a:r>
            <a:r>
              <a:rPr lang="en-US" altLang="en-US" sz="9600" dirty="0" err="1">
                <a:latin typeface="Courier New" panose="02070309020205020404" pitchFamily="49" charset="0"/>
              </a:rPr>
              <a:t>next_produced</a:t>
            </a:r>
            <a:r>
              <a:rPr lang="en-US" altLang="en-US" sz="9600" dirty="0">
                <a:latin typeface="Courier New" panose="02070309020205020404" pitchFamily="49" charset="0"/>
              </a:rPr>
              <a:t>; </a:t>
            </a:r>
            <a:br>
              <a:rPr lang="en-US" altLang="en-US" sz="9600" dirty="0">
                <a:latin typeface="Courier New" panose="02070309020205020404" pitchFamily="49" charset="0"/>
              </a:rPr>
            </a:br>
            <a:endParaRPr lang="en-US" altLang="en-US" sz="9600" dirty="0">
              <a:latin typeface="Courier New" panose="02070309020205020404" pitchFamily="49" charset="0"/>
            </a:endParaRPr>
          </a:p>
          <a:p>
            <a:pPr>
              <a:buFont typeface="Monotype Sorts" pitchFamily="-84" charset="2"/>
              <a:buNone/>
            </a:pPr>
            <a:r>
              <a:rPr lang="en-US" altLang="en-US" sz="9600" dirty="0">
                <a:latin typeface="Courier New" panose="02070309020205020404" pitchFamily="49" charset="0"/>
              </a:rPr>
              <a:t>while (true) { </a:t>
            </a:r>
          </a:p>
          <a:p>
            <a:pPr>
              <a:buFont typeface="Monotype Sorts" pitchFamily="-84" charset="2"/>
              <a:buNone/>
            </a:pPr>
            <a:r>
              <a:rPr lang="en-US" altLang="en-US" sz="9600" dirty="0">
                <a:latin typeface="Courier New" panose="02070309020205020404" pitchFamily="49" charset="0"/>
              </a:rPr>
              <a:t>	</a:t>
            </a:r>
          </a:p>
          <a:p>
            <a:pPr>
              <a:buFont typeface="Monotype Sorts" pitchFamily="-84" charset="2"/>
              <a:buNone/>
            </a:pPr>
            <a:r>
              <a:rPr lang="en-US" altLang="en-US" sz="9600" dirty="0">
                <a:latin typeface="Courier New" panose="02070309020205020404" pitchFamily="49" charset="0"/>
              </a:rPr>
              <a:t>	/* produce an item in next produced */ </a:t>
            </a:r>
          </a:p>
          <a:p>
            <a:pPr>
              <a:buFont typeface="Monotype Sorts" pitchFamily="-84" charset="2"/>
              <a:buNone/>
            </a:pPr>
            <a:r>
              <a:rPr lang="en-US" altLang="en-US" sz="9600" dirty="0">
                <a:latin typeface="Courier New" panose="02070309020205020404" pitchFamily="49" charset="0"/>
              </a:rPr>
              <a:t>	while (((in + 1) % BUFFER_SIZE) == out) </a:t>
            </a:r>
          </a:p>
          <a:p>
            <a:pPr>
              <a:buFont typeface="Monotype Sorts" pitchFamily="-84" charset="2"/>
              <a:buNone/>
            </a:pPr>
            <a:r>
              <a:rPr lang="en-US" altLang="en-US" sz="9600" dirty="0">
                <a:latin typeface="Courier New" panose="02070309020205020404" pitchFamily="49" charset="0"/>
              </a:rPr>
              <a:t>		; /* do nothing */ </a:t>
            </a:r>
          </a:p>
          <a:p>
            <a:pPr>
              <a:buFont typeface="Monotype Sorts" pitchFamily="-84" charset="2"/>
              <a:buNone/>
            </a:pPr>
            <a:r>
              <a:rPr lang="en-US" altLang="en-US" sz="9600" dirty="0">
                <a:latin typeface="Courier New" panose="02070309020205020404" pitchFamily="49" charset="0"/>
              </a:rPr>
              <a:t>	</a:t>
            </a:r>
          </a:p>
          <a:p>
            <a:pPr>
              <a:buFont typeface="Monotype Sorts" pitchFamily="-84" charset="2"/>
              <a:buNone/>
            </a:pPr>
            <a:r>
              <a:rPr lang="en-US" altLang="en-US" sz="9600" dirty="0">
                <a:latin typeface="Courier New" panose="02070309020205020404" pitchFamily="49" charset="0"/>
              </a:rPr>
              <a:t>	buffer[in] = </a:t>
            </a:r>
            <a:r>
              <a:rPr lang="en-US" altLang="en-US" sz="9600" dirty="0" err="1">
                <a:latin typeface="Courier New" panose="02070309020205020404" pitchFamily="49" charset="0"/>
              </a:rPr>
              <a:t>next_produced</a:t>
            </a:r>
            <a:r>
              <a:rPr lang="en-US" altLang="en-US" sz="9600" dirty="0">
                <a:latin typeface="Courier New" panose="02070309020205020404" pitchFamily="49" charset="0"/>
              </a:rPr>
              <a:t>; </a:t>
            </a:r>
          </a:p>
          <a:p>
            <a:pPr>
              <a:buFont typeface="Monotype Sorts" pitchFamily="-84" charset="2"/>
              <a:buNone/>
            </a:pPr>
            <a:r>
              <a:rPr lang="en-US" altLang="en-US" sz="9600" dirty="0">
                <a:latin typeface="Courier New" panose="02070309020205020404" pitchFamily="49" charset="0"/>
              </a:rPr>
              <a:t>	in = (in + 1) % BUFFER_SIZE; </a:t>
            </a:r>
          </a:p>
          <a:p>
            <a:pPr>
              <a:buFont typeface="Monotype Sorts" pitchFamily="-84" charset="2"/>
              <a:buNone/>
            </a:pPr>
            <a:r>
              <a:rPr lang="en-US" altLang="en-US" sz="9600" dirty="0">
                <a:latin typeface="Courier New" panose="02070309020205020404" pitchFamily="49" charset="0"/>
              </a:rPr>
              <a:t>} </a:t>
            </a:r>
          </a:p>
          <a:p>
            <a:pPr>
              <a:buFont typeface="Monotype Sorts" pitchFamily="-84" charset="2"/>
              <a:buNone/>
            </a:pPr>
            <a:endParaRPr lang="en-US" altLang="en-US" sz="2000" dirty="0">
              <a:latin typeface="Monaco"/>
            </a:endParaRPr>
          </a:p>
          <a:p>
            <a:pPr>
              <a:buFont typeface="Monotype Sorts" pitchFamily="-84" charset="2"/>
              <a:buNone/>
            </a:pPr>
            <a:endParaRPr lang="en-US" altLang="en-US" sz="2000" dirty="0"/>
          </a:p>
          <a:p>
            <a:pPr>
              <a:buFont typeface="Monotype Sorts" pitchFamily="-84" charset="2"/>
              <a:buNone/>
            </a:pPr>
            <a:r>
              <a:rPr lang="en-US" altLang="en-US" sz="1400" dirty="0"/>
              <a:t>	</a:t>
            </a:r>
          </a:p>
          <a:p>
            <a:pPr marL="7167563" lvl="4">
              <a:buFontTx/>
              <a:buNone/>
            </a:pPr>
            <a:endParaRPr lang="en-US" altLang="en-US" sz="1100" dirty="0"/>
          </a:p>
          <a:p>
            <a:endParaRPr lang="en-US" dirty="0"/>
          </a:p>
        </p:txBody>
      </p:sp>
      <p:sp>
        <p:nvSpPr>
          <p:cNvPr id="4" name="Date Placeholder 3">
            <a:extLst>
              <a:ext uri="{FF2B5EF4-FFF2-40B4-BE49-F238E27FC236}">
                <a16:creationId xmlns:a16="http://schemas.microsoft.com/office/drawing/2014/main" id="{4E86E4D3-1A3E-C6B1-917B-05C5BABEE432}"/>
              </a:ext>
            </a:extLst>
          </p:cNvPr>
          <p:cNvSpPr>
            <a:spLocks noGrp="1"/>
          </p:cNvSpPr>
          <p:nvPr>
            <p:ph type="dt" sz="half" idx="10"/>
          </p:nvPr>
        </p:nvSpPr>
        <p:spPr/>
        <p:txBody>
          <a:bodyPr/>
          <a:lstStyle/>
          <a:p>
            <a:fld id="{BD760683-DBB8-4AE8-B993-E0C186DF6595}" type="datetime1">
              <a:rPr lang="en-US" smtClean="0"/>
              <a:t>10/4/24</a:t>
            </a:fld>
            <a:endParaRPr lang="en-US"/>
          </a:p>
        </p:txBody>
      </p:sp>
      <p:sp>
        <p:nvSpPr>
          <p:cNvPr id="5" name="Footer Placeholder 4">
            <a:extLst>
              <a:ext uri="{FF2B5EF4-FFF2-40B4-BE49-F238E27FC236}">
                <a16:creationId xmlns:a16="http://schemas.microsoft.com/office/drawing/2014/main" id="{6AE80DBB-E445-9A83-9FC1-F98EDAB8741B}"/>
              </a:ext>
            </a:extLst>
          </p:cNvPr>
          <p:cNvSpPr>
            <a:spLocks noGrp="1"/>
          </p:cNvSpPr>
          <p:nvPr>
            <p:ph type="ftr" sz="quarter" idx="11"/>
          </p:nvPr>
        </p:nvSpPr>
        <p:spPr/>
        <p:txBody>
          <a:bodyPr/>
          <a:lstStyle/>
          <a:p>
            <a:r>
              <a:rPr lang="en-US"/>
              <a:t>CSCE 5640 - Processes</a:t>
            </a:r>
          </a:p>
        </p:txBody>
      </p:sp>
      <p:sp>
        <p:nvSpPr>
          <p:cNvPr id="6" name="Slide Number Placeholder 5">
            <a:extLst>
              <a:ext uri="{FF2B5EF4-FFF2-40B4-BE49-F238E27FC236}">
                <a16:creationId xmlns:a16="http://schemas.microsoft.com/office/drawing/2014/main" id="{3831CB6D-BA32-E6BF-D49F-8E93703DCADD}"/>
              </a:ext>
            </a:extLst>
          </p:cNvPr>
          <p:cNvSpPr>
            <a:spLocks noGrp="1"/>
          </p:cNvSpPr>
          <p:nvPr>
            <p:ph type="sldNum" sz="quarter" idx="12"/>
          </p:nvPr>
        </p:nvSpPr>
        <p:spPr/>
        <p:txBody>
          <a:bodyPr/>
          <a:lstStyle/>
          <a:p>
            <a:fld id="{21894D18-C47E-4596-99FA-F92E29F268FE}" type="slidenum">
              <a:rPr lang="en-US" smtClean="0"/>
              <a:t>29</a:t>
            </a:fld>
            <a:endParaRPr lang="en-US"/>
          </a:p>
        </p:txBody>
      </p:sp>
    </p:spTree>
    <p:extLst>
      <p:ext uri="{BB962C8B-B14F-4D97-AF65-F5344CB8AC3E}">
        <p14:creationId xmlns:p14="http://schemas.microsoft.com/office/powerpoint/2010/main" val="4224346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5BE8E-8D4F-AAB9-01A3-6A4FD0A45E52}"/>
              </a:ext>
            </a:extLst>
          </p:cNvPr>
          <p:cNvSpPr>
            <a:spLocks noGrp="1"/>
          </p:cNvSpPr>
          <p:nvPr>
            <p:ph type="title"/>
          </p:nvPr>
        </p:nvSpPr>
        <p:spPr/>
        <p:txBody>
          <a:bodyPr/>
          <a:lstStyle/>
          <a:p>
            <a:r>
              <a:rPr lang="en-US" dirty="0"/>
              <a:t>Process Concept</a:t>
            </a:r>
          </a:p>
        </p:txBody>
      </p:sp>
      <p:sp>
        <p:nvSpPr>
          <p:cNvPr id="3" name="Content Placeholder 2">
            <a:extLst>
              <a:ext uri="{FF2B5EF4-FFF2-40B4-BE49-F238E27FC236}">
                <a16:creationId xmlns:a16="http://schemas.microsoft.com/office/drawing/2014/main" id="{C3B3D659-D2C5-21FB-F5DB-ED227846ACBE}"/>
              </a:ext>
            </a:extLst>
          </p:cNvPr>
          <p:cNvSpPr>
            <a:spLocks noGrp="1"/>
          </p:cNvSpPr>
          <p:nvPr>
            <p:ph idx="1"/>
          </p:nvPr>
        </p:nvSpPr>
        <p:spPr/>
        <p:txBody>
          <a:bodyPr>
            <a:normAutofit fontScale="92500" lnSpcReduction="10000"/>
          </a:bodyPr>
          <a:lstStyle/>
          <a:p>
            <a:pPr>
              <a:lnSpc>
                <a:spcPct val="90000"/>
              </a:lnSpc>
            </a:pPr>
            <a:r>
              <a:rPr lang="en-US" altLang="en-US" dirty="0"/>
              <a:t>An operating system executes a variety of programs that run as a process.</a:t>
            </a:r>
          </a:p>
          <a:p>
            <a:pPr>
              <a:lnSpc>
                <a:spcPct val="90000"/>
              </a:lnSpc>
            </a:pPr>
            <a:r>
              <a:rPr lang="en-US" altLang="en-US" b="1" dirty="0">
                <a:solidFill>
                  <a:schemeClr val="accent6">
                    <a:lumMod val="75000"/>
                  </a:schemeClr>
                </a:solidFill>
              </a:rPr>
              <a:t>Process</a:t>
            </a:r>
            <a:r>
              <a:rPr lang="en-US" altLang="en-US" dirty="0"/>
              <a:t> – a program in execution; process execution must progress in sequential fashion. </a:t>
            </a:r>
          </a:p>
          <a:p>
            <a:pPr lvl="1"/>
            <a:r>
              <a:rPr lang="en-US" altLang="en-US" dirty="0"/>
              <a:t>No parallel execution of instructions of a single process.</a:t>
            </a:r>
          </a:p>
          <a:p>
            <a:endParaRPr lang="en-US" altLang="en-US" dirty="0"/>
          </a:p>
          <a:p>
            <a:r>
              <a:rPr lang="en-US" altLang="en-US" dirty="0"/>
              <a:t>Multiple parts</a:t>
            </a:r>
          </a:p>
          <a:p>
            <a:pPr lvl="1"/>
            <a:r>
              <a:rPr lang="en-US" altLang="en-US" dirty="0"/>
              <a:t>The program code, also called </a:t>
            </a:r>
            <a:r>
              <a:rPr lang="en-US" altLang="en-US" b="1" dirty="0">
                <a:solidFill>
                  <a:schemeClr val="accent6">
                    <a:lumMod val="75000"/>
                  </a:schemeClr>
                </a:solidFill>
              </a:rPr>
              <a:t>text section</a:t>
            </a:r>
          </a:p>
          <a:p>
            <a:pPr lvl="1"/>
            <a:r>
              <a:rPr lang="en-US" altLang="en-US" b="1" dirty="0">
                <a:solidFill>
                  <a:schemeClr val="accent6">
                    <a:lumMod val="75000"/>
                  </a:schemeClr>
                </a:solidFill>
              </a:rPr>
              <a:t>Stack</a:t>
            </a:r>
            <a:r>
              <a:rPr lang="en-US" altLang="en-US" b="1" dirty="0"/>
              <a:t> </a:t>
            </a:r>
            <a:r>
              <a:rPr lang="en-US" altLang="en-US" dirty="0"/>
              <a:t>containing temporary data</a:t>
            </a:r>
          </a:p>
          <a:p>
            <a:pPr lvl="2"/>
            <a:r>
              <a:rPr lang="en-US" altLang="en-US" dirty="0"/>
              <a:t>Function parameters, return addresses, local variables</a:t>
            </a:r>
          </a:p>
          <a:p>
            <a:pPr lvl="1"/>
            <a:r>
              <a:rPr lang="en-US" altLang="en-US" b="1" dirty="0">
                <a:solidFill>
                  <a:schemeClr val="accent6">
                    <a:lumMod val="75000"/>
                  </a:schemeClr>
                </a:solidFill>
              </a:rPr>
              <a:t>Data section </a:t>
            </a:r>
            <a:r>
              <a:rPr lang="en-US" altLang="en-US" dirty="0"/>
              <a:t>containing global variables</a:t>
            </a:r>
          </a:p>
          <a:p>
            <a:pPr lvl="1"/>
            <a:r>
              <a:rPr lang="en-US" altLang="en-US" b="1" dirty="0">
                <a:solidFill>
                  <a:schemeClr val="accent6">
                    <a:lumMod val="75000"/>
                  </a:schemeClr>
                </a:solidFill>
              </a:rPr>
              <a:t>Heap</a:t>
            </a:r>
            <a:r>
              <a:rPr lang="en-US" altLang="en-US" b="1" dirty="0"/>
              <a:t> </a:t>
            </a:r>
            <a:r>
              <a:rPr lang="en-US" altLang="en-US" dirty="0"/>
              <a:t>containing memory dynamically allocated during run time</a:t>
            </a:r>
          </a:p>
        </p:txBody>
      </p:sp>
      <p:sp>
        <p:nvSpPr>
          <p:cNvPr id="4" name="Date Placeholder 3">
            <a:extLst>
              <a:ext uri="{FF2B5EF4-FFF2-40B4-BE49-F238E27FC236}">
                <a16:creationId xmlns:a16="http://schemas.microsoft.com/office/drawing/2014/main" id="{E934AC59-99AC-A38A-1EC6-014EA102B209}"/>
              </a:ext>
            </a:extLst>
          </p:cNvPr>
          <p:cNvSpPr>
            <a:spLocks noGrp="1"/>
          </p:cNvSpPr>
          <p:nvPr>
            <p:ph type="dt" sz="half" idx="10"/>
          </p:nvPr>
        </p:nvSpPr>
        <p:spPr/>
        <p:txBody>
          <a:bodyPr/>
          <a:lstStyle/>
          <a:p>
            <a:fld id="{DB29EA08-9998-4B54-803D-06081C6E7BF3}" type="datetime1">
              <a:rPr lang="en-US" smtClean="0"/>
              <a:t>10/4/24</a:t>
            </a:fld>
            <a:endParaRPr lang="en-US"/>
          </a:p>
        </p:txBody>
      </p:sp>
      <p:sp>
        <p:nvSpPr>
          <p:cNvPr id="5" name="Footer Placeholder 4">
            <a:extLst>
              <a:ext uri="{FF2B5EF4-FFF2-40B4-BE49-F238E27FC236}">
                <a16:creationId xmlns:a16="http://schemas.microsoft.com/office/drawing/2014/main" id="{EEEA78FB-9AC7-4B24-5FD4-1F5C1555B35A}"/>
              </a:ext>
            </a:extLst>
          </p:cNvPr>
          <p:cNvSpPr>
            <a:spLocks noGrp="1"/>
          </p:cNvSpPr>
          <p:nvPr>
            <p:ph type="ftr" sz="quarter" idx="11"/>
          </p:nvPr>
        </p:nvSpPr>
        <p:spPr/>
        <p:txBody>
          <a:bodyPr/>
          <a:lstStyle/>
          <a:p>
            <a:r>
              <a:rPr lang="en-US" dirty="0"/>
              <a:t>CSCE 5640 - Processes</a:t>
            </a:r>
          </a:p>
        </p:txBody>
      </p:sp>
      <p:sp>
        <p:nvSpPr>
          <p:cNvPr id="6" name="Slide Number Placeholder 5">
            <a:extLst>
              <a:ext uri="{FF2B5EF4-FFF2-40B4-BE49-F238E27FC236}">
                <a16:creationId xmlns:a16="http://schemas.microsoft.com/office/drawing/2014/main" id="{108A24DC-5583-EB78-47F7-7E26B612BC7E}"/>
              </a:ext>
            </a:extLst>
          </p:cNvPr>
          <p:cNvSpPr>
            <a:spLocks noGrp="1"/>
          </p:cNvSpPr>
          <p:nvPr>
            <p:ph type="sldNum" sz="quarter" idx="12"/>
          </p:nvPr>
        </p:nvSpPr>
        <p:spPr/>
        <p:txBody>
          <a:bodyPr/>
          <a:lstStyle/>
          <a:p>
            <a:fld id="{21894D18-C47E-4596-99FA-F92E29F268FE}" type="slidenum">
              <a:rPr lang="en-US" smtClean="0"/>
              <a:t>3</a:t>
            </a:fld>
            <a:endParaRPr lang="en-US"/>
          </a:p>
        </p:txBody>
      </p:sp>
    </p:spTree>
    <p:extLst>
      <p:ext uri="{BB962C8B-B14F-4D97-AF65-F5344CB8AC3E}">
        <p14:creationId xmlns:p14="http://schemas.microsoft.com/office/powerpoint/2010/main" val="7391092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0659C-4048-4772-3EB6-031E9060CA42}"/>
              </a:ext>
            </a:extLst>
          </p:cNvPr>
          <p:cNvSpPr>
            <a:spLocks noGrp="1"/>
          </p:cNvSpPr>
          <p:nvPr>
            <p:ph type="title"/>
          </p:nvPr>
        </p:nvSpPr>
        <p:spPr/>
        <p:txBody>
          <a:bodyPr/>
          <a:lstStyle/>
          <a:p>
            <a:r>
              <a:rPr lang="en-US" altLang="en-US" dirty="0"/>
              <a:t>Consumer Process – Shared Memory</a:t>
            </a:r>
            <a:endParaRPr lang="en-US" dirty="0"/>
          </a:p>
        </p:txBody>
      </p:sp>
      <p:sp>
        <p:nvSpPr>
          <p:cNvPr id="3" name="Content Placeholder 2">
            <a:extLst>
              <a:ext uri="{FF2B5EF4-FFF2-40B4-BE49-F238E27FC236}">
                <a16:creationId xmlns:a16="http://schemas.microsoft.com/office/drawing/2014/main" id="{DC901E1A-8074-BE81-EEB7-0DFD537543E2}"/>
              </a:ext>
            </a:extLst>
          </p:cNvPr>
          <p:cNvSpPr>
            <a:spLocks noGrp="1"/>
          </p:cNvSpPr>
          <p:nvPr>
            <p:ph idx="1"/>
          </p:nvPr>
        </p:nvSpPr>
        <p:spPr>
          <a:xfrm>
            <a:off x="838200" y="1825625"/>
            <a:ext cx="10206600" cy="4351338"/>
          </a:xfrm>
        </p:spPr>
        <p:txBody>
          <a:bodyPr>
            <a:normAutofit fontScale="92500" lnSpcReduction="20000"/>
          </a:bodyPr>
          <a:lstStyle/>
          <a:p>
            <a:pPr marL="0" indent="0">
              <a:buFont typeface="Monotype Sorts" pitchFamily="-84" charset="2"/>
              <a:buNone/>
            </a:pPr>
            <a:r>
              <a:rPr lang="en-US" altLang="en-US" sz="2600" dirty="0">
                <a:latin typeface="Courier New" panose="02070309020205020404" pitchFamily="49" charset="0"/>
              </a:rPr>
              <a:t>item </a:t>
            </a:r>
            <a:r>
              <a:rPr lang="en-US" altLang="en-US" sz="2600" dirty="0" err="1">
                <a:latin typeface="Courier New" panose="02070309020205020404" pitchFamily="49" charset="0"/>
              </a:rPr>
              <a:t>next_consumed</a:t>
            </a:r>
            <a:r>
              <a:rPr lang="en-US" altLang="en-US" sz="2600" dirty="0">
                <a:latin typeface="Courier New" panose="02070309020205020404" pitchFamily="49" charset="0"/>
              </a:rPr>
              <a:t>; </a:t>
            </a:r>
            <a:br>
              <a:rPr lang="en-US" altLang="en-US" sz="2600" dirty="0">
                <a:latin typeface="Courier New" panose="02070309020205020404" pitchFamily="49" charset="0"/>
              </a:rPr>
            </a:br>
            <a:endParaRPr lang="en-US" altLang="en-US" sz="2600" dirty="0">
              <a:latin typeface="Courier New" panose="02070309020205020404" pitchFamily="49" charset="0"/>
            </a:endParaRPr>
          </a:p>
          <a:p>
            <a:pPr marL="0" indent="0">
              <a:buFont typeface="Monotype Sorts" pitchFamily="-84" charset="2"/>
              <a:buNone/>
            </a:pPr>
            <a:r>
              <a:rPr lang="en-US" altLang="en-US" sz="2600" dirty="0">
                <a:latin typeface="Courier New" panose="02070309020205020404" pitchFamily="49" charset="0"/>
              </a:rPr>
              <a:t>while (true) {</a:t>
            </a:r>
            <a:br>
              <a:rPr lang="en-US" altLang="en-US" sz="2600" dirty="0">
                <a:latin typeface="Courier New" panose="02070309020205020404" pitchFamily="49" charset="0"/>
              </a:rPr>
            </a:br>
            <a:r>
              <a:rPr lang="en-US" altLang="en-US" sz="2600" dirty="0">
                <a:latin typeface="Courier New" panose="02070309020205020404" pitchFamily="49" charset="0"/>
              </a:rPr>
              <a:t>	</a:t>
            </a:r>
          </a:p>
          <a:p>
            <a:pPr marL="0" indent="0">
              <a:buFont typeface="Monotype Sorts" pitchFamily="-84" charset="2"/>
              <a:buNone/>
            </a:pPr>
            <a:r>
              <a:rPr lang="en-US" altLang="en-US" sz="2600" dirty="0">
                <a:latin typeface="Courier New" panose="02070309020205020404" pitchFamily="49" charset="0"/>
              </a:rPr>
              <a:t>	while (in == out) </a:t>
            </a:r>
          </a:p>
          <a:p>
            <a:pPr marL="0" indent="0">
              <a:buFont typeface="Monotype Sorts" pitchFamily="-84" charset="2"/>
              <a:buNone/>
            </a:pPr>
            <a:r>
              <a:rPr lang="en-US" altLang="en-US" sz="2600" dirty="0">
                <a:latin typeface="Courier New" panose="02070309020205020404" pitchFamily="49" charset="0"/>
              </a:rPr>
              <a:t>		; /* do nothing */</a:t>
            </a:r>
            <a:br>
              <a:rPr lang="en-US" altLang="en-US" sz="2600" dirty="0">
                <a:latin typeface="Courier New" panose="02070309020205020404" pitchFamily="49" charset="0"/>
              </a:rPr>
            </a:br>
            <a:r>
              <a:rPr lang="en-US" altLang="en-US" sz="2600" dirty="0">
                <a:latin typeface="Courier New" panose="02070309020205020404" pitchFamily="49" charset="0"/>
              </a:rPr>
              <a:t>	</a:t>
            </a:r>
          </a:p>
          <a:p>
            <a:pPr marL="0" indent="0">
              <a:buFont typeface="Monotype Sorts" pitchFamily="-84" charset="2"/>
              <a:buNone/>
            </a:pPr>
            <a:r>
              <a:rPr lang="en-US" altLang="en-US" sz="2600" dirty="0">
                <a:latin typeface="Courier New" panose="02070309020205020404" pitchFamily="49" charset="0"/>
              </a:rPr>
              <a:t>	</a:t>
            </a:r>
            <a:r>
              <a:rPr lang="en-US" altLang="en-US" sz="2600" dirty="0" err="1">
                <a:latin typeface="Courier New" panose="02070309020205020404" pitchFamily="49" charset="0"/>
              </a:rPr>
              <a:t>next_consumed</a:t>
            </a:r>
            <a:r>
              <a:rPr lang="en-US" altLang="en-US" sz="2600" dirty="0">
                <a:latin typeface="Courier New" panose="02070309020205020404" pitchFamily="49" charset="0"/>
              </a:rPr>
              <a:t> = buffer[out]; </a:t>
            </a:r>
          </a:p>
          <a:p>
            <a:pPr marL="0" indent="0">
              <a:buFont typeface="Monotype Sorts" pitchFamily="-84" charset="2"/>
              <a:buNone/>
            </a:pPr>
            <a:r>
              <a:rPr lang="en-US" altLang="en-US" sz="2600" dirty="0">
                <a:latin typeface="Courier New" panose="02070309020205020404" pitchFamily="49" charset="0"/>
              </a:rPr>
              <a:t>	out = (out + 1) % BUFFER_SIZE;</a:t>
            </a:r>
            <a:br>
              <a:rPr lang="en-US" altLang="en-US" sz="2600" dirty="0">
                <a:latin typeface="Courier New" panose="02070309020205020404" pitchFamily="49" charset="0"/>
              </a:rPr>
            </a:br>
            <a:endParaRPr lang="en-US" altLang="en-US" sz="2600" dirty="0">
              <a:latin typeface="Courier New" panose="02070309020205020404" pitchFamily="49" charset="0"/>
            </a:endParaRPr>
          </a:p>
          <a:p>
            <a:pPr marL="0" indent="0">
              <a:buFont typeface="Monotype Sorts" pitchFamily="-84" charset="2"/>
              <a:buNone/>
            </a:pPr>
            <a:r>
              <a:rPr lang="en-US" altLang="en-US" sz="2600" dirty="0">
                <a:latin typeface="Courier New" panose="02070309020205020404" pitchFamily="49" charset="0"/>
              </a:rPr>
              <a:t>	/* consume the item in next consumed */ </a:t>
            </a:r>
          </a:p>
          <a:p>
            <a:pPr marL="0" indent="0">
              <a:buFont typeface="Monotype Sorts" pitchFamily="-84" charset="2"/>
              <a:buNone/>
            </a:pPr>
            <a:r>
              <a:rPr lang="en-US" altLang="en-US" sz="2600" dirty="0">
                <a:latin typeface="Courier New" panose="02070309020205020404" pitchFamily="49" charset="0"/>
              </a:rPr>
              <a:t>} </a:t>
            </a:r>
          </a:p>
          <a:p>
            <a:endParaRPr lang="en-US" dirty="0"/>
          </a:p>
        </p:txBody>
      </p:sp>
      <p:sp>
        <p:nvSpPr>
          <p:cNvPr id="4" name="Date Placeholder 3">
            <a:extLst>
              <a:ext uri="{FF2B5EF4-FFF2-40B4-BE49-F238E27FC236}">
                <a16:creationId xmlns:a16="http://schemas.microsoft.com/office/drawing/2014/main" id="{4E86E4D3-1A3E-C6B1-917B-05C5BABEE432}"/>
              </a:ext>
            </a:extLst>
          </p:cNvPr>
          <p:cNvSpPr>
            <a:spLocks noGrp="1"/>
          </p:cNvSpPr>
          <p:nvPr>
            <p:ph type="dt" sz="half" idx="10"/>
          </p:nvPr>
        </p:nvSpPr>
        <p:spPr/>
        <p:txBody>
          <a:bodyPr/>
          <a:lstStyle/>
          <a:p>
            <a:fld id="{BD760683-DBB8-4AE8-B993-E0C186DF6595}" type="datetime1">
              <a:rPr lang="en-US" smtClean="0"/>
              <a:t>10/4/24</a:t>
            </a:fld>
            <a:endParaRPr lang="en-US"/>
          </a:p>
        </p:txBody>
      </p:sp>
      <p:sp>
        <p:nvSpPr>
          <p:cNvPr id="5" name="Footer Placeholder 4">
            <a:extLst>
              <a:ext uri="{FF2B5EF4-FFF2-40B4-BE49-F238E27FC236}">
                <a16:creationId xmlns:a16="http://schemas.microsoft.com/office/drawing/2014/main" id="{6AE80DBB-E445-9A83-9FC1-F98EDAB8741B}"/>
              </a:ext>
            </a:extLst>
          </p:cNvPr>
          <p:cNvSpPr>
            <a:spLocks noGrp="1"/>
          </p:cNvSpPr>
          <p:nvPr>
            <p:ph type="ftr" sz="quarter" idx="11"/>
          </p:nvPr>
        </p:nvSpPr>
        <p:spPr/>
        <p:txBody>
          <a:bodyPr/>
          <a:lstStyle/>
          <a:p>
            <a:r>
              <a:rPr lang="en-US"/>
              <a:t>CSCE 5640 - Processes</a:t>
            </a:r>
          </a:p>
        </p:txBody>
      </p:sp>
      <p:sp>
        <p:nvSpPr>
          <p:cNvPr id="6" name="Slide Number Placeholder 5">
            <a:extLst>
              <a:ext uri="{FF2B5EF4-FFF2-40B4-BE49-F238E27FC236}">
                <a16:creationId xmlns:a16="http://schemas.microsoft.com/office/drawing/2014/main" id="{3831CB6D-BA32-E6BF-D49F-8E93703DCADD}"/>
              </a:ext>
            </a:extLst>
          </p:cNvPr>
          <p:cNvSpPr>
            <a:spLocks noGrp="1"/>
          </p:cNvSpPr>
          <p:nvPr>
            <p:ph type="sldNum" sz="quarter" idx="12"/>
          </p:nvPr>
        </p:nvSpPr>
        <p:spPr/>
        <p:txBody>
          <a:bodyPr/>
          <a:lstStyle/>
          <a:p>
            <a:fld id="{21894D18-C47E-4596-99FA-F92E29F268FE}" type="slidenum">
              <a:rPr lang="en-US" smtClean="0"/>
              <a:t>30</a:t>
            </a:fld>
            <a:endParaRPr lang="en-US"/>
          </a:p>
        </p:txBody>
      </p:sp>
    </p:spTree>
    <p:extLst>
      <p:ext uri="{BB962C8B-B14F-4D97-AF65-F5344CB8AC3E}">
        <p14:creationId xmlns:p14="http://schemas.microsoft.com/office/powerpoint/2010/main" val="23366233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0659C-4048-4772-3EB6-031E9060CA42}"/>
              </a:ext>
            </a:extLst>
          </p:cNvPr>
          <p:cNvSpPr>
            <a:spLocks noGrp="1"/>
          </p:cNvSpPr>
          <p:nvPr>
            <p:ph type="title"/>
          </p:nvPr>
        </p:nvSpPr>
        <p:spPr/>
        <p:txBody>
          <a:bodyPr/>
          <a:lstStyle/>
          <a:p>
            <a:r>
              <a:rPr lang="en-US" altLang="en-US" dirty="0"/>
              <a:t>What about Filling all the Buffers?</a:t>
            </a:r>
            <a:endParaRPr lang="en-US" dirty="0"/>
          </a:p>
        </p:txBody>
      </p:sp>
      <p:sp>
        <p:nvSpPr>
          <p:cNvPr id="3" name="Content Placeholder 2">
            <a:extLst>
              <a:ext uri="{FF2B5EF4-FFF2-40B4-BE49-F238E27FC236}">
                <a16:creationId xmlns:a16="http://schemas.microsoft.com/office/drawing/2014/main" id="{DC901E1A-8074-BE81-EEB7-0DFD537543E2}"/>
              </a:ext>
            </a:extLst>
          </p:cNvPr>
          <p:cNvSpPr>
            <a:spLocks noGrp="1"/>
          </p:cNvSpPr>
          <p:nvPr>
            <p:ph idx="1"/>
          </p:nvPr>
        </p:nvSpPr>
        <p:spPr/>
        <p:txBody>
          <a:bodyPr/>
          <a:lstStyle/>
          <a:p>
            <a:r>
              <a:rPr lang="en-US" altLang="en-US" dirty="0"/>
              <a:t>Suppose that we wanted to provide a solution to the consumer-producer problem that fills </a:t>
            </a:r>
            <a:r>
              <a:rPr lang="en-US" altLang="en-US" b="1" dirty="0">
                <a:solidFill>
                  <a:srgbClr val="000000"/>
                </a:solidFill>
              </a:rPr>
              <a:t>all</a:t>
            </a:r>
            <a:r>
              <a:rPr lang="en-US" altLang="en-US" dirty="0">
                <a:solidFill>
                  <a:srgbClr val="000000"/>
                </a:solidFill>
              </a:rPr>
              <a:t> </a:t>
            </a:r>
            <a:r>
              <a:rPr lang="en-US" altLang="en-US" dirty="0"/>
              <a:t>the buffers. </a:t>
            </a:r>
          </a:p>
          <a:p>
            <a:r>
              <a:rPr lang="en-US" altLang="en-US" dirty="0"/>
              <a:t>We can do so by having an integer </a:t>
            </a:r>
            <a:r>
              <a:rPr lang="en-US" altLang="en-US" sz="3200" b="1" dirty="0"/>
              <a:t>counter</a:t>
            </a:r>
            <a:r>
              <a:rPr lang="en-US" altLang="en-US" b="1" dirty="0">
                <a:solidFill>
                  <a:srgbClr val="0000FF"/>
                </a:solidFill>
              </a:rPr>
              <a:t> </a:t>
            </a:r>
            <a:r>
              <a:rPr lang="en-US" altLang="en-US" dirty="0"/>
              <a:t>that keeps track of the number of full buffers.  </a:t>
            </a:r>
          </a:p>
          <a:p>
            <a:r>
              <a:rPr lang="en-US" altLang="en-US" dirty="0"/>
              <a:t>Initially, </a:t>
            </a:r>
            <a:r>
              <a:rPr lang="en-US" altLang="en-US" sz="3200" b="1" dirty="0"/>
              <a:t>counter</a:t>
            </a:r>
            <a:r>
              <a:rPr lang="en-US" altLang="en-US" dirty="0"/>
              <a:t> is set to 0. </a:t>
            </a:r>
          </a:p>
          <a:p>
            <a:r>
              <a:rPr lang="en-US" altLang="en-US" dirty="0"/>
              <a:t>The integer </a:t>
            </a:r>
            <a:r>
              <a:rPr lang="en-US" altLang="en-US" sz="3200" b="1" dirty="0"/>
              <a:t>counter</a:t>
            </a:r>
            <a:r>
              <a:rPr lang="en-US" altLang="en-US" dirty="0"/>
              <a:t> is incremented by the producer after it produces a new buffer.</a:t>
            </a:r>
          </a:p>
          <a:p>
            <a:r>
              <a:rPr lang="en-US" altLang="en-US" dirty="0"/>
              <a:t>The integer </a:t>
            </a:r>
            <a:r>
              <a:rPr lang="en-US" altLang="en-US" sz="3200" b="1" dirty="0"/>
              <a:t>counter</a:t>
            </a:r>
            <a:r>
              <a:rPr lang="en-US" altLang="en-US" dirty="0"/>
              <a:t> is decremented by the consumer after it consumes a buffer.</a:t>
            </a:r>
          </a:p>
          <a:p>
            <a:endParaRPr lang="en-US" dirty="0"/>
          </a:p>
        </p:txBody>
      </p:sp>
      <p:sp>
        <p:nvSpPr>
          <p:cNvPr id="4" name="Date Placeholder 3">
            <a:extLst>
              <a:ext uri="{FF2B5EF4-FFF2-40B4-BE49-F238E27FC236}">
                <a16:creationId xmlns:a16="http://schemas.microsoft.com/office/drawing/2014/main" id="{4E86E4D3-1A3E-C6B1-917B-05C5BABEE432}"/>
              </a:ext>
            </a:extLst>
          </p:cNvPr>
          <p:cNvSpPr>
            <a:spLocks noGrp="1"/>
          </p:cNvSpPr>
          <p:nvPr>
            <p:ph type="dt" sz="half" idx="10"/>
          </p:nvPr>
        </p:nvSpPr>
        <p:spPr/>
        <p:txBody>
          <a:bodyPr/>
          <a:lstStyle/>
          <a:p>
            <a:fld id="{BD760683-DBB8-4AE8-B993-E0C186DF6595}" type="datetime1">
              <a:rPr lang="en-US" smtClean="0"/>
              <a:t>10/4/24</a:t>
            </a:fld>
            <a:endParaRPr lang="en-US"/>
          </a:p>
        </p:txBody>
      </p:sp>
      <p:sp>
        <p:nvSpPr>
          <p:cNvPr id="5" name="Footer Placeholder 4">
            <a:extLst>
              <a:ext uri="{FF2B5EF4-FFF2-40B4-BE49-F238E27FC236}">
                <a16:creationId xmlns:a16="http://schemas.microsoft.com/office/drawing/2014/main" id="{6AE80DBB-E445-9A83-9FC1-F98EDAB8741B}"/>
              </a:ext>
            </a:extLst>
          </p:cNvPr>
          <p:cNvSpPr>
            <a:spLocks noGrp="1"/>
          </p:cNvSpPr>
          <p:nvPr>
            <p:ph type="ftr" sz="quarter" idx="11"/>
          </p:nvPr>
        </p:nvSpPr>
        <p:spPr/>
        <p:txBody>
          <a:bodyPr/>
          <a:lstStyle/>
          <a:p>
            <a:r>
              <a:rPr lang="en-US"/>
              <a:t>CSCE 5640 - Processes</a:t>
            </a:r>
          </a:p>
        </p:txBody>
      </p:sp>
      <p:sp>
        <p:nvSpPr>
          <p:cNvPr id="6" name="Slide Number Placeholder 5">
            <a:extLst>
              <a:ext uri="{FF2B5EF4-FFF2-40B4-BE49-F238E27FC236}">
                <a16:creationId xmlns:a16="http://schemas.microsoft.com/office/drawing/2014/main" id="{3831CB6D-BA32-E6BF-D49F-8E93703DCADD}"/>
              </a:ext>
            </a:extLst>
          </p:cNvPr>
          <p:cNvSpPr>
            <a:spLocks noGrp="1"/>
          </p:cNvSpPr>
          <p:nvPr>
            <p:ph type="sldNum" sz="quarter" idx="12"/>
          </p:nvPr>
        </p:nvSpPr>
        <p:spPr/>
        <p:txBody>
          <a:bodyPr/>
          <a:lstStyle/>
          <a:p>
            <a:fld id="{21894D18-C47E-4596-99FA-F92E29F268FE}" type="slidenum">
              <a:rPr lang="en-US" smtClean="0"/>
              <a:t>31</a:t>
            </a:fld>
            <a:endParaRPr lang="en-US"/>
          </a:p>
        </p:txBody>
      </p:sp>
    </p:spTree>
    <p:extLst>
      <p:ext uri="{BB962C8B-B14F-4D97-AF65-F5344CB8AC3E}">
        <p14:creationId xmlns:p14="http://schemas.microsoft.com/office/powerpoint/2010/main" val="23148914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0659C-4048-4772-3EB6-031E9060CA42}"/>
              </a:ext>
            </a:extLst>
          </p:cNvPr>
          <p:cNvSpPr>
            <a:spLocks noGrp="1"/>
          </p:cNvSpPr>
          <p:nvPr>
            <p:ph type="title"/>
          </p:nvPr>
        </p:nvSpPr>
        <p:spPr/>
        <p:txBody>
          <a:bodyPr/>
          <a:lstStyle/>
          <a:p>
            <a:r>
              <a:rPr lang="en-US" altLang="en-US" dirty="0"/>
              <a:t>Producer </a:t>
            </a:r>
            <a:endParaRPr lang="en-US" dirty="0"/>
          </a:p>
        </p:txBody>
      </p:sp>
      <p:sp>
        <p:nvSpPr>
          <p:cNvPr id="3" name="Content Placeholder 2">
            <a:extLst>
              <a:ext uri="{FF2B5EF4-FFF2-40B4-BE49-F238E27FC236}">
                <a16:creationId xmlns:a16="http://schemas.microsoft.com/office/drawing/2014/main" id="{DC901E1A-8074-BE81-EEB7-0DFD537543E2}"/>
              </a:ext>
            </a:extLst>
          </p:cNvPr>
          <p:cNvSpPr>
            <a:spLocks noGrp="1"/>
          </p:cNvSpPr>
          <p:nvPr>
            <p:ph idx="1"/>
          </p:nvPr>
        </p:nvSpPr>
        <p:spPr/>
        <p:txBody>
          <a:bodyPr>
            <a:normAutofit fontScale="92500" lnSpcReduction="10000"/>
          </a:bodyPr>
          <a:lstStyle/>
          <a:p>
            <a:pPr marL="0" indent="0">
              <a:buFont typeface="Monotype Sorts" pitchFamily="-84" charset="2"/>
              <a:buNone/>
            </a:pPr>
            <a:r>
              <a:rPr lang="en-US" altLang="en-US" sz="2800" dirty="0">
                <a:latin typeface="Courier New" panose="02070309020205020404" pitchFamily="49" charset="0"/>
              </a:rPr>
              <a:t>while (true) {</a:t>
            </a:r>
            <a:br>
              <a:rPr lang="en-US" altLang="en-US" sz="2800" dirty="0">
                <a:latin typeface="Courier New" panose="02070309020205020404" pitchFamily="49" charset="0"/>
              </a:rPr>
            </a:br>
            <a:r>
              <a:rPr lang="en-US" altLang="en-US" sz="2800" dirty="0">
                <a:latin typeface="Courier New" panose="02070309020205020404" pitchFamily="49" charset="0"/>
              </a:rPr>
              <a:t>	/* produce an item in next produced */ </a:t>
            </a:r>
          </a:p>
          <a:p>
            <a:pPr marL="0" indent="0">
              <a:buFont typeface="Monotype Sorts" pitchFamily="-84" charset="2"/>
              <a:buNone/>
            </a:pPr>
            <a:r>
              <a:rPr lang="en-US" altLang="en-US" sz="2800" dirty="0">
                <a:latin typeface="Courier New" panose="02070309020205020404" pitchFamily="49" charset="0"/>
              </a:rPr>
              <a:t>	</a:t>
            </a:r>
          </a:p>
          <a:p>
            <a:pPr marL="0" indent="0">
              <a:buFont typeface="Monotype Sorts" pitchFamily="-84" charset="2"/>
              <a:buNone/>
            </a:pPr>
            <a:r>
              <a:rPr lang="en-US" altLang="en-US" sz="2800" dirty="0">
                <a:latin typeface="Courier New" panose="02070309020205020404" pitchFamily="49" charset="0"/>
              </a:rPr>
              <a:t>	while (counter == BUFFER_SIZE)  </a:t>
            </a:r>
          </a:p>
          <a:p>
            <a:pPr marL="0" indent="0">
              <a:buFont typeface="Monotype Sorts" pitchFamily="-84" charset="2"/>
              <a:buNone/>
            </a:pPr>
            <a:r>
              <a:rPr lang="en-US" altLang="en-US" sz="2800" dirty="0">
                <a:latin typeface="Courier New" panose="02070309020205020404" pitchFamily="49" charset="0"/>
              </a:rPr>
              <a:t>		; /* do nothing */ </a:t>
            </a:r>
          </a:p>
          <a:p>
            <a:pPr marL="0" indent="0">
              <a:buFont typeface="Monotype Sorts" pitchFamily="-84" charset="2"/>
              <a:buNone/>
            </a:pPr>
            <a:r>
              <a:rPr lang="en-US" altLang="en-US" sz="2800" dirty="0">
                <a:latin typeface="Courier New" panose="02070309020205020404" pitchFamily="49" charset="0"/>
              </a:rPr>
              <a:t>	</a:t>
            </a:r>
          </a:p>
          <a:p>
            <a:pPr marL="0" indent="0">
              <a:buFont typeface="Monotype Sorts" pitchFamily="-84" charset="2"/>
              <a:buNone/>
            </a:pPr>
            <a:r>
              <a:rPr lang="en-US" altLang="en-US" sz="2800" dirty="0">
                <a:latin typeface="Courier New" panose="02070309020205020404" pitchFamily="49" charset="0"/>
              </a:rPr>
              <a:t>	buffer[in] = </a:t>
            </a:r>
            <a:r>
              <a:rPr lang="en-US" altLang="en-US" sz="2800" dirty="0" err="1">
                <a:latin typeface="Courier New" panose="02070309020205020404" pitchFamily="49" charset="0"/>
              </a:rPr>
              <a:t>next_produced</a:t>
            </a:r>
            <a:r>
              <a:rPr lang="en-US" altLang="en-US" sz="2800" dirty="0">
                <a:latin typeface="Courier New" panose="02070309020205020404" pitchFamily="49" charset="0"/>
              </a:rPr>
              <a:t>; </a:t>
            </a:r>
          </a:p>
          <a:p>
            <a:pPr marL="0" indent="0">
              <a:buFont typeface="Monotype Sorts" pitchFamily="-84" charset="2"/>
              <a:buNone/>
            </a:pPr>
            <a:r>
              <a:rPr lang="en-US" altLang="en-US" sz="2800" dirty="0">
                <a:latin typeface="Courier New" panose="02070309020205020404" pitchFamily="49" charset="0"/>
              </a:rPr>
              <a:t>	in = (in + 1) % BUFFER_SIZE; </a:t>
            </a:r>
          </a:p>
          <a:p>
            <a:pPr marL="0" indent="0">
              <a:buFont typeface="Monotype Sorts" pitchFamily="-84" charset="2"/>
              <a:buNone/>
            </a:pPr>
            <a:r>
              <a:rPr lang="en-US" altLang="en-US" sz="2800" dirty="0">
                <a:latin typeface="Courier New" panose="02070309020205020404" pitchFamily="49" charset="0"/>
              </a:rPr>
              <a:t>	counter++; </a:t>
            </a:r>
          </a:p>
          <a:p>
            <a:pPr marL="0" indent="0">
              <a:buFont typeface="Monotype Sorts" pitchFamily="-84" charset="2"/>
              <a:buNone/>
            </a:pPr>
            <a:r>
              <a:rPr lang="en-US" altLang="en-US" sz="2800" dirty="0">
                <a:latin typeface="Courier New" panose="02070309020205020404" pitchFamily="49" charset="0"/>
              </a:rPr>
              <a:t>} </a:t>
            </a:r>
          </a:p>
          <a:p>
            <a:endParaRPr lang="en-US" dirty="0"/>
          </a:p>
        </p:txBody>
      </p:sp>
      <p:sp>
        <p:nvSpPr>
          <p:cNvPr id="4" name="Date Placeholder 3">
            <a:extLst>
              <a:ext uri="{FF2B5EF4-FFF2-40B4-BE49-F238E27FC236}">
                <a16:creationId xmlns:a16="http://schemas.microsoft.com/office/drawing/2014/main" id="{4E86E4D3-1A3E-C6B1-917B-05C5BABEE432}"/>
              </a:ext>
            </a:extLst>
          </p:cNvPr>
          <p:cNvSpPr>
            <a:spLocks noGrp="1"/>
          </p:cNvSpPr>
          <p:nvPr>
            <p:ph type="dt" sz="half" idx="10"/>
          </p:nvPr>
        </p:nvSpPr>
        <p:spPr/>
        <p:txBody>
          <a:bodyPr/>
          <a:lstStyle/>
          <a:p>
            <a:fld id="{BD760683-DBB8-4AE8-B993-E0C186DF6595}" type="datetime1">
              <a:rPr lang="en-US" smtClean="0"/>
              <a:t>10/4/24</a:t>
            </a:fld>
            <a:endParaRPr lang="en-US"/>
          </a:p>
        </p:txBody>
      </p:sp>
      <p:sp>
        <p:nvSpPr>
          <p:cNvPr id="5" name="Footer Placeholder 4">
            <a:extLst>
              <a:ext uri="{FF2B5EF4-FFF2-40B4-BE49-F238E27FC236}">
                <a16:creationId xmlns:a16="http://schemas.microsoft.com/office/drawing/2014/main" id="{6AE80DBB-E445-9A83-9FC1-F98EDAB8741B}"/>
              </a:ext>
            </a:extLst>
          </p:cNvPr>
          <p:cNvSpPr>
            <a:spLocks noGrp="1"/>
          </p:cNvSpPr>
          <p:nvPr>
            <p:ph type="ftr" sz="quarter" idx="11"/>
          </p:nvPr>
        </p:nvSpPr>
        <p:spPr/>
        <p:txBody>
          <a:bodyPr/>
          <a:lstStyle/>
          <a:p>
            <a:r>
              <a:rPr lang="en-US"/>
              <a:t>CSCE 5640 - Processes</a:t>
            </a:r>
          </a:p>
        </p:txBody>
      </p:sp>
      <p:sp>
        <p:nvSpPr>
          <p:cNvPr id="6" name="Slide Number Placeholder 5">
            <a:extLst>
              <a:ext uri="{FF2B5EF4-FFF2-40B4-BE49-F238E27FC236}">
                <a16:creationId xmlns:a16="http://schemas.microsoft.com/office/drawing/2014/main" id="{3831CB6D-BA32-E6BF-D49F-8E93703DCADD}"/>
              </a:ext>
            </a:extLst>
          </p:cNvPr>
          <p:cNvSpPr>
            <a:spLocks noGrp="1"/>
          </p:cNvSpPr>
          <p:nvPr>
            <p:ph type="sldNum" sz="quarter" idx="12"/>
          </p:nvPr>
        </p:nvSpPr>
        <p:spPr/>
        <p:txBody>
          <a:bodyPr/>
          <a:lstStyle/>
          <a:p>
            <a:fld id="{21894D18-C47E-4596-99FA-F92E29F268FE}" type="slidenum">
              <a:rPr lang="en-US" smtClean="0"/>
              <a:t>32</a:t>
            </a:fld>
            <a:endParaRPr lang="en-US"/>
          </a:p>
        </p:txBody>
      </p:sp>
    </p:spTree>
    <p:extLst>
      <p:ext uri="{BB962C8B-B14F-4D97-AF65-F5344CB8AC3E}">
        <p14:creationId xmlns:p14="http://schemas.microsoft.com/office/powerpoint/2010/main" val="14326828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0659C-4048-4772-3EB6-031E9060CA42}"/>
              </a:ext>
            </a:extLst>
          </p:cNvPr>
          <p:cNvSpPr>
            <a:spLocks noGrp="1"/>
          </p:cNvSpPr>
          <p:nvPr>
            <p:ph type="title"/>
          </p:nvPr>
        </p:nvSpPr>
        <p:spPr/>
        <p:txBody>
          <a:bodyPr/>
          <a:lstStyle/>
          <a:p>
            <a:r>
              <a:rPr lang="en-US" altLang="en-US" dirty="0"/>
              <a:t>Consumer</a:t>
            </a:r>
            <a:endParaRPr lang="en-US" dirty="0"/>
          </a:p>
        </p:txBody>
      </p:sp>
      <p:sp>
        <p:nvSpPr>
          <p:cNvPr id="3" name="Content Placeholder 2">
            <a:extLst>
              <a:ext uri="{FF2B5EF4-FFF2-40B4-BE49-F238E27FC236}">
                <a16:creationId xmlns:a16="http://schemas.microsoft.com/office/drawing/2014/main" id="{DC901E1A-8074-BE81-EEB7-0DFD537543E2}"/>
              </a:ext>
            </a:extLst>
          </p:cNvPr>
          <p:cNvSpPr>
            <a:spLocks noGrp="1"/>
          </p:cNvSpPr>
          <p:nvPr>
            <p:ph idx="1"/>
          </p:nvPr>
        </p:nvSpPr>
        <p:spPr/>
        <p:txBody>
          <a:bodyPr>
            <a:normAutofit fontScale="92500" lnSpcReduction="20000"/>
          </a:bodyPr>
          <a:lstStyle/>
          <a:p>
            <a:pPr marL="0" indent="0">
              <a:buFont typeface="Monotype Sorts" pitchFamily="-84" charset="2"/>
              <a:buNone/>
            </a:pPr>
            <a:r>
              <a:rPr lang="en-US" altLang="en-US" sz="2800" dirty="0">
                <a:latin typeface="Courier New" panose="02070309020205020404" pitchFamily="49" charset="0"/>
              </a:rPr>
              <a:t>while (true) {</a:t>
            </a:r>
          </a:p>
          <a:p>
            <a:pPr marL="0" indent="0">
              <a:buFont typeface="Monotype Sorts" pitchFamily="-84" charset="2"/>
              <a:buNone/>
            </a:pPr>
            <a:r>
              <a:rPr lang="en-US" altLang="en-US" sz="2800" dirty="0">
                <a:latin typeface="Courier New" panose="02070309020205020404" pitchFamily="49" charset="0"/>
              </a:rPr>
              <a:t>	while (counter == 0) </a:t>
            </a:r>
          </a:p>
          <a:p>
            <a:pPr marL="0" indent="0">
              <a:buFont typeface="Monotype Sorts" pitchFamily="-84" charset="2"/>
              <a:buNone/>
            </a:pPr>
            <a:r>
              <a:rPr lang="en-US" altLang="en-US" sz="2800" dirty="0">
                <a:latin typeface="Courier New" panose="02070309020205020404" pitchFamily="49" charset="0"/>
              </a:rPr>
              <a:t>		; /* do nothing */ </a:t>
            </a:r>
          </a:p>
          <a:p>
            <a:pPr marL="0" indent="0">
              <a:buFont typeface="Monotype Sorts" pitchFamily="-84" charset="2"/>
              <a:buNone/>
            </a:pPr>
            <a:r>
              <a:rPr lang="en-US" altLang="en-US" sz="2800" dirty="0">
                <a:latin typeface="Courier New" panose="02070309020205020404" pitchFamily="49" charset="0"/>
              </a:rPr>
              <a:t>	</a:t>
            </a:r>
          </a:p>
          <a:p>
            <a:pPr marL="0" indent="0">
              <a:buFont typeface="Monotype Sorts" pitchFamily="-84" charset="2"/>
              <a:buNone/>
            </a:pPr>
            <a:r>
              <a:rPr lang="en-US" altLang="en-US" sz="2800" dirty="0">
                <a:latin typeface="Courier New" panose="02070309020205020404" pitchFamily="49" charset="0"/>
              </a:rPr>
              <a:t>	</a:t>
            </a:r>
            <a:r>
              <a:rPr lang="en-US" altLang="en-US" sz="2800" dirty="0" err="1">
                <a:latin typeface="Courier New" panose="02070309020205020404" pitchFamily="49" charset="0"/>
              </a:rPr>
              <a:t>next_consumed</a:t>
            </a:r>
            <a:r>
              <a:rPr lang="en-US" altLang="en-US" sz="2800" dirty="0">
                <a:latin typeface="Courier New" panose="02070309020205020404" pitchFamily="49" charset="0"/>
              </a:rPr>
              <a:t> = buffer[out]; </a:t>
            </a:r>
          </a:p>
          <a:p>
            <a:pPr marL="0" indent="0">
              <a:buFont typeface="Monotype Sorts" pitchFamily="-84" charset="2"/>
              <a:buNone/>
            </a:pPr>
            <a:r>
              <a:rPr lang="en-US" altLang="en-US" sz="2800" dirty="0">
                <a:latin typeface="Courier New" panose="02070309020205020404" pitchFamily="49" charset="0"/>
              </a:rPr>
              <a:t>	out = (out + 1) % BUFFER_SIZE;</a:t>
            </a:r>
          </a:p>
          <a:p>
            <a:pPr marL="0" indent="0">
              <a:buFont typeface="Monotype Sorts" pitchFamily="-84" charset="2"/>
              <a:buNone/>
            </a:pPr>
            <a:r>
              <a:rPr lang="en-US" altLang="en-US" sz="2800" dirty="0">
                <a:latin typeface="Courier New" panose="02070309020205020404" pitchFamily="49" charset="0"/>
              </a:rPr>
              <a:t>	counter--; </a:t>
            </a:r>
          </a:p>
          <a:p>
            <a:pPr marL="0" indent="0">
              <a:buFont typeface="Monotype Sorts" pitchFamily="-84" charset="2"/>
              <a:buNone/>
            </a:pPr>
            <a:r>
              <a:rPr lang="en-US" altLang="en-US" sz="2800" dirty="0">
                <a:latin typeface="Courier New" panose="02070309020205020404" pitchFamily="49" charset="0"/>
              </a:rPr>
              <a:t>	</a:t>
            </a:r>
          </a:p>
          <a:p>
            <a:pPr marL="0" indent="0">
              <a:buFont typeface="Monotype Sorts" pitchFamily="-84" charset="2"/>
              <a:buNone/>
            </a:pPr>
            <a:r>
              <a:rPr lang="en-US" altLang="en-US" sz="2800" dirty="0">
                <a:latin typeface="Courier New" panose="02070309020205020404" pitchFamily="49" charset="0"/>
              </a:rPr>
              <a:t>	/* consume the item in next consumed */ </a:t>
            </a:r>
          </a:p>
          <a:p>
            <a:pPr marL="0" indent="0">
              <a:buFont typeface="Monotype Sorts" pitchFamily="-84" charset="2"/>
              <a:buNone/>
            </a:pPr>
            <a:r>
              <a:rPr lang="en-US" altLang="en-US" sz="2800" dirty="0">
                <a:latin typeface="Courier New" panose="02070309020205020404" pitchFamily="49" charset="0"/>
              </a:rPr>
              <a:t>} </a:t>
            </a:r>
          </a:p>
        </p:txBody>
      </p:sp>
      <p:sp>
        <p:nvSpPr>
          <p:cNvPr id="4" name="Date Placeholder 3">
            <a:extLst>
              <a:ext uri="{FF2B5EF4-FFF2-40B4-BE49-F238E27FC236}">
                <a16:creationId xmlns:a16="http://schemas.microsoft.com/office/drawing/2014/main" id="{4E86E4D3-1A3E-C6B1-917B-05C5BABEE432}"/>
              </a:ext>
            </a:extLst>
          </p:cNvPr>
          <p:cNvSpPr>
            <a:spLocks noGrp="1"/>
          </p:cNvSpPr>
          <p:nvPr>
            <p:ph type="dt" sz="half" idx="10"/>
          </p:nvPr>
        </p:nvSpPr>
        <p:spPr/>
        <p:txBody>
          <a:bodyPr/>
          <a:lstStyle/>
          <a:p>
            <a:fld id="{BD760683-DBB8-4AE8-B993-E0C186DF6595}" type="datetime1">
              <a:rPr lang="en-US" smtClean="0"/>
              <a:t>10/4/24</a:t>
            </a:fld>
            <a:endParaRPr lang="en-US"/>
          </a:p>
        </p:txBody>
      </p:sp>
      <p:sp>
        <p:nvSpPr>
          <p:cNvPr id="5" name="Footer Placeholder 4">
            <a:extLst>
              <a:ext uri="{FF2B5EF4-FFF2-40B4-BE49-F238E27FC236}">
                <a16:creationId xmlns:a16="http://schemas.microsoft.com/office/drawing/2014/main" id="{6AE80DBB-E445-9A83-9FC1-F98EDAB8741B}"/>
              </a:ext>
            </a:extLst>
          </p:cNvPr>
          <p:cNvSpPr>
            <a:spLocks noGrp="1"/>
          </p:cNvSpPr>
          <p:nvPr>
            <p:ph type="ftr" sz="quarter" idx="11"/>
          </p:nvPr>
        </p:nvSpPr>
        <p:spPr/>
        <p:txBody>
          <a:bodyPr/>
          <a:lstStyle/>
          <a:p>
            <a:r>
              <a:rPr lang="en-US"/>
              <a:t>CSCE 5640 - Processes</a:t>
            </a:r>
          </a:p>
        </p:txBody>
      </p:sp>
      <p:sp>
        <p:nvSpPr>
          <p:cNvPr id="6" name="Slide Number Placeholder 5">
            <a:extLst>
              <a:ext uri="{FF2B5EF4-FFF2-40B4-BE49-F238E27FC236}">
                <a16:creationId xmlns:a16="http://schemas.microsoft.com/office/drawing/2014/main" id="{3831CB6D-BA32-E6BF-D49F-8E93703DCADD}"/>
              </a:ext>
            </a:extLst>
          </p:cNvPr>
          <p:cNvSpPr>
            <a:spLocks noGrp="1"/>
          </p:cNvSpPr>
          <p:nvPr>
            <p:ph type="sldNum" sz="quarter" idx="12"/>
          </p:nvPr>
        </p:nvSpPr>
        <p:spPr/>
        <p:txBody>
          <a:bodyPr/>
          <a:lstStyle/>
          <a:p>
            <a:fld id="{21894D18-C47E-4596-99FA-F92E29F268FE}" type="slidenum">
              <a:rPr lang="en-US" smtClean="0"/>
              <a:t>33</a:t>
            </a:fld>
            <a:endParaRPr lang="en-US"/>
          </a:p>
        </p:txBody>
      </p:sp>
    </p:spTree>
    <p:extLst>
      <p:ext uri="{BB962C8B-B14F-4D97-AF65-F5344CB8AC3E}">
        <p14:creationId xmlns:p14="http://schemas.microsoft.com/office/powerpoint/2010/main" val="20716083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0659C-4048-4772-3EB6-031E9060CA42}"/>
              </a:ext>
            </a:extLst>
          </p:cNvPr>
          <p:cNvSpPr>
            <a:spLocks noGrp="1"/>
          </p:cNvSpPr>
          <p:nvPr>
            <p:ph type="title"/>
          </p:nvPr>
        </p:nvSpPr>
        <p:spPr/>
        <p:txBody>
          <a:bodyPr/>
          <a:lstStyle/>
          <a:p>
            <a:r>
              <a:rPr lang="en-US" altLang="en-US" dirty="0"/>
              <a:t>IPC – Message Passing</a:t>
            </a:r>
            <a:endParaRPr lang="en-US" dirty="0"/>
          </a:p>
        </p:txBody>
      </p:sp>
      <p:sp>
        <p:nvSpPr>
          <p:cNvPr id="3" name="Content Placeholder 2">
            <a:extLst>
              <a:ext uri="{FF2B5EF4-FFF2-40B4-BE49-F238E27FC236}">
                <a16:creationId xmlns:a16="http://schemas.microsoft.com/office/drawing/2014/main" id="{DC901E1A-8074-BE81-EEB7-0DFD537543E2}"/>
              </a:ext>
            </a:extLst>
          </p:cNvPr>
          <p:cNvSpPr>
            <a:spLocks noGrp="1"/>
          </p:cNvSpPr>
          <p:nvPr>
            <p:ph idx="1"/>
          </p:nvPr>
        </p:nvSpPr>
        <p:spPr/>
        <p:txBody>
          <a:bodyPr/>
          <a:lstStyle/>
          <a:p>
            <a:pPr>
              <a:lnSpc>
                <a:spcPct val="90000"/>
              </a:lnSpc>
            </a:pPr>
            <a:r>
              <a:rPr lang="en-US" altLang="en-US" sz="3200" dirty="0"/>
              <a:t>Processes communicate with each other without resorting to shared variables</a:t>
            </a:r>
          </a:p>
          <a:p>
            <a:pPr>
              <a:lnSpc>
                <a:spcPct val="90000"/>
              </a:lnSpc>
            </a:pPr>
            <a:endParaRPr lang="en-US" altLang="en-US" sz="900" dirty="0"/>
          </a:p>
          <a:p>
            <a:pPr>
              <a:lnSpc>
                <a:spcPct val="90000"/>
              </a:lnSpc>
            </a:pPr>
            <a:r>
              <a:rPr lang="en-US" altLang="en-US" sz="3200" dirty="0"/>
              <a:t>IPC facility provides two operations:</a:t>
            </a:r>
          </a:p>
          <a:p>
            <a:pPr lvl="1">
              <a:lnSpc>
                <a:spcPct val="90000"/>
              </a:lnSpc>
            </a:pPr>
            <a:r>
              <a:rPr lang="en-US" altLang="en-US" sz="2800" b="1" dirty="0"/>
              <a:t>send</a:t>
            </a:r>
            <a:r>
              <a:rPr lang="en-US" altLang="en-US" sz="2800" dirty="0"/>
              <a:t>(</a:t>
            </a:r>
            <a:r>
              <a:rPr lang="en-US" altLang="en-US" sz="2800" i="1" dirty="0"/>
              <a:t>message</a:t>
            </a:r>
            <a:r>
              <a:rPr lang="en-US" altLang="en-US" sz="2800" dirty="0"/>
              <a:t>)</a:t>
            </a:r>
          </a:p>
          <a:p>
            <a:pPr lvl="1">
              <a:lnSpc>
                <a:spcPct val="90000"/>
              </a:lnSpc>
            </a:pPr>
            <a:r>
              <a:rPr lang="en-US" altLang="en-US" sz="2800" b="1" dirty="0"/>
              <a:t>receive</a:t>
            </a:r>
            <a:r>
              <a:rPr lang="en-US" altLang="en-US" sz="2800" dirty="0"/>
              <a:t>(</a:t>
            </a:r>
            <a:r>
              <a:rPr lang="en-US" altLang="en-US" sz="2800" i="1" dirty="0"/>
              <a:t>message</a:t>
            </a:r>
            <a:r>
              <a:rPr lang="en-US" altLang="en-US" sz="2800" dirty="0"/>
              <a:t>)</a:t>
            </a:r>
          </a:p>
          <a:p>
            <a:pPr lvl="1">
              <a:lnSpc>
                <a:spcPct val="90000"/>
              </a:lnSpc>
              <a:buFont typeface="Monotype Sorts" pitchFamily="-84" charset="2"/>
              <a:buNone/>
            </a:pPr>
            <a:endParaRPr lang="en-US" altLang="en-US" sz="900" dirty="0"/>
          </a:p>
          <a:p>
            <a:pPr>
              <a:lnSpc>
                <a:spcPct val="90000"/>
              </a:lnSpc>
            </a:pPr>
            <a:r>
              <a:rPr lang="en-US" altLang="en-US" sz="3200" dirty="0"/>
              <a:t>The</a:t>
            </a:r>
            <a:r>
              <a:rPr lang="en-US" altLang="en-US" sz="3200" i="1" dirty="0"/>
              <a:t> message</a:t>
            </a:r>
            <a:r>
              <a:rPr lang="en-US" altLang="en-US" sz="3200" dirty="0"/>
              <a:t> size is either fixed or variable</a:t>
            </a:r>
          </a:p>
          <a:p>
            <a:pPr lvl="1">
              <a:lnSpc>
                <a:spcPct val="90000"/>
              </a:lnSpc>
              <a:buFont typeface="Monotype Sorts" pitchFamily="-84" charset="2"/>
              <a:buNone/>
            </a:pPr>
            <a:endParaRPr lang="en-US" altLang="en-US" dirty="0"/>
          </a:p>
          <a:p>
            <a:endParaRPr lang="en-US" dirty="0"/>
          </a:p>
        </p:txBody>
      </p:sp>
      <p:sp>
        <p:nvSpPr>
          <p:cNvPr id="4" name="Date Placeholder 3">
            <a:extLst>
              <a:ext uri="{FF2B5EF4-FFF2-40B4-BE49-F238E27FC236}">
                <a16:creationId xmlns:a16="http://schemas.microsoft.com/office/drawing/2014/main" id="{4E86E4D3-1A3E-C6B1-917B-05C5BABEE432}"/>
              </a:ext>
            </a:extLst>
          </p:cNvPr>
          <p:cNvSpPr>
            <a:spLocks noGrp="1"/>
          </p:cNvSpPr>
          <p:nvPr>
            <p:ph type="dt" sz="half" idx="10"/>
          </p:nvPr>
        </p:nvSpPr>
        <p:spPr/>
        <p:txBody>
          <a:bodyPr/>
          <a:lstStyle/>
          <a:p>
            <a:fld id="{BD760683-DBB8-4AE8-B993-E0C186DF6595}" type="datetime1">
              <a:rPr lang="en-US" smtClean="0"/>
              <a:t>10/4/24</a:t>
            </a:fld>
            <a:endParaRPr lang="en-US"/>
          </a:p>
        </p:txBody>
      </p:sp>
      <p:sp>
        <p:nvSpPr>
          <p:cNvPr id="5" name="Footer Placeholder 4">
            <a:extLst>
              <a:ext uri="{FF2B5EF4-FFF2-40B4-BE49-F238E27FC236}">
                <a16:creationId xmlns:a16="http://schemas.microsoft.com/office/drawing/2014/main" id="{6AE80DBB-E445-9A83-9FC1-F98EDAB8741B}"/>
              </a:ext>
            </a:extLst>
          </p:cNvPr>
          <p:cNvSpPr>
            <a:spLocks noGrp="1"/>
          </p:cNvSpPr>
          <p:nvPr>
            <p:ph type="ftr" sz="quarter" idx="11"/>
          </p:nvPr>
        </p:nvSpPr>
        <p:spPr/>
        <p:txBody>
          <a:bodyPr/>
          <a:lstStyle/>
          <a:p>
            <a:r>
              <a:rPr lang="en-US"/>
              <a:t>CSCE 5640 - Processes</a:t>
            </a:r>
          </a:p>
        </p:txBody>
      </p:sp>
      <p:sp>
        <p:nvSpPr>
          <p:cNvPr id="6" name="Slide Number Placeholder 5">
            <a:extLst>
              <a:ext uri="{FF2B5EF4-FFF2-40B4-BE49-F238E27FC236}">
                <a16:creationId xmlns:a16="http://schemas.microsoft.com/office/drawing/2014/main" id="{3831CB6D-BA32-E6BF-D49F-8E93703DCADD}"/>
              </a:ext>
            </a:extLst>
          </p:cNvPr>
          <p:cNvSpPr>
            <a:spLocks noGrp="1"/>
          </p:cNvSpPr>
          <p:nvPr>
            <p:ph type="sldNum" sz="quarter" idx="12"/>
          </p:nvPr>
        </p:nvSpPr>
        <p:spPr/>
        <p:txBody>
          <a:bodyPr/>
          <a:lstStyle/>
          <a:p>
            <a:fld id="{21894D18-C47E-4596-99FA-F92E29F268FE}" type="slidenum">
              <a:rPr lang="en-US" smtClean="0"/>
              <a:t>34</a:t>
            </a:fld>
            <a:endParaRPr lang="en-US"/>
          </a:p>
        </p:txBody>
      </p:sp>
    </p:spTree>
    <p:extLst>
      <p:ext uri="{BB962C8B-B14F-4D97-AF65-F5344CB8AC3E}">
        <p14:creationId xmlns:p14="http://schemas.microsoft.com/office/powerpoint/2010/main" val="10947772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0659C-4048-4772-3EB6-031E9060CA42}"/>
              </a:ext>
            </a:extLst>
          </p:cNvPr>
          <p:cNvSpPr>
            <a:spLocks noGrp="1"/>
          </p:cNvSpPr>
          <p:nvPr>
            <p:ph type="title"/>
          </p:nvPr>
        </p:nvSpPr>
        <p:spPr/>
        <p:txBody>
          <a:bodyPr/>
          <a:lstStyle/>
          <a:p>
            <a:r>
              <a:rPr lang="en-US" altLang="en-US" dirty="0"/>
              <a:t>Message Passing (contd.)</a:t>
            </a:r>
            <a:endParaRPr lang="en-US" dirty="0"/>
          </a:p>
        </p:txBody>
      </p:sp>
      <p:sp>
        <p:nvSpPr>
          <p:cNvPr id="3" name="Content Placeholder 2">
            <a:extLst>
              <a:ext uri="{FF2B5EF4-FFF2-40B4-BE49-F238E27FC236}">
                <a16:creationId xmlns:a16="http://schemas.microsoft.com/office/drawing/2014/main" id="{DC901E1A-8074-BE81-EEB7-0DFD537543E2}"/>
              </a:ext>
            </a:extLst>
          </p:cNvPr>
          <p:cNvSpPr>
            <a:spLocks noGrp="1"/>
          </p:cNvSpPr>
          <p:nvPr>
            <p:ph idx="1"/>
          </p:nvPr>
        </p:nvSpPr>
        <p:spPr/>
        <p:txBody>
          <a:bodyPr>
            <a:normAutofit/>
          </a:bodyPr>
          <a:lstStyle/>
          <a:p>
            <a:pPr lvl="1">
              <a:lnSpc>
                <a:spcPct val="90000"/>
              </a:lnSpc>
            </a:pPr>
            <a:endParaRPr lang="en-US" altLang="en-US" sz="800" dirty="0"/>
          </a:p>
          <a:p>
            <a:pPr>
              <a:lnSpc>
                <a:spcPct val="90000"/>
              </a:lnSpc>
            </a:pPr>
            <a:r>
              <a:rPr lang="en-US" altLang="en-US" dirty="0"/>
              <a:t>If processes </a:t>
            </a:r>
            <a:r>
              <a:rPr lang="en-US" altLang="en-US" i="1" dirty="0"/>
              <a:t>P</a:t>
            </a:r>
            <a:r>
              <a:rPr lang="en-US" altLang="en-US" dirty="0"/>
              <a:t> and </a:t>
            </a:r>
            <a:r>
              <a:rPr lang="en-US" altLang="en-US" i="1" dirty="0"/>
              <a:t>Q</a:t>
            </a:r>
            <a:r>
              <a:rPr lang="en-US" altLang="en-US" dirty="0"/>
              <a:t> wish to communicate, they need to:</a:t>
            </a:r>
          </a:p>
          <a:p>
            <a:pPr lvl="1">
              <a:lnSpc>
                <a:spcPct val="90000"/>
              </a:lnSpc>
            </a:pPr>
            <a:r>
              <a:rPr lang="en-US" altLang="en-US" dirty="0"/>
              <a:t>Establish a </a:t>
            </a:r>
            <a:r>
              <a:rPr lang="en-US" altLang="en-US" b="1" i="1" dirty="0"/>
              <a:t>communication</a:t>
            </a:r>
            <a:r>
              <a:rPr lang="en-US" altLang="en-US" b="1" dirty="0"/>
              <a:t> </a:t>
            </a:r>
            <a:r>
              <a:rPr lang="en-US" altLang="en-US" b="1" i="1" dirty="0"/>
              <a:t>link</a:t>
            </a:r>
            <a:r>
              <a:rPr lang="en-US" altLang="en-US" b="1" dirty="0"/>
              <a:t> </a:t>
            </a:r>
            <a:r>
              <a:rPr lang="en-US" altLang="en-US" dirty="0"/>
              <a:t>between them</a:t>
            </a:r>
          </a:p>
          <a:p>
            <a:pPr lvl="1">
              <a:lnSpc>
                <a:spcPct val="90000"/>
              </a:lnSpc>
            </a:pPr>
            <a:r>
              <a:rPr lang="en-US" altLang="en-US" dirty="0"/>
              <a:t>Exchange messages via send/receive</a:t>
            </a:r>
          </a:p>
          <a:p>
            <a:pPr>
              <a:lnSpc>
                <a:spcPct val="90000"/>
              </a:lnSpc>
            </a:pPr>
            <a:endParaRPr lang="en-US" altLang="en-US" dirty="0"/>
          </a:p>
          <a:p>
            <a:pPr>
              <a:lnSpc>
                <a:spcPct val="90000"/>
              </a:lnSpc>
            </a:pPr>
            <a:r>
              <a:rPr lang="en-US" altLang="en-US" dirty="0"/>
              <a:t>Logical implementation of a communication link and the send()/receive() operations:</a:t>
            </a:r>
          </a:p>
          <a:p>
            <a:pPr lvl="1"/>
            <a:r>
              <a:rPr lang="en-US" altLang="en-US" dirty="0"/>
              <a:t>Direct or indirect communication</a:t>
            </a:r>
          </a:p>
          <a:p>
            <a:pPr lvl="1"/>
            <a:r>
              <a:rPr lang="en-US" altLang="en-US" dirty="0"/>
              <a:t>Synchronous or asynchronous communication</a:t>
            </a:r>
          </a:p>
          <a:p>
            <a:pPr lvl="1"/>
            <a:r>
              <a:rPr lang="en-US" altLang="en-US" dirty="0"/>
              <a:t>Automatic or explicit buffering</a:t>
            </a:r>
          </a:p>
          <a:p>
            <a:pPr>
              <a:lnSpc>
                <a:spcPct val="90000"/>
              </a:lnSpc>
              <a:buFont typeface="Monotype Sorts" pitchFamily="-84" charset="2"/>
              <a:buNone/>
            </a:pPr>
            <a:endParaRPr lang="en-US" altLang="en-US" dirty="0"/>
          </a:p>
          <a:p>
            <a:endParaRPr lang="en-US" dirty="0"/>
          </a:p>
        </p:txBody>
      </p:sp>
      <p:sp>
        <p:nvSpPr>
          <p:cNvPr id="4" name="Date Placeholder 3">
            <a:extLst>
              <a:ext uri="{FF2B5EF4-FFF2-40B4-BE49-F238E27FC236}">
                <a16:creationId xmlns:a16="http://schemas.microsoft.com/office/drawing/2014/main" id="{4E86E4D3-1A3E-C6B1-917B-05C5BABEE432}"/>
              </a:ext>
            </a:extLst>
          </p:cNvPr>
          <p:cNvSpPr>
            <a:spLocks noGrp="1"/>
          </p:cNvSpPr>
          <p:nvPr>
            <p:ph type="dt" sz="half" idx="10"/>
          </p:nvPr>
        </p:nvSpPr>
        <p:spPr/>
        <p:txBody>
          <a:bodyPr/>
          <a:lstStyle/>
          <a:p>
            <a:fld id="{BD760683-DBB8-4AE8-B993-E0C186DF6595}" type="datetime1">
              <a:rPr lang="en-US" smtClean="0"/>
              <a:t>10/4/24</a:t>
            </a:fld>
            <a:endParaRPr lang="en-US"/>
          </a:p>
        </p:txBody>
      </p:sp>
      <p:sp>
        <p:nvSpPr>
          <p:cNvPr id="5" name="Footer Placeholder 4">
            <a:extLst>
              <a:ext uri="{FF2B5EF4-FFF2-40B4-BE49-F238E27FC236}">
                <a16:creationId xmlns:a16="http://schemas.microsoft.com/office/drawing/2014/main" id="{6AE80DBB-E445-9A83-9FC1-F98EDAB8741B}"/>
              </a:ext>
            </a:extLst>
          </p:cNvPr>
          <p:cNvSpPr>
            <a:spLocks noGrp="1"/>
          </p:cNvSpPr>
          <p:nvPr>
            <p:ph type="ftr" sz="quarter" idx="11"/>
          </p:nvPr>
        </p:nvSpPr>
        <p:spPr/>
        <p:txBody>
          <a:bodyPr/>
          <a:lstStyle/>
          <a:p>
            <a:r>
              <a:rPr lang="en-US"/>
              <a:t>CSCE 5640 - Processes</a:t>
            </a:r>
          </a:p>
        </p:txBody>
      </p:sp>
      <p:sp>
        <p:nvSpPr>
          <p:cNvPr id="6" name="Slide Number Placeholder 5">
            <a:extLst>
              <a:ext uri="{FF2B5EF4-FFF2-40B4-BE49-F238E27FC236}">
                <a16:creationId xmlns:a16="http://schemas.microsoft.com/office/drawing/2014/main" id="{3831CB6D-BA32-E6BF-D49F-8E93703DCADD}"/>
              </a:ext>
            </a:extLst>
          </p:cNvPr>
          <p:cNvSpPr>
            <a:spLocks noGrp="1"/>
          </p:cNvSpPr>
          <p:nvPr>
            <p:ph type="sldNum" sz="quarter" idx="12"/>
          </p:nvPr>
        </p:nvSpPr>
        <p:spPr/>
        <p:txBody>
          <a:bodyPr/>
          <a:lstStyle/>
          <a:p>
            <a:fld id="{21894D18-C47E-4596-99FA-F92E29F268FE}" type="slidenum">
              <a:rPr lang="en-US" smtClean="0"/>
              <a:t>35</a:t>
            </a:fld>
            <a:endParaRPr lang="en-US"/>
          </a:p>
        </p:txBody>
      </p:sp>
    </p:spTree>
    <p:extLst>
      <p:ext uri="{BB962C8B-B14F-4D97-AF65-F5344CB8AC3E}">
        <p14:creationId xmlns:p14="http://schemas.microsoft.com/office/powerpoint/2010/main" val="27332479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0659C-4048-4772-3EB6-031E9060CA42}"/>
              </a:ext>
            </a:extLst>
          </p:cNvPr>
          <p:cNvSpPr>
            <a:spLocks noGrp="1"/>
          </p:cNvSpPr>
          <p:nvPr>
            <p:ph type="title"/>
          </p:nvPr>
        </p:nvSpPr>
        <p:spPr/>
        <p:txBody>
          <a:bodyPr/>
          <a:lstStyle/>
          <a:p>
            <a:r>
              <a:rPr lang="en-US" altLang="en-US" dirty="0"/>
              <a:t>Direct Communication</a:t>
            </a:r>
            <a:endParaRPr lang="en-US" dirty="0"/>
          </a:p>
        </p:txBody>
      </p:sp>
      <p:sp>
        <p:nvSpPr>
          <p:cNvPr id="3" name="Content Placeholder 2">
            <a:extLst>
              <a:ext uri="{FF2B5EF4-FFF2-40B4-BE49-F238E27FC236}">
                <a16:creationId xmlns:a16="http://schemas.microsoft.com/office/drawing/2014/main" id="{DC901E1A-8074-BE81-EEB7-0DFD537543E2}"/>
              </a:ext>
            </a:extLst>
          </p:cNvPr>
          <p:cNvSpPr>
            <a:spLocks noGrp="1"/>
          </p:cNvSpPr>
          <p:nvPr>
            <p:ph idx="1"/>
          </p:nvPr>
        </p:nvSpPr>
        <p:spPr/>
        <p:txBody>
          <a:bodyPr/>
          <a:lstStyle/>
          <a:p>
            <a:r>
              <a:rPr lang="en-US" altLang="en-US" dirty="0"/>
              <a:t>Processes must name each other explicitly:</a:t>
            </a:r>
          </a:p>
          <a:p>
            <a:pPr lvl="1"/>
            <a:r>
              <a:rPr lang="en-US" altLang="en-US" b="1" dirty="0">
                <a:latin typeface="Courier New" panose="02070309020205020404" pitchFamily="49" charset="0"/>
              </a:rPr>
              <a:t>send</a:t>
            </a:r>
            <a:r>
              <a:rPr lang="en-US" altLang="en-US" dirty="0"/>
              <a:t> (</a:t>
            </a:r>
            <a:r>
              <a:rPr lang="en-US" altLang="en-US" i="1" dirty="0"/>
              <a:t>P, message</a:t>
            </a:r>
            <a:r>
              <a:rPr lang="en-US" altLang="en-US" dirty="0"/>
              <a:t>) – send a message to process P</a:t>
            </a:r>
          </a:p>
          <a:p>
            <a:pPr lvl="1"/>
            <a:r>
              <a:rPr lang="en-US" altLang="en-US" b="1" dirty="0">
                <a:latin typeface="Courier New" panose="02070309020205020404" pitchFamily="49" charset="0"/>
              </a:rPr>
              <a:t>receive</a:t>
            </a:r>
            <a:r>
              <a:rPr lang="en-US" altLang="en-US" dirty="0"/>
              <a:t>(</a:t>
            </a:r>
            <a:r>
              <a:rPr lang="en-US" altLang="en-US" i="1" dirty="0"/>
              <a:t>Q, message</a:t>
            </a:r>
            <a:r>
              <a:rPr lang="en-US" altLang="en-US" dirty="0"/>
              <a:t>) – receive a message from process Q</a:t>
            </a:r>
          </a:p>
          <a:p>
            <a:endParaRPr lang="en-US" altLang="en-US" dirty="0"/>
          </a:p>
          <a:p>
            <a:r>
              <a:rPr lang="en-US" altLang="en-US" dirty="0"/>
              <a:t>Properties of communication link</a:t>
            </a:r>
          </a:p>
          <a:p>
            <a:pPr lvl="1"/>
            <a:r>
              <a:rPr lang="en-US" altLang="en-US" dirty="0"/>
              <a:t>Links are established automatically</a:t>
            </a:r>
          </a:p>
          <a:p>
            <a:pPr lvl="1"/>
            <a:r>
              <a:rPr lang="en-US" altLang="en-US" dirty="0"/>
              <a:t>A link is associated with exactly one pair of communicating processes</a:t>
            </a:r>
          </a:p>
          <a:p>
            <a:pPr lvl="1"/>
            <a:r>
              <a:rPr lang="en-US" altLang="en-US" dirty="0"/>
              <a:t>Between each pair there exists exactly one link</a:t>
            </a:r>
          </a:p>
          <a:p>
            <a:pPr lvl="1"/>
            <a:r>
              <a:rPr lang="en-US" altLang="en-US" dirty="0"/>
              <a:t>The link may be unidirectional, but is usually bi-directional</a:t>
            </a:r>
          </a:p>
          <a:p>
            <a:endParaRPr lang="en-US" dirty="0"/>
          </a:p>
        </p:txBody>
      </p:sp>
      <p:sp>
        <p:nvSpPr>
          <p:cNvPr id="4" name="Date Placeholder 3">
            <a:extLst>
              <a:ext uri="{FF2B5EF4-FFF2-40B4-BE49-F238E27FC236}">
                <a16:creationId xmlns:a16="http://schemas.microsoft.com/office/drawing/2014/main" id="{4E86E4D3-1A3E-C6B1-917B-05C5BABEE432}"/>
              </a:ext>
            </a:extLst>
          </p:cNvPr>
          <p:cNvSpPr>
            <a:spLocks noGrp="1"/>
          </p:cNvSpPr>
          <p:nvPr>
            <p:ph type="dt" sz="half" idx="10"/>
          </p:nvPr>
        </p:nvSpPr>
        <p:spPr/>
        <p:txBody>
          <a:bodyPr/>
          <a:lstStyle/>
          <a:p>
            <a:fld id="{BD760683-DBB8-4AE8-B993-E0C186DF6595}" type="datetime1">
              <a:rPr lang="en-US" smtClean="0"/>
              <a:t>10/4/24</a:t>
            </a:fld>
            <a:endParaRPr lang="en-US"/>
          </a:p>
        </p:txBody>
      </p:sp>
      <p:sp>
        <p:nvSpPr>
          <p:cNvPr id="5" name="Footer Placeholder 4">
            <a:extLst>
              <a:ext uri="{FF2B5EF4-FFF2-40B4-BE49-F238E27FC236}">
                <a16:creationId xmlns:a16="http://schemas.microsoft.com/office/drawing/2014/main" id="{6AE80DBB-E445-9A83-9FC1-F98EDAB8741B}"/>
              </a:ext>
            </a:extLst>
          </p:cNvPr>
          <p:cNvSpPr>
            <a:spLocks noGrp="1"/>
          </p:cNvSpPr>
          <p:nvPr>
            <p:ph type="ftr" sz="quarter" idx="11"/>
          </p:nvPr>
        </p:nvSpPr>
        <p:spPr/>
        <p:txBody>
          <a:bodyPr/>
          <a:lstStyle/>
          <a:p>
            <a:r>
              <a:rPr lang="en-US"/>
              <a:t>CSCE 5640 - Processes</a:t>
            </a:r>
          </a:p>
        </p:txBody>
      </p:sp>
      <p:sp>
        <p:nvSpPr>
          <p:cNvPr id="6" name="Slide Number Placeholder 5">
            <a:extLst>
              <a:ext uri="{FF2B5EF4-FFF2-40B4-BE49-F238E27FC236}">
                <a16:creationId xmlns:a16="http://schemas.microsoft.com/office/drawing/2014/main" id="{3831CB6D-BA32-E6BF-D49F-8E93703DCADD}"/>
              </a:ext>
            </a:extLst>
          </p:cNvPr>
          <p:cNvSpPr>
            <a:spLocks noGrp="1"/>
          </p:cNvSpPr>
          <p:nvPr>
            <p:ph type="sldNum" sz="quarter" idx="12"/>
          </p:nvPr>
        </p:nvSpPr>
        <p:spPr/>
        <p:txBody>
          <a:bodyPr/>
          <a:lstStyle/>
          <a:p>
            <a:fld id="{21894D18-C47E-4596-99FA-F92E29F268FE}" type="slidenum">
              <a:rPr lang="en-US" smtClean="0"/>
              <a:t>36</a:t>
            </a:fld>
            <a:endParaRPr lang="en-US"/>
          </a:p>
        </p:txBody>
      </p:sp>
    </p:spTree>
    <p:extLst>
      <p:ext uri="{BB962C8B-B14F-4D97-AF65-F5344CB8AC3E}">
        <p14:creationId xmlns:p14="http://schemas.microsoft.com/office/powerpoint/2010/main" val="33787022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0659C-4048-4772-3EB6-031E9060CA42}"/>
              </a:ext>
            </a:extLst>
          </p:cNvPr>
          <p:cNvSpPr>
            <a:spLocks noGrp="1"/>
          </p:cNvSpPr>
          <p:nvPr>
            <p:ph type="title"/>
          </p:nvPr>
        </p:nvSpPr>
        <p:spPr/>
        <p:txBody>
          <a:bodyPr/>
          <a:lstStyle/>
          <a:p>
            <a:r>
              <a:rPr lang="en-US" altLang="en-US" dirty="0"/>
              <a:t>Indirect Communication</a:t>
            </a:r>
            <a:endParaRPr lang="en-US" dirty="0"/>
          </a:p>
        </p:txBody>
      </p:sp>
      <p:sp>
        <p:nvSpPr>
          <p:cNvPr id="3" name="Content Placeholder 2">
            <a:extLst>
              <a:ext uri="{FF2B5EF4-FFF2-40B4-BE49-F238E27FC236}">
                <a16:creationId xmlns:a16="http://schemas.microsoft.com/office/drawing/2014/main" id="{DC901E1A-8074-BE81-EEB7-0DFD537543E2}"/>
              </a:ext>
            </a:extLst>
          </p:cNvPr>
          <p:cNvSpPr>
            <a:spLocks noGrp="1"/>
          </p:cNvSpPr>
          <p:nvPr>
            <p:ph idx="1"/>
          </p:nvPr>
        </p:nvSpPr>
        <p:spPr/>
        <p:txBody>
          <a:bodyPr/>
          <a:lstStyle/>
          <a:p>
            <a:r>
              <a:rPr lang="en-US" altLang="en-US" dirty="0"/>
              <a:t>Messages are directed and received from </a:t>
            </a:r>
            <a:r>
              <a:rPr lang="en-US" altLang="en-US" i="1" dirty="0"/>
              <a:t>mailboxes</a:t>
            </a:r>
            <a:r>
              <a:rPr lang="en-US" altLang="en-US" dirty="0"/>
              <a:t> (also referred to as </a:t>
            </a:r>
            <a:r>
              <a:rPr lang="en-US" altLang="en-US" i="1" dirty="0"/>
              <a:t>ports</a:t>
            </a:r>
            <a:r>
              <a:rPr lang="en-US" altLang="en-US" dirty="0"/>
              <a:t>)</a:t>
            </a:r>
          </a:p>
          <a:p>
            <a:pPr lvl="1"/>
            <a:r>
              <a:rPr lang="en-US" altLang="en-US" dirty="0"/>
              <a:t>Each mailbox has a unique id</a:t>
            </a:r>
          </a:p>
          <a:p>
            <a:pPr lvl="1"/>
            <a:r>
              <a:rPr lang="en-US" altLang="en-US" dirty="0"/>
              <a:t>Processes can communicate only if they share a mailbox</a:t>
            </a:r>
          </a:p>
          <a:p>
            <a:endParaRPr lang="en-US" altLang="en-US" dirty="0"/>
          </a:p>
          <a:p>
            <a:r>
              <a:rPr lang="en-US" altLang="en-US" dirty="0"/>
              <a:t>Properties of communication link</a:t>
            </a:r>
          </a:p>
          <a:p>
            <a:pPr lvl="1"/>
            <a:r>
              <a:rPr lang="en-US" altLang="en-US" dirty="0"/>
              <a:t>Link established only if processes share a common mailbox</a:t>
            </a:r>
          </a:p>
          <a:p>
            <a:pPr lvl="1"/>
            <a:r>
              <a:rPr lang="en-US" altLang="en-US" dirty="0"/>
              <a:t>A link may be associated with many processes</a:t>
            </a:r>
          </a:p>
          <a:p>
            <a:pPr lvl="1"/>
            <a:r>
              <a:rPr lang="en-US" altLang="en-US" dirty="0"/>
              <a:t>Each pair of processes may share several communication links</a:t>
            </a:r>
          </a:p>
          <a:p>
            <a:pPr lvl="1"/>
            <a:r>
              <a:rPr lang="en-US" altLang="en-US" dirty="0"/>
              <a:t>Link may be unidirectional or bi-directional</a:t>
            </a:r>
          </a:p>
          <a:p>
            <a:endParaRPr lang="en-US" dirty="0"/>
          </a:p>
        </p:txBody>
      </p:sp>
      <p:sp>
        <p:nvSpPr>
          <p:cNvPr id="4" name="Date Placeholder 3">
            <a:extLst>
              <a:ext uri="{FF2B5EF4-FFF2-40B4-BE49-F238E27FC236}">
                <a16:creationId xmlns:a16="http://schemas.microsoft.com/office/drawing/2014/main" id="{4E86E4D3-1A3E-C6B1-917B-05C5BABEE432}"/>
              </a:ext>
            </a:extLst>
          </p:cNvPr>
          <p:cNvSpPr>
            <a:spLocks noGrp="1"/>
          </p:cNvSpPr>
          <p:nvPr>
            <p:ph type="dt" sz="half" idx="10"/>
          </p:nvPr>
        </p:nvSpPr>
        <p:spPr/>
        <p:txBody>
          <a:bodyPr/>
          <a:lstStyle/>
          <a:p>
            <a:fld id="{BD760683-DBB8-4AE8-B993-E0C186DF6595}" type="datetime1">
              <a:rPr lang="en-US" smtClean="0"/>
              <a:t>10/4/24</a:t>
            </a:fld>
            <a:endParaRPr lang="en-US"/>
          </a:p>
        </p:txBody>
      </p:sp>
      <p:sp>
        <p:nvSpPr>
          <p:cNvPr id="5" name="Footer Placeholder 4">
            <a:extLst>
              <a:ext uri="{FF2B5EF4-FFF2-40B4-BE49-F238E27FC236}">
                <a16:creationId xmlns:a16="http://schemas.microsoft.com/office/drawing/2014/main" id="{6AE80DBB-E445-9A83-9FC1-F98EDAB8741B}"/>
              </a:ext>
            </a:extLst>
          </p:cNvPr>
          <p:cNvSpPr>
            <a:spLocks noGrp="1"/>
          </p:cNvSpPr>
          <p:nvPr>
            <p:ph type="ftr" sz="quarter" idx="11"/>
          </p:nvPr>
        </p:nvSpPr>
        <p:spPr/>
        <p:txBody>
          <a:bodyPr/>
          <a:lstStyle/>
          <a:p>
            <a:r>
              <a:rPr lang="en-US"/>
              <a:t>CSCE 5640 - Processes</a:t>
            </a:r>
          </a:p>
        </p:txBody>
      </p:sp>
      <p:sp>
        <p:nvSpPr>
          <p:cNvPr id="6" name="Slide Number Placeholder 5">
            <a:extLst>
              <a:ext uri="{FF2B5EF4-FFF2-40B4-BE49-F238E27FC236}">
                <a16:creationId xmlns:a16="http://schemas.microsoft.com/office/drawing/2014/main" id="{3831CB6D-BA32-E6BF-D49F-8E93703DCADD}"/>
              </a:ext>
            </a:extLst>
          </p:cNvPr>
          <p:cNvSpPr>
            <a:spLocks noGrp="1"/>
          </p:cNvSpPr>
          <p:nvPr>
            <p:ph type="sldNum" sz="quarter" idx="12"/>
          </p:nvPr>
        </p:nvSpPr>
        <p:spPr/>
        <p:txBody>
          <a:bodyPr/>
          <a:lstStyle/>
          <a:p>
            <a:fld id="{21894D18-C47E-4596-99FA-F92E29F268FE}" type="slidenum">
              <a:rPr lang="en-US" smtClean="0"/>
              <a:t>37</a:t>
            </a:fld>
            <a:endParaRPr lang="en-US"/>
          </a:p>
        </p:txBody>
      </p:sp>
    </p:spTree>
    <p:extLst>
      <p:ext uri="{BB962C8B-B14F-4D97-AF65-F5344CB8AC3E}">
        <p14:creationId xmlns:p14="http://schemas.microsoft.com/office/powerpoint/2010/main" val="30460807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0659C-4048-4772-3EB6-031E9060CA42}"/>
              </a:ext>
            </a:extLst>
          </p:cNvPr>
          <p:cNvSpPr>
            <a:spLocks noGrp="1"/>
          </p:cNvSpPr>
          <p:nvPr>
            <p:ph type="title"/>
          </p:nvPr>
        </p:nvSpPr>
        <p:spPr/>
        <p:txBody>
          <a:bodyPr/>
          <a:lstStyle/>
          <a:p>
            <a:r>
              <a:rPr lang="en-US" altLang="en-US" dirty="0"/>
              <a:t>Indirect Communication (contd.)</a:t>
            </a:r>
            <a:endParaRPr lang="en-US" dirty="0"/>
          </a:p>
        </p:txBody>
      </p:sp>
      <p:sp>
        <p:nvSpPr>
          <p:cNvPr id="3" name="Content Placeholder 2">
            <a:extLst>
              <a:ext uri="{FF2B5EF4-FFF2-40B4-BE49-F238E27FC236}">
                <a16:creationId xmlns:a16="http://schemas.microsoft.com/office/drawing/2014/main" id="{DC901E1A-8074-BE81-EEB7-0DFD537543E2}"/>
              </a:ext>
            </a:extLst>
          </p:cNvPr>
          <p:cNvSpPr>
            <a:spLocks noGrp="1"/>
          </p:cNvSpPr>
          <p:nvPr>
            <p:ph idx="1"/>
          </p:nvPr>
        </p:nvSpPr>
        <p:spPr/>
        <p:txBody>
          <a:bodyPr/>
          <a:lstStyle/>
          <a:p>
            <a:r>
              <a:rPr lang="en-US" altLang="en-US" dirty="0"/>
              <a:t>Operations</a:t>
            </a:r>
          </a:p>
          <a:p>
            <a:pPr lvl="1"/>
            <a:r>
              <a:rPr lang="en-US" altLang="en-US" dirty="0"/>
              <a:t>Create a new mailbox (port)</a:t>
            </a:r>
          </a:p>
          <a:p>
            <a:pPr lvl="1"/>
            <a:r>
              <a:rPr lang="en-US" altLang="en-US" dirty="0"/>
              <a:t>Send and receive messages through mailbox</a:t>
            </a:r>
          </a:p>
          <a:p>
            <a:pPr lvl="1"/>
            <a:r>
              <a:rPr lang="en-US" altLang="en-US" dirty="0"/>
              <a:t>Delete a mailbox</a:t>
            </a:r>
          </a:p>
          <a:p>
            <a:endParaRPr lang="en-US" altLang="en-US" dirty="0"/>
          </a:p>
          <a:p>
            <a:r>
              <a:rPr lang="en-US" altLang="en-US" dirty="0"/>
              <a:t>Primitives are defined as:</a:t>
            </a:r>
          </a:p>
          <a:p>
            <a:pPr lvl="1"/>
            <a:r>
              <a:rPr lang="en-US" altLang="en-US" b="1" dirty="0">
                <a:latin typeface="Courier New" panose="02070309020205020404" pitchFamily="49" charset="0"/>
              </a:rPr>
              <a:t>send</a:t>
            </a:r>
            <a:r>
              <a:rPr lang="en-US" altLang="en-US" dirty="0"/>
              <a:t>(</a:t>
            </a:r>
            <a:r>
              <a:rPr lang="en-US" altLang="en-US" i="1" dirty="0"/>
              <a:t>A, message</a:t>
            </a:r>
            <a:r>
              <a:rPr lang="en-US" altLang="en-US" dirty="0"/>
              <a:t>) – send a message to mailbox A</a:t>
            </a:r>
          </a:p>
          <a:p>
            <a:pPr lvl="1"/>
            <a:r>
              <a:rPr lang="en-US" altLang="en-US" b="1" dirty="0">
                <a:latin typeface="Courier New" panose="02070309020205020404" pitchFamily="49" charset="0"/>
              </a:rPr>
              <a:t>receive</a:t>
            </a:r>
            <a:r>
              <a:rPr lang="en-US" altLang="en-US" dirty="0"/>
              <a:t>(</a:t>
            </a:r>
            <a:r>
              <a:rPr lang="en-US" altLang="en-US" i="1" dirty="0"/>
              <a:t>A, message</a:t>
            </a:r>
            <a:r>
              <a:rPr lang="en-US" altLang="en-US" dirty="0"/>
              <a:t>) – receive a message from mailbox A</a:t>
            </a:r>
          </a:p>
          <a:p>
            <a:endParaRPr lang="en-US" dirty="0"/>
          </a:p>
        </p:txBody>
      </p:sp>
      <p:sp>
        <p:nvSpPr>
          <p:cNvPr id="4" name="Date Placeholder 3">
            <a:extLst>
              <a:ext uri="{FF2B5EF4-FFF2-40B4-BE49-F238E27FC236}">
                <a16:creationId xmlns:a16="http://schemas.microsoft.com/office/drawing/2014/main" id="{4E86E4D3-1A3E-C6B1-917B-05C5BABEE432}"/>
              </a:ext>
            </a:extLst>
          </p:cNvPr>
          <p:cNvSpPr>
            <a:spLocks noGrp="1"/>
          </p:cNvSpPr>
          <p:nvPr>
            <p:ph type="dt" sz="half" idx="10"/>
          </p:nvPr>
        </p:nvSpPr>
        <p:spPr/>
        <p:txBody>
          <a:bodyPr/>
          <a:lstStyle/>
          <a:p>
            <a:fld id="{BD760683-DBB8-4AE8-B993-E0C186DF6595}" type="datetime1">
              <a:rPr lang="en-US" smtClean="0"/>
              <a:t>10/4/24</a:t>
            </a:fld>
            <a:endParaRPr lang="en-US"/>
          </a:p>
        </p:txBody>
      </p:sp>
      <p:sp>
        <p:nvSpPr>
          <p:cNvPr id="5" name="Footer Placeholder 4">
            <a:extLst>
              <a:ext uri="{FF2B5EF4-FFF2-40B4-BE49-F238E27FC236}">
                <a16:creationId xmlns:a16="http://schemas.microsoft.com/office/drawing/2014/main" id="{6AE80DBB-E445-9A83-9FC1-F98EDAB8741B}"/>
              </a:ext>
            </a:extLst>
          </p:cNvPr>
          <p:cNvSpPr>
            <a:spLocks noGrp="1"/>
          </p:cNvSpPr>
          <p:nvPr>
            <p:ph type="ftr" sz="quarter" idx="11"/>
          </p:nvPr>
        </p:nvSpPr>
        <p:spPr/>
        <p:txBody>
          <a:bodyPr/>
          <a:lstStyle/>
          <a:p>
            <a:r>
              <a:rPr lang="en-US"/>
              <a:t>CSCE 5640 - Processes</a:t>
            </a:r>
          </a:p>
        </p:txBody>
      </p:sp>
      <p:sp>
        <p:nvSpPr>
          <p:cNvPr id="6" name="Slide Number Placeholder 5">
            <a:extLst>
              <a:ext uri="{FF2B5EF4-FFF2-40B4-BE49-F238E27FC236}">
                <a16:creationId xmlns:a16="http://schemas.microsoft.com/office/drawing/2014/main" id="{3831CB6D-BA32-E6BF-D49F-8E93703DCADD}"/>
              </a:ext>
            </a:extLst>
          </p:cNvPr>
          <p:cNvSpPr>
            <a:spLocks noGrp="1"/>
          </p:cNvSpPr>
          <p:nvPr>
            <p:ph type="sldNum" sz="quarter" idx="12"/>
          </p:nvPr>
        </p:nvSpPr>
        <p:spPr/>
        <p:txBody>
          <a:bodyPr/>
          <a:lstStyle/>
          <a:p>
            <a:fld id="{21894D18-C47E-4596-99FA-F92E29F268FE}" type="slidenum">
              <a:rPr lang="en-US" smtClean="0"/>
              <a:t>38</a:t>
            </a:fld>
            <a:endParaRPr lang="en-US"/>
          </a:p>
        </p:txBody>
      </p:sp>
    </p:spTree>
    <p:extLst>
      <p:ext uri="{BB962C8B-B14F-4D97-AF65-F5344CB8AC3E}">
        <p14:creationId xmlns:p14="http://schemas.microsoft.com/office/powerpoint/2010/main" val="6825179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0659C-4048-4772-3EB6-031E9060CA42}"/>
              </a:ext>
            </a:extLst>
          </p:cNvPr>
          <p:cNvSpPr>
            <a:spLocks noGrp="1"/>
          </p:cNvSpPr>
          <p:nvPr>
            <p:ph type="title"/>
          </p:nvPr>
        </p:nvSpPr>
        <p:spPr/>
        <p:txBody>
          <a:bodyPr/>
          <a:lstStyle/>
          <a:p>
            <a:r>
              <a:rPr lang="en-US" altLang="en-US" dirty="0"/>
              <a:t>Indirect Communication (contd.)</a:t>
            </a:r>
            <a:endParaRPr lang="en-US" dirty="0"/>
          </a:p>
        </p:txBody>
      </p:sp>
      <p:sp>
        <p:nvSpPr>
          <p:cNvPr id="3" name="Content Placeholder 2">
            <a:extLst>
              <a:ext uri="{FF2B5EF4-FFF2-40B4-BE49-F238E27FC236}">
                <a16:creationId xmlns:a16="http://schemas.microsoft.com/office/drawing/2014/main" id="{DC901E1A-8074-BE81-EEB7-0DFD537543E2}"/>
              </a:ext>
            </a:extLst>
          </p:cNvPr>
          <p:cNvSpPr>
            <a:spLocks noGrp="1"/>
          </p:cNvSpPr>
          <p:nvPr>
            <p:ph idx="1"/>
          </p:nvPr>
        </p:nvSpPr>
        <p:spPr/>
        <p:txBody>
          <a:bodyPr>
            <a:normAutofit fontScale="92500"/>
          </a:bodyPr>
          <a:lstStyle/>
          <a:p>
            <a:r>
              <a:rPr lang="en-US" altLang="en-US" dirty="0"/>
              <a:t>Mailbox sharing</a:t>
            </a:r>
          </a:p>
          <a:p>
            <a:pPr lvl="1"/>
            <a:r>
              <a:rPr lang="en-US" altLang="en-US" i="1" dirty="0"/>
              <a:t>P</a:t>
            </a:r>
            <a:r>
              <a:rPr lang="en-US" altLang="en-US" i="1" baseline="-25000" dirty="0"/>
              <a:t>1</a:t>
            </a:r>
            <a:r>
              <a:rPr lang="en-US" altLang="en-US" i="1" dirty="0"/>
              <a:t>, P</a:t>
            </a:r>
            <a:r>
              <a:rPr lang="en-US" altLang="en-US" i="1" baseline="-25000" dirty="0"/>
              <a:t>2</a:t>
            </a:r>
            <a:r>
              <a:rPr lang="en-US" altLang="en-US" dirty="0"/>
              <a:t>, and</a:t>
            </a:r>
            <a:r>
              <a:rPr lang="en-US" altLang="en-US" i="1" dirty="0"/>
              <a:t> P</a:t>
            </a:r>
            <a:r>
              <a:rPr lang="en-US" altLang="en-US" i="1" baseline="-25000" dirty="0"/>
              <a:t>3</a:t>
            </a:r>
            <a:r>
              <a:rPr lang="en-US" altLang="en-US" dirty="0"/>
              <a:t> share mailbox A</a:t>
            </a:r>
          </a:p>
          <a:p>
            <a:pPr lvl="1"/>
            <a:r>
              <a:rPr lang="en-US" altLang="en-US" i="1" dirty="0"/>
              <a:t>P</a:t>
            </a:r>
            <a:r>
              <a:rPr lang="en-US" altLang="en-US" i="1" baseline="-25000" dirty="0"/>
              <a:t>1</a:t>
            </a:r>
            <a:r>
              <a:rPr lang="en-US" altLang="en-US" dirty="0"/>
              <a:t>, sends; </a:t>
            </a:r>
            <a:r>
              <a:rPr lang="en-US" altLang="en-US" i="1" dirty="0"/>
              <a:t>P</a:t>
            </a:r>
            <a:r>
              <a:rPr lang="en-US" altLang="en-US" i="1" baseline="-25000" dirty="0"/>
              <a:t>2</a:t>
            </a:r>
            <a:r>
              <a:rPr lang="en-US" altLang="en-US" i="1" dirty="0"/>
              <a:t> </a:t>
            </a:r>
            <a:r>
              <a:rPr lang="en-US" altLang="en-US" dirty="0"/>
              <a:t>and</a:t>
            </a:r>
            <a:r>
              <a:rPr lang="en-US" altLang="en-US" i="1" dirty="0"/>
              <a:t> P</a:t>
            </a:r>
            <a:r>
              <a:rPr lang="en-US" altLang="en-US" i="1" baseline="-25000" dirty="0"/>
              <a:t>3</a:t>
            </a:r>
            <a:r>
              <a:rPr lang="en-US" altLang="en-US" dirty="0"/>
              <a:t> receive</a:t>
            </a:r>
          </a:p>
          <a:p>
            <a:pPr lvl="1"/>
            <a:r>
              <a:rPr lang="en-US" altLang="en-US" dirty="0"/>
              <a:t>Who gets the message?</a:t>
            </a:r>
          </a:p>
          <a:p>
            <a:endParaRPr lang="en-US" altLang="en-US" dirty="0"/>
          </a:p>
          <a:p>
            <a:r>
              <a:rPr lang="en-US" altLang="en-US" dirty="0"/>
              <a:t>Solutions</a:t>
            </a:r>
          </a:p>
          <a:p>
            <a:pPr lvl="1"/>
            <a:r>
              <a:rPr lang="en-US" altLang="en-US" dirty="0"/>
              <a:t>Allow a link to be associated with at most two processes</a:t>
            </a:r>
          </a:p>
          <a:p>
            <a:pPr lvl="1"/>
            <a:r>
              <a:rPr lang="en-US" altLang="en-US" dirty="0"/>
              <a:t>Allow only one process at a time to execute a receive operation</a:t>
            </a:r>
          </a:p>
          <a:p>
            <a:pPr lvl="1"/>
            <a:r>
              <a:rPr lang="en-US" altLang="en-US" dirty="0"/>
              <a:t>Allow the system to select arbitrarily the receiver.  </a:t>
            </a:r>
          </a:p>
          <a:p>
            <a:pPr lvl="2"/>
            <a:r>
              <a:rPr lang="en-US" altLang="en-US" dirty="0"/>
              <a:t>May define an algorithm for selecting which process will receive message (</a:t>
            </a:r>
            <a:r>
              <a:rPr lang="en-US" altLang="en-US" dirty="0" err="1"/>
              <a:t>eg</a:t>
            </a:r>
            <a:r>
              <a:rPr lang="en-US" altLang="en-US" dirty="0"/>
              <a:t>: </a:t>
            </a:r>
            <a:r>
              <a:rPr lang="en-US" altLang="en-US" i="1" dirty="0"/>
              <a:t>round robin</a:t>
            </a:r>
            <a:r>
              <a:rPr lang="en-US" altLang="en-US" dirty="0"/>
              <a:t>)</a:t>
            </a:r>
          </a:p>
          <a:p>
            <a:pPr lvl="2"/>
            <a:r>
              <a:rPr lang="en-US" altLang="en-US" dirty="0"/>
              <a:t>Sender is notified who the receiver was.</a:t>
            </a:r>
          </a:p>
          <a:p>
            <a:endParaRPr lang="en-US" dirty="0"/>
          </a:p>
        </p:txBody>
      </p:sp>
      <p:sp>
        <p:nvSpPr>
          <p:cNvPr id="4" name="Date Placeholder 3">
            <a:extLst>
              <a:ext uri="{FF2B5EF4-FFF2-40B4-BE49-F238E27FC236}">
                <a16:creationId xmlns:a16="http://schemas.microsoft.com/office/drawing/2014/main" id="{4E86E4D3-1A3E-C6B1-917B-05C5BABEE432}"/>
              </a:ext>
            </a:extLst>
          </p:cNvPr>
          <p:cNvSpPr>
            <a:spLocks noGrp="1"/>
          </p:cNvSpPr>
          <p:nvPr>
            <p:ph type="dt" sz="half" idx="10"/>
          </p:nvPr>
        </p:nvSpPr>
        <p:spPr/>
        <p:txBody>
          <a:bodyPr/>
          <a:lstStyle/>
          <a:p>
            <a:fld id="{BD760683-DBB8-4AE8-B993-E0C186DF6595}" type="datetime1">
              <a:rPr lang="en-US" smtClean="0"/>
              <a:t>10/4/24</a:t>
            </a:fld>
            <a:endParaRPr lang="en-US"/>
          </a:p>
        </p:txBody>
      </p:sp>
      <p:sp>
        <p:nvSpPr>
          <p:cNvPr id="5" name="Footer Placeholder 4">
            <a:extLst>
              <a:ext uri="{FF2B5EF4-FFF2-40B4-BE49-F238E27FC236}">
                <a16:creationId xmlns:a16="http://schemas.microsoft.com/office/drawing/2014/main" id="{6AE80DBB-E445-9A83-9FC1-F98EDAB8741B}"/>
              </a:ext>
            </a:extLst>
          </p:cNvPr>
          <p:cNvSpPr>
            <a:spLocks noGrp="1"/>
          </p:cNvSpPr>
          <p:nvPr>
            <p:ph type="ftr" sz="quarter" idx="11"/>
          </p:nvPr>
        </p:nvSpPr>
        <p:spPr/>
        <p:txBody>
          <a:bodyPr/>
          <a:lstStyle/>
          <a:p>
            <a:r>
              <a:rPr lang="en-US"/>
              <a:t>CSCE 5640 - Processes</a:t>
            </a:r>
          </a:p>
        </p:txBody>
      </p:sp>
      <p:sp>
        <p:nvSpPr>
          <p:cNvPr id="6" name="Slide Number Placeholder 5">
            <a:extLst>
              <a:ext uri="{FF2B5EF4-FFF2-40B4-BE49-F238E27FC236}">
                <a16:creationId xmlns:a16="http://schemas.microsoft.com/office/drawing/2014/main" id="{3831CB6D-BA32-E6BF-D49F-8E93703DCADD}"/>
              </a:ext>
            </a:extLst>
          </p:cNvPr>
          <p:cNvSpPr>
            <a:spLocks noGrp="1"/>
          </p:cNvSpPr>
          <p:nvPr>
            <p:ph type="sldNum" sz="quarter" idx="12"/>
          </p:nvPr>
        </p:nvSpPr>
        <p:spPr/>
        <p:txBody>
          <a:bodyPr/>
          <a:lstStyle/>
          <a:p>
            <a:fld id="{21894D18-C47E-4596-99FA-F92E29F268FE}" type="slidenum">
              <a:rPr lang="en-US" smtClean="0"/>
              <a:t>39</a:t>
            </a:fld>
            <a:endParaRPr lang="en-US"/>
          </a:p>
        </p:txBody>
      </p:sp>
    </p:spTree>
    <p:extLst>
      <p:ext uri="{BB962C8B-B14F-4D97-AF65-F5344CB8AC3E}">
        <p14:creationId xmlns:p14="http://schemas.microsoft.com/office/powerpoint/2010/main" val="2498465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42954-174D-AF7A-89E2-67D0878CBCDB}"/>
              </a:ext>
            </a:extLst>
          </p:cNvPr>
          <p:cNvSpPr>
            <a:spLocks noGrp="1"/>
          </p:cNvSpPr>
          <p:nvPr>
            <p:ph type="title"/>
          </p:nvPr>
        </p:nvSpPr>
        <p:spPr/>
        <p:txBody>
          <a:bodyPr/>
          <a:lstStyle/>
          <a:p>
            <a:r>
              <a:rPr lang="en-US" dirty="0"/>
              <a:t>Process Concept (contd.)</a:t>
            </a:r>
          </a:p>
        </p:txBody>
      </p:sp>
      <p:sp>
        <p:nvSpPr>
          <p:cNvPr id="3" name="Content Placeholder 2">
            <a:extLst>
              <a:ext uri="{FF2B5EF4-FFF2-40B4-BE49-F238E27FC236}">
                <a16:creationId xmlns:a16="http://schemas.microsoft.com/office/drawing/2014/main" id="{B3A1B8D5-6AD3-FA7A-71F0-33786AEF3FA6}"/>
              </a:ext>
            </a:extLst>
          </p:cNvPr>
          <p:cNvSpPr>
            <a:spLocks noGrp="1"/>
          </p:cNvSpPr>
          <p:nvPr>
            <p:ph idx="1"/>
          </p:nvPr>
        </p:nvSpPr>
        <p:spPr>
          <a:xfrm>
            <a:off x="838200" y="1825625"/>
            <a:ext cx="6868212" cy="4351338"/>
          </a:xfrm>
        </p:spPr>
        <p:txBody>
          <a:bodyPr>
            <a:normAutofit/>
          </a:bodyPr>
          <a:lstStyle/>
          <a:p>
            <a:r>
              <a:rPr lang="en-US" altLang="en-US" sz="2400" dirty="0"/>
              <a:t>Program is </a:t>
            </a:r>
            <a:r>
              <a:rPr lang="en-US" altLang="en-US" sz="2400" b="1" dirty="0"/>
              <a:t>passive</a:t>
            </a:r>
            <a:r>
              <a:rPr lang="en-US" altLang="en-US" sz="2400" dirty="0"/>
              <a:t> entity stored on disk (</a:t>
            </a:r>
            <a:r>
              <a:rPr lang="en-US" altLang="en-US" sz="2400" b="1" dirty="0">
                <a:solidFill>
                  <a:schemeClr val="accent6">
                    <a:lumMod val="75000"/>
                  </a:schemeClr>
                </a:solidFill>
              </a:rPr>
              <a:t>executable file</a:t>
            </a:r>
            <a:r>
              <a:rPr lang="en-US" altLang="en-US" sz="2400" dirty="0"/>
              <a:t>) and process is </a:t>
            </a:r>
            <a:r>
              <a:rPr lang="en-US" altLang="en-US" sz="2400" b="1" dirty="0"/>
              <a:t>active</a:t>
            </a:r>
            <a:r>
              <a:rPr lang="en-US" altLang="en-US" sz="2400" b="1" i="1" dirty="0"/>
              <a:t> </a:t>
            </a:r>
          </a:p>
          <a:p>
            <a:pPr lvl="1"/>
            <a:r>
              <a:rPr lang="en-US" altLang="en-US" sz="2000" dirty="0"/>
              <a:t>Program becomes process when an executable file is loaded into memory</a:t>
            </a:r>
          </a:p>
          <a:p>
            <a:endParaRPr lang="en-US" altLang="en-US" sz="2400" dirty="0"/>
          </a:p>
          <a:p>
            <a:r>
              <a:rPr lang="en-US" altLang="en-US" sz="2400" dirty="0"/>
              <a:t>Execution of program started via GUI mouse clicks, command line entry of its name, etc.</a:t>
            </a:r>
          </a:p>
          <a:p>
            <a:endParaRPr lang="en-US" altLang="en-US" sz="2400" dirty="0"/>
          </a:p>
          <a:p>
            <a:r>
              <a:rPr lang="en-US" altLang="en-US" sz="2400" dirty="0"/>
              <a:t>One program can be several processes</a:t>
            </a:r>
          </a:p>
          <a:p>
            <a:pPr lvl="1"/>
            <a:r>
              <a:rPr lang="en-US" altLang="en-US" sz="2000" dirty="0"/>
              <a:t>Consider multiple users executing the same program</a:t>
            </a:r>
          </a:p>
        </p:txBody>
      </p:sp>
      <p:pic>
        <p:nvPicPr>
          <p:cNvPr id="4" name="Picture 1">
            <a:extLst>
              <a:ext uri="{FF2B5EF4-FFF2-40B4-BE49-F238E27FC236}">
                <a16:creationId xmlns:a16="http://schemas.microsoft.com/office/drawing/2014/main" id="{40837862-E065-FB82-22A9-898CE748882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034621" y="1920326"/>
            <a:ext cx="2600696" cy="4161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12A55CDA-C13A-B17B-1EED-9B366EAC392B}"/>
              </a:ext>
            </a:extLst>
          </p:cNvPr>
          <p:cNvSpPr txBox="1"/>
          <p:nvPr/>
        </p:nvSpPr>
        <p:spPr>
          <a:xfrm>
            <a:off x="8305014" y="6176963"/>
            <a:ext cx="2600455" cy="369332"/>
          </a:xfrm>
          <a:prstGeom prst="rect">
            <a:avLst/>
          </a:prstGeom>
          <a:noFill/>
        </p:spPr>
        <p:txBody>
          <a:bodyPr wrap="none" rtlCol="0">
            <a:spAutoFit/>
          </a:bodyPr>
          <a:lstStyle/>
          <a:p>
            <a:r>
              <a:rPr lang="en-US" dirty="0"/>
              <a:t>Process layout in memory</a:t>
            </a:r>
          </a:p>
        </p:txBody>
      </p:sp>
      <p:sp>
        <p:nvSpPr>
          <p:cNvPr id="6" name="Date Placeholder 5">
            <a:extLst>
              <a:ext uri="{FF2B5EF4-FFF2-40B4-BE49-F238E27FC236}">
                <a16:creationId xmlns:a16="http://schemas.microsoft.com/office/drawing/2014/main" id="{307E507C-DD8E-CE04-3F1A-85A281A65782}"/>
              </a:ext>
            </a:extLst>
          </p:cNvPr>
          <p:cNvSpPr>
            <a:spLocks noGrp="1"/>
          </p:cNvSpPr>
          <p:nvPr>
            <p:ph type="dt" sz="half" idx="10"/>
          </p:nvPr>
        </p:nvSpPr>
        <p:spPr/>
        <p:txBody>
          <a:bodyPr/>
          <a:lstStyle/>
          <a:p>
            <a:fld id="{7E995DF0-7967-4D1B-BE3F-D0C4E90D41CE}" type="datetime1">
              <a:rPr lang="en-US" smtClean="0"/>
              <a:t>10/4/24</a:t>
            </a:fld>
            <a:endParaRPr lang="en-US"/>
          </a:p>
        </p:txBody>
      </p:sp>
      <p:sp>
        <p:nvSpPr>
          <p:cNvPr id="7" name="Footer Placeholder 6">
            <a:extLst>
              <a:ext uri="{FF2B5EF4-FFF2-40B4-BE49-F238E27FC236}">
                <a16:creationId xmlns:a16="http://schemas.microsoft.com/office/drawing/2014/main" id="{D439268D-F237-C6BF-4E04-2C1BE85CF42A}"/>
              </a:ext>
            </a:extLst>
          </p:cNvPr>
          <p:cNvSpPr>
            <a:spLocks noGrp="1"/>
          </p:cNvSpPr>
          <p:nvPr>
            <p:ph type="ftr" sz="quarter" idx="11"/>
          </p:nvPr>
        </p:nvSpPr>
        <p:spPr/>
        <p:txBody>
          <a:bodyPr/>
          <a:lstStyle/>
          <a:p>
            <a:r>
              <a:rPr lang="en-US" dirty="0"/>
              <a:t>CSCE 5640 - Processes</a:t>
            </a:r>
          </a:p>
        </p:txBody>
      </p:sp>
      <p:sp>
        <p:nvSpPr>
          <p:cNvPr id="8" name="Slide Number Placeholder 7">
            <a:extLst>
              <a:ext uri="{FF2B5EF4-FFF2-40B4-BE49-F238E27FC236}">
                <a16:creationId xmlns:a16="http://schemas.microsoft.com/office/drawing/2014/main" id="{F645E3C6-C404-DC2B-097F-55F24DC30DC0}"/>
              </a:ext>
            </a:extLst>
          </p:cNvPr>
          <p:cNvSpPr>
            <a:spLocks noGrp="1"/>
          </p:cNvSpPr>
          <p:nvPr>
            <p:ph type="sldNum" sz="quarter" idx="12"/>
          </p:nvPr>
        </p:nvSpPr>
        <p:spPr/>
        <p:txBody>
          <a:bodyPr/>
          <a:lstStyle/>
          <a:p>
            <a:fld id="{21894D18-C47E-4596-99FA-F92E29F268FE}" type="slidenum">
              <a:rPr lang="en-US" smtClean="0"/>
              <a:t>4</a:t>
            </a:fld>
            <a:endParaRPr lang="en-US"/>
          </a:p>
        </p:txBody>
      </p:sp>
    </p:spTree>
    <p:extLst>
      <p:ext uri="{BB962C8B-B14F-4D97-AF65-F5344CB8AC3E}">
        <p14:creationId xmlns:p14="http://schemas.microsoft.com/office/powerpoint/2010/main" val="23747554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4F60B-7B84-8C95-4AF0-CC89A7898686}"/>
              </a:ext>
            </a:extLst>
          </p:cNvPr>
          <p:cNvSpPr>
            <a:spLocks noGrp="1"/>
          </p:cNvSpPr>
          <p:nvPr>
            <p:ph type="title"/>
          </p:nvPr>
        </p:nvSpPr>
        <p:spPr/>
        <p:txBody>
          <a:bodyPr/>
          <a:lstStyle/>
          <a:p>
            <a:r>
              <a:rPr lang="en-US" altLang="en-US" dirty="0"/>
              <a:t>Synchronization</a:t>
            </a:r>
            <a:endParaRPr lang="en-US" dirty="0"/>
          </a:p>
        </p:txBody>
      </p:sp>
      <p:sp>
        <p:nvSpPr>
          <p:cNvPr id="3" name="Content Placeholder 2">
            <a:extLst>
              <a:ext uri="{FF2B5EF4-FFF2-40B4-BE49-F238E27FC236}">
                <a16:creationId xmlns:a16="http://schemas.microsoft.com/office/drawing/2014/main" id="{C10F3199-218F-0801-2F44-79C0A4A1EF5F}"/>
              </a:ext>
            </a:extLst>
          </p:cNvPr>
          <p:cNvSpPr>
            <a:spLocks noGrp="1"/>
          </p:cNvSpPr>
          <p:nvPr>
            <p:ph idx="1"/>
          </p:nvPr>
        </p:nvSpPr>
        <p:spPr/>
        <p:txBody>
          <a:bodyPr>
            <a:normAutofit fontScale="77500" lnSpcReduction="20000"/>
          </a:bodyPr>
          <a:lstStyle/>
          <a:p>
            <a:pPr marL="379413" indent="-379413">
              <a:defRPr/>
            </a:pPr>
            <a:r>
              <a:rPr lang="en-US" dirty="0">
                <a:cs typeface="ＭＳ Ｐゴシック" charset="-128"/>
              </a:rPr>
              <a:t>Message passing may be either blocking or non-blocking</a:t>
            </a:r>
          </a:p>
          <a:p>
            <a:pPr marL="379413" indent="-379413">
              <a:defRPr/>
            </a:pPr>
            <a:endParaRPr lang="en-US" dirty="0"/>
          </a:p>
          <a:p>
            <a:pPr marL="379413" indent="-379413">
              <a:defRPr/>
            </a:pPr>
            <a:r>
              <a:rPr lang="en-US" dirty="0"/>
              <a:t>Blocking</a:t>
            </a:r>
            <a:r>
              <a:rPr lang="en-US" dirty="0">
                <a:cs typeface="ＭＳ Ｐゴシック" charset="-128"/>
              </a:rPr>
              <a:t> is considered </a:t>
            </a:r>
            <a:r>
              <a:rPr lang="en-US" dirty="0"/>
              <a:t>synchronous</a:t>
            </a:r>
          </a:p>
          <a:p>
            <a:pPr marL="798513" lvl="1" indent="-341313">
              <a:defRPr/>
            </a:pPr>
            <a:r>
              <a:rPr lang="en-US" dirty="0"/>
              <a:t>Blocking send -- the sender is blocked until the message is received</a:t>
            </a:r>
          </a:p>
          <a:p>
            <a:pPr marL="798513" lvl="1" indent="-341313">
              <a:defRPr/>
            </a:pPr>
            <a:r>
              <a:rPr lang="en-US" dirty="0"/>
              <a:t>Blocking receive -- the receiver is  blocked until a message is available</a:t>
            </a:r>
          </a:p>
          <a:p>
            <a:pPr marL="379413" indent="-379413">
              <a:defRPr/>
            </a:pPr>
            <a:endParaRPr lang="en-US" dirty="0"/>
          </a:p>
          <a:p>
            <a:pPr marL="379413" indent="-379413">
              <a:defRPr/>
            </a:pPr>
            <a:r>
              <a:rPr lang="en-US" dirty="0"/>
              <a:t>Non-blocking</a:t>
            </a:r>
            <a:r>
              <a:rPr lang="en-US" dirty="0">
                <a:cs typeface="ＭＳ Ｐゴシック" charset="-128"/>
              </a:rPr>
              <a:t> is considered </a:t>
            </a:r>
            <a:r>
              <a:rPr lang="en-US" dirty="0"/>
              <a:t>asynchronous</a:t>
            </a:r>
          </a:p>
          <a:p>
            <a:pPr marL="798513" lvl="1" indent="-341313">
              <a:defRPr/>
            </a:pPr>
            <a:r>
              <a:rPr lang="en-US" dirty="0"/>
              <a:t>Non-blocking send -- the sender sends the message and continue</a:t>
            </a:r>
          </a:p>
          <a:p>
            <a:pPr marL="798513" lvl="1" indent="-341313">
              <a:defRPr/>
            </a:pPr>
            <a:r>
              <a:rPr lang="en-US" dirty="0"/>
              <a:t>Non-blocking receive -- the receiver receives:</a:t>
            </a:r>
          </a:p>
          <a:p>
            <a:pPr marL="1141413" lvl="2" indent="-341313">
              <a:defRPr/>
            </a:pPr>
            <a:r>
              <a:rPr lang="en-US" dirty="0"/>
              <a:t>A valid message,  or </a:t>
            </a:r>
          </a:p>
          <a:p>
            <a:pPr marL="1141413" lvl="2" indent="-341313">
              <a:defRPr/>
            </a:pPr>
            <a:r>
              <a:rPr lang="en-US" dirty="0"/>
              <a:t>Null message</a:t>
            </a:r>
          </a:p>
          <a:p>
            <a:pPr marL="398463" indent="-341313">
              <a:defRPr/>
            </a:pPr>
            <a:endParaRPr lang="en-US" dirty="0">
              <a:ea typeface="ＭＳ Ｐゴシック" charset="0"/>
              <a:cs typeface="ＭＳ Ｐゴシック" charset="-128"/>
            </a:endParaRPr>
          </a:p>
          <a:p>
            <a:pPr marL="398463" indent="-341313">
              <a:defRPr/>
            </a:pPr>
            <a:r>
              <a:rPr lang="en-US" dirty="0">
                <a:ea typeface="ＭＳ Ｐゴシック" charset="0"/>
                <a:cs typeface="ＭＳ Ｐゴシック" charset="-128"/>
              </a:rPr>
              <a:t>Different combinations possible</a:t>
            </a:r>
          </a:p>
          <a:p>
            <a:pPr marL="798513" lvl="1" indent="-341313">
              <a:defRPr/>
            </a:pPr>
            <a:r>
              <a:rPr lang="en-US" dirty="0">
                <a:ea typeface="ＭＳ Ｐゴシック" charset="0"/>
              </a:rPr>
              <a:t>If both send and receive are blocking, we have a </a:t>
            </a:r>
            <a:r>
              <a:rPr lang="en-US" dirty="0"/>
              <a:t>rendezvous</a:t>
            </a:r>
            <a:endParaRPr lang="en-US" dirty="0">
              <a:cs typeface="ＭＳ Ｐゴシック" charset="-128"/>
            </a:endParaRPr>
          </a:p>
          <a:p>
            <a:pPr marL="1141413" lvl="2" indent="-341313">
              <a:buFont typeface="Monotype Sorts" pitchFamily="-84" charset="2"/>
              <a:buChar char="l"/>
              <a:defRPr/>
            </a:pPr>
            <a:endParaRPr lang="en-US" dirty="0"/>
          </a:p>
          <a:p>
            <a:endParaRPr lang="en-US" dirty="0"/>
          </a:p>
        </p:txBody>
      </p:sp>
      <p:sp>
        <p:nvSpPr>
          <p:cNvPr id="4" name="Date Placeholder 3">
            <a:extLst>
              <a:ext uri="{FF2B5EF4-FFF2-40B4-BE49-F238E27FC236}">
                <a16:creationId xmlns:a16="http://schemas.microsoft.com/office/drawing/2014/main" id="{BBB72D1D-1709-F6BA-21C6-E42AA8A0223E}"/>
              </a:ext>
            </a:extLst>
          </p:cNvPr>
          <p:cNvSpPr>
            <a:spLocks noGrp="1"/>
          </p:cNvSpPr>
          <p:nvPr>
            <p:ph type="dt" sz="half" idx="10"/>
          </p:nvPr>
        </p:nvSpPr>
        <p:spPr/>
        <p:txBody>
          <a:bodyPr/>
          <a:lstStyle/>
          <a:p>
            <a:fld id="{BD760683-DBB8-4AE8-B993-E0C186DF6595}" type="datetime1">
              <a:rPr lang="en-US" smtClean="0"/>
              <a:t>10/4/24</a:t>
            </a:fld>
            <a:endParaRPr lang="en-US"/>
          </a:p>
        </p:txBody>
      </p:sp>
      <p:sp>
        <p:nvSpPr>
          <p:cNvPr id="5" name="Footer Placeholder 4">
            <a:extLst>
              <a:ext uri="{FF2B5EF4-FFF2-40B4-BE49-F238E27FC236}">
                <a16:creationId xmlns:a16="http://schemas.microsoft.com/office/drawing/2014/main" id="{FFA58732-2F72-FA0E-2332-DE439E400AC6}"/>
              </a:ext>
            </a:extLst>
          </p:cNvPr>
          <p:cNvSpPr>
            <a:spLocks noGrp="1"/>
          </p:cNvSpPr>
          <p:nvPr>
            <p:ph type="ftr" sz="quarter" idx="11"/>
          </p:nvPr>
        </p:nvSpPr>
        <p:spPr/>
        <p:txBody>
          <a:bodyPr/>
          <a:lstStyle/>
          <a:p>
            <a:r>
              <a:rPr lang="en-US"/>
              <a:t>CSCE 5640 - Processes</a:t>
            </a:r>
          </a:p>
        </p:txBody>
      </p:sp>
      <p:sp>
        <p:nvSpPr>
          <p:cNvPr id="6" name="Slide Number Placeholder 5">
            <a:extLst>
              <a:ext uri="{FF2B5EF4-FFF2-40B4-BE49-F238E27FC236}">
                <a16:creationId xmlns:a16="http://schemas.microsoft.com/office/drawing/2014/main" id="{A22E1365-83F0-00C9-B572-4E2A5165387B}"/>
              </a:ext>
            </a:extLst>
          </p:cNvPr>
          <p:cNvSpPr>
            <a:spLocks noGrp="1"/>
          </p:cNvSpPr>
          <p:nvPr>
            <p:ph type="sldNum" sz="quarter" idx="12"/>
          </p:nvPr>
        </p:nvSpPr>
        <p:spPr/>
        <p:txBody>
          <a:bodyPr/>
          <a:lstStyle/>
          <a:p>
            <a:fld id="{21894D18-C47E-4596-99FA-F92E29F268FE}" type="slidenum">
              <a:rPr lang="en-US" smtClean="0"/>
              <a:t>40</a:t>
            </a:fld>
            <a:endParaRPr lang="en-US"/>
          </a:p>
        </p:txBody>
      </p:sp>
    </p:spTree>
    <p:extLst>
      <p:ext uri="{BB962C8B-B14F-4D97-AF65-F5344CB8AC3E}">
        <p14:creationId xmlns:p14="http://schemas.microsoft.com/office/powerpoint/2010/main" val="30120646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31EC8-B70E-0231-E8C0-E890ED222F5F}"/>
              </a:ext>
            </a:extLst>
          </p:cNvPr>
          <p:cNvSpPr>
            <a:spLocks noGrp="1"/>
          </p:cNvSpPr>
          <p:nvPr>
            <p:ph type="title"/>
          </p:nvPr>
        </p:nvSpPr>
        <p:spPr/>
        <p:txBody>
          <a:bodyPr/>
          <a:lstStyle/>
          <a:p>
            <a:r>
              <a:rPr lang="en-US" altLang="en-US" sz="4400" dirty="0"/>
              <a:t>Producer-Consumer: Message Passing</a:t>
            </a:r>
            <a:endParaRPr lang="en-US" dirty="0"/>
          </a:p>
        </p:txBody>
      </p:sp>
      <p:sp>
        <p:nvSpPr>
          <p:cNvPr id="3" name="Content Placeholder 2">
            <a:extLst>
              <a:ext uri="{FF2B5EF4-FFF2-40B4-BE49-F238E27FC236}">
                <a16:creationId xmlns:a16="http://schemas.microsoft.com/office/drawing/2014/main" id="{302D3FD5-07D1-8980-7B5B-59D8E302C778}"/>
              </a:ext>
            </a:extLst>
          </p:cNvPr>
          <p:cNvSpPr>
            <a:spLocks noGrp="1"/>
          </p:cNvSpPr>
          <p:nvPr>
            <p:ph idx="1"/>
          </p:nvPr>
        </p:nvSpPr>
        <p:spPr/>
        <p:txBody>
          <a:bodyPr>
            <a:normAutofit fontScale="77500" lnSpcReduction="20000"/>
          </a:bodyPr>
          <a:lstStyle/>
          <a:p>
            <a:r>
              <a:rPr lang="en-US" altLang="en-US" dirty="0"/>
              <a:t>Producer</a:t>
            </a:r>
          </a:p>
          <a:p>
            <a:pPr>
              <a:spcBef>
                <a:spcPct val="0"/>
              </a:spcBef>
              <a:buClrTx/>
              <a:buSzTx/>
              <a:buFont typeface="Monotype Sorts" pitchFamily="-84" charset="2"/>
              <a:buNone/>
            </a:pPr>
            <a:r>
              <a:rPr kumimoji="0" lang="en-US" altLang="en-US" dirty="0">
                <a:latin typeface="Courier New" panose="02070309020205020404" pitchFamily="49" charset="0"/>
                <a:cs typeface="Courier New" panose="02070309020205020404" pitchFamily="49" charset="0"/>
              </a:rPr>
              <a:t>		message </a:t>
            </a:r>
            <a:r>
              <a:rPr kumimoji="0" lang="en-US" altLang="en-US" dirty="0" err="1">
                <a:latin typeface="Courier New" panose="02070309020205020404" pitchFamily="49" charset="0"/>
                <a:cs typeface="Courier New" panose="02070309020205020404" pitchFamily="49" charset="0"/>
              </a:rPr>
              <a:t>next_produced</a:t>
            </a:r>
            <a:r>
              <a:rPr kumimoji="0" lang="en-US" altLang="en-US" dirty="0">
                <a:latin typeface="Courier New" panose="02070309020205020404" pitchFamily="49" charset="0"/>
                <a:cs typeface="Courier New" panose="02070309020205020404" pitchFamily="49" charset="0"/>
              </a:rPr>
              <a:t>;</a:t>
            </a:r>
            <a:br>
              <a:rPr kumimoji="0" lang="en-US" altLang="en-US" dirty="0">
                <a:latin typeface="Courier New" panose="02070309020205020404" pitchFamily="49" charset="0"/>
                <a:cs typeface="Courier New" panose="02070309020205020404" pitchFamily="49" charset="0"/>
              </a:rPr>
            </a:br>
            <a:r>
              <a:rPr kumimoji="0" lang="en-US" altLang="en-US" dirty="0">
                <a:latin typeface="Courier New" panose="02070309020205020404" pitchFamily="49" charset="0"/>
                <a:cs typeface="Courier New" panose="02070309020205020404" pitchFamily="49" charset="0"/>
              </a:rPr>
              <a:t>	</a:t>
            </a:r>
          </a:p>
          <a:p>
            <a:pPr>
              <a:spcBef>
                <a:spcPct val="0"/>
              </a:spcBef>
              <a:buClrTx/>
              <a:buSzTx/>
              <a:buFont typeface="Monotype Sorts" pitchFamily="-84" charset="2"/>
              <a:buNone/>
            </a:pPr>
            <a:r>
              <a:rPr kumimoji="0" lang="en-US" altLang="en-US" dirty="0">
                <a:latin typeface="Courier New" panose="02070309020205020404" pitchFamily="49" charset="0"/>
                <a:cs typeface="Courier New" panose="02070309020205020404" pitchFamily="49" charset="0"/>
              </a:rPr>
              <a:t>		while (true) {</a:t>
            </a:r>
            <a:br>
              <a:rPr kumimoji="0" lang="en-US" altLang="en-US" dirty="0">
                <a:latin typeface="Courier New" panose="02070309020205020404" pitchFamily="49" charset="0"/>
                <a:cs typeface="Courier New" panose="02070309020205020404" pitchFamily="49" charset="0"/>
              </a:rPr>
            </a:br>
            <a:r>
              <a:rPr kumimoji="0" lang="en-US" altLang="en-US" dirty="0">
                <a:latin typeface="Courier New" panose="02070309020205020404" pitchFamily="49" charset="0"/>
                <a:cs typeface="Courier New" panose="02070309020205020404" pitchFamily="49" charset="0"/>
              </a:rPr>
              <a:t>		/* produce an item in </a:t>
            </a:r>
            <a:r>
              <a:rPr kumimoji="0" lang="en-US" altLang="en-US" dirty="0" err="1">
                <a:latin typeface="Courier New" panose="02070309020205020404" pitchFamily="49" charset="0"/>
                <a:cs typeface="Courier New" panose="02070309020205020404" pitchFamily="49" charset="0"/>
              </a:rPr>
              <a:t>next_produced</a:t>
            </a:r>
            <a:r>
              <a:rPr kumimoji="0" lang="en-US" altLang="en-US" dirty="0">
                <a:latin typeface="Courier New" panose="02070309020205020404" pitchFamily="49" charset="0"/>
                <a:cs typeface="Courier New" panose="02070309020205020404" pitchFamily="49" charset="0"/>
              </a:rPr>
              <a:t> */</a:t>
            </a:r>
            <a:br>
              <a:rPr kumimoji="0" lang="en-US" altLang="en-US" dirty="0">
                <a:latin typeface="Courier New" panose="02070309020205020404" pitchFamily="49" charset="0"/>
                <a:cs typeface="Courier New" panose="02070309020205020404" pitchFamily="49" charset="0"/>
              </a:rPr>
            </a:br>
            <a:r>
              <a:rPr kumimoji="0" lang="en-US" altLang="en-US" dirty="0">
                <a:latin typeface="Courier New" panose="02070309020205020404" pitchFamily="49" charset="0"/>
                <a:cs typeface="Courier New" panose="02070309020205020404" pitchFamily="49" charset="0"/>
              </a:rPr>
              <a:t> </a:t>
            </a:r>
          </a:p>
          <a:p>
            <a:pPr>
              <a:spcBef>
                <a:spcPct val="0"/>
              </a:spcBef>
              <a:buClrTx/>
              <a:buSzTx/>
              <a:buFont typeface="Monotype Sorts" pitchFamily="-84" charset="2"/>
              <a:buNone/>
            </a:pPr>
            <a:r>
              <a:rPr kumimoji="0" lang="en-US" altLang="en-US" dirty="0">
                <a:latin typeface="Courier New" panose="02070309020205020404" pitchFamily="49" charset="0"/>
                <a:cs typeface="Courier New" panose="02070309020205020404" pitchFamily="49" charset="0"/>
              </a:rPr>
              <a:t>			send(</a:t>
            </a:r>
            <a:r>
              <a:rPr kumimoji="0" lang="en-US" altLang="en-US" dirty="0" err="1">
                <a:latin typeface="Courier New" panose="02070309020205020404" pitchFamily="49" charset="0"/>
                <a:cs typeface="Courier New" panose="02070309020205020404" pitchFamily="49" charset="0"/>
              </a:rPr>
              <a:t>next_produced</a:t>
            </a:r>
            <a:r>
              <a:rPr kumimoji="0" lang="en-US" altLang="en-US" dirty="0">
                <a:latin typeface="Courier New" panose="02070309020205020404" pitchFamily="49" charset="0"/>
                <a:cs typeface="Courier New" panose="02070309020205020404" pitchFamily="49" charset="0"/>
              </a:rPr>
              <a:t>); </a:t>
            </a:r>
          </a:p>
          <a:p>
            <a:pPr>
              <a:spcBef>
                <a:spcPct val="0"/>
              </a:spcBef>
              <a:buClrTx/>
              <a:buSzTx/>
              <a:buFont typeface="Monotype Sorts" pitchFamily="-84" charset="2"/>
              <a:buNone/>
            </a:pPr>
            <a:r>
              <a:rPr kumimoji="0" lang="en-US" altLang="en-US" dirty="0">
                <a:latin typeface="Courier New" panose="02070309020205020404" pitchFamily="49" charset="0"/>
                <a:cs typeface="Courier New" panose="02070309020205020404" pitchFamily="49" charset="0"/>
              </a:rPr>
              <a:t>     } </a:t>
            </a:r>
          </a:p>
          <a:p>
            <a:pPr>
              <a:spcBef>
                <a:spcPct val="0"/>
              </a:spcBef>
              <a:buClrTx/>
              <a:buSzTx/>
              <a:buFont typeface="Monotype Sorts" pitchFamily="-84" charset="2"/>
              <a:buNone/>
            </a:pPr>
            <a:endParaRPr lang="en-US" altLang="en-US" dirty="0"/>
          </a:p>
          <a:p>
            <a:r>
              <a:rPr lang="en-US" altLang="en-US" dirty="0"/>
              <a:t>Consumer</a:t>
            </a:r>
          </a:p>
          <a:p>
            <a:pPr>
              <a:spcBef>
                <a:spcPct val="0"/>
              </a:spcBef>
              <a:buClrTx/>
              <a:buSzTx/>
              <a:buFont typeface="Monotype Sorts" pitchFamily="-84" charset="2"/>
              <a:buNone/>
            </a:pPr>
            <a:r>
              <a:rPr kumimoji="0" lang="en-US" altLang="en-US" dirty="0">
                <a:latin typeface="Courier New" panose="02070309020205020404" pitchFamily="49" charset="0"/>
                <a:cs typeface="Courier New" panose="02070309020205020404" pitchFamily="49" charset="0"/>
              </a:rPr>
              <a:t>		message </a:t>
            </a:r>
            <a:r>
              <a:rPr kumimoji="0" lang="en-US" altLang="en-US" dirty="0" err="1">
                <a:latin typeface="Courier New" panose="02070309020205020404" pitchFamily="49" charset="0"/>
                <a:cs typeface="Courier New" panose="02070309020205020404" pitchFamily="49" charset="0"/>
              </a:rPr>
              <a:t>next_consumed</a:t>
            </a:r>
            <a:r>
              <a:rPr kumimoji="0" lang="en-US" altLang="en-US" dirty="0">
                <a:latin typeface="Courier New" panose="02070309020205020404" pitchFamily="49" charset="0"/>
                <a:cs typeface="Courier New" panose="02070309020205020404" pitchFamily="49" charset="0"/>
              </a:rPr>
              <a:t>;</a:t>
            </a:r>
            <a:br>
              <a:rPr kumimoji="0" lang="en-US" altLang="en-US" dirty="0">
                <a:latin typeface="Courier New" panose="02070309020205020404" pitchFamily="49" charset="0"/>
                <a:cs typeface="Courier New" panose="02070309020205020404" pitchFamily="49" charset="0"/>
              </a:rPr>
            </a:br>
            <a:r>
              <a:rPr kumimoji="0" lang="en-US" altLang="en-US" dirty="0">
                <a:latin typeface="Courier New" panose="02070309020205020404" pitchFamily="49" charset="0"/>
                <a:cs typeface="Courier New" panose="02070309020205020404" pitchFamily="49" charset="0"/>
              </a:rPr>
              <a:t>   </a:t>
            </a:r>
          </a:p>
          <a:p>
            <a:pPr>
              <a:spcBef>
                <a:spcPct val="0"/>
              </a:spcBef>
              <a:buClrTx/>
              <a:buSzTx/>
              <a:buFont typeface="Monotype Sorts" pitchFamily="-84" charset="2"/>
              <a:buNone/>
            </a:pPr>
            <a:r>
              <a:rPr kumimoji="0" lang="en-US" altLang="en-US" dirty="0">
                <a:latin typeface="Courier New" panose="02070309020205020404" pitchFamily="49" charset="0"/>
                <a:cs typeface="Courier New" panose="02070309020205020404" pitchFamily="49" charset="0"/>
              </a:rPr>
              <a:t>		while (true) {</a:t>
            </a:r>
            <a:br>
              <a:rPr kumimoji="0" lang="en-US" altLang="en-US" dirty="0">
                <a:latin typeface="Courier New" panose="02070309020205020404" pitchFamily="49" charset="0"/>
                <a:cs typeface="Courier New" panose="02070309020205020404" pitchFamily="49" charset="0"/>
              </a:rPr>
            </a:br>
            <a:r>
              <a:rPr kumimoji="0" lang="en-US" altLang="en-US" dirty="0">
                <a:latin typeface="Courier New" panose="02070309020205020404" pitchFamily="49" charset="0"/>
                <a:cs typeface="Courier New" panose="02070309020205020404" pitchFamily="49" charset="0"/>
              </a:rPr>
              <a:t>		receive(</a:t>
            </a:r>
            <a:r>
              <a:rPr kumimoji="0" lang="en-US" altLang="en-US" dirty="0" err="1">
                <a:latin typeface="Courier New" panose="02070309020205020404" pitchFamily="49" charset="0"/>
                <a:cs typeface="Courier New" panose="02070309020205020404" pitchFamily="49" charset="0"/>
              </a:rPr>
              <a:t>next_consumed</a:t>
            </a:r>
            <a:r>
              <a:rPr kumimoji="0" lang="en-US" altLang="en-US" dirty="0">
                <a:latin typeface="Courier New" panose="02070309020205020404" pitchFamily="49" charset="0"/>
                <a:cs typeface="Courier New" panose="02070309020205020404" pitchFamily="49" charset="0"/>
              </a:rPr>
              <a:t>)</a:t>
            </a:r>
            <a:br>
              <a:rPr kumimoji="0" lang="en-US" altLang="en-US" dirty="0">
                <a:latin typeface="Courier New" panose="02070309020205020404" pitchFamily="49" charset="0"/>
                <a:cs typeface="Courier New" panose="02070309020205020404" pitchFamily="49" charset="0"/>
              </a:rPr>
            </a:br>
            <a:br>
              <a:rPr kumimoji="0" lang="en-US" altLang="en-US" dirty="0">
                <a:latin typeface="Courier New" panose="02070309020205020404" pitchFamily="49" charset="0"/>
                <a:cs typeface="Courier New" panose="02070309020205020404" pitchFamily="49" charset="0"/>
              </a:rPr>
            </a:br>
            <a:r>
              <a:rPr kumimoji="0" lang="en-US" altLang="en-US" dirty="0">
                <a:latin typeface="Courier New" panose="02070309020205020404" pitchFamily="49" charset="0"/>
                <a:cs typeface="Courier New" panose="02070309020205020404" pitchFamily="49" charset="0"/>
              </a:rPr>
              <a:t>		/* consume the item in </a:t>
            </a:r>
            <a:r>
              <a:rPr kumimoji="0" lang="en-US" altLang="en-US" dirty="0" err="1">
                <a:latin typeface="Courier New" panose="02070309020205020404" pitchFamily="49" charset="0"/>
                <a:cs typeface="Courier New" panose="02070309020205020404" pitchFamily="49" charset="0"/>
              </a:rPr>
              <a:t>next_consumed</a:t>
            </a:r>
            <a:r>
              <a:rPr kumimoji="0" lang="en-US" altLang="en-US" dirty="0">
                <a:latin typeface="Courier New" panose="02070309020205020404" pitchFamily="49" charset="0"/>
                <a:cs typeface="Courier New" panose="02070309020205020404" pitchFamily="49" charset="0"/>
              </a:rPr>
              <a:t> */</a:t>
            </a:r>
            <a:br>
              <a:rPr kumimoji="0" lang="en-US" altLang="en-US" dirty="0">
                <a:latin typeface="Courier New" panose="02070309020205020404" pitchFamily="49" charset="0"/>
                <a:cs typeface="Courier New" panose="02070309020205020404" pitchFamily="49" charset="0"/>
              </a:rPr>
            </a:br>
            <a:r>
              <a:rPr kumimoji="0" lang="en-US" altLang="en-US" dirty="0">
                <a:latin typeface="Courier New" panose="02070309020205020404" pitchFamily="49" charset="0"/>
                <a:cs typeface="Courier New" panose="02070309020205020404" pitchFamily="49" charset="0"/>
              </a:rPr>
              <a:t>  	}</a:t>
            </a:r>
            <a:endParaRPr lang="en-US" altLang="en-US" dirty="0"/>
          </a:p>
          <a:p>
            <a:endParaRPr lang="en-US" dirty="0"/>
          </a:p>
        </p:txBody>
      </p:sp>
      <p:sp>
        <p:nvSpPr>
          <p:cNvPr id="4" name="Date Placeholder 3">
            <a:extLst>
              <a:ext uri="{FF2B5EF4-FFF2-40B4-BE49-F238E27FC236}">
                <a16:creationId xmlns:a16="http://schemas.microsoft.com/office/drawing/2014/main" id="{3F3B3ECA-BB40-387C-01B7-45066068A7C9}"/>
              </a:ext>
            </a:extLst>
          </p:cNvPr>
          <p:cNvSpPr>
            <a:spLocks noGrp="1"/>
          </p:cNvSpPr>
          <p:nvPr>
            <p:ph type="dt" sz="half" idx="10"/>
          </p:nvPr>
        </p:nvSpPr>
        <p:spPr/>
        <p:txBody>
          <a:bodyPr/>
          <a:lstStyle/>
          <a:p>
            <a:fld id="{BD760683-DBB8-4AE8-B993-E0C186DF6595}" type="datetime1">
              <a:rPr lang="en-US" smtClean="0"/>
              <a:t>10/4/24</a:t>
            </a:fld>
            <a:endParaRPr lang="en-US"/>
          </a:p>
        </p:txBody>
      </p:sp>
      <p:sp>
        <p:nvSpPr>
          <p:cNvPr id="5" name="Footer Placeholder 4">
            <a:extLst>
              <a:ext uri="{FF2B5EF4-FFF2-40B4-BE49-F238E27FC236}">
                <a16:creationId xmlns:a16="http://schemas.microsoft.com/office/drawing/2014/main" id="{68652B3D-9115-DB23-51E6-C79D788E185A}"/>
              </a:ext>
            </a:extLst>
          </p:cNvPr>
          <p:cNvSpPr>
            <a:spLocks noGrp="1"/>
          </p:cNvSpPr>
          <p:nvPr>
            <p:ph type="ftr" sz="quarter" idx="11"/>
          </p:nvPr>
        </p:nvSpPr>
        <p:spPr/>
        <p:txBody>
          <a:bodyPr/>
          <a:lstStyle/>
          <a:p>
            <a:r>
              <a:rPr lang="en-US"/>
              <a:t>CSCE 5640 - Processes</a:t>
            </a:r>
          </a:p>
        </p:txBody>
      </p:sp>
      <p:sp>
        <p:nvSpPr>
          <p:cNvPr id="6" name="Slide Number Placeholder 5">
            <a:extLst>
              <a:ext uri="{FF2B5EF4-FFF2-40B4-BE49-F238E27FC236}">
                <a16:creationId xmlns:a16="http://schemas.microsoft.com/office/drawing/2014/main" id="{0EB91113-900C-DD5B-D7AC-8B5696088BB3}"/>
              </a:ext>
            </a:extLst>
          </p:cNvPr>
          <p:cNvSpPr>
            <a:spLocks noGrp="1"/>
          </p:cNvSpPr>
          <p:nvPr>
            <p:ph type="sldNum" sz="quarter" idx="12"/>
          </p:nvPr>
        </p:nvSpPr>
        <p:spPr/>
        <p:txBody>
          <a:bodyPr/>
          <a:lstStyle/>
          <a:p>
            <a:fld id="{21894D18-C47E-4596-99FA-F92E29F268FE}" type="slidenum">
              <a:rPr lang="en-US" smtClean="0"/>
              <a:t>41</a:t>
            </a:fld>
            <a:endParaRPr lang="en-US"/>
          </a:p>
        </p:txBody>
      </p:sp>
    </p:spTree>
    <p:extLst>
      <p:ext uri="{BB962C8B-B14F-4D97-AF65-F5344CB8AC3E}">
        <p14:creationId xmlns:p14="http://schemas.microsoft.com/office/powerpoint/2010/main" val="9927568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2C200-01FE-4077-EBAD-FC53362DF63F}"/>
              </a:ext>
            </a:extLst>
          </p:cNvPr>
          <p:cNvSpPr>
            <a:spLocks noGrp="1"/>
          </p:cNvSpPr>
          <p:nvPr>
            <p:ph type="title"/>
          </p:nvPr>
        </p:nvSpPr>
        <p:spPr/>
        <p:txBody>
          <a:bodyPr/>
          <a:lstStyle/>
          <a:p>
            <a:r>
              <a:rPr lang="en-US" altLang="en-US" dirty="0"/>
              <a:t>Buffering</a:t>
            </a:r>
            <a:endParaRPr lang="en-US" dirty="0"/>
          </a:p>
        </p:txBody>
      </p:sp>
      <p:sp>
        <p:nvSpPr>
          <p:cNvPr id="3" name="Content Placeholder 2">
            <a:extLst>
              <a:ext uri="{FF2B5EF4-FFF2-40B4-BE49-F238E27FC236}">
                <a16:creationId xmlns:a16="http://schemas.microsoft.com/office/drawing/2014/main" id="{9545DA7B-7B56-A0E0-B4F9-367365BA9861}"/>
              </a:ext>
            </a:extLst>
          </p:cNvPr>
          <p:cNvSpPr>
            <a:spLocks noGrp="1"/>
          </p:cNvSpPr>
          <p:nvPr>
            <p:ph idx="1"/>
          </p:nvPr>
        </p:nvSpPr>
        <p:spPr/>
        <p:txBody>
          <a:bodyPr>
            <a:normAutofit/>
          </a:bodyPr>
          <a:lstStyle/>
          <a:p>
            <a:r>
              <a:rPr lang="en-US" altLang="en-US" sz="3200" dirty="0"/>
              <a:t>Queue of messages attached to the link.</a:t>
            </a:r>
          </a:p>
          <a:p>
            <a:endParaRPr lang="en-US" altLang="en-US" sz="3200" dirty="0"/>
          </a:p>
          <a:p>
            <a:r>
              <a:rPr lang="en-US" altLang="en-US" sz="3200" dirty="0"/>
              <a:t>Implemented in one of three ways</a:t>
            </a:r>
          </a:p>
          <a:p>
            <a:pPr lvl="1"/>
            <a:r>
              <a:rPr lang="en-US" altLang="en-US" sz="2800" dirty="0"/>
              <a:t>Zero capacity – no messages are queued on a link.</a:t>
            </a:r>
          </a:p>
          <a:p>
            <a:pPr lvl="2"/>
            <a:r>
              <a:rPr lang="en-US" altLang="en-US" sz="2400" dirty="0"/>
              <a:t>Sender must wait for receiver (rendezvous)</a:t>
            </a:r>
          </a:p>
          <a:p>
            <a:pPr lvl="1"/>
            <a:r>
              <a:rPr lang="en-US" altLang="en-US" sz="2800" dirty="0"/>
              <a:t>Bounded capacity – finite length of </a:t>
            </a:r>
            <a:r>
              <a:rPr lang="en-US" altLang="en-US" sz="2800" i="1" dirty="0"/>
              <a:t>n</a:t>
            </a:r>
            <a:r>
              <a:rPr lang="en-US" altLang="en-US" sz="2800" dirty="0"/>
              <a:t> messages</a:t>
            </a:r>
          </a:p>
          <a:p>
            <a:pPr lvl="2"/>
            <a:r>
              <a:rPr lang="en-US" altLang="en-US" sz="2400" dirty="0"/>
              <a:t>Sender must wait if link full</a:t>
            </a:r>
          </a:p>
          <a:p>
            <a:pPr lvl="1"/>
            <a:r>
              <a:rPr lang="en-US" altLang="en-US" sz="2800" dirty="0"/>
              <a:t>Unbounded capacity – infinite length </a:t>
            </a:r>
          </a:p>
          <a:p>
            <a:pPr lvl="2"/>
            <a:r>
              <a:rPr lang="en-US" altLang="en-US" sz="2400" dirty="0"/>
              <a:t>Sender never waits</a:t>
            </a:r>
          </a:p>
        </p:txBody>
      </p:sp>
      <p:sp>
        <p:nvSpPr>
          <p:cNvPr id="4" name="Date Placeholder 3">
            <a:extLst>
              <a:ext uri="{FF2B5EF4-FFF2-40B4-BE49-F238E27FC236}">
                <a16:creationId xmlns:a16="http://schemas.microsoft.com/office/drawing/2014/main" id="{8C7560D9-CD1B-3865-837A-2B42E8FEE221}"/>
              </a:ext>
            </a:extLst>
          </p:cNvPr>
          <p:cNvSpPr>
            <a:spLocks noGrp="1"/>
          </p:cNvSpPr>
          <p:nvPr>
            <p:ph type="dt" sz="half" idx="10"/>
          </p:nvPr>
        </p:nvSpPr>
        <p:spPr/>
        <p:txBody>
          <a:bodyPr/>
          <a:lstStyle/>
          <a:p>
            <a:fld id="{BD760683-DBB8-4AE8-B993-E0C186DF6595}" type="datetime1">
              <a:rPr lang="en-US" smtClean="0"/>
              <a:t>10/4/24</a:t>
            </a:fld>
            <a:endParaRPr lang="en-US"/>
          </a:p>
        </p:txBody>
      </p:sp>
      <p:sp>
        <p:nvSpPr>
          <p:cNvPr id="5" name="Footer Placeholder 4">
            <a:extLst>
              <a:ext uri="{FF2B5EF4-FFF2-40B4-BE49-F238E27FC236}">
                <a16:creationId xmlns:a16="http://schemas.microsoft.com/office/drawing/2014/main" id="{13535A13-8E83-50D3-3EB5-87D047C59F6A}"/>
              </a:ext>
            </a:extLst>
          </p:cNvPr>
          <p:cNvSpPr>
            <a:spLocks noGrp="1"/>
          </p:cNvSpPr>
          <p:nvPr>
            <p:ph type="ftr" sz="quarter" idx="11"/>
          </p:nvPr>
        </p:nvSpPr>
        <p:spPr/>
        <p:txBody>
          <a:bodyPr/>
          <a:lstStyle/>
          <a:p>
            <a:r>
              <a:rPr lang="en-US"/>
              <a:t>CSCE 5640 - Processes</a:t>
            </a:r>
          </a:p>
        </p:txBody>
      </p:sp>
      <p:sp>
        <p:nvSpPr>
          <p:cNvPr id="6" name="Slide Number Placeholder 5">
            <a:extLst>
              <a:ext uri="{FF2B5EF4-FFF2-40B4-BE49-F238E27FC236}">
                <a16:creationId xmlns:a16="http://schemas.microsoft.com/office/drawing/2014/main" id="{A3CB3B15-20E3-D891-A502-D96A324BEE2F}"/>
              </a:ext>
            </a:extLst>
          </p:cNvPr>
          <p:cNvSpPr>
            <a:spLocks noGrp="1"/>
          </p:cNvSpPr>
          <p:nvPr>
            <p:ph type="sldNum" sz="quarter" idx="12"/>
          </p:nvPr>
        </p:nvSpPr>
        <p:spPr/>
        <p:txBody>
          <a:bodyPr/>
          <a:lstStyle/>
          <a:p>
            <a:fld id="{21894D18-C47E-4596-99FA-F92E29F268FE}" type="slidenum">
              <a:rPr lang="en-US" smtClean="0"/>
              <a:t>42</a:t>
            </a:fld>
            <a:endParaRPr lang="en-US"/>
          </a:p>
        </p:txBody>
      </p:sp>
    </p:spTree>
    <p:extLst>
      <p:ext uri="{BB962C8B-B14F-4D97-AF65-F5344CB8AC3E}">
        <p14:creationId xmlns:p14="http://schemas.microsoft.com/office/powerpoint/2010/main" val="41263246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76440-EFB4-FAD5-8961-86D505F5A8C5}"/>
              </a:ext>
            </a:extLst>
          </p:cNvPr>
          <p:cNvSpPr>
            <a:spLocks noGrp="1"/>
          </p:cNvSpPr>
          <p:nvPr>
            <p:ph type="title"/>
          </p:nvPr>
        </p:nvSpPr>
        <p:spPr/>
        <p:txBody>
          <a:bodyPr/>
          <a:lstStyle/>
          <a:p>
            <a:r>
              <a:rPr lang="en-US" altLang="en-US" dirty="0"/>
              <a:t>Examples of IPC Systems - POSIX</a:t>
            </a:r>
            <a:endParaRPr lang="en-US" dirty="0"/>
          </a:p>
        </p:txBody>
      </p:sp>
      <p:sp>
        <p:nvSpPr>
          <p:cNvPr id="3" name="Content Placeholder 2">
            <a:extLst>
              <a:ext uri="{FF2B5EF4-FFF2-40B4-BE49-F238E27FC236}">
                <a16:creationId xmlns:a16="http://schemas.microsoft.com/office/drawing/2014/main" id="{9FC3390B-63A3-9CF9-26A5-8B48840686CA}"/>
              </a:ext>
            </a:extLst>
          </p:cNvPr>
          <p:cNvSpPr>
            <a:spLocks noGrp="1"/>
          </p:cNvSpPr>
          <p:nvPr>
            <p:ph idx="1"/>
          </p:nvPr>
        </p:nvSpPr>
        <p:spPr/>
        <p:txBody>
          <a:bodyPr/>
          <a:lstStyle/>
          <a:p>
            <a:r>
              <a:rPr lang="en-US" dirty="0"/>
              <a:t>POSIX API – shared memory</a:t>
            </a:r>
          </a:p>
          <a:p>
            <a:r>
              <a:rPr lang="en-US" dirty="0"/>
              <a:t>Mach OS – message passing</a:t>
            </a:r>
          </a:p>
          <a:p>
            <a:r>
              <a:rPr lang="en-US" dirty="0"/>
              <a:t>Windows API – shared memory/message passing</a:t>
            </a:r>
          </a:p>
          <a:p>
            <a:r>
              <a:rPr lang="en-US" dirty="0"/>
              <a:t>UNIX - pipes</a:t>
            </a:r>
          </a:p>
        </p:txBody>
      </p:sp>
      <p:sp>
        <p:nvSpPr>
          <p:cNvPr id="4" name="Date Placeholder 3">
            <a:extLst>
              <a:ext uri="{FF2B5EF4-FFF2-40B4-BE49-F238E27FC236}">
                <a16:creationId xmlns:a16="http://schemas.microsoft.com/office/drawing/2014/main" id="{FDE51FA0-7122-896D-4D35-86790B27B93F}"/>
              </a:ext>
            </a:extLst>
          </p:cNvPr>
          <p:cNvSpPr>
            <a:spLocks noGrp="1"/>
          </p:cNvSpPr>
          <p:nvPr>
            <p:ph type="dt" sz="half" idx="10"/>
          </p:nvPr>
        </p:nvSpPr>
        <p:spPr/>
        <p:txBody>
          <a:bodyPr/>
          <a:lstStyle/>
          <a:p>
            <a:fld id="{BD760683-DBB8-4AE8-B993-E0C186DF6595}" type="datetime1">
              <a:rPr lang="en-US" smtClean="0"/>
              <a:t>10/4/24</a:t>
            </a:fld>
            <a:endParaRPr lang="en-US"/>
          </a:p>
        </p:txBody>
      </p:sp>
      <p:sp>
        <p:nvSpPr>
          <p:cNvPr id="5" name="Footer Placeholder 4">
            <a:extLst>
              <a:ext uri="{FF2B5EF4-FFF2-40B4-BE49-F238E27FC236}">
                <a16:creationId xmlns:a16="http://schemas.microsoft.com/office/drawing/2014/main" id="{B9701FB8-C86B-5709-D596-9C498634B9CF}"/>
              </a:ext>
            </a:extLst>
          </p:cNvPr>
          <p:cNvSpPr>
            <a:spLocks noGrp="1"/>
          </p:cNvSpPr>
          <p:nvPr>
            <p:ph type="ftr" sz="quarter" idx="11"/>
          </p:nvPr>
        </p:nvSpPr>
        <p:spPr/>
        <p:txBody>
          <a:bodyPr/>
          <a:lstStyle/>
          <a:p>
            <a:r>
              <a:rPr lang="en-US"/>
              <a:t>CSCE 5640 - Processes</a:t>
            </a:r>
          </a:p>
        </p:txBody>
      </p:sp>
      <p:sp>
        <p:nvSpPr>
          <p:cNvPr id="6" name="Slide Number Placeholder 5">
            <a:extLst>
              <a:ext uri="{FF2B5EF4-FFF2-40B4-BE49-F238E27FC236}">
                <a16:creationId xmlns:a16="http://schemas.microsoft.com/office/drawing/2014/main" id="{3FB68488-0C35-95FF-C6D1-78C8AB631C04}"/>
              </a:ext>
            </a:extLst>
          </p:cNvPr>
          <p:cNvSpPr>
            <a:spLocks noGrp="1"/>
          </p:cNvSpPr>
          <p:nvPr>
            <p:ph type="sldNum" sz="quarter" idx="12"/>
          </p:nvPr>
        </p:nvSpPr>
        <p:spPr/>
        <p:txBody>
          <a:bodyPr/>
          <a:lstStyle/>
          <a:p>
            <a:fld id="{21894D18-C47E-4596-99FA-F92E29F268FE}" type="slidenum">
              <a:rPr lang="en-US" smtClean="0"/>
              <a:t>43</a:t>
            </a:fld>
            <a:endParaRPr lang="en-US"/>
          </a:p>
        </p:txBody>
      </p:sp>
    </p:spTree>
    <p:extLst>
      <p:ext uri="{BB962C8B-B14F-4D97-AF65-F5344CB8AC3E}">
        <p14:creationId xmlns:p14="http://schemas.microsoft.com/office/powerpoint/2010/main" val="6253238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A7CF3-46A6-F59E-DF0C-40F3D88F231A}"/>
              </a:ext>
            </a:extLst>
          </p:cNvPr>
          <p:cNvSpPr>
            <a:spLocks noGrp="1"/>
          </p:cNvSpPr>
          <p:nvPr>
            <p:ph type="title"/>
          </p:nvPr>
        </p:nvSpPr>
        <p:spPr/>
        <p:txBody>
          <a:bodyPr/>
          <a:lstStyle/>
          <a:p>
            <a:r>
              <a:rPr lang="en-US" dirty="0"/>
              <a:t>POSIX Shared Memory</a:t>
            </a:r>
          </a:p>
        </p:txBody>
      </p:sp>
      <p:sp>
        <p:nvSpPr>
          <p:cNvPr id="3" name="Content Placeholder 2">
            <a:extLst>
              <a:ext uri="{FF2B5EF4-FFF2-40B4-BE49-F238E27FC236}">
                <a16:creationId xmlns:a16="http://schemas.microsoft.com/office/drawing/2014/main" id="{5641A0D6-11D8-84E6-F846-16BA57683102}"/>
              </a:ext>
            </a:extLst>
          </p:cNvPr>
          <p:cNvSpPr>
            <a:spLocks noGrp="1"/>
          </p:cNvSpPr>
          <p:nvPr>
            <p:ph idx="1"/>
          </p:nvPr>
        </p:nvSpPr>
        <p:spPr/>
        <p:txBody>
          <a:bodyPr>
            <a:normAutofit fontScale="92500" lnSpcReduction="20000"/>
          </a:bodyPr>
          <a:lstStyle/>
          <a:p>
            <a:r>
              <a:rPr lang="en-US" dirty="0"/>
              <a:t>Organized using memory-mapped files – associate the region of shared memory with a file.</a:t>
            </a:r>
          </a:p>
          <a:p>
            <a:endParaRPr lang="en-US" dirty="0"/>
          </a:p>
          <a:p>
            <a:r>
              <a:rPr lang="en-US" dirty="0"/>
              <a:t>A process must create a shared-memory object</a:t>
            </a:r>
          </a:p>
          <a:p>
            <a:pPr lvl="1"/>
            <a:r>
              <a:rPr lang="en-US" altLang="en-US" b="1" dirty="0" err="1">
                <a:latin typeface="Courier New" panose="02070309020205020404" pitchFamily="49" charset="0"/>
                <a:cs typeface="Courier New" panose="02070309020205020404" pitchFamily="49" charset="0"/>
              </a:rPr>
              <a:t>shm_fd</a:t>
            </a:r>
            <a:r>
              <a:rPr lang="en-US" altLang="en-US" b="1" dirty="0">
                <a:latin typeface="Courier New" panose="02070309020205020404" pitchFamily="49" charset="0"/>
                <a:cs typeface="Courier New" panose="02070309020205020404" pitchFamily="49" charset="0"/>
              </a:rPr>
              <a:t> = </a:t>
            </a:r>
            <a:r>
              <a:rPr lang="en-US" altLang="en-US" b="1" dirty="0" err="1">
                <a:latin typeface="Courier New" panose="02070309020205020404" pitchFamily="49" charset="0"/>
                <a:cs typeface="Courier New" panose="02070309020205020404" pitchFamily="49" charset="0"/>
              </a:rPr>
              <a:t>shm_open</a:t>
            </a:r>
            <a:r>
              <a:rPr lang="en-US" altLang="en-US" b="1" dirty="0">
                <a:latin typeface="Courier New" panose="02070309020205020404" pitchFamily="49" charset="0"/>
                <a:cs typeface="Courier New" panose="02070309020205020404" pitchFamily="49" charset="0"/>
              </a:rPr>
              <a:t>(name, O_CREAT | O_RDWR, 0666);</a:t>
            </a:r>
          </a:p>
          <a:p>
            <a:r>
              <a:rPr lang="en-US" altLang="en-US" sz="2600" dirty="0"/>
              <a:t>Also used to open an existing segment</a:t>
            </a:r>
          </a:p>
          <a:p>
            <a:r>
              <a:rPr lang="en-US" altLang="en-US" sz="2600" dirty="0"/>
              <a:t>Set the size of the object</a:t>
            </a:r>
          </a:p>
          <a:p>
            <a:pPr lvl="1"/>
            <a:r>
              <a:rPr lang="en-US" altLang="en-US" sz="2200" b="1" dirty="0" err="1">
                <a:latin typeface="Courier New" panose="02070309020205020404" pitchFamily="49" charset="0"/>
              </a:rPr>
              <a:t>ftruncate</a:t>
            </a:r>
            <a:r>
              <a:rPr lang="en-US" altLang="en-US" sz="2200" b="1" dirty="0">
                <a:latin typeface="Courier New" panose="02070309020205020404" pitchFamily="49" charset="0"/>
              </a:rPr>
              <a:t>(</a:t>
            </a:r>
            <a:r>
              <a:rPr lang="en-US" altLang="en-US" sz="2200" b="1" dirty="0" err="1">
                <a:latin typeface="Courier New" panose="02070309020205020404" pitchFamily="49" charset="0"/>
              </a:rPr>
              <a:t>shm_fd</a:t>
            </a:r>
            <a:r>
              <a:rPr lang="en-US" altLang="en-US" sz="2200" b="1" dirty="0">
                <a:latin typeface="Courier New" panose="02070309020205020404" pitchFamily="49" charset="0"/>
              </a:rPr>
              <a:t>, 4096); </a:t>
            </a:r>
          </a:p>
          <a:p>
            <a:endParaRPr lang="en-US" altLang="en-US" sz="2600" dirty="0"/>
          </a:p>
          <a:p>
            <a:r>
              <a:rPr lang="en-US" altLang="en-US" sz="2600" dirty="0"/>
              <a:t>Use </a:t>
            </a:r>
            <a:r>
              <a:rPr lang="en-US" altLang="en-US" sz="2600" b="1" dirty="0" err="1">
                <a:latin typeface="Courier New" panose="02070309020205020404" pitchFamily="49" charset="0"/>
                <a:cs typeface="Courier New" panose="02070309020205020404" pitchFamily="49" charset="0"/>
              </a:rPr>
              <a:t>mmap</a:t>
            </a:r>
            <a:r>
              <a:rPr lang="en-US" altLang="en-US" sz="2600" b="1" dirty="0">
                <a:latin typeface="Courier New" panose="02070309020205020404" pitchFamily="49" charset="0"/>
                <a:cs typeface="Courier New" panose="02070309020205020404" pitchFamily="49" charset="0"/>
              </a:rPr>
              <a:t>()</a:t>
            </a:r>
            <a:r>
              <a:rPr lang="en-US" altLang="en-US" sz="2600" dirty="0"/>
              <a:t>to memory-map a file pointer to the shared memory object</a:t>
            </a:r>
          </a:p>
          <a:p>
            <a:r>
              <a:rPr lang="en-US" altLang="en-US" sz="2600" dirty="0"/>
              <a:t>Reading and writing to shared memory is done by using the pointer returned by </a:t>
            </a:r>
            <a:r>
              <a:rPr lang="en-US" altLang="en-US" sz="2600" b="1" dirty="0" err="1">
                <a:latin typeface="Courier New" panose="02070309020205020404" pitchFamily="49" charset="0"/>
                <a:cs typeface="Courier New" panose="02070309020205020404" pitchFamily="49" charset="0"/>
              </a:rPr>
              <a:t>mmap</a:t>
            </a:r>
            <a:r>
              <a:rPr lang="en-US" altLang="en-US" sz="2600" b="1" dirty="0">
                <a:latin typeface="Courier New" panose="02070309020205020404" pitchFamily="49" charset="0"/>
                <a:cs typeface="Courier New" panose="02070309020205020404" pitchFamily="49" charset="0"/>
              </a:rPr>
              <a:t>()</a:t>
            </a:r>
            <a:r>
              <a:rPr lang="en-US" altLang="en-US" sz="2600" dirty="0"/>
              <a:t>.</a:t>
            </a:r>
            <a:endParaRPr lang="en-US" sz="2600" dirty="0"/>
          </a:p>
        </p:txBody>
      </p:sp>
      <p:sp>
        <p:nvSpPr>
          <p:cNvPr id="4" name="Date Placeholder 3">
            <a:extLst>
              <a:ext uri="{FF2B5EF4-FFF2-40B4-BE49-F238E27FC236}">
                <a16:creationId xmlns:a16="http://schemas.microsoft.com/office/drawing/2014/main" id="{0039580E-AEE6-4B99-1F44-A2A03A277FD9}"/>
              </a:ext>
            </a:extLst>
          </p:cNvPr>
          <p:cNvSpPr>
            <a:spLocks noGrp="1"/>
          </p:cNvSpPr>
          <p:nvPr>
            <p:ph type="dt" sz="half" idx="10"/>
          </p:nvPr>
        </p:nvSpPr>
        <p:spPr/>
        <p:txBody>
          <a:bodyPr/>
          <a:lstStyle/>
          <a:p>
            <a:fld id="{BD760683-DBB8-4AE8-B993-E0C186DF6595}" type="datetime1">
              <a:rPr lang="en-US" smtClean="0"/>
              <a:t>10/4/24</a:t>
            </a:fld>
            <a:endParaRPr lang="en-US" dirty="0"/>
          </a:p>
        </p:txBody>
      </p:sp>
      <p:sp>
        <p:nvSpPr>
          <p:cNvPr id="5" name="Footer Placeholder 4">
            <a:extLst>
              <a:ext uri="{FF2B5EF4-FFF2-40B4-BE49-F238E27FC236}">
                <a16:creationId xmlns:a16="http://schemas.microsoft.com/office/drawing/2014/main" id="{A8807170-4941-30EA-C2D3-88879A5E803E}"/>
              </a:ext>
            </a:extLst>
          </p:cNvPr>
          <p:cNvSpPr>
            <a:spLocks noGrp="1"/>
          </p:cNvSpPr>
          <p:nvPr>
            <p:ph type="ftr" sz="quarter" idx="11"/>
          </p:nvPr>
        </p:nvSpPr>
        <p:spPr/>
        <p:txBody>
          <a:bodyPr/>
          <a:lstStyle/>
          <a:p>
            <a:r>
              <a:rPr lang="en-US"/>
              <a:t>CSCE 5640 - Processes</a:t>
            </a:r>
          </a:p>
        </p:txBody>
      </p:sp>
      <p:sp>
        <p:nvSpPr>
          <p:cNvPr id="6" name="Slide Number Placeholder 5">
            <a:extLst>
              <a:ext uri="{FF2B5EF4-FFF2-40B4-BE49-F238E27FC236}">
                <a16:creationId xmlns:a16="http://schemas.microsoft.com/office/drawing/2014/main" id="{9ABBEF28-1D4B-1EC1-795F-059BABD19B16}"/>
              </a:ext>
            </a:extLst>
          </p:cNvPr>
          <p:cNvSpPr>
            <a:spLocks noGrp="1"/>
          </p:cNvSpPr>
          <p:nvPr>
            <p:ph type="sldNum" sz="quarter" idx="12"/>
          </p:nvPr>
        </p:nvSpPr>
        <p:spPr/>
        <p:txBody>
          <a:bodyPr/>
          <a:lstStyle/>
          <a:p>
            <a:fld id="{21894D18-C47E-4596-99FA-F92E29F268FE}" type="slidenum">
              <a:rPr lang="en-US" smtClean="0"/>
              <a:t>44</a:t>
            </a:fld>
            <a:endParaRPr lang="en-US"/>
          </a:p>
        </p:txBody>
      </p:sp>
    </p:spTree>
    <p:extLst>
      <p:ext uri="{BB962C8B-B14F-4D97-AF65-F5344CB8AC3E}">
        <p14:creationId xmlns:p14="http://schemas.microsoft.com/office/powerpoint/2010/main" val="15430329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6EF4A-2ED0-0157-C41B-5957A2B1F034}"/>
              </a:ext>
            </a:extLst>
          </p:cNvPr>
          <p:cNvSpPr>
            <a:spLocks noGrp="1"/>
          </p:cNvSpPr>
          <p:nvPr>
            <p:ph type="title"/>
          </p:nvPr>
        </p:nvSpPr>
        <p:spPr/>
        <p:txBody>
          <a:bodyPr/>
          <a:lstStyle/>
          <a:p>
            <a:r>
              <a:rPr lang="en-US" altLang="en-US" dirty="0"/>
              <a:t>IPC POSIX Producer-Consumer</a:t>
            </a:r>
            <a:endParaRPr lang="en-US" dirty="0"/>
          </a:p>
        </p:txBody>
      </p:sp>
      <p:sp>
        <p:nvSpPr>
          <p:cNvPr id="4" name="Date Placeholder 3">
            <a:extLst>
              <a:ext uri="{FF2B5EF4-FFF2-40B4-BE49-F238E27FC236}">
                <a16:creationId xmlns:a16="http://schemas.microsoft.com/office/drawing/2014/main" id="{C92442FC-C480-C383-8202-88E76F1041CF}"/>
              </a:ext>
            </a:extLst>
          </p:cNvPr>
          <p:cNvSpPr>
            <a:spLocks noGrp="1"/>
          </p:cNvSpPr>
          <p:nvPr>
            <p:ph type="dt" sz="half" idx="10"/>
          </p:nvPr>
        </p:nvSpPr>
        <p:spPr/>
        <p:txBody>
          <a:bodyPr/>
          <a:lstStyle/>
          <a:p>
            <a:fld id="{BD760683-DBB8-4AE8-B993-E0C186DF6595}" type="datetime1">
              <a:rPr lang="en-US" smtClean="0"/>
              <a:t>10/4/24</a:t>
            </a:fld>
            <a:endParaRPr lang="en-US"/>
          </a:p>
        </p:txBody>
      </p:sp>
      <p:sp>
        <p:nvSpPr>
          <p:cNvPr id="5" name="Footer Placeholder 4">
            <a:extLst>
              <a:ext uri="{FF2B5EF4-FFF2-40B4-BE49-F238E27FC236}">
                <a16:creationId xmlns:a16="http://schemas.microsoft.com/office/drawing/2014/main" id="{D34572D0-F07A-9BA8-8DC6-3AFA042A8913}"/>
              </a:ext>
            </a:extLst>
          </p:cNvPr>
          <p:cNvSpPr>
            <a:spLocks noGrp="1"/>
          </p:cNvSpPr>
          <p:nvPr>
            <p:ph type="ftr" sz="quarter" idx="11"/>
          </p:nvPr>
        </p:nvSpPr>
        <p:spPr/>
        <p:txBody>
          <a:bodyPr/>
          <a:lstStyle/>
          <a:p>
            <a:r>
              <a:rPr lang="en-US"/>
              <a:t>CSCE 5640 - Processes</a:t>
            </a:r>
          </a:p>
        </p:txBody>
      </p:sp>
      <p:sp>
        <p:nvSpPr>
          <p:cNvPr id="6" name="Slide Number Placeholder 5">
            <a:extLst>
              <a:ext uri="{FF2B5EF4-FFF2-40B4-BE49-F238E27FC236}">
                <a16:creationId xmlns:a16="http://schemas.microsoft.com/office/drawing/2014/main" id="{19D72429-C5A9-CB94-1BDC-0F097E140712}"/>
              </a:ext>
            </a:extLst>
          </p:cNvPr>
          <p:cNvSpPr>
            <a:spLocks noGrp="1"/>
          </p:cNvSpPr>
          <p:nvPr>
            <p:ph type="sldNum" sz="quarter" idx="12"/>
          </p:nvPr>
        </p:nvSpPr>
        <p:spPr/>
        <p:txBody>
          <a:bodyPr/>
          <a:lstStyle/>
          <a:p>
            <a:fld id="{21894D18-C47E-4596-99FA-F92E29F268FE}" type="slidenum">
              <a:rPr lang="en-US" smtClean="0"/>
              <a:t>45</a:t>
            </a:fld>
            <a:endParaRPr lang="en-US"/>
          </a:p>
        </p:txBody>
      </p:sp>
      <p:pic>
        <p:nvPicPr>
          <p:cNvPr id="7" name="Picture 1" descr="Screen Shot 2013-03-14 at 6.46.57 PM.png">
            <a:extLst>
              <a:ext uri="{FF2B5EF4-FFF2-40B4-BE49-F238E27FC236}">
                <a16:creationId xmlns:a16="http://schemas.microsoft.com/office/drawing/2014/main" id="{E1B1BBC0-A411-7F8D-36A8-B1CB6A2E99AB}"/>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08162" y="1769471"/>
            <a:ext cx="3574422"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 descr="Screen Shot 2013-03-12 at 1.38.41 PM.png">
            <a:extLst>
              <a:ext uri="{FF2B5EF4-FFF2-40B4-BE49-F238E27FC236}">
                <a16:creationId xmlns:a16="http://schemas.microsoft.com/office/drawing/2014/main" id="{6FCFD66D-D06D-9F1A-346E-DEA1C8299E5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55680" y="1769472"/>
            <a:ext cx="3891248"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5958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198A2-9A8B-42EC-C371-486F91439B8A}"/>
              </a:ext>
            </a:extLst>
          </p:cNvPr>
          <p:cNvSpPr>
            <a:spLocks noGrp="1"/>
          </p:cNvSpPr>
          <p:nvPr>
            <p:ph type="title"/>
          </p:nvPr>
        </p:nvSpPr>
        <p:spPr/>
        <p:txBody>
          <a:bodyPr/>
          <a:lstStyle/>
          <a:p>
            <a:r>
              <a:rPr lang="en-US" dirty="0"/>
              <a:t>Mach Message Passing</a:t>
            </a:r>
          </a:p>
        </p:txBody>
      </p:sp>
      <p:sp>
        <p:nvSpPr>
          <p:cNvPr id="3" name="Content Placeholder 2">
            <a:extLst>
              <a:ext uri="{FF2B5EF4-FFF2-40B4-BE49-F238E27FC236}">
                <a16:creationId xmlns:a16="http://schemas.microsoft.com/office/drawing/2014/main" id="{8A436E41-6D84-24C5-C830-FD2C2D27905D}"/>
              </a:ext>
            </a:extLst>
          </p:cNvPr>
          <p:cNvSpPr>
            <a:spLocks noGrp="1"/>
          </p:cNvSpPr>
          <p:nvPr>
            <p:ph idx="1"/>
          </p:nvPr>
        </p:nvSpPr>
        <p:spPr/>
        <p:txBody>
          <a:bodyPr>
            <a:normAutofit fontScale="92500" lnSpcReduction="20000"/>
          </a:bodyPr>
          <a:lstStyle/>
          <a:p>
            <a:r>
              <a:rPr lang="en-US" dirty="0"/>
              <a:t>Mach was especially designed for distributed systems.</a:t>
            </a:r>
          </a:p>
          <a:p>
            <a:pPr lvl="1"/>
            <a:r>
              <a:rPr lang="en-US" dirty="0"/>
              <a:t>But was shown to be suitable for desktop and mobile systems (</a:t>
            </a:r>
            <a:r>
              <a:rPr lang="en-US" dirty="0" err="1"/>
              <a:t>eg</a:t>
            </a:r>
            <a:r>
              <a:rPr lang="en-US" dirty="0"/>
              <a:t>: macOS, iOS).</a:t>
            </a:r>
          </a:p>
          <a:p>
            <a:endParaRPr lang="en-US" altLang="en-US" dirty="0"/>
          </a:p>
          <a:p>
            <a:r>
              <a:rPr lang="en-US" altLang="en-US" dirty="0"/>
              <a:t>Mach communication is message based</a:t>
            </a:r>
          </a:p>
          <a:p>
            <a:pPr lvl="1"/>
            <a:r>
              <a:rPr lang="en-US" altLang="en-US" dirty="0"/>
              <a:t>Even system calls are messages, send to and received from – </a:t>
            </a:r>
            <a:r>
              <a:rPr lang="en-US" altLang="en-US" dirty="0">
                <a:solidFill>
                  <a:schemeClr val="accent6">
                    <a:lumMod val="75000"/>
                  </a:schemeClr>
                </a:solidFill>
              </a:rPr>
              <a:t>mailboxes</a:t>
            </a:r>
            <a:r>
              <a:rPr lang="en-US" altLang="en-US" dirty="0"/>
              <a:t> or </a:t>
            </a:r>
            <a:r>
              <a:rPr lang="en-US" altLang="en-US" dirty="0">
                <a:solidFill>
                  <a:schemeClr val="accent6">
                    <a:lumMod val="75000"/>
                  </a:schemeClr>
                </a:solidFill>
              </a:rPr>
              <a:t>ports</a:t>
            </a:r>
            <a:r>
              <a:rPr lang="en-US" altLang="en-US" dirty="0"/>
              <a:t>.</a:t>
            </a:r>
          </a:p>
          <a:p>
            <a:pPr lvl="1"/>
            <a:r>
              <a:rPr lang="en-US" altLang="en-US" dirty="0"/>
              <a:t>Each task gets two ports at creation  - </a:t>
            </a:r>
            <a:r>
              <a:rPr lang="en-US" altLang="en-US" i="1" dirty="0">
                <a:solidFill>
                  <a:schemeClr val="accent6">
                    <a:lumMod val="75000"/>
                  </a:schemeClr>
                </a:solidFill>
              </a:rPr>
              <a:t>Kernel</a:t>
            </a:r>
            <a:r>
              <a:rPr lang="en-US" altLang="en-US" dirty="0"/>
              <a:t> and </a:t>
            </a:r>
            <a:r>
              <a:rPr lang="en-US" altLang="en-US" i="1" dirty="0">
                <a:solidFill>
                  <a:schemeClr val="accent6">
                    <a:lumMod val="75000"/>
                  </a:schemeClr>
                </a:solidFill>
              </a:rPr>
              <a:t>Notify</a:t>
            </a:r>
          </a:p>
          <a:p>
            <a:pPr lvl="1"/>
            <a:r>
              <a:rPr lang="en-US" altLang="en-US" dirty="0"/>
              <a:t>Messages are sent and received using the </a:t>
            </a:r>
            <a:r>
              <a:rPr lang="en-US" altLang="en-US" b="1" dirty="0" err="1">
                <a:latin typeface="Courier New" panose="02070309020205020404" pitchFamily="49" charset="0"/>
              </a:rPr>
              <a:t>mach_msg</a:t>
            </a:r>
            <a:r>
              <a:rPr lang="en-US" altLang="en-US" b="1" dirty="0">
                <a:latin typeface="Courier New" panose="02070309020205020404" pitchFamily="49" charset="0"/>
              </a:rPr>
              <a:t>() </a:t>
            </a:r>
            <a:r>
              <a:rPr lang="en-US" altLang="en-US" dirty="0"/>
              <a:t>function</a:t>
            </a:r>
          </a:p>
          <a:p>
            <a:pPr lvl="1"/>
            <a:r>
              <a:rPr lang="en-US" altLang="en-US" dirty="0"/>
              <a:t>Ports needed for communication, created via</a:t>
            </a:r>
          </a:p>
          <a:p>
            <a:pPr lvl="1">
              <a:buFont typeface="Monotype Sorts" pitchFamily="-84" charset="2"/>
              <a:buNone/>
            </a:pPr>
            <a:r>
              <a:rPr lang="en-US" altLang="en-US" b="1" dirty="0">
                <a:latin typeface="Courier New" panose="02070309020205020404" pitchFamily="49" charset="0"/>
              </a:rPr>
              <a:t>	      </a:t>
            </a:r>
            <a:r>
              <a:rPr lang="en-US" altLang="en-US" b="1" dirty="0" err="1">
                <a:latin typeface="Courier New" panose="02070309020205020404" pitchFamily="49" charset="0"/>
              </a:rPr>
              <a:t>mach_port_allocate</a:t>
            </a:r>
            <a:r>
              <a:rPr lang="en-US" altLang="en-US" b="1" dirty="0">
                <a:latin typeface="Courier New" panose="02070309020205020404" pitchFamily="49" charset="0"/>
              </a:rPr>
              <a:t>()</a:t>
            </a:r>
          </a:p>
          <a:p>
            <a:pPr lvl="1"/>
            <a:r>
              <a:rPr lang="en-US" altLang="en-US" dirty="0"/>
              <a:t>Send and receive are flexible; for example, four options if mailbox full:</a:t>
            </a:r>
          </a:p>
          <a:p>
            <a:pPr lvl="2"/>
            <a:r>
              <a:rPr lang="en-US" altLang="en-US" dirty="0"/>
              <a:t>Wait indefinitely</a:t>
            </a:r>
          </a:p>
          <a:p>
            <a:pPr lvl="2"/>
            <a:r>
              <a:rPr lang="en-US" altLang="en-US" dirty="0"/>
              <a:t>Wait at most </a:t>
            </a:r>
            <a:r>
              <a:rPr lang="en-US" altLang="en-US" i="1" dirty="0"/>
              <a:t>n</a:t>
            </a:r>
            <a:r>
              <a:rPr lang="en-US" altLang="en-US" dirty="0"/>
              <a:t> milliseconds</a:t>
            </a:r>
          </a:p>
          <a:p>
            <a:pPr lvl="2"/>
            <a:r>
              <a:rPr lang="en-US" altLang="en-US" dirty="0"/>
              <a:t>Return immediately</a:t>
            </a:r>
          </a:p>
          <a:p>
            <a:pPr lvl="2"/>
            <a:r>
              <a:rPr lang="en-US" altLang="en-US" dirty="0"/>
              <a:t>Temporarily cache a message</a:t>
            </a:r>
          </a:p>
          <a:p>
            <a:endParaRPr lang="en-US" dirty="0"/>
          </a:p>
        </p:txBody>
      </p:sp>
      <p:sp>
        <p:nvSpPr>
          <p:cNvPr id="4" name="Date Placeholder 3">
            <a:extLst>
              <a:ext uri="{FF2B5EF4-FFF2-40B4-BE49-F238E27FC236}">
                <a16:creationId xmlns:a16="http://schemas.microsoft.com/office/drawing/2014/main" id="{8DFA735B-B4FD-88E9-CD2C-697DEB349BA7}"/>
              </a:ext>
            </a:extLst>
          </p:cNvPr>
          <p:cNvSpPr>
            <a:spLocks noGrp="1"/>
          </p:cNvSpPr>
          <p:nvPr>
            <p:ph type="dt" sz="half" idx="10"/>
          </p:nvPr>
        </p:nvSpPr>
        <p:spPr/>
        <p:txBody>
          <a:bodyPr/>
          <a:lstStyle/>
          <a:p>
            <a:fld id="{BD760683-DBB8-4AE8-B993-E0C186DF6595}" type="datetime1">
              <a:rPr lang="en-US" smtClean="0"/>
              <a:t>10/4/24</a:t>
            </a:fld>
            <a:endParaRPr lang="en-US"/>
          </a:p>
        </p:txBody>
      </p:sp>
      <p:sp>
        <p:nvSpPr>
          <p:cNvPr id="5" name="Footer Placeholder 4">
            <a:extLst>
              <a:ext uri="{FF2B5EF4-FFF2-40B4-BE49-F238E27FC236}">
                <a16:creationId xmlns:a16="http://schemas.microsoft.com/office/drawing/2014/main" id="{54AA574D-9815-3F66-47EA-749EA8B1DBA2}"/>
              </a:ext>
            </a:extLst>
          </p:cNvPr>
          <p:cNvSpPr>
            <a:spLocks noGrp="1"/>
          </p:cNvSpPr>
          <p:nvPr>
            <p:ph type="ftr" sz="quarter" idx="11"/>
          </p:nvPr>
        </p:nvSpPr>
        <p:spPr/>
        <p:txBody>
          <a:bodyPr/>
          <a:lstStyle/>
          <a:p>
            <a:r>
              <a:rPr lang="en-US"/>
              <a:t>CSCE 5640 - Processes</a:t>
            </a:r>
          </a:p>
        </p:txBody>
      </p:sp>
      <p:sp>
        <p:nvSpPr>
          <p:cNvPr id="6" name="Slide Number Placeholder 5">
            <a:extLst>
              <a:ext uri="{FF2B5EF4-FFF2-40B4-BE49-F238E27FC236}">
                <a16:creationId xmlns:a16="http://schemas.microsoft.com/office/drawing/2014/main" id="{5CE53F8A-1474-1595-7CDC-7331B1A3A617}"/>
              </a:ext>
            </a:extLst>
          </p:cNvPr>
          <p:cNvSpPr>
            <a:spLocks noGrp="1"/>
          </p:cNvSpPr>
          <p:nvPr>
            <p:ph type="sldNum" sz="quarter" idx="12"/>
          </p:nvPr>
        </p:nvSpPr>
        <p:spPr/>
        <p:txBody>
          <a:bodyPr/>
          <a:lstStyle/>
          <a:p>
            <a:fld id="{21894D18-C47E-4596-99FA-F92E29F268FE}" type="slidenum">
              <a:rPr lang="en-US" smtClean="0"/>
              <a:t>46</a:t>
            </a:fld>
            <a:endParaRPr lang="en-US"/>
          </a:p>
        </p:txBody>
      </p:sp>
    </p:spTree>
    <p:extLst>
      <p:ext uri="{BB962C8B-B14F-4D97-AF65-F5344CB8AC3E}">
        <p14:creationId xmlns:p14="http://schemas.microsoft.com/office/powerpoint/2010/main" val="6685193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BEF95-F713-8585-42B5-5DD1DA4868B4}"/>
              </a:ext>
            </a:extLst>
          </p:cNvPr>
          <p:cNvSpPr>
            <a:spLocks noGrp="1"/>
          </p:cNvSpPr>
          <p:nvPr>
            <p:ph type="title"/>
          </p:nvPr>
        </p:nvSpPr>
        <p:spPr/>
        <p:txBody>
          <a:bodyPr/>
          <a:lstStyle/>
          <a:p>
            <a:r>
              <a:rPr lang="en-US" dirty="0"/>
              <a:t>Message Passing in Mach</a:t>
            </a:r>
          </a:p>
        </p:txBody>
      </p:sp>
      <p:sp>
        <p:nvSpPr>
          <p:cNvPr id="4" name="Date Placeholder 3">
            <a:extLst>
              <a:ext uri="{FF2B5EF4-FFF2-40B4-BE49-F238E27FC236}">
                <a16:creationId xmlns:a16="http://schemas.microsoft.com/office/drawing/2014/main" id="{F17EC8D7-E53D-7D2E-2D5D-79F36A1F97B5}"/>
              </a:ext>
            </a:extLst>
          </p:cNvPr>
          <p:cNvSpPr>
            <a:spLocks noGrp="1"/>
          </p:cNvSpPr>
          <p:nvPr>
            <p:ph type="dt" sz="half" idx="10"/>
          </p:nvPr>
        </p:nvSpPr>
        <p:spPr/>
        <p:txBody>
          <a:bodyPr/>
          <a:lstStyle/>
          <a:p>
            <a:fld id="{BD760683-DBB8-4AE8-B993-E0C186DF6595}" type="datetime1">
              <a:rPr lang="en-US" smtClean="0"/>
              <a:t>10/4/24</a:t>
            </a:fld>
            <a:endParaRPr lang="en-US"/>
          </a:p>
        </p:txBody>
      </p:sp>
      <p:sp>
        <p:nvSpPr>
          <p:cNvPr id="5" name="Footer Placeholder 4">
            <a:extLst>
              <a:ext uri="{FF2B5EF4-FFF2-40B4-BE49-F238E27FC236}">
                <a16:creationId xmlns:a16="http://schemas.microsoft.com/office/drawing/2014/main" id="{17311214-F6A4-A505-91D9-5E6800810C0B}"/>
              </a:ext>
            </a:extLst>
          </p:cNvPr>
          <p:cNvSpPr>
            <a:spLocks noGrp="1"/>
          </p:cNvSpPr>
          <p:nvPr>
            <p:ph type="ftr" sz="quarter" idx="11"/>
          </p:nvPr>
        </p:nvSpPr>
        <p:spPr/>
        <p:txBody>
          <a:bodyPr/>
          <a:lstStyle/>
          <a:p>
            <a:r>
              <a:rPr lang="en-US"/>
              <a:t>CSCE 5640 - Processes</a:t>
            </a:r>
          </a:p>
        </p:txBody>
      </p:sp>
      <p:sp>
        <p:nvSpPr>
          <p:cNvPr id="6" name="Slide Number Placeholder 5">
            <a:extLst>
              <a:ext uri="{FF2B5EF4-FFF2-40B4-BE49-F238E27FC236}">
                <a16:creationId xmlns:a16="http://schemas.microsoft.com/office/drawing/2014/main" id="{F70EF2DB-A04D-E3EF-4A95-34908971A781}"/>
              </a:ext>
            </a:extLst>
          </p:cNvPr>
          <p:cNvSpPr>
            <a:spLocks noGrp="1"/>
          </p:cNvSpPr>
          <p:nvPr>
            <p:ph type="sldNum" sz="quarter" idx="12"/>
          </p:nvPr>
        </p:nvSpPr>
        <p:spPr/>
        <p:txBody>
          <a:bodyPr/>
          <a:lstStyle/>
          <a:p>
            <a:fld id="{21894D18-C47E-4596-99FA-F92E29F268FE}" type="slidenum">
              <a:rPr lang="en-US" smtClean="0"/>
              <a:t>47</a:t>
            </a:fld>
            <a:endParaRPr lang="en-US"/>
          </a:p>
        </p:txBody>
      </p:sp>
      <p:sp>
        <p:nvSpPr>
          <p:cNvPr id="7" name="Rectangle 2">
            <a:extLst>
              <a:ext uri="{FF2B5EF4-FFF2-40B4-BE49-F238E27FC236}">
                <a16:creationId xmlns:a16="http://schemas.microsoft.com/office/drawing/2014/main" id="{697E40C7-CCDC-EC25-4D9E-8BD52AD785E4}"/>
              </a:ext>
            </a:extLst>
          </p:cNvPr>
          <p:cNvSpPr>
            <a:spLocks noChangeArrowheads="1"/>
          </p:cNvSpPr>
          <p:nvPr/>
        </p:nvSpPr>
        <p:spPr bwMode="auto">
          <a:xfrm>
            <a:off x="838200" y="1987939"/>
            <a:ext cx="7302080"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110000"/>
              <a:buFont typeface="Wingdings" panose="05000000000000000000" pitchFamily="2" charset="2"/>
              <a:buChar char="§"/>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110000"/>
              <a:buFont typeface="Arial" panose="020B0604020202020204" pitchFamily="34" charset="0"/>
              <a:buChar char="•"/>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400" b="1" dirty="0">
                <a:latin typeface="Courier New" panose="02070309020205020404" pitchFamily="49" charset="0"/>
              </a:rPr>
              <a:t>#include&lt;mach/mach.h&gt; </a:t>
            </a:r>
          </a:p>
          <a:p>
            <a:pPr>
              <a:spcBef>
                <a:spcPct val="0"/>
              </a:spcBef>
              <a:buClrTx/>
              <a:buSzTx/>
              <a:buFontTx/>
              <a:buNone/>
            </a:pPr>
            <a:endParaRPr kumimoji="0" lang="en-US" altLang="en-US" sz="2400" b="1" dirty="0">
              <a:latin typeface="Courier New" panose="02070309020205020404" pitchFamily="49" charset="0"/>
            </a:endParaRPr>
          </a:p>
          <a:p>
            <a:pPr>
              <a:spcBef>
                <a:spcPct val="0"/>
              </a:spcBef>
              <a:buClrTx/>
              <a:buSzTx/>
              <a:buFontTx/>
              <a:buNone/>
            </a:pPr>
            <a:r>
              <a:rPr kumimoji="0" lang="en-US" altLang="en-US" sz="2400" b="1" dirty="0">
                <a:latin typeface="Courier New" panose="02070309020205020404" pitchFamily="49" charset="0"/>
              </a:rPr>
              <a:t>struct message </a:t>
            </a:r>
            <a:r>
              <a:rPr kumimoji="0" lang="en-US" altLang="en-US" b="1" dirty="0">
                <a:latin typeface="Courier New" panose="02070309020205020404" pitchFamily="49" charset="0"/>
              </a:rPr>
              <a:t>{</a:t>
            </a:r>
            <a:br>
              <a:rPr kumimoji="0" lang="en-US" altLang="en-US" b="1" dirty="0">
                <a:latin typeface="Courier New" panose="02070309020205020404" pitchFamily="49" charset="0"/>
              </a:rPr>
            </a:br>
            <a:r>
              <a:rPr kumimoji="0" lang="en-US" altLang="en-US" b="1" dirty="0">
                <a:latin typeface="Courier New" panose="02070309020205020404" pitchFamily="49" charset="0"/>
              </a:rPr>
              <a:t>	</a:t>
            </a:r>
            <a:r>
              <a:rPr kumimoji="0" lang="en-US" altLang="en-US" sz="2400" b="1" dirty="0" err="1">
                <a:latin typeface="Courier New" panose="02070309020205020404" pitchFamily="49" charset="0"/>
              </a:rPr>
              <a:t>mach_msg_header_t</a:t>
            </a:r>
            <a:r>
              <a:rPr kumimoji="0" lang="en-US" altLang="en-US" sz="2400" b="1" dirty="0">
                <a:latin typeface="Courier New" panose="02070309020205020404" pitchFamily="49" charset="0"/>
              </a:rPr>
              <a:t> header; </a:t>
            </a:r>
          </a:p>
          <a:p>
            <a:pPr>
              <a:spcBef>
                <a:spcPct val="0"/>
              </a:spcBef>
              <a:buClrTx/>
              <a:buSzTx/>
              <a:buFontTx/>
              <a:buNone/>
            </a:pPr>
            <a:r>
              <a:rPr kumimoji="0" lang="en-US" altLang="en-US" sz="2400" b="1" dirty="0">
                <a:latin typeface="Courier New" panose="02070309020205020404" pitchFamily="49" charset="0"/>
              </a:rPr>
              <a:t>	int data; </a:t>
            </a:r>
          </a:p>
          <a:p>
            <a:pPr>
              <a:spcBef>
                <a:spcPct val="0"/>
              </a:spcBef>
              <a:buClrTx/>
              <a:buSzTx/>
              <a:buFontTx/>
              <a:buNone/>
            </a:pPr>
            <a:r>
              <a:rPr kumimoji="0" lang="en-US" altLang="en-US" b="1" dirty="0">
                <a:latin typeface="Courier New" panose="02070309020205020404" pitchFamily="49" charset="0"/>
              </a:rPr>
              <a:t>}</a:t>
            </a:r>
            <a:r>
              <a:rPr kumimoji="0" lang="en-US" altLang="en-US" sz="2400" b="1" dirty="0">
                <a:latin typeface="Courier New" panose="02070309020205020404" pitchFamily="49" charset="0"/>
              </a:rPr>
              <a:t>;</a:t>
            </a:r>
            <a:br>
              <a:rPr kumimoji="0" lang="en-US" altLang="en-US" sz="2400" b="1" dirty="0">
                <a:latin typeface="Courier New" panose="02070309020205020404" pitchFamily="49" charset="0"/>
              </a:rPr>
            </a:br>
            <a:br>
              <a:rPr kumimoji="0" lang="en-US" altLang="en-US" sz="2400" b="1" dirty="0">
                <a:latin typeface="Courier New" panose="02070309020205020404" pitchFamily="49" charset="0"/>
              </a:rPr>
            </a:br>
            <a:r>
              <a:rPr kumimoji="0" lang="en-US" altLang="en-US" sz="2400" b="1" dirty="0" err="1">
                <a:latin typeface="Courier New" panose="02070309020205020404" pitchFamily="49" charset="0"/>
              </a:rPr>
              <a:t>mach_port_t</a:t>
            </a:r>
            <a:r>
              <a:rPr kumimoji="0" lang="en-US" altLang="en-US" sz="2400" b="1" dirty="0">
                <a:latin typeface="Courier New" panose="02070309020205020404" pitchFamily="49" charset="0"/>
              </a:rPr>
              <a:t> client; </a:t>
            </a:r>
          </a:p>
          <a:p>
            <a:pPr>
              <a:spcBef>
                <a:spcPct val="0"/>
              </a:spcBef>
              <a:buClrTx/>
              <a:buSzTx/>
              <a:buFontTx/>
              <a:buNone/>
            </a:pPr>
            <a:r>
              <a:rPr kumimoji="0" lang="en-US" altLang="en-US" sz="2400" b="1" dirty="0" err="1">
                <a:latin typeface="Courier New" panose="02070309020205020404" pitchFamily="49" charset="0"/>
              </a:rPr>
              <a:t>mach_port_t</a:t>
            </a:r>
            <a:r>
              <a:rPr kumimoji="0" lang="en-US" altLang="en-US" sz="2400" b="1" dirty="0">
                <a:latin typeface="Courier New" panose="02070309020205020404" pitchFamily="49" charset="0"/>
              </a:rPr>
              <a:t> server;</a:t>
            </a:r>
            <a:br>
              <a:rPr kumimoji="0" lang="en-US" altLang="en-US" b="1" dirty="0">
                <a:latin typeface="Courier New" panose="02070309020205020404" pitchFamily="49" charset="0"/>
              </a:rPr>
            </a:br>
            <a:endParaRPr kumimoji="0" lang="en-US" altLang="en-US" b="1" dirty="0">
              <a:latin typeface="Courier New" panose="02070309020205020404" pitchFamily="49" charset="0"/>
            </a:endParaRPr>
          </a:p>
        </p:txBody>
      </p:sp>
    </p:spTree>
    <p:extLst>
      <p:ext uri="{BB962C8B-B14F-4D97-AF65-F5344CB8AC3E}">
        <p14:creationId xmlns:p14="http://schemas.microsoft.com/office/powerpoint/2010/main" val="6705562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C32B7-E7B3-33E1-A97A-DBCBE65AF025}"/>
              </a:ext>
            </a:extLst>
          </p:cNvPr>
          <p:cNvSpPr>
            <a:spLocks noGrp="1"/>
          </p:cNvSpPr>
          <p:nvPr>
            <p:ph type="title"/>
          </p:nvPr>
        </p:nvSpPr>
        <p:spPr/>
        <p:txBody>
          <a:bodyPr/>
          <a:lstStyle/>
          <a:p>
            <a:r>
              <a:rPr lang="en-US" altLang="en-US" dirty="0"/>
              <a:t>Mach Message Passing – Client/Server</a:t>
            </a:r>
            <a:endParaRPr lang="en-US" dirty="0"/>
          </a:p>
        </p:txBody>
      </p:sp>
      <p:sp>
        <p:nvSpPr>
          <p:cNvPr id="4" name="Date Placeholder 3">
            <a:extLst>
              <a:ext uri="{FF2B5EF4-FFF2-40B4-BE49-F238E27FC236}">
                <a16:creationId xmlns:a16="http://schemas.microsoft.com/office/drawing/2014/main" id="{823A4540-BBFF-3FBD-3DAB-227CFDCDA0EF}"/>
              </a:ext>
            </a:extLst>
          </p:cNvPr>
          <p:cNvSpPr>
            <a:spLocks noGrp="1"/>
          </p:cNvSpPr>
          <p:nvPr>
            <p:ph type="dt" sz="half" idx="10"/>
          </p:nvPr>
        </p:nvSpPr>
        <p:spPr/>
        <p:txBody>
          <a:bodyPr/>
          <a:lstStyle/>
          <a:p>
            <a:fld id="{BD760683-DBB8-4AE8-B993-E0C186DF6595}" type="datetime1">
              <a:rPr lang="en-US" smtClean="0"/>
              <a:t>10/4/24</a:t>
            </a:fld>
            <a:endParaRPr lang="en-US"/>
          </a:p>
        </p:txBody>
      </p:sp>
      <p:sp>
        <p:nvSpPr>
          <p:cNvPr id="5" name="Footer Placeholder 4">
            <a:extLst>
              <a:ext uri="{FF2B5EF4-FFF2-40B4-BE49-F238E27FC236}">
                <a16:creationId xmlns:a16="http://schemas.microsoft.com/office/drawing/2014/main" id="{E5CD58BF-6D98-0AFC-E822-6493F8E105E6}"/>
              </a:ext>
            </a:extLst>
          </p:cNvPr>
          <p:cNvSpPr>
            <a:spLocks noGrp="1"/>
          </p:cNvSpPr>
          <p:nvPr>
            <p:ph type="ftr" sz="quarter" idx="11"/>
          </p:nvPr>
        </p:nvSpPr>
        <p:spPr/>
        <p:txBody>
          <a:bodyPr/>
          <a:lstStyle/>
          <a:p>
            <a:r>
              <a:rPr lang="en-US"/>
              <a:t>CSCE 5640 - Processes</a:t>
            </a:r>
          </a:p>
        </p:txBody>
      </p:sp>
      <p:sp>
        <p:nvSpPr>
          <p:cNvPr id="6" name="Slide Number Placeholder 5">
            <a:extLst>
              <a:ext uri="{FF2B5EF4-FFF2-40B4-BE49-F238E27FC236}">
                <a16:creationId xmlns:a16="http://schemas.microsoft.com/office/drawing/2014/main" id="{78F2B188-5E39-5E28-4A1F-ABD82F049F00}"/>
              </a:ext>
            </a:extLst>
          </p:cNvPr>
          <p:cNvSpPr>
            <a:spLocks noGrp="1"/>
          </p:cNvSpPr>
          <p:nvPr>
            <p:ph type="sldNum" sz="quarter" idx="12"/>
          </p:nvPr>
        </p:nvSpPr>
        <p:spPr/>
        <p:txBody>
          <a:bodyPr/>
          <a:lstStyle/>
          <a:p>
            <a:fld id="{21894D18-C47E-4596-99FA-F92E29F268FE}" type="slidenum">
              <a:rPr lang="en-US" smtClean="0"/>
              <a:t>48</a:t>
            </a:fld>
            <a:endParaRPr lang="en-US"/>
          </a:p>
        </p:txBody>
      </p:sp>
      <p:pic>
        <p:nvPicPr>
          <p:cNvPr id="7" name="Picture 2">
            <a:extLst>
              <a:ext uri="{FF2B5EF4-FFF2-40B4-BE49-F238E27FC236}">
                <a16:creationId xmlns:a16="http://schemas.microsoft.com/office/drawing/2014/main" id="{2C3A3A53-4349-D273-680C-F94438FDC303}"/>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58527" y="2066828"/>
            <a:ext cx="6045746" cy="413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F1CDBFAD-2F3D-E50D-D957-79BB2DD962CD}"/>
              </a:ext>
            </a:extLst>
          </p:cNvPr>
          <p:cNvPicPr>
            <a:picLocks noChangeAspect="1"/>
          </p:cNvPicPr>
          <p:nvPr/>
        </p:nvPicPr>
        <p:blipFill>
          <a:blip r:embed="rId4"/>
          <a:stretch>
            <a:fillRect/>
          </a:stretch>
        </p:blipFill>
        <p:spPr>
          <a:xfrm>
            <a:off x="5958874" y="1851773"/>
            <a:ext cx="6045746" cy="3011976"/>
          </a:xfrm>
          <a:prstGeom prst="rect">
            <a:avLst/>
          </a:prstGeom>
        </p:spPr>
      </p:pic>
    </p:spTree>
    <p:extLst>
      <p:ext uri="{BB962C8B-B14F-4D97-AF65-F5344CB8AC3E}">
        <p14:creationId xmlns:p14="http://schemas.microsoft.com/office/powerpoint/2010/main" val="3661585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BA5A4-A5B6-0338-4B74-C178D7F0368F}"/>
              </a:ext>
            </a:extLst>
          </p:cNvPr>
          <p:cNvSpPr>
            <a:spLocks noGrp="1"/>
          </p:cNvSpPr>
          <p:nvPr>
            <p:ph type="title"/>
          </p:nvPr>
        </p:nvSpPr>
        <p:spPr/>
        <p:txBody>
          <a:bodyPr/>
          <a:lstStyle/>
          <a:p>
            <a:r>
              <a:rPr lang="en-US" altLang="en-US" dirty="0"/>
              <a:t>Examples of IPC Systems – Windows</a:t>
            </a:r>
            <a:endParaRPr lang="en-US" dirty="0"/>
          </a:p>
        </p:txBody>
      </p:sp>
      <p:sp>
        <p:nvSpPr>
          <p:cNvPr id="3" name="Content Placeholder 2">
            <a:extLst>
              <a:ext uri="{FF2B5EF4-FFF2-40B4-BE49-F238E27FC236}">
                <a16:creationId xmlns:a16="http://schemas.microsoft.com/office/drawing/2014/main" id="{D12FA0F2-FEBB-B7C6-75CD-E1B67C5A9BAB}"/>
              </a:ext>
            </a:extLst>
          </p:cNvPr>
          <p:cNvSpPr>
            <a:spLocks noGrp="1"/>
          </p:cNvSpPr>
          <p:nvPr>
            <p:ph idx="1"/>
          </p:nvPr>
        </p:nvSpPr>
        <p:spPr/>
        <p:txBody>
          <a:bodyPr/>
          <a:lstStyle/>
          <a:p>
            <a:r>
              <a:rPr lang="en-US" altLang="en-US" dirty="0"/>
              <a:t>Message-passing centric via </a:t>
            </a:r>
            <a:r>
              <a:rPr lang="en-US" altLang="en-US" dirty="0">
                <a:solidFill>
                  <a:schemeClr val="accent6">
                    <a:lumMod val="75000"/>
                  </a:schemeClr>
                </a:solidFill>
              </a:rPr>
              <a:t>advanced local procedure call (ALPC) </a:t>
            </a:r>
            <a:r>
              <a:rPr lang="en-US" altLang="en-US" dirty="0"/>
              <a:t>facility</a:t>
            </a:r>
          </a:p>
          <a:p>
            <a:pPr lvl="1"/>
            <a:r>
              <a:rPr lang="en-US" altLang="en-US" dirty="0"/>
              <a:t>Only works between processes on the same system</a:t>
            </a:r>
          </a:p>
          <a:p>
            <a:pPr lvl="1"/>
            <a:r>
              <a:rPr lang="en-US" altLang="en-US" dirty="0"/>
              <a:t>Uses ports (like mailboxes) to establish and maintain communication channels</a:t>
            </a:r>
          </a:p>
          <a:p>
            <a:pPr lvl="1"/>
            <a:r>
              <a:rPr lang="en-US" altLang="en-US" dirty="0"/>
              <a:t>Communication works as follows:</a:t>
            </a:r>
          </a:p>
          <a:p>
            <a:pPr lvl="2"/>
            <a:r>
              <a:rPr lang="en-US" altLang="en-US" dirty="0"/>
              <a:t>The client opens a handle to the subsystem’</a:t>
            </a:r>
            <a:r>
              <a:rPr lang="en-US" altLang="ja-JP" dirty="0"/>
              <a:t>s </a:t>
            </a:r>
            <a:r>
              <a:rPr lang="en-US" altLang="ja-JP" b="1" dirty="0">
                <a:solidFill>
                  <a:schemeClr val="accent6">
                    <a:lumMod val="75000"/>
                  </a:schemeClr>
                </a:solidFill>
              </a:rPr>
              <a:t>connection port</a:t>
            </a:r>
            <a:r>
              <a:rPr lang="en-US" altLang="ja-JP" dirty="0">
                <a:solidFill>
                  <a:schemeClr val="accent6">
                    <a:lumMod val="75000"/>
                  </a:schemeClr>
                </a:solidFill>
              </a:rPr>
              <a:t> </a:t>
            </a:r>
            <a:r>
              <a:rPr lang="en-US" altLang="ja-JP" dirty="0"/>
              <a:t>object.</a:t>
            </a:r>
          </a:p>
          <a:p>
            <a:pPr lvl="2"/>
            <a:r>
              <a:rPr lang="en-US" altLang="en-US" dirty="0"/>
              <a:t>The client sends a connection request.</a:t>
            </a:r>
          </a:p>
          <a:p>
            <a:pPr lvl="2"/>
            <a:r>
              <a:rPr lang="en-US" altLang="en-US" dirty="0"/>
              <a:t>The server creates two private </a:t>
            </a:r>
            <a:r>
              <a:rPr lang="en-US" altLang="en-US" b="1" dirty="0">
                <a:solidFill>
                  <a:schemeClr val="accent6">
                    <a:lumMod val="75000"/>
                  </a:schemeClr>
                </a:solidFill>
              </a:rPr>
              <a:t>communication ports </a:t>
            </a:r>
            <a:r>
              <a:rPr lang="en-US" altLang="en-US" dirty="0"/>
              <a:t>and returns the handle to one of them to the client.</a:t>
            </a:r>
          </a:p>
          <a:p>
            <a:pPr lvl="2"/>
            <a:r>
              <a:rPr lang="en-US" altLang="en-US" dirty="0"/>
              <a:t>The client and server use the corresponding port handle to send messages or callbacks and to listen for replies.</a:t>
            </a:r>
          </a:p>
        </p:txBody>
      </p:sp>
      <p:sp>
        <p:nvSpPr>
          <p:cNvPr id="4" name="Date Placeholder 3">
            <a:extLst>
              <a:ext uri="{FF2B5EF4-FFF2-40B4-BE49-F238E27FC236}">
                <a16:creationId xmlns:a16="http://schemas.microsoft.com/office/drawing/2014/main" id="{97FF48F1-01F7-FC4D-094F-6E2336A59C13}"/>
              </a:ext>
            </a:extLst>
          </p:cNvPr>
          <p:cNvSpPr>
            <a:spLocks noGrp="1"/>
          </p:cNvSpPr>
          <p:nvPr>
            <p:ph type="dt" sz="half" idx="10"/>
          </p:nvPr>
        </p:nvSpPr>
        <p:spPr/>
        <p:txBody>
          <a:bodyPr/>
          <a:lstStyle/>
          <a:p>
            <a:fld id="{BD760683-DBB8-4AE8-B993-E0C186DF6595}" type="datetime1">
              <a:rPr lang="en-US" smtClean="0"/>
              <a:t>10/4/24</a:t>
            </a:fld>
            <a:endParaRPr lang="en-US"/>
          </a:p>
        </p:txBody>
      </p:sp>
      <p:sp>
        <p:nvSpPr>
          <p:cNvPr id="5" name="Footer Placeholder 4">
            <a:extLst>
              <a:ext uri="{FF2B5EF4-FFF2-40B4-BE49-F238E27FC236}">
                <a16:creationId xmlns:a16="http://schemas.microsoft.com/office/drawing/2014/main" id="{49E703D5-6A8F-27D6-FBB4-0C76A7E26394}"/>
              </a:ext>
            </a:extLst>
          </p:cNvPr>
          <p:cNvSpPr>
            <a:spLocks noGrp="1"/>
          </p:cNvSpPr>
          <p:nvPr>
            <p:ph type="ftr" sz="quarter" idx="11"/>
          </p:nvPr>
        </p:nvSpPr>
        <p:spPr/>
        <p:txBody>
          <a:bodyPr/>
          <a:lstStyle/>
          <a:p>
            <a:r>
              <a:rPr lang="en-US"/>
              <a:t>CSCE 5640 - Processes</a:t>
            </a:r>
          </a:p>
        </p:txBody>
      </p:sp>
      <p:sp>
        <p:nvSpPr>
          <p:cNvPr id="6" name="Slide Number Placeholder 5">
            <a:extLst>
              <a:ext uri="{FF2B5EF4-FFF2-40B4-BE49-F238E27FC236}">
                <a16:creationId xmlns:a16="http://schemas.microsoft.com/office/drawing/2014/main" id="{3855CCD5-D1E4-BB05-A870-E69F00D9D724}"/>
              </a:ext>
            </a:extLst>
          </p:cNvPr>
          <p:cNvSpPr>
            <a:spLocks noGrp="1"/>
          </p:cNvSpPr>
          <p:nvPr>
            <p:ph type="sldNum" sz="quarter" idx="12"/>
          </p:nvPr>
        </p:nvSpPr>
        <p:spPr/>
        <p:txBody>
          <a:bodyPr/>
          <a:lstStyle/>
          <a:p>
            <a:fld id="{21894D18-C47E-4596-99FA-F92E29F268FE}" type="slidenum">
              <a:rPr lang="en-US" smtClean="0"/>
              <a:t>49</a:t>
            </a:fld>
            <a:endParaRPr lang="en-US"/>
          </a:p>
        </p:txBody>
      </p:sp>
    </p:spTree>
    <p:extLst>
      <p:ext uri="{BB962C8B-B14F-4D97-AF65-F5344CB8AC3E}">
        <p14:creationId xmlns:p14="http://schemas.microsoft.com/office/powerpoint/2010/main" val="2809806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1ED9A-5F35-6ECB-A578-69C3A11A1301}"/>
              </a:ext>
            </a:extLst>
          </p:cNvPr>
          <p:cNvSpPr>
            <a:spLocks noGrp="1"/>
          </p:cNvSpPr>
          <p:nvPr>
            <p:ph type="title"/>
          </p:nvPr>
        </p:nvSpPr>
        <p:spPr/>
        <p:txBody>
          <a:bodyPr/>
          <a:lstStyle/>
          <a:p>
            <a:r>
              <a:rPr lang="en-US" dirty="0"/>
              <a:t>Memory Layout of C Program</a:t>
            </a:r>
          </a:p>
        </p:txBody>
      </p:sp>
      <p:pic>
        <p:nvPicPr>
          <p:cNvPr id="4" name="Picture 1">
            <a:extLst>
              <a:ext uri="{FF2B5EF4-FFF2-40B4-BE49-F238E27FC236}">
                <a16:creationId xmlns:a16="http://schemas.microsoft.com/office/drawing/2014/main" id="{268DD264-9A57-A665-B1E5-B99EB34F29B9}"/>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097103" y="1792936"/>
            <a:ext cx="6682623" cy="3174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Date Placeholder 6">
            <a:extLst>
              <a:ext uri="{FF2B5EF4-FFF2-40B4-BE49-F238E27FC236}">
                <a16:creationId xmlns:a16="http://schemas.microsoft.com/office/drawing/2014/main" id="{22F04F42-9764-9EE5-350B-964BBC654CCA}"/>
              </a:ext>
            </a:extLst>
          </p:cNvPr>
          <p:cNvSpPr>
            <a:spLocks noGrp="1"/>
          </p:cNvSpPr>
          <p:nvPr>
            <p:ph type="dt" sz="half" idx="10"/>
          </p:nvPr>
        </p:nvSpPr>
        <p:spPr/>
        <p:txBody>
          <a:bodyPr/>
          <a:lstStyle/>
          <a:p>
            <a:fld id="{81D1B36E-1D4F-40B3-A562-61F782B8E935}" type="datetime1">
              <a:rPr lang="en-US" smtClean="0"/>
              <a:t>10/4/24</a:t>
            </a:fld>
            <a:endParaRPr lang="en-US"/>
          </a:p>
        </p:txBody>
      </p:sp>
      <p:sp>
        <p:nvSpPr>
          <p:cNvPr id="8" name="Footer Placeholder 7">
            <a:extLst>
              <a:ext uri="{FF2B5EF4-FFF2-40B4-BE49-F238E27FC236}">
                <a16:creationId xmlns:a16="http://schemas.microsoft.com/office/drawing/2014/main" id="{B41AC6F3-57AD-C27E-9D78-F3E8D4B803E9}"/>
              </a:ext>
            </a:extLst>
          </p:cNvPr>
          <p:cNvSpPr>
            <a:spLocks noGrp="1"/>
          </p:cNvSpPr>
          <p:nvPr>
            <p:ph type="ftr" sz="quarter" idx="11"/>
          </p:nvPr>
        </p:nvSpPr>
        <p:spPr/>
        <p:txBody>
          <a:bodyPr/>
          <a:lstStyle/>
          <a:p>
            <a:r>
              <a:rPr lang="en-US" dirty="0"/>
              <a:t>CSCE 5640 - Processes</a:t>
            </a:r>
          </a:p>
        </p:txBody>
      </p:sp>
      <p:sp>
        <p:nvSpPr>
          <p:cNvPr id="9" name="Slide Number Placeholder 8">
            <a:extLst>
              <a:ext uri="{FF2B5EF4-FFF2-40B4-BE49-F238E27FC236}">
                <a16:creationId xmlns:a16="http://schemas.microsoft.com/office/drawing/2014/main" id="{A19988DA-6CB1-6CA0-F9C8-95A84A33CC4F}"/>
              </a:ext>
            </a:extLst>
          </p:cNvPr>
          <p:cNvSpPr>
            <a:spLocks noGrp="1"/>
          </p:cNvSpPr>
          <p:nvPr>
            <p:ph type="sldNum" sz="quarter" idx="12"/>
          </p:nvPr>
        </p:nvSpPr>
        <p:spPr/>
        <p:txBody>
          <a:bodyPr/>
          <a:lstStyle/>
          <a:p>
            <a:fld id="{21894D18-C47E-4596-99FA-F92E29F268FE}" type="slidenum">
              <a:rPr lang="en-US" smtClean="0"/>
              <a:t>5</a:t>
            </a:fld>
            <a:endParaRPr lang="en-US"/>
          </a:p>
        </p:txBody>
      </p:sp>
      <p:sp>
        <p:nvSpPr>
          <p:cNvPr id="5" name="TextBox 4">
            <a:extLst>
              <a:ext uri="{FF2B5EF4-FFF2-40B4-BE49-F238E27FC236}">
                <a16:creationId xmlns:a16="http://schemas.microsoft.com/office/drawing/2014/main" id="{E1072C54-3703-9BD8-86F3-0494F2B014DF}"/>
              </a:ext>
            </a:extLst>
          </p:cNvPr>
          <p:cNvSpPr txBox="1"/>
          <p:nvPr/>
        </p:nvSpPr>
        <p:spPr>
          <a:xfrm>
            <a:off x="1820091" y="5238619"/>
            <a:ext cx="8101149" cy="1015663"/>
          </a:xfrm>
          <a:prstGeom prst="rect">
            <a:avLst/>
          </a:prstGeom>
          <a:noFill/>
        </p:spPr>
        <p:txBody>
          <a:bodyPr wrap="square">
            <a:spAutoFit/>
          </a:bodyPr>
          <a:lstStyle/>
          <a:p>
            <a:r>
              <a:rPr lang="en-US" sz="2000" b="1" dirty="0">
                <a:latin typeface="Courier New" panose="02070309020205020404" pitchFamily="49" charset="0"/>
                <a:cs typeface="Courier New" panose="02070309020205020404" pitchFamily="49" charset="0"/>
              </a:rPr>
              <a:t>$ size </a:t>
            </a:r>
            <a:r>
              <a:rPr lang="en-US" sz="2000" b="1" dirty="0" err="1">
                <a:latin typeface="Courier New" panose="02070309020205020404" pitchFamily="49" charset="0"/>
                <a:cs typeface="Courier New" panose="02070309020205020404" pitchFamily="49" charset="0"/>
              </a:rPr>
              <a:t>main.out</a:t>
            </a:r>
            <a:endParaRPr lang="en-US" sz="2000" b="1" dirty="0">
              <a:latin typeface="Courier New" panose="02070309020205020404" pitchFamily="49" charset="0"/>
              <a:cs typeface="Courier New" panose="02070309020205020404" pitchFamily="49" charset="0"/>
            </a:endParaRPr>
          </a:p>
          <a:p>
            <a:r>
              <a:rPr lang="en-US" sz="2000" b="1" dirty="0">
                <a:latin typeface="Courier New" panose="02070309020205020404" pitchFamily="49" charset="0"/>
                <a:cs typeface="Courier New" panose="02070309020205020404" pitchFamily="49" charset="0"/>
              </a:rPr>
              <a:t>   text	data	</a:t>
            </a:r>
            <a:r>
              <a:rPr lang="en-US" sz="2000" b="1" dirty="0" err="1">
                <a:latin typeface="Courier New" panose="02070309020205020404" pitchFamily="49" charset="0"/>
                <a:cs typeface="Courier New" panose="02070309020205020404" pitchFamily="49" charset="0"/>
              </a:rPr>
              <a:t>bss</a:t>
            </a:r>
            <a:r>
              <a:rPr lang="en-US" sz="2000" b="1" dirty="0">
                <a:latin typeface="Courier New" panose="02070309020205020404" pitchFamily="49" charset="0"/>
                <a:cs typeface="Courier New" panose="02070309020205020404" pitchFamily="49" charset="0"/>
              </a:rPr>
              <a:t>	dec	hex	filename</a:t>
            </a:r>
          </a:p>
          <a:p>
            <a:r>
              <a:rPr lang="en-US" sz="2000" b="1" dirty="0">
                <a:latin typeface="Courier New" panose="02070309020205020404" pitchFamily="49" charset="0"/>
                <a:cs typeface="Courier New" panose="02070309020205020404" pitchFamily="49" charset="0"/>
              </a:rPr>
              <a:t>   1603	604	12	2219	8ab	</a:t>
            </a:r>
            <a:r>
              <a:rPr lang="en-US" sz="2000" b="1" dirty="0" err="1">
                <a:latin typeface="Courier New" panose="02070309020205020404" pitchFamily="49" charset="0"/>
                <a:cs typeface="Courier New" panose="02070309020205020404" pitchFamily="49" charset="0"/>
              </a:rPr>
              <a:t>main.out</a:t>
            </a:r>
            <a:endParaRPr lang="en-US" sz="2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26229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0E430-AE73-3478-B362-AD77DDA159E6}"/>
              </a:ext>
            </a:extLst>
          </p:cNvPr>
          <p:cNvSpPr>
            <a:spLocks noGrp="1"/>
          </p:cNvSpPr>
          <p:nvPr>
            <p:ph type="title"/>
          </p:nvPr>
        </p:nvSpPr>
        <p:spPr/>
        <p:txBody>
          <a:bodyPr/>
          <a:lstStyle/>
          <a:p>
            <a:r>
              <a:rPr lang="en-US" dirty="0"/>
              <a:t>ALPC in Windows</a:t>
            </a:r>
          </a:p>
        </p:txBody>
      </p:sp>
      <p:sp>
        <p:nvSpPr>
          <p:cNvPr id="4" name="Date Placeholder 3">
            <a:extLst>
              <a:ext uri="{FF2B5EF4-FFF2-40B4-BE49-F238E27FC236}">
                <a16:creationId xmlns:a16="http://schemas.microsoft.com/office/drawing/2014/main" id="{45970183-B6B9-D161-03B9-2E1A30B0A77B}"/>
              </a:ext>
            </a:extLst>
          </p:cNvPr>
          <p:cNvSpPr>
            <a:spLocks noGrp="1"/>
          </p:cNvSpPr>
          <p:nvPr>
            <p:ph type="dt" sz="half" idx="10"/>
          </p:nvPr>
        </p:nvSpPr>
        <p:spPr/>
        <p:txBody>
          <a:bodyPr/>
          <a:lstStyle/>
          <a:p>
            <a:fld id="{BD760683-DBB8-4AE8-B993-E0C186DF6595}" type="datetime1">
              <a:rPr lang="en-US" smtClean="0"/>
              <a:t>10/4/24</a:t>
            </a:fld>
            <a:endParaRPr lang="en-US"/>
          </a:p>
        </p:txBody>
      </p:sp>
      <p:sp>
        <p:nvSpPr>
          <p:cNvPr id="5" name="Footer Placeholder 4">
            <a:extLst>
              <a:ext uri="{FF2B5EF4-FFF2-40B4-BE49-F238E27FC236}">
                <a16:creationId xmlns:a16="http://schemas.microsoft.com/office/drawing/2014/main" id="{E4E4B37B-81BF-AA9F-521D-300CBAD14F6D}"/>
              </a:ext>
            </a:extLst>
          </p:cNvPr>
          <p:cNvSpPr>
            <a:spLocks noGrp="1"/>
          </p:cNvSpPr>
          <p:nvPr>
            <p:ph type="ftr" sz="quarter" idx="11"/>
          </p:nvPr>
        </p:nvSpPr>
        <p:spPr/>
        <p:txBody>
          <a:bodyPr/>
          <a:lstStyle/>
          <a:p>
            <a:r>
              <a:rPr lang="en-US"/>
              <a:t>CSCE 5640 - Processes</a:t>
            </a:r>
          </a:p>
        </p:txBody>
      </p:sp>
      <p:sp>
        <p:nvSpPr>
          <p:cNvPr id="6" name="Slide Number Placeholder 5">
            <a:extLst>
              <a:ext uri="{FF2B5EF4-FFF2-40B4-BE49-F238E27FC236}">
                <a16:creationId xmlns:a16="http://schemas.microsoft.com/office/drawing/2014/main" id="{2485639B-06C5-CD78-0D95-B7A2045675F8}"/>
              </a:ext>
            </a:extLst>
          </p:cNvPr>
          <p:cNvSpPr>
            <a:spLocks noGrp="1"/>
          </p:cNvSpPr>
          <p:nvPr>
            <p:ph type="sldNum" sz="quarter" idx="12"/>
          </p:nvPr>
        </p:nvSpPr>
        <p:spPr/>
        <p:txBody>
          <a:bodyPr/>
          <a:lstStyle/>
          <a:p>
            <a:fld id="{21894D18-C47E-4596-99FA-F92E29F268FE}" type="slidenum">
              <a:rPr lang="en-US" smtClean="0"/>
              <a:t>50</a:t>
            </a:fld>
            <a:endParaRPr lang="en-US"/>
          </a:p>
        </p:txBody>
      </p:sp>
      <p:pic>
        <p:nvPicPr>
          <p:cNvPr id="7" name="Picture 1">
            <a:extLst>
              <a:ext uri="{FF2B5EF4-FFF2-40B4-BE49-F238E27FC236}">
                <a16:creationId xmlns:a16="http://schemas.microsoft.com/office/drawing/2014/main" id="{E3FCED3E-103A-FD08-47D4-DF53DDB722D3}"/>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10655" y="1939882"/>
            <a:ext cx="7929742" cy="407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47558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59523-2BC6-6079-2A50-C2A2464D87E0}"/>
              </a:ext>
            </a:extLst>
          </p:cNvPr>
          <p:cNvSpPr>
            <a:spLocks noGrp="1"/>
          </p:cNvSpPr>
          <p:nvPr>
            <p:ph type="title"/>
          </p:nvPr>
        </p:nvSpPr>
        <p:spPr/>
        <p:txBody>
          <a:bodyPr/>
          <a:lstStyle/>
          <a:p>
            <a:r>
              <a:rPr lang="en-US" dirty="0"/>
              <a:t>Pipes</a:t>
            </a:r>
          </a:p>
        </p:txBody>
      </p:sp>
      <p:sp>
        <p:nvSpPr>
          <p:cNvPr id="3" name="Content Placeholder 2">
            <a:extLst>
              <a:ext uri="{FF2B5EF4-FFF2-40B4-BE49-F238E27FC236}">
                <a16:creationId xmlns:a16="http://schemas.microsoft.com/office/drawing/2014/main" id="{A5A6D3F7-F1EF-0F41-BD17-343AA8BD5135}"/>
              </a:ext>
            </a:extLst>
          </p:cNvPr>
          <p:cNvSpPr>
            <a:spLocks noGrp="1"/>
          </p:cNvSpPr>
          <p:nvPr>
            <p:ph idx="1"/>
          </p:nvPr>
        </p:nvSpPr>
        <p:spPr/>
        <p:txBody>
          <a:bodyPr>
            <a:normAutofit fontScale="85000" lnSpcReduction="10000"/>
          </a:bodyPr>
          <a:lstStyle/>
          <a:p>
            <a:r>
              <a:rPr lang="en-US" altLang="en-US" dirty="0"/>
              <a:t>Acts as a conduit allowing two processes to communicate</a:t>
            </a:r>
          </a:p>
          <a:p>
            <a:r>
              <a:rPr lang="en-US" altLang="en-US" dirty="0"/>
              <a:t>Issues:</a:t>
            </a:r>
          </a:p>
          <a:p>
            <a:pPr lvl="1"/>
            <a:r>
              <a:rPr lang="en-US" altLang="en-US" dirty="0"/>
              <a:t>Is communication unidirectional or bidirectional?</a:t>
            </a:r>
          </a:p>
          <a:p>
            <a:pPr lvl="1"/>
            <a:r>
              <a:rPr lang="en-US" altLang="en-US" dirty="0"/>
              <a:t>In the case of two-way communication, is it half or full-duplex?</a:t>
            </a:r>
          </a:p>
          <a:p>
            <a:pPr lvl="1"/>
            <a:r>
              <a:rPr lang="en-US" altLang="en-US" dirty="0"/>
              <a:t>Must there exist a relationship (i.e., </a:t>
            </a:r>
            <a:r>
              <a:rPr lang="en-US" altLang="en-US" b="1" i="1" dirty="0"/>
              <a:t>parent-child</a:t>
            </a:r>
            <a:r>
              <a:rPr lang="en-US" altLang="en-US" dirty="0"/>
              <a:t>) between the communicating processes?</a:t>
            </a:r>
          </a:p>
          <a:p>
            <a:pPr lvl="1"/>
            <a:r>
              <a:rPr lang="en-US" altLang="en-US" dirty="0"/>
              <a:t>Can the pipes be used over a network?</a:t>
            </a:r>
          </a:p>
          <a:p>
            <a:endParaRPr lang="en-US" altLang="en-US" b="1" dirty="0"/>
          </a:p>
          <a:p>
            <a:r>
              <a:rPr lang="en-US" altLang="en-US" b="1" dirty="0"/>
              <a:t>Ordinary pipes </a:t>
            </a:r>
            <a:r>
              <a:rPr lang="en-US" altLang="en-US" dirty="0"/>
              <a:t>– cannot be accessed from outside the process that created it. Typically, a parent process creates a pipe and uses it to communicate with a child process that it created. </a:t>
            </a:r>
          </a:p>
          <a:p>
            <a:endParaRPr lang="en-US" altLang="en-US" b="1" dirty="0"/>
          </a:p>
          <a:p>
            <a:r>
              <a:rPr lang="en-US" altLang="en-US" b="1" dirty="0"/>
              <a:t>Named pipes </a:t>
            </a:r>
            <a:r>
              <a:rPr lang="en-US" altLang="en-US" dirty="0"/>
              <a:t>– can be accessed without a parent-child relationship.</a:t>
            </a:r>
          </a:p>
        </p:txBody>
      </p:sp>
      <p:sp>
        <p:nvSpPr>
          <p:cNvPr id="4" name="Date Placeholder 3">
            <a:extLst>
              <a:ext uri="{FF2B5EF4-FFF2-40B4-BE49-F238E27FC236}">
                <a16:creationId xmlns:a16="http://schemas.microsoft.com/office/drawing/2014/main" id="{6AF49860-4BF6-0E01-1F8F-6867CEA092DB}"/>
              </a:ext>
            </a:extLst>
          </p:cNvPr>
          <p:cNvSpPr>
            <a:spLocks noGrp="1"/>
          </p:cNvSpPr>
          <p:nvPr>
            <p:ph type="dt" sz="half" idx="10"/>
          </p:nvPr>
        </p:nvSpPr>
        <p:spPr/>
        <p:txBody>
          <a:bodyPr/>
          <a:lstStyle/>
          <a:p>
            <a:fld id="{BD760683-DBB8-4AE8-B993-E0C186DF6595}" type="datetime1">
              <a:rPr lang="en-US" smtClean="0"/>
              <a:t>10/4/24</a:t>
            </a:fld>
            <a:endParaRPr lang="en-US"/>
          </a:p>
        </p:txBody>
      </p:sp>
      <p:sp>
        <p:nvSpPr>
          <p:cNvPr id="5" name="Footer Placeholder 4">
            <a:extLst>
              <a:ext uri="{FF2B5EF4-FFF2-40B4-BE49-F238E27FC236}">
                <a16:creationId xmlns:a16="http://schemas.microsoft.com/office/drawing/2014/main" id="{73F85DFF-5DFB-DC57-EDF4-2931BC7A20DD}"/>
              </a:ext>
            </a:extLst>
          </p:cNvPr>
          <p:cNvSpPr>
            <a:spLocks noGrp="1"/>
          </p:cNvSpPr>
          <p:nvPr>
            <p:ph type="ftr" sz="quarter" idx="11"/>
          </p:nvPr>
        </p:nvSpPr>
        <p:spPr/>
        <p:txBody>
          <a:bodyPr/>
          <a:lstStyle/>
          <a:p>
            <a:r>
              <a:rPr lang="en-US"/>
              <a:t>CSCE 5640 - Processes</a:t>
            </a:r>
          </a:p>
        </p:txBody>
      </p:sp>
      <p:sp>
        <p:nvSpPr>
          <p:cNvPr id="6" name="Slide Number Placeholder 5">
            <a:extLst>
              <a:ext uri="{FF2B5EF4-FFF2-40B4-BE49-F238E27FC236}">
                <a16:creationId xmlns:a16="http://schemas.microsoft.com/office/drawing/2014/main" id="{89CB0370-6288-7894-522F-90B8082DF449}"/>
              </a:ext>
            </a:extLst>
          </p:cNvPr>
          <p:cNvSpPr>
            <a:spLocks noGrp="1"/>
          </p:cNvSpPr>
          <p:nvPr>
            <p:ph type="sldNum" sz="quarter" idx="12"/>
          </p:nvPr>
        </p:nvSpPr>
        <p:spPr/>
        <p:txBody>
          <a:bodyPr/>
          <a:lstStyle/>
          <a:p>
            <a:fld id="{21894D18-C47E-4596-99FA-F92E29F268FE}" type="slidenum">
              <a:rPr lang="en-US" smtClean="0"/>
              <a:t>51</a:t>
            </a:fld>
            <a:endParaRPr lang="en-US"/>
          </a:p>
        </p:txBody>
      </p:sp>
    </p:spTree>
    <p:extLst>
      <p:ext uri="{BB962C8B-B14F-4D97-AF65-F5344CB8AC3E}">
        <p14:creationId xmlns:p14="http://schemas.microsoft.com/office/powerpoint/2010/main" val="13015341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BF998-9032-A204-E239-42183D566D4D}"/>
              </a:ext>
            </a:extLst>
          </p:cNvPr>
          <p:cNvSpPr>
            <a:spLocks noGrp="1"/>
          </p:cNvSpPr>
          <p:nvPr>
            <p:ph type="title"/>
          </p:nvPr>
        </p:nvSpPr>
        <p:spPr/>
        <p:txBody>
          <a:bodyPr/>
          <a:lstStyle/>
          <a:p>
            <a:r>
              <a:rPr lang="en-US" altLang="en-US" dirty="0"/>
              <a:t>Ordinary Pipes</a:t>
            </a:r>
            <a:endParaRPr lang="en-US" dirty="0"/>
          </a:p>
        </p:txBody>
      </p:sp>
      <p:sp>
        <p:nvSpPr>
          <p:cNvPr id="3" name="Content Placeholder 2">
            <a:extLst>
              <a:ext uri="{FF2B5EF4-FFF2-40B4-BE49-F238E27FC236}">
                <a16:creationId xmlns:a16="http://schemas.microsoft.com/office/drawing/2014/main" id="{5C745495-3DF8-6511-CA23-0C6D139E528C}"/>
              </a:ext>
            </a:extLst>
          </p:cNvPr>
          <p:cNvSpPr>
            <a:spLocks noGrp="1"/>
          </p:cNvSpPr>
          <p:nvPr>
            <p:ph idx="1"/>
          </p:nvPr>
        </p:nvSpPr>
        <p:spPr/>
        <p:txBody>
          <a:bodyPr>
            <a:normAutofit fontScale="77500" lnSpcReduction="20000"/>
          </a:bodyPr>
          <a:lstStyle/>
          <a:p>
            <a:r>
              <a:rPr lang="en-US" altLang="en-US" dirty="0"/>
              <a:t>Ordinary Pipes</a:t>
            </a:r>
            <a:r>
              <a:rPr lang="en-US" altLang="en-US" b="1" dirty="0"/>
              <a:t> </a:t>
            </a:r>
            <a:r>
              <a:rPr lang="en-US" altLang="en-US" dirty="0"/>
              <a:t>allow communication in standard producer-consumer style</a:t>
            </a:r>
          </a:p>
          <a:p>
            <a:r>
              <a:rPr lang="en-US" altLang="en-US" dirty="0"/>
              <a:t>Producer writes to one end (the </a:t>
            </a:r>
            <a:r>
              <a:rPr lang="en-US" altLang="en-US" dirty="0">
                <a:solidFill>
                  <a:schemeClr val="accent6">
                    <a:lumMod val="75000"/>
                  </a:schemeClr>
                </a:solidFill>
              </a:rPr>
              <a:t>write-end</a:t>
            </a:r>
            <a:r>
              <a:rPr lang="en-US" altLang="en-US" b="1" dirty="0">
                <a:solidFill>
                  <a:srgbClr val="0000FF"/>
                </a:solidFill>
              </a:rPr>
              <a:t> </a:t>
            </a:r>
            <a:r>
              <a:rPr lang="en-US" altLang="en-US" dirty="0"/>
              <a:t>of the pipe)</a:t>
            </a:r>
          </a:p>
          <a:p>
            <a:r>
              <a:rPr lang="en-US" altLang="en-US" dirty="0"/>
              <a:t>Consumer reads from the other end (the </a:t>
            </a:r>
            <a:r>
              <a:rPr lang="en-US" altLang="en-US" dirty="0">
                <a:solidFill>
                  <a:schemeClr val="accent6">
                    <a:lumMod val="75000"/>
                  </a:schemeClr>
                </a:solidFill>
              </a:rPr>
              <a:t>read-end</a:t>
            </a:r>
            <a:r>
              <a:rPr lang="en-US" altLang="en-US" i="1" dirty="0"/>
              <a:t> </a:t>
            </a:r>
            <a:r>
              <a:rPr lang="en-US" altLang="en-US" dirty="0"/>
              <a:t>of the pipe)</a:t>
            </a:r>
          </a:p>
          <a:p>
            <a:r>
              <a:rPr lang="en-US" altLang="en-US" dirty="0"/>
              <a:t>Ordinary pipes are therefore unidirectional</a:t>
            </a:r>
          </a:p>
          <a:p>
            <a:r>
              <a:rPr lang="en-US" altLang="en-US" dirty="0"/>
              <a:t>Require parent-child relationship between communicating processes</a:t>
            </a:r>
          </a:p>
          <a:p>
            <a:pPr>
              <a:buFont typeface="Monotype Sorts" pitchFamily="-84" charset="2"/>
              <a:buNone/>
            </a:pPr>
            <a:endParaRPr lang="en-US" altLang="en-US" dirty="0"/>
          </a:p>
          <a:p>
            <a:endParaRPr lang="en-US" altLang="en-US" dirty="0"/>
          </a:p>
          <a:p>
            <a:endParaRPr lang="en-US" altLang="en-US" dirty="0"/>
          </a:p>
          <a:p>
            <a:endParaRPr lang="en-US" altLang="en-US" dirty="0"/>
          </a:p>
          <a:p>
            <a:pPr>
              <a:buFont typeface="Monotype Sorts" pitchFamily="-84" charset="2"/>
              <a:buNone/>
            </a:pPr>
            <a:endParaRPr lang="en-US" altLang="en-US" dirty="0"/>
          </a:p>
          <a:p>
            <a:pPr>
              <a:buFont typeface="Monotype Sorts" pitchFamily="-84" charset="2"/>
              <a:buNone/>
            </a:pPr>
            <a:endParaRPr lang="en-US" altLang="en-US" sz="1050" dirty="0"/>
          </a:p>
          <a:p>
            <a:r>
              <a:rPr lang="en-US" altLang="en-US" dirty="0"/>
              <a:t>Windows calls these </a:t>
            </a:r>
            <a:r>
              <a:rPr lang="en-US" altLang="en-US" dirty="0">
                <a:solidFill>
                  <a:schemeClr val="accent6">
                    <a:lumMod val="75000"/>
                  </a:schemeClr>
                </a:solidFill>
              </a:rPr>
              <a:t>anonymous pipes</a:t>
            </a:r>
          </a:p>
        </p:txBody>
      </p:sp>
      <p:sp>
        <p:nvSpPr>
          <p:cNvPr id="4" name="Date Placeholder 3">
            <a:extLst>
              <a:ext uri="{FF2B5EF4-FFF2-40B4-BE49-F238E27FC236}">
                <a16:creationId xmlns:a16="http://schemas.microsoft.com/office/drawing/2014/main" id="{2297C678-AD41-A535-BFEF-A34E21DBE39A}"/>
              </a:ext>
            </a:extLst>
          </p:cNvPr>
          <p:cNvSpPr>
            <a:spLocks noGrp="1"/>
          </p:cNvSpPr>
          <p:nvPr>
            <p:ph type="dt" sz="half" idx="10"/>
          </p:nvPr>
        </p:nvSpPr>
        <p:spPr/>
        <p:txBody>
          <a:bodyPr/>
          <a:lstStyle/>
          <a:p>
            <a:fld id="{BD760683-DBB8-4AE8-B993-E0C186DF6595}" type="datetime1">
              <a:rPr lang="en-US" smtClean="0"/>
              <a:t>10/4/24</a:t>
            </a:fld>
            <a:endParaRPr lang="en-US"/>
          </a:p>
        </p:txBody>
      </p:sp>
      <p:sp>
        <p:nvSpPr>
          <p:cNvPr id="5" name="Footer Placeholder 4">
            <a:extLst>
              <a:ext uri="{FF2B5EF4-FFF2-40B4-BE49-F238E27FC236}">
                <a16:creationId xmlns:a16="http://schemas.microsoft.com/office/drawing/2014/main" id="{9AD4E37A-F3B2-AAB9-75F6-A9199868AA01}"/>
              </a:ext>
            </a:extLst>
          </p:cNvPr>
          <p:cNvSpPr>
            <a:spLocks noGrp="1"/>
          </p:cNvSpPr>
          <p:nvPr>
            <p:ph type="ftr" sz="quarter" idx="11"/>
          </p:nvPr>
        </p:nvSpPr>
        <p:spPr/>
        <p:txBody>
          <a:bodyPr/>
          <a:lstStyle/>
          <a:p>
            <a:r>
              <a:rPr lang="en-US"/>
              <a:t>CSCE 5640 - Processes</a:t>
            </a:r>
          </a:p>
        </p:txBody>
      </p:sp>
      <p:sp>
        <p:nvSpPr>
          <p:cNvPr id="6" name="Slide Number Placeholder 5">
            <a:extLst>
              <a:ext uri="{FF2B5EF4-FFF2-40B4-BE49-F238E27FC236}">
                <a16:creationId xmlns:a16="http://schemas.microsoft.com/office/drawing/2014/main" id="{79B390DD-CF2A-3890-6F1C-6FAC8899BD04}"/>
              </a:ext>
            </a:extLst>
          </p:cNvPr>
          <p:cNvSpPr>
            <a:spLocks noGrp="1"/>
          </p:cNvSpPr>
          <p:nvPr>
            <p:ph type="sldNum" sz="quarter" idx="12"/>
          </p:nvPr>
        </p:nvSpPr>
        <p:spPr/>
        <p:txBody>
          <a:bodyPr/>
          <a:lstStyle/>
          <a:p>
            <a:fld id="{21894D18-C47E-4596-99FA-F92E29F268FE}" type="slidenum">
              <a:rPr lang="en-US" smtClean="0"/>
              <a:t>52</a:t>
            </a:fld>
            <a:endParaRPr lang="en-US"/>
          </a:p>
        </p:txBody>
      </p:sp>
      <p:pic>
        <p:nvPicPr>
          <p:cNvPr id="7" name="Picture 1">
            <a:extLst>
              <a:ext uri="{FF2B5EF4-FFF2-40B4-BE49-F238E27FC236}">
                <a16:creationId xmlns:a16="http://schemas.microsoft.com/office/drawing/2014/main" id="{AB12A4D5-6E8B-E395-344F-A903C52BA7D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02762" y="3893937"/>
            <a:ext cx="388937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23434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446A3-B145-D9A0-9723-A2161CFAFBD2}"/>
              </a:ext>
            </a:extLst>
          </p:cNvPr>
          <p:cNvSpPr>
            <a:spLocks noGrp="1"/>
          </p:cNvSpPr>
          <p:nvPr>
            <p:ph type="title"/>
          </p:nvPr>
        </p:nvSpPr>
        <p:spPr/>
        <p:txBody>
          <a:bodyPr/>
          <a:lstStyle/>
          <a:p>
            <a:r>
              <a:rPr lang="en-US" altLang="en-US" dirty="0"/>
              <a:t>Named Pipes</a:t>
            </a:r>
            <a:endParaRPr lang="en-US" dirty="0"/>
          </a:p>
        </p:txBody>
      </p:sp>
      <p:sp>
        <p:nvSpPr>
          <p:cNvPr id="3" name="Content Placeholder 2">
            <a:extLst>
              <a:ext uri="{FF2B5EF4-FFF2-40B4-BE49-F238E27FC236}">
                <a16:creationId xmlns:a16="http://schemas.microsoft.com/office/drawing/2014/main" id="{9A7CB453-156D-FD45-9D43-40CAB6586F70}"/>
              </a:ext>
            </a:extLst>
          </p:cNvPr>
          <p:cNvSpPr>
            <a:spLocks noGrp="1"/>
          </p:cNvSpPr>
          <p:nvPr>
            <p:ph idx="1"/>
          </p:nvPr>
        </p:nvSpPr>
        <p:spPr/>
        <p:txBody>
          <a:bodyPr>
            <a:normAutofit lnSpcReduction="10000"/>
          </a:bodyPr>
          <a:lstStyle/>
          <a:p>
            <a:r>
              <a:rPr lang="en-US" altLang="en-US" dirty="0"/>
              <a:t>Named Pipes are more powerful than ordinary pipes</a:t>
            </a:r>
          </a:p>
          <a:p>
            <a:r>
              <a:rPr lang="en-US" altLang="en-US" dirty="0"/>
              <a:t>Communication is bidirectional</a:t>
            </a:r>
          </a:p>
          <a:p>
            <a:r>
              <a:rPr lang="en-US" altLang="en-US" dirty="0"/>
              <a:t>No parent-child relationship is necessary between the communicating processes</a:t>
            </a:r>
          </a:p>
          <a:p>
            <a:r>
              <a:rPr lang="en-US" altLang="en-US" dirty="0"/>
              <a:t>Several processes can use the named pipe for communication</a:t>
            </a:r>
          </a:p>
          <a:p>
            <a:r>
              <a:rPr lang="en-US" altLang="en-US" dirty="0"/>
              <a:t>Provided on both UNIX and Windows systems</a:t>
            </a:r>
          </a:p>
          <a:p>
            <a:endParaRPr lang="en-US" altLang="en-US" dirty="0"/>
          </a:p>
          <a:p>
            <a:r>
              <a:rPr lang="en-US" altLang="en-US" dirty="0"/>
              <a:t>Further readings/practices:</a:t>
            </a:r>
          </a:p>
          <a:p>
            <a:pPr lvl="1"/>
            <a:r>
              <a:rPr lang="en-US" altLang="en-US" dirty="0"/>
              <a:t>Creating ordinary pipes code (UNIX): Figure 3.21 and 3.22</a:t>
            </a:r>
          </a:p>
          <a:p>
            <a:pPr lvl="1"/>
            <a:r>
              <a:rPr lang="en-US" altLang="en-US" dirty="0"/>
              <a:t>Anonymous pipes (Windows): Figure 3.23, 3.24 and 3.25</a:t>
            </a:r>
          </a:p>
        </p:txBody>
      </p:sp>
      <p:sp>
        <p:nvSpPr>
          <p:cNvPr id="4" name="Date Placeholder 3">
            <a:extLst>
              <a:ext uri="{FF2B5EF4-FFF2-40B4-BE49-F238E27FC236}">
                <a16:creationId xmlns:a16="http://schemas.microsoft.com/office/drawing/2014/main" id="{D10E8362-503B-0BBE-5D5D-BE2892778786}"/>
              </a:ext>
            </a:extLst>
          </p:cNvPr>
          <p:cNvSpPr>
            <a:spLocks noGrp="1"/>
          </p:cNvSpPr>
          <p:nvPr>
            <p:ph type="dt" sz="half" idx="10"/>
          </p:nvPr>
        </p:nvSpPr>
        <p:spPr/>
        <p:txBody>
          <a:bodyPr/>
          <a:lstStyle/>
          <a:p>
            <a:fld id="{BD760683-DBB8-4AE8-B993-E0C186DF6595}" type="datetime1">
              <a:rPr lang="en-US" smtClean="0"/>
              <a:t>10/4/24</a:t>
            </a:fld>
            <a:endParaRPr lang="en-US"/>
          </a:p>
        </p:txBody>
      </p:sp>
      <p:sp>
        <p:nvSpPr>
          <p:cNvPr id="5" name="Footer Placeholder 4">
            <a:extLst>
              <a:ext uri="{FF2B5EF4-FFF2-40B4-BE49-F238E27FC236}">
                <a16:creationId xmlns:a16="http://schemas.microsoft.com/office/drawing/2014/main" id="{5155838A-1F4A-7696-67B2-D78DB59759D9}"/>
              </a:ext>
            </a:extLst>
          </p:cNvPr>
          <p:cNvSpPr>
            <a:spLocks noGrp="1"/>
          </p:cNvSpPr>
          <p:nvPr>
            <p:ph type="ftr" sz="quarter" idx="11"/>
          </p:nvPr>
        </p:nvSpPr>
        <p:spPr/>
        <p:txBody>
          <a:bodyPr/>
          <a:lstStyle/>
          <a:p>
            <a:r>
              <a:rPr lang="en-US"/>
              <a:t>CSCE 5640 - Processes</a:t>
            </a:r>
          </a:p>
        </p:txBody>
      </p:sp>
      <p:sp>
        <p:nvSpPr>
          <p:cNvPr id="6" name="Slide Number Placeholder 5">
            <a:extLst>
              <a:ext uri="{FF2B5EF4-FFF2-40B4-BE49-F238E27FC236}">
                <a16:creationId xmlns:a16="http://schemas.microsoft.com/office/drawing/2014/main" id="{34F8229E-8B62-4A18-38B7-A6AE4945CC8A}"/>
              </a:ext>
            </a:extLst>
          </p:cNvPr>
          <p:cNvSpPr>
            <a:spLocks noGrp="1"/>
          </p:cNvSpPr>
          <p:nvPr>
            <p:ph type="sldNum" sz="quarter" idx="12"/>
          </p:nvPr>
        </p:nvSpPr>
        <p:spPr/>
        <p:txBody>
          <a:bodyPr/>
          <a:lstStyle/>
          <a:p>
            <a:fld id="{21894D18-C47E-4596-99FA-F92E29F268FE}" type="slidenum">
              <a:rPr lang="en-US" smtClean="0"/>
              <a:t>53</a:t>
            </a:fld>
            <a:endParaRPr lang="en-US"/>
          </a:p>
        </p:txBody>
      </p:sp>
    </p:spTree>
    <p:extLst>
      <p:ext uri="{BB962C8B-B14F-4D97-AF65-F5344CB8AC3E}">
        <p14:creationId xmlns:p14="http://schemas.microsoft.com/office/powerpoint/2010/main" val="34028905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3EA8F-FDB7-3A47-AFAE-167B373E90A9}"/>
              </a:ext>
            </a:extLst>
          </p:cNvPr>
          <p:cNvSpPr>
            <a:spLocks noGrp="1"/>
          </p:cNvSpPr>
          <p:nvPr>
            <p:ph type="title"/>
          </p:nvPr>
        </p:nvSpPr>
        <p:spPr/>
        <p:txBody>
          <a:bodyPr/>
          <a:lstStyle/>
          <a:p>
            <a:r>
              <a:rPr lang="en-US" dirty="0"/>
              <a:t>Further Readings</a:t>
            </a:r>
          </a:p>
        </p:txBody>
      </p:sp>
      <p:sp>
        <p:nvSpPr>
          <p:cNvPr id="3" name="Content Placeholder 2">
            <a:extLst>
              <a:ext uri="{FF2B5EF4-FFF2-40B4-BE49-F238E27FC236}">
                <a16:creationId xmlns:a16="http://schemas.microsoft.com/office/drawing/2014/main" id="{C51D636E-A655-EA4B-5CF6-4174CA566E5D}"/>
              </a:ext>
            </a:extLst>
          </p:cNvPr>
          <p:cNvSpPr>
            <a:spLocks noGrp="1"/>
          </p:cNvSpPr>
          <p:nvPr>
            <p:ph idx="1"/>
          </p:nvPr>
        </p:nvSpPr>
        <p:spPr/>
        <p:txBody>
          <a:bodyPr/>
          <a:lstStyle/>
          <a:p>
            <a:r>
              <a:rPr lang="en-US" dirty="0"/>
              <a:t>3.8 Communications in Client-Server Systems</a:t>
            </a:r>
          </a:p>
          <a:p>
            <a:pPr lvl="1"/>
            <a:r>
              <a:rPr lang="en-US" dirty="0"/>
              <a:t>Remote Procedure Calls (RPCs)</a:t>
            </a:r>
          </a:p>
          <a:p>
            <a:r>
              <a:rPr lang="en-US" dirty="0"/>
              <a:t>Practice Exercises</a:t>
            </a:r>
          </a:p>
          <a:p>
            <a:r>
              <a:rPr lang="en-US" dirty="0"/>
              <a:t>Programming Problems/Projects</a:t>
            </a:r>
          </a:p>
        </p:txBody>
      </p:sp>
      <p:sp>
        <p:nvSpPr>
          <p:cNvPr id="4" name="Date Placeholder 3">
            <a:extLst>
              <a:ext uri="{FF2B5EF4-FFF2-40B4-BE49-F238E27FC236}">
                <a16:creationId xmlns:a16="http://schemas.microsoft.com/office/drawing/2014/main" id="{2529598A-8C9D-1065-FC2A-B17D9844231F}"/>
              </a:ext>
            </a:extLst>
          </p:cNvPr>
          <p:cNvSpPr>
            <a:spLocks noGrp="1"/>
          </p:cNvSpPr>
          <p:nvPr>
            <p:ph type="dt" sz="half" idx="10"/>
          </p:nvPr>
        </p:nvSpPr>
        <p:spPr/>
        <p:txBody>
          <a:bodyPr/>
          <a:lstStyle/>
          <a:p>
            <a:fld id="{BD760683-DBB8-4AE8-B993-E0C186DF6595}" type="datetime1">
              <a:rPr lang="en-US" smtClean="0"/>
              <a:t>10/4/24</a:t>
            </a:fld>
            <a:endParaRPr lang="en-US"/>
          </a:p>
        </p:txBody>
      </p:sp>
      <p:sp>
        <p:nvSpPr>
          <p:cNvPr id="5" name="Footer Placeholder 4">
            <a:extLst>
              <a:ext uri="{FF2B5EF4-FFF2-40B4-BE49-F238E27FC236}">
                <a16:creationId xmlns:a16="http://schemas.microsoft.com/office/drawing/2014/main" id="{CA49CB80-447D-E3DF-C7BF-DE371BEB8ADA}"/>
              </a:ext>
            </a:extLst>
          </p:cNvPr>
          <p:cNvSpPr>
            <a:spLocks noGrp="1"/>
          </p:cNvSpPr>
          <p:nvPr>
            <p:ph type="ftr" sz="quarter" idx="11"/>
          </p:nvPr>
        </p:nvSpPr>
        <p:spPr/>
        <p:txBody>
          <a:bodyPr/>
          <a:lstStyle/>
          <a:p>
            <a:r>
              <a:rPr lang="en-US"/>
              <a:t>CSCE 5640 - Processes</a:t>
            </a:r>
          </a:p>
        </p:txBody>
      </p:sp>
      <p:sp>
        <p:nvSpPr>
          <p:cNvPr id="6" name="Slide Number Placeholder 5">
            <a:extLst>
              <a:ext uri="{FF2B5EF4-FFF2-40B4-BE49-F238E27FC236}">
                <a16:creationId xmlns:a16="http://schemas.microsoft.com/office/drawing/2014/main" id="{88CE0F80-67BC-F6BC-6140-C4886232F6B7}"/>
              </a:ext>
            </a:extLst>
          </p:cNvPr>
          <p:cNvSpPr>
            <a:spLocks noGrp="1"/>
          </p:cNvSpPr>
          <p:nvPr>
            <p:ph type="sldNum" sz="quarter" idx="12"/>
          </p:nvPr>
        </p:nvSpPr>
        <p:spPr/>
        <p:txBody>
          <a:bodyPr/>
          <a:lstStyle/>
          <a:p>
            <a:fld id="{21894D18-C47E-4596-99FA-F92E29F268FE}" type="slidenum">
              <a:rPr lang="en-US" smtClean="0"/>
              <a:t>54</a:t>
            </a:fld>
            <a:endParaRPr lang="en-US"/>
          </a:p>
        </p:txBody>
      </p:sp>
    </p:spTree>
    <p:extLst>
      <p:ext uri="{BB962C8B-B14F-4D97-AF65-F5344CB8AC3E}">
        <p14:creationId xmlns:p14="http://schemas.microsoft.com/office/powerpoint/2010/main" val="691043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0C7D6-6F7C-07F1-C21D-072247C5E8BF}"/>
              </a:ext>
            </a:extLst>
          </p:cNvPr>
          <p:cNvSpPr>
            <a:spLocks noGrp="1"/>
          </p:cNvSpPr>
          <p:nvPr>
            <p:ph type="title"/>
          </p:nvPr>
        </p:nvSpPr>
        <p:spPr/>
        <p:txBody>
          <a:bodyPr/>
          <a:lstStyle/>
          <a:p>
            <a:r>
              <a:rPr lang="en-US" altLang="en-US" dirty="0"/>
              <a:t>Process State</a:t>
            </a:r>
            <a:endParaRPr lang="en-US" dirty="0"/>
          </a:p>
        </p:txBody>
      </p:sp>
      <p:sp>
        <p:nvSpPr>
          <p:cNvPr id="3" name="Content Placeholder 2">
            <a:extLst>
              <a:ext uri="{FF2B5EF4-FFF2-40B4-BE49-F238E27FC236}">
                <a16:creationId xmlns:a16="http://schemas.microsoft.com/office/drawing/2014/main" id="{AE2E4837-F7CC-7784-3C1D-4D7D149E3079}"/>
              </a:ext>
            </a:extLst>
          </p:cNvPr>
          <p:cNvSpPr>
            <a:spLocks noGrp="1"/>
          </p:cNvSpPr>
          <p:nvPr>
            <p:ph idx="1"/>
          </p:nvPr>
        </p:nvSpPr>
        <p:spPr/>
        <p:txBody>
          <a:bodyPr>
            <a:normAutofit fontScale="92500"/>
          </a:bodyPr>
          <a:lstStyle/>
          <a:p>
            <a:r>
              <a:rPr lang="en-US" altLang="en-US" dirty="0"/>
              <a:t>As a process executes, it changes </a:t>
            </a:r>
            <a:r>
              <a:rPr lang="en-US" altLang="en-US" b="1" dirty="0">
                <a:solidFill>
                  <a:schemeClr val="accent6">
                    <a:lumMod val="75000"/>
                  </a:schemeClr>
                </a:solidFill>
                <a:latin typeface="+mj-lt"/>
              </a:rPr>
              <a:t>state</a:t>
            </a:r>
            <a:r>
              <a:rPr lang="en-US" altLang="en-US" b="1" dirty="0">
                <a:solidFill>
                  <a:srgbClr val="006699"/>
                </a:solidFill>
                <a:latin typeface="+mj-lt"/>
              </a:rPr>
              <a:t>.</a:t>
            </a:r>
          </a:p>
          <a:p>
            <a:pPr algn="l"/>
            <a:r>
              <a:rPr lang="en-US" b="0" i="0" u="none" strike="noStrike" baseline="0" dirty="0"/>
              <a:t>A process may be in one of the following states:</a:t>
            </a:r>
            <a:endParaRPr lang="en-US" altLang="en-US" b="1" dirty="0">
              <a:solidFill>
                <a:srgbClr val="006699"/>
              </a:solidFill>
            </a:endParaRPr>
          </a:p>
          <a:p>
            <a:pPr lvl="1"/>
            <a:r>
              <a:rPr lang="en-US" altLang="en-US" b="1" dirty="0"/>
              <a:t>New</a:t>
            </a:r>
            <a:r>
              <a:rPr lang="en-US" altLang="en-US" dirty="0"/>
              <a:t>:  The process is being created</a:t>
            </a:r>
          </a:p>
          <a:p>
            <a:pPr lvl="1"/>
            <a:r>
              <a:rPr lang="en-US" altLang="en-US" b="1" dirty="0"/>
              <a:t>Running</a:t>
            </a:r>
            <a:r>
              <a:rPr lang="en-US" altLang="en-US" dirty="0"/>
              <a:t>:  Instructions are being executed</a:t>
            </a:r>
          </a:p>
          <a:p>
            <a:pPr lvl="1"/>
            <a:r>
              <a:rPr lang="en-US" altLang="en-US" b="1" dirty="0"/>
              <a:t>Waiting</a:t>
            </a:r>
            <a:r>
              <a:rPr lang="en-US" altLang="en-US" dirty="0"/>
              <a:t>:  The process is waiting for some event to occur</a:t>
            </a:r>
          </a:p>
          <a:p>
            <a:pPr lvl="1"/>
            <a:r>
              <a:rPr lang="en-US" altLang="en-US" b="1" dirty="0"/>
              <a:t>Ready</a:t>
            </a:r>
            <a:r>
              <a:rPr lang="en-US" altLang="en-US" dirty="0"/>
              <a:t>:  The process is waiting to be assigned to a processor</a:t>
            </a:r>
          </a:p>
          <a:p>
            <a:pPr lvl="1"/>
            <a:r>
              <a:rPr lang="en-US" altLang="en-US" b="1" dirty="0"/>
              <a:t>Terminated</a:t>
            </a:r>
            <a:r>
              <a:rPr lang="en-US" altLang="en-US" dirty="0"/>
              <a:t>:  The process has finished execution</a:t>
            </a:r>
          </a:p>
          <a:p>
            <a:endParaRPr lang="en-US" altLang="en-US" dirty="0"/>
          </a:p>
          <a:p>
            <a:pPr algn="l"/>
            <a:r>
              <a:rPr lang="en-US" dirty="0"/>
              <a:t>At any instant, o</a:t>
            </a:r>
            <a:r>
              <a:rPr lang="en-US" b="0" i="0" u="none" strike="noStrike" baseline="0" dirty="0"/>
              <a:t>nly one process can be </a:t>
            </a:r>
            <a:r>
              <a:rPr lang="en-US" b="0" i="1" u="none" strike="noStrike" baseline="0" dirty="0"/>
              <a:t>running </a:t>
            </a:r>
            <a:r>
              <a:rPr lang="en-US" b="0" i="0" u="none" strike="noStrike" baseline="0" dirty="0"/>
              <a:t>on any processor core. </a:t>
            </a:r>
          </a:p>
          <a:p>
            <a:pPr algn="l"/>
            <a:r>
              <a:rPr lang="en-US" b="0" i="0" u="none" strike="noStrike" baseline="0" dirty="0"/>
              <a:t>Many processes may be </a:t>
            </a:r>
            <a:r>
              <a:rPr lang="en-US" b="0" i="1" u="none" strike="noStrike" baseline="0" dirty="0"/>
              <a:t>ready </a:t>
            </a:r>
            <a:r>
              <a:rPr lang="en-US" b="0" i="0" u="none" strike="noStrike" baseline="0" dirty="0"/>
              <a:t>and </a:t>
            </a:r>
            <a:r>
              <a:rPr lang="en-US" b="0" i="1" u="none" strike="noStrike" baseline="0" dirty="0"/>
              <a:t>waiting</a:t>
            </a:r>
            <a:r>
              <a:rPr lang="en-US" b="0" i="0" u="none" strike="noStrike" baseline="0" dirty="0"/>
              <a:t>.</a:t>
            </a:r>
            <a:endParaRPr lang="en-US" altLang="en-US" dirty="0"/>
          </a:p>
          <a:p>
            <a:endParaRPr lang="en-US" dirty="0"/>
          </a:p>
        </p:txBody>
      </p:sp>
      <p:sp>
        <p:nvSpPr>
          <p:cNvPr id="4" name="Date Placeholder 3">
            <a:extLst>
              <a:ext uri="{FF2B5EF4-FFF2-40B4-BE49-F238E27FC236}">
                <a16:creationId xmlns:a16="http://schemas.microsoft.com/office/drawing/2014/main" id="{E0177198-8B9D-02CC-C9E0-5C3446019A48}"/>
              </a:ext>
            </a:extLst>
          </p:cNvPr>
          <p:cNvSpPr>
            <a:spLocks noGrp="1"/>
          </p:cNvSpPr>
          <p:nvPr>
            <p:ph type="dt" sz="half" idx="10"/>
          </p:nvPr>
        </p:nvSpPr>
        <p:spPr/>
        <p:txBody>
          <a:bodyPr/>
          <a:lstStyle/>
          <a:p>
            <a:fld id="{2C8F9385-CABC-49B4-B524-6717F7EB8680}" type="datetime1">
              <a:rPr lang="en-US" smtClean="0"/>
              <a:t>10/4/24</a:t>
            </a:fld>
            <a:endParaRPr lang="en-US"/>
          </a:p>
        </p:txBody>
      </p:sp>
      <p:sp>
        <p:nvSpPr>
          <p:cNvPr id="5" name="Footer Placeholder 4">
            <a:extLst>
              <a:ext uri="{FF2B5EF4-FFF2-40B4-BE49-F238E27FC236}">
                <a16:creationId xmlns:a16="http://schemas.microsoft.com/office/drawing/2014/main" id="{90889EA2-C02F-E45E-5FC7-49E43C8F75E4}"/>
              </a:ext>
            </a:extLst>
          </p:cNvPr>
          <p:cNvSpPr>
            <a:spLocks noGrp="1"/>
          </p:cNvSpPr>
          <p:nvPr>
            <p:ph type="ftr" sz="quarter" idx="11"/>
          </p:nvPr>
        </p:nvSpPr>
        <p:spPr/>
        <p:txBody>
          <a:bodyPr/>
          <a:lstStyle/>
          <a:p>
            <a:r>
              <a:rPr lang="en-US"/>
              <a:t>CSCE 5640 - Processes</a:t>
            </a:r>
          </a:p>
        </p:txBody>
      </p:sp>
      <p:sp>
        <p:nvSpPr>
          <p:cNvPr id="6" name="Slide Number Placeholder 5">
            <a:extLst>
              <a:ext uri="{FF2B5EF4-FFF2-40B4-BE49-F238E27FC236}">
                <a16:creationId xmlns:a16="http://schemas.microsoft.com/office/drawing/2014/main" id="{411E0908-A825-6398-A9F5-917E2FA64C7B}"/>
              </a:ext>
            </a:extLst>
          </p:cNvPr>
          <p:cNvSpPr>
            <a:spLocks noGrp="1"/>
          </p:cNvSpPr>
          <p:nvPr>
            <p:ph type="sldNum" sz="quarter" idx="12"/>
          </p:nvPr>
        </p:nvSpPr>
        <p:spPr/>
        <p:txBody>
          <a:bodyPr/>
          <a:lstStyle/>
          <a:p>
            <a:fld id="{21894D18-C47E-4596-99FA-F92E29F268FE}" type="slidenum">
              <a:rPr lang="en-US" smtClean="0"/>
              <a:t>6</a:t>
            </a:fld>
            <a:endParaRPr lang="en-US"/>
          </a:p>
        </p:txBody>
      </p:sp>
    </p:spTree>
    <p:extLst>
      <p:ext uri="{BB962C8B-B14F-4D97-AF65-F5344CB8AC3E}">
        <p14:creationId xmlns:p14="http://schemas.microsoft.com/office/powerpoint/2010/main" val="2451529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23998-B804-C003-6C16-351B9E9D6D52}"/>
              </a:ext>
            </a:extLst>
          </p:cNvPr>
          <p:cNvSpPr>
            <a:spLocks noGrp="1"/>
          </p:cNvSpPr>
          <p:nvPr>
            <p:ph type="title"/>
          </p:nvPr>
        </p:nvSpPr>
        <p:spPr/>
        <p:txBody>
          <a:bodyPr/>
          <a:lstStyle/>
          <a:p>
            <a:r>
              <a:rPr lang="en-US" altLang="en-US" dirty="0"/>
              <a:t>Diagram of Process State</a:t>
            </a:r>
            <a:endParaRPr lang="en-US" dirty="0"/>
          </a:p>
        </p:txBody>
      </p:sp>
      <p:pic>
        <p:nvPicPr>
          <p:cNvPr id="4" name="Picture 1">
            <a:extLst>
              <a:ext uri="{FF2B5EF4-FFF2-40B4-BE49-F238E27FC236}">
                <a16:creationId xmlns:a16="http://schemas.microsoft.com/office/drawing/2014/main" id="{122B995B-8D01-D24D-807A-D2FE181A352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5965" y="2116580"/>
            <a:ext cx="9760069" cy="3805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a:extLst>
              <a:ext uri="{FF2B5EF4-FFF2-40B4-BE49-F238E27FC236}">
                <a16:creationId xmlns:a16="http://schemas.microsoft.com/office/drawing/2014/main" id="{E37B6D53-BEFB-738E-CBA6-247777E59C45}"/>
              </a:ext>
            </a:extLst>
          </p:cNvPr>
          <p:cNvSpPr>
            <a:spLocks noGrp="1"/>
          </p:cNvSpPr>
          <p:nvPr>
            <p:ph type="dt" sz="half" idx="10"/>
          </p:nvPr>
        </p:nvSpPr>
        <p:spPr/>
        <p:txBody>
          <a:bodyPr/>
          <a:lstStyle/>
          <a:p>
            <a:fld id="{79BECEEB-3FF5-41EB-8377-485B196FEED8}" type="datetime1">
              <a:rPr lang="en-US" smtClean="0"/>
              <a:t>10/4/24</a:t>
            </a:fld>
            <a:endParaRPr lang="en-US"/>
          </a:p>
        </p:txBody>
      </p:sp>
      <p:sp>
        <p:nvSpPr>
          <p:cNvPr id="6" name="Footer Placeholder 5">
            <a:extLst>
              <a:ext uri="{FF2B5EF4-FFF2-40B4-BE49-F238E27FC236}">
                <a16:creationId xmlns:a16="http://schemas.microsoft.com/office/drawing/2014/main" id="{E7EC113C-BCBA-DD7E-4C1D-E644E1299C3E}"/>
              </a:ext>
            </a:extLst>
          </p:cNvPr>
          <p:cNvSpPr>
            <a:spLocks noGrp="1"/>
          </p:cNvSpPr>
          <p:nvPr>
            <p:ph type="ftr" sz="quarter" idx="11"/>
          </p:nvPr>
        </p:nvSpPr>
        <p:spPr/>
        <p:txBody>
          <a:bodyPr/>
          <a:lstStyle/>
          <a:p>
            <a:r>
              <a:rPr lang="en-US"/>
              <a:t>CSCE 5640 - Processes</a:t>
            </a:r>
          </a:p>
        </p:txBody>
      </p:sp>
      <p:sp>
        <p:nvSpPr>
          <p:cNvPr id="7" name="Slide Number Placeholder 6">
            <a:extLst>
              <a:ext uri="{FF2B5EF4-FFF2-40B4-BE49-F238E27FC236}">
                <a16:creationId xmlns:a16="http://schemas.microsoft.com/office/drawing/2014/main" id="{A3EFC88B-A2F7-42AB-3296-5FF29C81ABF0}"/>
              </a:ext>
            </a:extLst>
          </p:cNvPr>
          <p:cNvSpPr>
            <a:spLocks noGrp="1"/>
          </p:cNvSpPr>
          <p:nvPr>
            <p:ph type="sldNum" sz="quarter" idx="12"/>
          </p:nvPr>
        </p:nvSpPr>
        <p:spPr/>
        <p:txBody>
          <a:bodyPr/>
          <a:lstStyle/>
          <a:p>
            <a:fld id="{21894D18-C47E-4596-99FA-F92E29F268FE}" type="slidenum">
              <a:rPr lang="en-US" smtClean="0"/>
              <a:t>7</a:t>
            </a:fld>
            <a:endParaRPr lang="en-US"/>
          </a:p>
        </p:txBody>
      </p:sp>
    </p:spTree>
    <p:extLst>
      <p:ext uri="{BB962C8B-B14F-4D97-AF65-F5344CB8AC3E}">
        <p14:creationId xmlns:p14="http://schemas.microsoft.com/office/powerpoint/2010/main" val="2807863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E4FD7-1132-FCC1-6F34-0F21D906337B}"/>
              </a:ext>
            </a:extLst>
          </p:cNvPr>
          <p:cNvSpPr>
            <a:spLocks noGrp="1"/>
          </p:cNvSpPr>
          <p:nvPr>
            <p:ph type="title"/>
          </p:nvPr>
        </p:nvSpPr>
        <p:spPr/>
        <p:txBody>
          <a:bodyPr/>
          <a:lstStyle/>
          <a:p>
            <a:r>
              <a:rPr lang="en-US" dirty="0"/>
              <a:t>Process Control Block (PCB)</a:t>
            </a:r>
          </a:p>
        </p:txBody>
      </p:sp>
      <p:sp>
        <p:nvSpPr>
          <p:cNvPr id="3" name="Content Placeholder 2">
            <a:extLst>
              <a:ext uri="{FF2B5EF4-FFF2-40B4-BE49-F238E27FC236}">
                <a16:creationId xmlns:a16="http://schemas.microsoft.com/office/drawing/2014/main" id="{C6D6E905-55C8-C035-77C1-511C84249C9F}"/>
              </a:ext>
            </a:extLst>
          </p:cNvPr>
          <p:cNvSpPr>
            <a:spLocks noGrp="1"/>
          </p:cNvSpPr>
          <p:nvPr>
            <p:ph idx="1"/>
          </p:nvPr>
        </p:nvSpPr>
        <p:spPr>
          <a:xfrm>
            <a:off x="838199" y="1825625"/>
            <a:ext cx="8044543" cy="4351338"/>
          </a:xfrm>
        </p:spPr>
        <p:txBody>
          <a:bodyPr>
            <a:normAutofit/>
          </a:bodyPr>
          <a:lstStyle/>
          <a:p>
            <a:r>
              <a:rPr lang="en-US" altLang="en-US" sz="2400" dirty="0"/>
              <a:t>Information associated with each process - also called </a:t>
            </a:r>
            <a:r>
              <a:rPr kumimoji="1" lang="en-US" altLang="en-US" sz="2400" b="1" dirty="0">
                <a:solidFill>
                  <a:schemeClr val="accent6">
                    <a:lumMod val="75000"/>
                  </a:schemeClr>
                </a:solidFill>
              </a:rPr>
              <a:t>task</a:t>
            </a:r>
            <a:r>
              <a:rPr lang="en-US" altLang="en-US" sz="2400" b="1" dirty="0">
                <a:solidFill>
                  <a:schemeClr val="accent6">
                    <a:lumMod val="75000"/>
                  </a:schemeClr>
                </a:solidFill>
              </a:rPr>
              <a:t> </a:t>
            </a:r>
            <a:r>
              <a:rPr kumimoji="1" lang="en-US" altLang="en-US" sz="2400" b="1" dirty="0">
                <a:solidFill>
                  <a:schemeClr val="accent6">
                    <a:lumMod val="75000"/>
                  </a:schemeClr>
                </a:solidFill>
              </a:rPr>
              <a:t>control</a:t>
            </a:r>
            <a:r>
              <a:rPr lang="en-US" altLang="en-US" sz="2400" b="1" dirty="0">
                <a:solidFill>
                  <a:schemeClr val="accent6">
                    <a:lumMod val="75000"/>
                  </a:schemeClr>
                </a:solidFill>
              </a:rPr>
              <a:t> </a:t>
            </a:r>
            <a:r>
              <a:rPr kumimoji="1" lang="en-US" altLang="en-US" sz="2400" b="1" dirty="0">
                <a:solidFill>
                  <a:schemeClr val="accent6">
                    <a:lumMod val="75000"/>
                  </a:schemeClr>
                </a:solidFill>
              </a:rPr>
              <a:t>block</a:t>
            </a:r>
            <a:endParaRPr lang="en-US" altLang="en-US" sz="2400" dirty="0">
              <a:solidFill>
                <a:schemeClr val="accent6">
                  <a:lumMod val="75000"/>
                </a:schemeClr>
              </a:solidFill>
            </a:endParaRPr>
          </a:p>
          <a:p>
            <a:pPr lvl="1"/>
            <a:r>
              <a:rPr lang="en-US" altLang="en-US" sz="2000" dirty="0"/>
              <a:t>Process state – running, waiting, etc.</a:t>
            </a:r>
          </a:p>
          <a:p>
            <a:pPr lvl="1"/>
            <a:r>
              <a:rPr lang="en-US" altLang="en-US" sz="2000" dirty="0"/>
              <a:t>Program counter – location of instruction to next execute</a:t>
            </a:r>
          </a:p>
          <a:p>
            <a:pPr lvl="1"/>
            <a:r>
              <a:rPr lang="en-US" altLang="en-US" sz="2000" dirty="0"/>
              <a:t>CPU registers – contents of all process-centric registers</a:t>
            </a:r>
          </a:p>
          <a:p>
            <a:pPr lvl="1"/>
            <a:r>
              <a:rPr lang="en-US" altLang="en-US" sz="2000" dirty="0"/>
              <a:t>CPU scheduling information- priorities, scheduling queue pointers</a:t>
            </a:r>
          </a:p>
          <a:p>
            <a:pPr lvl="1"/>
            <a:r>
              <a:rPr lang="en-US" altLang="en-US" sz="2000" dirty="0"/>
              <a:t>Memory-management information – memory allocated to the process</a:t>
            </a:r>
          </a:p>
          <a:p>
            <a:pPr lvl="1"/>
            <a:r>
              <a:rPr lang="en-US" altLang="en-US" sz="2000" dirty="0"/>
              <a:t>Accounting information – CPU used, clock time elapsed since start, time limits, process number</a:t>
            </a:r>
          </a:p>
          <a:p>
            <a:pPr lvl="1"/>
            <a:r>
              <a:rPr lang="en-US" altLang="en-US" sz="2000" dirty="0"/>
              <a:t>I/O status information – I/O devices allocated to process, list of open files</a:t>
            </a:r>
          </a:p>
        </p:txBody>
      </p:sp>
      <p:sp>
        <p:nvSpPr>
          <p:cNvPr id="4" name="Date Placeholder 3">
            <a:extLst>
              <a:ext uri="{FF2B5EF4-FFF2-40B4-BE49-F238E27FC236}">
                <a16:creationId xmlns:a16="http://schemas.microsoft.com/office/drawing/2014/main" id="{746954E3-5230-7A80-254C-E1FBB44E848B}"/>
              </a:ext>
            </a:extLst>
          </p:cNvPr>
          <p:cNvSpPr>
            <a:spLocks noGrp="1"/>
          </p:cNvSpPr>
          <p:nvPr>
            <p:ph type="dt" sz="half" idx="10"/>
          </p:nvPr>
        </p:nvSpPr>
        <p:spPr/>
        <p:txBody>
          <a:bodyPr/>
          <a:lstStyle/>
          <a:p>
            <a:fld id="{BD760683-DBB8-4AE8-B993-E0C186DF6595}" type="datetime1">
              <a:rPr lang="en-US" smtClean="0"/>
              <a:t>10/4/24</a:t>
            </a:fld>
            <a:endParaRPr lang="en-US"/>
          </a:p>
        </p:txBody>
      </p:sp>
      <p:sp>
        <p:nvSpPr>
          <p:cNvPr id="5" name="Footer Placeholder 4">
            <a:extLst>
              <a:ext uri="{FF2B5EF4-FFF2-40B4-BE49-F238E27FC236}">
                <a16:creationId xmlns:a16="http://schemas.microsoft.com/office/drawing/2014/main" id="{F18BD878-E5C4-5051-413A-1EC74437CF5F}"/>
              </a:ext>
            </a:extLst>
          </p:cNvPr>
          <p:cNvSpPr>
            <a:spLocks noGrp="1"/>
          </p:cNvSpPr>
          <p:nvPr>
            <p:ph type="ftr" sz="quarter" idx="11"/>
          </p:nvPr>
        </p:nvSpPr>
        <p:spPr/>
        <p:txBody>
          <a:bodyPr/>
          <a:lstStyle/>
          <a:p>
            <a:r>
              <a:rPr lang="en-US"/>
              <a:t>CSCE 5640 - Processes</a:t>
            </a:r>
          </a:p>
        </p:txBody>
      </p:sp>
      <p:sp>
        <p:nvSpPr>
          <p:cNvPr id="6" name="Slide Number Placeholder 5">
            <a:extLst>
              <a:ext uri="{FF2B5EF4-FFF2-40B4-BE49-F238E27FC236}">
                <a16:creationId xmlns:a16="http://schemas.microsoft.com/office/drawing/2014/main" id="{C5C523D5-279C-7B73-2ADC-BFAC7A888D1B}"/>
              </a:ext>
            </a:extLst>
          </p:cNvPr>
          <p:cNvSpPr>
            <a:spLocks noGrp="1"/>
          </p:cNvSpPr>
          <p:nvPr>
            <p:ph type="sldNum" sz="quarter" idx="12"/>
          </p:nvPr>
        </p:nvSpPr>
        <p:spPr/>
        <p:txBody>
          <a:bodyPr/>
          <a:lstStyle/>
          <a:p>
            <a:fld id="{21894D18-C47E-4596-99FA-F92E29F268FE}" type="slidenum">
              <a:rPr lang="en-US" smtClean="0"/>
              <a:t>8</a:t>
            </a:fld>
            <a:endParaRPr lang="en-US"/>
          </a:p>
        </p:txBody>
      </p:sp>
      <p:pic>
        <p:nvPicPr>
          <p:cNvPr id="7" name="Picture 1">
            <a:extLst>
              <a:ext uri="{FF2B5EF4-FFF2-40B4-BE49-F238E27FC236}">
                <a16:creationId xmlns:a16="http://schemas.microsoft.com/office/drawing/2014/main" id="{E3D3A671-61F2-75AD-CF94-A31193CCEF7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010285" y="2318656"/>
            <a:ext cx="2070939" cy="3365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2072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84290-A1CD-D6EC-7FC5-80EE78AE0F0F}"/>
              </a:ext>
            </a:extLst>
          </p:cNvPr>
          <p:cNvSpPr>
            <a:spLocks noGrp="1"/>
          </p:cNvSpPr>
          <p:nvPr>
            <p:ph type="title"/>
          </p:nvPr>
        </p:nvSpPr>
        <p:spPr/>
        <p:txBody>
          <a:bodyPr/>
          <a:lstStyle/>
          <a:p>
            <a:r>
              <a:rPr lang="en-US" dirty="0"/>
              <a:t>Threads</a:t>
            </a:r>
          </a:p>
        </p:txBody>
      </p:sp>
      <p:sp>
        <p:nvSpPr>
          <p:cNvPr id="3" name="Content Placeholder 2">
            <a:extLst>
              <a:ext uri="{FF2B5EF4-FFF2-40B4-BE49-F238E27FC236}">
                <a16:creationId xmlns:a16="http://schemas.microsoft.com/office/drawing/2014/main" id="{E602A259-5BA8-3710-22C6-A3AA610B6551}"/>
              </a:ext>
            </a:extLst>
          </p:cNvPr>
          <p:cNvSpPr>
            <a:spLocks noGrp="1"/>
          </p:cNvSpPr>
          <p:nvPr>
            <p:ph idx="1"/>
          </p:nvPr>
        </p:nvSpPr>
        <p:spPr/>
        <p:txBody>
          <a:bodyPr>
            <a:normAutofit fontScale="92500" lnSpcReduction="10000"/>
          </a:bodyPr>
          <a:lstStyle/>
          <a:p>
            <a:r>
              <a:rPr lang="en-US" altLang="en-US" dirty="0"/>
              <a:t>So far, process has a single thread of execution</a:t>
            </a:r>
          </a:p>
          <a:p>
            <a:pPr lvl="1"/>
            <a:r>
              <a:rPr lang="en-US" altLang="en-US" sz="2200" dirty="0"/>
              <a:t>Perform only one task at a time.</a:t>
            </a:r>
          </a:p>
          <a:p>
            <a:endParaRPr lang="en-US" altLang="en-US" dirty="0"/>
          </a:p>
          <a:p>
            <a:r>
              <a:rPr lang="en-US" altLang="en-US" dirty="0"/>
              <a:t>Consider having multiple threads per process</a:t>
            </a:r>
          </a:p>
          <a:p>
            <a:pPr lvl="1"/>
            <a:r>
              <a:rPr lang="en-US" altLang="en-US" sz="2200" dirty="0"/>
              <a:t>Word processor </a:t>
            </a:r>
            <a:r>
              <a:rPr lang="en-US" sz="2200" b="0" i="0" u="none" strike="noStrike" baseline="0" dirty="0"/>
              <a:t>assign one thread to manage user input while another thread runs the spell checker.</a:t>
            </a:r>
            <a:endParaRPr lang="en-US" altLang="en-US" sz="2200" dirty="0"/>
          </a:p>
          <a:p>
            <a:endParaRPr lang="en-US" altLang="en-US" dirty="0"/>
          </a:p>
          <a:p>
            <a:r>
              <a:rPr lang="en-US" altLang="en-US" dirty="0"/>
              <a:t>Must then have storage for thread details, multiple program counters in PCB</a:t>
            </a:r>
          </a:p>
          <a:p>
            <a:endParaRPr lang="en-US" altLang="en-US" dirty="0"/>
          </a:p>
          <a:p>
            <a:r>
              <a:rPr lang="en-US" altLang="en-US" dirty="0"/>
              <a:t>More detail in Chapter 4</a:t>
            </a:r>
          </a:p>
        </p:txBody>
      </p:sp>
      <p:sp>
        <p:nvSpPr>
          <p:cNvPr id="4" name="Date Placeholder 3">
            <a:extLst>
              <a:ext uri="{FF2B5EF4-FFF2-40B4-BE49-F238E27FC236}">
                <a16:creationId xmlns:a16="http://schemas.microsoft.com/office/drawing/2014/main" id="{436E4C82-1EA5-C8A0-C00F-8CB3E654B3A5}"/>
              </a:ext>
            </a:extLst>
          </p:cNvPr>
          <p:cNvSpPr>
            <a:spLocks noGrp="1"/>
          </p:cNvSpPr>
          <p:nvPr>
            <p:ph type="dt" sz="half" idx="10"/>
          </p:nvPr>
        </p:nvSpPr>
        <p:spPr/>
        <p:txBody>
          <a:bodyPr/>
          <a:lstStyle/>
          <a:p>
            <a:fld id="{BD760683-DBB8-4AE8-B993-E0C186DF6595}" type="datetime1">
              <a:rPr lang="en-US" smtClean="0"/>
              <a:t>10/4/24</a:t>
            </a:fld>
            <a:endParaRPr lang="en-US"/>
          </a:p>
        </p:txBody>
      </p:sp>
      <p:sp>
        <p:nvSpPr>
          <p:cNvPr id="5" name="Footer Placeholder 4">
            <a:extLst>
              <a:ext uri="{FF2B5EF4-FFF2-40B4-BE49-F238E27FC236}">
                <a16:creationId xmlns:a16="http://schemas.microsoft.com/office/drawing/2014/main" id="{01A5CFAD-59E0-DF22-4E7F-7AB428D0E795}"/>
              </a:ext>
            </a:extLst>
          </p:cNvPr>
          <p:cNvSpPr>
            <a:spLocks noGrp="1"/>
          </p:cNvSpPr>
          <p:nvPr>
            <p:ph type="ftr" sz="quarter" idx="11"/>
          </p:nvPr>
        </p:nvSpPr>
        <p:spPr/>
        <p:txBody>
          <a:bodyPr/>
          <a:lstStyle/>
          <a:p>
            <a:r>
              <a:rPr lang="en-US"/>
              <a:t>CSCE 5640 - Processes</a:t>
            </a:r>
          </a:p>
        </p:txBody>
      </p:sp>
      <p:sp>
        <p:nvSpPr>
          <p:cNvPr id="6" name="Slide Number Placeholder 5">
            <a:extLst>
              <a:ext uri="{FF2B5EF4-FFF2-40B4-BE49-F238E27FC236}">
                <a16:creationId xmlns:a16="http://schemas.microsoft.com/office/drawing/2014/main" id="{72998278-77D3-83EB-FC3C-7E008FF91F41}"/>
              </a:ext>
            </a:extLst>
          </p:cNvPr>
          <p:cNvSpPr>
            <a:spLocks noGrp="1"/>
          </p:cNvSpPr>
          <p:nvPr>
            <p:ph type="sldNum" sz="quarter" idx="12"/>
          </p:nvPr>
        </p:nvSpPr>
        <p:spPr/>
        <p:txBody>
          <a:bodyPr/>
          <a:lstStyle/>
          <a:p>
            <a:fld id="{21894D18-C47E-4596-99FA-F92E29F268FE}" type="slidenum">
              <a:rPr lang="en-US" smtClean="0"/>
              <a:t>9</a:t>
            </a:fld>
            <a:endParaRPr lang="en-US"/>
          </a:p>
        </p:txBody>
      </p:sp>
    </p:spTree>
    <p:extLst>
      <p:ext uri="{BB962C8B-B14F-4D97-AF65-F5344CB8AC3E}">
        <p14:creationId xmlns:p14="http://schemas.microsoft.com/office/powerpoint/2010/main" val="4081490943"/>
      </p:ext>
    </p:extLst>
  </p:cSld>
  <p:clrMapOvr>
    <a:masterClrMapping/>
  </p:clrMapOvr>
</p:sld>
</file>

<file path=ppt/theme/theme1.xml><?xml version="1.0" encoding="utf-8"?>
<a:theme xmlns:a="http://schemas.openxmlformats.org/drawingml/2006/main" name="course-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urse-theme" id="{A2417636-098A-4AE8-8D10-D49F5140B225}" vid="{9A08585D-B688-4883-9D7C-94AA820D6B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course-theme</Template>
  <TotalTime>2422</TotalTime>
  <Words>4832</Words>
  <Application>Microsoft Macintosh PowerPoint</Application>
  <PresentationFormat>Widescreen</PresentationFormat>
  <Paragraphs>723</Paragraphs>
  <Slides>54</Slides>
  <Notes>44</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54</vt:i4>
      </vt:variant>
    </vt:vector>
  </HeadingPairs>
  <TitlesOfParts>
    <vt:vector size="68" baseType="lpstr">
      <vt:lpstr>ＭＳ Ｐゴシック</vt:lpstr>
      <vt:lpstr>Arial</vt:lpstr>
      <vt:lpstr>Calibri</vt:lpstr>
      <vt:lpstr>Calibri Light</vt:lpstr>
      <vt:lpstr>Cascadia Code</vt:lpstr>
      <vt:lpstr>CMTT10</vt:lpstr>
      <vt:lpstr>Courier New</vt:lpstr>
      <vt:lpstr>Monaco</vt:lpstr>
      <vt:lpstr>Monotype Sorts</vt:lpstr>
      <vt:lpstr>PalatinoLTStd-BoldItalic</vt:lpstr>
      <vt:lpstr>PalatinoLTStd-Roman</vt:lpstr>
      <vt:lpstr>Verdana</vt:lpstr>
      <vt:lpstr>Wingdings</vt:lpstr>
      <vt:lpstr>course-theme</vt:lpstr>
      <vt:lpstr>CSCE 5640 Operating System Design  Processes</vt:lpstr>
      <vt:lpstr>Outline</vt:lpstr>
      <vt:lpstr>Process Concept</vt:lpstr>
      <vt:lpstr>Process Concept (contd.)</vt:lpstr>
      <vt:lpstr>Memory Layout of C Program</vt:lpstr>
      <vt:lpstr>Process State</vt:lpstr>
      <vt:lpstr>Diagram of Process State</vt:lpstr>
      <vt:lpstr>Process Control Block (PCB)</vt:lpstr>
      <vt:lpstr>Threads</vt:lpstr>
      <vt:lpstr>Process Representation in Linux</vt:lpstr>
      <vt:lpstr>Process Scheduling</vt:lpstr>
      <vt:lpstr>Ready and Wait Queues</vt:lpstr>
      <vt:lpstr>Representation of Process Scheduling</vt:lpstr>
      <vt:lpstr>CPU Switch From Process to Process</vt:lpstr>
      <vt:lpstr>Context Switch</vt:lpstr>
      <vt:lpstr>Operations on Processes</vt:lpstr>
      <vt:lpstr>Process Creation</vt:lpstr>
      <vt:lpstr>A Tree of Processes in Linux</vt:lpstr>
      <vt:lpstr>Process Creation (Cont.)</vt:lpstr>
      <vt:lpstr>C Program Forking Separate Process</vt:lpstr>
      <vt:lpstr>Creating a Separate Process via Windows API</vt:lpstr>
      <vt:lpstr>Process Termination</vt:lpstr>
      <vt:lpstr>Process Termination</vt:lpstr>
      <vt:lpstr>Interprocess Communication</vt:lpstr>
      <vt:lpstr>Communications Models </vt:lpstr>
      <vt:lpstr>IPC – Shared Memory</vt:lpstr>
      <vt:lpstr>Producer-Consumer Problem</vt:lpstr>
      <vt:lpstr>Bounded-Buffer – Shared-Memory Solution</vt:lpstr>
      <vt:lpstr>Producer Process – Shared Memory</vt:lpstr>
      <vt:lpstr>Consumer Process – Shared Memory</vt:lpstr>
      <vt:lpstr>What about Filling all the Buffers?</vt:lpstr>
      <vt:lpstr>Producer </vt:lpstr>
      <vt:lpstr>Consumer</vt:lpstr>
      <vt:lpstr>IPC – Message Passing</vt:lpstr>
      <vt:lpstr>Message Passing (contd.)</vt:lpstr>
      <vt:lpstr>Direct Communication</vt:lpstr>
      <vt:lpstr>Indirect Communication</vt:lpstr>
      <vt:lpstr>Indirect Communication (contd.)</vt:lpstr>
      <vt:lpstr>Indirect Communication (contd.)</vt:lpstr>
      <vt:lpstr>Synchronization</vt:lpstr>
      <vt:lpstr>Producer-Consumer: Message Passing</vt:lpstr>
      <vt:lpstr>Buffering</vt:lpstr>
      <vt:lpstr>Examples of IPC Systems - POSIX</vt:lpstr>
      <vt:lpstr>POSIX Shared Memory</vt:lpstr>
      <vt:lpstr>IPC POSIX Producer-Consumer</vt:lpstr>
      <vt:lpstr>Mach Message Passing</vt:lpstr>
      <vt:lpstr>Message Passing in Mach</vt:lpstr>
      <vt:lpstr>Mach Message Passing – Client/Server</vt:lpstr>
      <vt:lpstr>Examples of IPC Systems – Windows</vt:lpstr>
      <vt:lpstr>ALPC in Windows</vt:lpstr>
      <vt:lpstr>Pipes</vt:lpstr>
      <vt:lpstr>Ordinary Pipes</vt:lpstr>
      <vt:lpstr>Named Pipes</vt:lpstr>
      <vt:lpstr>Further Readings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CSCE 5640 Operating System Design  Processes</dc:title>
  <dc:creator>Maharjan, Amar</dc:creator>
  <cp:lastModifiedBy>Zalavadia, Kishan Kumar</cp:lastModifiedBy>
  <cp:revision>83</cp:revision>
  <dcterms:created xsi:type="dcterms:W3CDTF">2022-09-19T01:35:48Z</dcterms:created>
  <dcterms:modified xsi:type="dcterms:W3CDTF">2024-10-04T23:10:56Z</dcterms:modified>
</cp:coreProperties>
</file>