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1253" r:id="rId2"/>
    <p:sldId id="2656" r:id="rId3"/>
    <p:sldId id="1164" r:id="rId4"/>
    <p:sldId id="1165" r:id="rId5"/>
    <p:sldId id="1166" r:id="rId6"/>
    <p:sldId id="1167" r:id="rId7"/>
    <p:sldId id="1168" r:id="rId8"/>
    <p:sldId id="1169" r:id="rId9"/>
    <p:sldId id="1170" r:id="rId10"/>
    <p:sldId id="1171" r:id="rId11"/>
    <p:sldId id="1172" r:id="rId12"/>
    <p:sldId id="1174" r:id="rId13"/>
    <p:sldId id="1175" r:id="rId14"/>
    <p:sldId id="1176" r:id="rId15"/>
    <p:sldId id="1177" r:id="rId16"/>
    <p:sldId id="1178" r:id="rId17"/>
    <p:sldId id="1188" r:id="rId18"/>
    <p:sldId id="1189" r:id="rId19"/>
    <p:sldId id="1192" r:id="rId20"/>
    <p:sldId id="1193" r:id="rId21"/>
    <p:sldId id="1194" r:id="rId22"/>
    <p:sldId id="1195" r:id="rId23"/>
    <p:sldId id="1196" r:id="rId24"/>
    <p:sldId id="1197" r:id="rId25"/>
    <p:sldId id="1198" r:id="rId26"/>
    <p:sldId id="1200" r:id="rId27"/>
    <p:sldId id="1201" r:id="rId28"/>
    <p:sldId id="1202" r:id="rId29"/>
    <p:sldId id="1203" r:id="rId30"/>
    <p:sldId id="1213" r:id="rId31"/>
    <p:sldId id="1214" r:id="rId32"/>
    <p:sldId id="2657" r:id="rId33"/>
    <p:sldId id="2658" r:id="rId34"/>
    <p:sldId id="2659" r:id="rId35"/>
    <p:sldId id="1205" r:id="rId36"/>
    <p:sldId id="1190" r:id="rId37"/>
    <p:sldId id="1191" r:id="rId38"/>
    <p:sldId id="1206" r:id="rId39"/>
    <p:sldId id="1207" r:id="rId40"/>
    <p:sldId id="1209" r:id="rId41"/>
    <p:sldId id="1215" r:id="rId42"/>
    <p:sldId id="1217" r:id="rId43"/>
    <p:sldId id="1219" r:id="rId44"/>
    <p:sldId id="1220" r:id="rId45"/>
    <p:sldId id="1221" r:id="rId46"/>
    <p:sldId id="1275" r:id="rId47"/>
    <p:sldId id="1276" r:id="rId48"/>
    <p:sldId id="1277" r:id="rId49"/>
    <p:sldId id="1278" r:id="rId50"/>
    <p:sldId id="1279" r:id="rId51"/>
    <p:sldId id="1280" r:id="rId52"/>
    <p:sldId id="1281" r:id="rId53"/>
    <p:sldId id="1282" r:id="rId54"/>
    <p:sldId id="1284" r:id="rId55"/>
    <p:sldId id="1283" r:id="rId56"/>
    <p:sldId id="1285" r:id="rId57"/>
    <p:sldId id="1286" r:id="rId58"/>
    <p:sldId id="128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3C6CDF"/>
    <a:srgbClr val="9CDFF9"/>
    <a:srgbClr val="B8C2C9"/>
    <a:srgbClr val="D6DCE0"/>
    <a:srgbClr val="0000A3"/>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4"/>
    <p:restoredTop sz="78652"/>
  </p:normalViewPr>
  <p:slideViewPr>
    <p:cSldViewPr snapToGrid="0" snapToObjects="1">
      <p:cViewPr varScale="1">
        <p:scale>
          <a:sx n="70" d="100"/>
          <a:sy n="70" d="100"/>
        </p:scale>
        <p:origin x="1528" y="184"/>
      </p:cViewPr>
      <p:guideLst>
        <p:guide orient="horz" pos="96"/>
        <p:guide/>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259762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3838108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05065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684054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2390281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261748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678323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20</a:t>
            </a:fld>
            <a:endParaRPr lang="en-US" dirty="0"/>
          </a:p>
        </p:txBody>
      </p:sp>
    </p:spTree>
    <p:extLst>
      <p:ext uri="{BB962C8B-B14F-4D97-AF65-F5344CB8AC3E}">
        <p14:creationId xmlns:p14="http://schemas.microsoft.com/office/powerpoint/2010/main" val="319648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0" u="none" dirty="0"/>
              <a:t>Confidentiality</a:t>
            </a:r>
            <a:r>
              <a:rPr lang="en-US" i="0" u="none" dirty="0"/>
              <a:t>: Keep some content secret from others. Needs encryption.</a:t>
            </a:r>
          </a:p>
          <a:p>
            <a:pPr marL="171450" indent="-171450">
              <a:buFont typeface="Arial" panose="020B0604020202020204" pitchFamily="34" charset="0"/>
              <a:buChar char="•"/>
            </a:pPr>
            <a:r>
              <a:rPr lang="en-US" b="1" i="0" u="none" dirty="0"/>
              <a:t>Message integrity</a:t>
            </a:r>
            <a:r>
              <a:rPr lang="en-US" i="0" u="none" dirty="0"/>
              <a:t>: </a:t>
            </a:r>
            <a:r>
              <a:rPr lang="en-US" b="0" i="0" u="none" dirty="0"/>
              <a:t>We want to protect messages from getting changed by others No one should modify the message during communication</a:t>
            </a:r>
            <a:r>
              <a:rPr lang="en-US" i="0" u="none" dirty="0"/>
              <a:t>.</a:t>
            </a:r>
          </a:p>
          <a:p>
            <a:pPr marL="171450" indent="-171450">
              <a:buFont typeface="Arial" panose="020B0604020202020204" pitchFamily="34" charset="0"/>
              <a:buChar char="•"/>
            </a:pPr>
            <a:r>
              <a:rPr lang="en-US" b="1" i="0" u="none" dirty="0"/>
              <a:t>Access and availability</a:t>
            </a:r>
            <a:r>
              <a:rPr lang="en-US" i="0" u="none" dirty="0"/>
              <a:t>: how to make sure that the request is from a genuine user to avoid a DDoS attack. </a:t>
            </a:r>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37127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84637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917782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1180618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229077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1340787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708758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3920292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24394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588129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163135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3794087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16567989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3592701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3371139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3947426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132798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get an email from @</a:t>
            </a:r>
            <a:r>
              <a:rPr lang="en-US" dirty="0" err="1"/>
              <a:t>unt.edu</a:t>
            </a:r>
            <a:r>
              <a:rPr lang="en-US" dirty="0"/>
              <a:t>, then that is verified.</a:t>
            </a:r>
          </a:p>
          <a:p>
            <a:pPr marL="171450" indent="-171450">
              <a:buFont typeface="Arial" panose="020B0604020202020204" pitchFamily="34" charset="0"/>
              <a:buChar char="•"/>
            </a:pPr>
            <a:r>
              <a:rPr lang="en-US" dirty="0"/>
              <a:t>The public key is to encrypt, and the private key is to decrypt.</a:t>
            </a:r>
          </a:p>
          <a:p>
            <a:pPr marL="171450" indent="-171450">
              <a:buFont typeface="Arial" panose="020B0604020202020204" pitchFamily="34" charset="0"/>
              <a:buChar char="•"/>
            </a:pPr>
            <a:r>
              <a:rPr lang="en-US" dirty="0"/>
              <a:t>But in the digital signature,  if we want to prove that the message is generated by Bob, then Bob encrypts using the private key, and users will verify by decrypting the public keys.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4023076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79752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hash function of any sized file is 256 bits.</a:t>
            </a:r>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2019480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hash functions, one important property is that we should not easily find out that two messages have the same hash result.</a:t>
            </a:r>
          </a:p>
          <a:p>
            <a:pPr marL="171450" indent="-171450">
              <a:buFont typeface="Arial" panose="020B0604020202020204" pitchFamily="34" charset="0"/>
              <a:buChar char="•"/>
            </a:pPr>
            <a:r>
              <a:rPr lang="en-US" dirty="0"/>
              <a:t>Given a message, we can find out the hash function easily, but vice versa should not be done, it should be computationally infusible.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2254781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70890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3982791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654787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2387116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4259418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Sometimes, it also blocks traffic, which is not allowed by the organization.</a:t>
            </a:r>
          </a:p>
          <a:p>
            <a:pPr marL="171450" indent="-171450">
              <a:buFont typeface="Arial" panose="020B0604020202020204" pitchFamily="34" charset="0"/>
              <a:buChar char="•"/>
            </a:pPr>
            <a:r>
              <a:rPr lang="en-US" dirty="0"/>
              <a:t>Ex, ChatGPT is blocked on Paycom’s systems.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IMPORTANT for EXAM.</a:t>
            </a:r>
          </a:p>
          <a:p>
            <a:pPr marL="171450" indent="-171450">
              <a:buFont typeface="Arial" panose="020B0604020202020204" pitchFamily="34" charset="0"/>
              <a:buChar char="•"/>
            </a:pPr>
            <a:r>
              <a:rPr lang="en-US" dirty="0"/>
              <a:t>Design a firewall in exam</a:t>
            </a:r>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2461181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Security</a:t>
            </a:r>
          </a:p>
          <a:p>
            <a:pPr marL="171450" indent="-171450">
              <a:buFont typeface="Arial" panose="020B0604020202020204" pitchFamily="34" charset="0"/>
              <a:buChar char="•"/>
            </a:pPr>
            <a:r>
              <a:rPr lang="en-US" b="1" u="sng" dirty="0"/>
              <a:t>Stateless</a:t>
            </a:r>
            <a:r>
              <a:rPr lang="en-US" dirty="0"/>
              <a:t>: Most simple firewall, it will verify the packets individually, (Ex: Don’t allow UDP packets)</a:t>
            </a:r>
          </a:p>
          <a:p>
            <a:pPr marL="171450" indent="-171450">
              <a:buFont typeface="Arial" panose="020B0604020202020204" pitchFamily="34" charset="0"/>
              <a:buChar char="•"/>
            </a:pPr>
            <a:r>
              <a:rPr lang="en-US" b="1" u="sng" dirty="0"/>
              <a:t>Stateful</a:t>
            </a:r>
            <a:r>
              <a:rPr lang="en-US" dirty="0"/>
              <a:t>: Instead of checking the packet independently, we could also track its connections. (Ex: Allow only active connections).</a:t>
            </a:r>
          </a:p>
          <a:p>
            <a:pPr marL="171450" indent="-171450">
              <a:buFont typeface="Arial" panose="020B0604020202020204" pitchFamily="34" charset="0"/>
              <a:buChar char="•"/>
            </a:pPr>
            <a:r>
              <a:rPr lang="en-US" b="1" u="sng" dirty="0"/>
              <a:t>Application gateways</a:t>
            </a:r>
            <a:r>
              <a:rPr lang="en-US" dirty="0"/>
              <a:t>: This is very specific to the application. Each application has its own firewall. Different applications, different rules.</a:t>
            </a:r>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91302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based on the packet.</a:t>
            </a:r>
          </a:p>
          <a:p>
            <a:pPr marL="171450" indent="-171450">
              <a:buFont typeface="Arial" panose="020B0604020202020204" pitchFamily="34" charset="0"/>
              <a:buChar char="•"/>
            </a:pPr>
            <a:r>
              <a:rPr lang="en-US" dirty="0"/>
              <a:t>Do not consider dependencies between packets.</a:t>
            </a:r>
          </a:p>
          <a:p>
            <a:pPr marL="171450" indent="-171450">
              <a:buFont typeface="Arial" panose="020B0604020202020204" pitchFamily="34" charset="0"/>
              <a:buChar char="•"/>
            </a:pPr>
            <a:r>
              <a:rPr lang="en-US" dirty="0"/>
              <a:t>Ex: </a:t>
            </a:r>
            <a:r>
              <a:rPr lang="en-US" dirty="0" err="1"/>
              <a:t>Chatgpt</a:t>
            </a:r>
            <a:r>
              <a:rPr lang="en-US" dirty="0"/>
              <a:t> cannot be opened in the Paycom system.</a:t>
            </a:r>
          </a:p>
          <a:p>
            <a:pPr marL="171450" indent="-171450">
              <a:buFont typeface="Arial" panose="020B0604020202020204" pitchFamily="34" charset="0"/>
              <a:buChar char="•"/>
            </a:pPr>
            <a:r>
              <a:rPr lang="en-US" dirty="0"/>
              <a:t>Block port number example 80. This will block all packets from port 80.</a:t>
            </a:r>
          </a:p>
          <a:p>
            <a:pPr marL="171450" indent="-171450">
              <a:buFont typeface="Arial" panose="020B0604020202020204" pitchFamily="34" charset="0"/>
              <a:buChar char="•"/>
            </a:pPr>
            <a:r>
              <a:rPr lang="en-US" dirty="0"/>
              <a:t>Used by small organizations.</a:t>
            </a:r>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40935830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IP protocol field: Specifies what kind of server is used (TCP or UDP).</a:t>
            </a:r>
          </a:p>
          <a:p>
            <a:pPr marL="171450" indent="-171450">
              <a:buFont typeface="Arial" panose="020B0604020202020204" pitchFamily="34" charset="0"/>
              <a:buChar char="•"/>
            </a:pPr>
            <a:r>
              <a:rPr lang="en-US" dirty="0"/>
              <a:t>The port number is used to identify the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 1 is UDP, and 2 is TCP.</a:t>
            </a:r>
          </a:p>
          <a:p>
            <a:pPr marL="171450" indent="-171450">
              <a:buFont typeface="Arial" panose="020B0604020202020204" pitchFamily="34" charset="0"/>
              <a:buChar char="•"/>
            </a:pPr>
            <a:r>
              <a:rPr lang="en-US" dirty="0"/>
              <a:t>ACK=0 is usually a SYN request.</a:t>
            </a:r>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173775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Passive attack: They don’t do anything they just see.</a:t>
            </a:r>
          </a:p>
          <a:p>
            <a:pPr marL="171450" indent="-171450">
              <a:buFont typeface="Arial" panose="020B0604020202020204" pitchFamily="34" charset="0"/>
              <a:buChar char="•"/>
            </a:pPr>
            <a:r>
              <a:rPr lang="en-US" dirty="0"/>
              <a:t>Active attacker: Like Impersonation: Pretend Alice to Bob or Bob to Alice. Or pretend to go to another site.</a:t>
            </a:r>
          </a:p>
          <a:p>
            <a:pPr marL="171450" indent="-171450">
              <a:buFont typeface="Arial" panose="020B0604020202020204" pitchFamily="34" charset="0"/>
              <a:buChar char="•"/>
            </a:pPr>
            <a:r>
              <a:rPr lang="en-US" dirty="0"/>
              <a:t>Hijacking: If they know session IDs.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38010667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Things to know when designing a stateless protocol.</a:t>
            </a:r>
          </a:p>
          <a:p>
            <a:pPr marL="171450" indent="-171450">
              <a:buFont typeface="Arial" panose="020B0604020202020204" pitchFamily="34" charset="0"/>
              <a:buChar char="•"/>
            </a:pPr>
            <a:r>
              <a:rPr lang="en-US" dirty="0"/>
              <a:t>Port=80 is an HTTP request.</a:t>
            </a:r>
          </a:p>
          <a:p>
            <a:pPr marL="171450" indent="-171450">
              <a:buFont typeface="Arial" panose="020B0604020202020204" pitchFamily="34" charset="0"/>
              <a:buChar char="•"/>
            </a:pPr>
            <a:r>
              <a:rPr lang="en-US" dirty="0"/>
              <a:t>UDP packets don’t have any congestion control; it uses the whole bandwidth of the network.</a:t>
            </a:r>
          </a:p>
          <a:p>
            <a:pPr marL="171450" indent="-171450">
              <a:buFont typeface="Arial" panose="020B0604020202020204" pitchFamily="34" charset="0"/>
              <a:buChar char="•"/>
            </a:pPr>
            <a:r>
              <a:rPr lang="en-US" dirty="0"/>
              <a:t>When we send an ICMP request, the device will reply with the device details.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51</a:t>
            </a:fld>
            <a:endParaRPr lang="en-US" dirty="0"/>
          </a:p>
        </p:txBody>
      </p:sp>
    </p:spTree>
    <p:extLst>
      <p:ext uri="{BB962C8B-B14F-4D97-AF65-F5344CB8AC3E}">
        <p14:creationId xmlns:p14="http://schemas.microsoft.com/office/powerpoint/2010/main" val="470894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a:t>
            </a:r>
            <a:r>
              <a:rPr lang="en-US" baseline="30000" dirty="0"/>
              <a:t>st</a:t>
            </a:r>
            <a:r>
              <a:rPr lang="en-US" dirty="0"/>
              <a:t>: Internal to outside is allowed</a:t>
            </a:r>
          </a:p>
          <a:p>
            <a:pPr marL="171450" indent="-171450">
              <a:buFont typeface="Arial" panose="020B0604020202020204" pitchFamily="34" charset="0"/>
              <a:buChar char="•"/>
            </a:pPr>
            <a:r>
              <a:rPr lang="en-US" dirty="0"/>
              <a:t>2</a:t>
            </a:r>
            <a:r>
              <a:rPr lang="en-US" baseline="30000" dirty="0"/>
              <a:t>nd</a:t>
            </a:r>
            <a:r>
              <a:rPr lang="en-US" dirty="0"/>
              <a:t>: Allow the outside devices to content to internal through TCP.</a:t>
            </a:r>
          </a:p>
          <a:p>
            <a:pPr marL="171450" indent="-171450">
              <a:buFont typeface="Arial" panose="020B0604020202020204" pitchFamily="34" charset="0"/>
              <a:buChar char="•"/>
            </a:pPr>
            <a:r>
              <a:rPr lang="en-US" dirty="0"/>
              <a:t>ACK: This must be some response, it is not a request.</a:t>
            </a:r>
          </a:p>
          <a:p>
            <a:pPr marL="171450" indent="-171450">
              <a:buFont typeface="Arial" panose="020B0604020202020204" pitchFamily="34" charset="0"/>
              <a:buChar char="•"/>
            </a:pPr>
            <a:r>
              <a:rPr lang="en-US" dirty="0"/>
              <a:t>3</a:t>
            </a:r>
            <a:r>
              <a:rPr lang="en-US" baseline="30000" dirty="0"/>
              <a:t>rd</a:t>
            </a:r>
            <a:r>
              <a:rPr lang="en-US" dirty="0"/>
              <a:t>: Port 53: For DNS request. DNS to get an IP address is allowed.</a:t>
            </a:r>
          </a:p>
          <a:p>
            <a:pPr marL="171450" indent="-171450">
              <a:buFont typeface="Arial" panose="020B0604020202020204" pitchFamily="34" charset="0"/>
              <a:buChar char="•"/>
            </a:pPr>
            <a:r>
              <a:rPr lang="en-US" dirty="0"/>
              <a:t>These are 4 steps to access external/outside web service.</a:t>
            </a:r>
          </a:p>
          <a:p>
            <a:pPr marL="171450" indent="-171450">
              <a:buFont typeface="Arial" panose="020B0604020202020204" pitchFamily="34" charset="0"/>
              <a:buChar char="•"/>
            </a:pPr>
            <a:r>
              <a:rPr lang="en-US" dirty="0"/>
              <a:t>Block all other traffics.</a:t>
            </a:r>
          </a:p>
          <a:p>
            <a:pPr marL="171450" indent="-171450">
              <a:buFont typeface="Arial" panose="020B0604020202020204" pitchFamily="34" charset="0"/>
              <a:buChar char="•"/>
            </a:pPr>
            <a:r>
              <a:rPr lang="en-US" dirty="0"/>
              <a:t>This website will only allow those 4.</a:t>
            </a:r>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37410474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stateless, we don't check connections, for stateful, we check connections to ensure it's not fake.</a:t>
            </a:r>
          </a:p>
          <a:p>
            <a:pPr marL="171450" indent="-171450">
              <a:buFont typeface="Arial" panose="020B0604020202020204" pitchFamily="34" charset="0"/>
              <a:buChar char="•"/>
            </a:pPr>
            <a:r>
              <a:rPr lang="en-US" dirty="0"/>
              <a:t>Box: We want to make sure that it’s a response, not a request. This could also be fake; we don’t know because it is stateless. We cannot verify.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42251373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maintain a table; if there is a match, then it's not fake and accepted.</a:t>
            </a:r>
          </a:p>
          <a:p>
            <a:pPr marL="171450" indent="-171450">
              <a:buFont typeface="Arial" panose="020B0604020202020204" pitchFamily="34" charset="0"/>
              <a:buChar char="•"/>
            </a:pPr>
            <a:r>
              <a:rPr lang="en-US" dirty="0"/>
              <a:t>If we cannot find a match in the connection table, then drop it.</a:t>
            </a:r>
          </a:p>
          <a:p>
            <a:pPr marL="171450" indent="-171450">
              <a:buFont typeface="Arial" panose="020B0604020202020204" pitchFamily="34" charset="0"/>
              <a:buChar char="•"/>
            </a:pPr>
            <a:r>
              <a:rPr lang="en-US" dirty="0"/>
              <a:t>If there is no response, then there is no connection.</a:t>
            </a:r>
          </a:p>
          <a:p>
            <a:pPr marL="171450" indent="-171450">
              <a:buFont typeface="Arial" panose="020B0604020202020204" pitchFamily="34" charset="0"/>
              <a:buChar char="•"/>
            </a:pPr>
            <a:r>
              <a:rPr lang="en-US" dirty="0"/>
              <a:t>This is to check whether the response corresponds to the previous request.</a:t>
            </a:r>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19956742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have specific requirements for specific applications, we can set up a firewall for that application.</a:t>
            </a:r>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8263749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41677199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patterns to identify different attacks.</a:t>
            </a:r>
          </a:p>
          <a:p>
            <a:pPr marL="171450" indent="-171450">
              <a:buFont typeface="Arial" panose="020B0604020202020204" pitchFamily="34" charset="0"/>
              <a:buChar char="•"/>
            </a:pPr>
            <a:r>
              <a:rPr lang="en-US" dirty="0"/>
              <a:t>It's more popular in today's network.</a:t>
            </a:r>
          </a:p>
          <a:p>
            <a:pPr marL="171450" indent="-171450">
              <a:buFont typeface="Arial" panose="020B0604020202020204" pitchFamily="34" charset="0"/>
              <a:buChar char="•"/>
            </a:pPr>
            <a:r>
              <a:rPr lang="en-US" dirty="0"/>
              <a:t>We can also host our website on our servers but they are costly and not so secure and fast.</a:t>
            </a:r>
          </a:p>
          <a:p>
            <a:pPr marL="171450" indent="-171450">
              <a:buFont typeface="Arial" panose="020B0604020202020204" pitchFamily="34" charset="0"/>
              <a:buChar char="•"/>
            </a:pPr>
            <a:r>
              <a:rPr lang="en-US" dirty="0"/>
              <a:t>So host on amazon and </a:t>
            </a:r>
            <a:r>
              <a:rPr lang="en-US" dirty="0" err="1"/>
              <a:t>google’s</a:t>
            </a:r>
            <a:r>
              <a:rPr lang="en-US" dirty="0"/>
              <a:t> server.</a:t>
            </a:r>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3219723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343280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640655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way to protect the message is using some methods like encryption.</a:t>
            </a:r>
          </a:p>
          <a:p>
            <a:pPr marL="171450" indent="-171450">
              <a:buFont typeface="Arial" panose="020B0604020202020204" pitchFamily="34" charset="0"/>
              <a:buChar char="•"/>
            </a:pPr>
            <a:r>
              <a:rPr lang="en-US" dirty="0"/>
              <a:t>This is simple.</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259370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Cipher-text-only attack: We will only have cipher text.</a:t>
            </a:r>
          </a:p>
          <a:p>
            <a:pPr marL="171450" indent="-171450">
              <a:buFont typeface="Arial" panose="020B0604020202020204" pitchFamily="34" charset="0"/>
              <a:buChar char="•"/>
            </a:pPr>
            <a:r>
              <a:rPr lang="en-US" dirty="0"/>
              <a:t>Know plain text</a:t>
            </a:r>
            <a:r>
              <a:rPr lang="en-US"/>
              <a:t>: The attacker knows </a:t>
            </a:r>
            <a:r>
              <a:rPr lang="en-US" dirty="0"/>
              <a:t>plain text corresponding to </a:t>
            </a:r>
            <a:r>
              <a:rPr lang="en-US"/>
              <a:t>cipher text.</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139854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1536671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w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wmf"/><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image" Target="../media/image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5.wmf"/><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5.wmf"/><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15.wmf"/><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wmf"/><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6E6E-0B02-8D9D-BC53-50A0BB6C243B}"/>
              </a:ext>
            </a:extLst>
          </p:cNvPr>
          <p:cNvSpPr>
            <a:spLocks noGrp="1"/>
          </p:cNvSpPr>
          <p:nvPr>
            <p:ph type="title"/>
          </p:nvPr>
        </p:nvSpPr>
        <p:spPr>
          <a:xfrm>
            <a:off x="533692" y="1793875"/>
            <a:ext cx="11124616" cy="2000249"/>
          </a:xfrm>
        </p:spPr>
        <p:txBody>
          <a:bodyPr>
            <a:normAutofit fontScale="90000"/>
          </a:bodyPr>
          <a:lstStyle/>
          <a:p>
            <a:pPr algn="ctr"/>
            <a:r>
              <a:rPr lang="en-US" sz="6000" dirty="0">
                <a:latin typeface="+mn-lt"/>
              </a:rPr>
              <a:t>CSCE 5580 – Computer Networks</a:t>
            </a:r>
            <a:br>
              <a:rPr lang="en-US" sz="6000" dirty="0">
                <a:latin typeface="+mn-lt"/>
              </a:rPr>
            </a:br>
            <a:br>
              <a:rPr lang="en-US" sz="6000" dirty="0">
                <a:latin typeface="+mn-lt"/>
              </a:rPr>
            </a:br>
            <a:r>
              <a:rPr lang="en-US" b="0" dirty="0">
                <a:latin typeface="+mn-lt"/>
              </a:rPr>
              <a:t>Instructor: Tao Wang</a:t>
            </a:r>
          </a:p>
        </p:txBody>
      </p:sp>
      <p:sp>
        <p:nvSpPr>
          <p:cNvPr id="3" name="Slide Number Placeholder 2">
            <a:extLst>
              <a:ext uri="{FF2B5EF4-FFF2-40B4-BE49-F238E27FC236}">
                <a16:creationId xmlns:a16="http://schemas.microsoft.com/office/drawing/2014/main" id="{ACCE669B-8D2F-E358-931F-960039FD1F78}"/>
              </a:ext>
            </a:extLst>
          </p:cNvPr>
          <p:cNvSpPr>
            <a:spLocks noGrp="1"/>
          </p:cNvSpPr>
          <p:nvPr>
            <p:ph type="sldNum" sz="quarter" idx="4"/>
          </p:nvPr>
        </p:nvSpPr>
        <p:spPr/>
        <p:txBody>
          <a:bodyPr/>
          <a:lstStyle/>
          <a:p>
            <a:r>
              <a:rPr lang="en-US"/>
              <a:t>Introduction: 1-</a:t>
            </a:r>
            <a:fld id="{C4204591-24BD-A542-B9D5-F8D8A88D2FEE}" type="slidenum">
              <a:rPr lang="en-US" smtClean="0"/>
              <a:pPr/>
              <a:t>1</a:t>
            </a:fld>
            <a:endParaRPr lang="en-US" dirty="0"/>
          </a:p>
        </p:txBody>
      </p:sp>
    </p:spTree>
    <p:extLst>
      <p:ext uri="{BB962C8B-B14F-4D97-AF65-F5344CB8AC3E}">
        <p14:creationId xmlns:p14="http://schemas.microsoft.com/office/powerpoint/2010/main" val="308708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cryptography</a:t>
            </a:r>
            <a:endParaRPr lang="en-US" sz="4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469633"/>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471779"/>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697289" y="1564035"/>
            <a:ext cx="490538" cy="582613"/>
            <a:chOff x="203" y="1789"/>
            <a:chExt cx="309"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307" y="1865"/>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53387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519226"/>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587489"/>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533514"/>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598601"/>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583" y="1630157"/>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7437023" y="1561686"/>
            <a:ext cx="488950" cy="568325"/>
            <a:chOff x="203" y="1789"/>
            <a:chExt cx="308"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306" y="1856"/>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3227044" y="1686340"/>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898033" y="1740245"/>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106836"/>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066125"/>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2971817"/>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2951939"/>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2917428"/>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7">
            <a:extLst>
              <a:ext uri="{FF2B5EF4-FFF2-40B4-BE49-F238E27FC236}">
                <a16:creationId xmlns:a16="http://schemas.microsoft.com/office/drawing/2014/main" id="{23D78889-5D58-7B49-852E-A4D7CE204213}"/>
              </a:ext>
            </a:extLst>
          </p:cNvPr>
          <p:cNvSpPr txBox="1">
            <a:spLocks noChangeArrowheads="1"/>
          </p:cNvSpPr>
          <p:nvPr/>
        </p:nvSpPr>
        <p:spPr bwMode="auto">
          <a:xfrm>
            <a:off x="4834627" y="2476708"/>
            <a:ext cx="1455738" cy="461963"/>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sp>
        <p:nvSpPr>
          <p:cNvPr id="37" name="Text Box 27">
            <a:extLst>
              <a:ext uri="{FF2B5EF4-FFF2-40B4-BE49-F238E27FC236}">
                <a16:creationId xmlns:a16="http://schemas.microsoft.com/office/drawing/2014/main" id="{2F4A5A09-FA83-434F-92C3-28E1DB3EE65E}"/>
              </a:ext>
            </a:extLst>
          </p:cNvPr>
          <p:cNvSpPr txBox="1">
            <a:spLocks noChangeArrowheads="1"/>
          </p:cNvSpPr>
          <p:nvPr/>
        </p:nvSpPr>
        <p:spPr bwMode="auto">
          <a:xfrm>
            <a:off x="4942640" y="2924315"/>
            <a:ext cx="103906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  (m)</a:t>
            </a:r>
          </a:p>
        </p:txBody>
      </p:sp>
      <p:sp>
        <p:nvSpPr>
          <p:cNvPr id="41" name="Text Box 28">
            <a:extLst>
              <a:ext uri="{FF2B5EF4-FFF2-40B4-BE49-F238E27FC236}">
                <a16:creationId xmlns:a16="http://schemas.microsoft.com/office/drawing/2014/main" id="{B230A58D-9373-144C-92D9-84B3F53C7B42}"/>
              </a:ext>
            </a:extLst>
          </p:cNvPr>
          <p:cNvSpPr txBox="1">
            <a:spLocks noChangeArrowheads="1"/>
          </p:cNvSpPr>
          <p:nvPr/>
        </p:nvSpPr>
        <p:spPr bwMode="auto">
          <a:xfrm>
            <a:off x="5160333" y="3116403"/>
            <a:ext cx="3257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sp>
        <p:nvSpPr>
          <p:cNvPr id="42" name="Rectangle 3">
            <a:extLst>
              <a:ext uri="{FF2B5EF4-FFF2-40B4-BE49-F238E27FC236}">
                <a16:creationId xmlns:a16="http://schemas.microsoft.com/office/drawing/2014/main" id="{D5E2051B-B645-DE43-BBCC-96C0307D24AE}"/>
              </a:ext>
            </a:extLst>
          </p:cNvPr>
          <p:cNvSpPr txBox="1">
            <a:spLocks noChangeArrowheads="1"/>
          </p:cNvSpPr>
          <p:nvPr/>
        </p:nvSpPr>
        <p:spPr>
          <a:xfrm>
            <a:off x="990600" y="3968128"/>
            <a:ext cx="10538791" cy="2432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buFont typeface="Wingdings" charset="0"/>
              <a:buNone/>
            </a:pPr>
            <a:r>
              <a:rPr lang="en-US" sz="3200" dirty="0">
                <a:solidFill>
                  <a:srgbClr val="C00000"/>
                </a:solidFill>
              </a:rPr>
              <a:t>symmetric key crypto</a:t>
            </a:r>
            <a:r>
              <a:rPr lang="en-US" sz="3200" dirty="0"/>
              <a:t>: Bob and Alice share same (symmetric) key: K</a:t>
            </a:r>
          </a:p>
          <a:p>
            <a:r>
              <a:rPr lang="en-US" i="1" dirty="0"/>
              <a:t>e.g., </a:t>
            </a:r>
            <a:r>
              <a:rPr lang="en-US" dirty="0"/>
              <a:t>key is knowing substitution pattern in mono alphabetic substitution cipher</a:t>
            </a:r>
            <a:endParaRPr lang="en-US" sz="3200" dirty="0"/>
          </a:p>
          <a:p>
            <a:pPr>
              <a:buFont typeface="Wingdings" charset="0"/>
              <a:buNone/>
            </a:pPr>
            <a:r>
              <a:rPr lang="en-US" sz="3200" i="1" u="sng" dirty="0">
                <a:solidFill>
                  <a:srgbClr val="C00000"/>
                </a:solidFill>
              </a:rPr>
              <a:t>Q:</a:t>
            </a:r>
            <a:r>
              <a:rPr lang="en-US" sz="3200" i="1" dirty="0">
                <a:solidFill>
                  <a:srgbClr val="C00000"/>
                </a:solidFill>
              </a:rPr>
              <a:t> </a:t>
            </a:r>
            <a:r>
              <a:rPr lang="en-US" sz="3200" dirty="0"/>
              <a:t>how do Bob and Alice agree on key value?</a:t>
            </a:r>
            <a:endParaRPr lang="en-US" sz="3200" i="1" dirty="0"/>
          </a:p>
        </p:txBody>
      </p:sp>
      <p:sp>
        <p:nvSpPr>
          <p:cNvPr id="43" name="Slide Number Placeholder 2">
            <a:extLst>
              <a:ext uri="{FF2B5EF4-FFF2-40B4-BE49-F238E27FC236}">
                <a16:creationId xmlns:a16="http://schemas.microsoft.com/office/drawing/2014/main" id="{98A2B4F2-C89B-C344-A03B-58164B0C8E99}"/>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a:t>
            </a:fld>
            <a:endParaRPr lang="en-US" dirty="0"/>
          </a:p>
        </p:txBody>
      </p:sp>
    </p:spTree>
    <p:extLst>
      <p:ext uri="{BB962C8B-B14F-4D97-AF65-F5344CB8AC3E}">
        <p14:creationId xmlns:p14="http://schemas.microsoft.com/office/powerpoint/2010/main" val="295107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rPr>
              <a:t>substitution cipher: </a:t>
            </a:r>
            <a:r>
              <a:rPr lang="en-US" dirty="0"/>
              <a:t>substituting one thing for another</a:t>
            </a:r>
          </a:p>
          <a:p>
            <a:pPr lvl="1">
              <a:buFont typeface="Wingdings" charset="2"/>
              <a:buChar char="§"/>
            </a:pPr>
            <a:r>
              <a:rPr lang="en-US" sz="2800" dirty="0"/>
              <a:t>monoalphabetic cipher: substitute one letter for another</a:t>
            </a:r>
            <a:endParaRPr lang="en-US" sz="32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key: </a:t>
            </a:r>
            <a:r>
              <a:rPr lang="en-US" sz="3200" dirty="0">
                <a:latin typeface="+mn-lt"/>
              </a:rPr>
              <a:t>mapping from set of 26 letters</a:t>
            </a:r>
          </a:p>
          <a:p>
            <a:r>
              <a:rPr lang="en-US" sz="3200" dirty="0">
                <a:latin typeface="+mn-lt"/>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11</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 DES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12</a:t>
            </a:fld>
            <a:endParaRPr lang="en-US" dirty="0"/>
          </a:p>
        </p:txBody>
      </p:sp>
      <p:sp>
        <p:nvSpPr>
          <p:cNvPr id="6" name="Rectangle 3">
            <a:extLst>
              <a:ext uri="{FF2B5EF4-FFF2-40B4-BE49-F238E27FC236}">
                <a16:creationId xmlns:a16="http://schemas.microsoft.com/office/drawing/2014/main" id="{5937BF43-2D44-0746-9CC6-CB87B013203F}"/>
              </a:ext>
            </a:extLst>
          </p:cNvPr>
          <p:cNvSpPr txBox="1">
            <a:spLocks noChangeArrowheads="1"/>
          </p:cNvSpPr>
          <p:nvPr/>
        </p:nvSpPr>
        <p:spPr>
          <a:xfrm>
            <a:off x="910743" y="1233004"/>
            <a:ext cx="11055970" cy="5008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DES: Data Encryption Standard</a:t>
            </a:r>
            <a:endParaRPr lang="en-US" dirty="0">
              <a:solidFill>
                <a:srgbClr val="C00000"/>
              </a:solidFill>
            </a:endParaRPr>
          </a:p>
          <a:p>
            <a:r>
              <a:rPr lang="en-US" dirty="0"/>
              <a:t>US encryption standard [NIST 1993]</a:t>
            </a:r>
          </a:p>
          <a:p>
            <a:r>
              <a:rPr lang="en-US" dirty="0"/>
              <a:t>56-bit symmetric key, 64-bit plaintext input</a:t>
            </a:r>
          </a:p>
          <a:p>
            <a:r>
              <a:rPr lang="en-US" dirty="0"/>
              <a:t>block cipher with cipher block chaining</a:t>
            </a:r>
          </a:p>
          <a:p>
            <a:r>
              <a:rPr lang="en-US" dirty="0"/>
              <a:t>how secure is DES?</a:t>
            </a:r>
          </a:p>
          <a:p>
            <a:pPr lvl="1"/>
            <a:r>
              <a:rPr lang="en-US" sz="2800" dirty="0"/>
              <a:t>DES Challenge: 56-bit-key-encrypted phrase  decrypted (brute force) in less than a day</a:t>
            </a:r>
          </a:p>
          <a:p>
            <a:pPr lvl="1"/>
            <a:r>
              <a:rPr lang="en-US" sz="2800" dirty="0"/>
              <a:t>no known good analytic attack</a:t>
            </a:r>
          </a:p>
          <a:p>
            <a:r>
              <a:rPr lang="en-US" dirty="0"/>
              <a:t>making DES more secure:</a:t>
            </a:r>
          </a:p>
          <a:p>
            <a:pPr lvl="1"/>
            <a:r>
              <a:rPr lang="en-US" sz="2800" dirty="0"/>
              <a:t>3DES: encrypt 3 times with 3 different keys</a:t>
            </a:r>
            <a:endParaRPr lang="en-US" dirty="0"/>
          </a:p>
        </p:txBody>
      </p:sp>
    </p:spTree>
    <p:extLst>
      <p:ext uri="{BB962C8B-B14F-4D97-AF65-F5344CB8AC3E}">
        <p14:creationId xmlns:p14="http://schemas.microsoft.com/office/powerpoint/2010/main" val="40389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AES: Advanced Encryption Standard</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13</a:t>
            </a:fld>
            <a:endParaRPr lang="en-US" dirty="0"/>
          </a:p>
        </p:txBody>
      </p:sp>
      <p:sp>
        <p:nvSpPr>
          <p:cNvPr id="11" name="Rectangle 3">
            <a:extLst>
              <a:ext uri="{FF2B5EF4-FFF2-40B4-BE49-F238E27FC236}">
                <a16:creationId xmlns:a16="http://schemas.microsoft.com/office/drawing/2014/main" id="{7D667AF7-BF48-5243-985F-E9DDCE1AFF39}"/>
              </a:ext>
            </a:extLst>
          </p:cNvPr>
          <p:cNvSpPr txBox="1">
            <a:spLocks noChangeArrowheads="1"/>
          </p:cNvSpPr>
          <p:nvPr/>
        </p:nvSpPr>
        <p:spPr>
          <a:xfrm>
            <a:off x="851452" y="1524000"/>
            <a:ext cx="106779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symmetric-key NIST standard, replaced DES (Nov 2001)</a:t>
            </a:r>
          </a:p>
          <a:p>
            <a:r>
              <a:rPr lang="en-US" sz="3200" dirty="0"/>
              <a:t>processes data in 128 bit blocks</a:t>
            </a:r>
          </a:p>
          <a:p>
            <a:r>
              <a:rPr lang="en-US" sz="3200" dirty="0"/>
              <a:t>128, 192, or 256 bit keys</a:t>
            </a:r>
          </a:p>
          <a:p>
            <a:r>
              <a:rPr lang="en-US" sz="3200" dirty="0"/>
              <a:t>brute force decryption (try each key) taking 1 sec on DES, takes 149 trillion years for AES</a:t>
            </a:r>
          </a:p>
        </p:txBody>
      </p:sp>
    </p:spTree>
    <p:extLst>
      <p:ext uri="{BB962C8B-B14F-4D97-AF65-F5344CB8AC3E}">
        <p14:creationId xmlns:p14="http://schemas.microsoft.com/office/powerpoint/2010/main" val="9921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
        <p:nvSpPr>
          <p:cNvPr id="5" name="Rectangle 4">
            <a:extLst>
              <a:ext uri="{FF2B5EF4-FFF2-40B4-BE49-F238E27FC236}">
                <a16:creationId xmlns:a16="http://schemas.microsoft.com/office/drawing/2014/main" id="{E132F46A-C2D7-5E49-984A-D460665213E2}"/>
              </a:ext>
            </a:extLst>
          </p:cNvPr>
          <p:cNvSpPr txBox="1">
            <a:spLocks noChangeArrowheads="1"/>
          </p:cNvSpPr>
          <p:nvPr/>
        </p:nvSpPr>
        <p:spPr>
          <a:xfrm>
            <a:off x="889070" y="1614418"/>
            <a:ext cx="449131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symmetric key crypto:</a:t>
            </a:r>
          </a:p>
          <a:p>
            <a:r>
              <a:rPr lang="en-US" dirty="0"/>
              <a:t>requires sender, receiver know shared secret key</a:t>
            </a:r>
          </a:p>
          <a:p>
            <a:r>
              <a:rPr lang="en-US" dirty="0"/>
              <a:t>Q: how to agree on key in first place (particularly if never “</a:t>
            </a:r>
            <a:r>
              <a:rPr lang="en-US" altLang="ja-JP" dirty="0"/>
              <a:t>met”)?</a:t>
            </a:r>
          </a:p>
          <a:p>
            <a:endParaRPr lang="en-US" sz="2400" dirty="0">
              <a:latin typeface="Gill Sans MT" charset="0"/>
            </a:endParaRPr>
          </a:p>
        </p:txBody>
      </p:sp>
      <p:grpSp>
        <p:nvGrpSpPr>
          <p:cNvPr id="6" name="Group 5">
            <a:extLst>
              <a:ext uri="{FF2B5EF4-FFF2-40B4-BE49-F238E27FC236}">
                <a16:creationId xmlns:a16="http://schemas.microsoft.com/office/drawing/2014/main" id="{2890F077-6365-434B-92DA-B7BC950B9B38}"/>
              </a:ext>
            </a:extLst>
          </p:cNvPr>
          <p:cNvGrpSpPr>
            <a:grpSpLocks/>
          </p:cNvGrpSpPr>
          <p:nvPr/>
        </p:nvGrpSpPr>
        <p:grpSpPr bwMode="auto">
          <a:xfrm>
            <a:off x="5971277" y="1520105"/>
            <a:ext cx="4935261" cy="4235170"/>
            <a:chOff x="4354280" y="1621875"/>
            <a:chExt cx="4934985" cy="4234639"/>
          </a:xfrm>
        </p:grpSpPr>
        <p:sp>
          <p:nvSpPr>
            <p:cNvPr id="7" name="Rectangle 2">
              <a:extLst>
                <a:ext uri="{FF2B5EF4-FFF2-40B4-BE49-F238E27FC236}">
                  <a16:creationId xmlns:a16="http://schemas.microsoft.com/office/drawing/2014/main" id="{5ED939E3-371E-0442-85E2-498E647028D5}"/>
                </a:ext>
              </a:extLst>
            </p:cNvPr>
            <p:cNvSpPr>
              <a:spLocks noChangeArrowheads="1"/>
            </p:cNvSpPr>
            <p:nvPr/>
          </p:nvSpPr>
          <p:spPr bwMode="auto">
            <a:xfrm>
              <a:off x="4354280" y="1926771"/>
              <a:ext cx="4934985" cy="3929743"/>
            </a:xfrm>
            <a:prstGeom prst="rect">
              <a:avLst/>
            </a:prstGeom>
            <a:solidFill>
              <a:schemeClr val="bg1"/>
            </a:solidFill>
            <a:ln w="19050">
              <a:solidFill>
                <a:srgbClr val="C00000"/>
              </a:solidFill>
              <a:miter lim="800000"/>
              <a:headEnd/>
              <a:tailEnd/>
            </a:ln>
          </p:spPr>
          <p:txBody>
            <a:bodyPr wrap="none" anchor="ctr"/>
            <a:lstStyle/>
            <a:p>
              <a:endParaRPr lang="en-US" dirty="0"/>
            </a:p>
          </p:txBody>
        </p:sp>
        <p:sp>
          <p:nvSpPr>
            <p:cNvPr id="9" name="Rectangle 1">
              <a:extLst>
                <a:ext uri="{FF2B5EF4-FFF2-40B4-BE49-F238E27FC236}">
                  <a16:creationId xmlns:a16="http://schemas.microsoft.com/office/drawing/2014/main" id="{91C2D504-3A54-3C4D-809A-D37AD4FB5E2A}"/>
                </a:ext>
              </a:extLst>
            </p:cNvPr>
            <p:cNvSpPr>
              <a:spLocks noChangeArrowheads="1"/>
            </p:cNvSpPr>
            <p:nvPr/>
          </p:nvSpPr>
          <p:spPr bwMode="auto">
            <a:xfrm>
              <a:off x="4528457" y="1665514"/>
              <a:ext cx="3528425" cy="500743"/>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 name="Rectangle 5">
              <a:extLst>
                <a:ext uri="{FF2B5EF4-FFF2-40B4-BE49-F238E27FC236}">
                  <a16:creationId xmlns:a16="http://schemas.microsoft.com/office/drawing/2014/main" id="{DCF795C7-4649-A34D-90C2-E8F51820F373}"/>
                </a:ext>
              </a:extLst>
            </p:cNvPr>
            <p:cNvSpPr>
              <a:spLocks noChangeArrowheads="1"/>
            </p:cNvSpPr>
            <p:nvPr/>
          </p:nvSpPr>
          <p:spPr bwMode="auto">
            <a:xfrm>
              <a:off x="4611512" y="1621875"/>
              <a:ext cx="4664503" cy="719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solidFill>
                    <a:srgbClr val="C00000"/>
                  </a:solidFill>
                </a:rPr>
                <a:t>public key crypto</a:t>
              </a:r>
            </a:p>
            <a:p>
              <a:pPr marL="277813" indent="-277813">
                <a:spcBef>
                  <a:spcPct val="20000"/>
                </a:spcBef>
                <a:buClr>
                  <a:schemeClr val="accent2"/>
                </a:buClr>
                <a:buSzPct val="100000"/>
                <a:buFont typeface="Wingdings" charset="2"/>
                <a:buChar char="§"/>
              </a:pPr>
              <a:endParaRPr lang="en-US" sz="2800" dirty="0"/>
            </a:p>
          </p:txBody>
        </p:sp>
        <p:sp>
          <p:nvSpPr>
            <p:cNvPr id="12" name="Rectangle 5">
              <a:extLst>
                <a:ext uri="{FF2B5EF4-FFF2-40B4-BE49-F238E27FC236}">
                  <a16:creationId xmlns:a16="http://schemas.microsoft.com/office/drawing/2014/main" id="{1BD70911-26B3-7644-9304-E1027136ABBC}"/>
                </a:ext>
              </a:extLst>
            </p:cNvPr>
            <p:cNvSpPr>
              <a:spLocks noChangeArrowheads="1"/>
            </p:cNvSpPr>
            <p:nvPr/>
          </p:nvSpPr>
          <p:spPr bwMode="auto">
            <a:xfrm>
              <a:off x="4485623" y="2284400"/>
              <a:ext cx="4664503" cy="335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09575" indent="-238125">
                <a:lnSpc>
                  <a:spcPct val="90000"/>
                </a:lnSpc>
                <a:spcBef>
                  <a:spcPts val="500"/>
                </a:spcBef>
                <a:buClr>
                  <a:srgbClr val="000099"/>
                </a:buClr>
                <a:buSzPct val="100000"/>
                <a:buFont typeface="Wingdings" charset="2"/>
                <a:buChar char="§"/>
              </a:pPr>
              <a:r>
                <a:rPr lang="en-US" sz="2800" i="1" dirty="0"/>
                <a:t>radically </a:t>
              </a:r>
              <a:r>
                <a:rPr lang="en-US" sz="2800" dirty="0"/>
                <a:t>different approach [Diffie-Hellman76, RSA78]</a:t>
              </a:r>
            </a:p>
            <a:p>
              <a:pPr marL="409575" indent="-238125">
                <a:lnSpc>
                  <a:spcPct val="90000"/>
                </a:lnSpc>
                <a:spcBef>
                  <a:spcPts val="500"/>
                </a:spcBef>
                <a:buClr>
                  <a:srgbClr val="000099"/>
                </a:buClr>
                <a:buSzPct val="100000"/>
                <a:buFont typeface="Wingdings" charset="2"/>
                <a:buChar char="§"/>
              </a:pPr>
              <a:r>
                <a:rPr lang="en-US" sz="2800" dirty="0"/>
                <a:t>sender, receiver do </a:t>
              </a:r>
              <a:r>
                <a:rPr lang="en-US" sz="2800" i="1" dirty="0">
                  <a:solidFill>
                    <a:srgbClr val="000099"/>
                  </a:solidFill>
                </a:rPr>
                <a:t>not</a:t>
              </a:r>
              <a:r>
                <a:rPr lang="en-US" sz="2800" dirty="0"/>
                <a:t> share secret key</a:t>
              </a:r>
            </a:p>
            <a:p>
              <a:pPr marL="409575" indent="-238125">
                <a:lnSpc>
                  <a:spcPct val="90000"/>
                </a:lnSpc>
                <a:spcBef>
                  <a:spcPts val="500"/>
                </a:spcBef>
                <a:buClr>
                  <a:srgbClr val="000099"/>
                </a:buClr>
                <a:buSzPct val="100000"/>
                <a:buFont typeface="Wingdings" charset="2"/>
                <a:buChar char="§"/>
              </a:pPr>
              <a:r>
                <a:rPr lang="en-US" sz="2800" i="1" dirty="0">
                  <a:solidFill>
                    <a:srgbClr val="000099"/>
                  </a:solidFill>
                </a:rPr>
                <a:t>public</a:t>
              </a:r>
              <a:r>
                <a:rPr lang="en-US" sz="2800" i="1" dirty="0">
                  <a:solidFill>
                    <a:schemeClr val="accent2"/>
                  </a:solidFill>
                </a:rPr>
                <a:t> </a:t>
              </a:r>
              <a:r>
                <a:rPr lang="en-US" sz="2800" dirty="0"/>
                <a:t>encryption key </a:t>
              </a:r>
              <a:r>
                <a:rPr lang="en-US" sz="2800" i="1" dirty="0">
                  <a:solidFill>
                    <a:schemeClr val="accent2"/>
                  </a:solidFill>
                </a:rPr>
                <a:t> </a:t>
              </a:r>
              <a:r>
                <a:rPr lang="en-US" sz="2800" dirty="0"/>
                <a:t>known to</a:t>
              </a:r>
              <a:r>
                <a:rPr lang="en-US" sz="2800" i="1" dirty="0">
                  <a:solidFill>
                    <a:schemeClr val="accent2"/>
                  </a:solidFill>
                </a:rPr>
                <a:t> </a:t>
              </a:r>
              <a:r>
                <a:rPr lang="en-US" sz="2800" i="1" dirty="0">
                  <a:solidFill>
                    <a:srgbClr val="000099"/>
                  </a:solidFill>
                </a:rPr>
                <a:t>all</a:t>
              </a:r>
            </a:p>
            <a:p>
              <a:pPr marL="409575" indent="-238125">
                <a:lnSpc>
                  <a:spcPct val="90000"/>
                </a:lnSpc>
                <a:spcBef>
                  <a:spcPts val="500"/>
                </a:spcBef>
                <a:buClr>
                  <a:srgbClr val="000099"/>
                </a:buClr>
                <a:buSzPct val="100000"/>
                <a:buFont typeface="Wingdings" charset="2"/>
                <a:buChar char="§"/>
              </a:pPr>
              <a:r>
                <a:rPr lang="en-US" sz="2800" i="1" dirty="0">
                  <a:solidFill>
                    <a:srgbClr val="000099"/>
                  </a:solidFill>
                </a:rPr>
                <a:t>private</a:t>
              </a:r>
              <a:r>
                <a:rPr lang="en-US" sz="2800" dirty="0"/>
                <a:t> decryption key known only to receiver</a:t>
              </a:r>
              <a:endParaRPr lang="en-US" sz="3200" dirty="0"/>
            </a:p>
            <a:p>
              <a:pPr marL="277813" indent="-277813">
                <a:spcBef>
                  <a:spcPct val="20000"/>
                </a:spcBef>
                <a:buClr>
                  <a:schemeClr val="accent2"/>
                </a:buClr>
                <a:buSzPct val="100000"/>
                <a:buFont typeface="Wingdings" charset="2"/>
                <a:buChar char="§"/>
              </a:pPr>
              <a:endParaRPr lang="en-US" sz="2800" dirty="0"/>
            </a:p>
          </p:txBody>
        </p:sp>
      </p:grpSp>
      <p:pic>
        <p:nvPicPr>
          <p:cNvPr id="14" name="Picture 13" descr="A close up of a logo&#10;&#10;Description automatically generated">
            <a:extLst>
              <a:ext uri="{FF2B5EF4-FFF2-40B4-BE49-F238E27FC236}">
                <a16:creationId xmlns:a16="http://schemas.microsoft.com/office/drawing/2014/main" id="{47F25EB4-710A-844A-BC86-13A5F562BE9E}"/>
              </a:ext>
            </a:extLst>
          </p:cNvPr>
          <p:cNvPicPr>
            <a:picLocks noChangeAspect="1"/>
          </p:cNvPicPr>
          <p:nvPr/>
        </p:nvPicPr>
        <p:blipFill>
          <a:blip r:embed="rId3"/>
          <a:stretch>
            <a:fillRect/>
          </a:stretch>
        </p:blipFill>
        <p:spPr>
          <a:xfrm>
            <a:off x="8494644" y="0"/>
            <a:ext cx="4744730" cy="4175362"/>
          </a:xfrm>
          <a:prstGeom prst="rect">
            <a:avLst/>
          </a:prstGeom>
        </p:spPr>
      </p:pic>
    </p:spTree>
    <p:extLst>
      <p:ext uri="{BB962C8B-B14F-4D97-AF65-F5344CB8AC3E}">
        <p14:creationId xmlns:p14="http://schemas.microsoft.com/office/powerpoint/2010/main" val="2319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pic>
        <p:nvPicPr>
          <p:cNvPr id="49" name="Picture 5" descr="Alice">
            <a:extLst>
              <a:ext uri="{FF2B5EF4-FFF2-40B4-BE49-F238E27FC236}">
                <a16:creationId xmlns:a16="http://schemas.microsoft.com/office/drawing/2014/main" id="{DA4FFCE3-3AE4-544C-8D5B-C3BA43672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539" y="2922312"/>
            <a:ext cx="511175" cy="63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12" descr="Bob">
            <a:extLst>
              <a:ext uri="{FF2B5EF4-FFF2-40B4-BE49-F238E27FC236}">
                <a16:creationId xmlns:a16="http://schemas.microsoft.com/office/drawing/2014/main" id="{C0216B91-AA56-D447-82C5-145B19963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291" y="2939774"/>
            <a:ext cx="665162"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4" name="Group 29">
            <a:extLst>
              <a:ext uri="{FF2B5EF4-FFF2-40B4-BE49-F238E27FC236}">
                <a16:creationId xmlns:a16="http://schemas.microsoft.com/office/drawing/2014/main" id="{7BD7980D-FCF0-3C4A-93D5-EAE9F1C3020E}"/>
              </a:ext>
            </a:extLst>
          </p:cNvPr>
          <p:cNvGrpSpPr>
            <a:grpSpLocks/>
          </p:cNvGrpSpPr>
          <p:nvPr/>
        </p:nvGrpSpPr>
        <p:grpSpPr bwMode="auto">
          <a:xfrm>
            <a:off x="8642834" y="4080981"/>
            <a:ext cx="1885950" cy="636588"/>
            <a:chOff x="2413" y="3394"/>
            <a:chExt cx="1188" cy="401"/>
          </a:xfrm>
        </p:grpSpPr>
        <p:sp>
          <p:nvSpPr>
            <p:cNvPr id="75" name="Text Box 30">
              <a:extLst>
                <a:ext uri="{FF2B5EF4-FFF2-40B4-BE49-F238E27FC236}">
                  <a16:creationId xmlns:a16="http://schemas.microsoft.com/office/drawing/2014/main" id="{E2514AB3-88CA-4541-9CE9-713B944F4B58}"/>
                </a:ext>
              </a:extLst>
            </p:cNvPr>
            <p:cNvSpPr txBox="1">
              <a:spLocks noChangeArrowheads="1"/>
            </p:cNvSpPr>
            <p:nvPr/>
          </p:nvSpPr>
          <p:spPr bwMode="auto">
            <a:xfrm>
              <a:off x="2413" y="3434"/>
              <a:ext cx="11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m = K  </a:t>
              </a:r>
              <a:r>
                <a:rPr lang="en-US" sz="2400" dirty="0">
                  <a:solidFill>
                    <a:srgbClr val="C00000"/>
                  </a:solidFill>
                  <a:latin typeface="Arial" charset="0"/>
                  <a:cs typeface="Arial" charset="0"/>
                </a:rPr>
                <a:t>(</a:t>
              </a:r>
              <a:r>
                <a:rPr lang="en-US" dirty="0">
                  <a:solidFill>
                    <a:srgbClr val="C00000"/>
                  </a:solidFill>
                  <a:latin typeface="Arial" charset="0"/>
                  <a:cs typeface="Arial" charset="0"/>
                </a:rPr>
                <a:t>K  (m)</a:t>
              </a:r>
              <a:r>
                <a:rPr lang="en-US" sz="2400" dirty="0">
                  <a:solidFill>
                    <a:srgbClr val="C00000"/>
                  </a:solidFill>
                  <a:latin typeface="Arial" charset="0"/>
                  <a:cs typeface="Arial" charset="0"/>
                </a:rPr>
                <a:t>)</a:t>
              </a:r>
            </a:p>
          </p:txBody>
        </p:sp>
        <p:sp>
          <p:nvSpPr>
            <p:cNvPr id="76" name="Text Box 31">
              <a:extLst>
                <a:ext uri="{FF2B5EF4-FFF2-40B4-BE49-F238E27FC236}">
                  <a16:creationId xmlns:a16="http://schemas.microsoft.com/office/drawing/2014/main" id="{4153A745-501E-0545-A470-D433A0EAE7E3}"/>
                </a:ext>
              </a:extLst>
            </p:cNvPr>
            <p:cNvSpPr txBox="1">
              <a:spLocks noChangeArrowheads="1"/>
            </p:cNvSpPr>
            <p:nvPr/>
          </p:nvSpPr>
          <p:spPr bwMode="auto">
            <a:xfrm>
              <a:off x="3090" y="3582"/>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7" name="Text Box 32">
              <a:extLst>
                <a:ext uri="{FF2B5EF4-FFF2-40B4-BE49-F238E27FC236}">
                  <a16:creationId xmlns:a16="http://schemas.microsoft.com/office/drawing/2014/main" id="{5A82004A-529C-F540-B693-8746316239FA}"/>
                </a:ext>
              </a:extLst>
            </p:cNvPr>
            <p:cNvSpPr txBox="1">
              <a:spLocks noChangeArrowheads="1"/>
            </p:cNvSpPr>
            <p:nvPr/>
          </p:nvSpPr>
          <p:spPr bwMode="auto">
            <a:xfrm>
              <a:off x="3092" y="3400"/>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sp>
          <p:nvSpPr>
            <p:cNvPr id="78" name="Text Box 33">
              <a:extLst>
                <a:ext uri="{FF2B5EF4-FFF2-40B4-BE49-F238E27FC236}">
                  <a16:creationId xmlns:a16="http://schemas.microsoft.com/office/drawing/2014/main" id="{FC50E53E-9F9B-654F-9FA8-ECCEF77A777D}"/>
                </a:ext>
              </a:extLst>
            </p:cNvPr>
            <p:cNvSpPr txBox="1">
              <a:spLocks noChangeArrowheads="1"/>
            </p:cNvSpPr>
            <p:nvPr/>
          </p:nvSpPr>
          <p:spPr bwMode="auto">
            <a:xfrm>
              <a:off x="2829" y="3570"/>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9" name="Text Box 34">
              <a:extLst>
                <a:ext uri="{FF2B5EF4-FFF2-40B4-BE49-F238E27FC236}">
                  <a16:creationId xmlns:a16="http://schemas.microsoft.com/office/drawing/2014/main" id="{EDF2B244-5719-2F45-A42A-402B66223E28}"/>
                </a:ext>
              </a:extLst>
            </p:cNvPr>
            <p:cNvSpPr txBox="1">
              <a:spLocks noChangeArrowheads="1"/>
            </p:cNvSpPr>
            <p:nvPr/>
          </p:nvSpPr>
          <p:spPr bwMode="auto">
            <a:xfrm>
              <a:off x="2856" y="3394"/>
              <a:ext cx="16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83" name="Text Box 6">
            <a:extLst>
              <a:ext uri="{FF2B5EF4-FFF2-40B4-BE49-F238E27FC236}">
                <a16:creationId xmlns:a16="http://schemas.microsoft.com/office/drawing/2014/main" id="{6CC01E21-09EC-DC40-8599-EEA1BC508605}"/>
              </a:ext>
            </a:extLst>
          </p:cNvPr>
          <p:cNvSpPr txBox="1">
            <a:spLocks noChangeArrowheads="1"/>
          </p:cNvSpPr>
          <p:nvPr/>
        </p:nvSpPr>
        <p:spPr bwMode="auto">
          <a:xfrm>
            <a:off x="8602043" y="3584964"/>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4" name="Rectangle 13">
            <a:extLst>
              <a:ext uri="{FF2B5EF4-FFF2-40B4-BE49-F238E27FC236}">
                <a16:creationId xmlns:a16="http://schemas.microsoft.com/office/drawing/2014/main" id="{889B7A33-37EE-4D46-B817-164D2D6B64D9}"/>
              </a:ext>
            </a:extLst>
          </p:cNvPr>
          <p:cNvSpPr>
            <a:spLocks noChangeArrowheads="1"/>
          </p:cNvSpPr>
          <p:nvPr/>
        </p:nvSpPr>
        <p:spPr bwMode="auto">
          <a:xfrm>
            <a:off x="3165891" y="3632411"/>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5" name="Text Box 14">
            <a:extLst>
              <a:ext uri="{FF2B5EF4-FFF2-40B4-BE49-F238E27FC236}">
                <a16:creationId xmlns:a16="http://schemas.microsoft.com/office/drawing/2014/main" id="{ECBBD5A2-07AE-1344-92CC-97064DC6F33D}"/>
              </a:ext>
            </a:extLst>
          </p:cNvPr>
          <p:cNvSpPr txBox="1">
            <a:spLocks noChangeArrowheads="1"/>
          </p:cNvSpPr>
          <p:nvPr/>
        </p:nvSpPr>
        <p:spPr bwMode="auto">
          <a:xfrm>
            <a:off x="3099216" y="3700674"/>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86" name="Rectangle 15">
            <a:extLst>
              <a:ext uri="{FF2B5EF4-FFF2-40B4-BE49-F238E27FC236}">
                <a16:creationId xmlns:a16="http://schemas.microsoft.com/office/drawing/2014/main" id="{60AEB48B-8CF1-8E42-A0B2-02C05B89BCA7}"/>
              </a:ext>
            </a:extLst>
          </p:cNvPr>
          <p:cNvSpPr>
            <a:spLocks noChangeArrowheads="1"/>
          </p:cNvSpPr>
          <p:nvPr/>
        </p:nvSpPr>
        <p:spPr bwMode="auto">
          <a:xfrm>
            <a:off x="6907628" y="3646699"/>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7" name="Text Box 16">
            <a:extLst>
              <a:ext uri="{FF2B5EF4-FFF2-40B4-BE49-F238E27FC236}">
                <a16:creationId xmlns:a16="http://schemas.microsoft.com/office/drawing/2014/main" id="{638D795E-2C6D-CB48-9019-7A6554CD359D}"/>
              </a:ext>
            </a:extLst>
          </p:cNvPr>
          <p:cNvSpPr txBox="1">
            <a:spLocks noChangeArrowheads="1"/>
          </p:cNvSpPr>
          <p:nvPr/>
        </p:nvSpPr>
        <p:spPr bwMode="auto">
          <a:xfrm>
            <a:off x="6834603" y="3711786"/>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cxnSp>
        <p:nvCxnSpPr>
          <p:cNvPr id="88" name="Straight Arrow Connector 87">
            <a:extLst>
              <a:ext uri="{FF2B5EF4-FFF2-40B4-BE49-F238E27FC236}">
                <a16:creationId xmlns:a16="http://schemas.microsoft.com/office/drawing/2014/main" id="{9426637B-377D-7B4D-99F1-F721A3FF4606}"/>
              </a:ext>
            </a:extLst>
          </p:cNvPr>
          <p:cNvCxnSpPr/>
          <p:nvPr/>
        </p:nvCxnSpPr>
        <p:spPr>
          <a:xfrm>
            <a:off x="2213570" y="4085002"/>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108EBEE-85B2-AD4A-ACE2-254B3FCAB316}"/>
              </a:ext>
            </a:extLst>
          </p:cNvPr>
          <p:cNvCxnSpPr/>
          <p:nvPr/>
        </p:nvCxnSpPr>
        <p:spPr>
          <a:xfrm>
            <a:off x="8488474" y="406512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AA03BC1-BA79-2B42-9CE7-DBF51217C896}"/>
              </a:ext>
            </a:extLst>
          </p:cNvPr>
          <p:cNvCxnSpPr>
            <a:cxnSpLocks/>
          </p:cNvCxnSpPr>
          <p:nvPr/>
        </p:nvCxnSpPr>
        <p:spPr>
          <a:xfrm>
            <a:off x="4683168" y="4030613"/>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00A1163E-E166-654E-B7B1-EF42611270BE}"/>
              </a:ext>
            </a:extLst>
          </p:cNvPr>
          <p:cNvGrpSpPr/>
          <p:nvPr/>
        </p:nvGrpSpPr>
        <p:grpSpPr>
          <a:xfrm>
            <a:off x="4967149" y="3589893"/>
            <a:ext cx="1455738" cy="1044298"/>
            <a:chOff x="4967149" y="3589893"/>
            <a:chExt cx="1455738" cy="1044298"/>
          </a:xfrm>
        </p:grpSpPr>
        <p:grpSp>
          <p:nvGrpSpPr>
            <p:cNvPr id="62" name="Group 17">
              <a:extLst>
                <a:ext uri="{FF2B5EF4-FFF2-40B4-BE49-F238E27FC236}">
                  <a16:creationId xmlns:a16="http://schemas.microsoft.com/office/drawing/2014/main" id="{BF5A27BD-7C5D-CD46-AACC-04980CD415EA}"/>
                </a:ext>
              </a:extLst>
            </p:cNvPr>
            <p:cNvGrpSpPr>
              <a:grpSpLocks/>
            </p:cNvGrpSpPr>
            <p:nvPr/>
          </p:nvGrpSpPr>
          <p:grpSpPr bwMode="auto">
            <a:xfrm>
              <a:off x="5266429" y="4016653"/>
              <a:ext cx="876300" cy="617538"/>
              <a:chOff x="2351" y="2077"/>
              <a:chExt cx="552" cy="389"/>
            </a:xfrm>
          </p:grpSpPr>
          <p:sp>
            <p:nvSpPr>
              <p:cNvPr id="63" name="Text Box 18">
                <a:extLst>
                  <a:ext uri="{FF2B5EF4-FFF2-40B4-BE49-F238E27FC236}">
                    <a16:creationId xmlns:a16="http://schemas.microsoft.com/office/drawing/2014/main" id="{6A92BBF9-E8F3-DF4A-ADAE-98CEF3966B61}"/>
                  </a:ext>
                </a:extLst>
              </p:cNvPr>
              <p:cNvSpPr txBox="1">
                <a:spLocks noChangeArrowheads="1"/>
              </p:cNvSpPr>
              <p:nvPr/>
            </p:nvSpPr>
            <p:spPr bwMode="auto">
              <a:xfrm>
                <a:off x="2351" y="2132"/>
                <a:ext cx="5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(m)</a:t>
                </a:r>
              </a:p>
            </p:txBody>
          </p:sp>
          <p:sp>
            <p:nvSpPr>
              <p:cNvPr id="64" name="Text Box 19">
                <a:extLst>
                  <a:ext uri="{FF2B5EF4-FFF2-40B4-BE49-F238E27FC236}">
                    <a16:creationId xmlns:a16="http://schemas.microsoft.com/office/drawing/2014/main" id="{3E5AC652-46D8-0349-9928-222C0A8437DF}"/>
                  </a:ext>
                </a:extLst>
              </p:cNvPr>
              <p:cNvSpPr txBox="1">
                <a:spLocks noChangeArrowheads="1"/>
              </p:cNvSpPr>
              <p:nvPr/>
            </p:nvSpPr>
            <p:spPr bwMode="auto">
              <a:xfrm>
                <a:off x="2463" y="2253"/>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5" name="Text Box 20">
                <a:extLst>
                  <a:ext uri="{FF2B5EF4-FFF2-40B4-BE49-F238E27FC236}">
                    <a16:creationId xmlns:a16="http://schemas.microsoft.com/office/drawing/2014/main" id="{D038288E-5776-3D44-97D8-AA1FCEB5AE3A}"/>
                  </a:ext>
                </a:extLst>
              </p:cNvPr>
              <p:cNvSpPr txBox="1">
                <a:spLocks noChangeArrowheads="1"/>
              </p:cNvSpPr>
              <p:nvPr/>
            </p:nvSpPr>
            <p:spPr bwMode="auto">
              <a:xfrm>
                <a:off x="2468" y="2077"/>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91" name="Text Box 7">
              <a:extLst>
                <a:ext uri="{FF2B5EF4-FFF2-40B4-BE49-F238E27FC236}">
                  <a16:creationId xmlns:a16="http://schemas.microsoft.com/office/drawing/2014/main" id="{D5A73CC5-A226-834C-9D98-B404C12AFAEF}"/>
                </a:ext>
              </a:extLst>
            </p:cNvPr>
            <p:cNvSpPr txBox="1">
              <a:spLocks noChangeArrowheads="1"/>
            </p:cNvSpPr>
            <p:nvPr/>
          </p:nvSpPr>
          <p:spPr bwMode="auto">
            <a:xfrm>
              <a:off x="4967149" y="3589893"/>
              <a:ext cx="1455738" cy="461963"/>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sp>
        <p:nvSpPr>
          <p:cNvPr id="94" name="Text Box 3">
            <a:extLst>
              <a:ext uri="{FF2B5EF4-FFF2-40B4-BE49-F238E27FC236}">
                <a16:creationId xmlns:a16="http://schemas.microsoft.com/office/drawing/2014/main" id="{A06E7808-C2D2-D044-B709-E24B5275C3C4}"/>
              </a:ext>
            </a:extLst>
          </p:cNvPr>
          <p:cNvSpPr txBox="1">
            <a:spLocks noChangeArrowheads="1"/>
          </p:cNvSpPr>
          <p:nvPr/>
        </p:nvSpPr>
        <p:spPr bwMode="auto">
          <a:xfrm>
            <a:off x="1322224" y="3626817"/>
            <a:ext cx="1661032" cy="83099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plaintext</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message, m</a:t>
            </a:r>
          </a:p>
        </p:txBody>
      </p:sp>
      <p:grpSp>
        <p:nvGrpSpPr>
          <p:cNvPr id="106" name="Group 105">
            <a:extLst>
              <a:ext uri="{FF2B5EF4-FFF2-40B4-BE49-F238E27FC236}">
                <a16:creationId xmlns:a16="http://schemas.microsoft.com/office/drawing/2014/main" id="{C1E97B71-D008-454C-9F25-22FF4C7E0BB4}"/>
              </a:ext>
            </a:extLst>
          </p:cNvPr>
          <p:cNvGrpSpPr/>
          <p:nvPr/>
        </p:nvGrpSpPr>
        <p:grpSpPr>
          <a:xfrm>
            <a:off x="4104379" y="1485072"/>
            <a:ext cx="6487083" cy="2066511"/>
            <a:chOff x="4104379" y="1485072"/>
            <a:chExt cx="6487083" cy="2066511"/>
          </a:xfrm>
        </p:grpSpPr>
        <p:pic>
          <p:nvPicPr>
            <p:cNvPr id="60" name="Picture 15" descr="BS00768_[1]">
              <a:extLst>
                <a:ext uri="{FF2B5EF4-FFF2-40B4-BE49-F238E27FC236}">
                  <a16:creationId xmlns:a16="http://schemas.microsoft.com/office/drawing/2014/main" id="{2560A757-A38F-AC4E-B091-353015A35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34543" y="1680887"/>
              <a:ext cx="4587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Text Box 21">
              <a:extLst>
                <a:ext uri="{FF2B5EF4-FFF2-40B4-BE49-F238E27FC236}">
                  <a16:creationId xmlns:a16="http://schemas.microsoft.com/office/drawing/2014/main" id="{50806497-41D8-2E4E-B50D-F7BB60F0F4A9}"/>
                </a:ext>
              </a:extLst>
            </p:cNvPr>
            <p:cNvSpPr txBox="1">
              <a:spLocks noChangeArrowheads="1"/>
            </p:cNvSpPr>
            <p:nvPr/>
          </p:nvSpPr>
          <p:spPr bwMode="auto">
            <a:xfrm>
              <a:off x="7404926" y="1585085"/>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67" name="Text Box 22">
              <a:extLst>
                <a:ext uri="{FF2B5EF4-FFF2-40B4-BE49-F238E27FC236}">
                  <a16:creationId xmlns:a16="http://schemas.microsoft.com/office/drawing/2014/main" id="{CE859CC3-670B-FC49-A3AF-C82F3C2E734A}"/>
                </a:ext>
              </a:extLst>
            </p:cNvPr>
            <p:cNvSpPr txBox="1">
              <a:spLocks noChangeArrowheads="1"/>
            </p:cNvSpPr>
            <p:nvPr/>
          </p:nvSpPr>
          <p:spPr bwMode="auto">
            <a:xfrm>
              <a:off x="7549389" y="1764472"/>
              <a:ext cx="32226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8" name="Text Box 23">
              <a:extLst>
                <a:ext uri="{FF2B5EF4-FFF2-40B4-BE49-F238E27FC236}">
                  <a16:creationId xmlns:a16="http://schemas.microsoft.com/office/drawing/2014/main" id="{598ECE34-7F25-8C4E-BDB3-B5BFD35BB96A}"/>
                </a:ext>
              </a:extLst>
            </p:cNvPr>
            <p:cNvSpPr txBox="1">
              <a:spLocks noChangeArrowheads="1"/>
            </p:cNvSpPr>
            <p:nvPr/>
          </p:nvSpPr>
          <p:spPr bwMode="auto">
            <a:xfrm>
              <a:off x="7557326" y="1485072"/>
              <a:ext cx="3048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nvGrpSpPr>
            <p:cNvPr id="104" name="Group 103">
              <a:extLst>
                <a:ext uri="{FF2B5EF4-FFF2-40B4-BE49-F238E27FC236}">
                  <a16:creationId xmlns:a16="http://schemas.microsoft.com/office/drawing/2014/main" id="{45947757-0EAA-384F-AF69-755E3F48343B}"/>
                </a:ext>
              </a:extLst>
            </p:cNvPr>
            <p:cNvGrpSpPr/>
            <p:nvPr/>
          </p:nvGrpSpPr>
          <p:grpSpPr>
            <a:xfrm>
              <a:off x="4104379" y="1524760"/>
              <a:ext cx="6487083" cy="2026823"/>
              <a:chOff x="4104379" y="1524760"/>
              <a:chExt cx="6487083" cy="2026823"/>
            </a:xfrm>
          </p:grpSpPr>
          <p:sp>
            <p:nvSpPr>
              <p:cNvPr id="56" name="Text Box 11">
                <a:extLst>
                  <a:ext uri="{FF2B5EF4-FFF2-40B4-BE49-F238E27FC236}">
                    <a16:creationId xmlns:a16="http://schemas.microsoft.com/office/drawing/2014/main" id="{EC4974E1-78D0-CA46-A1E0-4780A77AB36D}"/>
                  </a:ext>
                </a:extLst>
              </p:cNvPr>
              <p:cNvSpPr txBox="1">
                <a:spLocks noChangeArrowheads="1"/>
              </p:cNvSpPr>
              <p:nvPr/>
            </p:nvSpPr>
            <p:spPr bwMode="auto">
              <a:xfrm>
                <a:off x="7855026" y="1524760"/>
                <a:ext cx="2736436" cy="4616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lang="en-US" sz="2400" kern="0" dirty="0">
                    <a:solidFill>
                      <a:srgbClr val="000000"/>
                    </a:solidFill>
                    <a:latin typeface="+mn-lt"/>
                    <a:cs typeface="Arial" charset="0"/>
                  </a:rPr>
                  <a:t>’</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public</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cxnSp>
            <p:nvCxnSpPr>
              <p:cNvPr id="4" name="Straight Arrow Connector 3">
                <a:extLst>
                  <a:ext uri="{FF2B5EF4-FFF2-40B4-BE49-F238E27FC236}">
                    <a16:creationId xmlns:a16="http://schemas.microsoft.com/office/drawing/2014/main" id="{70DAC614-E588-2544-93E7-C7BF64B0D197}"/>
                  </a:ext>
                </a:extLst>
              </p:cNvPr>
              <p:cNvCxnSpPr>
                <a:cxnSpLocks/>
              </p:cNvCxnSpPr>
              <p:nvPr/>
            </p:nvCxnSpPr>
            <p:spPr>
              <a:xfrm>
                <a:off x="4115146" y="1800985"/>
                <a:ext cx="19532" cy="175059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1B6B11D-ECAA-4143-AB7E-D47E640789E1}"/>
                  </a:ext>
                </a:extLst>
              </p:cNvPr>
              <p:cNvCxnSpPr>
                <a:cxnSpLocks/>
              </p:cNvCxnSpPr>
              <p:nvPr/>
            </p:nvCxnSpPr>
            <p:spPr>
              <a:xfrm flipH="1">
                <a:off x="4104379" y="1804781"/>
                <a:ext cx="2654230" cy="0"/>
              </a:xfrm>
              <a:prstGeom prst="straightConnector1">
                <a:avLst/>
              </a:prstGeom>
              <a:ln w="285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nvGrpSpPr>
          <p:cNvPr id="105" name="Group 104">
            <a:extLst>
              <a:ext uri="{FF2B5EF4-FFF2-40B4-BE49-F238E27FC236}">
                <a16:creationId xmlns:a16="http://schemas.microsoft.com/office/drawing/2014/main" id="{A1CBC244-80B9-8045-8AAB-052208AAFCAF}"/>
              </a:ext>
            </a:extLst>
          </p:cNvPr>
          <p:cNvGrpSpPr/>
          <p:nvPr/>
        </p:nvGrpSpPr>
        <p:grpSpPr>
          <a:xfrm>
            <a:off x="6971125" y="2188335"/>
            <a:ext cx="4120946" cy="1363247"/>
            <a:chOff x="6971125" y="2188335"/>
            <a:chExt cx="4120946" cy="1363247"/>
          </a:xfrm>
        </p:grpSpPr>
        <p:sp>
          <p:nvSpPr>
            <p:cNvPr id="69" name="Text Box 24">
              <a:extLst>
                <a:ext uri="{FF2B5EF4-FFF2-40B4-BE49-F238E27FC236}">
                  <a16:creationId xmlns:a16="http://schemas.microsoft.com/office/drawing/2014/main" id="{10A72390-FCE4-7743-B879-430BA64CF0E4}"/>
                </a:ext>
              </a:extLst>
            </p:cNvPr>
            <p:cNvSpPr txBox="1">
              <a:spLocks noChangeArrowheads="1"/>
            </p:cNvSpPr>
            <p:nvPr/>
          </p:nvSpPr>
          <p:spPr bwMode="auto">
            <a:xfrm>
              <a:off x="7928387" y="2202622"/>
              <a:ext cx="3163684" cy="4616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private</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pic>
          <p:nvPicPr>
            <p:cNvPr id="70" name="Picture 25" descr="BS00768_[1]">
              <a:extLst>
                <a:ext uri="{FF2B5EF4-FFF2-40B4-BE49-F238E27FC236}">
                  <a16:creationId xmlns:a16="http://schemas.microsoft.com/office/drawing/2014/main" id="{E5AF231D-A446-4C40-90CA-324AE831D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71125" y="2340735"/>
              <a:ext cx="542925"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Text Box 26">
              <a:extLst>
                <a:ext uri="{FF2B5EF4-FFF2-40B4-BE49-F238E27FC236}">
                  <a16:creationId xmlns:a16="http://schemas.microsoft.com/office/drawing/2014/main" id="{1FAC5085-46DD-834E-AC5E-9F54BBD89B96}"/>
                </a:ext>
              </a:extLst>
            </p:cNvPr>
            <p:cNvSpPr txBox="1">
              <a:spLocks noChangeArrowheads="1"/>
            </p:cNvSpPr>
            <p:nvPr/>
          </p:nvSpPr>
          <p:spPr bwMode="auto">
            <a:xfrm>
              <a:off x="7480712" y="2275647"/>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72" name="Text Box 27">
              <a:extLst>
                <a:ext uri="{FF2B5EF4-FFF2-40B4-BE49-F238E27FC236}">
                  <a16:creationId xmlns:a16="http://schemas.microsoft.com/office/drawing/2014/main" id="{B741F65D-D85A-BA44-A0EC-45B50137B17B}"/>
                </a:ext>
              </a:extLst>
            </p:cNvPr>
            <p:cNvSpPr txBox="1">
              <a:spLocks noChangeArrowheads="1"/>
            </p:cNvSpPr>
            <p:nvPr/>
          </p:nvSpPr>
          <p:spPr bwMode="auto">
            <a:xfrm>
              <a:off x="7768187" y="2467735"/>
              <a:ext cx="32226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3" name="Text Box 28">
              <a:extLst>
                <a:ext uri="{FF2B5EF4-FFF2-40B4-BE49-F238E27FC236}">
                  <a16:creationId xmlns:a16="http://schemas.microsoft.com/office/drawing/2014/main" id="{B9C2DED2-A012-704E-B1B5-9CEE4CCC6AEA}"/>
                </a:ext>
              </a:extLst>
            </p:cNvPr>
            <p:cNvSpPr txBox="1">
              <a:spLocks noChangeArrowheads="1"/>
            </p:cNvSpPr>
            <p:nvPr/>
          </p:nvSpPr>
          <p:spPr bwMode="auto">
            <a:xfrm>
              <a:off x="7722012" y="2188335"/>
              <a:ext cx="2524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cxnSp>
          <p:nvCxnSpPr>
            <p:cNvPr id="100" name="Straight Arrow Connector 99">
              <a:extLst>
                <a:ext uri="{FF2B5EF4-FFF2-40B4-BE49-F238E27FC236}">
                  <a16:creationId xmlns:a16="http://schemas.microsoft.com/office/drawing/2014/main" id="{6633644F-66D9-7E4F-AA09-88F31F1C5629}"/>
                </a:ext>
              </a:extLst>
            </p:cNvPr>
            <p:cNvCxnSpPr>
              <a:cxnSpLocks/>
            </p:cNvCxnSpPr>
            <p:nvPr/>
          </p:nvCxnSpPr>
          <p:spPr>
            <a:xfrm>
              <a:off x="7075344" y="2729947"/>
              <a:ext cx="0" cy="8216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B885D9E5-7152-6747-B8FD-477ED3BBE526}"/>
              </a:ext>
            </a:extLst>
          </p:cNvPr>
          <p:cNvSpPr txBox="1"/>
          <p:nvPr/>
        </p:nvSpPr>
        <p:spPr>
          <a:xfrm>
            <a:off x="914400" y="4942583"/>
            <a:ext cx="11396870" cy="1446550"/>
          </a:xfrm>
          <a:prstGeom prst="rect">
            <a:avLst/>
          </a:prstGeom>
          <a:noFill/>
        </p:spPr>
        <p:txBody>
          <a:bodyPr wrap="square" rtlCol="0">
            <a:spAutoFit/>
          </a:bodyPr>
          <a:lstStyle/>
          <a:p>
            <a:r>
              <a:rPr lang="en-US" sz="3600" i="1" dirty="0">
                <a:solidFill>
                  <a:srgbClr val="C00000"/>
                </a:solidFill>
              </a:rPr>
              <a:t>Wow</a:t>
            </a:r>
            <a:r>
              <a:rPr lang="en-US" sz="2800" dirty="0"/>
              <a:t> - public key cryptography revolutionized 2000-year-old (previously only symmetric key) cryptography!</a:t>
            </a:r>
          </a:p>
          <a:p>
            <a:pPr marL="457200" indent="-219075">
              <a:buClr>
                <a:srgbClr val="0012A0"/>
              </a:buClr>
              <a:buFont typeface="Arial" panose="020B0604020202020204" pitchFamily="34" charset="0"/>
              <a:buChar char="•"/>
            </a:pPr>
            <a:r>
              <a:rPr lang="en-US" sz="2400" dirty="0"/>
              <a:t>similar ideas emerged at roughly same time, independently in US and UK (classified)</a:t>
            </a:r>
          </a:p>
        </p:txBody>
      </p:sp>
    </p:spTree>
    <p:extLst>
      <p:ext uri="{BB962C8B-B14F-4D97-AF65-F5344CB8AC3E}">
        <p14:creationId xmlns:p14="http://schemas.microsoft.com/office/powerpoint/2010/main" val="336426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dissolve">
                                      <p:cBhvr>
                                        <p:cTn id="2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encryption algorithms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16</a:t>
            </a:fld>
            <a:endParaRPr lang="en-US" dirty="0"/>
          </a:p>
        </p:txBody>
      </p:sp>
      <p:sp>
        <p:nvSpPr>
          <p:cNvPr id="54" name="Text Box 11">
            <a:extLst>
              <a:ext uri="{FF2B5EF4-FFF2-40B4-BE49-F238E27FC236}">
                <a16:creationId xmlns:a16="http://schemas.microsoft.com/office/drawing/2014/main" id="{68E03A47-9B3A-794E-BFF5-44DDE4859D40}"/>
              </a:ext>
            </a:extLst>
          </p:cNvPr>
          <p:cNvSpPr txBox="1">
            <a:spLocks noChangeArrowheads="1"/>
          </p:cNvSpPr>
          <p:nvPr/>
        </p:nvSpPr>
        <p:spPr bwMode="auto">
          <a:xfrm>
            <a:off x="1589892" y="1419225"/>
            <a:ext cx="254736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cs typeface="Arial" charset="0"/>
              </a:rPr>
              <a:t>requirements:</a:t>
            </a:r>
            <a:endParaRPr lang="en-US" sz="2800" dirty="0">
              <a:latin typeface="+mn-lt"/>
              <a:cs typeface="Arial" charset="0"/>
            </a:endParaRPr>
          </a:p>
        </p:txBody>
      </p:sp>
      <p:sp>
        <p:nvSpPr>
          <p:cNvPr id="81" name="Text Box 18">
            <a:extLst>
              <a:ext uri="{FF2B5EF4-FFF2-40B4-BE49-F238E27FC236}">
                <a16:creationId xmlns:a16="http://schemas.microsoft.com/office/drawing/2014/main" id="{16426DFD-7F5D-9146-B5B8-6BE82E3AC606}"/>
              </a:ext>
            </a:extLst>
          </p:cNvPr>
          <p:cNvSpPr txBox="1">
            <a:spLocks noChangeArrowheads="1"/>
          </p:cNvSpPr>
          <p:nvPr/>
        </p:nvSpPr>
        <p:spPr bwMode="auto">
          <a:xfrm>
            <a:off x="2401267" y="5138599"/>
            <a:ext cx="6710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dirty="0">
                <a:solidFill>
                  <a:srgbClr val="C00000"/>
                </a:solidFill>
                <a:latin typeface="+mn-lt"/>
              </a:rPr>
              <a:t>RSA: </a:t>
            </a:r>
            <a:r>
              <a:rPr lang="en-US" sz="3200" dirty="0">
                <a:latin typeface="+mn-lt"/>
              </a:rPr>
              <a:t>Rivest, Shamir, Adelson algorithm</a:t>
            </a:r>
            <a:endParaRPr lang="en-US" sz="2800" dirty="0">
              <a:latin typeface="+mn-lt"/>
            </a:endParaRPr>
          </a:p>
        </p:txBody>
      </p:sp>
      <p:grpSp>
        <p:nvGrpSpPr>
          <p:cNvPr id="5" name="Group 4">
            <a:extLst>
              <a:ext uri="{FF2B5EF4-FFF2-40B4-BE49-F238E27FC236}">
                <a16:creationId xmlns:a16="http://schemas.microsoft.com/office/drawing/2014/main" id="{871C51F8-6912-1D42-B41F-94408FFBF31D}"/>
              </a:ext>
            </a:extLst>
          </p:cNvPr>
          <p:cNvGrpSpPr/>
          <p:nvPr/>
        </p:nvGrpSpPr>
        <p:grpSpPr>
          <a:xfrm>
            <a:off x="2577341" y="1856339"/>
            <a:ext cx="6131823" cy="1761575"/>
            <a:chOff x="2577341" y="1856339"/>
            <a:chExt cx="6131823" cy="1761575"/>
          </a:xfrm>
        </p:grpSpPr>
        <p:sp>
          <p:nvSpPr>
            <p:cNvPr id="55" name="Oval 13">
              <a:extLst>
                <a:ext uri="{FF2B5EF4-FFF2-40B4-BE49-F238E27FC236}">
                  <a16:creationId xmlns:a16="http://schemas.microsoft.com/office/drawing/2014/main" id="{8759335D-10E6-8E46-9BB4-AB2699D2E5F3}"/>
                </a:ext>
              </a:extLst>
            </p:cNvPr>
            <p:cNvSpPr>
              <a:spLocks noChangeArrowheads="1"/>
            </p:cNvSpPr>
            <p:nvPr/>
          </p:nvSpPr>
          <p:spPr bwMode="auto">
            <a:xfrm>
              <a:off x="2577341" y="2179085"/>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58"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2671449" y="2179085"/>
              <a:ext cx="3674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1</a:t>
              </a:r>
              <a:endParaRPr lang="en-US" sz="2400" dirty="0">
                <a:solidFill>
                  <a:srgbClr val="0012A0"/>
                </a:solidFill>
                <a:latin typeface="+mn-lt"/>
                <a:cs typeface="Arial" charset="0"/>
              </a:endParaRPr>
            </a:p>
          </p:txBody>
        </p:sp>
        <p:grpSp>
          <p:nvGrpSpPr>
            <p:cNvPr id="3" name="Group 2">
              <a:extLst>
                <a:ext uri="{FF2B5EF4-FFF2-40B4-BE49-F238E27FC236}">
                  <a16:creationId xmlns:a16="http://schemas.microsoft.com/office/drawing/2014/main" id="{B47C5FB7-A5B2-B344-AFD6-9E724B658B39}"/>
                </a:ext>
              </a:extLst>
            </p:cNvPr>
            <p:cNvGrpSpPr/>
            <p:nvPr/>
          </p:nvGrpSpPr>
          <p:grpSpPr>
            <a:xfrm>
              <a:off x="3089414" y="1856339"/>
              <a:ext cx="5619750" cy="1761575"/>
              <a:chOff x="3155674" y="1856339"/>
              <a:chExt cx="5619750" cy="1761575"/>
            </a:xfrm>
          </p:grpSpPr>
          <p:sp>
            <p:nvSpPr>
              <p:cNvPr id="44" name="Rectangle 3">
                <a:extLst>
                  <a:ext uri="{FF2B5EF4-FFF2-40B4-BE49-F238E27FC236}">
                    <a16:creationId xmlns:a16="http://schemas.microsoft.com/office/drawing/2014/main" id="{CA2DA16D-E37C-234A-A7B1-3797CF3FF0BC}"/>
                  </a:ext>
                </a:extLst>
              </p:cNvPr>
              <p:cNvSpPr txBox="1">
                <a:spLocks noChangeArrowheads="1"/>
              </p:cNvSpPr>
              <p:nvPr/>
            </p:nvSpPr>
            <p:spPr>
              <a:xfrm>
                <a:off x="3155674" y="2182812"/>
                <a:ext cx="5619750" cy="6254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cs typeface="Arial" charset="0"/>
                  </a:rPr>
                  <a:t>need K  ( ) and K  ( ) such that</a:t>
                </a:r>
              </a:p>
            </p:txBody>
          </p:sp>
          <p:sp>
            <p:nvSpPr>
              <p:cNvPr id="45"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4287291" y="2406650"/>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6"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5889079" y="2444750"/>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7"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4693401" y="1856339"/>
                <a:ext cx="34015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48" name="Text Box 7">
                <a:extLst>
                  <a:ext uri="{FF2B5EF4-FFF2-40B4-BE49-F238E27FC236}">
                    <a16:creationId xmlns:a16="http://schemas.microsoft.com/office/drawing/2014/main" id="{130DAE2D-652A-D64A-A8CF-1577E0BDD244}"/>
                  </a:ext>
                </a:extLst>
              </p:cNvPr>
              <p:cNvSpPr txBox="1">
                <a:spLocks noChangeArrowheads="1"/>
              </p:cNvSpPr>
              <p:nvPr/>
            </p:nvSpPr>
            <p:spPr bwMode="auto">
              <a:xfrm>
                <a:off x="6237968" y="1881187"/>
                <a:ext cx="34015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82"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4472089" y="1943100"/>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92"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00129" y="1943100"/>
                <a:ext cx="2952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93" name="Group 21">
                <a:extLst>
                  <a:ext uri="{FF2B5EF4-FFF2-40B4-BE49-F238E27FC236}">
                    <a16:creationId xmlns:a16="http://schemas.microsoft.com/office/drawing/2014/main" id="{575E144C-05EB-1D4D-B765-49E6255B1C7F}"/>
                  </a:ext>
                </a:extLst>
              </p:cNvPr>
              <p:cNvGrpSpPr>
                <a:grpSpLocks/>
              </p:cNvGrpSpPr>
              <p:nvPr/>
            </p:nvGrpSpPr>
            <p:grpSpPr bwMode="auto">
              <a:xfrm>
                <a:off x="4262162" y="2605088"/>
                <a:ext cx="2903539" cy="1012826"/>
                <a:chOff x="1317" y="1706"/>
                <a:chExt cx="1829" cy="638"/>
              </a:xfrm>
            </p:grpSpPr>
            <p:grpSp>
              <p:nvGrpSpPr>
                <p:cNvPr id="95" name="Group 22">
                  <a:extLst>
                    <a:ext uri="{FF2B5EF4-FFF2-40B4-BE49-F238E27FC236}">
                      <a16:creationId xmlns:a16="http://schemas.microsoft.com/office/drawing/2014/main" id="{DD517EF7-D86B-F54D-A42C-9E0AB21DAA51}"/>
                    </a:ext>
                  </a:extLst>
                </p:cNvPr>
                <p:cNvGrpSpPr>
                  <a:grpSpLocks/>
                </p:cNvGrpSpPr>
                <p:nvPr/>
              </p:nvGrpSpPr>
              <p:grpSpPr bwMode="auto">
                <a:xfrm>
                  <a:off x="1317" y="1841"/>
                  <a:ext cx="1829" cy="503"/>
                  <a:chOff x="1688" y="1463"/>
                  <a:chExt cx="1829" cy="503"/>
                </a:xfrm>
              </p:grpSpPr>
              <p:sp>
                <p:nvSpPr>
                  <p:cNvPr id="99" name="Text Box 23">
                    <a:extLst>
                      <a:ext uri="{FF2B5EF4-FFF2-40B4-BE49-F238E27FC236}">
                        <a16:creationId xmlns:a16="http://schemas.microsoft.com/office/drawing/2014/main" id="{9C8D92BF-6B25-834E-B350-8B4E945BA405}"/>
                      </a:ext>
                    </a:extLst>
                  </p:cNvPr>
                  <p:cNvSpPr txBox="1">
                    <a:spLocks noChangeArrowheads="1"/>
                  </p:cNvSpPr>
                  <p:nvPr/>
                </p:nvSpPr>
                <p:spPr bwMode="auto">
                  <a:xfrm>
                    <a:off x="1688" y="1463"/>
                    <a:ext cx="1829"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(K   (m))  =  m </a:t>
                    </a:r>
                  </a:p>
                </p:txBody>
              </p:sp>
              <p:sp>
                <p:nvSpPr>
                  <p:cNvPr id="101" name="Text Box 24">
                    <a:extLst>
                      <a:ext uri="{FF2B5EF4-FFF2-40B4-BE49-F238E27FC236}">
                        <a16:creationId xmlns:a16="http://schemas.microsoft.com/office/drawing/2014/main" id="{9882DCB3-D7A7-F041-A7C4-765BE0D36173}"/>
                      </a:ext>
                    </a:extLst>
                  </p:cNvPr>
                  <p:cNvSpPr txBox="1">
                    <a:spLocks noChangeArrowheads="1"/>
                  </p:cNvSpPr>
                  <p:nvPr/>
                </p:nvSpPr>
                <p:spPr bwMode="auto">
                  <a:xfrm>
                    <a:off x="2181" y="1634"/>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02" name="Text Box 25">
                    <a:extLst>
                      <a:ext uri="{FF2B5EF4-FFF2-40B4-BE49-F238E27FC236}">
                        <a16:creationId xmlns:a16="http://schemas.microsoft.com/office/drawing/2014/main" id="{53A078BB-04F6-AD4C-8010-FB1C4E866300}"/>
                      </a:ext>
                    </a:extLst>
                  </p:cNvPr>
                  <p:cNvSpPr txBox="1">
                    <a:spLocks noChangeArrowheads="1"/>
                  </p:cNvSpPr>
                  <p:nvPr/>
                </p:nvSpPr>
                <p:spPr bwMode="auto">
                  <a:xfrm>
                    <a:off x="1839" y="1636"/>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97" name="Text Box 26">
                  <a:extLst>
                    <a:ext uri="{FF2B5EF4-FFF2-40B4-BE49-F238E27FC236}">
                      <a16:creationId xmlns:a16="http://schemas.microsoft.com/office/drawing/2014/main" id="{81B0E173-437B-944D-AFC7-1191728D2CCE}"/>
                    </a:ext>
                  </a:extLst>
                </p:cNvPr>
                <p:cNvSpPr txBox="1">
                  <a:spLocks noChangeArrowheads="1"/>
                </p:cNvSpPr>
                <p:nvPr/>
              </p:nvSpPr>
              <p:spPr bwMode="auto">
                <a:xfrm>
                  <a:off x="1519" y="1706"/>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98" name="Text Box 27">
                  <a:extLst>
                    <a:ext uri="{FF2B5EF4-FFF2-40B4-BE49-F238E27FC236}">
                      <a16:creationId xmlns:a16="http://schemas.microsoft.com/office/drawing/2014/main" id="{873C3E9B-7D7E-0F45-825C-CB01E679ED88}"/>
                    </a:ext>
                  </a:extLst>
                </p:cNvPr>
                <p:cNvSpPr txBox="1">
                  <a:spLocks noChangeArrowheads="1"/>
                </p:cNvSpPr>
                <p:nvPr/>
              </p:nvSpPr>
              <p:spPr bwMode="auto">
                <a:xfrm>
                  <a:off x="1828" y="1722"/>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grpSp>
      </p:grpSp>
      <p:grpSp>
        <p:nvGrpSpPr>
          <p:cNvPr id="6" name="Group 5">
            <a:extLst>
              <a:ext uri="{FF2B5EF4-FFF2-40B4-BE49-F238E27FC236}">
                <a16:creationId xmlns:a16="http://schemas.microsoft.com/office/drawing/2014/main" id="{8AB37BF4-ADC0-7C4A-B2EE-07083244021D}"/>
              </a:ext>
            </a:extLst>
          </p:cNvPr>
          <p:cNvGrpSpPr/>
          <p:nvPr/>
        </p:nvGrpSpPr>
        <p:grpSpPr>
          <a:xfrm>
            <a:off x="2571474" y="3605764"/>
            <a:ext cx="8414577" cy="1331477"/>
            <a:chOff x="2571474" y="3605764"/>
            <a:chExt cx="8414577" cy="1331477"/>
          </a:xfrm>
        </p:grpSpPr>
        <p:sp>
          <p:nvSpPr>
            <p:cNvPr id="50" name="Rectangle 8">
              <a:extLst>
                <a:ext uri="{FF2B5EF4-FFF2-40B4-BE49-F238E27FC236}">
                  <a16:creationId xmlns:a16="http://schemas.microsoft.com/office/drawing/2014/main" id="{58F91EC6-E6B4-924D-9AB5-CE96A06FA3F7}"/>
                </a:ext>
              </a:extLst>
            </p:cNvPr>
            <p:cNvSpPr>
              <a:spLocks noChangeArrowheads="1"/>
            </p:cNvSpPr>
            <p:nvPr/>
          </p:nvSpPr>
          <p:spPr bwMode="auto">
            <a:xfrm>
              <a:off x="3177898" y="3741737"/>
              <a:ext cx="7808153"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cs typeface="Arial" charset="0"/>
                </a:rPr>
                <a:t>given public key K  , it should be impossible to compute private key K  </a:t>
              </a:r>
            </a:p>
          </p:txBody>
        </p:sp>
        <p:sp>
          <p:nvSpPr>
            <p:cNvPr id="51" name="Text Box 9">
              <a:extLst>
                <a:ext uri="{FF2B5EF4-FFF2-40B4-BE49-F238E27FC236}">
                  <a16:creationId xmlns:a16="http://schemas.microsoft.com/office/drawing/2014/main" id="{9C99D718-344C-E14D-8E0F-802BD4E0DC17}"/>
                </a:ext>
              </a:extLst>
            </p:cNvPr>
            <p:cNvSpPr txBox="1">
              <a:spLocks noChangeArrowheads="1"/>
            </p:cNvSpPr>
            <p:nvPr/>
          </p:nvSpPr>
          <p:spPr bwMode="auto">
            <a:xfrm>
              <a:off x="7206392" y="447557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53" name="Text Box 10">
              <a:extLst>
                <a:ext uri="{FF2B5EF4-FFF2-40B4-BE49-F238E27FC236}">
                  <a16:creationId xmlns:a16="http://schemas.microsoft.com/office/drawing/2014/main" id="{0896A106-22CD-5A42-9112-99A6540B9EFD}"/>
                </a:ext>
              </a:extLst>
            </p:cNvPr>
            <p:cNvSpPr txBox="1">
              <a:spLocks noChangeArrowheads="1"/>
            </p:cNvSpPr>
            <p:nvPr/>
          </p:nvSpPr>
          <p:spPr bwMode="auto">
            <a:xfrm>
              <a:off x="6056037" y="3965092"/>
              <a:ext cx="4333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grpSp>
          <p:nvGrpSpPr>
            <p:cNvPr id="59" name="Group 15">
              <a:extLst>
                <a:ext uri="{FF2B5EF4-FFF2-40B4-BE49-F238E27FC236}">
                  <a16:creationId xmlns:a16="http://schemas.microsoft.com/office/drawing/2014/main" id="{755F3E15-FB06-3341-8DFF-070377E83654}"/>
                </a:ext>
              </a:extLst>
            </p:cNvPr>
            <p:cNvGrpSpPr>
              <a:grpSpLocks/>
            </p:cNvGrpSpPr>
            <p:nvPr/>
          </p:nvGrpSpPr>
          <p:grpSpPr bwMode="auto">
            <a:xfrm>
              <a:off x="2571474" y="3773624"/>
              <a:ext cx="552450" cy="523875"/>
              <a:chOff x="481" y="1776"/>
              <a:chExt cx="348" cy="330"/>
            </a:xfrm>
          </p:grpSpPr>
          <p:sp>
            <p:nvSpPr>
              <p:cNvPr id="61" name="Oval 16">
                <a:extLst>
                  <a:ext uri="{FF2B5EF4-FFF2-40B4-BE49-F238E27FC236}">
                    <a16:creationId xmlns:a16="http://schemas.microsoft.com/office/drawing/2014/main" id="{BB89F9D0-3AC7-ED46-8A4A-CD7D6525741E}"/>
                  </a:ext>
                </a:extLst>
              </p:cNvPr>
              <p:cNvSpPr>
                <a:spLocks noChangeArrowheads="1"/>
              </p:cNvSpPr>
              <p:nvPr/>
            </p:nvSpPr>
            <p:spPr bwMode="auto">
              <a:xfrm>
                <a:off x="481" y="1778"/>
                <a:ext cx="348" cy="326"/>
              </a:xfrm>
              <a:prstGeom prst="ellipse">
                <a:avLst/>
              </a:prstGeom>
              <a:solidFill>
                <a:srgbClr val="FFFFFF"/>
              </a:solidFill>
              <a:ln w="34925">
                <a:solidFill>
                  <a:srgbClr val="000099"/>
                </a:solidFill>
                <a:round/>
                <a:headEnd/>
                <a:tailEnd/>
              </a:ln>
            </p:spPr>
            <p:txBody>
              <a:bodyPr wrap="none" anchor="ctr"/>
              <a:lstStyle/>
              <a:p>
                <a:endParaRPr lang="en-US" dirty="0">
                  <a:solidFill>
                    <a:srgbClr val="000099"/>
                  </a:solidFill>
                  <a:cs typeface="Arial" charset="0"/>
                </a:endParaRPr>
              </a:p>
            </p:txBody>
          </p:sp>
          <p:sp>
            <p:nvSpPr>
              <p:cNvPr id="80" name="Text Box 17">
                <a:extLst>
                  <a:ext uri="{FF2B5EF4-FFF2-40B4-BE49-F238E27FC236}">
                    <a16:creationId xmlns:a16="http://schemas.microsoft.com/office/drawing/2014/main" id="{3BA80475-B13A-DF44-A883-CCF63CDF220F}"/>
                  </a:ext>
                </a:extLst>
              </p:cNvPr>
              <p:cNvSpPr txBox="1">
                <a:spLocks noChangeArrowheads="1"/>
              </p:cNvSpPr>
              <p:nvPr/>
            </p:nvSpPr>
            <p:spPr bwMode="auto">
              <a:xfrm>
                <a:off x="552" y="1776"/>
                <a:ext cx="231"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2</a:t>
                </a:r>
                <a:endParaRPr lang="en-US" sz="2400" dirty="0">
                  <a:solidFill>
                    <a:srgbClr val="0012A0"/>
                  </a:solidFill>
                  <a:latin typeface="+mn-lt"/>
                  <a:cs typeface="Arial" charset="0"/>
                </a:endParaRPr>
              </a:p>
            </p:txBody>
          </p:sp>
        </p:grpSp>
        <p:sp>
          <p:nvSpPr>
            <p:cNvPr id="103" name="Text Box 28">
              <a:extLst>
                <a:ext uri="{FF2B5EF4-FFF2-40B4-BE49-F238E27FC236}">
                  <a16:creationId xmlns:a16="http://schemas.microsoft.com/office/drawing/2014/main" id="{FDDA8894-CCE9-4F4F-B6BC-4038E8E7F64D}"/>
                </a:ext>
              </a:extLst>
            </p:cNvPr>
            <p:cNvSpPr txBox="1">
              <a:spLocks noChangeArrowheads="1"/>
            </p:cNvSpPr>
            <p:nvPr/>
          </p:nvSpPr>
          <p:spPr bwMode="auto">
            <a:xfrm>
              <a:off x="6086715" y="3605764"/>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109" name="Text Box 29">
              <a:extLst>
                <a:ext uri="{FF2B5EF4-FFF2-40B4-BE49-F238E27FC236}">
                  <a16:creationId xmlns:a16="http://schemas.microsoft.com/office/drawing/2014/main" id="{1C616302-4F70-464A-984D-28E0A0946A29}"/>
                </a:ext>
              </a:extLst>
            </p:cNvPr>
            <p:cNvSpPr txBox="1">
              <a:spLocks noChangeArrowheads="1"/>
            </p:cNvSpPr>
            <p:nvPr/>
          </p:nvSpPr>
          <p:spPr bwMode="auto">
            <a:xfrm>
              <a:off x="7185232" y="4070764"/>
              <a:ext cx="2857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grpSp>
    </p:spTree>
    <p:extLst>
      <p:ext uri="{BB962C8B-B14F-4D97-AF65-F5344CB8AC3E}">
        <p14:creationId xmlns:p14="http://schemas.microsoft.com/office/powerpoint/2010/main" val="163173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dissolve">
                                      <p:cBhvr>
                                        <p:cTn id="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in practice: session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17</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exponentiation in RSA is computationally intensive</a:t>
            </a:r>
          </a:p>
          <a:p>
            <a:pPr indent="-339725"/>
            <a:r>
              <a:rPr lang="en-US" sz="3200" dirty="0"/>
              <a:t>DES is at least 100 times faster than RSA</a:t>
            </a:r>
          </a:p>
          <a:p>
            <a:pPr indent="-339725"/>
            <a:r>
              <a:rPr lang="en-US" sz="3200" dirty="0"/>
              <a:t>use public key crypto to establish secure connection, then establish second key – symmetric session key –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RSA to exchange a symmetric session key K</a:t>
            </a:r>
            <a:r>
              <a:rPr lang="en-US" baseline="-25000" dirty="0"/>
              <a:t>S</a:t>
            </a:r>
          </a:p>
          <a:p>
            <a:pPr marL="457200"/>
            <a:r>
              <a:rPr lang="en-US" dirty="0"/>
              <a:t>once both have K</a:t>
            </a:r>
            <a:r>
              <a:rPr lang="en-US" baseline="-25000" dirty="0"/>
              <a:t>S</a:t>
            </a:r>
            <a:r>
              <a:rPr lang="en-US" dirty="0"/>
              <a:t>, they use symmetric key cryptography</a:t>
            </a:r>
          </a:p>
          <a:p>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sz="3200" dirty="0"/>
              <a:t>Authentication</a:t>
            </a:r>
            <a:r>
              <a:rPr lang="en-US" dirty="0">
                <a:solidFill>
                  <a:schemeClr val="bg1">
                    <a:lumMod val="75000"/>
                  </a:schemeClr>
                </a:solidFill>
              </a:rPr>
              <a:t>, message integrity</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18</a:t>
            </a:fld>
            <a:endParaRPr lang="en-US" dirty="0"/>
          </a:p>
        </p:txBody>
      </p:sp>
    </p:spTree>
    <p:extLst>
      <p:ext uri="{BB962C8B-B14F-4D97-AF65-F5344CB8AC3E}">
        <p14:creationId xmlns:p14="http://schemas.microsoft.com/office/powerpoint/2010/main" val="241885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19</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sp>
        <p:nvSpPr>
          <p:cNvPr id="8" name="Text Box 5">
            <a:extLst>
              <a:ext uri="{FF2B5EF4-FFF2-40B4-BE49-F238E27FC236}">
                <a16:creationId xmlns:a16="http://schemas.microsoft.com/office/drawing/2014/main" id="{57C063F1-1B01-9C4C-B6DC-5164EA97A3D9}"/>
              </a:ext>
            </a:extLst>
          </p:cNvPr>
          <p:cNvSpPr txBox="1">
            <a:spLocks noChangeArrowheads="1"/>
          </p:cNvSpPr>
          <p:nvPr/>
        </p:nvSpPr>
        <p:spPr bwMode="auto">
          <a:xfrm>
            <a:off x="5840631" y="3671612"/>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ine 9">
            <a:extLst>
              <a:ext uri="{FF2B5EF4-FFF2-40B4-BE49-F238E27FC236}">
                <a16:creationId xmlns:a16="http://schemas.microsoft.com/office/drawing/2014/main" id="{B1406D73-30A7-2643-BADF-4EEA27B2F064}"/>
              </a:ext>
            </a:extLst>
          </p:cNvPr>
          <p:cNvSpPr>
            <a:spLocks noChangeShapeType="1"/>
          </p:cNvSpPr>
          <p:nvPr/>
        </p:nvSpPr>
        <p:spPr bwMode="auto">
          <a:xfrm>
            <a:off x="2060506" y="4075872"/>
            <a:ext cx="1870075"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Text Box 10">
            <a:extLst>
              <a:ext uri="{FF2B5EF4-FFF2-40B4-BE49-F238E27FC236}">
                <a16:creationId xmlns:a16="http://schemas.microsoft.com/office/drawing/2014/main" id="{C6581AAA-994B-4F43-B1B3-AE73B307A50A}"/>
              </a:ext>
            </a:extLst>
          </p:cNvPr>
          <p:cNvSpPr txBox="1">
            <a:spLocks noChangeArrowheads="1"/>
          </p:cNvSpPr>
          <p:nvPr/>
        </p:nvSpPr>
        <p:spPr bwMode="auto">
          <a:xfrm>
            <a:off x="1938310" y="3564145"/>
            <a:ext cx="1899879"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spTree>
    <p:extLst>
      <p:ext uri="{BB962C8B-B14F-4D97-AF65-F5344CB8AC3E}">
        <p14:creationId xmlns:p14="http://schemas.microsoft.com/office/powerpoint/2010/main" val="1034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Network Security</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11199"/>
              </a:buClr>
            </a:pPr>
            <a:r>
              <a:rPr lang="en-US" sz="3600" dirty="0">
                <a:solidFill>
                  <a:srgbClr val="C00000"/>
                </a:solidFill>
              </a:rPr>
              <a:t>What is network security?</a:t>
            </a:r>
          </a:p>
          <a:p>
            <a:pPr>
              <a:buClr>
                <a:srgbClr val="011199"/>
              </a:buClr>
            </a:pPr>
            <a:r>
              <a:rPr lang="en-US" dirty="0"/>
              <a:t>Principles of cryptography</a:t>
            </a:r>
          </a:p>
          <a:p>
            <a:pPr>
              <a:buClr>
                <a:srgbClr val="011199"/>
              </a:buClr>
            </a:pPr>
            <a:r>
              <a:rPr lang="en-US" dirty="0"/>
              <a:t>Message integrity, authentication</a:t>
            </a:r>
          </a:p>
          <a:p>
            <a:pPr>
              <a:buClr>
                <a:srgbClr val="011199"/>
              </a:buClr>
            </a:pPr>
            <a:r>
              <a:rPr lang="en-US" dirty="0"/>
              <a:t>Securing e-mail</a:t>
            </a:r>
          </a:p>
          <a:p>
            <a:pPr>
              <a:buClr>
                <a:srgbClr val="011199"/>
              </a:buClr>
            </a:pPr>
            <a:r>
              <a:rPr lang="en-US" dirty="0"/>
              <a:t>Securing TCP connections: TLS</a:t>
            </a:r>
          </a:p>
          <a:p>
            <a:pPr>
              <a:buClr>
                <a:srgbClr val="011199"/>
              </a:buClr>
            </a:pPr>
            <a:r>
              <a:rPr lang="en-US" dirty="0"/>
              <a:t>Network layer security: IPsec</a:t>
            </a:r>
          </a:p>
          <a:p>
            <a:pPr>
              <a:buClr>
                <a:srgbClr val="011199"/>
              </a:buClr>
            </a:pPr>
            <a:r>
              <a:rPr lang="en-US" dirty="0"/>
              <a:t>Security in wireless and mobile networks</a:t>
            </a:r>
          </a:p>
          <a:p>
            <a:pPr>
              <a:buClr>
                <a:srgbClr val="011199"/>
              </a:buClr>
            </a:pPr>
            <a:r>
              <a:rPr lang="en-US"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20</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65C1FDF6-1546-0A4A-9B22-9D9CCA784978}"/>
              </a:ext>
            </a:extLst>
          </p:cNvPr>
          <p:cNvSpPr txBox="1">
            <a:spLocks noChangeArrowheads="1"/>
          </p:cNvSpPr>
          <p:nvPr/>
        </p:nvSpPr>
        <p:spPr bwMode="auto">
          <a:xfrm>
            <a:off x="5817858" y="3568133"/>
            <a:ext cx="2419693" cy="19389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i="1" dirty="0">
                <a:latin typeface="+mn-lt"/>
                <a:cs typeface="Arial" charset="0"/>
              </a:rPr>
              <a:t>in a network, Bob can not </a:t>
            </a:r>
            <a:r>
              <a:rPr lang="en-US" altLang="ja-JP" sz="2400" i="1" dirty="0">
                <a:latin typeface="+mn-lt"/>
                <a:cs typeface="Arial" charset="0"/>
              </a:rPr>
              <a:t>“</a:t>
            </a:r>
            <a:r>
              <a:rPr lang="en-US" sz="2400" i="1" dirty="0">
                <a:latin typeface="+mn-lt"/>
                <a:cs typeface="Arial" charset="0"/>
              </a:rPr>
              <a:t>see</a:t>
            </a:r>
            <a:r>
              <a:rPr lang="en-US" altLang="ja-JP" sz="2400" i="1" dirty="0">
                <a:latin typeface="+mn-lt"/>
                <a:cs typeface="Arial" charset="0"/>
              </a:rPr>
              <a:t>”</a:t>
            </a:r>
            <a:r>
              <a:rPr lang="en-US" sz="2400" i="1" dirty="0">
                <a:latin typeface="+mn-lt"/>
                <a:cs typeface="Arial" charset="0"/>
              </a:rPr>
              <a:t> Alice, so Trudy simply declares herself to be Alice</a:t>
            </a:r>
          </a:p>
        </p:txBody>
      </p:sp>
      <p:sp>
        <p:nvSpPr>
          <p:cNvPr id="15" name="Line 9">
            <a:extLst>
              <a:ext uri="{FF2B5EF4-FFF2-40B4-BE49-F238E27FC236}">
                <a16:creationId xmlns:a16="http://schemas.microsoft.com/office/drawing/2014/main" id="{08D195E9-D0C5-1447-B41F-4771B5A058EB}"/>
              </a:ext>
            </a:extLst>
          </p:cNvPr>
          <p:cNvSpPr>
            <a:spLocks noChangeShapeType="1"/>
          </p:cNvSpPr>
          <p:nvPr/>
        </p:nvSpPr>
        <p:spPr bwMode="auto">
          <a:xfrm flipV="1">
            <a:off x="3460336" y="4301297"/>
            <a:ext cx="773113" cy="10271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2000" dirty="0">
                <a:cs typeface="+mn-cs"/>
              </a:rPr>
              <a:t> </a:t>
            </a:r>
          </a:p>
        </p:txBody>
      </p:sp>
      <p:sp>
        <p:nvSpPr>
          <p:cNvPr id="16" name="Text Box 10">
            <a:extLst>
              <a:ext uri="{FF2B5EF4-FFF2-40B4-BE49-F238E27FC236}">
                <a16:creationId xmlns:a16="http://schemas.microsoft.com/office/drawing/2014/main" id="{C14E974A-5022-614B-8E01-236452893AB9}"/>
              </a:ext>
            </a:extLst>
          </p:cNvPr>
          <p:cNvSpPr txBox="1">
            <a:spLocks noChangeArrowheads="1"/>
          </p:cNvSpPr>
          <p:nvPr/>
        </p:nvSpPr>
        <p:spPr bwMode="auto">
          <a:xfrm>
            <a:off x="3669786" y="4829935"/>
            <a:ext cx="1957587"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sz="2800" dirty="0">
                <a:latin typeface="+mn-lt"/>
                <a:cs typeface="Arial" charset="0"/>
              </a:rPr>
              <a:t>“</a:t>
            </a: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pic>
        <p:nvPicPr>
          <p:cNvPr id="1026" name="Picture 2">
            <a:extLst>
              <a:ext uri="{FF2B5EF4-FFF2-40B4-BE49-F238E27FC236}">
                <a16:creationId xmlns:a16="http://schemas.microsoft.com/office/drawing/2014/main" id="{0E8E5351-9AD4-834D-8CEE-AD5E09FB2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0482" y="2548273"/>
            <a:ext cx="325602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21</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a:off x="1967119" y="4434716"/>
            <a:ext cx="3798888"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2317957" y="3710816"/>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722440" y="3910151"/>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spTree>
    <p:extLst>
      <p:ext uri="{BB962C8B-B14F-4D97-AF65-F5344CB8AC3E}">
        <p14:creationId xmlns:p14="http://schemas.microsoft.com/office/powerpoint/2010/main" val="21548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22</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flipV="1">
            <a:off x="3631094" y="4572000"/>
            <a:ext cx="2267433" cy="102518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4332287" y="5075789"/>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605743" y="3910151"/>
            <a:ext cx="3039037" cy="138499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Trudy can create</a:t>
            </a:r>
          </a:p>
          <a:p>
            <a:pPr algn="ctr">
              <a:defRPr/>
            </a:pPr>
            <a:r>
              <a:rPr lang="en-US" sz="2800" i="1" dirty="0">
                <a:latin typeface="+mn-lt"/>
                <a:cs typeface="Arial" charset="0"/>
              </a:rPr>
              <a:t>a packet “spoofing”</a:t>
            </a:r>
          </a:p>
          <a:p>
            <a:pPr algn="ctr">
              <a:defRPr/>
            </a:pPr>
            <a:r>
              <a:rPr lang="en-US" sz="2800" i="1" dirty="0">
                <a:latin typeface="+mn-lt"/>
                <a:cs typeface="Arial" charset="0"/>
              </a:rPr>
              <a:t>Alice’s address</a:t>
            </a:r>
          </a:p>
        </p:txBody>
      </p:sp>
    </p:spTree>
    <p:extLst>
      <p:ext uri="{BB962C8B-B14F-4D97-AF65-F5344CB8AC3E}">
        <p14:creationId xmlns:p14="http://schemas.microsoft.com/office/powerpoint/2010/main" val="41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23</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12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24</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554348" y="3335476"/>
            <a:ext cx="3001962" cy="2031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a:t>
            </a:r>
          </a:p>
          <a:p>
            <a:pPr algn="ctr">
              <a:lnSpc>
                <a:spcPct val="90000"/>
              </a:lnSpc>
              <a:defRPr/>
            </a:pPr>
            <a:r>
              <a:rPr lang="en-US" sz="2800" i="1" dirty="0">
                <a:latin typeface="+mn-lt"/>
                <a:cs typeface="Arial" charset="0"/>
              </a:rPr>
              <a:t>plays it back to Bob </a:t>
            </a:r>
          </a:p>
        </p:txBody>
      </p:sp>
    </p:spTree>
    <p:extLst>
      <p:ext uri="{BB962C8B-B14F-4D97-AF65-F5344CB8AC3E}">
        <p14:creationId xmlns:p14="http://schemas.microsoft.com/office/powerpoint/2010/main" val="306898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8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26</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24" y="1863"/>
                <a:ext cx="75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146472" y="3792676"/>
            <a:ext cx="3326710" cy="2031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still works: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 plays it back to Bob </a:t>
            </a:r>
          </a:p>
        </p:txBody>
      </p:sp>
    </p:spTree>
    <p:extLst>
      <p:ext uri="{BB962C8B-B14F-4D97-AF65-F5344CB8AC3E}">
        <p14:creationId xmlns:p14="http://schemas.microsoft.com/office/powerpoint/2010/main" val="24878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fourth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27</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32182" y="1255643"/>
            <a:ext cx="9684027" cy="6129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avoid playback attack</a:t>
            </a:r>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8" y="2247695"/>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ap4.0: </a:t>
            </a:r>
            <a:r>
              <a:rPr lang="en-US" sz="3200" dirty="0">
                <a:latin typeface="+mn-lt"/>
                <a:cs typeface="Arial" charset="0"/>
              </a:rPr>
              <a:t>to prove Alice “live”, Bob sends Alice nonce, R </a:t>
            </a:r>
          </a:p>
          <a:p>
            <a:pPr marL="457200" indent="-339725">
              <a:buClr>
                <a:srgbClr val="0012A0"/>
              </a:buClr>
              <a:buFont typeface="Wingdings" pitchFamily="2" charset="2"/>
              <a:buChar char="§"/>
              <a:defRPr/>
            </a:pPr>
            <a:r>
              <a:rPr lang="en-US" sz="3200" dirty="0">
                <a:latin typeface="+mn-lt"/>
                <a:cs typeface="Arial" charset="0"/>
              </a:rPr>
              <a:t>Alice must return R, encrypted with shared secret key</a:t>
            </a:r>
          </a:p>
        </p:txBody>
      </p:sp>
      <p:sp>
        <p:nvSpPr>
          <p:cNvPr id="40" name="Text Box 5">
            <a:extLst>
              <a:ext uri="{FF2B5EF4-FFF2-40B4-BE49-F238E27FC236}">
                <a16:creationId xmlns:a16="http://schemas.microsoft.com/office/drawing/2014/main" id="{141769FA-74DC-F04C-8E0C-274CCE2D6810}"/>
              </a:ext>
            </a:extLst>
          </p:cNvPr>
          <p:cNvSpPr txBox="1">
            <a:spLocks noChangeArrowheads="1"/>
          </p:cNvSpPr>
          <p:nvPr/>
        </p:nvSpPr>
        <p:spPr bwMode="auto">
          <a:xfrm>
            <a:off x="760358" y="1729270"/>
            <a:ext cx="8055859"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3200" dirty="0">
                <a:solidFill>
                  <a:srgbClr val="C00000"/>
                </a:solidFill>
                <a:latin typeface="+mn-lt"/>
                <a:cs typeface="+mn-cs"/>
              </a:rPr>
              <a:t>nonce: </a:t>
            </a:r>
            <a:r>
              <a:rPr lang="en-US" sz="3200" dirty="0">
                <a:latin typeface="+mn-lt"/>
                <a:cs typeface="+mn-cs"/>
              </a:rPr>
              <a:t>number (R) used only </a:t>
            </a:r>
            <a:r>
              <a:rPr lang="en-US" sz="3200" dirty="0">
                <a:solidFill>
                  <a:srgbClr val="000099"/>
                </a:solidFill>
                <a:latin typeface="+mn-lt"/>
                <a:cs typeface="+mn-cs"/>
              </a:rPr>
              <a:t>once-in-a-lifetime</a:t>
            </a:r>
          </a:p>
        </p:txBody>
      </p:sp>
      <p:sp>
        <p:nvSpPr>
          <p:cNvPr id="55" name="Text Box 4">
            <a:extLst>
              <a:ext uri="{FF2B5EF4-FFF2-40B4-BE49-F238E27FC236}">
                <a16:creationId xmlns:a16="http://schemas.microsoft.com/office/drawing/2014/main" id="{8FD904F7-9081-E447-9656-C8A098F8110C}"/>
              </a:ext>
            </a:extLst>
          </p:cNvPr>
          <p:cNvSpPr txBox="1">
            <a:spLocks noChangeArrowheads="1"/>
          </p:cNvSpPr>
          <p:nvPr/>
        </p:nvSpPr>
        <p:spPr bwMode="auto">
          <a:xfrm>
            <a:off x="1169610" y="5576266"/>
            <a:ext cx="365856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i="1" dirty="0">
                <a:latin typeface="+mn-lt"/>
                <a:cs typeface="Arial" charset="0"/>
              </a:rPr>
              <a:t>Failures, drawbacks?</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131" y="3458679"/>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517" y="3792192"/>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966128" y="3573117"/>
            <a:ext cx="3697288" cy="614363"/>
            <a:chOff x="2733675" y="3467100"/>
            <a:chExt cx="3697288" cy="614363"/>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79654" y="3467100"/>
              <a:ext cx="1646605"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959778" y="4247805"/>
            <a:ext cx="3697288" cy="557212"/>
            <a:chOff x="2727325" y="4141788"/>
            <a:chExt cx="3697288" cy="557212"/>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05030" y="4141788"/>
              <a:ext cx="351378"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R</a:t>
              </a:r>
            </a:p>
          </p:txBody>
        </p:sp>
      </p:grpSp>
      <p:grpSp>
        <p:nvGrpSpPr>
          <p:cNvPr id="64" name="Group 63">
            <a:extLst>
              <a:ext uri="{FF2B5EF4-FFF2-40B4-BE49-F238E27FC236}">
                <a16:creationId xmlns:a16="http://schemas.microsoft.com/office/drawing/2014/main" id="{D624DDBA-586C-2246-9568-00131C0B0DBF}"/>
              </a:ext>
            </a:extLst>
          </p:cNvPr>
          <p:cNvGrpSpPr>
            <a:grpSpLocks/>
          </p:cNvGrpSpPr>
          <p:nvPr/>
        </p:nvGrpSpPr>
        <p:grpSpPr bwMode="auto">
          <a:xfrm>
            <a:off x="3967716" y="4806605"/>
            <a:ext cx="7442403" cy="1421928"/>
            <a:chOff x="2735263" y="4700588"/>
            <a:chExt cx="7442403" cy="1421928"/>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2735263" y="5097463"/>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6" name="Group 14">
              <a:extLst>
                <a:ext uri="{FF2B5EF4-FFF2-40B4-BE49-F238E27FC236}">
                  <a16:creationId xmlns:a16="http://schemas.microsoft.com/office/drawing/2014/main" id="{55E586C0-CCEB-B94D-9BF6-043B8F7FA984}"/>
                </a:ext>
              </a:extLst>
            </p:cNvPr>
            <p:cNvGrpSpPr>
              <a:grpSpLocks/>
            </p:cNvGrpSpPr>
            <p:nvPr/>
          </p:nvGrpSpPr>
          <p:grpSpPr bwMode="auto">
            <a:xfrm>
              <a:off x="4573589" y="4743450"/>
              <a:ext cx="973138" cy="581025"/>
              <a:chOff x="2726" y="3555"/>
              <a:chExt cx="613" cy="366"/>
            </a:xfrm>
          </p:grpSpPr>
          <p:sp>
            <p:nvSpPr>
              <p:cNvPr id="68" name="Text Box 15">
                <a:extLst>
                  <a:ext uri="{FF2B5EF4-FFF2-40B4-BE49-F238E27FC236}">
                    <a16:creationId xmlns:a16="http://schemas.microsoft.com/office/drawing/2014/main" id="{01536074-7B52-B048-8659-E090783CF2F8}"/>
                  </a:ext>
                </a:extLst>
              </p:cNvPr>
              <p:cNvSpPr txBox="1">
                <a:spLocks noChangeArrowheads="1"/>
              </p:cNvSpPr>
              <p:nvPr/>
            </p:nvSpPr>
            <p:spPr bwMode="auto">
              <a:xfrm>
                <a:off x="2726" y="3555"/>
                <a:ext cx="6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a:t>
                </a:r>
              </a:p>
            </p:txBody>
          </p:sp>
          <p:sp>
            <p:nvSpPr>
              <p:cNvPr id="69" name="Text Box 16">
                <a:extLst>
                  <a:ext uri="{FF2B5EF4-FFF2-40B4-BE49-F238E27FC236}">
                    <a16:creationId xmlns:a16="http://schemas.microsoft.com/office/drawing/2014/main" id="{D784196B-33BA-5445-9ABA-35DDC8AD7390}"/>
                  </a:ext>
                </a:extLst>
              </p:cNvPr>
              <p:cNvSpPr txBox="1">
                <a:spLocks noChangeArrowheads="1"/>
              </p:cNvSpPr>
              <p:nvPr/>
            </p:nvSpPr>
            <p:spPr bwMode="auto">
              <a:xfrm>
                <a:off x="2811" y="3688"/>
                <a:ext cx="322"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A-B</a:t>
                </a:r>
              </a:p>
            </p:txBody>
          </p:sp>
        </p:grpSp>
        <p:sp>
          <p:nvSpPr>
            <p:cNvPr id="67" name="Text Box 17">
              <a:extLst>
                <a:ext uri="{FF2B5EF4-FFF2-40B4-BE49-F238E27FC236}">
                  <a16:creationId xmlns:a16="http://schemas.microsoft.com/office/drawing/2014/main" id="{8D82095B-7548-E344-BD94-8F9CC1AF48E7}"/>
                </a:ext>
              </a:extLst>
            </p:cNvPr>
            <p:cNvSpPr txBox="1">
              <a:spLocks noChangeArrowheads="1"/>
            </p:cNvSpPr>
            <p:nvPr/>
          </p:nvSpPr>
          <p:spPr bwMode="auto">
            <a:xfrm>
              <a:off x="6501569" y="4700588"/>
              <a:ext cx="367609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defRPr/>
              </a:pPr>
              <a:r>
                <a:rPr lang="en-US" sz="2400" dirty="0">
                  <a:latin typeface="+mn-lt"/>
                  <a:cs typeface="Arial" charset="0"/>
                </a:rPr>
                <a:t>Bob know Alice is live, and only Alice knows key to encrypt nonce, so it must be Alice!</a:t>
              </a:r>
            </a:p>
          </p:txBody>
        </p:sp>
      </p:grpSp>
    </p:spTree>
    <p:extLst>
      <p:ext uri="{BB962C8B-B14F-4D97-AF65-F5344CB8AC3E}">
        <p14:creationId xmlns:p14="http://schemas.microsoft.com/office/powerpoint/2010/main" val="1504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28</a:t>
            </a:fld>
            <a:endParaRPr lang="en-US" dirty="0"/>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9" y="1134512"/>
            <a:ext cx="10923173" cy="16250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spcBef>
                <a:spcPts val="1200"/>
              </a:spcBef>
              <a:buFont typeface="Wingdings" charset="0"/>
              <a:buNone/>
            </a:pPr>
            <a:r>
              <a:rPr lang="en-US" sz="3200" dirty="0">
                <a:latin typeface="+mn-lt"/>
              </a:rPr>
              <a:t>ap4.0 requires shared symmetric key  - can we authenticate using public key techniques?</a:t>
            </a:r>
          </a:p>
          <a:p>
            <a:pPr>
              <a:spcBef>
                <a:spcPts val="1200"/>
              </a:spcBef>
              <a:buFont typeface="Wingdings" charset="0"/>
              <a:buNone/>
            </a:pPr>
            <a:r>
              <a:rPr lang="en-US" sz="3200" dirty="0">
                <a:solidFill>
                  <a:srgbClr val="C00000"/>
                </a:solidFill>
                <a:latin typeface="+mn-lt"/>
              </a:rPr>
              <a:t>ap5.0: </a:t>
            </a:r>
            <a:r>
              <a:rPr lang="en-US" sz="3200" dirty="0">
                <a:latin typeface="+mn-lt"/>
              </a:rPr>
              <a:t>use nonce, public key cryptography</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983" y="2875583"/>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9" y="3209096"/>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064980" y="3241813"/>
            <a:ext cx="3697288" cy="461665"/>
            <a:chOff x="2733675" y="3718892"/>
            <a:chExt cx="3697288" cy="461665"/>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66402" y="3718892"/>
              <a:ext cx="1646605" cy="461665"/>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058630" y="3757474"/>
            <a:ext cx="3697288" cy="523220"/>
            <a:chOff x="2727325" y="4234553"/>
            <a:chExt cx="3697288" cy="523220"/>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70115" y="4234553"/>
              <a:ext cx="380232" cy="52322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R</a:t>
              </a:r>
            </a:p>
          </p:txBody>
        </p:sp>
      </p:grpSp>
      <p:grpSp>
        <p:nvGrpSpPr>
          <p:cNvPr id="11" name="Group 10">
            <a:extLst>
              <a:ext uri="{FF2B5EF4-FFF2-40B4-BE49-F238E27FC236}">
                <a16:creationId xmlns:a16="http://schemas.microsoft.com/office/drawing/2014/main" id="{19B0819E-4D5E-5144-A5A8-E2CA9BD36E85}"/>
              </a:ext>
            </a:extLst>
          </p:cNvPr>
          <p:cNvGrpSpPr/>
          <p:nvPr/>
        </p:nvGrpSpPr>
        <p:grpSpPr>
          <a:xfrm>
            <a:off x="3086100" y="4124601"/>
            <a:ext cx="3697287" cy="676275"/>
            <a:chOff x="3086100" y="4124601"/>
            <a:chExt cx="3697287" cy="676275"/>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3086100" y="4408349"/>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12">
              <a:extLst>
                <a:ext uri="{FF2B5EF4-FFF2-40B4-BE49-F238E27FC236}">
                  <a16:creationId xmlns:a16="http://schemas.microsoft.com/office/drawing/2014/main" id="{DEFF3F8A-1D3B-0940-96F5-EAAB79FA3848}"/>
                </a:ext>
              </a:extLst>
            </p:cNvPr>
            <p:cNvGrpSpPr>
              <a:grpSpLocks/>
            </p:cNvGrpSpPr>
            <p:nvPr/>
          </p:nvGrpSpPr>
          <p:grpSpPr bwMode="auto">
            <a:xfrm>
              <a:off x="4409040" y="4124601"/>
              <a:ext cx="1028700" cy="676275"/>
              <a:chOff x="2852" y="2891"/>
              <a:chExt cx="648" cy="426"/>
            </a:xfrm>
          </p:grpSpPr>
          <p:sp>
            <p:nvSpPr>
              <p:cNvPr id="24" name="Text Box 13">
                <a:extLst>
                  <a:ext uri="{FF2B5EF4-FFF2-40B4-BE49-F238E27FC236}">
                    <a16:creationId xmlns:a16="http://schemas.microsoft.com/office/drawing/2014/main" id="{0D581F6E-86B1-534F-BDAB-82E839A333F3}"/>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25" name="Text Box 14">
                <a:extLst>
                  <a:ext uri="{FF2B5EF4-FFF2-40B4-BE49-F238E27FC236}">
                    <a16:creationId xmlns:a16="http://schemas.microsoft.com/office/drawing/2014/main" id="{C75C26F3-0008-5949-9BEA-927DBA56F14C}"/>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26" name="Text Box 15">
                <a:extLst>
                  <a:ext uri="{FF2B5EF4-FFF2-40B4-BE49-F238E27FC236}">
                    <a16:creationId xmlns:a16="http://schemas.microsoft.com/office/drawing/2014/main" id="{9C57DEA5-6B03-E348-B265-415DA783C3B3}"/>
                  </a:ext>
                </a:extLst>
              </p:cNvPr>
              <p:cNvSpPr txBox="1">
                <a:spLocks noChangeArrowheads="1"/>
              </p:cNvSpPr>
              <p:nvPr/>
            </p:nvSpPr>
            <p:spPr bwMode="auto">
              <a:xfrm>
                <a:off x="2992" y="2891"/>
                <a:ext cx="17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27" name="Group 26">
            <a:extLst>
              <a:ext uri="{FF2B5EF4-FFF2-40B4-BE49-F238E27FC236}">
                <a16:creationId xmlns:a16="http://schemas.microsoft.com/office/drawing/2014/main" id="{3D2833DA-9CEF-1740-B263-141DE78DFACD}"/>
              </a:ext>
            </a:extLst>
          </p:cNvPr>
          <p:cNvGrpSpPr>
            <a:grpSpLocks/>
          </p:cNvGrpSpPr>
          <p:nvPr/>
        </p:nvGrpSpPr>
        <p:grpSpPr bwMode="auto">
          <a:xfrm>
            <a:off x="2985743" y="5009805"/>
            <a:ext cx="3697288" cy="369332"/>
            <a:chOff x="2727325" y="4380327"/>
            <a:chExt cx="3697288" cy="369332"/>
          </a:xfrm>
        </p:grpSpPr>
        <p:sp>
          <p:nvSpPr>
            <p:cNvPr id="28" name="Line 11">
              <a:extLst>
                <a:ext uri="{FF2B5EF4-FFF2-40B4-BE49-F238E27FC236}">
                  <a16:creationId xmlns:a16="http://schemas.microsoft.com/office/drawing/2014/main" id="{3C5335B3-53A9-8141-8881-70E37150C155}"/>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 name="Text Box 13">
              <a:extLst>
                <a:ext uri="{FF2B5EF4-FFF2-40B4-BE49-F238E27FC236}">
                  <a16:creationId xmlns:a16="http://schemas.microsoft.com/office/drawing/2014/main" id="{9099361D-C78F-5D47-90E9-7A0E22532F80}"/>
                </a:ext>
              </a:extLst>
            </p:cNvPr>
            <p:cNvSpPr txBox="1">
              <a:spLocks noChangeArrowheads="1"/>
            </p:cNvSpPr>
            <p:nvPr/>
          </p:nvSpPr>
          <p:spPr bwMode="auto">
            <a:xfrm>
              <a:off x="3364913" y="4380327"/>
              <a:ext cx="2470163" cy="369332"/>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Send me your public key</a:t>
              </a:r>
            </a:p>
          </p:txBody>
        </p:sp>
      </p:grpSp>
      <p:grpSp>
        <p:nvGrpSpPr>
          <p:cNvPr id="12" name="Group 11">
            <a:extLst>
              <a:ext uri="{FF2B5EF4-FFF2-40B4-BE49-F238E27FC236}">
                <a16:creationId xmlns:a16="http://schemas.microsoft.com/office/drawing/2014/main" id="{CBA1B0A3-002F-BE44-A232-0C1647891076}"/>
              </a:ext>
            </a:extLst>
          </p:cNvPr>
          <p:cNvGrpSpPr/>
          <p:nvPr/>
        </p:nvGrpSpPr>
        <p:grpSpPr>
          <a:xfrm>
            <a:off x="3072848" y="5310670"/>
            <a:ext cx="3697287" cy="676275"/>
            <a:chOff x="3072848" y="5310670"/>
            <a:chExt cx="3697287" cy="676275"/>
          </a:xfrm>
        </p:grpSpPr>
        <p:sp>
          <p:nvSpPr>
            <p:cNvPr id="31" name="Line 12">
              <a:extLst>
                <a:ext uri="{FF2B5EF4-FFF2-40B4-BE49-F238E27FC236}">
                  <a16:creationId xmlns:a16="http://schemas.microsoft.com/office/drawing/2014/main" id="{D5DB138C-C974-784C-B5DF-44D22492AF1F}"/>
                </a:ext>
              </a:extLst>
            </p:cNvPr>
            <p:cNvSpPr>
              <a:spLocks noChangeShapeType="1"/>
            </p:cNvSpPr>
            <p:nvPr/>
          </p:nvSpPr>
          <p:spPr bwMode="auto">
            <a:xfrm>
              <a:off x="3072848" y="5647428"/>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1" name="Group 12">
              <a:extLst>
                <a:ext uri="{FF2B5EF4-FFF2-40B4-BE49-F238E27FC236}">
                  <a16:creationId xmlns:a16="http://schemas.microsoft.com/office/drawing/2014/main" id="{7B23B9D4-5ABC-6748-8A77-C2599E6870F0}"/>
                </a:ext>
              </a:extLst>
            </p:cNvPr>
            <p:cNvGrpSpPr>
              <a:grpSpLocks/>
            </p:cNvGrpSpPr>
            <p:nvPr/>
          </p:nvGrpSpPr>
          <p:grpSpPr bwMode="auto">
            <a:xfrm>
              <a:off x="4495179" y="5310670"/>
              <a:ext cx="1028700" cy="676275"/>
              <a:chOff x="2852" y="2891"/>
              <a:chExt cx="648" cy="426"/>
            </a:xfrm>
          </p:grpSpPr>
          <p:sp>
            <p:nvSpPr>
              <p:cNvPr id="53" name="Text Box 13">
                <a:extLst>
                  <a:ext uri="{FF2B5EF4-FFF2-40B4-BE49-F238E27FC236}">
                    <a16:creationId xmlns:a16="http://schemas.microsoft.com/office/drawing/2014/main" id="{32123EC4-E97B-E54F-AE15-8F511BEDB2A0}"/>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54" name="Text Box 14">
                <a:extLst>
                  <a:ext uri="{FF2B5EF4-FFF2-40B4-BE49-F238E27FC236}">
                    <a16:creationId xmlns:a16="http://schemas.microsoft.com/office/drawing/2014/main" id="{D9A3EB35-2155-5B4E-846A-ED5F02B7C835}"/>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70" name="Text Box 15">
                <a:extLst>
                  <a:ext uri="{FF2B5EF4-FFF2-40B4-BE49-F238E27FC236}">
                    <a16:creationId xmlns:a16="http://schemas.microsoft.com/office/drawing/2014/main" id="{B0CB5623-EA61-D04C-9262-80E608464659}"/>
                  </a:ext>
                </a:extLst>
              </p:cNvPr>
              <p:cNvSpPr txBox="1">
                <a:spLocks noChangeArrowheads="1"/>
              </p:cNvSpPr>
              <p:nvPr/>
            </p:nvSpPr>
            <p:spPr bwMode="auto">
              <a:xfrm>
                <a:off x="2978" y="2891"/>
                <a:ext cx="197"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10" name="Group 9">
            <a:extLst>
              <a:ext uri="{FF2B5EF4-FFF2-40B4-BE49-F238E27FC236}">
                <a16:creationId xmlns:a16="http://schemas.microsoft.com/office/drawing/2014/main" id="{ECE0E366-E4FF-5D48-8B56-C779840E608F}"/>
              </a:ext>
            </a:extLst>
          </p:cNvPr>
          <p:cNvGrpSpPr/>
          <p:nvPr/>
        </p:nvGrpSpPr>
        <p:grpSpPr>
          <a:xfrm>
            <a:off x="6970643" y="3647722"/>
            <a:ext cx="4818978" cy="2819542"/>
            <a:chOff x="6970643" y="3647722"/>
            <a:chExt cx="4818978" cy="2819542"/>
          </a:xfrm>
        </p:grpSpPr>
        <p:sp>
          <p:nvSpPr>
            <p:cNvPr id="33" name="Text Box 11">
              <a:extLst>
                <a:ext uri="{FF2B5EF4-FFF2-40B4-BE49-F238E27FC236}">
                  <a16:creationId xmlns:a16="http://schemas.microsoft.com/office/drawing/2014/main" id="{85AC5181-C0FE-8D46-AE3D-B48809AF3294}"/>
                </a:ext>
              </a:extLst>
            </p:cNvPr>
            <p:cNvSpPr txBox="1">
              <a:spLocks noChangeArrowheads="1"/>
            </p:cNvSpPr>
            <p:nvPr/>
          </p:nvSpPr>
          <p:spPr bwMode="auto">
            <a:xfrm>
              <a:off x="8433479" y="3647722"/>
              <a:ext cx="2547936"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dirty="0">
                  <a:latin typeface="+mn-lt"/>
                  <a:cs typeface="Arial" charset="0"/>
                </a:rPr>
                <a:t>Bob computes</a:t>
              </a:r>
            </a:p>
          </p:txBody>
        </p:sp>
        <p:sp>
          <p:nvSpPr>
            <p:cNvPr id="43" name="Text Box 31">
              <a:extLst>
                <a:ext uri="{FF2B5EF4-FFF2-40B4-BE49-F238E27FC236}">
                  <a16:creationId xmlns:a16="http://schemas.microsoft.com/office/drawing/2014/main" id="{F167A309-060E-CB47-B167-406BAE2F32F0}"/>
                </a:ext>
              </a:extLst>
            </p:cNvPr>
            <p:cNvSpPr txBox="1">
              <a:spLocks noChangeArrowheads="1"/>
            </p:cNvSpPr>
            <p:nvPr/>
          </p:nvSpPr>
          <p:spPr bwMode="auto">
            <a:xfrm>
              <a:off x="8473314" y="4710956"/>
              <a:ext cx="3316307"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dirty="0">
                  <a:latin typeface="Arial" charset="0"/>
                  <a:cs typeface="Arial" charset="0"/>
                </a:rPr>
                <a:t>and knows only Alice could have the private key, that encrypted R such that</a:t>
              </a:r>
            </a:p>
          </p:txBody>
        </p:sp>
        <p:grpSp>
          <p:nvGrpSpPr>
            <p:cNvPr id="44" name="Group 32">
              <a:extLst>
                <a:ext uri="{FF2B5EF4-FFF2-40B4-BE49-F238E27FC236}">
                  <a16:creationId xmlns:a16="http://schemas.microsoft.com/office/drawing/2014/main" id="{9B8399BA-1EDD-1441-A8CF-664BAC5C89D6}"/>
                </a:ext>
              </a:extLst>
            </p:cNvPr>
            <p:cNvGrpSpPr>
              <a:grpSpLocks/>
            </p:cNvGrpSpPr>
            <p:nvPr/>
          </p:nvGrpSpPr>
          <p:grpSpPr bwMode="auto">
            <a:xfrm>
              <a:off x="8450469" y="5513107"/>
              <a:ext cx="2051879" cy="954157"/>
              <a:chOff x="942" y="3588"/>
              <a:chExt cx="1183" cy="522"/>
            </a:xfrm>
          </p:grpSpPr>
          <p:sp>
            <p:nvSpPr>
              <p:cNvPr id="45" name="Text Box 33">
                <a:extLst>
                  <a:ext uri="{FF2B5EF4-FFF2-40B4-BE49-F238E27FC236}">
                    <a16:creationId xmlns:a16="http://schemas.microsoft.com/office/drawing/2014/main" id="{F64AD157-0740-8F4A-B120-B415F19E61D5}"/>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46" name="Text Box 34">
                <a:extLst>
                  <a:ext uri="{FF2B5EF4-FFF2-40B4-BE49-F238E27FC236}">
                    <a16:creationId xmlns:a16="http://schemas.microsoft.com/office/drawing/2014/main" id="{0BB260CB-AF5A-2C4C-992A-1E67D6720C2C}"/>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47" name="Text Box 35">
                <a:extLst>
                  <a:ext uri="{FF2B5EF4-FFF2-40B4-BE49-F238E27FC236}">
                    <a16:creationId xmlns:a16="http://schemas.microsoft.com/office/drawing/2014/main" id="{AAB195AB-2054-6E42-A9EB-46D095B22B9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48" name="Text Box 36">
                <a:extLst>
                  <a:ext uri="{FF2B5EF4-FFF2-40B4-BE49-F238E27FC236}">
                    <a16:creationId xmlns:a16="http://schemas.microsoft.com/office/drawing/2014/main" id="{59939334-F3BC-9547-9113-1B49FAF0D442}"/>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49" name="Text Box 37">
                <a:extLst>
                  <a:ext uri="{FF2B5EF4-FFF2-40B4-BE49-F238E27FC236}">
                    <a16:creationId xmlns:a16="http://schemas.microsoft.com/office/drawing/2014/main" id="{8ED1822E-3198-0946-A269-EAE47B2512A4}"/>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50" name="Text Box 38">
                <a:extLst>
                  <a:ext uri="{FF2B5EF4-FFF2-40B4-BE49-F238E27FC236}">
                    <a16:creationId xmlns:a16="http://schemas.microsoft.com/office/drawing/2014/main" id="{D2A07B58-F8F4-764F-8083-BACA7957F0F6}"/>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grpSp>
          <p:nvGrpSpPr>
            <p:cNvPr id="71" name="Group 32">
              <a:extLst>
                <a:ext uri="{FF2B5EF4-FFF2-40B4-BE49-F238E27FC236}">
                  <a16:creationId xmlns:a16="http://schemas.microsoft.com/office/drawing/2014/main" id="{9A9EF96A-DB45-9140-929A-C624915D8D3D}"/>
                </a:ext>
              </a:extLst>
            </p:cNvPr>
            <p:cNvGrpSpPr>
              <a:grpSpLocks/>
            </p:cNvGrpSpPr>
            <p:nvPr/>
          </p:nvGrpSpPr>
          <p:grpSpPr bwMode="auto">
            <a:xfrm>
              <a:off x="8443844" y="3896138"/>
              <a:ext cx="2051879" cy="954157"/>
              <a:chOff x="942" y="3588"/>
              <a:chExt cx="1183" cy="522"/>
            </a:xfrm>
          </p:grpSpPr>
          <p:sp>
            <p:nvSpPr>
              <p:cNvPr id="72" name="Text Box 33">
                <a:extLst>
                  <a:ext uri="{FF2B5EF4-FFF2-40B4-BE49-F238E27FC236}">
                    <a16:creationId xmlns:a16="http://schemas.microsoft.com/office/drawing/2014/main" id="{A200BBB4-00A3-2147-A532-5218A2C35890}"/>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73" name="Text Box 34">
                <a:extLst>
                  <a:ext uri="{FF2B5EF4-FFF2-40B4-BE49-F238E27FC236}">
                    <a16:creationId xmlns:a16="http://schemas.microsoft.com/office/drawing/2014/main" id="{4F6B97CC-6A55-5E4D-961B-7B04C268D130}"/>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4" name="Text Box 35">
                <a:extLst>
                  <a:ext uri="{FF2B5EF4-FFF2-40B4-BE49-F238E27FC236}">
                    <a16:creationId xmlns:a16="http://schemas.microsoft.com/office/drawing/2014/main" id="{91CEFBBB-4C73-F64A-B98C-47B2D5ECCBD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75" name="Text Box 36">
                <a:extLst>
                  <a:ext uri="{FF2B5EF4-FFF2-40B4-BE49-F238E27FC236}">
                    <a16:creationId xmlns:a16="http://schemas.microsoft.com/office/drawing/2014/main" id="{37F04E6C-C5B6-D84D-B11D-0C6729C63E5C}"/>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76" name="Text Box 37">
                <a:extLst>
                  <a:ext uri="{FF2B5EF4-FFF2-40B4-BE49-F238E27FC236}">
                    <a16:creationId xmlns:a16="http://schemas.microsoft.com/office/drawing/2014/main" id="{8A278A51-C50D-C34B-8024-ED46F7555646}"/>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7" name="Text Box 38">
                <a:extLst>
                  <a:ext uri="{FF2B5EF4-FFF2-40B4-BE49-F238E27FC236}">
                    <a16:creationId xmlns:a16="http://schemas.microsoft.com/office/drawing/2014/main" id="{A60CF1AF-7A33-6740-B29B-FDEA1A0E73C5}"/>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cxnSp>
          <p:nvCxnSpPr>
            <p:cNvPr id="5" name="Straight Connector 4">
              <a:extLst>
                <a:ext uri="{FF2B5EF4-FFF2-40B4-BE49-F238E27FC236}">
                  <a16:creationId xmlns:a16="http://schemas.microsoft.com/office/drawing/2014/main" id="{32017155-79A1-0640-B6D4-2FCD229680FC}"/>
                </a:ext>
              </a:extLst>
            </p:cNvPr>
            <p:cNvCxnSpPr>
              <a:cxnSpLocks/>
            </p:cNvCxnSpPr>
            <p:nvPr/>
          </p:nvCxnSpPr>
          <p:spPr>
            <a:xfrm>
              <a:off x="8375374" y="3806822"/>
              <a:ext cx="0" cy="248796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C0842A-6581-4244-83F0-28D1B6C7509C}"/>
                </a:ext>
              </a:extLst>
            </p:cNvPr>
            <p:cNvCxnSpPr>
              <a:cxnSpLocks/>
            </p:cNvCxnSpPr>
            <p:nvPr/>
          </p:nvCxnSpPr>
          <p:spPr>
            <a:xfrm>
              <a:off x="6970643" y="5917096"/>
              <a:ext cx="139810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1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there’s still a flaw!</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29</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533400" y="1137272"/>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man (or woman) in the middle attack: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dirty="0"/>
                <a:t>Trudy 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69" name="Group 168">
            <a:extLst>
              <a:ext uri="{FF2B5EF4-FFF2-40B4-BE49-F238E27FC236}">
                <a16:creationId xmlns:a16="http://schemas.microsoft.com/office/drawing/2014/main" id="{7FE1B004-4F80-AA48-AFDF-A9BF7C694CD1}"/>
              </a:ext>
            </a:extLst>
          </p:cNvPr>
          <p:cNvGrpSpPr/>
          <p:nvPr/>
        </p:nvGrpSpPr>
        <p:grpSpPr>
          <a:xfrm>
            <a:off x="4929809" y="2809461"/>
            <a:ext cx="1789043" cy="1938992"/>
            <a:chOff x="10084905" y="1378226"/>
            <a:chExt cx="1789043" cy="1938992"/>
          </a:xfrm>
        </p:grpSpPr>
        <p:sp>
          <p:nvSpPr>
            <p:cNvPr id="170" name="TextBox 169">
              <a:extLst>
                <a:ext uri="{FF2B5EF4-FFF2-40B4-BE49-F238E27FC236}">
                  <a16:creationId xmlns:a16="http://schemas.microsoft.com/office/drawing/2014/main" id="{BA86E69C-B341-2347-BBAD-F723056261E7}"/>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171" name="TextBox 170">
              <a:extLst>
                <a:ext uri="{FF2B5EF4-FFF2-40B4-BE49-F238E27FC236}">
                  <a16:creationId xmlns:a16="http://schemas.microsoft.com/office/drawing/2014/main" id="{8BEC8F23-A525-0541-8636-E24CC13D794F}"/>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81631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dissolve">
                                      <p:cBhvr>
                                        <p:cTn id="7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What is network security?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768178" y="1333500"/>
            <a:ext cx="10562431"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confidentiality: </a:t>
            </a:r>
            <a:r>
              <a:rPr lang="en-US" dirty="0"/>
              <a:t>only sender, intended receiver should “</a:t>
            </a:r>
            <a:r>
              <a:rPr lang="en-US" altLang="ja-JP" dirty="0"/>
              <a:t>understand” message contents</a:t>
            </a:r>
          </a:p>
          <a:p>
            <a:pPr lvl="1"/>
            <a:r>
              <a:rPr lang="en-US" sz="2800" dirty="0"/>
              <a:t>sender encrypts message</a:t>
            </a:r>
          </a:p>
          <a:p>
            <a:pPr lvl="1"/>
            <a:r>
              <a:rPr lang="en-US" sz="2800" dirty="0"/>
              <a:t>receiver decrypts message</a:t>
            </a:r>
          </a:p>
          <a:p>
            <a:pPr>
              <a:buFont typeface="Wingdings" charset="0"/>
              <a:buNone/>
            </a:pPr>
            <a:r>
              <a:rPr lang="en-US" sz="3200" dirty="0">
                <a:solidFill>
                  <a:srgbClr val="C00000"/>
                </a:solidFill>
              </a:rPr>
              <a:t>authentication: </a:t>
            </a:r>
            <a:r>
              <a:rPr lang="en-US" dirty="0"/>
              <a:t>sender, receiver want to confirm identity of each other </a:t>
            </a:r>
          </a:p>
          <a:p>
            <a:pPr>
              <a:buFont typeface="Wingdings" charset="0"/>
              <a:buNone/>
            </a:pPr>
            <a:r>
              <a:rPr lang="en-US" sz="3200" dirty="0">
                <a:solidFill>
                  <a:srgbClr val="C00000"/>
                </a:solidFill>
              </a:rPr>
              <a:t>message integrity: </a:t>
            </a:r>
            <a:r>
              <a:rPr lang="en-US" dirty="0"/>
              <a:t>sender, receiver want to ensure message not altered (in transit, or afterwards) without detection</a:t>
            </a:r>
          </a:p>
          <a:p>
            <a:pPr>
              <a:buFont typeface="Wingdings" charset="0"/>
              <a:buNone/>
            </a:pPr>
            <a:r>
              <a:rPr lang="en-US" sz="3200" dirty="0">
                <a:solidFill>
                  <a:srgbClr val="C00000"/>
                </a:solidFill>
              </a:rPr>
              <a:t>access and availability</a:t>
            </a:r>
            <a:r>
              <a:rPr lang="en-US" dirty="0">
                <a:solidFill>
                  <a:srgbClr val="C00000"/>
                </a:solidFill>
              </a:rPr>
              <a:t>: </a:t>
            </a:r>
            <a:r>
              <a:rPr lang="en-US" dirty="0"/>
              <a:t>services must be accessible and available to users</a:t>
            </a:r>
          </a:p>
        </p:txBody>
      </p:sp>
    </p:spTree>
    <p:extLst>
      <p:ext uri="{BB962C8B-B14F-4D97-AF65-F5344CB8AC3E}">
        <p14:creationId xmlns:p14="http://schemas.microsoft.com/office/powerpoint/2010/main" val="40115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dissolve">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30</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certification authority (CA): </a:t>
            </a:r>
            <a:r>
              <a:rPr lang="en-US" dirty="0"/>
              <a:t>binds public key to particular entity, E</a:t>
            </a:r>
          </a:p>
          <a:p>
            <a:r>
              <a:rPr lang="en-US" dirty="0"/>
              <a:t>entity (person, website, router) registers its public key with CE provides </a:t>
            </a:r>
            <a:r>
              <a:rPr lang="en-US" altLang="ja-JP" dirty="0"/>
              <a:t>“proof of identity” to CA</a:t>
            </a:r>
          </a:p>
          <a:p>
            <a:pPr lvl="1"/>
            <a:r>
              <a:rPr lang="en-US" dirty="0"/>
              <a:t>CA creates certificate binding identity E to E’s public key</a:t>
            </a:r>
          </a:p>
          <a:p>
            <a:pPr lvl="1"/>
            <a:r>
              <a:rPr lang="en-US" dirty="0"/>
              <a:t>certificate containing E’</a:t>
            </a:r>
            <a:r>
              <a:rPr lang="en-US" altLang="ja-JP" dirty="0"/>
              <a:t>s public key digitally signed by CA: CA says “this is E’s public key”</a:t>
            </a:r>
            <a:endParaRPr lang="en-US" dirty="0"/>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3" name="Group 30">
              <a:extLst>
                <a:ext uri="{FF2B5EF4-FFF2-40B4-BE49-F238E27FC236}">
                  <a16:creationId xmlns:a16="http://schemas.microsoft.com/office/drawing/2014/main" id="{CABC37BB-8D37-5346-8D2F-6AEE6F2BFBCA}"/>
                </a:ext>
              </a:extLst>
            </p:cNvPr>
            <p:cNvGrpSpPr>
              <a:grpSpLocks/>
            </p:cNvGrpSpPr>
            <p:nvPr/>
          </p:nvGrpSpPr>
          <p:grpSpPr bwMode="auto">
            <a:xfrm>
              <a:off x="4610" y="2766"/>
              <a:ext cx="309" cy="381"/>
              <a:chOff x="2994" y="2073"/>
              <a:chExt cx="309" cy="381"/>
            </a:xfrm>
          </p:grpSpPr>
          <p:grpSp>
            <p:nvGrpSpPr>
              <p:cNvPr id="35" name="Group 31">
                <a:extLst>
                  <a:ext uri="{FF2B5EF4-FFF2-40B4-BE49-F238E27FC236}">
                    <a16:creationId xmlns:a16="http://schemas.microsoft.com/office/drawing/2014/main" id="{6FC90D88-FE04-9642-A206-14C100229D1C}"/>
                  </a:ext>
                </a:extLst>
              </p:cNvPr>
              <p:cNvGrpSpPr>
                <a:grpSpLocks/>
              </p:cNvGrpSpPr>
              <p:nvPr/>
            </p:nvGrpSpPr>
            <p:grpSpPr bwMode="auto">
              <a:xfrm>
                <a:off x="2994" y="2144"/>
                <a:ext cx="309" cy="310"/>
                <a:chOff x="2994" y="2144"/>
                <a:chExt cx="309" cy="310"/>
              </a:xfrm>
            </p:grpSpPr>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38" name="Text Box 33">
                  <a:extLst>
                    <a:ext uri="{FF2B5EF4-FFF2-40B4-BE49-F238E27FC236}">
                      <a16:creationId xmlns:a16="http://schemas.microsoft.com/office/drawing/2014/main" id="{BD9826BE-5617-2545-8BEA-DF335B11856F}"/>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36" name="Text Box 34">
                <a:extLst>
                  <a:ext uri="{FF2B5EF4-FFF2-40B4-BE49-F238E27FC236}">
                    <a16:creationId xmlns:a16="http://schemas.microsoft.com/office/drawing/2014/main" id="{9DB419F6-7ACA-F647-82AC-3C6EFAC50ADE}"/>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69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certificate for Bob’</a:t>
            </a:r>
            <a:r>
              <a:rPr lang="en-US" altLang="ja-JP" sz="2400" dirty="0">
                <a:latin typeface="+mn-lt"/>
                <a:cs typeface="Arial" charset="0"/>
              </a:rPr>
              <a:t>s public key, signed by CA</a:t>
            </a:r>
            <a:endParaRPr lang="en-US" sz="2400"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491075" cy="812454"/>
            <a:chOff x="1914734" y="3557588"/>
            <a:chExt cx="1491075" cy="812454"/>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18">
              <a:extLst>
                <a:ext uri="{FF2B5EF4-FFF2-40B4-BE49-F238E27FC236}">
                  <a16:creationId xmlns:a16="http://schemas.microsoft.com/office/drawing/2014/main" id="{C75D009B-E4B0-7D46-9107-860AFBE8AC8D}"/>
                </a:ext>
              </a:extLst>
            </p:cNvPr>
            <p:cNvGrpSpPr>
              <a:grpSpLocks/>
            </p:cNvGrpSpPr>
            <p:nvPr/>
          </p:nvGrpSpPr>
          <p:grpSpPr bwMode="auto">
            <a:xfrm>
              <a:off x="2777712" y="3765205"/>
              <a:ext cx="490538" cy="604837"/>
              <a:chOff x="2994" y="2073"/>
              <a:chExt cx="309" cy="381"/>
            </a:xfrm>
          </p:grpSpPr>
          <p:grpSp>
            <p:nvGrpSpPr>
              <p:cNvPr id="45" name="Group 19">
                <a:extLst>
                  <a:ext uri="{FF2B5EF4-FFF2-40B4-BE49-F238E27FC236}">
                    <a16:creationId xmlns:a16="http://schemas.microsoft.com/office/drawing/2014/main" id="{FA341A53-980A-5C49-B6F7-E79003B3405D}"/>
                  </a:ext>
                </a:extLst>
              </p:cNvPr>
              <p:cNvGrpSpPr>
                <a:grpSpLocks/>
              </p:cNvGrpSpPr>
              <p:nvPr/>
            </p:nvGrpSpPr>
            <p:grpSpPr bwMode="auto">
              <a:xfrm>
                <a:off x="2994" y="2144"/>
                <a:ext cx="309" cy="310"/>
                <a:chOff x="2994" y="2144"/>
                <a:chExt cx="309" cy="310"/>
              </a:xfrm>
            </p:grpSpPr>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8" name="Text Box 21">
                  <a:extLst>
                    <a:ext uri="{FF2B5EF4-FFF2-40B4-BE49-F238E27FC236}">
                      <a16:creationId xmlns:a16="http://schemas.microsoft.com/office/drawing/2014/main" id="{C89B2AF0-297B-6E4C-8552-0E5F297C829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46" name="Text Box 22">
                <a:extLst>
                  <a:ext uri="{FF2B5EF4-FFF2-40B4-BE49-F238E27FC236}">
                    <a16:creationId xmlns:a16="http://schemas.microsoft.com/office/drawing/2014/main" id="{FD5B6C22-76DD-BB4D-93E7-DF948453427E}"/>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6163" cy="955675"/>
            <a:chOff x="4296054" y="3224833"/>
            <a:chExt cx="119616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883978"/>
            <a:ext cx="1517579" cy="936623"/>
            <a:chOff x="1914734" y="3458819"/>
            <a:chExt cx="1517579" cy="936623"/>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6" name="Group 18">
              <a:extLst>
                <a:ext uri="{FF2B5EF4-FFF2-40B4-BE49-F238E27FC236}">
                  <a16:creationId xmlns:a16="http://schemas.microsoft.com/office/drawing/2014/main" id="{40B79DC8-6CFF-1A42-BBB2-043B5D8A6700}"/>
                </a:ext>
              </a:extLst>
            </p:cNvPr>
            <p:cNvGrpSpPr>
              <a:grpSpLocks/>
            </p:cNvGrpSpPr>
            <p:nvPr/>
          </p:nvGrpSpPr>
          <p:grpSpPr bwMode="auto">
            <a:xfrm>
              <a:off x="2777720" y="3765205"/>
              <a:ext cx="639764" cy="630237"/>
              <a:chOff x="2994" y="2073"/>
              <a:chExt cx="403" cy="397"/>
            </a:xfrm>
          </p:grpSpPr>
          <p:grpSp>
            <p:nvGrpSpPr>
              <p:cNvPr id="58" name="Group 19">
                <a:extLst>
                  <a:ext uri="{FF2B5EF4-FFF2-40B4-BE49-F238E27FC236}">
                    <a16:creationId xmlns:a16="http://schemas.microsoft.com/office/drawing/2014/main" id="{7CE30E7F-A771-CD48-8BA7-28ECDB8D7D09}"/>
                  </a:ext>
                </a:extLst>
              </p:cNvPr>
              <p:cNvGrpSpPr>
                <a:grpSpLocks/>
              </p:cNvGrpSpPr>
              <p:nvPr/>
            </p:nvGrpSpPr>
            <p:grpSpPr bwMode="auto">
              <a:xfrm>
                <a:off x="2994" y="2144"/>
                <a:ext cx="403" cy="326"/>
                <a:chOff x="2994" y="2144"/>
                <a:chExt cx="403" cy="326"/>
              </a:xfrm>
            </p:grpSpPr>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61" name="Text Box 21">
                  <a:extLst>
                    <a:ext uri="{FF2B5EF4-FFF2-40B4-BE49-F238E27FC236}">
                      <a16:creationId xmlns:a16="http://schemas.microsoft.com/office/drawing/2014/main" id="{1D3534E8-F6F2-3F40-A422-A479EAB109B1}"/>
                    </a:ext>
                  </a:extLst>
                </p:cNvPr>
                <p:cNvSpPr txBox="1">
                  <a:spLocks noChangeArrowheads="1"/>
                </p:cNvSpPr>
                <p:nvPr/>
              </p:nvSpPr>
              <p:spPr bwMode="auto">
                <a:xfrm>
                  <a:off x="3102" y="2257"/>
                  <a:ext cx="295"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CA</a:t>
                  </a:r>
                </a:p>
              </p:txBody>
            </p:sp>
          </p:grpSp>
          <p:sp>
            <p:nvSpPr>
              <p:cNvPr id="59" name="Text Box 22">
                <a:extLst>
                  <a:ext uri="{FF2B5EF4-FFF2-40B4-BE49-F238E27FC236}">
                    <a16:creationId xmlns:a16="http://schemas.microsoft.com/office/drawing/2014/main" id="{91198392-95D5-C743-A978-73224FA9A4E7}"/>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8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31</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12410" y="43805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629926" y="3334578"/>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5" name="Group 7">
            <a:extLst>
              <a:ext uri="{FF2B5EF4-FFF2-40B4-BE49-F238E27FC236}">
                <a16:creationId xmlns:a16="http://schemas.microsoft.com/office/drawing/2014/main" id="{47A82B01-B7E1-D846-8542-A99CD2AEA39E}"/>
              </a:ext>
            </a:extLst>
          </p:cNvPr>
          <p:cNvGrpSpPr>
            <a:grpSpLocks/>
          </p:cNvGrpSpPr>
          <p:nvPr/>
        </p:nvGrpSpPr>
        <p:grpSpPr bwMode="auto">
          <a:xfrm>
            <a:off x="8066364" y="3631855"/>
            <a:ext cx="528637" cy="604837"/>
            <a:chOff x="2994" y="2073"/>
            <a:chExt cx="333" cy="381"/>
          </a:xfrm>
        </p:grpSpPr>
        <p:grpSp>
          <p:nvGrpSpPr>
            <p:cNvPr id="66" name="Group 8">
              <a:extLst>
                <a:ext uri="{FF2B5EF4-FFF2-40B4-BE49-F238E27FC236}">
                  <a16:creationId xmlns:a16="http://schemas.microsoft.com/office/drawing/2014/main" id="{C2759B9C-729A-5343-BADB-7B154CCF89F4}"/>
                </a:ext>
              </a:extLst>
            </p:cNvPr>
            <p:cNvGrpSpPr>
              <a:grpSpLocks/>
            </p:cNvGrpSpPr>
            <p:nvPr/>
          </p:nvGrpSpPr>
          <p:grpSpPr bwMode="auto">
            <a:xfrm>
              <a:off x="2994" y="2144"/>
              <a:ext cx="333" cy="310"/>
              <a:chOff x="2994" y="2144"/>
              <a:chExt cx="333" cy="310"/>
            </a:xfrm>
          </p:grpSpPr>
          <p:sp>
            <p:nvSpPr>
              <p:cNvPr id="68" name="Text Box 9">
                <a:extLst>
                  <a:ext uri="{FF2B5EF4-FFF2-40B4-BE49-F238E27FC236}">
                    <a16:creationId xmlns:a16="http://schemas.microsoft.com/office/drawing/2014/main" id="{A77E39EC-DC13-404E-B464-ABE48C6D1B10}"/>
                  </a:ext>
                </a:extLst>
              </p:cNvPr>
              <p:cNvSpPr txBox="1">
                <a:spLocks noChangeArrowheads="1"/>
              </p:cNvSpPr>
              <p:nvPr/>
            </p:nvSpPr>
            <p:spPr bwMode="auto">
              <a:xfrm>
                <a:off x="2994" y="2144"/>
                <a:ext cx="26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69" name="Text Box 10">
                <a:extLst>
                  <a:ext uri="{FF2B5EF4-FFF2-40B4-BE49-F238E27FC236}">
                    <a16:creationId xmlns:a16="http://schemas.microsoft.com/office/drawing/2014/main" id="{C5422436-A231-5644-8B83-73C0DDFE2D2A}"/>
                  </a:ext>
                </a:extLst>
              </p:cNvPr>
              <p:cNvSpPr txBox="1">
                <a:spLocks noChangeArrowheads="1"/>
              </p:cNvSpPr>
              <p:nvPr/>
            </p:nvSpPr>
            <p:spPr bwMode="auto">
              <a:xfrm>
                <a:off x="3125"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grpSp>
        <p:sp>
          <p:nvSpPr>
            <p:cNvPr id="67" name="Text Box 11">
              <a:extLst>
                <a:ext uri="{FF2B5EF4-FFF2-40B4-BE49-F238E27FC236}">
                  <a16:creationId xmlns:a16="http://schemas.microsoft.com/office/drawing/2014/main" id="{C552F4B3-060D-5E41-AFB6-6B22FC0A29D0}"/>
                </a:ext>
              </a:extLst>
            </p:cNvPr>
            <p:cNvSpPr txBox="1">
              <a:spLocks noChangeArrowheads="1"/>
            </p:cNvSpPr>
            <p:nvPr/>
          </p:nvSpPr>
          <p:spPr bwMode="auto">
            <a:xfrm>
              <a:off x="3124"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5042250" y="4300884"/>
            <a:ext cx="1571020" cy="993773"/>
            <a:chOff x="1914734" y="3458819"/>
            <a:chExt cx="1571020" cy="993773"/>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4" name="Group 18">
              <a:extLst>
                <a:ext uri="{FF2B5EF4-FFF2-40B4-BE49-F238E27FC236}">
                  <a16:creationId xmlns:a16="http://schemas.microsoft.com/office/drawing/2014/main" id="{74911AEB-DF5A-1C40-B94B-9013E3477B1F}"/>
                </a:ext>
              </a:extLst>
            </p:cNvPr>
            <p:cNvGrpSpPr>
              <a:grpSpLocks/>
            </p:cNvGrpSpPr>
            <p:nvPr/>
          </p:nvGrpSpPr>
          <p:grpSpPr bwMode="auto">
            <a:xfrm>
              <a:off x="2753914" y="3765205"/>
              <a:ext cx="731840" cy="687387"/>
              <a:chOff x="2979" y="2073"/>
              <a:chExt cx="461" cy="433"/>
            </a:xfrm>
          </p:grpSpPr>
          <p:grpSp>
            <p:nvGrpSpPr>
              <p:cNvPr id="96" name="Group 19">
                <a:extLst>
                  <a:ext uri="{FF2B5EF4-FFF2-40B4-BE49-F238E27FC236}">
                    <a16:creationId xmlns:a16="http://schemas.microsoft.com/office/drawing/2014/main" id="{4CA1F0FD-4828-2144-A75D-FDE3A8678777}"/>
                  </a:ext>
                </a:extLst>
              </p:cNvPr>
              <p:cNvGrpSpPr>
                <a:grpSpLocks/>
              </p:cNvGrpSpPr>
              <p:nvPr/>
            </p:nvGrpSpPr>
            <p:grpSpPr bwMode="auto">
              <a:xfrm>
                <a:off x="2979" y="2144"/>
                <a:ext cx="461" cy="362"/>
                <a:chOff x="2979" y="2144"/>
                <a:chExt cx="461" cy="362"/>
              </a:xfrm>
            </p:grpSpPr>
            <p:sp>
              <p:nvSpPr>
                <p:cNvPr id="98" name="Text Box 20">
                  <a:extLst>
                    <a:ext uri="{FF2B5EF4-FFF2-40B4-BE49-F238E27FC236}">
                      <a16:creationId xmlns:a16="http://schemas.microsoft.com/office/drawing/2014/main" id="{B3D79FB7-1C2B-C94B-B437-7A8ECA448205}"/>
                    </a:ext>
                  </a:extLst>
                </p:cNvPr>
                <p:cNvSpPr txBox="1">
                  <a:spLocks noChangeArrowheads="1"/>
                </p:cNvSpPr>
                <p:nvPr/>
              </p:nvSpPr>
              <p:spPr bwMode="auto">
                <a:xfrm>
                  <a:off x="2979" y="2144"/>
                  <a:ext cx="299"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400" dirty="0">
                      <a:solidFill>
                        <a:srgbClr val="C00000"/>
                      </a:solidFill>
                      <a:latin typeface="Arial" charset="0"/>
                      <a:cs typeface="Arial" charset="0"/>
                    </a:rPr>
                    <a:t>K </a:t>
                  </a:r>
                </a:p>
              </p:txBody>
            </p:sp>
            <p:sp>
              <p:nvSpPr>
                <p:cNvPr id="99" name="Text Box 21">
                  <a:extLst>
                    <a:ext uri="{FF2B5EF4-FFF2-40B4-BE49-F238E27FC236}">
                      <a16:creationId xmlns:a16="http://schemas.microsoft.com/office/drawing/2014/main" id="{E3966B90-5436-A04E-8C64-3707CB2188F6}"/>
                    </a:ext>
                  </a:extLst>
                </p:cNvPr>
                <p:cNvSpPr txBox="1">
                  <a:spLocks noChangeArrowheads="1"/>
                </p:cNvSpPr>
                <p:nvPr/>
              </p:nvSpPr>
              <p:spPr bwMode="auto">
                <a:xfrm>
                  <a:off x="3122" y="2273"/>
                  <a:ext cx="31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CA</a:t>
                  </a:r>
                </a:p>
              </p:txBody>
            </p:sp>
          </p:grpSp>
          <p:sp>
            <p:nvSpPr>
              <p:cNvPr id="97" name="Text Box 22">
                <a:extLst>
                  <a:ext uri="{FF2B5EF4-FFF2-40B4-BE49-F238E27FC236}">
                    <a16:creationId xmlns:a16="http://schemas.microsoft.com/office/drawing/2014/main" id="{97AFB871-1EC4-CD44-A23A-77B64503900F}"/>
                  </a:ext>
                </a:extLst>
              </p:cNvPr>
              <p:cNvSpPr txBox="1">
                <a:spLocks noChangeArrowheads="1"/>
              </p:cNvSpPr>
              <p:nvPr/>
            </p:nvSpPr>
            <p:spPr bwMode="auto">
              <a:xfrm>
                <a:off x="3101" y="2073"/>
                <a:ext cx="20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a:t>
                </a:r>
              </a:p>
            </p:txBody>
          </p:sp>
        </p:grpSp>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2"/>
            <a:ext cx="1196163" cy="955675"/>
            <a:chOff x="4296054" y="3224833"/>
            <a:chExt cx="119616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49148" y="3697357"/>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5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HTTPS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32</a:t>
            </a:fld>
            <a:endParaRPr lang="en-US" dirty="0"/>
          </a:p>
        </p:txBody>
      </p:sp>
      <p:pic>
        <p:nvPicPr>
          <p:cNvPr id="5" name="Picture 4" descr="A diagram of a computer and server&#10;&#10;Description automatically generated">
            <a:extLst>
              <a:ext uri="{FF2B5EF4-FFF2-40B4-BE49-F238E27FC236}">
                <a16:creationId xmlns:a16="http://schemas.microsoft.com/office/drawing/2014/main" id="{07A4EC54-B7DF-44E2-E412-BD76D27D8D23}"/>
              </a:ext>
            </a:extLst>
          </p:cNvPr>
          <p:cNvPicPr>
            <a:picLocks noChangeAspect="1"/>
          </p:cNvPicPr>
          <p:nvPr/>
        </p:nvPicPr>
        <p:blipFill>
          <a:blip r:embed="rId3"/>
          <a:stretch>
            <a:fillRect/>
          </a:stretch>
        </p:blipFill>
        <p:spPr>
          <a:xfrm>
            <a:off x="2050967" y="1299064"/>
            <a:ext cx="7049895" cy="5326587"/>
          </a:xfrm>
          <a:prstGeom prst="rect">
            <a:avLst/>
          </a:prstGeom>
        </p:spPr>
      </p:pic>
    </p:spTree>
    <p:extLst>
      <p:ext uri="{BB962C8B-B14F-4D97-AF65-F5344CB8AC3E}">
        <p14:creationId xmlns:p14="http://schemas.microsoft.com/office/powerpoint/2010/main" val="10264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HTTPS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33</a:t>
            </a:fld>
            <a:endParaRPr lang="en-US" dirty="0"/>
          </a:p>
        </p:txBody>
      </p:sp>
      <p:pic>
        <p:nvPicPr>
          <p:cNvPr id="4" name="Picture 3" descr="A diagram of a process&#10;&#10;Description automatically generated">
            <a:extLst>
              <a:ext uri="{FF2B5EF4-FFF2-40B4-BE49-F238E27FC236}">
                <a16:creationId xmlns:a16="http://schemas.microsoft.com/office/drawing/2014/main" id="{7F4C8673-0CB3-F02D-1DCE-705FB66B4785}"/>
              </a:ext>
            </a:extLst>
          </p:cNvPr>
          <p:cNvPicPr>
            <a:picLocks noChangeAspect="1"/>
          </p:cNvPicPr>
          <p:nvPr/>
        </p:nvPicPr>
        <p:blipFill>
          <a:blip r:embed="rId3"/>
          <a:stretch>
            <a:fillRect/>
          </a:stretch>
        </p:blipFill>
        <p:spPr>
          <a:xfrm>
            <a:off x="1551709" y="1298620"/>
            <a:ext cx="7772400" cy="5029795"/>
          </a:xfrm>
          <a:prstGeom prst="rect">
            <a:avLst/>
          </a:prstGeom>
        </p:spPr>
      </p:pic>
    </p:spTree>
    <p:extLst>
      <p:ext uri="{BB962C8B-B14F-4D97-AF65-F5344CB8AC3E}">
        <p14:creationId xmlns:p14="http://schemas.microsoft.com/office/powerpoint/2010/main" val="357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34</a:t>
            </a:fld>
            <a:endParaRPr lang="en-US" dirty="0"/>
          </a:p>
        </p:txBody>
      </p:sp>
      <p:pic>
        <p:nvPicPr>
          <p:cNvPr id="4" name="Picture 3" descr="A screenshot of a computer&#10;&#10;Description automatically generated">
            <a:extLst>
              <a:ext uri="{FF2B5EF4-FFF2-40B4-BE49-F238E27FC236}">
                <a16:creationId xmlns:a16="http://schemas.microsoft.com/office/drawing/2014/main" id="{7B86CD32-BD9F-3EBC-86CE-67F186361303}"/>
              </a:ext>
            </a:extLst>
          </p:cNvPr>
          <p:cNvPicPr>
            <a:picLocks noChangeAspect="1"/>
          </p:cNvPicPr>
          <p:nvPr/>
        </p:nvPicPr>
        <p:blipFill>
          <a:blip r:embed="rId3"/>
          <a:stretch>
            <a:fillRect/>
          </a:stretch>
        </p:blipFill>
        <p:spPr>
          <a:xfrm>
            <a:off x="1390817" y="133798"/>
            <a:ext cx="9200399" cy="6724202"/>
          </a:xfrm>
          <a:prstGeom prst="rect">
            <a:avLst/>
          </a:prstGeom>
        </p:spPr>
      </p:pic>
    </p:spTree>
    <p:extLst>
      <p:ext uri="{BB962C8B-B14F-4D97-AF65-F5344CB8AC3E}">
        <p14:creationId xmlns:p14="http://schemas.microsoft.com/office/powerpoint/2010/main" val="2149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dirty="0">
                <a:solidFill>
                  <a:schemeClr val="bg1">
                    <a:lumMod val="75000"/>
                  </a:schemeClr>
                </a:solidFill>
              </a:rPr>
              <a:t>Authentication, </a:t>
            </a:r>
            <a:r>
              <a:rPr lang="en-US" sz="3200" dirty="0"/>
              <a:t>message integrity</a:t>
            </a:r>
            <a:endParaRPr lang="en-US" dirty="0"/>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35</a:t>
            </a:fld>
            <a:endParaRPr lang="en-US" dirty="0"/>
          </a:p>
        </p:txBody>
      </p:sp>
    </p:spTree>
    <p:extLst>
      <p:ext uri="{BB962C8B-B14F-4D97-AF65-F5344CB8AC3E}">
        <p14:creationId xmlns:p14="http://schemas.microsoft.com/office/powerpoint/2010/main" val="17734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6" name="Rectangle 3">
            <a:extLst>
              <a:ext uri="{FF2B5EF4-FFF2-40B4-BE49-F238E27FC236}">
                <a16:creationId xmlns:a16="http://schemas.microsoft.com/office/drawing/2014/main" id="{76247566-7DA7-1B43-9739-70BD8636B3D5}"/>
              </a:ext>
            </a:extLst>
          </p:cNvPr>
          <p:cNvSpPr txBox="1">
            <a:spLocks noChangeArrowheads="1"/>
          </p:cNvSpPr>
          <p:nvPr/>
        </p:nvSpPr>
        <p:spPr>
          <a:xfrm>
            <a:off x="671444" y="1174405"/>
            <a:ext cx="11215756" cy="33710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cryptographic technique analogous to hand-written signatures:</a:t>
            </a:r>
          </a:p>
          <a:p>
            <a:r>
              <a:rPr lang="en-US" dirty="0"/>
              <a:t>sender (Bob) digitally signs document: he is document owner/creator. </a:t>
            </a:r>
          </a:p>
          <a:p>
            <a:r>
              <a:rPr lang="en-US" i="1" dirty="0">
                <a:solidFill>
                  <a:srgbClr val="000099"/>
                </a:solidFill>
              </a:rPr>
              <a:t>verifiable, nonforgeable:</a:t>
            </a:r>
            <a:r>
              <a:rPr lang="en-US" i="1" dirty="0"/>
              <a:t> </a:t>
            </a:r>
            <a:r>
              <a:rPr lang="en-US" dirty="0"/>
              <a:t>recipient (Alice) can prove to someone that Bob, and no one else (including Alice), must have signed document </a:t>
            </a:r>
          </a:p>
          <a:p>
            <a:r>
              <a:rPr lang="en-US" dirty="0">
                <a:solidFill>
                  <a:srgbClr val="C00000"/>
                </a:solidFill>
              </a:rPr>
              <a:t>simple digital signature for message m:</a:t>
            </a:r>
          </a:p>
          <a:p>
            <a:pPr lvl="1"/>
            <a:r>
              <a:rPr lang="en-US" dirty="0"/>
              <a:t>Bob signs m by encrypting with his private key K</a:t>
            </a:r>
            <a:r>
              <a:rPr lang="en-US" baseline="-25000" dirty="0"/>
              <a:t>B</a:t>
            </a:r>
            <a:r>
              <a:rPr lang="en-US" dirty="0"/>
              <a:t>, creating “</a:t>
            </a:r>
            <a:r>
              <a:rPr lang="en-US" altLang="ja-JP" dirty="0"/>
              <a:t>signed” message, K</a:t>
            </a:r>
            <a:r>
              <a:rPr lang="en-US" altLang="ja-JP" baseline="-25000" dirty="0"/>
              <a:t>B</a:t>
            </a:r>
            <a:r>
              <a:rPr lang="en-US" altLang="ja-JP" baseline="30000" dirty="0"/>
              <a:t>-</a:t>
            </a:r>
            <a:r>
              <a:rPr lang="en-US" altLang="ja-JP" dirty="0"/>
              <a:t>(m)</a:t>
            </a:r>
            <a:endParaRPr lang="en-US" dirty="0"/>
          </a:p>
          <a:p>
            <a:endParaRPr lang="en-US" dirty="0"/>
          </a:p>
        </p:txBody>
      </p:sp>
      <p:sp>
        <p:nvSpPr>
          <p:cNvPr id="31" name="Text Box 9">
            <a:extLst>
              <a:ext uri="{FF2B5EF4-FFF2-40B4-BE49-F238E27FC236}">
                <a16:creationId xmlns:a16="http://schemas.microsoft.com/office/drawing/2014/main" id="{16595CF5-7C18-5646-8CF5-290FD73438AC}"/>
              </a:ext>
            </a:extLst>
          </p:cNvPr>
          <p:cNvSpPr txBox="1">
            <a:spLocks noChangeArrowheads="1"/>
          </p:cNvSpPr>
          <p:nvPr/>
        </p:nvSpPr>
        <p:spPr bwMode="auto">
          <a:xfrm>
            <a:off x="1593367" y="4292739"/>
            <a:ext cx="2735262" cy="3968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Bob</a:t>
            </a:r>
            <a:r>
              <a:rPr kumimoji="0" lang="en-US" altLang="ja-JP"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s message, m</a:t>
            </a:r>
          </a:p>
        </p:txBody>
      </p:sp>
      <p:sp>
        <p:nvSpPr>
          <p:cNvPr id="32" name="Rectangle 10">
            <a:extLst>
              <a:ext uri="{FF2B5EF4-FFF2-40B4-BE49-F238E27FC236}">
                <a16:creationId xmlns:a16="http://schemas.microsoft.com/office/drawing/2014/main" id="{999B2F42-1C49-3242-9F33-AABB02BA69A4}"/>
              </a:ext>
            </a:extLst>
          </p:cNvPr>
          <p:cNvSpPr>
            <a:spLocks noChangeArrowheads="1"/>
          </p:cNvSpPr>
          <p:nvPr/>
        </p:nvSpPr>
        <p:spPr bwMode="auto">
          <a:xfrm>
            <a:off x="5082692" y="5054739"/>
            <a:ext cx="1516891" cy="1147279"/>
          </a:xfrm>
          <a:prstGeom prst="rect">
            <a:avLst/>
          </a:prstGeom>
          <a:solidFill>
            <a:srgbClr val="0012A0"/>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 name="Text Box 11">
            <a:extLst>
              <a:ext uri="{FF2B5EF4-FFF2-40B4-BE49-F238E27FC236}">
                <a16:creationId xmlns:a16="http://schemas.microsoft.com/office/drawing/2014/main" id="{D59055E0-0F4A-D44C-9AF9-3829B5D57627}"/>
              </a:ext>
            </a:extLst>
          </p:cNvPr>
          <p:cNvSpPr txBox="1">
            <a:spLocks noChangeArrowheads="1"/>
          </p:cNvSpPr>
          <p:nvPr/>
        </p:nvSpPr>
        <p:spPr bwMode="auto">
          <a:xfrm>
            <a:off x="5162134" y="5102916"/>
            <a:ext cx="1368425" cy="1016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FFFFFF"/>
                </a:solidFill>
                <a:latin typeface="Arial" charset="0"/>
                <a:cs typeface="Arial" charset="0"/>
              </a:rPr>
              <a:t>Public key</a:t>
            </a:r>
          </a:p>
          <a:p>
            <a:pPr algn="ctr" eaLnBrk="0" fontAlgn="base" hangingPunct="0">
              <a:spcBef>
                <a:spcPct val="0"/>
              </a:spcBef>
              <a:spcAft>
                <a:spcPct val="0"/>
              </a:spcAft>
              <a:defRPr/>
            </a:pPr>
            <a:r>
              <a:rPr lang="en-US" dirty="0">
                <a:solidFill>
                  <a:srgbClr val="FFFFFF"/>
                </a:solidFill>
                <a:latin typeface="Arial" charset="0"/>
                <a:cs typeface="Arial" charset="0"/>
              </a:rPr>
              <a:t>encryption</a:t>
            </a:r>
          </a:p>
          <a:p>
            <a:pPr algn="ctr" eaLnBrk="0" fontAlgn="base" hangingPunct="0">
              <a:spcBef>
                <a:spcPct val="0"/>
              </a:spcBef>
              <a:spcAft>
                <a:spcPct val="0"/>
              </a:spcAft>
              <a:defRPr/>
            </a:pPr>
            <a:r>
              <a:rPr lang="en-US" dirty="0">
                <a:solidFill>
                  <a:srgbClr val="FFFFFF"/>
                </a:solidFill>
                <a:latin typeface="Arial" charset="0"/>
                <a:cs typeface="Arial" charset="0"/>
              </a:rPr>
              <a:t>algorithm</a:t>
            </a:r>
          </a:p>
        </p:txBody>
      </p:sp>
      <p:sp>
        <p:nvSpPr>
          <p:cNvPr id="34" name="Line 12">
            <a:extLst>
              <a:ext uri="{FF2B5EF4-FFF2-40B4-BE49-F238E27FC236}">
                <a16:creationId xmlns:a16="http://schemas.microsoft.com/office/drawing/2014/main" id="{42BF7666-AEBA-894D-81D3-7072838002DA}"/>
              </a:ext>
            </a:extLst>
          </p:cNvPr>
          <p:cNvSpPr>
            <a:spLocks noChangeShapeType="1"/>
          </p:cNvSpPr>
          <p:nvPr/>
        </p:nvSpPr>
        <p:spPr bwMode="auto">
          <a:xfrm>
            <a:off x="4205080" y="5531541"/>
            <a:ext cx="674688"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5" name="Text Box 13">
            <a:extLst>
              <a:ext uri="{FF2B5EF4-FFF2-40B4-BE49-F238E27FC236}">
                <a16:creationId xmlns:a16="http://schemas.microsoft.com/office/drawing/2014/main" id="{DCB23176-B5BF-834E-BAE0-A1D3AA7AD5BD}"/>
              </a:ext>
            </a:extLst>
          </p:cNvPr>
          <p:cNvSpPr txBox="1">
            <a:spLocks noChangeArrowheads="1"/>
          </p:cNvSpPr>
          <p:nvPr/>
        </p:nvSpPr>
        <p:spPr bwMode="auto">
          <a:xfrm>
            <a:off x="5849454" y="4245114"/>
            <a:ext cx="1762125" cy="6413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dirty="0">
                <a:solidFill>
                  <a:srgbClr val="000000"/>
                </a:solidFill>
                <a:latin typeface="Arial" charset="0"/>
                <a:cs typeface="Arial" charset="0"/>
              </a:rPr>
              <a:t>Bob’s private</a:t>
            </a:r>
          </a:p>
          <a:p>
            <a:pPr eaLnBrk="0" fontAlgn="base" hangingPunct="0">
              <a:spcBef>
                <a:spcPct val="0"/>
              </a:spcBef>
              <a:spcAft>
                <a:spcPct val="0"/>
              </a:spcAft>
              <a:defRPr/>
            </a:pPr>
            <a:r>
              <a:rPr lang="en-US" sz="1800" dirty="0">
                <a:solidFill>
                  <a:srgbClr val="000000"/>
                </a:solidFill>
                <a:latin typeface="Arial" charset="0"/>
                <a:cs typeface="Arial" charset="0"/>
              </a:rPr>
              <a:t>key </a:t>
            </a:r>
          </a:p>
        </p:txBody>
      </p:sp>
      <p:pic>
        <p:nvPicPr>
          <p:cNvPr id="36" name="Picture 14" descr="BS00768_[1]">
            <a:extLst>
              <a:ext uri="{FF2B5EF4-FFF2-40B4-BE49-F238E27FC236}">
                <a16:creationId xmlns:a16="http://schemas.microsoft.com/office/drawing/2014/main" id="{9DA5D995-915C-1E4A-94EE-8940D5B20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955692" y="4426089"/>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7" name="Group 15">
            <a:extLst>
              <a:ext uri="{FF2B5EF4-FFF2-40B4-BE49-F238E27FC236}">
                <a16:creationId xmlns:a16="http://schemas.microsoft.com/office/drawing/2014/main" id="{954129EF-8C19-B449-B2B5-A62BC61F213F}"/>
              </a:ext>
            </a:extLst>
          </p:cNvPr>
          <p:cNvGrpSpPr>
            <a:grpSpLocks/>
          </p:cNvGrpSpPr>
          <p:nvPr/>
        </p:nvGrpSpPr>
        <p:grpSpPr bwMode="auto">
          <a:xfrm>
            <a:off x="5427179" y="4194314"/>
            <a:ext cx="533400" cy="628650"/>
            <a:chOff x="2994" y="2058"/>
            <a:chExt cx="336" cy="396"/>
          </a:xfrm>
        </p:grpSpPr>
        <p:grpSp>
          <p:nvGrpSpPr>
            <p:cNvPr id="38" name="Group 16">
              <a:extLst>
                <a:ext uri="{FF2B5EF4-FFF2-40B4-BE49-F238E27FC236}">
                  <a16:creationId xmlns:a16="http://schemas.microsoft.com/office/drawing/2014/main" id="{AEC95C76-7D3F-F94E-99AA-691126FDE998}"/>
                </a:ext>
              </a:extLst>
            </p:cNvPr>
            <p:cNvGrpSpPr>
              <a:grpSpLocks/>
            </p:cNvGrpSpPr>
            <p:nvPr/>
          </p:nvGrpSpPr>
          <p:grpSpPr bwMode="auto">
            <a:xfrm>
              <a:off x="2994" y="2144"/>
              <a:ext cx="336" cy="310"/>
              <a:chOff x="2994" y="2144"/>
              <a:chExt cx="336" cy="310"/>
            </a:xfrm>
          </p:grpSpPr>
          <p:sp>
            <p:nvSpPr>
              <p:cNvPr id="40" name="Text Box 17">
                <a:extLst>
                  <a:ext uri="{FF2B5EF4-FFF2-40B4-BE49-F238E27FC236}">
                    <a16:creationId xmlns:a16="http://schemas.microsoft.com/office/drawing/2014/main" id="{9F552C79-49EC-5C4C-B858-52FE65A4EF69}"/>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1" name="Text Box 18">
                <a:extLst>
                  <a:ext uri="{FF2B5EF4-FFF2-40B4-BE49-F238E27FC236}">
                    <a16:creationId xmlns:a16="http://schemas.microsoft.com/office/drawing/2014/main" id="{56339FF9-7A5C-A049-BF66-D38AA279363F}"/>
                  </a:ext>
                </a:extLst>
              </p:cNvPr>
              <p:cNvSpPr txBox="1">
                <a:spLocks noChangeArrowheads="1"/>
              </p:cNvSpPr>
              <p:nvPr/>
            </p:nvSpPr>
            <p:spPr bwMode="auto">
              <a:xfrm>
                <a:off x="3128"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39" name="Text Box 19">
              <a:extLst>
                <a:ext uri="{FF2B5EF4-FFF2-40B4-BE49-F238E27FC236}">
                  <a16:creationId xmlns:a16="http://schemas.microsoft.com/office/drawing/2014/main" id="{ED944B1D-3083-2A49-B687-9F8D79D0BAFA}"/>
                </a:ext>
              </a:extLst>
            </p:cNvPr>
            <p:cNvSpPr txBox="1">
              <a:spLocks noChangeArrowheads="1"/>
            </p:cNvSpPr>
            <p:nvPr/>
          </p:nvSpPr>
          <p:spPr bwMode="auto">
            <a:xfrm>
              <a:off x="3140" y="2058"/>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sp>
        <p:nvSpPr>
          <p:cNvPr id="42" name="Line 20">
            <a:extLst>
              <a:ext uri="{FF2B5EF4-FFF2-40B4-BE49-F238E27FC236}">
                <a16:creationId xmlns:a16="http://schemas.microsoft.com/office/drawing/2014/main" id="{38C448CC-0BC5-6A41-917E-B897438AC175}"/>
              </a:ext>
            </a:extLst>
          </p:cNvPr>
          <p:cNvSpPr>
            <a:spLocks noChangeShapeType="1"/>
          </p:cNvSpPr>
          <p:nvPr/>
        </p:nvSpPr>
        <p:spPr bwMode="auto">
          <a:xfrm>
            <a:off x="5430354" y="4578489"/>
            <a:ext cx="1588" cy="469900"/>
          </a:xfrm>
          <a:prstGeom prst="line">
            <a:avLst/>
          </a:prstGeom>
          <a:noFill/>
          <a:ln w="38100">
            <a:solidFill>
              <a:srgbClr val="00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21">
            <a:extLst>
              <a:ext uri="{FF2B5EF4-FFF2-40B4-BE49-F238E27FC236}">
                <a16:creationId xmlns:a16="http://schemas.microsoft.com/office/drawing/2014/main" id="{553D03E9-7542-F443-A643-1F22BEEF7D76}"/>
              </a:ext>
            </a:extLst>
          </p:cNvPr>
          <p:cNvSpPr>
            <a:spLocks noChangeShapeType="1"/>
          </p:cNvSpPr>
          <p:nvPr/>
        </p:nvSpPr>
        <p:spPr bwMode="auto">
          <a:xfrm>
            <a:off x="6720784" y="5518289"/>
            <a:ext cx="674688"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 name="Group 59">
            <a:extLst>
              <a:ext uri="{FF2B5EF4-FFF2-40B4-BE49-F238E27FC236}">
                <a16:creationId xmlns:a16="http://schemas.microsoft.com/office/drawing/2014/main" id="{F9865779-4372-244B-AC15-D7C762A8A14C}"/>
              </a:ext>
            </a:extLst>
          </p:cNvPr>
          <p:cNvGrpSpPr/>
          <p:nvPr/>
        </p:nvGrpSpPr>
        <p:grpSpPr>
          <a:xfrm>
            <a:off x="7968289" y="4143377"/>
            <a:ext cx="1164873" cy="638175"/>
            <a:chOff x="8750169" y="4275897"/>
            <a:chExt cx="1164873" cy="638175"/>
          </a:xfrm>
        </p:grpSpPr>
        <p:sp>
          <p:nvSpPr>
            <p:cNvPr id="45" name="Text Box 25">
              <a:extLst>
                <a:ext uri="{FF2B5EF4-FFF2-40B4-BE49-F238E27FC236}">
                  <a16:creationId xmlns:a16="http://schemas.microsoft.com/office/drawing/2014/main" id="{AE8BE604-17AC-3A49-8448-5944CE37F557}"/>
                </a:ext>
              </a:extLst>
            </p:cNvPr>
            <p:cNvSpPr txBox="1">
              <a:spLocks noChangeArrowheads="1"/>
            </p:cNvSpPr>
            <p:nvPr/>
          </p:nvSpPr>
          <p:spPr bwMode="auto">
            <a:xfrm>
              <a:off x="8750169" y="4421947"/>
              <a:ext cx="640645"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m,K </a:t>
              </a:r>
            </a:p>
          </p:txBody>
        </p:sp>
        <p:grpSp>
          <p:nvGrpSpPr>
            <p:cNvPr id="51" name="Group 50">
              <a:extLst>
                <a:ext uri="{FF2B5EF4-FFF2-40B4-BE49-F238E27FC236}">
                  <a16:creationId xmlns:a16="http://schemas.microsoft.com/office/drawing/2014/main" id="{E8DB8BE5-9950-C849-BB63-EABFBCCE07AF}"/>
                </a:ext>
              </a:extLst>
            </p:cNvPr>
            <p:cNvGrpSpPr/>
            <p:nvPr/>
          </p:nvGrpSpPr>
          <p:grpSpPr>
            <a:xfrm>
              <a:off x="9211779" y="4275897"/>
              <a:ext cx="703263" cy="638175"/>
              <a:chOff x="9211779" y="4275897"/>
              <a:chExt cx="703263" cy="638175"/>
            </a:xfrm>
          </p:grpSpPr>
          <p:sp>
            <p:nvSpPr>
              <p:cNvPr id="46" name="Text Box 26">
                <a:extLst>
                  <a:ext uri="{FF2B5EF4-FFF2-40B4-BE49-F238E27FC236}">
                    <a16:creationId xmlns:a16="http://schemas.microsoft.com/office/drawing/2014/main" id="{6CBE6BCA-4044-F741-9C69-F056784B3E1C}"/>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47" name="Text Box 27">
                <a:extLst>
                  <a:ext uri="{FF2B5EF4-FFF2-40B4-BE49-F238E27FC236}">
                    <a16:creationId xmlns:a16="http://schemas.microsoft.com/office/drawing/2014/main" id="{20A71881-8E33-EF48-B5B1-0594382BD80B}"/>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48" name="Text Box 28">
                <a:extLst>
                  <a:ext uri="{FF2B5EF4-FFF2-40B4-BE49-F238E27FC236}">
                    <a16:creationId xmlns:a16="http://schemas.microsoft.com/office/drawing/2014/main" id="{31057607-073D-AA4E-A320-B65BF92EF2C3}"/>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grpSp>
        <p:nvGrpSpPr>
          <p:cNvPr id="50" name="Group 49">
            <a:extLst>
              <a:ext uri="{FF2B5EF4-FFF2-40B4-BE49-F238E27FC236}">
                <a16:creationId xmlns:a16="http://schemas.microsoft.com/office/drawing/2014/main" id="{82478CAE-5B04-A34F-8C28-C2A810B84E28}"/>
              </a:ext>
            </a:extLst>
          </p:cNvPr>
          <p:cNvGrpSpPr/>
          <p:nvPr/>
        </p:nvGrpSpPr>
        <p:grpSpPr>
          <a:xfrm>
            <a:off x="1918529" y="4679033"/>
            <a:ext cx="2217806" cy="1630659"/>
            <a:chOff x="1096894" y="4771797"/>
            <a:chExt cx="2217806" cy="1630659"/>
          </a:xfrm>
        </p:grpSpPr>
        <p:pic>
          <p:nvPicPr>
            <p:cNvPr id="49" name="Picture 48">
              <a:extLst>
                <a:ext uri="{FF2B5EF4-FFF2-40B4-BE49-F238E27FC236}">
                  <a16:creationId xmlns:a16="http://schemas.microsoft.com/office/drawing/2014/main" id="{A0305A02-B8E0-3346-A22A-2F64FC1E428D}"/>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30" name="Text Box 8">
              <a:extLst>
                <a:ext uri="{FF2B5EF4-FFF2-40B4-BE49-F238E27FC236}">
                  <a16:creationId xmlns:a16="http://schemas.microsoft.com/office/drawing/2014/main" id="{5F1CFD14-B851-C04A-89E6-CDCFCF528323}"/>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53" name="Group 52">
            <a:extLst>
              <a:ext uri="{FF2B5EF4-FFF2-40B4-BE49-F238E27FC236}">
                <a16:creationId xmlns:a16="http://schemas.microsoft.com/office/drawing/2014/main" id="{50CDB89D-9227-A14E-80AF-B6C57E3CEDD2}"/>
              </a:ext>
            </a:extLst>
          </p:cNvPr>
          <p:cNvGrpSpPr/>
          <p:nvPr/>
        </p:nvGrpSpPr>
        <p:grpSpPr>
          <a:xfrm>
            <a:off x="7451311" y="4685661"/>
            <a:ext cx="2217806" cy="1630659"/>
            <a:chOff x="1096894" y="4771797"/>
            <a:chExt cx="2217806" cy="1630659"/>
          </a:xfrm>
        </p:grpSpPr>
        <p:pic>
          <p:nvPicPr>
            <p:cNvPr id="54" name="Picture 53">
              <a:extLst>
                <a:ext uri="{FF2B5EF4-FFF2-40B4-BE49-F238E27FC236}">
                  <a16:creationId xmlns:a16="http://schemas.microsoft.com/office/drawing/2014/main" id="{E361D2D9-6A81-6349-AADE-8311053081AE}"/>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55" name="Text Box 8">
              <a:extLst>
                <a:ext uri="{FF2B5EF4-FFF2-40B4-BE49-F238E27FC236}">
                  <a16:creationId xmlns:a16="http://schemas.microsoft.com/office/drawing/2014/main" id="{CD849CC5-702A-8144-BED4-A4DAF7980424}"/>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61" name="Group 60">
            <a:extLst>
              <a:ext uri="{FF2B5EF4-FFF2-40B4-BE49-F238E27FC236}">
                <a16:creationId xmlns:a16="http://schemas.microsoft.com/office/drawing/2014/main" id="{03A31556-A1E4-394E-A667-BE16E2A81C1A}"/>
              </a:ext>
            </a:extLst>
          </p:cNvPr>
          <p:cNvGrpSpPr/>
          <p:nvPr/>
        </p:nvGrpSpPr>
        <p:grpSpPr>
          <a:xfrm>
            <a:off x="8720518" y="5674301"/>
            <a:ext cx="893521" cy="638175"/>
            <a:chOff x="9021521" y="4275897"/>
            <a:chExt cx="893521" cy="638175"/>
          </a:xfrm>
        </p:grpSpPr>
        <p:sp>
          <p:nvSpPr>
            <p:cNvPr id="62" name="Text Box 25">
              <a:extLst>
                <a:ext uri="{FF2B5EF4-FFF2-40B4-BE49-F238E27FC236}">
                  <a16:creationId xmlns:a16="http://schemas.microsoft.com/office/drawing/2014/main" id="{60E20416-5EA0-7543-AEAC-9857362CEEB6}"/>
                </a:ext>
              </a:extLst>
            </p:cNvPr>
            <p:cNvSpPr txBox="1">
              <a:spLocks noChangeArrowheads="1"/>
            </p:cNvSpPr>
            <p:nvPr/>
          </p:nvSpPr>
          <p:spPr bwMode="auto">
            <a:xfrm>
              <a:off x="9021521" y="4421947"/>
              <a:ext cx="42672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grpSp>
          <p:nvGrpSpPr>
            <p:cNvPr id="63" name="Group 62">
              <a:extLst>
                <a:ext uri="{FF2B5EF4-FFF2-40B4-BE49-F238E27FC236}">
                  <a16:creationId xmlns:a16="http://schemas.microsoft.com/office/drawing/2014/main" id="{6AA3E933-BCD9-CF44-97BC-401ADFE6D39B}"/>
                </a:ext>
              </a:extLst>
            </p:cNvPr>
            <p:cNvGrpSpPr/>
            <p:nvPr/>
          </p:nvGrpSpPr>
          <p:grpSpPr>
            <a:xfrm>
              <a:off x="9211779" y="4275897"/>
              <a:ext cx="703263" cy="638175"/>
              <a:chOff x="9211779" y="4275897"/>
              <a:chExt cx="703263" cy="638175"/>
            </a:xfrm>
          </p:grpSpPr>
          <p:sp>
            <p:nvSpPr>
              <p:cNvPr id="64" name="Text Box 26">
                <a:extLst>
                  <a:ext uri="{FF2B5EF4-FFF2-40B4-BE49-F238E27FC236}">
                    <a16:creationId xmlns:a16="http://schemas.microsoft.com/office/drawing/2014/main" id="{11AB5857-3B67-DC42-A125-978DBBA95080}"/>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65" name="Text Box 27">
                <a:extLst>
                  <a:ext uri="{FF2B5EF4-FFF2-40B4-BE49-F238E27FC236}">
                    <a16:creationId xmlns:a16="http://schemas.microsoft.com/office/drawing/2014/main" id="{C46E62AB-3611-114F-AA86-E18C2ED70BEF}"/>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66" name="Text Box 28">
                <a:extLst>
                  <a:ext uri="{FF2B5EF4-FFF2-40B4-BE49-F238E27FC236}">
                    <a16:creationId xmlns:a16="http://schemas.microsoft.com/office/drawing/2014/main" id="{9AD6C1D1-4C86-BA42-8F13-7D865186012E}"/>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spTree>
    <p:extLst>
      <p:ext uri="{BB962C8B-B14F-4D97-AF65-F5344CB8AC3E}">
        <p14:creationId xmlns:p14="http://schemas.microsoft.com/office/powerpoint/2010/main" val="2103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37</a:t>
            </a:fld>
            <a:endParaRPr lang="en-US" dirty="0"/>
          </a:p>
        </p:txBody>
      </p:sp>
      <p:sp>
        <p:nvSpPr>
          <p:cNvPr id="44" name="Text Box 7">
            <a:extLst>
              <a:ext uri="{FF2B5EF4-FFF2-40B4-BE49-F238E27FC236}">
                <a16:creationId xmlns:a16="http://schemas.microsoft.com/office/drawing/2014/main" id="{CE86042F-3271-1D4E-B8DA-ABF933504E99}"/>
              </a:ext>
            </a:extLst>
          </p:cNvPr>
          <p:cNvSpPr txBox="1">
            <a:spLocks noChangeArrowheads="1"/>
          </p:cNvSpPr>
          <p:nvPr/>
        </p:nvSpPr>
        <p:spPr bwMode="auto">
          <a:xfrm>
            <a:off x="8134143" y="1129265"/>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nvGrpSpPr>
          <p:cNvPr id="3" name="Group 2">
            <a:extLst>
              <a:ext uri="{FF2B5EF4-FFF2-40B4-BE49-F238E27FC236}">
                <a16:creationId xmlns:a16="http://schemas.microsoft.com/office/drawing/2014/main" id="{83AB8D43-8150-1B49-AF72-A5318307076B}"/>
              </a:ext>
            </a:extLst>
          </p:cNvPr>
          <p:cNvGrpSpPr/>
          <p:nvPr/>
        </p:nvGrpSpPr>
        <p:grpSpPr>
          <a:xfrm>
            <a:off x="911086" y="3648075"/>
            <a:ext cx="10976113" cy="2792482"/>
            <a:chOff x="911086" y="3648075"/>
            <a:chExt cx="10976113" cy="2792482"/>
          </a:xfrm>
        </p:grpSpPr>
        <p:sp>
          <p:nvSpPr>
            <p:cNvPr id="56" name="Rectangle 11">
              <a:extLst>
                <a:ext uri="{FF2B5EF4-FFF2-40B4-BE49-F238E27FC236}">
                  <a16:creationId xmlns:a16="http://schemas.microsoft.com/office/drawing/2014/main" id="{02B7BF4C-C3E8-E34C-B98E-4BD63E5307C8}"/>
                </a:ext>
              </a:extLst>
            </p:cNvPr>
            <p:cNvSpPr txBox="1">
              <a:spLocks noChangeArrowheads="1"/>
            </p:cNvSpPr>
            <p:nvPr/>
          </p:nvSpPr>
          <p:spPr>
            <a:xfrm>
              <a:off x="911086" y="3648075"/>
              <a:ext cx="10976113" cy="2792482"/>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Font typeface="Wingdings" charset="0"/>
                <a:buNone/>
              </a:pPr>
              <a:r>
                <a:rPr lang="en-US" sz="3000" dirty="0">
                  <a:solidFill>
                    <a:srgbClr val="C00000"/>
                  </a:solidFill>
                </a:rPr>
                <a:t>Alice thus verifies that:</a:t>
              </a:r>
            </a:p>
            <a:p>
              <a:pPr marL="522288" lvl="1" indent="-287338">
                <a:buClr>
                  <a:srgbClr val="0012A0"/>
                </a:buClr>
                <a:buFont typeface="Wingdings" charset="2"/>
                <a:buChar char="§"/>
              </a:pPr>
              <a:r>
                <a:rPr lang="en-US" sz="3000" dirty="0"/>
                <a:t>Bob signed m</a:t>
              </a:r>
            </a:p>
            <a:p>
              <a:pPr marL="522288" lvl="1" indent="-287338">
                <a:buClr>
                  <a:srgbClr val="0012A0"/>
                </a:buClr>
                <a:buFont typeface="Wingdings" charset="2"/>
                <a:buChar char="§"/>
              </a:pPr>
              <a:r>
                <a:rPr lang="en-US" sz="3000" dirty="0"/>
                <a:t>no one else signed m</a:t>
              </a:r>
            </a:p>
            <a:p>
              <a:pPr marL="522288" lvl="1" indent="-287338">
                <a:buClr>
                  <a:srgbClr val="0012A0"/>
                </a:buClr>
                <a:buFont typeface="Wingdings" charset="2"/>
                <a:buChar char="§"/>
              </a:pPr>
              <a:r>
                <a:rPr lang="en-US" sz="3000" dirty="0"/>
                <a:t>Bob signed m and not m’</a:t>
              </a:r>
              <a:endParaRPr lang="en-US" altLang="ja-JP" sz="3000" dirty="0"/>
            </a:p>
            <a:p>
              <a:pPr marL="381000" indent="-381000">
                <a:buFont typeface="Wingdings" charset="0"/>
                <a:buNone/>
              </a:pPr>
              <a:r>
                <a:rPr lang="en-US" sz="3000" dirty="0">
                  <a:solidFill>
                    <a:srgbClr val="C00000"/>
                  </a:solidFill>
                </a:rPr>
                <a:t>non-repudiation:</a:t>
              </a:r>
            </a:p>
            <a:p>
              <a:pPr marL="800100" lvl="1" indent="-342900">
                <a:buFont typeface="Wingdings" charset="0"/>
                <a:buChar char="ü"/>
              </a:pPr>
              <a:r>
                <a:rPr lang="en-US" sz="3000" dirty="0"/>
                <a:t>Alice can take m, and signature K</a:t>
              </a:r>
              <a:r>
                <a:rPr lang="en-US" sz="3000" baseline="-25000" dirty="0"/>
                <a:t>B</a:t>
              </a:r>
              <a:r>
                <a:rPr lang="en-US" sz="3000" dirty="0"/>
                <a:t>(m) to court and prove that Bob signed m</a:t>
              </a:r>
            </a:p>
            <a:p>
              <a:pPr marL="381000" indent="-381000">
                <a:buFont typeface="Wingdings" charset="0"/>
                <a:buChar char="ü"/>
              </a:pPr>
              <a:endParaRPr lang="en-US" sz="2400" dirty="0">
                <a:latin typeface="Gill Sans MT" charset="0"/>
              </a:endParaRPr>
            </a:p>
          </p:txBody>
        </p:sp>
        <p:sp>
          <p:nvSpPr>
            <p:cNvPr id="57" name="Text Box 12">
              <a:extLst>
                <a:ext uri="{FF2B5EF4-FFF2-40B4-BE49-F238E27FC236}">
                  <a16:creationId xmlns:a16="http://schemas.microsoft.com/office/drawing/2014/main" id="{C773B6DE-E51B-254E-B064-733EB2A7F138}"/>
                </a:ext>
              </a:extLst>
            </p:cNvPr>
            <p:cNvSpPr txBox="1">
              <a:spLocks noChangeArrowheads="1"/>
            </p:cNvSpPr>
            <p:nvPr/>
          </p:nvSpPr>
          <p:spPr bwMode="auto">
            <a:xfrm>
              <a:off x="6230316" y="5250071"/>
              <a:ext cx="7366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sp>
        <p:nvSpPr>
          <p:cNvPr id="58" name="Rectangle 3">
            <a:extLst>
              <a:ext uri="{FF2B5EF4-FFF2-40B4-BE49-F238E27FC236}">
                <a16:creationId xmlns:a16="http://schemas.microsoft.com/office/drawing/2014/main" id="{5E59394B-2781-2E4C-8768-154AB5B6D7E0}"/>
              </a:ext>
            </a:extLst>
          </p:cNvPr>
          <p:cNvSpPr txBox="1">
            <a:spLocks noChangeArrowheads="1"/>
          </p:cNvSpPr>
          <p:nvPr/>
        </p:nvSpPr>
        <p:spPr bwMode="auto">
          <a:xfrm>
            <a:off x="982525" y="1239838"/>
            <a:ext cx="11209475"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277813" indent="-277813">
              <a:lnSpc>
                <a:spcPct val="110000"/>
              </a:lnSpc>
              <a:spcBef>
                <a:spcPct val="20000"/>
              </a:spcBef>
              <a:buClr>
                <a:srgbClr val="0012A0"/>
              </a:buClr>
              <a:buSzPct val="100000"/>
              <a:buFont typeface="Wingdings" charset="2"/>
              <a:buChar char="§"/>
            </a:pPr>
            <a:r>
              <a:rPr lang="en-US" sz="2800" dirty="0">
                <a:latin typeface="+mn-lt"/>
              </a:rPr>
              <a:t>suppose Alice receives msg m, with signature: m, K</a:t>
            </a:r>
            <a:r>
              <a:rPr lang="en-US" sz="2800" baseline="-25000" dirty="0">
                <a:latin typeface="+mn-lt"/>
              </a:rPr>
              <a:t>B</a:t>
            </a:r>
            <a:r>
              <a:rPr lang="en-US" sz="2800" dirty="0">
                <a:latin typeface="+mn-lt"/>
              </a:rPr>
              <a:t>(m)</a:t>
            </a:r>
          </a:p>
          <a:p>
            <a:pPr marL="277813" indent="-277813">
              <a:lnSpc>
                <a:spcPct val="110000"/>
              </a:lnSpc>
              <a:spcBef>
                <a:spcPct val="20000"/>
              </a:spcBef>
              <a:buClr>
                <a:srgbClr val="0012A0"/>
              </a:buClr>
              <a:buSzPct val="100000"/>
              <a:buFont typeface="Wingdings" charset="2"/>
              <a:buChar char="§"/>
            </a:pPr>
            <a:r>
              <a:rPr lang="en-US" sz="2800" dirty="0">
                <a:latin typeface="+mn-lt"/>
              </a:rPr>
              <a:t>Alice verifies m signed by Bob by applying Bob’</a:t>
            </a:r>
            <a:r>
              <a:rPr lang="en-US" altLang="ja-JP" sz="2800" dirty="0">
                <a:latin typeface="+mn-lt"/>
              </a:rPr>
              <a:t>s public key K</a:t>
            </a:r>
            <a:r>
              <a:rPr lang="en-US" altLang="ja-JP" sz="2800" baseline="-25000" dirty="0">
                <a:latin typeface="+mn-lt"/>
              </a:rPr>
              <a:t>B</a:t>
            </a:r>
            <a:r>
              <a:rPr lang="en-US" altLang="ja-JP" sz="2800" dirty="0">
                <a:latin typeface="+mn-lt"/>
              </a:rPr>
              <a:t> to K</a:t>
            </a:r>
            <a:r>
              <a:rPr lang="en-US" altLang="ja-JP" sz="2800" baseline="-25000" dirty="0">
                <a:latin typeface="+mn-lt"/>
              </a:rPr>
              <a:t>B</a:t>
            </a:r>
            <a:r>
              <a:rPr lang="en-US" altLang="ja-JP" sz="2800" dirty="0">
                <a:latin typeface="+mn-lt"/>
              </a:rPr>
              <a:t>(m) then checks K</a:t>
            </a:r>
            <a:r>
              <a:rPr lang="en-US" altLang="ja-JP" sz="2800" baseline="-25000" dirty="0">
                <a:latin typeface="+mn-lt"/>
              </a:rPr>
              <a:t>B</a:t>
            </a:r>
            <a:r>
              <a:rPr lang="en-US" altLang="ja-JP" sz="2800" dirty="0">
                <a:latin typeface="+mn-lt"/>
              </a:rPr>
              <a:t>(K</a:t>
            </a:r>
            <a:r>
              <a:rPr lang="en-US" altLang="ja-JP" sz="2800" baseline="-25000" dirty="0">
                <a:latin typeface="+mn-lt"/>
              </a:rPr>
              <a:t>B</a:t>
            </a:r>
            <a:r>
              <a:rPr lang="en-US" altLang="ja-JP" sz="2800" dirty="0">
                <a:latin typeface="+mn-lt"/>
              </a:rPr>
              <a:t>(m) ) = m.</a:t>
            </a:r>
          </a:p>
          <a:p>
            <a:pPr marL="277813" indent="-277813">
              <a:lnSpc>
                <a:spcPct val="110000"/>
              </a:lnSpc>
              <a:spcBef>
                <a:spcPct val="20000"/>
              </a:spcBef>
              <a:buClr>
                <a:srgbClr val="0012A0"/>
              </a:buClr>
              <a:buSzPct val="100000"/>
              <a:buFont typeface="Wingdings" charset="2"/>
              <a:buChar char="§"/>
            </a:pPr>
            <a:r>
              <a:rPr lang="en-US" sz="2800" dirty="0">
                <a:latin typeface="+mn-lt"/>
              </a:rPr>
              <a:t>If K</a:t>
            </a:r>
            <a:r>
              <a:rPr lang="en-US" sz="2800" baseline="-25000" dirty="0">
                <a:latin typeface="+mn-lt"/>
              </a:rPr>
              <a:t>B</a:t>
            </a:r>
            <a:r>
              <a:rPr lang="en-US" sz="2800" dirty="0">
                <a:latin typeface="+mn-lt"/>
              </a:rPr>
              <a:t>(K</a:t>
            </a:r>
            <a:r>
              <a:rPr lang="en-US" sz="2800" baseline="-25000" dirty="0">
                <a:latin typeface="+mn-lt"/>
              </a:rPr>
              <a:t>B</a:t>
            </a:r>
            <a:r>
              <a:rPr lang="en-US" sz="2800" dirty="0">
                <a:latin typeface="+mn-lt"/>
              </a:rPr>
              <a:t>(m) ) = m, whoever signed m must have used Bob’</a:t>
            </a:r>
            <a:r>
              <a:rPr lang="en-US" altLang="ja-JP" sz="2800" dirty="0">
                <a:latin typeface="+mn-lt"/>
              </a:rPr>
              <a:t>s private key</a:t>
            </a:r>
          </a:p>
        </p:txBody>
      </p:sp>
      <p:sp>
        <p:nvSpPr>
          <p:cNvPr id="59" name="Text Box 7">
            <a:extLst>
              <a:ext uri="{FF2B5EF4-FFF2-40B4-BE49-F238E27FC236}">
                <a16:creationId xmlns:a16="http://schemas.microsoft.com/office/drawing/2014/main" id="{047B424C-87AE-D342-8A27-BAEB832E00E5}"/>
              </a:ext>
            </a:extLst>
          </p:cNvPr>
          <p:cNvSpPr txBox="1">
            <a:spLocks noChangeArrowheads="1"/>
          </p:cNvSpPr>
          <p:nvPr/>
        </p:nvSpPr>
        <p:spPr bwMode="auto">
          <a:xfrm>
            <a:off x="1703388" y="2433638"/>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7" name="Text Box 7">
            <a:extLst>
              <a:ext uri="{FF2B5EF4-FFF2-40B4-BE49-F238E27FC236}">
                <a16:creationId xmlns:a16="http://schemas.microsoft.com/office/drawing/2014/main" id="{956480F6-18F7-0C41-A084-D1D19E4881D1}"/>
              </a:ext>
            </a:extLst>
          </p:cNvPr>
          <p:cNvSpPr txBox="1">
            <a:spLocks noChangeArrowheads="1"/>
          </p:cNvSpPr>
          <p:nvPr/>
        </p:nvSpPr>
        <p:spPr bwMode="auto">
          <a:xfrm>
            <a:off x="3201642" y="2148164"/>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8" name="Text Box 7">
            <a:extLst>
              <a:ext uri="{FF2B5EF4-FFF2-40B4-BE49-F238E27FC236}">
                <a16:creationId xmlns:a16="http://schemas.microsoft.com/office/drawing/2014/main" id="{6726CCD4-8193-2F40-8804-69A46F7E82E8}"/>
              </a:ext>
            </a:extLst>
          </p:cNvPr>
          <p:cNvSpPr txBox="1">
            <a:spLocks noChangeArrowheads="1"/>
          </p:cNvSpPr>
          <p:nvPr/>
        </p:nvSpPr>
        <p:spPr bwMode="auto">
          <a:xfrm>
            <a:off x="10242895" y="1671638"/>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9" name="Text Box 7">
            <a:extLst>
              <a:ext uri="{FF2B5EF4-FFF2-40B4-BE49-F238E27FC236}">
                <a16:creationId xmlns:a16="http://schemas.microsoft.com/office/drawing/2014/main" id="{B813668F-F8DE-834D-BFAE-B0EF33363C15}"/>
              </a:ext>
            </a:extLst>
          </p:cNvPr>
          <p:cNvSpPr txBox="1">
            <a:spLocks noChangeArrowheads="1"/>
          </p:cNvSpPr>
          <p:nvPr/>
        </p:nvSpPr>
        <p:spPr bwMode="auto">
          <a:xfrm>
            <a:off x="1295400" y="2466975"/>
            <a:ext cx="736600" cy="415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0" name="Text Box 7">
            <a:extLst>
              <a:ext uri="{FF2B5EF4-FFF2-40B4-BE49-F238E27FC236}">
                <a16:creationId xmlns:a16="http://schemas.microsoft.com/office/drawing/2014/main" id="{546520CC-303A-8840-BFA6-458DDF08C03B}"/>
              </a:ext>
            </a:extLst>
          </p:cNvPr>
          <p:cNvSpPr txBox="1">
            <a:spLocks noChangeArrowheads="1"/>
          </p:cNvSpPr>
          <p:nvPr/>
        </p:nvSpPr>
        <p:spPr bwMode="auto">
          <a:xfrm>
            <a:off x="9487245" y="1687513"/>
            <a:ext cx="736600" cy="41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1" name="Text Box 7">
            <a:extLst>
              <a:ext uri="{FF2B5EF4-FFF2-40B4-BE49-F238E27FC236}">
                <a16:creationId xmlns:a16="http://schemas.microsoft.com/office/drawing/2014/main" id="{7EE7C6A5-3E58-3B4D-A409-4A9F3B4DE478}"/>
              </a:ext>
            </a:extLst>
          </p:cNvPr>
          <p:cNvSpPr txBox="1">
            <a:spLocks noChangeArrowheads="1"/>
          </p:cNvSpPr>
          <p:nvPr/>
        </p:nvSpPr>
        <p:spPr bwMode="auto">
          <a:xfrm>
            <a:off x="2779367" y="2165626"/>
            <a:ext cx="736600" cy="415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Tree>
    <p:extLst>
      <p:ext uri="{BB962C8B-B14F-4D97-AF65-F5344CB8AC3E}">
        <p14:creationId xmlns:p14="http://schemas.microsoft.com/office/powerpoint/2010/main" val="22052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Message digests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38</a:t>
            </a:fld>
            <a:endParaRPr lang="en-US" dirty="0"/>
          </a:p>
        </p:txBody>
      </p:sp>
      <p:sp>
        <p:nvSpPr>
          <p:cNvPr id="18" name="Rectangle 4">
            <a:extLst>
              <a:ext uri="{FF2B5EF4-FFF2-40B4-BE49-F238E27FC236}">
                <a16:creationId xmlns:a16="http://schemas.microsoft.com/office/drawing/2014/main" id="{5609ECB0-3A94-1341-9EBB-C98248A1F3FF}"/>
              </a:ext>
            </a:extLst>
          </p:cNvPr>
          <p:cNvSpPr txBox="1">
            <a:spLocks noChangeArrowheads="1"/>
          </p:cNvSpPr>
          <p:nvPr/>
        </p:nvSpPr>
        <p:spPr>
          <a:xfrm>
            <a:off x="715618" y="4531897"/>
            <a:ext cx="10853530" cy="209750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500" dirty="0">
                <a:solidFill>
                  <a:srgbClr val="C00000"/>
                </a:solidFill>
              </a:rPr>
              <a:t>Hash function properties:</a:t>
            </a:r>
          </a:p>
          <a:p>
            <a:pPr marL="574675" indent="-274638">
              <a:spcBef>
                <a:spcPts val="600"/>
              </a:spcBef>
            </a:pPr>
            <a:r>
              <a:rPr lang="en-US" dirty="0"/>
              <a:t>many-to-1</a:t>
            </a:r>
          </a:p>
          <a:p>
            <a:pPr marL="574675" indent="-274638">
              <a:spcBef>
                <a:spcPts val="600"/>
              </a:spcBef>
            </a:pPr>
            <a:r>
              <a:rPr lang="en-US" dirty="0"/>
              <a:t>produces fixed-size msg digest (fingerprint)</a:t>
            </a:r>
          </a:p>
          <a:p>
            <a:pPr marL="574675" indent="-274638">
              <a:spcBef>
                <a:spcPts val="600"/>
              </a:spcBef>
            </a:pPr>
            <a:r>
              <a:rPr lang="en-US" dirty="0"/>
              <a:t>given message digest </a:t>
            </a:r>
            <a:r>
              <a:rPr lang="en-US" i="1" dirty="0"/>
              <a:t>x</a:t>
            </a:r>
            <a:r>
              <a:rPr lang="en-US" dirty="0"/>
              <a:t>, computationally infeasible to find </a:t>
            </a:r>
            <a:r>
              <a:rPr lang="en-US" i="1" dirty="0"/>
              <a:t>m</a:t>
            </a:r>
            <a:r>
              <a:rPr lang="en-US" dirty="0"/>
              <a:t> such that </a:t>
            </a:r>
            <a:r>
              <a:rPr lang="en-US" i="1" dirty="0"/>
              <a:t>x = H(m)</a:t>
            </a:r>
          </a:p>
          <a:p>
            <a:pPr>
              <a:buFont typeface="Wingdings" charset="0"/>
              <a:buNone/>
            </a:pPr>
            <a:endParaRPr lang="en-US" dirty="0"/>
          </a:p>
          <a:p>
            <a:pPr>
              <a:buFont typeface="Wingdings" charset="0"/>
              <a:buNone/>
            </a:pPr>
            <a:endParaRPr lang="en-US" sz="2000" dirty="0">
              <a:latin typeface="Gill Sans MT" charset="0"/>
            </a:endParaRPr>
          </a:p>
        </p:txBody>
      </p:sp>
      <p:grpSp>
        <p:nvGrpSpPr>
          <p:cNvPr id="5" name="Group 4">
            <a:extLst>
              <a:ext uri="{FF2B5EF4-FFF2-40B4-BE49-F238E27FC236}">
                <a16:creationId xmlns:a16="http://schemas.microsoft.com/office/drawing/2014/main" id="{D76711DE-5BCA-8145-BDA5-E821E6B7FBF9}"/>
              </a:ext>
            </a:extLst>
          </p:cNvPr>
          <p:cNvGrpSpPr/>
          <p:nvPr/>
        </p:nvGrpSpPr>
        <p:grpSpPr>
          <a:xfrm>
            <a:off x="3588165" y="3273286"/>
            <a:ext cx="4575174" cy="1008822"/>
            <a:chOff x="6463887" y="636104"/>
            <a:chExt cx="4575174" cy="1008822"/>
          </a:xfrm>
        </p:grpSpPr>
        <p:grpSp>
          <p:nvGrpSpPr>
            <p:cNvPr id="4" name="Group 3">
              <a:extLst>
                <a:ext uri="{FF2B5EF4-FFF2-40B4-BE49-F238E27FC236}">
                  <a16:creationId xmlns:a16="http://schemas.microsoft.com/office/drawing/2014/main" id="{8EDFE7CF-2327-6543-8885-7E6CEA2AE74D}"/>
                </a:ext>
              </a:extLst>
            </p:cNvPr>
            <p:cNvGrpSpPr/>
            <p:nvPr/>
          </p:nvGrpSpPr>
          <p:grpSpPr>
            <a:xfrm>
              <a:off x="6463887" y="636104"/>
              <a:ext cx="1384938" cy="1008822"/>
              <a:chOff x="434147" y="4121426"/>
              <a:chExt cx="1384938" cy="1008822"/>
            </a:xfrm>
          </p:grpSpPr>
          <p:pic>
            <p:nvPicPr>
              <p:cNvPr id="16" name="Picture 15">
                <a:extLst>
                  <a:ext uri="{FF2B5EF4-FFF2-40B4-BE49-F238E27FC236}">
                    <a16:creationId xmlns:a16="http://schemas.microsoft.com/office/drawing/2014/main" id="{8F172699-9F33-624E-8D39-A7D9A08A61D7}"/>
                  </a:ext>
                </a:extLst>
              </p:cNvPr>
              <p:cNvPicPr>
                <a:picLocks noChangeAspect="1"/>
              </p:cNvPicPr>
              <p:nvPr/>
            </p:nvPicPr>
            <p:blipFill>
              <a:blip r:embed="rId3"/>
              <a:stretch>
                <a:fillRect/>
              </a:stretch>
            </p:blipFill>
            <p:spPr>
              <a:xfrm>
                <a:off x="447019" y="4121426"/>
                <a:ext cx="1372066" cy="1008822"/>
              </a:xfrm>
              <a:prstGeom prst="rect">
                <a:avLst/>
              </a:prstGeom>
            </p:spPr>
          </p:pic>
          <p:sp>
            <p:nvSpPr>
              <p:cNvPr id="21" name="Text Box 7">
                <a:extLst>
                  <a:ext uri="{FF2B5EF4-FFF2-40B4-BE49-F238E27FC236}">
                    <a16:creationId xmlns:a16="http://schemas.microsoft.com/office/drawing/2014/main" id="{486B9566-CED3-D045-B265-EC988F3660A5}"/>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22" name="Rectangle 8">
              <a:extLst>
                <a:ext uri="{FF2B5EF4-FFF2-40B4-BE49-F238E27FC236}">
                  <a16:creationId xmlns:a16="http://schemas.microsoft.com/office/drawing/2014/main" id="{5199ACEC-B6E5-AA4B-809E-E39426DE3BA8}"/>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3" name="Text Box 9">
              <a:extLst>
                <a:ext uri="{FF2B5EF4-FFF2-40B4-BE49-F238E27FC236}">
                  <a16:creationId xmlns:a16="http://schemas.microsoft.com/office/drawing/2014/main" id="{0D215AFC-9F10-E34D-9606-16C9F04FD853}"/>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24" name="Line 10">
              <a:extLst>
                <a:ext uri="{FF2B5EF4-FFF2-40B4-BE49-F238E27FC236}">
                  <a16:creationId xmlns:a16="http://schemas.microsoft.com/office/drawing/2014/main" id="{4352C06B-013A-3C40-A71C-475F92FB7612}"/>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5" name="Text Box 11">
              <a:extLst>
                <a:ext uri="{FF2B5EF4-FFF2-40B4-BE49-F238E27FC236}">
                  <a16:creationId xmlns:a16="http://schemas.microsoft.com/office/drawing/2014/main" id="{40C2249D-AF39-5D43-890D-EB0748821E8D}"/>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28" name="Line 10">
              <a:extLst>
                <a:ext uri="{FF2B5EF4-FFF2-40B4-BE49-F238E27FC236}">
                  <a16:creationId xmlns:a16="http://schemas.microsoft.com/office/drawing/2014/main" id="{9AD0E0FC-0316-CA4F-8777-C03580EC38E3}"/>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9" name="Rectangle 3">
            <a:extLst>
              <a:ext uri="{FF2B5EF4-FFF2-40B4-BE49-F238E27FC236}">
                <a16:creationId xmlns:a16="http://schemas.microsoft.com/office/drawing/2014/main" id="{FDC35326-ED1E-FE4D-9A93-19CE679A25DE}"/>
              </a:ext>
            </a:extLst>
          </p:cNvPr>
          <p:cNvSpPr txBox="1">
            <a:spLocks noChangeArrowheads="1"/>
          </p:cNvSpPr>
          <p:nvPr/>
        </p:nvSpPr>
        <p:spPr>
          <a:xfrm>
            <a:off x="862977" y="1368840"/>
            <a:ext cx="11050726" cy="16129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0"/>
              <a:buNone/>
            </a:pPr>
            <a:r>
              <a:rPr lang="en-US" sz="3200" dirty="0"/>
              <a:t>computationally expensive to public-key-encrypt long messages </a:t>
            </a:r>
          </a:p>
          <a:p>
            <a:pPr marL="0" indent="0">
              <a:buFont typeface="Wingdings" charset="0"/>
              <a:buNone/>
            </a:pPr>
            <a:r>
              <a:rPr lang="en-US" sz="3600" dirty="0">
                <a:solidFill>
                  <a:srgbClr val="C00000"/>
                </a:solidFill>
              </a:rPr>
              <a:t>goal: </a:t>
            </a:r>
            <a:r>
              <a:rPr lang="en-US" sz="3200" dirty="0"/>
              <a:t>fixed-length, easy- to-compute digital “</a:t>
            </a:r>
            <a:r>
              <a:rPr lang="en-US" altLang="ja-JP" sz="3200" dirty="0"/>
              <a:t>fingerprint”</a:t>
            </a:r>
          </a:p>
          <a:p>
            <a:pPr>
              <a:spcBef>
                <a:spcPts val="400"/>
              </a:spcBef>
            </a:pPr>
            <a:r>
              <a:rPr lang="en-US" dirty="0"/>
              <a:t>apply hash function H to </a:t>
            </a:r>
            <a:r>
              <a:rPr lang="en-US" i="1" dirty="0"/>
              <a:t>m</a:t>
            </a:r>
            <a:r>
              <a:rPr lang="en-US" dirty="0"/>
              <a:t>, get fixed size message digest, </a:t>
            </a:r>
            <a:r>
              <a:rPr lang="en-US" i="1" dirty="0"/>
              <a:t>H(m)</a:t>
            </a:r>
            <a:endParaRPr lang="en-US" sz="2400" dirty="0"/>
          </a:p>
        </p:txBody>
      </p:sp>
    </p:spTree>
    <p:extLst>
      <p:ext uri="{BB962C8B-B14F-4D97-AF65-F5344CB8AC3E}">
        <p14:creationId xmlns:p14="http://schemas.microsoft.com/office/powerpoint/2010/main" val="358309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Internet checksum: poor crypto hash function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15" name="Rectangle 3">
            <a:extLst>
              <a:ext uri="{FF2B5EF4-FFF2-40B4-BE49-F238E27FC236}">
                <a16:creationId xmlns:a16="http://schemas.microsoft.com/office/drawing/2014/main" id="{A5CFB9A6-2751-1D40-8575-CD4D580963CA}"/>
              </a:ext>
            </a:extLst>
          </p:cNvPr>
          <p:cNvSpPr txBox="1">
            <a:spLocks noChangeArrowheads="1"/>
          </p:cNvSpPr>
          <p:nvPr/>
        </p:nvSpPr>
        <p:spPr>
          <a:xfrm>
            <a:off x="876300" y="1400244"/>
            <a:ext cx="10282030" cy="21224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t>Internet checksum has some properties of hash function:</a:t>
            </a:r>
          </a:p>
          <a:p>
            <a:pPr marL="457200" indent="-274638">
              <a:spcBef>
                <a:spcPts val="600"/>
              </a:spcBef>
            </a:pPr>
            <a:r>
              <a:rPr lang="en-US" dirty="0"/>
              <a:t>produces fixed length digest (16-bit sum) of message</a:t>
            </a:r>
          </a:p>
          <a:p>
            <a:pPr marL="457200" indent="-274638">
              <a:spcBef>
                <a:spcPts val="600"/>
              </a:spcBef>
            </a:pPr>
            <a:r>
              <a:rPr lang="en-US" dirty="0"/>
              <a:t>is many-to-one</a:t>
            </a:r>
          </a:p>
        </p:txBody>
      </p:sp>
      <p:sp>
        <p:nvSpPr>
          <p:cNvPr id="17" name="Rectangle 4">
            <a:extLst>
              <a:ext uri="{FF2B5EF4-FFF2-40B4-BE49-F238E27FC236}">
                <a16:creationId xmlns:a16="http://schemas.microsoft.com/office/drawing/2014/main" id="{5E386E9F-CFF2-D246-BE26-B962F1FE1938}"/>
              </a:ext>
            </a:extLst>
          </p:cNvPr>
          <p:cNvSpPr>
            <a:spLocks noChangeArrowheads="1"/>
          </p:cNvSpPr>
          <p:nvPr/>
        </p:nvSpPr>
        <p:spPr bwMode="auto">
          <a:xfrm>
            <a:off x="1031667" y="2995405"/>
            <a:ext cx="10282029" cy="976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ts val="600"/>
              </a:spcBef>
              <a:buClr>
                <a:srgbClr val="000099"/>
              </a:buClr>
              <a:buSzPct val="75000"/>
              <a:buFont typeface="Wingdings" charset="0"/>
              <a:buNone/>
              <a:defRPr/>
            </a:pPr>
            <a:r>
              <a:rPr lang="en-US" sz="2800" dirty="0">
                <a:cs typeface="+mn-cs"/>
              </a:rPr>
              <a:t>but given message with given hash value, it is easy to find another message with same hash value: </a:t>
            </a:r>
          </a:p>
        </p:txBody>
      </p:sp>
      <p:sp>
        <p:nvSpPr>
          <p:cNvPr id="19" name="Text Box 5">
            <a:extLst>
              <a:ext uri="{FF2B5EF4-FFF2-40B4-BE49-F238E27FC236}">
                <a16:creationId xmlns:a16="http://schemas.microsoft.com/office/drawing/2014/main" id="{2E96B89F-97B8-114A-A04F-39793039F015}"/>
              </a:ext>
            </a:extLst>
          </p:cNvPr>
          <p:cNvSpPr txBox="1">
            <a:spLocks noChangeArrowheads="1"/>
          </p:cNvSpPr>
          <p:nvPr/>
        </p:nvSpPr>
        <p:spPr bwMode="auto">
          <a:xfrm>
            <a:off x="1804366" y="4331390"/>
            <a:ext cx="1109663"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1</a:t>
            </a:r>
          </a:p>
          <a:p>
            <a:pPr algn="ctr">
              <a:defRPr/>
            </a:pPr>
            <a:r>
              <a:rPr lang="en-US" b="1" dirty="0">
                <a:latin typeface="Arial" charset="0"/>
                <a:cs typeface="Arial" charset="0"/>
              </a:rPr>
              <a:t>0 0 . 9</a:t>
            </a:r>
          </a:p>
          <a:p>
            <a:pPr algn="ctr">
              <a:defRPr/>
            </a:pPr>
            <a:r>
              <a:rPr lang="en-US" b="1" dirty="0">
                <a:latin typeface="Arial" charset="0"/>
                <a:cs typeface="Arial" charset="0"/>
              </a:rPr>
              <a:t>9 B O B</a:t>
            </a:r>
          </a:p>
        </p:txBody>
      </p:sp>
      <p:sp>
        <p:nvSpPr>
          <p:cNvPr id="20" name="Text Box 6">
            <a:extLst>
              <a:ext uri="{FF2B5EF4-FFF2-40B4-BE49-F238E27FC236}">
                <a16:creationId xmlns:a16="http://schemas.microsoft.com/office/drawing/2014/main" id="{8DC27A76-C869-6B4B-B25D-846EBAE95B08}"/>
              </a:ext>
            </a:extLst>
          </p:cNvPr>
          <p:cNvSpPr txBox="1">
            <a:spLocks noChangeArrowheads="1"/>
          </p:cNvSpPr>
          <p:nvPr/>
        </p:nvSpPr>
        <p:spPr bwMode="auto">
          <a:xfrm>
            <a:off x="3210891" y="4331390"/>
            <a:ext cx="1581150"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31</a:t>
            </a:r>
          </a:p>
          <a:p>
            <a:pPr algn="ctr">
              <a:defRPr/>
            </a:pPr>
            <a:r>
              <a:rPr lang="en-US" b="1" dirty="0">
                <a:latin typeface="Arial" charset="0"/>
                <a:cs typeface="Arial" charset="0"/>
              </a:rPr>
              <a:t>30 30 2E 39</a:t>
            </a:r>
          </a:p>
          <a:p>
            <a:pPr algn="ctr">
              <a:defRPr/>
            </a:pPr>
            <a:r>
              <a:rPr lang="en-US" b="1" dirty="0">
                <a:latin typeface="Arial" charset="0"/>
                <a:cs typeface="Arial" charset="0"/>
              </a:rPr>
              <a:t>39 42 D2 42</a:t>
            </a:r>
          </a:p>
        </p:txBody>
      </p:sp>
      <p:sp>
        <p:nvSpPr>
          <p:cNvPr id="26" name="Text Box 7">
            <a:extLst>
              <a:ext uri="{FF2B5EF4-FFF2-40B4-BE49-F238E27FC236}">
                <a16:creationId xmlns:a16="http://schemas.microsoft.com/office/drawing/2014/main" id="{327CE0C7-929E-3D43-819A-1FC457662EB6}"/>
              </a:ext>
            </a:extLst>
          </p:cNvPr>
          <p:cNvSpPr txBox="1">
            <a:spLocks noChangeArrowheads="1"/>
          </p:cNvSpPr>
          <p:nvPr/>
        </p:nvSpPr>
        <p:spPr bwMode="auto">
          <a:xfrm>
            <a:off x="1721816" y="3972615"/>
            <a:ext cx="12239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27" name="Text Box 8">
            <a:extLst>
              <a:ext uri="{FF2B5EF4-FFF2-40B4-BE49-F238E27FC236}">
                <a16:creationId xmlns:a16="http://schemas.microsoft.com/office/drawing/2014/main" id="{7CC79AF2-A056-4F4A-A6D7-116CB8909516}"/>
              </a:ext>
            </a:extLst>
          </p:cNvPr>
          <p:cNvSpPr txBox="1">
            <a:spLocks noChangeArrowheads="1"/>
          </p:cNvSpPr>
          <p:nvPr/>
        </p:nvSpPr>
        <p:spPr bwMode="auto">
          <a:xfrm>
            <a:off x="3210891" y="3967853"/>
            <a:ext cx="164941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0" name="Line 9">
            <a:extLst>
              <a:ext uri="{FF2B5EF4-FFF2-40B4-BE49-F238E27FC236}">
                <a16:creationId xmlns:a16="http://schemas.microsoft.com/office/drawing/2014/main" id="{80AE841F-F61F-A44E-825C-CBE56280003E}"/>
              </a:ext>
            </a:extLst>
          </p:cNvPr>
          <p:cNvSpPr>
            <a:spLocks noChangeShapeType="1"/>
          </p:cNvSpPr>
          <p:nvPr/>
        </p:nvSpPr>
        <p:spPr bwMode="auto">
          <a:xfrm>
            <a:off x="3191841" y="5350565"/>
            <a:ext cx="1603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0">
            <a:extLst>
              <a:ext uri="{FF2B5EF4-FFF2-40B4-BE49-F238E27FC236}">
                <a16:creationId xmlns:a16="http://schemas.microsoft.com/office/drawing/2014/main" id="{180C5637-141F-164F-9BF7-AF14F2A44AEF}"/>
              </a:ext>
            </a:extLst>
          </p:cNvPr>
          <p:cNvSpPr txBox="1">
            <a:spLocks noChangeArrowheads="1"/>
          </p:cNvSpPr>
          <p:nvPr/>
        </p:nvSpPr>
        <p:spPr bwMode="auto">
          <a:xfrm>
            <a:off x="3142629" y="5383903"/>
            <a:ext cx="17446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2" name="Text Box 11">
            <a:extLst>
              <a:ext uri="{FF2B5EF4-FFF2-40B4-BE49-F238E27FC236}">
                <a16:creationId xmlns:a16="http://schemas.microsoft.com/office/drawing/2014/main" id="{68A9DA2C-57D1-A24F-B730-BCD4A1871C67}"/>
              </a:ext>
            </a:extLst>
          </p:cNvPr>
          <p:cNvSpPr txBox="1">
            <a:spLocks noChangeArrowheads="1"/>
          </p:cNvSpPr>
          <p:nvPr/>
        </p:nvSpPr>
        <p:spPr bwMode="auto">
          <a:xfrm>
            <a:off x="6825629" y="4315515"/>
            <a:ext cx="1109662"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a:t>
            </a:r>
            <a:r>
              <a:rPr lang="en-US" b="1" u="sng" dirty="0">
                <a:solidFill>
                  <a:srgbClr val="C00000"/>
                </a:solidFill>
                <a:latin typeface="Arial" charset="0"/>
                <a:cs typeface="Arial" charset="0"/>
              </a:rPr>
              <a:t>9</a:t>
            </a:r>
          </a:p>
          <a:p>
            <a:pPr algn="ctr">
              <a:defRPr/>
            </a:pPr>
            <a:r>
              <a:rPr lang="en-US" b="1" dirty="0">
                <a:latin typeface="Arial" charset="0"/>
                <a:cs typeface="Arial" charset="0"/>
              </a:rPr>
              <a:t>0 0 . </a:t>
            </a:r>
            <a:r>
              <a:rPr lang="en-US" b="1" u="sng" dirty="0">
                <a:solidFill>
                  <a:srgbClr val="C00000"/>
                </a:solidFill>
                <a:latin typeface="Arial" charset="0"/>
                <a:cs typeface="Arial" charset="0"/>
              </a:rPr>
              <a:t>1</a:t>
            </a:r>
          </a:p>
          <a:p>
            <a:pPr algn="ctr">
              <a:defRPr/>
            </a:pPr>
            <a:r>
              <a:rPr lang="en-US" b="1" dirty="0">
                <a:latin typeface="Arial" charset="0"/>
                <a:cs typeface="Arial" charset="0"/>
              </a:rPr>
              <a:t>9 B O B</a:t>
            </a:r>
          </a:p>
        </p:txBody>
      </p:sp>
      <p:sp>
        <p:nvSpPr>
          <p:cNvPr id="33" name="Text Box 12">
            <a:extLst>
              <a:ext uri="{FF2B5EF4-FFF2-40B4-BE49-F238E27FC236}">
                <a16:creationId xmlns:a16="http://schemas.microsoft.com/office/drawing/2014/main" id="{D844FFB7-DBBC-1A4D-B3C6-E6240D7D6F6E}"/>
              </a:ext>
            </a:extLst>
          </p:cNvPr>
          <p:cNvSpPr txBox="1">
            <a:spLocks noChangeArrowheads="1"/>
          </p:cNvSpPr>
          <p:nvPr/>
        </p:nvSpPr>
        <p:spPr bwMode="auto">
          <a:xfrm>
            <a:off x="8232154" y="4315515"/>
            <a:ext cx="1581150"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a:t>
            </a:r>
            <a:r>
              <a:rPr lang="en-US" b="1" u="sng" dirty="0">
                <a:solidFill>
                  <a:srgbClr val="C00000"/>
                </a:solidFill>
                <a:latin typeface="Arial" charset="0"/>
                <a:cs typeface="Arial" charset="0"/>
              </a:rPr>
              <a:t>39</a:t>
            </a:r>
          </a:p>
          <a:p>
            <a:pPr algn="ctr">
              <a:defRPr/>
            </a:pPr>
            <a:r>
              <a:rPr lang="en-US" b="1" dirty="0">
                <a:latin typeface="Arial" charset="0"/>
                <a:cs typeface="Arial" charset="0"/>
              </a:rPr>
              <a:t>30 30 2E </a:t>
            </a:r>
            <a:r>
              <a:rPr lang="en-US" b="1" u="sng" dirty="0">
                <a:solidFill>
                  <a:srgbClr val="C00000"/>
                </a:solidFill>
                <a:latin typeface="Arial" charset="0"/>
                <a:cs typeface="Arial" charset="0"/>
              </a:rPr>
              <a:t>31</a:t>
            </a:r>
          </a:p>
          <a:p>
            <a:pPr algn="ctr">
              <a:defRPr/>
            </a:pPr>
            <a:r>
              <a:rPr lang="en-US" b="1" dirty="0">
                <a:latin typeface="Arial" charset="0"/>
                <a:cs typeface="Arial" charset="0"/>
              </a:rPr>
              <a:t>39 42 D2 42</a:t>
            </a:r>
          </a:p>
        </p:txBody>
      </p:sp>
      <p:sp>
        <p:nvSpPr>
          <p:cNvPr id="34" name="Text Box 13">
            <a:extLst>
              <a:ext uri="{FF2B5EF4-FFF2-40B4-BE49-F238E27FC236}">
                <a16:creationId xmlns:a16="http://schemas.microsoft.com/office/drawing/2014/main" id="{B6EB42E9-A7D7-A949-973D-75A7C204E3C1}"/>
              </a:ext>
            </a:extLst>
          </p:cNvPr>
          <p:cNvSpPr txBox="1">
            <a:spLocks noChangeArrowheads="1"/>
          </p:cNvSpPr>
          <p:nvPr/>
        </p:nvSpPr>
        <p:spPr bwMode="auto">
          <a:xfrm>
            <a:off x="6743079" y="3956740"/>
            <a:ext cx="12239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35" name="Text Box 14">
            <a:extLst>
              <a:ext uri="{FF2B5EF4-FFF2-40B4-BE49-F238E27FC236}">
                <a16:creationId xmlns:a16="http://schemas.microsoft.com/office/drawing/2014/main" id="{3C642FAA-D19F-A64A-B465-98452562FE97}"/>
              </a:ext>
            </a:extLst>
          </p:cNvPr>
          <p:cNvSpPr txBox="1">
            <a:spLocks noChangeArrowheads="1"/>
          </p:cNvSpPr>
          <p:nvPr/>
        </p:nvSpPr>
        <p:spPr bwMode="auto">
          <a:xfrm>
            <a:off x="8232154" y="3951978"/>
            <a:ext cx="164941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6" name="Line 15">
            <a:extLst>
              <a:ext uri="{FF2B5EF4-FFF2-40B4-BE49-F238E27FC236}">
                <a16:creationId xmlns:a16="http://schemas.microsoft.com/office/drawing/2014/main" id="{3DF46F5E-D066-E043-AF4B-716096B09803}"/>
              </a:ext>
            </a:extLst>
          </p:cNvPr>
          <p:cNvSpPr>
            <a:spLocks noChangeShapeType="1"/>
          </p:cNvSpPr>
          <p:nvPr/>
        </p:nvSpPr>
        <p:spPr bwMode="auto">
          <a:xfrm>
            <a:off x="8213104" y="5334690"/>
            <a:ext cx="1603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7" name="Text Box 16">
            <a:extLst>
              <a:ext uri="{FF2B5EF4-FFF2-40B4-BE49-F238E27FC236}">
                <a16:creationId xmlns:a16="http://schemas.microsoft.com/office/drawing/2014/main" id="{1516AFD8-E50A-A842-BB2A-6F9336429FFB}"/>
              </a:ext>
            </a:extLst>
          </p:cNvPr>
          <p:cNvSpPr txBox="1">
            <a:spLocks noChangeArrowheads="1"/>
          </p:cNvSpPr>
          <p:nvPr/>
        </p:nvSpPr>
        <p:spPr bwMode="auto">
          <a:xfrm>
            <a:off x="8163891" y="5368028"/>
            <a:ext cx="17446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8" name="Text Box 17">
            <a:extLst>
              <a:ext uri="{FF2B5EF4-FFF2-40B4-BE49-F238E27FC236}">
                <a16:creationId xmlns:a16="http://schemas.microsoft.com/office/drawing/2014/main" id="{888A2083-7EA3-994F-ABA1-BC6B9E23EA9B}"/>
              </a:ext>
            </a:extLst>
          </p:cNvPr>
          <p:cNvSpPr txBox="1">
            <a:spLocks noChangeArrowheads="1"/>
          </p:cNvSpPr>
          <p:nvPr/>
        </p:nvSpPr>
        <p:spPr bwMode="auto">
          <a:xfrm>
            <a:off x="4944635" y="5442640"/>
            <a:ext cx="32428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Arial" charset="0"/>
              </a:rPr>
              <a:t>different messages</a:t>
            </a:r>
          </a:p>
          <a:p>
            <a:pPr algn="ctr">
              <a:defRPr/>
            </a:pPr>
            <a:r>
              <a:rPr lang="en-US" sz="2400" i="1" dirty="0">
                <a:solidFill>
                  <a:srgbClr val="0012A0"/>
                </a:solidFill>
                <a:latin typeface="+mn-lt"/>
                <a:cs typeface="Arial" charset="0"/>
              </a:rPr>
              <a:t>but identical checksums</a:t>
            </a:r>
            <a:r>
              <a:rPr lang="en-US" i="1" dirty="0">
                <a:latin typeface="+mn-lt"/>
                <a:cs typeface="Arial" charset="0"/>
              </a:rPr>
              <a:t>!</a:t>
            </a:r>
          </a:p>
        </p:txBody>
      </p:sp>
      <p:sp>
        <p:nvSpPr>
          <p:cNvPr id="39" name="Line 18">
            <a:extLst>
              <a:ext uri="{FF2B5EF4-FFF2-40B4-BE49-F238E27FC236}">
                <a16:creationId xmlns:a16="http://schemas.microsoft.com/office/drawing/2014/main" id="{91B6FCEC-BF46-924C-A488-4FF98F7C3499}"/>
              </a:ext>
            </a:extLst>
          </p:cNvPr>
          <p:cNvSpPr>
            <a:spLocks noChangeShapeType="1"/>
          </p:cNvSpPr>
          <p:nvPr/>
        </p:nvSpPr>
        <p:spPr bwMode="auto">
          <a:xfrm flipH="1" flipV="1">
            <a:off x="4879354" y="5575990"/>
            <a:ext cx="381000" cy="84138"/>
          </a:xfrm>
          <a:prstGeom prst="line">
            <a:avLst/>
          </a:prstGeom>
          <a:noFill/>
          <a:ln w="2857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0" name="Line 19">
            <a:extLst>
              <a:ext uri="{FF2B5EF4-FFF2-40B4-BE49-F238E27FC236}">
                <a16:creationId xmlns:a16="http://schemas.microsoft.com/office/drawing/2014/main" id="{8CCCD314-5330-6D49-9052-E25A95933402}"/>
              </a:ext>
            </a:extLst>
          </p:cNvPr>
          <p:cNvSpPr>
            <a:spLocks noChangeShapeType="1"/>
          </p:cNvSpPr>
          <p:nvPr/>
        </p:nvSpPr>
        <p:spPr bwMode="auto">
          <a:xfrm flipV="1">
            <a:off x="7789241" y="5560115"/>
            <a:ext cx="381000" cy="84138"/>
          </a:xfrm>
          <a:prstGeom prst="line">
            <a:avLst/>
          </a:prstGeom>
          <a:noFill/>
          <a:ln w="2857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Tree>
    <p:extLst>
      <p:ext uri="{BB962C8B-B14F-4D97-AF65-F5344CB8AC3E}">
        <p14:creationId xmlns:p14="http://schemas.microsoft.com/office/powerpoint/2010/main" val="183285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2E102F-B559-D74C-B1F7-42B1D4330A9B}"/>
              </a:ext>
            </a:extLst>
          </p:cNvPr>
          <p:cNvGrpSpPr/>
          <p:nvPr/>
        </p:nvGrpSpPr>
        <p:grpSpPr>
          <a:xfrm>
            <a:off x="4313903" y="4515085"/>
            <a:ext cx="1909916" cy="306675"/>
            <a:chOff x="1616358" y="2551230"/>
            <a:chExt cx="2141698" cy="218510"/>
          </a:xfrm>
        </p:grpSpPr>
        <p:sp>
          <p:nvSpPr>
            <p:cNvPr id="34" name="Rectangle 33">
              <a:extLst>
                <a:ext uri="{FF2B5EF4-FFF2-40B4-BE49-F238E27FC236}">
                  <a16:creationId xmlns:a16="http://schemas.microsoft.com/office/drawing/2014/main" id="{4F546669-9553-174C-8C04-88D4B8B5E631}"/>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Oval 34">
              <a:extLst>
                <a:ext uri="{FF2B5EF4-FFF2-40B4-BE49-F238E27FC236}">
                  <a16:creationId xmlns:a16="http://schemas.microsoft.com/office/drawing/2014/main" id="{D87D9967-A24E-F544-9A59-FD2A48433B92}"/>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Oval 35">
              <a:extLst>
                <a:ext uri="{FF2B5EF4-FFF2-40B4-BE49-F238E27FC236}">
                  <a16:creationId xmlns:a16="http://schemas.microsoft.com/office/drawing/2014/main" id="{5E93D35B-8FAD-964F-98EB-85771990F25E}"/>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Rectangle 36">
              <a:extLst>
                <a:ext uri="{FF2B5EF4-FFF2-40B4-BE49-F238E27FC236}">
                  <a16:creationId xmlns:a16="http://schemas.microsoft.com/office/drawing/2014/main" id="{5FC56D7B-912D-134F-A0C1-5929F034B9E3}"/>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a:t>
            </a:fld>
            <a:endParaRPr lang="en-US" dirty="0"/>
          </a:p>
        </p:txBody>
      </p:sp>
      <p:sp>
        <p:nvSpPr>
          <p:cNvPr id="5" name="Rectangle 3">
            <a:extLst>
              <a:ext uri="{FF2B5EF4-FFF2-40B4-BE49-F238E27FC236}">
                <a16:creationId xmlns:a16="http://schemas.microsoft.com/office/drawing/2014/main" id="{8981E4A1-C985-AA48-ACBA-A6F1FCF9CA4B}"/>
              </a:ext>
            </a:extLst>
          </p:cNvPr>
          <p:cNvSpPr txBox="1">
            <a:spLocks noChangeArrowheads="1"/>
          </p:cNvSpPr>
          <p:nvPr/>
        </p:nvSpPr>
        <p:spPr>
          <a:xfrm>
            <a:off x="990600" y="1341783"/>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(lovers!) want to communicate “</a:t>
            </a:r>
            <a:r>
              <a:rPr lang="en-US" altLang="ja-JP" dirty="0"/>
              <a:t>securely”</a:t>
            </a:r>
          </a:p>
          <a:p>
            <a:pPr indent="-287338"/>
            <a:r>
              <a:rPr lang="en-US" dirty="0"/>
              <a:t>Trudy (intruder) may intercept, delete, add messages</a:t>
            </a:r>
          </a:p>
        </p:txBody>
      </p:sp>
      <p:pic>
        <p:nvPicPr>
          <p:cNvPr id="7" name="Picture 6" descr="Alice">
            <a:extLst>
              <a:ext uri="{FF2B5EF4-FFF2-40B4-BE49-F238E27FC236}">
                <a16:creationId xmlns:a16="http://schemas.microsoft.com/office/drawing/2014/main" id="{D41C01D5-C522-4441-86E3-6D530C05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559" y="3421063"/>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Bob">
            <a:extLst>
              <a:ext uri="{FF2B5EF4-FFF2-40B4-BE49-F238E27FC236}">
                <a16:creationId xmlns:a16="http://schemas.microsoft.com/office/drawing/2014/main" id="{27314ED6-3AD0-5E4A-B3AB-B14814BF0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34" y="346868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9" descr="Eve">
            <a:extLst>
              <a:ext uri="{FF2B5EF4-FFF2-40B4-BE49-F238E27FC236}">
                <a16:creationId xmlns:a16="http://schemas.microsoft.com/office/drawing/2014/main" id="{C36C7116-CBC3-4246-B029-205ED76E3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71097" y="5387975"/>
            <a:ext cx="1082675" cy="1295400"/>
          </a:xfrm>
          <a:prstGeom prst="rect">
            <a:avLst/>
          </a:prstGeom>
          <a:noFill/>
        </p:spPr>
      </p:pic>
      <p:sp>
        <p:nvSpPr>
          <p:cNvPr id="10" name="Rectangle 11">
            <a:extLst>
              <a:ext uri="{FF2B5EF4-FFF2-40B4-BE49-F238E27FC236}">
                <a16:creationId xmlns:a16="http://schemas.microsoft.com/office/drawing/2014/main" id="{A92F29AA-F23F-2547-B160-DA6CE2711672}"/>
              </a:ext>
            </a:extLst>
          </p:cNvPr>
          <p:cNvSpPr>
            <a:spLocks noChangeArrowheads="1"/>
          </p:cNvSpPr>
          <p:nvPr/>
        </p:nvSpPr>
        <p:spPr bwMode="auto">
          <a:xfrm>
            <a:off x="2700959" y="4256088"/>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2" name="Text Box 12">
            <a:extLst>
              <a:ext uri="{FF2B5EF4-FFF2-40B4-BE49-F238E27FC236}">
                <a16:creationId xmlns:a16="http://schemas.microsoft.com/office/drawing/2014/main" id="{B6E3E372-2ADE-2A43-9779-A64AB5BA3E7F}"/>
              </a:ext>
            </a:extLst>
          </p:cNvPr>
          <p:cNvSpPr txBox="1">
            <a:spLocks noChangeArrowheads="1"/>
          </p:cNvSpPr>
          <p:nvPr/>
        </p:nvSpPr>
        <p:spPr bwMode="auto">
          <a:xfrm>
            <a:off x="2828511" y="4246492"/>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3" name="Group 2">
            <a:extLst>
              <a:ext uri="{FF2B5EF4-FFF2-40B4-BE49-F238E27FC236}">
                <a16:creationId xmlns:a16="http://schemas.microsoft.com/office/drawing/2014/main" id="{5A317176-141A-5F47-AE82-67DD4D8411A3}"/>
              </a:ext>
            </a:extLst>
          </p:cNvPr>
          <p:cNvGrpSpPr/>
          <p:nvPr/>
        </p:nvGrpSpPr>
        <p:grpSpPr>
          <a:xfrm>
            <a:off x="6455950" y="4272446"/>
            <a:ext cx="1293812" cy="839374"/>
            <a:chOff x="7224576" y="4365211"/>
            <a:chExt cx="1293812" cy="839374"/>
          </a:xfrm>
        </p:grpSpPr>
        <p:sp>
          <p:nvSpPr>
            <p:cNvPr id="13" name="Rectangle 13">
              <a:extLst>
                <a:ext uri="{FF2B5EF4-FFF2-40B4-BE49-F238E27FC236}">
                  <a16:creationId xmlns:a16="http://schemas.microsoft.com/office/drawing/2014/main" id="{5386017F-3A55-9C49-945C-0928FAEDA6BC}"/>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4" name="Text Box 14">
              <a:extLst>
                <a:ext uri="{FF2B5EF4-FFF2-40B4-BE49-F238E27FC236}">
                  <a16:creationId xmlns:a16="http://schemas.microsoft.com/office/drawing/2014/main" id="{1F0FE550-BD73-1149-8513-63C825B3BC74}"/>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5" name="Text Box 18">
            <a:extLst>
              <a:ext uri="{FF2B5EF4-FFF2-40B4-BE49-F238E27FC236}">
                <a16:creationId xmlns:a16="http://schemas.microsoft.com/office/drawing/2014/main" id="{2871BD83-FEA5-F04B-9AD0-59A6E9B634A2}"/>
              </a:ext>
            </a:extLst>
          </p:cNvPr>
          <p:cNvSpPr txBox="1">
            <a:spLocks noChangeArrowheads="1"/>
          </p:cNvSpPr>
          <p:nvPr/>
        </p:nvSpPr>
        <p:spPr bwMode="auto">
          <a:xfrm>
            <a:off x="3715372" y="3511550"/>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16" name="Line 19">
            <a:extLst>
              <a:ext uri="{FF2B5EF4-FFF2-40B4-BE49-F238E27FC236}">
                <a16:creationId xmlns:a16="http://schemas.microsoft.com/office/drawing/2014/main" id="{ED0D5246-4FE6-EB49-A4F4-63EFE600E966}"/>
              </a:ext>
            </a:extLst>
          </p:cNvPr>
          <p:cNvSpPr>
            <a:spLocks noChangeShapeType="1"/>
          </p:cNvSpPr>
          <p:nvPr/>
        </p:nvSpPr>
        <p:spPr bwMode="auto">
          <a:xfrm>
            <a:off x="4431334" y="3933825"/>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18" name="Line 17">
            <a:extLst>
              <a:ext uri="{FF2B5EF4-FFF2-40B4-BE49-F238E27FC236}">
                <a16:creationId xmlns:a16="http://schemas.microsoft.com/office/drawing/2014/main" id="{FB737BEF-635E-0B4E-9C2B-7E984A418C0D}"/>
              </a:ext>
            </a:extLst>
          </p:cNvPr>
          <p:cNvSpPr>
            <a:spLocks noChangeShapeType="1"/>
          </p:cNvSpPr>
          <p:nvPr/>
        </p:nvSpPr>
        <p:spPr bwMode="auto">
          <a:xfrm flipV="1">
            <a:off x="4037634" y="4667250"/>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19" name="Text Box 23">
            <a:extLst>
              <a:ext uri="{FF2B5EF4-FFF2-40B4-BE49-F238E27FC236}">
                <a16:creationId xmlns:a16="http://schemas.microsoft.com/office/drawing/2014/main" id="{A088F030-4F36-0E40-BDB5-E25C442EF185}"/>
              </a:ext>
            </a:extLst>
          </p:cNvPr>
          <p:cNvSpPr txBox="1">
            <a:spLocks noChangeArrowheads="1"/>
          </p:cNvSpPr>
          <p:nvPr/>
        </p:nvSpPr>
        <p:spPr bwMode="auto">
          <a:xfrm>
            <a:off x="4863134" y="3468688"/>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0" name="Line 24">
            <a:extLst>
              <a:ext uri="{FF2B5EF4-FFF2-40B4-BE49-F238E27FC236}">
                <a16:creationId xmlns:a16="http://schemas.microsoft.com/office/drawing/2014/main" id="{CAD963E2-1C4F-3E4B-8B7E-980218B6871C}"/>
              </a:ext>
            </a:extLst>
          </p:cNvPr>
          <p:cNvSpPr>
            <a:spLocks noChangeShapeType="1"/>
          </p:cNvSpPr>
          <p:nvPr/>
        </p:nvSpPr>
        <p:spPr bwMode="auto">
          <a:xfrm>
            <a:off x="5709272" y="4086225"/>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Freeform 25">
            <a:extLst>
              <a:ext uri="{FF2B5EF4-FFF2-40B4-BE49-F238E27FC236}">
                <a16:creationId xmlns:a16="http://schemas.microsoft.com/office/drawing/2014/main" id="{AB38AEF3-BCB8-E74B-A27C-43FD3B8F6715}"/>
              </a:ext>
            </a:extLst>
          </p:cNvPr>
          <p:cNvSpPr>
            <a:spLocks/>
          </p:cNvSpPr>
          <p:nvPr/>
        </p:nvSpPr>
        <p:spPr bwMode="auto">
          <a:xfrm>
            <a:off x="4517059" y="4765930"/>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2" name="Freeform 26">
            <a:extLst>
              <a:ext uri="{FF2B5EF4-FFF2-40B4-BE49-F238E27FC236}">
                <a16:creationId xmlns:a16="http://schemas.microsoft.com/office/drawing/2014/main" id="{7C6916B8-170A-BB43-A2C3-595906F3DF83}"/>
              </a:ext>
            </a:extLst>
          </p:cNvPr>
          <p:cNvSpPr>
            <a:spLocks/>
          </p:cNvSpPr>
          <p:nvPr/>
        </p:nvSpPr>
        <p:spPr bwMode="auto">
          <a:xfrm flipH="1">
            <a:off x="5191747" y="477909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3" name="Line 27">
            <a:extLst>
              <a:ext uri="{FF2B5EF4-FFF2-40B4-BE49-F238E27FC236}">
                <a16:creationId xmlns:a16="http://schemas.microsoft.com/office/drawing/2014/main" id="{EF78E35C-D23D-F54E-B7D2-D0B863099E6C}"/>
              </a:ext>
            </a:extLst>
          </p:cNvPr>
          <p:cNvSpPr>
            <a:spLocks noChangeShapeType="1"/>
          </p:cNvSpPr>
          <p:nvPr/>
        </p:nvSpPr>
        <p:spPr bwMode="auto">
          <a:xfrm flipV="1">
            <a:off x="1824147" y="4644462"/>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4" name="Text Box 28">
            <a:extLst>
              <a:ext uri="{FF2B5EF4-FFF2-40B4-BE49-F238E27FC236}">
                <a16:creationId xmlns:a16="http://schemas.microsoft.com/office/drawing/2014/main" id="{F78D243C-DAD1-2545-8A7F-EFA469532ABC}"/>
              </a:ext>
            </a:extLst>
          </p:cNvPr>
          <p:cNvSpPr txBox="1">
            <a:spLocks noChangeArrowheads="1"/>
          </p:cNvSpPr>
          <p:nvPr/>
        </p:nvSpPr>
        <p:spPr bwMode="auto">
          <a:xfrm>
            <a:off x="1196931" y="4440955"/>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5" name="Line 29">
            <a:extLst>
              <a:ext uri="{FF2B5EF4-FFF2-40B4-BE49-F238E27FC236}">
                <a16:creationId xmlns:a16="http://schemas.microsoft.com/office/drawing/2014/main" id="{70EA62CC-094B-3C41-A09D-B3C2234B040E}"/>
              </a:ext>
            </a:extLst>
          </p:cNvPr>
          <p:cNvSpPr>
            <a:spLocks noChangeShapeType="1"/>
          </p:cNvSpPr>
          <p:nvPr/>
        </p:nvSpPr>
        <p:spPr bwMode="auto">
          <a:xfrm flipV="1">
            <a:off x="7852447" y="4673293"/>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6" name="Text Box 30">
            <a:extLst>
              <a:ext uri="{FF2B5EF4-FFF2-40B4-BE49-F238E27FC236}">
                <a16:creationId xmlns:a16="http://schemas.microsoft.com/office/drawing/2014/main" id="{6801AEE1-C5DF-2E4D-A000-7105881F062C}"/>
              </a:ext>
            </a:extLst>
          </p:cNvPr>
          <p:cNvSpPr txBox="1">
            <a:spLocks noChangeArrowheads="1"/>
          </p:cNvSpPr>
          <p:nvPr/>
        </p:nvSpPr>
        <p:spPr bwMode="auto">
          <a:xfrm>
            <a:off x="8617725" y="4462411"/>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7" name="Text Box 31">
            <a:extLst>
              <a:ext uri="{FF2B5EF4-FFF2-40B4-BE49-F238E27FC236}">
                <a16:creationId xmlns:a16="http://schemas.microsoft.com/office/drawing/2014/main" id="{9914A3F1-3112-2F44-A2A9-D16F0B8DE284}"/>
              </a:ext>
            </a:extLst>
          </p:cNvPr>
          <p:cNvSpPr txBox="1">
            <a:spLocks noChangeArrowheads="1"/>
          </p:cNvSpPr>
          <p:nvPr/>
        </p:nvSpPr>
        <p:spPr bwMode="auto">
          <a:xfrm>
            <a:off x="1271519" y="3564145"/>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28" name="Text Box 32">
            <a:extLst>
              <a:ext uri="{FF2B5EF4-FFF2-40B4-BE49-F238E27FC236}">
                <a16:creationId xmlns:a16="http://schemas.microsoft.com/office/drawing/2014/main" id="{43A34027-1F74-E84A-8D3E-88B03152D0BD}"/>
              </a:ext>
            </a:extLst>
          </p:cNvPr>
          <p:cNvSpPr txBox="1">
            <a:spLocks noChangeArrowheads="1"/>
          </p:cNvSpPr>
          <p:nvPr/>
        </p:nvSpPr>
        <p:spPr bwMode="auto">
          <a:xfrm>
            <a:off x="8426175" y="3548753"/>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29" name="Text Box 33">
            <a:extLst>
              <a:ext uri="{FF2B5EF4-FFF2-40B4-BE49-F238E27FC236}">
                <a16:creationId xmlns:a16="http://schemas.microsoft.com/office/drawing/2014/main" id="{7911D325-AAB9-0840-9130-68C94E244931}"/>
              </a:ext>
            </a:extLst>
          </p:cNvPr>
          <p:cNvSpPr txBox="1">
            <a:spLocks noChangeArrowheads="1"/>
          </p:cNvSpPr>
          <p:nvPr/>
        </p:nvSpPr>
        <p:spPr bwMode="auto">
          <a:xfrm>
            <a:off x="4021759" y="5778500"/>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25009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Hash function algorithms</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79" name="Rectangle 3">
            <a:extLst>
              <a:ext uri="{FF2B5EF4-FFF2-40B4-BE49-F238E27FC236}">
                <a16:creationId xmlns:a16="http://schemas.microsoft.com/office/drawing/2014/main" id="{BF9FAD4A-FE78-7446-845F-6232B124B138}"/>
              </a:ext>
            </a:extLst>
          </p:cNvPr>
          <p:cNvSpPr txBox="1">
            <a:spLocks noChangeArrowheads="1"/>
          </p:cNvSpPr>
          <p:nvPr/>
        </p:nvSpPr>
        <p:spPr>
          <a:xfrm>
            <a:off x="871400" y="1396310"/>
            <a:ext cx="109495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solidFill>
                  <a:srgbClr val="C00000"/>
                </a:solidFill>
              </a:rPr>
              <a:t>MD5 hash function widely used (RFC 1321) </a:t>
            </a:r>
          </a:p>
          <a:p>
            <a:pPr lvl="1"/>
            <a:r>
              <a:rPr lang="en-US" sz="2800" dirty="0"/>
              <a:t>computes 128-bit message digest in 4-step process. </a:t>
            </a:r>
          </a:p>
          <a:p>
            <a:pPr lvl="1"/>
            <a:r>
              <a:rPr lang="en-US" sz="2800" dirty="0"/>
              <a:t>arbitrary 128-bit string x, appears difficult to construct msg m whose MD5 hash is equal to x</a:t>
            </a:r>
          </a:p>
          <a:p>
            <a:pPr indent="-287338"/>
            <a:r>
              <a:rPr lang="en-US" sz="3200" dirty="0">
                <a:solidFill>
                  <a:srgbClr val="C00000"/>
                </a:solidFill>
              </a:rPr>
              <a:t>SHA-1 is also used</a:t>
            </a:r>
          </a:p>
          <a:p>
            <a:pPr lvl="1"/>
            <a:r>
              <a:rPr lang="en-US" sz="2800" dirty="0"/>
              <a:t>US standard [</a:t>
            </a:r>
            <a:r>
              <a:rPr lang="en-US" dirty="0"/>
              <a:t>NIST, FIPS PUB 180-1]</a:t>
            </a:r>
            <a:endParaRPr lang="en-US" sz="2800" dirty="0"/>
          </a:p>
          <a:p>
            <a:pPr lvl="1"/>
            <a:r>
              <a:rPr lang="en-US" sz="2800" dirty="0"/>
              <a:t>160-bit message digest</a:t>
            </a:r>
          </a:p>
        </p:txBody>
      </p:sp>
    </p:spTree>
    <p:extLst>
      <p:ext uri="{BB962C8B-B14F-4D97-AF65-F5344CB8AC3E}">
        <p14:creationId xmlns:p14="http://schemas.microsoft.com/office/powerpoint/2010/main" val="409278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rgbClr val="0012A0"/>
              </a:buClr>
            </a:pPr>
            <a:r>
              <a:rPr lang="en-US" sz="3600" dirty="0"/>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251522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42</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374760"/>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655073" y="4308821"/>
            <a:ext cx="9741797" cy="200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a:t>
            </a:r>
          </a:p>
          <a:p>
            <a:pPr marL="396875" indent="-277813">
              <a:buClr>
                <a:srgbClr val="000090"/>
              </a:buClr>
              <a:buSzPct val="100000"/>
              <a:buFont typeface="Wingdings" charset="2"/>
              <a:buChar char="§"/>
            </a:pPr>
            <a:r>
              <a:rPr lang="en-US" sz="2400" dirty="0">
                <a:latin typeface="+mn-lt"/>
              </a:rPr>
              <a:t>generates random </a:t>
            </a:r>
            <a:r>
              <a:rPr lang="en-US" sz="2400" i="1" dirty="0">
                <a:latin typeface="+mn-lt"/>
              </a:rPr>
              <a:t>symmetric</a:t>
            </a:r>
            <a:r>
              <a:rPr lang="en-US" sz="2400" dirty="0">
                <a:latin typeface="+mn-lt"/>
              </a:rPr>
              <a:t> private key, K</a:t>
            </a:r>
            <a:r>
              <a:rPr lang="en-US" sz="2400" baseline="-25000" dirty="0">
                <a:latin typeface="+mn-lt"/>
              </a:rPr>
              <a:t>S</a:t>
            </a:r>
            <a:endParaRPr lang="en-US" sz="2400" dirty="0">
              <a:latin typeface="+mn-lt"/>
            </a:endParaRPr>
          </a:p>
          <a:p>
            <a:pPr marL="396875" indent="-277813">
              <a:buClr>
                <a:srgbClr val="000090"/>
              </a:buClr>
              <a:buSzPct val="100000"/>
              <a:buFont typeface="Wingdings" charset="2"/>
              <a:buChar char="§"/>
            </a:pPr>
            <a:r>
              <a:rPr lang="en-US" sz="2400" dirty="0">
                <a:latin typeface="+mn-lt"/>
              </a:rPr>
              <a:t>encrypts message with K</a:t>
            </a:r>
            <a:r>
              <a:rPr lang="en-US" sz="2400" baseline="-25000" dirty="0">
                <a:latin typeface="+mn-lt"/>
              </a:rPr>
              <a:t>S  </a:t>
            </a:r>
            <a:r>
              <a:rPr lang="en-US" sz="2400" dirty="0">
                <a:latin typeface="+mn-lt"/>
              </a:rPr>
              <a:t>(for efficiency)</a:t>
            </a:r>
          </a:p>
          <a:p>
            <a:pPr marL="396875" indent="-277813">
              <a:buClr>
                <a:srgbClr val="000090"/>
              </a:buClr>
              <a:buSzPct val="100000"/>
              <a:buFont typeface="Wingdings" charset="2"/>
              <a:buChar char="§"/>
            </a:pPr>
            <a:r>
              <a:rPr lang="en-US" sz="2400" dirty="0">
                <a:latin typeface="+mn-lt"/>
              </a:rPr>
              <a:t>also encrypts K</a:t>
            </a:r>
            <a:r>
              <a:rPr lang="en-US" sz="2400" baseline="-25000" dirty="0">
                <a:latin typeface="+mn-lt"/>
              </a:rPr>
              <a:t>S</a:t>
            </a:r>
            <a:r>
              <a:rPr lang="en-US" sz="2400" dirty="0">
                <a:latin typeface="+mn-lt"/>
              </a:rPr>
              <a:t> with Bob’</a:t>
            </a:r>
            <a:r>
              <a:rPr lang="en-US" altLang="ja-JP" sz="2400" dirty="0">
                <a:latin typeface="+mn-lt"/>
              </a:rPr>
              <a:t>s public key</a:t>
            </a:r>
          </a:p>
          <a:p>
            <a:pPr marL="396875" indent="-277813">
              <a:buClr>
                <a:srgbClr val="000090"/>
              </a:buClr>
              <a:buSzPct val="100000"/>
              <a:buFont typeface="Wingdings" charset="2"/>
              <a:buChar char="§"/>
            </a:pPr>
            <a:r>
              <a:rPr lang="en-US" sz="2400" dirty="0">
                <a:latin typeface="+mn-lt"/>
              </a:rPr>
              <a:t>sends both K</a:t>
            </a:r>
            <a:r>
              <a:rPr lang="en-US" sz="2400" baseline="-25000" dirty="0">
                <a:latin typeface="+mn-lt"/>
              </a:rPr>
              <a:t>S</a:t>
            </a:r>
            <a:r>
              <a:rPr lang="en-US" sz="2400" dirty="0">
                <a:latin typeface="+mn-lt"/>
              </a:rPr>
              <a:t>(m) and K</a:t>
            </a:r>
            <a:r>
              <a:rPr lang="en-US" sz="2800" baseline="30000" dirty="0">
                <a:latin typeface="+mn-lt"/>
              </a:rPr>
              <a:t>+</a:t>
            </a:r>
            <a:r>
              <a:rPr lang="en-US" sz="2400" baseline="-25000" dirty="0">
                <a:latin typeface="+mn-lt"/>
              </a:rPr>
              <a:t>B</a:t>
            </a:r>
            <a:r>
              <a:rPr lang="en-US" sz="2400" dirty="0">
                <a:latin typeface="+mn-lt"/>
              </a:rPr>
              <a:t>(K</a:t>
            </a:r>
            <a:r>
              <a:rPr lang="en-US" sz="2400" baseline="-25000" dirty="0">
                <a:latin typeface="+mn-lt"/>
              </a:rPr>
              <a:t>S</a:t>
            </a:r>
            <a:r>
              <a:rPr lang="en-US" sz="2400" dirty="0">
                <a:latin typeface="+mn-lt"/>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r>
              <a:rPr lang="en-US" sz="3600" b="0" dirty="0">
                <a:latin typeface="+mn-lt"/>
              </a:rPr>
              <a:t>(more) </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43</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292768" y="259542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290560" y="382256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43035" y="236150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7" name="Picture 40" descr="BS00768_[1]">
            <a:extLst>
              <a:ext uri="{FF2B5EF4-FFF2-40B4-BE49-F238E27FC236}">
                <a16:creationId xmlns:a16="http://schemas.microsoft.com/office/drawing/2014/main" id="{61059736-E07B-744E-B96D-1F4E57611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51" name="Picture 63" descr="BS00768_[1]">
            <a:extLst>
              <a:ext uri="{FF2B5EF4-FFF2-40B4-BE49-F238E27FC236}">
                <a16:creationId xmlns:a16="http://schemas.microsoft.com/office/drawing/2014/main" id="{704F2548-B402-D343-A7F0-B9E3DBE1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sp>
        <p:nvSpPr>
          <p:cNvPr id="72" name="Text Box 3">
            <a:extLst>
              <a:ext uri="{FF2B5EF4-FFF2-40B4-BE49-F238E27FC236}">
                <a16:creationId xmlns:a16="http://schemas.microsoft.com/office/drawing/2014/main" id="{A7DDBE4A-929E-B642-9DAE-D762CC72B5C5}"/>
              </a:ext>
            </a:extLst>
          </p:cNvPr>
          <p:cNvSpPr txBox="1">
            <a:spLocks noChangeArrowheads="1"/>
          </p:cNvSpPr>
          <p:nvPr/>
        </p:nvSpPr>
        <p:spPr bwMode="auto">
          <a:xfrm>
            <a:off x="6241774" y="4401586"/>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Bob:</a:t>
            </a:r>
          </a:p>
          <a:p>
            <a:pPr marL="396875" indent="-277813">
              <a:buClr>
                <a:srgbClr val="000090"/>
              </a:buClr>
              <a:buSzPct val="100000"/>
              <a:buFont typeface="Wingdings" charset="2"/>
              <a:buChar char="§"/>
            </a:pPr>
            <a:r>
              <a:rPr lang="en-US" sz="2400" dirty="0">
                <a:latin typeface="+mn-lt"/>
              </a:rPr>
              <a:t>uses his private key to decrypt and recover K</a:t>
            </a:r>
            <a:r>
              <a:rPr lang="en-US" sz="2400" baseline="-25000" dirty="0">
                <a:latin typeface="+mn-lt"/>
              </a:rPr>
              <a:t>S</a:t>
            </a:r>
          </a:p>
          <a:p>
            <a:pPr marL="396875" indent="-277813">
              <a:buClr>
                <a:srgbClr val="000090"/>
              </a:buClr>
              <a:buSzPct val="100000"/>
              <a:buFont typeface="Wingdings" charset="2"/>
              <a:buChar char="§"/>
            </a:pPr>
            <a:r>
              <a:rPr lang="en-US" sz="2400" dirty="0">
                <a:latin typeface="+mn-lt"/>
              </a:rPr>
              <a:t>uses K</a:t>
            </a:r>
            <a:r>
              <a:rPr lang="en-US" sz="2400" baseline="-25000" dirty="0">
                <a:latin typeface="+mn-lt"/>
              </a:rPr>
              <a:t>S</a:t>
            </a:r>
            <a:r>
              <a:rPr lang="en-US" sz="2400" dirty="0">
                <a:latin typeface="+mn-lt"/>
              </a:rPr>
              <a:t> to decrypt K</a:t>
            </a:r>
            <a:r>
              <a:rPr lang="en-US" sz="2400" baseline="-25000" dirty="0">
                <a:latin typeface="+mn-lt"/>
              </a:rPr>
              <a:t>S</a:t>
            </a:r>
            <a:r>
              <a:rPr lang="en-US" sz="2400" dirty="0">
                <a:latin typeface="+mn-lt"/>
              </a:rPr>
              <a:t>(m) to recover m</a:t>
            </a:r>
          </a:p>
        </p:txBody>
      </p:sp>
      <p:cxnSp>
        <p:nvCxnSpPr>
          <p:cNvPr id="73" name="Straight Arrow Connector 72">
            <a:extLst>
              <a:ext uri="{FF2B5EF4-FFF2-40B4-BE49-F238E27FC236}">
                <a16:creationId xmlns:a16="http://schemas.microsoft.com/office/drawing/2014/main" id="{B599435D-2271-B04F-8D13-401A6A3326A7}"/>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3F6EEE-3FCB-2E46-81EC-273DBA6A63E6}"/>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DE79B7-8500-4745-B5AF-25A00ABB921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754BF6D-ACBE-CC49-BE4E-4102462FD5E0}"/>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44</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m to Bob, with </a:t>
            </a:r>
            <a:r>
              <a:rPr lang="en-US" sz="2800" i="1" dirty="0">
                <a:solidFill>
                  <a:srgbClr val="0012A0"/>
                </a:solidFill>
                <a:latin typeface="+mn-lt"/>
              </a:rPr>
              <a:t>message integrity</a:t>
            </a:r>
            <a:r>
              <a:rPr lang="en-US" sz="2800" dirty="0">
                <a:solidFill>
                  <a:srgbClr val="000000"/>
                </a:solidFill>
                <a:latin typeface="+mn-lt"/>
              </a:rPr>
              <a:t>, </a:t>
            </a:r>
            <a:r>
              <a:rPr lang="en-US" sz="28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50398" y="2330690"/>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188585" y="2308465"/>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375785" y="1954453"/>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0" name="Group 45">
            <a:extLst>
              <a:ext uri="{FF2B5EF4-FFF2-40B4-BE49-F238E27FC236}">
                <a16:creationId xmlns:a16="http://schemas.microsoft.com/office/drawing/2014/main" id="{B070881B-8F76-0241-BBB2-17A2761F93FB}"/>
              </a:ext>
            </a:extLst>
          </p:cNvPr>
          <p:cNvGrpSpPr>
            <a:grpSpLocks/>
          </p:cNvGrpSpPr>
          <p:nvPr/>
        </p:nvGrpSpPr>
        <p:grpSpPr bwMode="auto">
          <a:xfrm>
            <a:off x="8894833" y="2319578"/>
            <a:ext cx="757238" cy="708025"/>
            <a:chOff x="1541" y="1993"/>
            <a:chExt cx="477" cy="446"/>
          </a:xfrm>
        </p:grpSpPr>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9" name="Text Box 47">
              <a:extLst>
                <a:ext uri="{FF2B5EF4-FFF2-40B4-BE49-F238E27FC236}">
                  <a16:creationId xmlns:a16="http://schemas.microsoft.com/office/drawing/2014/main" id="{E2BA66F0-5B75-A94B-BFB8-3C2B9F313ADE}"/>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80" name="Text Box 48">
              <a:extLst>
                <a:ext uri="{FF2B5EF4-FFF2-40B4-BE49-F238E27FC236}">
                  <a16:creationId xmlns:a16="http://schemas.microsoft.com/office/drawing/2014/main" id="{1F49BE10-EA54-A84A-8F6A-25C464DFC162}"/>
                </a:ext>
              </a:extLst>
            </p:cNvPr>
            <p:cNvSpPr txBox="1">
              <a:spLocks noChangeArrowheads="1"/>
            </p:cNvSpPr>
            <p:nvPr/>
          </p:nvSpPr>
          <p:spPr bwMode="auto">
            <a:xfrm>
              <a:off x="1735" y="1993"/>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81" name="Text Box 49">
              <a:extLst>
                <a:ext uri="{FF2B5EF4-FFF2-40B4-BE49-F238E27FC236}">
                  <a16:creationId xmlns:a16="http://schemas.microsoft.com/office/drawing/2014/main" id="{2D8AEC8C-F0F2-5044-83E1-CF9E0D45A5AB}"/>
                </a:ext>
              </a:extLst>
            </p:cNvPr>
            <p:cNvSpPr txBox="1">
              <a:spLocks noChangeArrowheads="1"/>
            </p:cNvSpPr>
            <p:nvPr/>
          </p:nvSpPr>
          <p:spPr bwMode="auto">
            <a:xfrm>
              <a:off x="1633" y="208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3" name="Group 52">
            <a:extLst>
              <a:ext uri="{FF2B5EF4-FFF2-40B4-BE49-F238E27FC236}">
                <a16:creationId xmlns:a16="http://schemas.microsoft.com/office/drawing/2014/main" id="{0AD101C7-1262-424D-87F3-9C9E02F032E0}"/>
              </a:ext>
            </a:extLst>
          </p:cNvPr>
          <p:cNvGrpSpPr>
            <a:grpSpLocks/>
          </p:cNvGrpSpPr>
          <p:nvPr/>
        </p:nvGrpSpPr>
        <p:grpSpPr bwMode="auto">
          <a:xfrm>
            <a:off x="9096445" y="1932228"/>
            <a:ext cx="481013" cy="474662"/>
            <a:chOff x="2637" y="716"/>
            <a:chExt cx="303" cy="299"/>
          </a:xfrm>
        </p:grpSpPr>
        <p:sp>
          <p:nvSpPr>
            <p:cNvPr id="176" name="Text Box 53">
              <a:extLst>
                <a:ext uri="{FF2B5EF4-FFF2-40B4-BE49-F238E27FC236}">
                  <a16:creationId xmlns:a16="http://schemas.microsoft.com/office/drawing/2014/main" id="{4A79E822-86A5-D44B-B0B2-81E7C9CE53AE}"/>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77" name="Text Box 54">
              <a:extLst>
                <a:ext uri="{FF2B5EF4-FFF2-40B4-BE49-F238E27FC236}">
                  <a16:creationId xmlns:a16="http://schemas.microsoft.com/office/drawing/2014/main" id="{7A4A96DE-6FB4-D044-AD65-43209196EF48}"/>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64" name="Group 55">
            <a:extLst>
              <a:ext uri="{FF2B5EF4-FFF2-40B4-BE49-F238E27FC236}">
                <a16:creationId xmlns:a16="http://schemas.microsoft.com/office/drawing/2014/main" id="{0F0A6289-FA89-A14C-897D-B2BA44609D3F}"/>
              </a:ext>
            </a:extLst>
          </p:cNvPr>
          <p:cNvGrpSpPr>
            <a:grpSpLocks/>
          </p:cNvGrpSpPr>
          <p:nvPr/>
        </p:nvGrpSpPr>
        <p:grpSpPr bwMode="auto">
          <a:xfrm>
            <a:off x="7691438" y="2234268"/>
            <a:ext cx="1135063" cy="528637"/>
            <a:chOff x="1778" y="2485"/>
            <a:chExt cx="715" cy="333"/>
          </a:xfrm>
        </p:grpSpPr>
        <p:sp>
          <p:nvSpPr>
            <p:cNvPr id="174" name="Text Box 56">
              <a:extLst>
                <a:ext uri="{FF2B5EF4-FFF2-40B4-BE49-F238E27FC236}">
                  <a16:creationId xmlns:a16="http://schemas.microsoft.com/office/drawing/2014/main" id="{65E495B1-6FD1-FB4D-8106-739D3AA587DF}"/>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75" name="Text Box 57">
              <a:extLst>
                <a:ext uri="{FF2B5EF4-FFF2-40B4-BE49-F238E27FC236}">
                  <a16:creationId xmlns:a16="http://schemas.microsoft.com/office/drawing/2014/main" id="{B235E78A-2E04-B642-9500-E3AAD79EACCB}"/>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Text Box 4">
            <a:extLst>
              <a:ext uri="{FF2B5EF4-FFF2-40B4-BE49-F238E27FC236}">
                <a16:creationId xmlns:a16="http://schemas.microsoft.com/office/drawing/2014/main" id="{1F245A08-96A8-8C45-A51A-73F89CCBC545}"/>
              </a:ext>
            </a:extLst>
          </p:cNvPr>
          <p:cNvSpPr txBox="1">
            <a:spLocks noChangeArrowheads="1"/>
          </p:cNvSpPr>
          <p:nvPr/>
        </p:nvSpPr>
        <p:spPr bwMode="auto">
          <a:xfrm>
            <a:off x="1061416" y="4699345"/>
            <a:ext cx="1011016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42900" indent="-277813">
              <a:buClr>
                <a:srgbClr val="000090"/>
              </a:buClr>
              <a:buSzPct val="100000"/>
              <a:buFont typeface="Wingdings" charset="2"/>
              <a:buChar char="§"/>
            </a:pPr>
            <a:r>
              <a:rPr lang="en-US" sz="2800" dirty="0">
                <a:latin typeface="+mn-lt"/>
              </a:rPr>
              <a:t>Alice digitally signs hash of her message with her private key, providing integrity and authentication </a:t>
            </a:r>
          </a:p>
          <a:p>
            <a:pPr marL="342900" indent="-277813">
              <a:buClr>
                <a:srgbClr val="000090"/>
              </a:buClr>
              <a:buSzPct val="100000"/>
              <a:buFont typeface="Wingdings" charset="2"/>
              <a:buChar char="§"/>
            </a:pPr>
            <a:r>
              <a:rPr lang="en-US" sz="2800" dirty="0">
                <a:latin typeface="+mn-lt"/>
              </a:rPr>
              <a:t>sends both message (in the clear) and digital signature</a:t>
            </a:r>
          </a:p>
        </p:txBody>
      </p:sp>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869617" y="1808924"/>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45</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4223508" y="2660061"/>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3498021" y="2164761"/>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4364796" y="2158411"/>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5102983" y="2083178"/>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3259587" y="3495086"/>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2909755" y="2436474"/>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4290183" y="1782174"/>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86529" y="1968903"/>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1" y="2956372"/>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2909058" y="3664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a:off x="5526154" y="3253408"/>
            <a:ext cx="1550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203" name="Group 202">
            <a:extLst>
              <a:ext uri="{FF2B5EF4-FFF2-40B4-BE49-F238E27FC236}">
                <a16:creationId xmlns:a16="http://schemas.microsoft.com/office/drawing/2014/main" id="{9439904A-0258-7748-9607-D776C1BE1087}"/>
              </a:ext>
            </a:extLst>
          </p:cNvPr>
          <p:cNvGrpSpPr/>
          <p:nvPr/>
        </p:nvGrpSpPr>
        <p:grpSpPr>
          <a:xfrm>
            <a:off x="5035825" y="2994991"/>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a:cxnSpLocks/>
          </p:cNvCxnSpPr>
          <p:nvPr/>
        </p:nvCxnSpPr>
        <p:spPr>
          <a:xfrm>
            <a:off x="3262538" y="2662582"/>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4721727" y="2023248"/>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8" descr="BS00768_[1]">
            <a:extLst>
              <a:ext uri="{FF2B5EF4-FFF2-40B4-BE49-F238E27FC236}">
                <a16:creationId xmlns:a16="http://schemas.microsoft.com/office/drawing/2014/main" id="{5D634922-0CDC-3B48-B755-7D3687FF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36899" y="247159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72" name="Group 10">
            <a:extLst>
              <a:ext uri="{FF2B5EF4-FFF2-40B4-BE49-F238E27FC236}">
                <a16:creationId xmlns:a16="http://schemas.microsoft.com/office/drawing/2014/main" id="{479CB536-995E-2848-93C0-49213D5F025B}"/>
              </a:ext>
            </a:extLst>
          </p:cNvPr>
          <p:cNvGrpSpPr>
            <a:grpSpLocks/>
          </p:cNvGrpSpPr>
          <p:nvPr/>
        </p:nvGrpSpPr>
        <p:grpSpPr bwMode="auto">
          <a:xfrm>
            <a:off x="7109862" y="2731948"/>
            <a:ext cx="754063" cy="727075"/>
            <a:chOff x="1645" y="264"/>
            <a:chExt cx="475" cy="458"/>
          </a:xfrm>
        </p:grpSpPr>
        <p:sp>
          <p:nvSpPr>
            <p:cNvPr id="73" name="Rectangle 11">
              <a:extLst>
                <a:ext uri="{FF2B5EF4-FFF2-40B4-BE49-F238E27FC236}">
                  <a16:creationId xmlns:a16="http://schemas.microsoft.com/office/drawing/2014/main" id="{87B2F9BA-C745-1A43-A558-24B6C9943FDB}"/>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4" name="Text Box 12">
              <a:extLst>
                <a:ext uri="{FF2B5EF4-FFF2-40B4-BE49-F238E27FC236}">
                  <a16:creationId xmlns:a16="http://schemas.microsoft.com/office/drawing/2014/main" id="{1A0FB0CD-E502-7A4E-A69B-9E31C2D38B8B}"/>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5" name="Text Box 13">
              <a:extLst>
                <a:ext uri="{FF2B5EF4-FFF2-40B4-BE49-F238E27FC236}">
                  <a16:creationId xmlns:a16="http://schemas.microsoft.com/office/drawing/2014/main" id="{0C8C6F93-FFB7-2A4E-905A-46BF3BF75ED3}"/>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76" name="Group 14">
            <a:extLst>
              <a:ext uri="{FF2B5EF4-FFF2-40B4-BE49-F238E27FC236}">
                <a16:creationId xmlns:a16="http://schemas.microsoft.com/office/drawing/2014/main" id="{7B08F5B3-C631-034D-B94A-C26CE6CA152E}"/>
              </a:ext>
            </a:extLst>
          </p:cNvPr>
          <p:cNvGrpSpPr>
            <a:grpSpLocks/>
          </p:cNvGrpSpPr>
          <p:nvPr/>
        </p:nvGrpSpPr>
        <p:grpSpPr bwMode="auto">
          <a:xfrm>
            <a:off x="7133674" y="3970198"/>
            <a:ext cx="754063" cy="708025"/>
            <a:chOff x="2144" y="3246"/>
            <a:chExt cx="475" cy="446"/>
          </a:xfrm>
        </p:grpSpPr>
        <p:sp>
          <p:nvSpPr>
            <p:cNvPr id="77" name="Rectangle 15">
              <a:extLst>
                <a:ext uri="{FF2B5EF4-FFF2-40B4-BE49-F238E27FC236}">
                  <a16:creationId xmlns:a16="http://schemas.microsoft.com/office/drawing/2014/main" id="{87CF5C84-CFB0-A54D-815B-871C0E7714F0}"/>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8" name="Text Box 16">
              <a:extLst>
                <a:ext uri="{FF2B5EF4-FFF2-40B4-BE49-F238E27FC236}">
                  <a16:creationId xmlns:a16="http://schemas.microsoft.com/office/drawing/2014/main" id="{4DF8A064-5DAE-6147-AA3D-CA2BBB157B43}"/>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9" name="Text Box 17">
              <a:extLst>
                <a:ext uri="{FF2B5EF4-FFF2-40B4-BE49-F238E27FC236}">
                  <a16:creationId xmlns:a16="http://schemas.microsoft.com/office/drawing/2014/main" id="{2192AFD7-E41C-7048-9674-C1F0750C3423}"/>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80" name="Text Box 18">
              <a:extLst>
                <a:ext uri="{FF2B5EF4-FFF2-40B4-BE49-F238E27FC236}">
                  <a16:creationId xmlns:a16="http://schemas.microsoft.com/office/drawing/2014/main" id="{F709284F-B898-BA4A-AE36-2BDC0285AF5B}"/>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1" name="Line 25">
            <a:extLst>
              <a:ext uri="{FF2B5EF4-FFF2-40B4-BE49-F238E27FC236}">
                <a16:creationId xmlns:a16="http://schemas.microsoft.com/office/drawing/2014/main" id="{93FC36BF-7703-A443-B5C0-29F56D29D732}"/>
              </a:ext>
            </a:extLst>
          </p:cNvPr>
          <p:cNvSpPr>
            <a:spLocks noChangeShapeType="1"/>
          </p:cNvSpPr>
          <p:nvPr/>
        </p:nvSpPr>
        <p:spPr bwMode="auto">
          <a:xfrm>
            <a:off x="6798362" y="4432160"/>
            <a:ext cx="279061"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26">
            <a:extLst>
              <a:ext uri="{FF2B5EF4-FFF2-40B4-BE49-F238E27FC236}">
                <a16:creationId xmlns:a16="http://schemas.microsoft.com/office/drawing/2014/main" id="{4FDC4900-F99E-F04E-8448-6CCBAFE28585}"/>
              </a:ext>
            </a:extLst>
          </p:cNvPr>
          <p:cNvSpPr txBox="1">
            <a:spLocks noChangeArrowheads="1"/>
          </p:cNvSpPr>
          <p:nvPr/>
        </p:nvSpPr>
        <p:spPr bwMode="auto">
          <a:xfrm>
            <a:off x="7854399" y="282561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83" name="Group 27">
            <a:extLst>
              <a:ext uri="{FF2B5EF4-FFF2-40B4-BE49-F238E27FC236}">
                <a16:creationId xmlns:a16="http://schemas.microsoft.com/office/drawing/2014/main" id="{6475EBD6-3E0A-DA48-9F1C-61F229410786}"/>
              </a:ext>
            </a:extLst>
          </p:cNvPr>
          <p:cNvGrpSpPr>
            <a:grpSpLocks/>
          </p:cNvGrpSpPr>
          <p:nvPr/>
        </p:nvGrpSpPr>
        <p:grpSpPr bwMode="auto">
          <a:xfrm>
            <a:off x="7879799" y="4314685"/>
            <a:ext cx="969963" cy="527050"/>
            <a:chOff x="3501" y="648"/>
            <a:chExt cx="611" cy="332"/>
          </a:xfrm>
        </p:grpSpPr>
        <p:sp>
          <p:nvSpPr>
            <p:cNvPr id="84" name="Text Box 28">
              <a:extLst>
                <a:ext uri="{FF2B5EF4-FFF2-40B4-BE49-F238E27FC236}">
                  <a16:creationId xmlns:a16="http://schemas.microsoft.com/office/drawing/2014/main" id="{1D17612A-6DD5-4545-B91F-79CFB6865753}"/>
                </a:ext>
              </a:extLst>
            </p:cNvPr>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85" name="Text Box 29">
              <a:extLst>
                <a:ext uri="{FF2B5EF4-FFF2-40B4-BE49-F238E27FC236}">
                  <a16:creationId xmlns:a16="http://schemas.microsoft.com/office/drawing/2014/main" id="{3B044692-0A88-C549-8D8F-064AF342954E}"/>
                </a:ext>
              </a:extLst>
            </p:cNvPr>
            <p:cNvSpPr txBox="1">
              <a:spLocks noChangeArrowheads="1"/>
            </p:cNvSpPr>
            <p:nvPr/>
          </p:nvSpPr>
          <p:spPr bwMode="auto">
            <a:xfrm>
              <a:off x="3584" y="648"/>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6" name="Freeform 30">
            <a:extLst>
              <a:ext uri="{FF2B5EF4-FFF2-40B4-BE49-F238E27FC236}">
                <a16:creationId xmlns:a16="http://schemas.microsoft.com/office/drawing/2014/main" id="{209D438A-7E40-1046-9D71-EEB7D84A7705}"/>
              </a:ext>
            </a:extLst>
          </p:cNvPr>
          <p:cNvSpPr>
            <a:spLocks/>
          </p:cNvSpPr>
          <p:nvPr/>
        </p:nvSpPr>
        <p:spPr bwMode="auto">
          <a:xfrm>
            <a:off x="7865512" y="32129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7" name="Freeform 31">
            <a:extLst>
              <a:ext uri="{FF2B5EF4-FFF2-40B4-BE49-F238E27FC236}">
                <a16:creationId xmlns:a16="http://schemas.microsoft.com/office/drawing/2014/main" id="{9488F0BA-9459-C04E-9FE0-9FE4B103B1A3}"/>
              </a:ext>
            </a:extLst>
          </p:cNvPr>
          <p:cNvSpPr>
            <a:spLocks/>
          </p:cNvSpPr>
          <p:nvPr/>
        </p:nvSpPr>
        <p:spPr bwMode="auto">
          <a:xfrm flipV="1">
            <a:off x="7887737" y="40336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 name="Text Box 34">
            <a:extLst>
              <a:ext uri="{FF2B5EF4-FFF2-40B4-BE49-F238E27FC236}">
                <a16:creationId xmlns:a16="http://schemas.microsoft.com/office/drawing/2014/main" id="{FF4A2C03-F93B-1444-BA7A-5B93D671B93B}"/>
              </a:ext>
            </a:extLst>
          </p:cNvPr>
          <p:cNvSpPr txBox="1">
            <a:spLocks noChangeArrowheads="1"/>
          </p:cNvSpPr>
          <p:nvPr/>
        </p:nvSpPr>
        <p:spPr bwMode="auto">
          <a:xfrm>
            <a:off x="7105099" y="236206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0" name="Group 36">
            <a:extLst>
              <a:ext uri="{FF2B5EF4-FFF2-40B4-BE49-F238E27FC236}">
                <a16:creationId xmlns:a16="http://schemas.microsoft.com/office/drawing/2014/main" id="{F010567E-F375-3441-A880-066E7FB4EE4C}"/>
              </a:ext>
            </a:extLst>
          </p:cNvPr>
          <p:cNvGrpSpPr>
            <a:grpSpLocks/>
          </p:cNvGrpSpPr>
          <p:nvPr/>
        </p:nvGrpSpPr>
        <p:grpSpPr bwMode="auto">
          <a:xfrm>
            <a:off x="7098749" y="4714735"/>
            <a:ext cx="471488" cy="474663"/>
            <a:chOff x="2643" y="716"/>
            <a:chExt cx="297" cy="299"/>
          </a:xfrm>
        </p:grpSpPr>
        <p:sp>
          <p:nvSpPr>
            <p:cNvPr id="91" name="Text Box 37">
              <a:extLst>
                <a:ext uri="{FF2B5EF4-FFF2-40B4-BE49-F238E27FC236}">
                  <a16:creationId xmlns:a16="http://schemas.microsoft.com/office/drawing/2014/main" id="{788BAF0A-DC82-9A43-9E98-761C274DF2B1}"/>
                </a:ext>
              </a:extLst>
            </p:cNvPr>
            <p:cNvSpPr txBox="1">
              <a:spLocks noChangeArrowheads="1"/>
            </p:cNvSpPr>
            <p:nvPr/>
          </p:nvSpPr>
          <p:spPr bwMode="auto">
            <a:xfrm>
              <a:off x="2643" y="763"/>
              <a:ext cx="28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2" name="Text Box 38">
              <a:extLst>
                <a:ext uri="{FF2B5EF4-FFF2-40B4-BE49-F238E27FC236}">
                  <a16:creationId xmlns:a16="http://schemas.microsoft.com/office/drawing/2014/main" id="{0E6BAE5C-4522-F346-95E0-0AA69C38E447}"/>
                </a:ext>
              </a:extLst>
            </p:cNvPr>
            <p:cNvSpPr txBox="1">
              <a:spLocks noChangeArrowheads="1"/>
            </p:cNvSpPr>
            <p:nvPr/>
          </p:nvSpPr>
          <p:spPr bwMode="auto">
            <a:xfrm>
              <a:off x="2730" y="716"/>
              <a:ext cx="21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93" name="Picture 40" descr="BS00768_[1]">
            <a:extLst>
              <a:ext uri="{FF2B5EF4-FFF2-40B4-BE49-F238E27FC236}">
                <a16:creationId xmlns:a16="http://schemas.microsoft.com/office/drawing/2014/main" id="{2100A58F-3DE8-CA44-A340-2701137B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86112" y="490051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Text Box 64">
            <a:extLst>
              <a:ext uri="{FF2B5EF4-FFF2-40B4-BE49-F238E27FC236}">
                <a16:creationId xmlns:a16="http://schemas.microsoft.com/office/drawing/2014/main" id="{0495C371-4F47-344C-BA47-2E01397FF53E}"/>
              </a:ext>
            </a:extLst>
          </p:cNvPr>
          <p:cNvSpPr txBox="1">
            <a:spLocks noChangeArrowheads="1"/>
          </p:cNvSpPr>
          <p:nvPr/>
        </p:nvSpPr>
        <p:spPr bwMode="auto">
          <a:xfrm>
            <a:off x="6435448" y="423634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6" name="Group 95">
            <a:extLst>
              <a:ext uri="{FF2B5EF4-FFF2-40B4-BE49-F238E27FC236}">
                <a16:creationId xmlns:a16="http://schemas.microsoft.com/office/drawing/2014/main" id="{CDC868E2-FF4E-584F-B734-7FE4135BB5C1}"/>
              </a:ext>
            </a:extLst>
          </p:cNvPr>
          <p:cNvGrpSpPr/>
          <p:nvPr/>
        </p:nvGrpSpPr>
        <p:grpSpPr>
          <a:xfrm>
            <a:off x="8441634" y="3538330"/>
            <a:ext cx="389850" cy="584775"/>
            <a:chOff x="9846364" y="1192696"/>
            <a:chExt cx="389850" cy="584775"/>
          </a:xfrm>
        </p:grpSpPr>
        <p:sp>
          <p:nvSpPr>
            <p:cNvPr id="97" name="Oval 96">
              <a:extLst>
                <a:ext uri="{FF2B5EF4-FFF2-40B4-BE49-F238E27FC236}">
                  <a16:creationId xmlns:a16="http://schemas.microsoft.com/office/drawing/2014/main" id="{2F043BD1-A4FA-BC4B-BE4E-112865DA449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C196BCCC-1C75-144D-A1D3-E974D44F362C}"/>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9" name="Straight Arrow Connector 98">
            <a:extLst>
              <a:ext uri="{FF2B5EF4-FFF2-40B4-BE49-F238E27FC236}">
                <a16:creationId xmlns:a16="http://schemas.microsoft.com/office/drawing/2014/main" id="{15F03D04-F8E5-DF4D-AA60-CA9A0E39EEA6}"/>
              </a:ext>
            </a:extLst>
          </p:cNvPr>
          <p:cNvCxnSpPr/>
          <p:nvPr/>
        </p:nvCxnSpPr>
        <p:spPr>
          <a:xfrm>
            <a:off x="7500550" y="26205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6E00D5-8912-904B-8565-6DD639E3390E}"/>
              </a:ext>
            </a:extLst>
          </p:cNvPr>
          <p:cNvCxnSpPr>
            <a:cxnSpLocks/>
          </p:cNvCxnSpPr>
          <p:nvPr/>
        </p:nvCxnSpPr>
        <p:spPr>
          <a:xfrm flipH="1" flipV="1">
            <a:off x="7518592" y="46800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4078011"/>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912329" y="5433185"/>
            <a:ext cx="1102787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 uses three keys: </a:t>
            </a:r>
            <a:r>
              <a:rPr lang="en-US" sz="2800" dirty="0">
                <a:latin typeface="+mn-lt"/>
              </a:rPr>
              <a:t>her private key, Bob’</a:t>
            </a:r>
            <a:r>
              <a:rPr lang="en-US" altLang="ja-JP" sz="2800" dirty="0">
                <a:latin typeface="+mn-lt"/>
              </a:rPr>
              <a:t>s public key, new symmetric key</a:t>
            </a:r>
            <a:endParaRPr lang="en-US" sz="2800" dirty="0">
              <a:latin typeface="+mn-lt"/>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sz="3600"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46</a:t>
            </a:fld>
            <a:endParaRPr lang="en-US" dirty="0"/>
          </a:p>
        </p:txBody>
      </p:sp>
    </p:spTree>
    <p:extLst>
      <p:ext uri="{BB962C8B-B14F-4D97-AF65-F5344CB8AC3E}">
        <p14:creationId xmlns:p14="http://schemas.microsoft.com/office/powerpoint/2010/main" val="16997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47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a:t>
            </a:r>
          </a:p>
        </p:txBody>
      </p:sp>
      <p:sp>
        <p:nvSpPr>
          <p:cNvPr id="9" name="Rectangle 2">
            <a:extLst>
              <a:ext uri="{FF2B5EF4-FFF2-40B4-BE49-F238E27FC236}">
                <a16:creationId xmlns:a16="http://schemas.microsoft.com/office/drawing/2014/main" id="{4F52B30F-E662-5442-93A8-4764A71B132F}"/>
              </a:ext>
            </a:extLst>
          </p:cNvPr>
          <p:cNvSpPr>
            <a:spLocks noChangeArrowheads="1"/>
          </p:cNvSpPr>
          <p:nvPr/>
        </p:nvSpPr>
        <p:spPr bwMode="auto">
          <a:xfrm>
            <a:off x="2007635" y="1516755"/>
            <a:ext cx="8541419" cy="1235075"/>
          </a:xfrm>
          <a:prstGeom prst="rect">
            <a:avLst/>
          </a:prstGeom>
          <a:solidFill>
            <a:srgbClr val="FFFFFF"/>
          </a:solidFill>
          <a:ln w="19050">
            <a:solidFill>
              <a:srgbClr val="C00000"/>
            </a:solidFill>
            <a:miter lim="800000"/>
            <a:headEnd/>
            <a:tailEnd/>
          </a:ln>
        </p:spPr>
        <p:txBody>
          <a:bodyPr wrap="none" anchor="ctr"/>
          <a:lstStyle/>
          <a:p>
            <a:endParaRPr lang="en-US" dirty="0"/>
          </a:p>
        </p:txBody>
      </p:sp>
      <p:sp>
        <p:nvSpPr>
          <p:cNvPr id="11" name="Rectangle 5">
            <a:extLst>
              <a:ext uri="{FF2B5EF4-FFF2-40B4-BE49-F238E27FC236}">
                <a16:creationId xmlns:a16="http://schemas.microsoft.com/office/drawing/2014/main" id="{9DD0AE07-1921-3343-9607-7C836D0722E4}"/>
              </a:ext>
            </a:extLst>
          </p:cNvPr>
          <p:cNvSpPr>
            <a:spLocks noChangeArrowheads="1"/>
          </p:cNvSpPr>
          <p:nvPr/>
        </p:nvSpPr>
        <p:spPr bwMode="auto">
          <a:xfrm>
            <a:off x="2012397" y="4413942"/>
            <a:ext cx="3810000" cy="181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endParaRPr lang="en-US" dirty="0"/>
          </a:p>
        </p:txBody>
      </p:sp>
      <p:sp>
        <p:nvSpPr>
          <p:cNvPr id="12" name="Text Box 7">
            <a:extLst>
              <a:ext uri="{FF2B5EF4-FFF2-40B4-BE49-F238E27FC236}">
                <a16:creationId xmlns:a16="http://schemas.microsoft.com/office/drawing/2014/main" id="{84619091-05C1-F843-BAF9-1C77BDAC44B5}"/>
              </a:ext>
            </a:extLst>
          </p:cNvPr>
          <p:cNvSpPr txBox="1">
            <a:spLocks noChangeArrowheads="1"/>
          </p:cNvSpPr>
          <p:nvPr/>
        </p:nvSpPr>
        <p:spPr bwMode="auto">
          <a:xfrm>
            <a:off x="2066372" y="1702492"/>
            <a:ext cx="8361363"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latin typeface="+mn-lt"/>
                <a:cs typeface="Gill Sans MT" charset="0"/>
              </a:rPr>
              <a:t>isolates organization’</a:t>
            </a:r>
            <a:r>
              <a:rPr lang="en-US" altLang="ja-JP" sz="2800" dirty="0">
                <a:latin typeface="+mn-lt"/>
                <a:cs typeface="Gill Sans MT" charset="0"/>
              </a:rPr>
              <a:t>s internal network from larger Internet, allowing some packets to pass, blocking others</a:t>
            </a:r>
            <a:endParaRPr lang="en-US" sz="2800" dirty="0">
              <a:latin typeface="+mn-lt"/>
              <a:cs typeface="Gill Sans MT" charset="0"/>
            </a:endParaRPr>
          </a:p>
        </p:txBody>
      </p:sp>
      <p:sp>
        <p:nvSpPr>
          <p:cNvPr id="13" name="Rectangle 12">
            <a:extLst>
              <a:ext uri="{FF2B5EF4-FFF2-40B4-BE49-F238E27FC236}">
                <a16:creationId xmlns:a16="http://schemas.microsoft.com/office/drawing/2014/main" id="{B8CE783D-2B87-DB45-99FA-88F5EFB090DD}"/>
              </a:ext>
            </a:extLst>
          </p:cNvPr>
          <p:cNvSpPr>
            <a:spLocks noChangeArrowheads="1"/>
          </p:cNvSpPr>
          <p:nvPr/>
        </p:nvSpPr>
        <p:spPr bwMode="auto">
          <a:xfrm>
            <a:off x="1510747" y="188505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dirty="0"/>
          </a:p>
        </p:txBody>
      </p:sp>
      <p:sp>
        <p:nvSpPr>
          <p:cNvPr id="14" name="AutoShape 14">
            <a:extLst>
              <a:ext uri="{FF2B5EF4-FFF2-40B4-BE49-F238E27FC236}">
                <a16:creationId xmlns:a16="http://schemas.microsoft.com/office/drawing/2014/main" id="{3CAAF5CC-6C3B-AC47-94FE-13A07689C032}"/>
              </a:ext>
            </a:extLst>
          </p:cNvPr>
          <p:cNvSpPr>
            <a:spLocks noChangeAspect="1" noChangeArrowheads="1" noTextEdit="1"/>
          </p:cNvSpPr>
          <p:nvPr/>
        </p:nvSpPr>
        <p:spPr bwMode="auto">
          <a:xfrm>
            <a:off x="3207785" y="3107430"/>
            <a:ext cx="5200650"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5" name="Rectangle 16">
            <a:extLst>
              <a:ext uri="{FF2B5EF4-FFF2-40B4-BE49-F238E27FC236}">
                <a16:creationId xmlns:a16="http://schemas.microsoft.com/office/drawing/2014/main" id="{48AFDDBC-F95E-7A4C-A8B2-EDD7DCD37160}"/>
              </a:ext>
            </a:extLst>
          </p:cNvPr>
          <p:cNvSpPr>
            <a:spLocks noChangeArrowheads="1"/>
          </p:cNvSpPr>
          <p:nvPr/>
        </p:nvSpPr>
        <p:spPr bwMode="auto">
          <a:xfrm>
            <a:off x="8421135" y="6158605"/>
            <a:ext cx="432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sp>
        <p:nvSpPr>
          <p:cNvPr id="16" name="Rectangle 362">
            <a:extLst>
              <a:ext uri="{FF2B5EF4-FFF2-40B4-BE49-F238E27FC236}">
                <a16:creationId xmlns:a16="http://schemas.microsoft.com/office/drawing/2014/main" id="{CC43B61B-149A-9342-BE40-0DEB841F4569}"/>
              </a:ext>
            </a:extLst>
          </p:cNvPr>
          <p:cNvSpPr>
            <a:spLocks noChangeArrowheads="1"/>
          </p:cNvSpPr>
          <p:nvPr/>
        </p:nvSpPr>
        <p:spPr bwMode="auto">
          <a:xfrm>
            <a:off x="5127072" y="6009380"/>
            <a:ext cx="1449388" cy="3317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7" name="Rectangle 364">
            <a:extLst>
              <a:ext uri="{FF2B5EF4-FFF2-40B4-BE49-F238E27FC236}">
                <a16:creationId xmlns:a16="http://schemas.microsoft.com/office/drawing/2014/main" id="{3EA3673D-27C6-BE49-9AAE-379B716F6AB9}"/>
              </a:ext>
            </a:extLst>
          </p:cNvPr>
          <p:cNvSpPr>
            <a:spLocks noChangeArrowheads="1"/>
          </p:cNvSpPr>
          <p:nvPr/>
        </p:nvSpPr>
        <p:spPr bwMode="auto">
          <a:xfrm>
            <a:off x="6176410" y="6071292"/>
            <a:ext cx="432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grpSp>
        <p:nvGrpSpPr>
          <p:cNvPr id="19" name="Group 3">
            <a:extLst>
              <a:ext uri="{FF2B5EF4-FFF2-40B4-BE49-F238E27FC236}">
                <a16:creationId xmlns:a16="http://schemas.microsoft.com/office/drawing/2014/main" id="{EC89CBB4-B77A-554B-AC3C-7943A8593B75}"/>
              </a:ext>
            </a:extLst>
          </p:cNvPr>
          <p:cNvGrpSpPr>
            <a:grpSpLocks/>
          </p:cNvGrpSpPr>
          <p:nvPr/>
        </p:nvGrpSpPr>
        <p:grpSpPr bwMode="auto">
          <a:xfrm>
            <a:off x="5558872" y="4901305"/>
            <a:ext cx="441325" cy="1095375"/>
            <a:chOff x="4048125" y="4787151"/>
            <a:chExt cx="441325" cy="1095375"/>
          </a:xfrm>
        </p:grpSpPr>
        <p:sp>
          <p:nvSpPr>
            <p:cNvPr id="20" name="Freeform 83">
              <a:extLst>
                <a:ext uri="{FF2B5EF4-FFF2-40B4-BE49-F238E27FC236}">
                  <a16:creationId xmlns:a16="http://schemas.microsoft.com/office/drawing/2014/main" id="{B40F812E-A633-9B46-9010-B142BAF65580}"/>
                </a:ext>
              </a:extLst>
            </p:cNvPr>
            <p:cNvSpPr>
              <a:spLocks/>
            </p:cNvSpPr>
            <p:nvPr/>
          </p:nvSpPr>
          <p:spPr bwMode="auto">
            <a:xfrm>
              <a:off x="4092575" y="4868114"/>
              <a:ext cx="219075" cy="1012825"/>
            </a:xfrm>
            <a:custGeom>
              <a:avLst/>
              <a:gdLst>
                <a:gd name="T0" fmla="*/ 0 w 138"/>
                <a:gd name="T1" fmla="*/ 2147483647 h 638"/>
                <a:gd name="T2" fmla="*/ 2147483647 w 138"/>
                <a:gd name="T3" fmla="*/ 2147483647 h 638"/>
                <a:gd name="T4" fmla="*/ 2147483647 w 138"/>
                <a:gd name="T5" fmla="*/ 2147483647 h 638"/>
                <a:gd name="T6" fmla="*/ 2147483647 w 138"/>
                <a:gd name="T7" fmla="*/ 2147483647 h 638"/>
                <a:gd name="T8" fmla="*/ 0 w 138"/>
                <a:gd name="T9" fmla="*/ 0 h 638"/>
                <a:gd name="T10" fmla="*/ 0 w 138"/>
                <a:gd name="T11" fmla="*/ 2147483647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 name="Rectangle 82">
              <a:extLst>
                <a:ext uri="{FF2B5EF4-FFF2-40B4-BE49-F238E27FC236}">
                  <a16:creationId xmlns:a16="http://schemas.microsoft.com/office/drawing/2014/main" id="{7835296A-65B2-7B40-9BC7-D6A7857190D5}"/>
                </a:ext>
              </a:extLst>
            </p:cNvPr>
            <p:cNvSpPr>
              <a:spLocks noChangeArrowheads="1"/>
            </p:cNvSpPr>
            <p:nvPr/>
          </p:nvSpPr>
          <p:spPr bwMode="auto">
            <a:xfrm>
              <a:off x="4311650" y="4982414"/>
              <a:ext cx="133350" cy="900112"/>
            </a:xfrm>
            <a:prstGeom prst="rect">
              <a:avLst/>
            </a:prstGeom>
            <a:solidFill>
              <a:srgbClr val="E0E0E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2" name="Freeform 84">
              <a:extLst>
                <a:ext uri="{FF2B5EF4-FFF2-40B4-BE49-F238E27FC236}">
                  <a16:creationId xmlns:a16="http://schemas.microsoft.com/office/drawing/2014/main" id="{C51015DA-F8ED-A642-B642-0275F034D948}"/>
                </a:ext>
              </a:extLst>
            </p:cNvPr>
            <p:cNvSpPr>
              <a:spLocks/>
            </p:cNvSpPr>
            <p:nvPr/>
          </p:nvSpPr>
          <p:spPr bwMode="auto">
            <a:xfrm>
              <a:off x="4306888" y="4982414"/>
              <a:ext cx="136525" cy="101600"/>
            </a:xfrm>
            <a:custGeom>
              <a:avLst/>
              <a:gdLst>
                <a:gd name="T0" fmla="*/ 0 w 86"/>
                <a:gd name="T1" fmla="*/ 0 h 64"/>
                <a:gd name="T2" fmla="*/ 2147483647 w 86"/>
                <a:gd name="T3" fmla="*/ 0 h 64"/>
                <a:gd name="T4" fmla="*/ 2147483647 w 86"/>
                <a:gd name="T5" fmla="*/ 2147483647 h 64"/>
                <a:gd name="T6" fmla="*/ 0 w 86"/>
                <a:gd name="T7" fmla="*/ 2147483647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 name="Rectangle 85">
              <a:extLst>
                <a:ext uri="{FF2B5EF4-FFF2-40B4-BE49-F238E27FC236}">
                  <a16:creationId xmlns:a16="http://schemas.microsoft.com/office/drawing/2014/main" id="{B550B484-1EFB-D540-9D4E-AFCAC38CD17F}"/>
                </a:ext>
              </a:extLst>
            </p:cNvPr>
            <p:cNvSpPr>
              <a:spLocks noChangeArrowheads="1"/>
            </p:cNvSpPr>
            <p:nvPr/>
          </p:nvSpPr>
          <p:spPr bwMode="auto">
            <a:xfrm>
              <a:off x="4311650" y="5114176"/>
              <a:ext cx="6508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4" name="Rectangle 86">
              <a:extLst>
                <a:ext uri="{FF2B5EF4-FFF2-40B4-BE49-F238E27FC236}">
                  <a16:creationId xmlns:a16="http://schemas.microsoft.com/office/drawing/2014/main" id="{405E0A24-CD1E-D040-9322-8CDA164CDA82}"/>
                </a:ext>
              </a:extLst>
            </p:cNvPr>
            <p:cNvSpPr>
              <a:spLocks noChangeArrowheads="1"/>
            </p:cNvSpPr>
            <p:nvPr/>
          </p:nvSpPr>
          <p:spPr bwMode="auto">
            <a:xfrm>
              <a:off x="4379913" y="5112589"/>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5" name="Rectangle 87">
              <a:extLst>
                <a:ext uri="{FF2B5EF4-FFF2-40B4-BE49-F238E27FC236}">
                  <a16:creationId xmlns:a16="http://schemas.microsoft.com/office/drawing/2014/main" id="{CD63B296-2B88-1140-8E2F-BF543B5F6024}"/>
                </a:ext>
              </a:extLst>
            </p:cNvPr>
            <p:cNvSpPr>
              <a:spLocks noChangeArrowheads="1"/>
            </p:cNvSpPr>
            <p:nvPr/>
          </p:nvSpPr>
          <p:spPr bwMode="auto">
            <a:xfrm>
              <a:off x="4344988" y="5053851"/>
              <a:ext cx="68262"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6" name="Rectangle 88">
              <a:extLst>
                <a:ext uri="{FF2B5EF4-FFF2-40B4-BE49-F238E27FC236}">
                  <a16:creationId xmlns:a16="http://schemas.microsoft.com/office/drawing/2014/main" id="{335253E8-FB15-5540-A3E8-E0B6FA2E9ADB}"/>
                </a:ext>
              </a:extLst>
            </p:cNvPr>
            <p:cNvSpPr>
              <a:spLocks noChangeArrowheads="1"/>
            </p:cNvSpPr>
            <p:nvPr/>
          </p:nvSpPr>
          <p:spPr bwMode="auto">
            <a:xfrm>
              <a:off x="4414838" y="5053851"/>
              <a:ext cx="33337"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Rectangle 89">
              <a:extLst>
                <a:ext uri="{FF2B5EF4-FFF2-40B4-BE49-F238E27FC236}">
                  <a16:creationId xmlns:a16="http://schemas.microsoft.com/office/drawing/2014/main" id="{04FFEE5C-14DE-B74B-8D42-CCD7B05CEBB4}"/>
                </a:ext>
              </a:extLst>
            </p:cNvPr>
            <p:cNvSpPr>
              <a:spLocks noChangeArrowheads="1"/>
            </p:cNvSpPr>
            <p:nvPr/>
          </p:nvSpPr>
          <p:spPr bwMode="auto">
            <a:xfrm>
              <a:off x="4305300" y="5053851"/>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8" name="Rectangle 90">
              <a:extLst>
                <a:ext uri="{FF2B5EF4-FFF2-40B4-BE49-F238E27FC236}">
                  <a16:creationId xmlns:a16="http://schemas.microsoft.com/office/drawing/2014/main" id="{50D8E311-861E-DA45-AFD2-A9102BB1F4CA}"/>
                </a:ext>
              </a:extLst>
            </p:cNvPr>
            <p:cNvSpPr>
              <a:spLocks noChangeArrowheads="1"/>
            </p:cNvSpPr>
            <p:nvPr/>
          </p:nvSpPr>
          <p:spPr bwMode="auto">
            <a:xfrm>
              <a:off x="4310063" y="4991939"/>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9" name="Rectangle 91">
              <a:extLst>
                <a:ext uri="{FF2B5EF4-FFF2-40B4-BE49-F238E27FC236}">
                  <a16:creationId xmlns:a16="http://schemas.microsoft.com/office/drawing/2014/main" id="{257A734E-720F-4B45-AD92-5084F6FD897F}"/>
                </a:ext>
              </a:extLst>
            </p:cNvPr>
            <p:cNvSpPr>
              <a:spLocks noChangeArrowheads="1"/>
            </p:cNvSpPr>
            <p:nvPr/>
          </p:nvSpPr>
          <p:spPr bwMode="auto">
            <a:xfrm>
              <a:off x="4381500" y="4993526"/>
              <a:ext cx="68263"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0" name="Rectangle 92">
              <a:extLst>
                <a:ext uri="{FF2B5EF4-FFF2-40B4-BE49-F238E27FC236}">
                  <a16:creationId xmlns:a16="http://schemas.microsoft.com/office/drawing/2014/main" id="{82CE2BBC-F6C6-2740-83A8-373791F54BAC}"/>
                </a:ext>
              </a:extLst>
            </p:cNvPr>
            <p:cNvSpPr>
              <a:spLocks noChangeArrowheads="1"/>
            </p:cNvSpPr>
            <p:nvPr/>
          </p:nvSpPr>
          <p:spPr bwMode="auto">
            <a:xfrm>
              <a:off x="4310063" y="5233239"/>
              <a:ext cx="63500"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1" name="Rectangle 93">
              <a:extLst>
                <a:ext uri="{FF2B5EF4-FFF2-40B4-BE49-F238E27FC236}">
                  <a16:creationId xmlns:a16="http://schemas.microsoft.com/office/drawing/2014/main" id="{65DDB0BB-5468-E84A-AD2C-D376FAFD9A3E}"/>
                </a:ext>
              </a:extLst>
            </p:cNvPr>
            <p:cNvSpPr>
              <a:spLocks noChangeArrowheads="1"/>
            </p:cNvSpPr>
            <p:nvPr/>
          </p:nvSpPr>
          <p:spPr bwMode="auto">
            <a:xfrm>
              <a:off x="4379913" y="5233239"/>
              <a:ext cx="66675"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2" name="Rectangle 94">
              <a:extLst>
                <a:ext uri="{FF2B5EF4-FFF2-40B4-BE49-F238E27FC236}">
                  <a16:creationId xmlns:a16="http://schemas.microsoft.com/office/drawing/2014/main" id="{531BDCEF-EECB-D141-ABCD-BF3ACB2511F3}"/>
                </a:ext>
              </a:extLst>
            </p:cNvPr>
            <p:cNvSpPr>
              <a:spLocks noChangeArrowheads="1"/>
            </p:cNvSpPr>
            <p:nvPr/>
          </p:nvSpPr>
          <p:spPr bwMode="auto">
            <a:xfrm>
              <a:off x="4344988" y="5172914"/>
              <a:ext cx="666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3" name="Rectangle 95">
              <a:extLst>
                <a:ext uri="{FF2B5EF4-FFF2-40B4-BE49-F238E27FC236}">
                  <a16:creationId xmlns:a16="http://schemas.microsoft.com/office/drawing/2014/main" id="{17BC1454-8FC6-7445-9DC6-A1ABFB7696AC}"/>
                </a:ext>
              </a:extLst>
            </p:cNvPr>
            <p:cNvSpPr>
              <a:spLocks noChangeArrowheads="1"/>
            </p:cNvSpPr>
            <p:nvPr/>
          </p:nvSpPr>
          <p:spPr bwMode="auto">
            <a:xfrm>
              <a:off x="4413250" y="5172914"/>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4" name="Rectangle 96">
              <a:extLst>
                <a:ext uri="{FF2B5EF4-FFF2-40B4-BE49-F238E27FC236}">
                  <a16:creationId xmlns:a16="http://schemas.microsoft.com/office/drawing/2014/main" id="{5F58DAB6-0A75-9F47-9E4F-87BF2CD8406A}"/>
                </a:ext>
              </a:extLst>
            </p:cNvPr>
            <p:cNvSpPr>
              <a:spLocks noChangeArrowheads="1"/>
            </p:cNvSpPr>
            <p:nvPr/>
          </p:nvSpPr>
          <p:spPr bwMode="auto">
            <a:xfrm>
              <a:off x="4311650" y="5172914"/>
              <a:ext cx="26988"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5" name="Rectangle 97">
              <a:extLst>
                <a:ext uri="{FF2B5EF4-FFF2-40B4-BE49-F238E27FC236}">
                  <a16:creationId xmlns:a16="http://schemas.microsoft.com/office/drawing/2014/main" id="{D212E575-5B57-B74E-85BF-D1B0FF87B009}"/>
                </a:ext>
              </a:extLst>
            </p:cNvPr>
            <p:cNvSpPr>
              <a:spLocks noChangeArrowheads="1"/>
            </p:cNvSpPr>
            <p:nvPr/>
          </p:nvSpPr>
          <p:spPr bwMode="auto">
            <a:xfrm>
              <a:off x="4310063" y="5349126"/>
              <a:ext cx="63500"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6" name="Rectangle 98">
              <a:extLst>
                <a:ext uri="{FF2B5EF4-FFF2-40B4-BE49-F238E27FC236}">
                  <a16:creationId xmlns:a16="http://schemas.microsoft.com/office/drawing/2014/main" id="{9BC154C2-F424-3846-9449-26A96392DD99}"/>
                </a:ext>
              </a:extLst>
            </p:cNvPr>
            <p:cNvSpPr>
              <a:spLocks noChangeArrowheads="1"/>
            </p:cNvSpPr>
            <p:nvPr/>
          </p:nvSpPr>
          <p:spPr bwMode="auto">
            <a:xfrm>
              <a:off x="4379913" y="5349126"/>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7" name="Rectangle 99">
              <a:extLst>
                <a:ext uri="{FF2B5EF4-FFF2-40B4-BE49-F238E27FC236}">
                  <a16:creationId xmlns:a16="http://schemas.microsoft.com/office/drawing/2014/main" id="{885418F8-F07B-7946-9A22-3ED5040D2791}"/>
                </a:ext>
              </a:extLst>
            </p:cNvPr>
            <p:cNvSpPr>
              <a:spLocks noChangeArrowheads="1"/>
            </p:cNvSpPr>
            <p:nvPr/>
          </p:nvSpPr>
          <p:spPr bwMode="auto">
            <a:xfrm>
              <a:off x="4344988" y="5290389"/>
              <a:ext cx="666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8" name="Rectangle 100">
              <a:extLst>
                <a:ext uri="{FF2B5EF4-FFF2-40B4-BE49-F238E27FC236}">
                  <a16:creationId xmlns:a16="http://schemas.microsoft.com/office/drawing/2014/main" id="{C1C04992-7ABD-E545-952B-EF0EBE6663B9}"/>
                </a:ext>
              </a:extLst>
            </p:cNvPr>
            <p:cNvSpPr>
              <a:spLocks noChangeArrowheads="1"/>
            </p:cNvSpPr>
            <p:nvPr/>
          </p:nvSpPr>
          <p:spPr bwMode="auto">
            <a:xfrm>
              <a:off x="4413250" y="5290389"/>
              <a:ext cx="3492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9" name="Rectangle 101">
              <a:extLst>
                <a:ext uri="{FF2B5EF4-FFF2-40B4-BE49-F238E27FC236}">
                  <a16:creationId xmlns:a16="http://schemas.microsoft.com/office/drawing/2014/main" id="{5DFC4F39-AA1A-4E42-99E5-D4990B0E0BD4}"/>
                </a:ext>
              </a:extLst>
            </p:cNvPr>
            <p:cNvSpPr>
              <a:spLocks noChangeArrowheads="1"/>
            </p:cNvSpPr>
            <p:nvPr/>
          </p:nvSpPr>
          <p:spPr bwMode="auto">
            <a:xfrm>
              <a:off x="4310063" y="5290389"/>
              <a:ext cx="285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0" name="Rectangle 102">
              <a:extLst>
                <a:ext uri="{FF2B5EF4-FFF2-40B4-BE49-F238E27FC236}">
                  <a16:creationId xmlns:a16="http://schemas.microsoft.com/office/drawing/2014/main" id="{E603DB12-77E1-8242-9F51-213A0B8575B8}"/>
                </a:ext>
              </a:extLst>
            </p:cNvPr>
            <p:cNvSpPr>
              <a:spLocks noChangeArrowheads="1"/>
            </p:cNvSpPr>
            <p:nvPr/>
          </p:nvSpPr>
          <p:spPr bwMode="auto">
            <a:xfrm>
              <a:off x="4310063" y="5469776"/>
              <a:ext cx="63500"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1" name="Rectangle 103">
              <a:extLst>
                <a:ext uri="{FF2B5EF4-FFF2-40B4-BE49-F238E27FC236}">
                  <a16:creationId xmlns:a16="http://schemas.microsoft.com/office/drawing/2014/main" id="{016809E1-F0F7-2D4C-8F7D-70EB5E430474}"/>
                </a:ext>
              </a:extLst>
            </p:cNvPr>
            <p:cNvSpPr>
              <a:spLocks noChangeArrowheads="1"/>
            </p:cNvSpPr>
            <p:nvPr/>
          </p:nvSpPr>
          <p:spPr bwMode="auto">
            <a:xfrm>
              <a:off x="4379913" y="5469776"/>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2" name="Rectangle 104">
              <a:extLst>
                <a:ext uri="{FF2B5EF4-FFF2-40B4-BE49-F238E27FC236}">
                  <a16:creationId xmlns:a16="http://schemas.microsoft.com/office/drawing/2014/main" id="{4CA76F31-0857-C34B-8BBC-A6EE882EAA80}"/>
                </a:ext>
              </a:extLst>
            </p:cNvPr>
            <p:cNvSpPr>
              <a:spLocks noChangeArrowheads="1"/>
            </p:cNvSpPr>
            <p:nvPr/>
          </p:nvSpPr>
          <p:spPr bwMode="auto">
            <a:xfrm>
              <a:off x="4343400" y="5409451"/>
              <a:ext cx="68263" cy="52388"/>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3" name="Rectangle 105">
              <a:extLst>
                <a:ext uri="{FF2B5EF4-FFF2-40B4-BE49-F238E27FC236}">
                  <a16:creationId xmlns:a16="http://schemas.microsoft.com/office/drawing/2014/main" id="{A62568D7-56B3-4F4B-B3E5-2853442D3A52}"/>
                </a:ext>
              </a:extLst>
            </p:cNvPr>
            <p:cNvSpPr>
              <a:spLocks noChangeArrowheads="1"/>
            </p:cNvSpPr>
            <p:nvPr/>
          </p:nvSpPr>
          <p:spPr bwMode="auto">
            <a:xfrm>
              <a:off x="4413250" y="5409451"/>
              <a:ext cx="3333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4" name="Rectangle 106">
              <a:extLst>
                <a:ext uri="{FF2B5EF4-FFF2-40B4-BE49-F238E27FC236}">
                  <a16:creationId xmlns:a16="http://schemas.microsoft.com/office/drawing/2014/main" id="{3CD31A79-7B42-8F4F-8E76-91787D527CF7}"/>
                </a:ext>
              </a:extLst>
            </p:cNvPr>
            <p:cNvSpPr>
              <a:spLocks noChangeArrowheads="1"/>
            </p:cNvSpPr>
            <p:nvPr/>
          </p:nvSpPr>
          <p:spPr bwMode="auto">
            <a:xfrm>
              <a:off x="4311650" y="5409451"/>
              <a:ext cx="2698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5" name="Rectangle 107">
              <a:extLst>
                <a:ext uri="{FF2B5EF4-FFF2-40B4-BE49-F238E27FC236}">
                  <a16:creationId xmlns:a16="http://schemas.microsoft.com/office/drawing/2014/main" id="{BA1F52EA-B3F3-634D-A7A6-D2586D512007}"/>
                </a:ext>
              </a:extLst>
            </p:cNvPr>
            <p:cNvSpPr>
              <a:spLocks noChangeArrowheads="1"/>
            </p:cNvSpPr>
            <p:nvPr/>
          </p:nvSpPr>
          <p:spPr bwMode="auto">
            <a:xfrm>
              <a:off x="4310063" y="5588839"/>
              <a:ext cx="666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6" name="Rectangle 108">
              <a:extLst>
                <a:ext uri="{FF2B5EF4-FFF2-40B4-BE49-F238E27FC236}">
                  <a16:creationId xmlns:a16="http://schemas.microsoft.com/office/drawing/2014/main" id="{380D3064-04DD-2D41-99BC-6F829ED6BACC}"/>
                </a:ext>
              </a:extLst>
            </p:cNvPr>
            <p:cNvSpPr>
              <a:spLocks noChangeArrowheads="1"/>
            </p:cNvSpPr>
            <p:nvPr/>
          </p:nvSpPr>
          <p:spPr bwMode="auto">
            <a:xfrm>
              <a:off x="4379913" y="5587251"/>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7" name="Rectangle 109">
              <a:extLst>
                <a:ext uri="{FF2B5EF4-FFF2-40B4-BE49-F238E27FC236}">
                  <a16:creationId xmlns:a16="http://schemas.microsoft.com/office/drawing/2014/main" id="{DC18FB85-25A4-0543-A52C-C95A3F0B139F}"/>
                </a:ext>
              </a:extLst>
            </p:cNvPr>
            <p:cNvSpPr>
              <a:spLocks noChangeArrowheads="1"/>
            </p:cNvSpPr>
            <p:nvPr/>
          </p:nvSpPr>
          <p:spPr bwMode="auto">
            <a:xfrm>
              <a:off x="4344988" y="5528514"/>
              <a:ext cx="68262"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8" name="Rectangle 110">
              <a:extLst>
                <a:ext uri="{FF2B5EF4-FFF2-40B4-BE49-F238E27FC236}">
                  <a16:creationId xmlns:a16="http://schemas.microsoft.com/office/drawing/2014/main" id="{9B8F1713-41CE-054C-B8C7-8AD7A285CC86}"/>
                </a:ext>
              </a:extLst>
            </p:cNvPr>
            <p:cNvSpPr>
              <a:spLocks noChangeArrowheads="1"/>
            </p:cNvSpPr>
            <p:nvPr/>
          </p:nvSpPr>
          <p:spPr bwMode="auto">
            <a:xfrm>
              <a:off x="4414838" y="5528514"/>
              <a:ext cx="33337"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9" name="Rectangle 111">
              <a:extLst>
                <a:ext uri="{FF2B5EF4-FFF2-40B4-BE49-F238E27FC236}">
                  <a16:creationId xmlns:a16="http://schemas.microsoft.com/office/drawing/2014/main" id="{A2C868FF-FD14-8240-B27B-A928FBAB2F14}"/>
                </a:ext>
              </a:extLst>
            </p:cNvPr>
            <p:cNvSpPr>
              <a:spLocks noChangeArrowheads="1"/>
            </p:cNvSpPr>
            <p:nvPr/>
          </p:nvSpPr>
          <p:spPr bwMode="auto">
            <a:xfrm>
              <a:off x="4310063" y="5707901"/>
              <a:ext cx="63500" cy="52388"/>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0" name="Rectangle 112">
              <a:extLst>
                <a:ext uri="{FF2B5EF4-FFF2-40B4-BE49-F238E27FC236}">
                  <a16:creationId xmlns:a16="http://schemas.microsoft.com/office/drawing/2014/main" id="{55EFE127-34DD-CD41-ADAC-6E085137BFC5}"/>
                </a:ext>
              </a:extLst>
            </p:cNvPr>
            <p:cNvSpPr>
              <a:spLocks noChangeArrowheads="1"/>
            </p:cNvSpPr>
            <p:nvPr/>
          </p:nvSpPr>
          <p:spPr bwMode="auto">
            <a:xfrm>
              <a:off x="4379913" y="5707901"/>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1" name="Rectangle 113">
              <a:extLst>
                <a:ext uri="{FF2B5EF4-FFF2-40B4-BE49-F238E27FC236}">
                  <a16:creationId xmlns:a16="http://schemas.microsoft.com/office/drawing/2014/main" id="{C5868CF5-F8B1-A44E-823D-57C3F356096F}"/>
                </a:ext>
              </a:extLst>
            </p:cNvPr>
            <p:cNvSpPr>
              <a:spLocks noChangeArrowheads="1"/>
            </p:cNvSpPr>
            <p:nvPr/>
          </p:nvSpPr>
          <p:spPr bwMode="auto">
            <a:xfrm>
              <a:off x="4344988" y="5649164"/>
              <a:ext cx="66675" cy="4921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3" name="Rectangle 114">
              <a:extLst>
                <a:ext uri="{FF2B5EF4-FFF2-40B4-BE49-F238E27FC236}">
                  <a16:creationId xmlns:a16="http://schemas.microsoft.com/office/drawing/2014/main" id="{76C0972C-AC1E-9340-ADFC-EAB623F77F61}"/>
                </a:ext>
              </a:extLst>
            </p:cNvPr>
            <p:cNvSpPr>
              <a:spLocks noChangeArrowheads="1"/>
            </p:cNvSpPr>
            <p:nvPr/>
          </p:nvSpPr>
          <p:spPr bwMode="auto">
            <a:xfrm>
              <a:off x="4413250" y="5645989"/>
              <a:ext cx="34925"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4" name="Rectangle 115">
              <a:extLst>
                <a:ext uri="{FF2B5EF4-FFF2-40B4-BE49-F238E27FC236}">
                  <a16:creationId xmlns:a16="http://schemas.microsoft.com/office/drawing/2014/main" id="{22D8CA80-72DD-7744-95C0-D49BA406EF75}"/>
                </a:ext>
              </a:extLst>
            </p:cNvPr>
            <p:cNvSpPr>
              <a:spLocks noChangeArrowheads="1"/>
            </p:cNvSpPr>
            <p:nvPr/>
          </p:nvSpPr>
          <p:spPr bwMode="auto">
            <a:xfrm>
              <a:off x="4311650" y="5645989"/>
              <a:ext cx="26988"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5" name="Rectangle 116">
              <a:extLst>
                <a:ext uri="{FF2B5EF4-FFF2-40B4-BE49-F238E27FC236}">
                  <a16:creationId xmlns:a16="http://schemas.microsoft.com/office/drawing/2014/main" id="{7C434CB7-8E9E-1644-8654-A2F62955D1CF}"/>
                </a:ext>
              </a:extLst>
            </p:cNvPr>
            <p:cNvSpPr>
              <a:spLocks noChangeArrowheads="1"/>
            </p:cNvSpPr>
            <p:nvPr/>
          </p:nvSpPr>
          <p:spPr bwMode="auto">
            <a:xfrm>
              <a:off x="4310063" y="5825376"/>
              <a:ext cx="63500"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6" name="Rectangle 117">
              <a:extLst>
                <a:ext uri="{FF2B5EF4-FFF2-40B4-BE49-F238E27FC236}">
                  <a16:creationId xmlns:a16="http://schemas.microsoft.com/office/drawing/2014/main" id="{2BA267F7-B5EA-DF48-AE54-AA33B6E7DD32}"/>
                </a:ext>
              </a:extLst>
            </p:cNvPr>
            <p:cNvSpPr>
              <a:spLocks noChangeArrowheads="1"/>
            </p:cNvSpPr>
            <p:nvPr/>
          </p:nvSpPr>
          <p:spPr bwMode="auto">
            <a:xfrm>
              <a:off x="4379913" y="5825376"/>
              <a:ext cx="66675" cy="50800"/>
            </a:xfrm>
            <a:prstGeom prst="rect">
              <a:avLst/>
            </a:prstGeom>
            <a:solidFill>
              <a:srgbClr val="4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7" name="Rectangle 118">
              <a:extLst>
                <a:ext uri="{FF2B5EF4-FFF2-40B4-BE49-F238E27FC236}">
                  <a16:creationId xmlns:a16="http://schemas.microsoft.com/office/drawing/2014/main" id="{E4667184-0C21-A648-8649-D42063946649}"/>
                </a:ext>
              </a:extLst>
            </p:cNvPr>
            <p:cNvSpPr>
              <a:spLocks noChangeArrowheads="1"/>
            </p:cNvSpPr>
            <p:nvPr/>
          </p:nvSpPr>
          <p:spPr bwMode="auto">
            <a:xfrm>
              <a:off x="4344988" y="5765051"/>
              <a:ext cx="666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8" name="Rectangle 119">
              <a:extLst>
                <a:ext uri="{FF2B5EF4-FFF2-40B4-BE49-F238E27FC236}">
                  <a16:creationId xmlns:a16="http://schemas.microsoft.com/office/drawing/2014/main" id="{438BDD8A-F06D-7844-9FCD-727B60555FF3}"/>
                </a:ext>
              </a:extLst>
            </p:cNvPr>
            <p:cNvSpPr>
              <a:spLocks noChangeArrowheads="1"/>
            </p:cNvSpPr>
            <p:nvPr/>
          </p:nvSpPr>
          <p:spPr bwMode="auto">
            <a:xfrm>
              <a:off x="4413250" y="5765051"/>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9" name="Rectangle 120">
              <a:extLst>
                <a:ext uri="{FF2B5EF4-FFF2-40B4-BE49-F238E27FC236}">
                  <a16:creationId xmlns:a16="http://schemas.microsoft.com/office/drawing/2014/main" id="{EC22C917-6742-9C43-83BF-FF341D517F6E}"/>
                </a:ext>
              </a:extLst>
            </p:cNvPr>
            <p:cNvSpPr>
              <a:spLocks noChangeArrowheads="1"/>
            </p:cNvSpPr>
            <p:nvPr/>
          </p:nvSpPr>
          <p:spPr bwMode="auto">
            <a:xfrm>
              <a:off x="4310063" y="5765051"/>
              <a:ext cx="285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60" name="Freeform 121">
              <a:extLst>
                <a:ext uri="{FF2B5EF4-FFF2-40B4-BE49-F238E27FC236}">
                  <a16:creationId xmlns:a16="http://schemas.microsoft.com/office/drawing/2014/main" id="{DA111470-E92E-1443-9356-A5156D1CCEF7}"/>
                </a:ext>
              </a:extLst>
            </p:cNvPr>
            <p:cNvSpPr>
              <a:spLocks/>
            </p:cNvSpPr>
            <p:nvPr/>
          </p:nvSpPr>
          <p:spPr bwMode="auto">
            <a:xfrm>
              <a:off x="4292600" y="5807914"/>
              <a:ext cx="19050" cy="65087"/>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 name="Freeform 122">
              <a:extLst>
                <a:ext uri="{FF2B5EF4-FFF2-40B4-BE49-F238E27FC236}">
                  <a16:creationId xmlns:a16="http://schemas.microsoft.com/office/drawing/2014/main" id="{A29562FB-E6FA-8F43-B4D5-949B93DBE149}"/>
                </a:ext>
              </a:extLst>
            </p:cNvPr>
            <p:cNvSpPr>
              <a:spLocks/>
            </p:cNvSpPr>
            <p:nvPr/>
          </p:nvSpPr>
          <p:spPr bwMode="auto">
            <a:xfrm>
              <a:off x="4233863" y="5741239"/>
              <a:ext cx="55562" cy="111125"/>
            </a:xfrm>
            <a:custGeom>
              <a:avLst/>
              <a:gdLst>
                <a:gd name="T0" fmla="*/ 2147483647 w 35"/>
                <a:gd name="T1" fmla="*/ 2147483647 h 70"/>
                <a:gd name="T2" fmla="*/ 2147483647 w 35"/>
                <a:gd name="T3" fmla="*/ 2147483647 h 70"/>
                <a:gd name="T4" fmla="*/ 0 w 35"/>
                <a:gd name="T5" fmla="*/ 2147483647 h 70"/>
                <a:gd name="T6" fmla="*/ 0 w 35"/>
                <a:gd name="T7" fmla="*/ 0 h 70"/>
                <a:gd name="T8" fmla="*/ 2147483647 w 35"/>
                <a:gd name="T9" fmla="*/ 2147483647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2" name="Freeform 123">
              <a:extLst>
                <a:ext uri="{FF2B5EF4-FFF2-40B4-BE49-F238E27FC236}">
                  <a16:creationId xmlns:a16="http://schemas.microsoft.com/office/drawing/2014/main" id="{501F98DF-E71D-0840-A458-9C5C6C2612C8}"/>
                </a:ext>
              </a:extLst>
            </p:cNvPr>
            <p:cNvSpPr>
              <a:spLocks/>
            </p:cNvSpPr>
            <p:nvPr/>
          </p:nvSpPr>
          <p:spPr bwMode="auto">
            <a:xfrm>
              <a:off x="4176713" y="5679326"/>
              <a:ext cx="55562" cy="106363"/>
            </a:xfrm>
            <a:custGeom>
              <a:avLst/>
              <a:gdLst>
                <a:gd name="T0" fmla="*/ 2147483647 w 35"/>
                <a:gd name="T1" fmla="*/ 2147483647 h 67"/>
                <a:gd name="T2" fmla="*/ 2147483647 w 35"/>
                <a:gd name="T3" fmla="*/ 2147483647 h 67"/>
                <a:gd name="T4" fmla="*/ 0 w 35"/>
                <a:gd name="T5" fmla="*/ 2147483647 h 67"/>
                <a:gd name="T6" fmla="*/ 0 w 35"/>
                <a:gd name="T7" fmla="*/ 0 h 67"/>
                <a:gd name="T8" fmla="*/ 2147483647 w 35"/>
                <a:gd name="T9" fmla="*/ 2147483647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3" name="Freeform 124">
              <a:extLst>
                <a:ext uri="{FF2B5EF4-FFF2-40B4-BE49-F238E27FC236}">
                  <a16:creationId xmlns:a16="http://schemas.microsoft.com/office/drawing/2014/main" id="{8A6DF2C5-1FA8-8248-A33F-31BB82E4E34D}"/>
                </a:ext>
              </a:extLst>
            </p:cNvPr>
            <p:cNvSpPr>
              <a:spLocks/>
            </p:cNvSpPr>
            <p:nvPr/>
          </p:nvSpPr>
          <p:spPr bwMode="auto">
            <a:xfrm>
              <a:off x="4117975" y="5617414"/>
              <a:ext cx="53975" cy="103187"/>
            </a:xfrm>
            <a:custGeom>
              <a:avLst/>
              <a:gdLst>
                <a:gd name="T0" fmla="*/ 2147483647 w 34"/>
                <a:gd name="T1" fmla="*/ 2147483647 h 65"/>
                <a:gd name="T2" fmla="*/ 2147483647 w 34"/>
                <a:gd name="T3" fmla="*/ 2147483647 h 65"/>
                <a:gd name="T4" fmla="*/ 0 w 34"/>
                <a:gd name="T5" fmla="*/ 2147483647 h 65"/>
                <a:gd name="T6" fmla="*/ 0 w 34"/>
                <a:gd name="T7" fmla="*/ 0 h 65"/>
                <a:gd name="T8" fmla="*/ 2147483647 w 34"/>
                <a:gd name="T9" fmla="*/ 214748364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4" name="Freeform 125">
              <a:extLst>
                <a:ext uri="{FF2B5EF4-FFF2-40B4-BE49-F238E27FC236}">
                  <a16:creationId xmlns:a16="http://schemas.microsoft.com/office/drawing/2014/main" id="{3AD37C91-EB05-2644-A973-E63697045E9B}"/>
                </a:ext>
              </a:extLst>
            </p:cNvPr>
            <p:cNvSpPr>
              <a:spLocks/>
            </p:cNvSpPr>
            <p:nvPr/>
          </p:nvSpPr>
          <p:spPr bwMode="auto">
            <a:xfrm>
              <a:off x="4087813" y="5584076"/>
              <a:ext cx="26987" cy="73025"/>
            </a:xfrm>
            <a:custGeom>
              <a:avLst/>
              <a:gdLst>
                <a:gd name="T0" fmla="*/ 2147483647 w 17"/>
                <a:gd name="T1" fmla="*/ 2147483647 h 46"/>
                <a:gd name="T2" fmla="*/ 2147483647 w 17"/>
                <a:gd name="T3" fmla="*/ 2147483647 h 46"/>
                <a:gd name="T4" fmla="*/ 0 w 17"/>
                <a:gd name="T5" fmla="*/ 2147483647 h 46"/>
                <a:gd name="T6" fmla="*/ 0 w 17"/>
                <a:gd name="T7" fmla="*/ 0 h 46"/>
                <a:gd name="T8" fmla="*/ 2147483647 w 17"/>
                <a:gd name="T9" fmla="*/ 2147483647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5" name="Freeform 126">
              <a:extLst>
                <a:ext uri="{FF2B5EF4-FFF2-40B4-BE49-F238E27FC236}">
                  <a16:creationId xmlns:a16="http://schemas.microsoft.com/office/drawing/2014/main" id="{371235CC-7EE3-8C44-AA63-0753900B4C02}"/>
                </a:ext>
              </a:extLst>
            </p:cNvPr>
            <p:cNvSpPr>
              <a:spLocks/>
            </p:cNvSpPr>
            <p:nvPr/>
          </p:nvSpPr>
          <p:spPr bwMode="auto">
            <a:xfrm>
              <a:off x="4292600" y="4984001"/>
              <a:ext cx="19050" cy="57150"/>
            </a:xfrm>
            <a:custGeom>
              <a:avLst/>
              <a:gdLst>
                <a:gd name="T0" fmla="*/ 2147483647 w 12"/>
                <a:gd name="T1" fmla="*/ 2147483647 h 36"/>
                <a:gd name="T2" fmla="*/ 2147483647 w 12"/>
                <a:gd name="T3" fmla="*/ 2147483647 h 36"/>
                <a:gd name="T4" fmla="*/ 0 w 12"/>
                <a:gd name="T5" fmla="*/ 2147483647 h 36"/>
                <a:gd name="T6" fmla="*/ 0 w 12"/>
                <a:gd name="T7" fmla="*/ 0 h 36"/>
                <a:gd name="T8" fmla="*/ 2147483647 w 12"/>
                <a:gd name="T9" fmla="*/ 2147483647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6" name="Freeform 127">
              <a:extLst>
                <a:ext uri="{FF2B5EF4-FFF2-40B4-BE49-F238E27FC236}">
                  <a16:creationId xmlns:a16="http://schemas.microsoft.com/office/drawing/2014/main" id="{A1A1A67E-75BF-6A43-B599-2CE4588A46FC}"/>
                </a:ext>
              </a:extLst>
            </p:cNvPr>
            <p:cNvSpPr>
              <a:spLocks/>
            </p:cNvSpPr>
            <p:nvPr/>
          </p:nvSpPr>
          <p:spPr bwMode="auto">
            <a:xfrm>
              <a:off x="4233863" y="4952251"/>
              <a:ext cx="55562" cy="77788"/>
            </a:xfrm>
            <a:custGeom>
              <a:avLst/>
              <a:gdLst>
                <a:gd name="T0" fmla="*/ 2147483647 w 35"/>
                <a:gd name="T1" fmla="*/ 2147483647 h 49"/>
                <a:gd name="T2" fmla="*/ 2147483647 w 35"/>
                <a:gd name="T3" fmla="*/ 2147483647 h 49"/>
                <a:gd name="T4" fmla="*/ 0 w 35"/>
                <a:gd name="T5" fmla="*/ 2147483647 h 49"/>
                <a:gd name="T6" fmla="*/ 0 w 35"/>
                <a:gd name="T7" fmla="*/ 0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7" name="Freeform 128">
              <a:extLst>
                <a:ext uri="{FF2B5EF4-FFF2-40B4-BE49-F238E27FC236}">
                  <a16:creationId xmlns:a16="http://schemas.microsoft.com/office/drawing/2014/main" id="{490505B0-C63C-874C-A140-CD5AA95F56A9}"/>
                </a:ext>
              </a:extLst>
            </p:cNvPr>
            <p:cNvSpPr>
              <a:spLocks/>
            </p:cNvSpPr>
            <p:nvPr/>
          </p:nvSpPr>
          <p:spPr bwMode="auto">
            <a:xfrm>
              <a:off x="4176713" y="4922089"/>
              <a:ext cx="55562" cy="73025"/>
            </a:xfrm>
            <a:custGeom>
              <a:avLst/>
              <a:gdLst>
                <a:gd name="T0" fmla="*/ 2147483647 w 35"/>
                <a:gd name="T1" fmla="*/ 2147483647 h 46"/>
                <a:gd name="T2" fmla="*/ 2147483647 w 35"/>
                <a:gd name="T3" fmla="*/ 2147483647 h 46"/>
                <a:gd name="T4" fmla="*/ 0 w 35"/>
                <a:gd name="T5" fmla="*/ 2147483647 h 46"/>
                <a:gd name="T6" fmla="*/ 0 w 35"/>
                <a:gd name="T7" fmla="*/ 0 h 46"/>
                <a:gd name="T8" fmla="*/ 2147483647 w 35"/>
                <a:gd name="T9" fmla="*/ 2147483647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8" name="Freeform 129">
              <a:extLst>
                <a:ext uri="{FF2B5EF4-FFF2-40B4-BE49-F238E27FC236}">
                  <a16:creationId xmlns:a16="http://schemas.microsoft.com/office/drawing/2014/main" id="{A9DC5A69-47A0-5940-AE12-D57D659D23ED}"/>
                </a:ext>
              </a:extLst>
            </p:cNvPr>
            <p:cNvSpPr>
              <a:spLocks/>
            </p:cNvSpPr>
            <p:nvPr/>
          </p:nvSpPr>
          <p:spPr bwMode="auto">
            <a:xfrm>
              <a:off x="4117975" y="4890339"/>
              <a:ext cx="53975" cy="73025"/>
            </a:xfrm>
            <a:custGeom>
              <a:avLst/>
              <a:gdLst>
                <a:gd name="T0" fmla="*/ 2147483647 w 34"/>
                <a:gd name="T1" fmla="*/ 2147483647 h 46"/>
                <a:gd name="T2" fmla="*/ 2147483647 w 34"/>
                <a:gd name="T3" fmla="*/ 2147483647 h 46"/>
                <a:gd name="T4" fmla="*/ 0 w 34"/>
                <a:gd name="T5" fmla="*/ 2147483647 h 46"/>
                <a:gd name="T6" fmla="*/ 0 w 34"/>
                <a:gd name="T7" fmla="*/ 0 h 46"/>
                <a:gd name="T8" fmla="*/ 2147483647 w 34"/>
                <a:gd name="T9" fmla="*/ 2147483647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9" name="Freeform 130">
              <a:extLst>
                <a:ext uri="{FF2B5EF4-FFF2-40B4-BE49-F238E27FC236}">
                  <a16:creationId xmlns:a16="http://schemas.microsoft.com/office/drawing/2014/main" id="{10957CEE-801E-A24A-9E50-6AC173E787AC}"/>
                </a:ext>
              </a:extLst>
            </p:cNvPr>
            <p:cNvSpPr>
              <a:spLocks/>
            </p:cNvSpPr>
            <p:nvPr/>
          </p:nvSpPr>
          <p:spPr bwMode="auto">
            <a:xfrm>
              <a:off x="4087813" y="4872876"/>
              <a:ext cx="26987" cy="57150"/>
            </a:xfrm>
            <a:custGeom>
              <a:avLst/>
              <a:gdLst>
                <a:gd name="T0" fmla="*/ 2147483647 w 17"/>
                <a:gd name="T1" fmla="*/ 2147483647 h 36"/>
                <a:gd name="T2" fmla="*/ 2147483647 w 17"/>
                <a:gd name="T3" fmla="*/ 2147483647 h 36"/>
                <a:gd name="T4" fmla="*/ 0 w 17"/>
                <a:gd name="T5" fmla="*/ 2147483647 h 36"/>
                <a:gd name="T6" fmla="*/ 0 w 17"/>
                <a:gd name="T7" fmla="*/ 0 h 36"/>
                <a:gd name="T8" fmla="*/ 2147483647 w 17"/>
                <a:gd name="T9" fmla="*/ 2147483647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0" name="Freeform 131">
              <a:extLst>
                <a:ext uri="{FF2B5EF4-FFF2-40B4-BE49-F238E27FC236}">
                  <a16:creationId xmlns:a16="http://schemas.microsoft.com/office/drawing/2014/main" id="{EF8F5A5B-1840-6742-9F0E-45C998512AE0}"/>
                </a:ext>
              </a:extLst>
            </p:cNvPr>
            <p:cNvSpPr>
              <a:spLocks/>
            </p:cNvSpPr>
            <p:nvPr/>
          </p:nvSpPr>
          <p:spPr bwMode="auto">
            <a:xfrm>
              <a:off x="4233863" y="5064964"/>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1" name="Freeform 132">
              <a:extLst>
                <a:ext uri="{FF2B5EF4-FFF2-40B4-BE49-F238E27FC236}">
                  <a16:creationId xmlns:a16="http://schemas.microsoft.com/office/drawing/2014/main" id="{188B746C-6D52-0645-9668-1B0CB780D29A}"/>
                </a:ext>
              </a:extLst>
            </p:cNvPr>
            <p:cNvSpPr>
              <a:spLocks/>
            </p:cNvSpPr>
            <p:nvPr/>
          </p:nvSpPr>
          <p:spPr bwMode="auto">
            <a:xfrm>
              <a:off x="4176713" y="5028451"/>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2" name="Freeform 133">
              <a:extLst>
                <a:ext uri="{FF2B5EF4-FFF2-40B4-BE49-F238E27FC236}">
                  <a16:creationId xmlns:a16="http://schemas.microsoft.com/office/drawing/2014/main" id="{27DF2491-AE20-9143-A901-F16C2DE7C391}"/>
                </a:ext>
              </a:extLst>
            </p:cNvPr>
            <p:cNvSpPr>
              <a:spLocks/>
            </p:cNvSpPr>
            <p:nvPr/>
          </p:nvSpPr>
          <p:spPr bwMode="auto">
            <a:xfrm>
              <a:off x="4117975" y="4993526"/>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3" name="Freeform 134">
              <a:extLst>
                <a:ext uri="{FF2B5EF4-FFF2-40B4-BE49-F238E27FC236}">
                  <a16:creationId xmlns:a16="http://schemas.microsoft.com/office/drawing/2014/main" id="{AB3D4CA9-D12F-D846-9A6E-4F76B44FD9DA}"/>
                </a:ext>
              </a:extLst>
            </p:cNvPr>
            <p:cNvSpPr>
              <a:spLocks/>
            </p:cNvSpPr>
            <p:nvPr/>
          </p:nvSpPr>
          <p:spPr bwMode="auto">
            <a:xfrm>
              <a:off x="4087813" y="4974476"/>
              <a:ext cx="26987" cy="61913"/>
            </a:xfrm>
            <a:custGeom>
              <a:avLst/>
              <a:gdLst>
                <a:gd name="T0" fmla="*/ 2147483647 w 17"/>
                <a:gd name="T1" fmla="*/ 2147483647 h 39"/>
                <a:gd name="T2" fmla="*/ 2147483647 w 17"/>
                <a:gd name="T3" fmla="*/ 2147483647 h 39"/>
                <a:gd name="T4" fmla="*/ 0 w 17"/>
                <a:gd name="T5" fmla="*/ 2147483647 h 39"/>
                <a:gd name="T6" fmla="*/ 0 w 17"/>
                <a:gd name="T7" fmla="*/ 0 h 39"/>
                <a:gd name="T8" fmla="*/ 2147483647 w 17"/>
                <a:gd name="T9" fmla="*/ 2147483647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 name="Freeform 135">
              <a:extLst>
                <a:ext uri="{FF2B5EF4-FFF2-40B4-BE49-F238E27FC236}">
                  <a16:creationId xmlns:a16="http://schemas.microsoft.com/office/drawing/2014/main" id="{440FD961-94AD-2547-929A-48DD6DFC59D3}"/>
                </a:ext>
              </a:extLst>
            </p:cNvPr>
            <p:cNvSpPr>
              <a:spLocks/>
            </p:cNvSpPr>
            <p:nvPr/>
          </p:nvSpPr>
          <p:spPr bwMode="auto">
            <a:xfrm>
              <a:off x="4292600" y="5220539"/>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5" name="Freeform 136">
              <a:extLst>
                <a:ext uri="{FF2B5EF4-FFF2-40B4-BE49-F238E27FC236}">
                  <a16:creationId xmlns:a16="http://schemas.microsoft.com/office/drawing/2014/main" id="{5397CCE1-A660-974C-A119-0E203EB1DF95}"/>
                </a:ext>
              </a:extLst>
            </p:cNvPr>
            <p:cNvSpPr>
              <a:spLocks/>
            </p:cNvSpPr>
            <p:nvPr/>
          </p:nvSpPr>
          <p:spPr bwMode="auto">
            <a:xfrm>
              <a:off x="4233863" y="5177676"/>
              <a:ext cx="55562" cy="87313"/>
            </a:xfrm>
            <a:custGeom>
              <a:avLst/>
              <a:gdLst>
                <a:gd name="T0" fmla="*/ 2147483647 w 35"/>
                <a:gd name="T1" fmla="*/ 2147483647 h 55"/>
                <a:gd name="T2" fmla="*/ 2147483647 w 35"/>
                <a:gd name="T3" fmla="*/ 2147483647 h 55"/>
                <a:gd name="T4" fmla="*/ 0 w 35"/>
                <a:gd name="T5" fmla="*/ 2147483647 h 55"/>
                <a:gd name="T6" fmla="*/ 0 w 35"/>
                <a:gd name="T7" fmla="*/ 0 h 55"/>
                <a:gd name="T8" fmla="*/ 2147483647 w 35"/>
                <a:gd name="T9" fmla="*/ 2147483647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 name="Freeform 137">
              <a:extLst>
                <a:ext uri="{FF2B5EF4-FFF2-40B4-BE49-F238E27FC236}">
                  <a16:creationId xmlns:a16="http://schemas.microsoft.com/office/drawing/2014/main" id="{4F8F2FF3-EBB9-4549-B892-6171F5C23952}"/>
                </a:ext>
              </a:extLst>
            </p:cNvPr>
            <p:cNvSpPr>
              <a:spLocks/>
            </p:cNvSpPr>
            <p:nvPr/>
          </p:nvSpPr>
          <p:spPr bwMode="auto">
            <a:xfrm>
              <a:off x="4176713" y="5136401"/>
              <a:ext cx="55562" cy="85725"/>
            </a:xfrm>
            <a:custGeom>
              <a:avLst/>
              <a:gdLst>
                <a:gd name="T0" fmla="*/ 2147483647 w 35"/>
                <a:gd name="T1" fmla="*/ 2147483647 h 54"/>
                <a:gd name="T2" fmla="*/ 2147483647 w 35"/>
                <a:gd name="T3" fmla="*/ 2147483647 h 54"/>
                <a:gd name="T4" fmla="*/ 0 w 35"/>
                <a:gd name="T5" fmla="*/ 2147483647 h 54"/>
                <a:gd name="T6" fmla="*/ 0 w 35"/>
                <a:gd name="T7" fmla="*/ 0 h 54"/>
                <a:gd name="T8" fmla="*/ 2147483647 w 35"/>
                <a:gd name="T9" fmla="*/ 2147483647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 name="Freeform 138">
              <a:extLst>
                <a:ext uri="{FF2B5EF4-FFF2-40B4-BE49-F238E27FC236}">
                  <a16:creationId xmlns:a16="http://schemas.microsoft.com/office/drawing/2014/main" id="{FA84CA53-403A-2546-A3EE-52B63B2F70A3}"/>
                </a:ext>
              </a:extLst>
            </p:cNvPr>
            <p:cNvSpPr>
              <a:spLocks/>
            </p:cNvSpPr>
            <p:nvPr/>
          </p:nvSpPr>
          <p:spPr bwMode="auto">
            <a:xfrm>
              <a:off x="4117975" y="5098301"/>
              <a:ext cx="53975" cy="82550"/>
            </a:xfrm>
            <a:custGeom>
              <a:avLst/>
              <a:gdLst>
                <a:gd name="T0" fmla="*/ 2147483647 w 34"/>
                <a:gd name="T1" fmla="*/ 2147483647 h 52"/>
                <a:gd name="T2" fmla="*/ 2147483647 w 34"/>
                <a:gd name="T3" fmla="*/ 2147483647 h 52"/>
                <a:gd name="T4" fmla="*/ 0 w 34"/>
                <a:gd name="T5" fmla="*/ 2147483647 h 52"/>
                <a:gd name="T6" fmla="*/ 0 w 34"/>
                <a:gd name="T7" fmla="*/ 0 h 52"/>
                <a:gd name="T8" fmla="*/ 2147483647 w 34"/>
                <a:gd name="T9" fmla="*/ 2147483647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 name="Freeform 139">
              <a:extLst>
                <a:ext uri="{FF2B5EF4-FFF2-40B4-BE49-F238E27FC236}">
                  <a16:creationId xmlns:a16="http://schemas.microsoft.com/office/drawing/2014/main" id="{60EB4AEB-FB10-6447-8020-8A57F3D32868}"/>
                </a:ext>
              </a:extLst>
            </p:cNvPr>
            <p:cNvSpPr>
              <a:spLocks/>
            </p:cNvSpPr>
            <p:nvPr/>
          </p:nvSpPr>
          <p:spPr bwMode="auto">
            <a:xfrm>
              <a:off x="4087813" y="5077664"/>
              <a:ext cx="26987" cy="60325"/>
            </a:xfrm>
            <a:custGeom>
              <a:avLst/>
              <a:gdLst>
                <a:gd name="T0" fmla="*/ 2147483647 w 17"/>
                <a:gd name="T1" fmla="*/ 2147483647 h 38"/>
                <a:gd name="T2" fmla="*/ 2147483647 w 17"/>
                <a:gd name="T3" fmla="*/ 2147483647 h 38"/>
                <a:gd name="T4" fmla="*/ 0 w 17"/>
                <a:gd name="T5" fmla="*/ 2147483647 h 38"/>
                <a:gd name="T6" fmla="*/ 0 w 17"/>
                <a:gd name="T7" fmla="*/ 0 h 38"/>
                <a:gd name="T8" fmla="*/ 2147483647 w 17"/>
                <a:gd name="T9" fmla="*/ 2147483647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 name="Freeform 140">
              <a:extLst>
                <a:ext uri="{FF2B5EF4-FFF2-40B4-BE49-F238E27FC236}">
                  <a16:creationId xmlns:a16="http://schemas.microsoft.com/office/drawing/2014/main" id="{E393386E-EF15-5F44-A0CB-FDD1D7CFDDF1}"/>
                </a:ext>
              </a:extLst>
            </p:cNvPr>
            <p:cNvSpPr>
              <a:spLocks/>
            </p:cNvSpPr>
            <p:nvPr/>
          </p:nvSpPr>
          <p:spPr bwMode="auto">
            <a:xfrm>
              <a:off x="4292600" y="5334839"/>
              <a:ext cx="17463" cy="63500"/>
            </a:xfrm>
            <a:custGeom>
              <a:avLst/>
              <a:gdLst>
                <a:gd name="T0" fmla="*/ 2147483647 w 11"/>
                <a:gd name="T1" fmla="*/ 2147483647 h 40"/>
                <a:gd name="T2" fmla="*/ 2147483647 w 11"/>
                <a:gd name="T3" fmla="*/ 2147483647 h 40"/>
                <a:gd name="T4" fmla="*/ 0 w 11"/>
                <a:gd name="T5" fmla="*/ 2147483647 h 40"/>
                <a:gd name="T6" fmla="*/ 0 w 11"/>
                <a:gd name="T7" fmla="*/ 0 h 40"/>
                <a:gd name="T8" fmla="*/ 2147483647 w 11"/>
                <a:gd name="T9" fmla="*/ 2147483647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 name="Freeform 141">
              <a:extLst>
                <a:ext uri="{FF2B5EF4-FFF2-40B4-BE49-F238E27FC236}">
                  <a16:creationId xmlns:a16="http://schemas.microsoft.com/office/drawing/2014/main" id="{8E272848-EF04-4743-851B-25E3E6EA9D60}"/>
                </a:ext>
              </a:extLst>
            </p:cNvPr>
            <p:cNvSpPr>
              <a:spLocks/>
            </p:cNvSpPr>
            <p:nvPr/>
          </p:nvSpPr>
          <p:spPr bwMode="auto">
            <a:xfrm>
              <a:off x="4233863" y="5290389"/>
              <a:ext cx="55562" cy="90487"/>
            </a:xfrm>
            <a:custGeom>
              <a:avLst/>
              <a:gdLst>
                <a:gd name="T0" fmla="*/ 2147483647 w 35"/>
                <a:gd name="T1" fmla="*/ 2147483647 h 57"/>
                <a:gd name="T2" fmla="*/ 2147483647 w 35"/>
                <a:gd name="T3" fmla="*/ 2147483647 h 57"/>
                <a:gd name="T4" fmla="*/ 0 w 35"/>
                <a:gd name="T5" fmla="*/ 2147483647 h 57"/>
                <a:gd name="T6" fmla="*/ 0 w 35"/>
                <a:gd name="T7" fmla="*/ 0 h 57"/>
                <a:gd name="T8" fmla="*/ 2147483647 w 35"/>
                <a:gd name="T9" fmla="*/ 214748364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 name="Freeform 142">
              <a:extLst>
                <a:ext uri="{FF2B5EF4-FFF2-40B4-BE49-F238E27FC236}">
                  <a16:creationId xmlns:a16="http://schemas.microsoft.com/office/drawing/2014/main" id="{739AFF2C-8F89-0743-90F3-A463D849EE89}"/>
                </a:ext>
              </a:extLst>
            </p:cNvPr>
            <p:cNvSpPr>
              <a:spLocks/>
            </p:cNvSpPr>
            <p:nvPr/>
          </p:nvSpPr>
          <p:spPr bwMode="auto">
            <a:xfrm>
              <a:off x="4176713" y="5245939"/>
              <a:ext cx="55562" cy="88900"/>
            </a:xfrm>
            <a:custGeom>
              <a:avLst/>
              <a:gdLst>
                <a:gd name="T0" fmla="*/ 2147483647 w 35"/>
                <a:gd name="T1" fmla="*/ 2147483647 h 56"/>
                <a:gd name="T2" fmla="*/ 2147483647 w 35"/>
                <a:gd name="T3" fmla="*/ 2147483647 h 56"/>
                <a:gd name="T4" fmla="*/ 0 w 35"/>
                <a:gd name="T5" fmla="*/ 2147483647 h 56"/>
                <a:gd name="T6" fmla="*/ 0 w 35"/>
                <a:gd name="T7" fmla="*/ 0 h 56"/>
                <a:gd name="T8" fmla="*/ 2147483647 w 35"/>
                <a:gd name="T9" fmla="*/ 2147483647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2" name="Freeform 143">
              <a:extLst>
                <a:ext uri="{FF2B5EF4-FFF2-40B4-BE49-F238E27FC236}">
                  <a16:creationId xmlns:a16="http://schemas.microsoft.com/office/drawing/2014/main" id="{026101E6-52D8-0C48-A3D6-84F520E07146}"/>
                </a:ext>
              </a:extLst>
            </p:cNvPr>
            <p:cNvSpPr>
              <a:spLocks/>
            </p:cNvSpPr>
            <p:nvPr/>
          </p:nvSpPr>
          <p:spPr bwMode="auto">
            <a:xfrm>
              <a:off x="4117975" y="5199901"/>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3" name="Freeform 144">
              <a:extLst>
                <a:ext uri="{FF2B5EF4-FFF2-40B4-BE49-F238E27FC236}">
                  <a16:creationId xmlns:a16="http://schemas.microsoft.com/office/drawing/2014/main" id="{B035D461-E6FE-C148-B9B8-0124FAA49BF1}"/>
                </a:ext>
              </a:extLst>
            </p:cNvPr>
            <p:cNvSpPr>
              <a:spLocks/>
            </p:cNvSpPr>
            <p:nvPr/>
          </p:nvSpPr>
          <p:spPr bwMode="auto">
            <a:xfrm>
              <a:off x="4087813" y="5177676"/>
              <a:ext cx="26987" cy="65088"/>
            </a:xfrm>
            <a:custGeom>
              <a:avLst/>
              <a:gdLst>
                <a:gd name="T0" fmla="*/ 2147483647 w 17"/>
                <a:gd name="T1" fmla="*/ 2147483647 h 41"/>
                <a:gd name="T2" fmla="*/ 2147483647 w 17"/>
                <a:gd name="T3" fmla="*/ 2147483647 h 41"/>
                <a:gd name="T4" fmla="*/ 0 w 17"/>
                <a:gd name="T5" fmla="*/ 2147483647 h 41"/>
                <a:gd name="T6" fmla="*/ 0 w 17"/>
                <a:gd name="T7" fmla="*/ 0 h 41"/>
                <a:gd name="T8" fmla="*/ 2147483647 w 17"/>
                <a:gd name="T9" fmla="*/ 2147483647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4" name="Freeform 145">
              <a:extLst>
                <a:ext uri="{FF2B5EF4-FFF2-40B4-BE49-F238E27FC236}">
                  <a16:creationId xmlns:a16="http://schemas.microsoft.com/office/drawing/2014/main" id="{DDBF5831-D644-F545-9B23-3E78FABE7E70}"/>
                </a:ext>
              </a:extLst>
            </p:cNvPr>
            <p:cNvSpPr>
              <a:spLocks/>
            </p:cNvSpPr>
            <p:nvPr/>
          </p:nvSpPr>
          <p:spPr bwMode="auto">
            <a:xfrm>
              <a:off x="4292600" y="5453901"/>
              <a:ext cx="19050" cy="65088"/>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5" name="Freeform 146">
              <a:extLst>
                <a:ext uri="{FF2B5EF4-FFF2-40B4-BE49-F238E27FC236}">
                  <a16:creationId xmlns:a16="http://schemas.microsoft.com/office/drawing/2014/main" id="{9B7619BB-4241-B242-A8FA-DE2DCDCC2F3D}"/>
                </a:ext>
              </a:extLst>
            </p:cNvPr>
            <p:cNvSpPr>
              <a:spLocks/>
            </p:cNvSpPr>
            <p:nvPr/>
          </p:nvSpPr>
          <p:spPr bwMode="auto">
            <a:xfrm>
              <a:off x="4233863" y="5403101"/>
              <a:ext cx="55562" cy="93663"/>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6" name="Freeform 147">
              <a:extLst>
                <a:ext uri="{FF2B5EF4-FFF2-40B4-BE49-F238E27FC236}">
                  <a16:creationId xmlns:a16="http://schemas.microsoft.com/office/drawing/2014/main" id="{28FF4174-F711-CF4B-9F57-443980492466}"/>
                </a:ext>
              </a:extLst>
            </p:cNvPr>
            <p:cNvSpPr>
              <a:spLocks/>
            </p:cNvSpPr>
            <p:nvPr/>
          </p:nvSpPr>
          <p:spPr bwMode="auto">
            <a:xfrm>
              <a:off x="4176713" y="5353889"/>
              <a:ext cx="55562" cy="93662"/>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7" name="Freeform 148">
              <a:extLst>
                <a:ext uri="{FF2B5EF4-FFF2-40B4-BE49-F238E27FC236}">
                  <a16:creationId xmlns:a16="http://schemas.microsoft.com/office/drawing/2014/main" id="{E505E7F2-2917-FD42-B1DB-1458F3281ECA}"/>
                </a:ext>
              </a:extLst>
            </p:cNvPr>
            <p:cNvSpPr>
              <a:spLocks/>
            </p:cNvSpPr>
            <p:nvPr/>
          </p:nvSpPr>
          <p:spPr bwMode="auto">
            <a:xfrm>
              <a:off x="4117975" y="5303089"/>
              <a:ext cx="53975" cy="93662"/>
            </a:xfrm>
            <a:custGeom>
              <a:avLst/>
              <a:gdLst>
                <a:gd name="T0" fmla="*/ 2147483647 w 34"/>
                <a:gd name="T1" fmla="*/ 2147483647 h 59"/>
                <a:gd name="T2" fmla="*/ 2147483647 w 34"/>
                <a:gd name="T3" fmla="*/ 2147483647 h 59"/>
                <a:gd name="T4" fmla="*/ 0 w 34"/>
                <a:gd name="T5" fmla="*/ 2147483647 h 59"/>
                <a:gd name="T6" fmla="*/ 0 w 34"/>
                <a:gd name="T7" fmla="*/ 0 h 59"/>
                <a:gd name="T8" fmla="*/ 2147483647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8" name="Freeform 149">
              <a:extLst>
                <a:ext uri="{FF2B5EF4-FFF2-40B4-BE49-F238E27FC236}">
                  <a16:creationId xmlns:a16="http://schemas.microsoft.com/office/drawing/2014/main" id="{4C11ACF6-A80A-2A43-94DD-CAA682A4BEB3}"/>
                </a:ext>
              </a:extLst>
            </p:cNvPr>
            <p:cNvSpPr>
              <a:spLocks/>
            </p:cNvSpPr>
            <p:nvPr/>
          </p:nvSpPr>
          <p:spPr bwMode="auto">
            <a:xfrm>
              <a:off x="4087813" y="52792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9" name="Freeform 150">
              <a:extLst>
                <a:ext uri="{FF2B5EF4-FFF2-40B4-BE49-F238E27FC236}">
                  <a16:creationId xmlns:a16="http://schemas.microsoft.com/office/drawing/2014/main" id="{318DB6BD-1060-BD49-8206-6A9AB6AAA375}"/>
                </a:ext>
              </a:extLst>
            </p:cNvPr>
            <p:cNvSpPr>
              <a:spLocks/>
            </p:cNvSpPr>
            <p:nvPr/>
          </p:nvSpPr>
          <p:spPr bwMode="auto">
            <a:xfrm>
              <a:off x="4292600" y="5574551"/>
              <a:ext cx="17463" cy="60325"/>
            </a:xfrm>
            <a:custGeom>
              <a:avLst/>
              <a:gdLst>
                <a:gd name="T0" fmla="*/ 2147483647 w 11"/>
                <a:gd name="T1" fmla="*/ 2147483647 h 38"/>
                <a:gd name="T2" fmla="*/ 2147483647 w 11"/>
                <a:gd name="T3" fmla="*/ 2147483647 h 38"/>
                <a:gd name="T4" fmla="*/ 0 w 11"/>
                <a:gd name="T5" fmla="*/ 2147483647 h 38"/>
                <a:gd name="T6" fmla="*/ 0 w 11"/>
                <a:gd name="T7" fmla="*/ 0 h 38"/>
                <a:gd name="T8" fmla="*/ 2147483647 w 11"/>
                <a:gd name="T9" fmla="*/ 2147483647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0" name="Freeform 151">
              <a:extLst>
                <a:ext uri="{FF2B5EF4-FFF2-40B4-BE49-F238E27FC236}">
                  <a16:creationId xmlns:a16="http://schemas.microsoft.com/office/drawing/2014/main" id="{27611E2A-0C85-3E44-B76B-AD3D7DE7E2F2}"/>
                </a:ext>
              </a:extLst>
            </p:cNvPr>
            <p:cNvSpPr>
              <a:spLocks/>
            </p:cNvSpPr>
            <p:nvPr/>
          </p:nvSpPr>
          <p:spPr bwMode="auto">
            <a:xfrm>
              <a:off x="4233863" y="5517401"/>
              <a:ext cx="55562" cy="100013"/>
            </a:xfrm>
            <a:custGeom>
              <a:avLst/>
              <a:gdLst>
                <a:gd name="T0" fmla="*/ 2147483647 w 35"/>
                <a:gd name="T1" fmla="*/ 2147483647 h 63"/>
                <a:gd name="T2" fmla="*/ 2147483647 w 35"/>
                <a:gd name="T3" fmla="*/ 2147483647 h 63"/>
                <a:gd name="T4" fmla="*/ 0 w 35"/>
                <a:gd name="T5" fmla="*/ 2147483647 h 63"/>
                <a:gd name="T6" fmla="*/ 0 w 35"/>
                <a:gd name="T7" fmla="*/ 0 h 63"/>
                <a:gd name="T8" fmla="*/ 2147483647 w 35"/>
                <a:gd name="T9" fmla="*/ 2147483647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1" name="Freeform 152">
              <a:extLst>
                <a:ext uri="{FF2B5EF4-FFF2-40B4-BE49-F238E27FC236}">
                  <a16:creationId xmlns:a16="http://schemas.microsoft.com/office/drawing/2014/main" id="{6FAE157F-DD02-7248-9F69-A6DF4B6DBB59}"/>
                </a:ext>
              </a:extLst>
            </p:cNvPr>
            <p:cNvSpPr>
              <a:spLocks/>
            </p:cNvSpPr>
            <p:nvPr/>
          </p:nvSpPr>
          <p:spPr bwMode="auto">
            <a:xfrm>
              <a:off x="4176713" y="5463426"/>
              <a:ext cx="55562" cy="95250"/>
            </a:xfrm>
            <a:custGeom>
              <a:avLst/>
              <a:gdLst>
                <a:gd name="T0" fmla="*/ 2147483647 w 35"/>
                <a:gd name="T1" fmla="*/ 2147483647 h 60"/>
                <a:gd name="T2" fmla="*/ 2147483647 w 35"/>
                <a:gd name="T3" fmla="*/ 2147483647 h 60"/>
                <a:gd name="T4" fmla="*/ 0 w 35"/>
                <a:gd name="T5" fmla="*/ 2147483647 h 60"/>
                <a:gd name="T6" fmla="*/ 0 w 35"/>
                <a:gd name="T7" fmla="*/ 0 h 60"/>
                <a:gd name="T8" fmla="*/ 2147483647 w 35"/>
                <a:gd name="T9" fmla="*/ 2147483647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2" name="Freeform 153">
              <a:extLst>
                <a:ext uri="{FF2B5EF4-FFF2-40B4-BE49-F238E27FC236}">
                  <a16:creationId xmlns:a16="http://schemas.microsoft.com/office/drawing/2014/main" id="{6576BFD0-8CB1-924E-BCC6-68773BB9815E}"/>
                </a:ext>
              </a:extLst>
            </p:cNvPr>
            <p:cNvSpPr>
              <a:spLocks/>
            </p:cNvSpPr>
            <p:nvPr/>
          </p:nvSpPr>
          <p:spPr bwMode="auto">
            <a:xfrm>
              <a:off x="4116388" y="5406276"/>
              <a:ext cx="55562" cy="96838"/>
            </a:xfrm>
            <a:custGeom>
              <a:avLst/>
              <a:gdLst>
                <a:gd name="T0" fmla="*/ 2147483647 w 35"/>
                <a:gd name="T1" fmla="*/ 2147483647 h 61"/>
                <a:gd name="T2" fmla="*/ 2147483647 w 35"/>
                <a:gd name="T3" fmla="*/ 2147483647 h 61"/>
                <a:gd name="T4" fmla="*/ 0 w 35"/>
                <a:gd name="T5" fmla="*/ 2147483647 h 61"/>
                <a:gd name="T6" fmla="*/ 0 w 35"/>
                <a:gd name="T7" fmla="*/ 0 h 61"/>
                <a:gd name="T8" fmla="*/ 2147483647 w 35"/>
                <a:gd name="T9" fmla="*/ 2147483647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3" name="Freeform 154">
              <a:extLst>
                <a:ext uri="{FF2B5EF4-FFF2-40B4-BE49-F238E27FC236}">
                  <a16:creationId xmlns:a16="http://schemas.microsoft.com/office/drawing/2014/main" id="{55D0D374-80E4-984D-A231-C06A99440378}"/>
                </a:ext>
              </a:extLst>
            </p:cNvPr>
            <p:cNvSpPr>
              <a:spLocks/>
            </p:cNvSpPr>
            <p:nvPr/>
          </p:nvSpPr>
          <p:spPr bwMode="auto">
            <a:xfrm>
              <a:off x="4087813" y="53808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4" name="Freeform 155">
              <a:extLst>
                <a:ext uri="{FF2B5EF4-FFF2-40B4-BE49-F238E27FC236}">
                  <a16:creationId xmlns:a16="http://schemas.microsoft.com/office/drawing/2014/main" id="{05821809-E9D2-8E40-AAC5-D2B474F7E272}"/>
                </a:ext>
              </a:extLst>
            </p:cNvPr>
            <p:cNvSpPr>
              <a:spLocks/>
            </p:cNvSpPr>
            <p:nvPr/>
          </p:nvSpPr>
          <p:spPr bwMode="auto">
            <a:xfrm>
              <a:off x="4292600" y="5687264"/>
              <a:ext cx="17463" cy="69850"/>
            </a:xfrm>
            <a:custGeom>
              <a:avLst/>
              <a:gdLst>
                <a:gd name="T0" fmla="*/ 2147483647 w 11"/>
                <a:gd name="T1" fmla="*/ 2147483647 h 44"/>
                <a:gd name="T2" fmla="*/ 2147483647 w 11"/>
                <a:gd name="T3" fmla="*/ 2147483647 h 44"/>
                <a:gd name="T4" fmla="*/ 0 w 11"/>
                <a:gd name="T5" fmla="*/ 2147483647 h 44"/>
                <a:gd name="T6" fmla="*/ 0 w 11"/>
                <a:gd name="T7" fmla="*/ 0 h 44"/>
                <a:gd name="T8" fmla="*/ 2147483647 w 11"/>
                <a:gd name="T9" fmla="*/ 2147483647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5" name="Freeform 156">
              <a:extLst>
                <a:ext uri="{FF2B5EF4-FFF2-40B4-BE49-F238E27FC236}">
                  <a16:creationId xmlns:a16="http://schemas.microsoft.com/office/drawing/2014/main" id="{15659895-633C-8C4F-BF64-39EB212A5DFD}"/>
                </a:ext>
              </a:extLst>
            </p:cNvPr>
            <p:cNvSpPr>
              <a:spLocks/>
            </p:cNvSpPr>
            <p:nvPr/>
          </p:nvSpPr>
          <p:spPr bwMode="auto">
            <a:xfrm>
              <a:off x="4233863" y="5630114"/>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6" name="Freeform 157">
              <a:extLst>
                <a:ext uri="{FF2B5EF4-FFF2-40B4-BE49-F238E27FC236}">
                  <a16:creationId xmlns:a16="http://schemas.microsoft.com/office/drawing/2014/main" id="{D6167979-F66E-0F44-A138-8DB531346888}"/>
                </a:ext>
              </a:extLst>
            </p:cNvPr>
            <p:cNvSpPr>
              <a:spLocks/>
            </p:cNvSpPr>
            <p:nvPr/>
          </p:nvSpPr>
          <p:spPr bwMode="auto">
            <a:xfrm>
              <a:off x="4176713" y="5569789"/>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7" name="Freeform 158">
              <a:extLst>
                <a:ext uri="{FF2B5EF4-FFF2-40B4-BE49-F238E27FC236}">
                  <a16:creationId xmlns:a16="http://schemas.microsoft.com/office/drawing/2014/main" id="{1B1E24EF-C141-6E45-A3C1-D5953F8F8616}"/>
                </a:ext>
              </a:extLst>
            </p:cNvPr>
            <p:cNvSpPr>
              <a:spLocks/>
            </p:cNvSpPr>
            <p:nvPr/>
          </p:nvSpPr>
          <p:spPr bwMode="auto">
            <a:xfrm>
              <a:off x="4117975" y="5512639"/>
              <a:ext cx="53975" cy="100012"/>
            </a:xfrm>
            <a:custGeom>
              <a:avLst/>
              <a:gdLst>
                <a:gd name="T0" fmla="*/ 2147483647 w 34"/>
                <a:gd name="T1" fmla="*/ 2147483647 h 63"/>
                <a:gd name="T2" fmla="*/ 2147483647 w 34"/>
                <a:gd name="T3" fmla="*/ 2147483647 h 63"/>
                <a:gd name="T4" fmla="*/ 0 w 34"/>
                <a:gd name="T5" fmla="*/ 2147483647 h 63"/>
                <a:gd name="T6" fmla="*/ 0 w 34"/>
                <a:gd name="T7" fmla="*/ 0 h 63"/>
                <a:gd name="T8" fmla="*/ 2147483647 w 34"/>
                <a:gd name="T9" fmla="*/ 2147483647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8" name="Freeform 159">
              <a:extLst>
                <a:ext uri="{FF2B5EF4-FFF2-40B4-BE49-F238E27FC236}">
                  <a16:creationId xmlns:a16="http://schemas.microsoft.com/office/drawing/2014/main" id="{793C78B3-9A1D-7449-BA4F-AAD94DF4C151}"/>
                </a:ext>
              </a:extLst>
            </p:cNvPr>
            <p:cNvSpPr>
              <a:spLocks/>
            </p:cNvSpPr>
            <p:nvPr/>
          </p:nvSpPr>
          <p:spPr bwMode="auto">
            <a:xfrm>
              <a:off x="4087813" y="5485651"/>
              <a:ext cx="26987" cy="69850"/>
            </a:xfrm>
            <a:custGeom>
              <a:avLst/>
              <a:gdLst>
                <a:gd name="T0" fmla="*/ 2147483647 w 17"/>
                <a:gd name="T1" fmla="*/ 2147483647 h 44"/>
                <a:gd name="T2" fmla="*/ 2147483647 w 17"/>
                <a:gd name="T3" fmla="*/ 2147483647 h 44"/>
                <a:gd name="T4" fmla="*/ 0 w 17"/>
                <a:gd name="T5" fmla="*/ 2147483647 h 44"/>
                <a:gd name="T6" fmla="*/ 0 w 17"/>
                <a:gd name="T7" fmla="*/ 0 h 44"/>
                <a:gd name="T8" fmla="*/ 2147483647 w 17"/>
                <a:gd name="T9" fmla="*/ 2147483647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 name="Freeform 160">
              <a:extLst>
                <a:ext uri="{FF2B5EF4-FFF2-40B4-BE49-F238E27FC236}">
                  <a16:creationId xmlns:a16="http://schemas.microsoft.com/office/drawing/2014/main" id="{78378C31-4F03-C742-BCE5-A3F5FE8B9468}"/>
                </a:ext>
              </a:extLst>
            </p:cNvPr>
            <p:cNvSpPr>
              <a:spLocks/>
            </p:cNvSpPr>
            <p:nvPr/>
          </p:nvSpPr>
          <p:spPr bwMode="auto">
            <a:xfrm>
              <a:off x="4087813" y="5534864"/>
              <a:ext cx="46037" cy="87312"/>
            </a:xfrm>
            <a:custGeom>
              <a:avLst/>
              <a:gdLst>
                <a:gd name="T0" fmla="*/ 2147483647 w 29"/>
                <a:gd name="T1" fmla="*/ 2147483647 h 55"/>
                <a:gd name="T2" fmla="*/ 2147483647 w 29"/>
                <a:gd name="T3" fmla="*/ 2147483647 h 55"/>
                <a:gd name="T4" fmla="*/ 0 w 29"/>
                <a:gd name="T5" fmla="*/ 2147483647 h 55"/>
                <a:gd name="T6" fmla="*/ 0 w 29"/>
                <a:gd name="T7" fmla="*/ 0 h 55"/>
                <a:gd name="T8" fmla="*/ 2147483647 w 29"/>
                <a:gd name="T9" fmla="*/ 2147483647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0" name="Freeform 161">
              <a:extLst>
                <a:ext uri="{FF2B5EF4-FFF2-40B4-BE49-F238E27FC236}">
                  <a16:creationId xmlns:a16="http://schemas.microsoft.com/office/drawing/2014/main" id="{147398DA-83C9-A749-B1E5-6F2039C23D2E}"/>
                </a:ext>
              </a:extLst>
            </p:cNvPr>
            <p:cNvSpPr>
              <a:spLocks/>
            </p:cNvSpPr>
            <p:nvPr/>
          </p:nvSpPr>
          <p:spPr bwMode="auto">
            <a:xfrm>
              <a:off x="4248150" y="5698376"/>
              <a:ext cx="61913" cy="112713"/>
            </a:xfrm>
            <a:custGeom>
              <a:avLst/>
              <a:gdLst>
                <a:gd name="T0" fmla="*/ 2147483647 w 39"/>
                <a:gd name="T1" fmla="*/ 2147483647 h 71"/>
                <a:gd name="T2" fmla="*/ 2147483647 w 39"/>
                <a:gd name="T3" fmla="*/ 2147483647 h 71"/>
                <a:gd name="T4" fmla="*/ 0 w 39"/>
                <a:gd name="T5" fmla="*/ 2147483647 h 71"/>
                <a:gd name="T6" fmla="*/ 0 w 39"/>
                <a:gd name="T7" fmla="*/ 0 h 71"/>
                <a:gd name="T8" fmla="*/ 2147483647 w 39"/>
                <a:gd name="T9" fmla="*/ 2147483647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 name="Freeform 162">
              <a:extLst>
                <a:ext uri="{FF2B5EF4-FFF2-40B4-BE49-F238E27FC236}">
                  <a16:creationId xmlns:a16="http://schemas.microsoft.com/office/drawing/2014/main" id="{B6901C3E-949A-034F-A5E5-4063B2B7E175}"/>
                </a:ext>
              </a:extLst>
            </p:cNvPr>
            <p:cNvSpPr>
              <a:spLocks/>
            </p:cNvSpPr>
            <p:nvPr/>
          </p:nvSpPr>
          <p:spPr bwMode="auto">
            <a:xfrm>
              <a:off x="4194175" y="5642814"/>
              <a:ext cx="50800" cy="101600"/>
            </a:xfrm>
            <a:custGeom>
              <a:avLst/>
              <a:gdLst>
                <a:gd name="T0" fmla="*/ 2147483647 w 32"/>
                <a:gd name="T1" fmla="*/ 2147483647 h 64"/>
                <a:gd name="T2" fmla="*/ 2147483647 w 32"/>
                <a:gd name="T3" fmla="*/ 2147483647 h 64"/>
                <a:gd name="T4" fmla="*/ 0 w 32"/>
                <a:gd name="T5" fmla="*/ 2147483647 h 64"/>
                <a:gd name="T6" fmla="*/ 0 w 32"/>
                <a:gd name="T7" fmla="*/ 0 h 64"/>
                <a:gd name="T8" fmla="*/ 2147483647 w 32"/>
                <a:gd name="T9" fmla="*/ 2147483647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 name="Freeform 163">
              <a:extLst>
                <a:ext uri="{FF2B5EF4-FFF2-40B4-BE49-F238E27FC236}">
                  <a16:creationId xmlns:a16="http://schemas.microsoft.com/office/drawing/2014/main" id="{FA795A51-3E37-3342-BC60-E68F2FB348E6}"/>
                </a:ext>
              </a:extLst>
            </p:cNvPr>
            <p:cNvSpPr>
              <a:spLocks/>
            </p:cNvSpPr>
            <p:nvPr/>
          </p:nvSpPr>
          <p:spPr bwMode="auto">
            <a:xfrm>
              <a:off x="4137025" y="5585664"/>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3" name="Freeform 164">
              <a:extLst>
                <a:ext uri="{FF2B5EF4-FFF2-40B4-BE49-F238E27FC236}">
                  <a16:creationId xmlns:a16="http://schemas.microsoft.com/office/drawing/2014/main" id="{CF305619-CAD2-F149-B9E4-BCE9A0FB28BE}"/>
                </a:ext>
              </a:extLst>
            </p:cNvPr>
            <p:cNvSpPr>
              <a:spLocks/>
            </p:cNvSpPr>
            <p:nvPr/>
          </p:nvSpPr>
          <p:spPr bwMode="auto">
            <a:xfrm>
              <a:off x="4087813" y="4925264"/>
              <a:ext cx="47625" cy="69850"/>
            </a:xfrm>
            <a:custGeom>
              <a:avLst/>
              <a:gdLst>
                <a:gd name="T0" fmla="*/ 2147483647 w 30"/>
                <a:gd name="T1" fmla="*/ 2147483647 h 44"/>
                <a:gd name="T2" fmla="*/ 2147483647 w 30"/>
                <a:gd name="T3" fmla="*/ 2147483647 h 44"/>
                <a:gd name="T4" fmla="*/ 0 w 30"/>
                <a:gd name="T5" fmla="*/ 2147483647 h 44"/>
                <a:gd name="T6" fmla="*/ 0 w 30"/>
                <a:gd name="T7" fmla="*/ 0 h 44"/>
                <a:gd name="T8" fmla="*/ 2147483647 w 30"/>
                <a:gd name="T9" fmla="*/ 214748364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4" name="Freeform 165">
              <a:extLst>
                <a:ext uri="{FF2B5EF4-FFF2-40B4-BE49-F238E27FC236}">
                  <a16:creationId xmlns:a16="http://schemas.microsoft.com/office/drawing/2014/main" id="{2CE7B250-79E6-C64C-8EBF-F666F4A7D38D}"/>
                </a:ext>
              </a:extLst>
            </p:cNvPr>
            <p:cNvSpPr>
              <a:spLocks/>
            </p:cNvSpPr>
            <p:nvPr/>
          </p:nvSpPr>
          <p:spPr bwMode="auto">
            <a:xfrm>
              <a:off x="4195763" y="4985589"/>
              <a:ext cx="52387" cy="79375"/>
            </a:xfrm>
            <a:custGeom>
              <a:avLst/>
              <a:gdLst>
                <a:gd name="T0" fmla="*/ 2147483647 w 33"/>
                <a:gd name="T1" fmla="*/ 2147483647 h 50"/>
                <a:gd name="T2" fmla="*/ 2147483647 w 33"/>
                <a:gd name="T3" fmla="*/ 2147483647 h 50"/>
                <a:gd name="T4" fmla="*/ 0 w 33"/>
                <a:gd name="T5" fmla="*/ 2147483647 h 50"/>
                <a:gd name="T6" fmla="*/ 0 w 33"/>
                <a:gd name="T7" fmla="*/ 0 h 50"/>
                <a:gd name="T8" fmla="*/ 2147483647 w 33"/>
                <a:gd name="T9" fmla="*/ 2147483647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5" name="Freeform 166">
              <a:extLst>
                <a:ext uri="{FF2B5EF4-FFF2-40B4-BE49-F238E27FC236}">
                  <a16:creationId xmlns:a16="http://schemas.microsoft.com/office/drawing/2014/main" id="{C6863BED-7E03-194A-AE7B-C107BCD8644F}"/>
                </a:ext>
              </a:extLst>
            </p:cNvPr>
            <p:cNvSpPr>
              <a:spLocks/>
            </p:cNvSpPr>
            <p:nvPr/>
          </p:nvSpPr>
          <p:spPr bwMode="auto">
            <a:xfrm>
              <a:off x="4138613" y="4952251"/>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6" name="Freeform 167">
              <a:extLst>
                <a:ext uri="{FF2B5EF4-FFF2-40B4-BE49-F238E27FC236}">
                  <a16:creationId xmlns:a16="http://schemas.microsoft.com/office/drawing/2014/main" id="{842A010E-227E-F44F-AEEC-E6C5DCD8FAD8}"/>
                </a:ext>
              </a:extLst>
            </p:cNvPr>
            <p:cNvSpPr>
              <a:spLocks/>
            </p:cNvSpPr>
            <p:nvPr/>
          </p:nvSpPr>
          <p:spPr bwMode="auto">
            <a:xfrm>
              <a:off x="4087813" y="5025276"/>
              <a:ext cx="47625" cy="76200"/>
            </a:xfrm>
            <a:custGeom>
              <a:avLst/>
              <a:gdLst>
                <a:gd name="T0" fmla="*/ 2147483647 w 30"/>
                <a:gd name="T1" fmla="*/ 2147483647 h 48"/>
                <a:gd name="T2" fmla="*/ 2147483647 w 30"/>
                <a:gd name="T3" fmla="*/ 2147483647 h 48"/>
                <a:gd name="T4" fmla="*/ 0 w 30"/>
                <a:gd name="T5" fmla="*/ 2147483647 h 48"/>
                <a:gd name="T6" fmla="*/ 0 w 30"/>
                <a:gd name="T7" fmla="*/ 0 h 48"/>
                <a:gd name="T8" fmla="*/ 2147483647 w 30"/>
                <a:gd name="T9" fmla="*/ 2147483647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 name="Freeform 168">
              <a:extLst>
                <a:ext uri="{FF2B5EF4-FFF2-40B4-BE49-F238E27FC236}">
                  <a16:creationId xmlns:a16="http://schemas.microsoft.com/office/drawing/2014/main" id="{9283BE2F-B329-9847-B710-3139104471C2}"/>
                </a:ext>
              </a:extLst>
            </p:cNvPr>
            <p:cNvSpPr>
              <a:spLocks/>
            </p:cNvSpPr>
            <p:nvPr/>
          </p:nvSpPr>
          <p:spPr bwMode="auto">
            <a:xfrm>
              <a:off x="4249738" y="5133226"/>
              <a:ext cx="61912" cy="88900"/>
            </a:xfrm>
            <a:custGeom>
              <a:avLst/>
              <a:gdLst>
                <a:gd name="T0" fmla="*/ 2147483647 w 39"/>
                <a:gd name="T1" fmla="*/ 2147483647 h 56"/>
                <a:gd name="T2" fmla="*/ 2147483647 w 39"/>
                <a:gd name="T3" fmla="*/ 2147483647 h 56"/>
                <a:gd name="T4" fmla="*/ 0 w 39"/>
                <a:gd name="T5" fmla="*/ 2147483647 h 56"/>
                <a:gd name="T6" fmla="*/ 0 w 39"/>
                <a:gd name="T7" fmla="*/ 0 h 56"/>
                <a:gd name="T8" fmla="*/ 2147483647 w 39"/>
                <a:gd name="T9" fmla="*/ 2147483647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8" name="Freeform 169">
              <a:extLst>
                <a:ext uri="{FF2B5EF4-FFF2-40B4-BE49-F238E27FC236}">
                  <a16:creationId xmlns:a16="http://schemas.microsoft.com/office/drawing/2014/main" id="{1059369B-DE14-1840-B214-04FDD87D1D6B}"/>
                </a:ext>
              </a:extLst>
            </p:cNvPr>
            <p:cNvSpPr>
              <a:spLocks/>
            </p:cNvSpPr>
            <p:nvPr/>
          </p:nvSpPr>
          <p:spPr bwMode="auto">
            <a:xfrm>
              <a:off x="4195763" y="5098301"/>
              <a:ext cx="52387" cy="80963"/>
            </a:xfrm>
            <a:custGeom>
              <a:avLst/>
              <a:gdLst>
                <a:gd name="T0" fmla="*/ 2147483647 w 33"/>
                <a:gd name="T1" fmla="*/ 2147483647 h 51"/>
                <a:gd name="T2" fmla="*/ 2147483647 w 33"/>
                <a:gd name="T3" fmla="*/ 2147483647 h 51"/>
                <a:gd name="T4" fmla="*/ 0 w 33"/>
                <a:gd name="T5" fmla="*/ 2147483647 h 51"/>
                <a:gd name="T6" fmla="*/ 0 w 33"/>
                <a:gd name="T7" fmla="*/ 0 h 51"/>
                <a:gd name="T8" fmla="*/ 2147483647 w 33"/>
                <a:gd name="T9" fmla="*/ 2147483647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9" name="Freeform 170">
              <a:extLst>
                <a:ext uri="{FF2B5EF4-FFF2-40B4-BE49-F238E27FC236}">
                  <a16:creationId xmlns:a16="http://schemas.microsoft.com/office/drawing/2014/main" id="{22448259-64B4-824A-9033-0704F04AD509}"/>
                </a:ext>
              </a:extLst>
            </p:cNvPr>
            <p:cNvSpPr>
              <a:spLocks/>
            </p:cNvSpPr>
            <p:nvPr/>
          </p:nvSpPr>
          <p:spPr bwMode="auto">
            <a:xfrm>
              <a:off x="4138613" y="5060201"/>
              <a:ext cx="53975" cy="79375"/>
            </a:xfrm>
            <a:custGeom>
              <a:avLst/>
              <a:gdLst>
                <a:gd name="T0" fmla="*/ 2147483647 w 34"/>
                <a:gd name="T1" fmla="*/ 2147483647 h 50"/>
                <a:gd name="T2" fmla="*/ 2147483647 w 34"/>
                <a:gd name="T3" fmla="*/ 2147483647 h 50"/>
                <a:gd name="T4" fmla="*/ 0 w 34"/>
                <a:gd name="T5" fmla="*/ 2147483647 h 50"/>
                <a:gd name="T6" fmla="*/ 0 w 34"/>
                <a:gd name="T7" fmla="*/ 0 h 50"/>
                <a:gd name="T8" fmla="*/ 2147483647 w 34"/>
                <a:gd name="T9" fmla="*/ 2147483647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0" name="Freeform 171">
              <a:extLst>
                <a:ext uri="{FF2B5EF4-FFF2-40B4-BE49-F238E27FC236}">
                  <a16:creationId xmlns:a16="http://schemas.microsoft.com/office/drawing/2014/main" id="{2B443380-3C64-8D4F-B767-9282B12B51C8}"/>
                </a:ext>
              </a:extLst>
            </p:cNvPr>
            <p:cNvSpPr>
              <a:spLocks/>
            </p:cNvSpPr>
            <p:nvPr/>
          </p:nvSpPr>
          <p:spPr bwMode="auto">
            <a:xfrm>
              <a:off x="4087813" y="5126876"/>
              <a:ext cx="47625" cy="77788"/>
            </a:xfrm>
            <a:custGeom>
              <a:avLst/>
              <a:gdLst>
                <a:gd name="T0" fmla="*/ 2147483647 w 30"/>
                <a:gd name="T1" fmla="*/ 2147483647 h 49"/>
                <a:gd name="T2" fmla="*/ 2147483647 w 30"/>
                <a:gd name="T3" fmla="*/ 2147483647 h 49"/>
                <a:gd name="T4" fmla="*/ 0 w 30"/>
                <a:gd name="T5" fmla="*/ 2147483647 h 49"/>
                <a:gd name="T6" fmla="*/ 0 w 30"/>
                <a:gd name="T7" fmla="*/ 0 h 49"/>
                <a:gd name="T8" fmla="*/ 2147483647 w 30"/>
                <a:gd name="T9" fmla="*/ 2147483647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1" name="Freeform 172">
              <a:extLst>
                <a:ext uri="{FF2B5EF4-FFF2-40B4-BE49-F238E27FC236}">
                  <a16:creationId xmlns:a16="http://schemas.microsoft.com/office/drawing/2014/main" id="{1ED93401-9AE8-0B4E-87EC-5345A35B58AB}"/>
                </a:ext>
              </a:extLst>
            </p:cNvPr>
            <p:cNvSpPr>
              <a:spLocks/>
            </p:cNvSpPr>
            <p:nvPr/>
          </p:nvSpPr>
          <p:spPr bwMode="auto">
            <a:xfrm>
              <a:off x="4195763" y="5206251"/>
              <a:ext cx="52387" cy="85725"/>
            </a:xfrm>
            <a:custGeom>
              <a:avLst/>
              <a:gdLst>
                <a:gd name="T0" fmla="*/ 2147483647 w 33"/>
                <a:gd name="T1" fmla="*/ 2147483647 h 54"/>
                <a:gd name="T2" fmla="*/ 2147483647 w 33"/>
                <a:gd name="T3" fmla="*/ 2147483647 h 54"/>
                <a:gd name="T4" fmla="*/ 0 w 33"/>
                <a:gd name="T5" fmla="*/ 2147483647 h 54"/>
                <a:gd name="T6" fmla="*/ 0 w 33"/>
                <a:gd name="T7" fmla="*/ 0 h 54"/>
                <a:gd name="T8" fmla="*/ 2147483647 w 33"/>
                <a:gd name="T9" fmla="*/ 21474836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2" name="Freeform 173">
              <a:extLst>
                <a:ext uri="{FF2B5EF4-FFF2-40B4-BE49-F238E27FC236}">
                  <a16:creationId xmlns:a16="http://schemas.microsoft.com/office/drawing/2014/main" id="{17247DD1-E97C-5949-BDBC-F1A0D6BA2311}"/>
                </a:ext>
              </a:extLst>
            </p:cNvPr>
            <p:cNvSpPr>
              <a:spLocks/>
            </p:cNvSpPr>
            <p:nvPr/>
          </p:nvSpPr>
          <p:spPr bwMode="auto">
            <a:xfrm>
              <a:off x="4138613" y="5164976"/>
              <a:ext cx="53975" cy="84138"/>
            </a:xfrm>
            <a:custGeom>
              <a:avLst/>
              <a:gdLst>
                <a:gd name="T0" fmla="*/ 2147483647 w 34"/>
                <a:gd name="T1" fmla="*/ 2147483647 h 53"/>
                <a:gd name="T2" fmla="*/ 2147483647 w 34"/>
                <a:gd name="T3" fmla="*/ 2147483647 h 53"/>
                <a:gd name="T4" fmla="*/ 0 w 34"/>
                <a:gd name="T5" fmla="*/ 2147483647 h 53"/>
                <a:gd name="T6" fmla="*/ 0 w 34"/>
                <a:gd name="T7" fmla="*/ 0 h 53"/>
                <a:gd name="T8" fmla="*/ 2147483647 w 34"/>
                <a:gd name="T9" fmla="*/ 2147483647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 name="Freeform 174">
              <a:extLst>
                <a:ext uri="{FF2B5EF4-FFF2-40B4-BE49-F238E27FC236}">
                  <a16:creationId xmlns:a16="http://schemas.microsoft.com/office/drawing/2014/main" id="{6F3752E6-68CD-9E4A-B561-C4855B103AF6}"/>
                </a:ext>
              </a:extLst>
            </p:cNvPr>
            <p:cNvSpPr>
              <a:spLocks/>
            </p:cNvSpPr>
            <p:nvPr/>
          </p:nvSpPr>
          <p:spPr bwMode="auto">
            <a:xfrm>
              <a:off x="4087813" y="5230064"/>
              <a:ext cx="46037" cy="79375"/>
            </a:xfrm>
            <a:custGeom>
              <a:avLst/>
              <a:gdLst>
                <a:gd name="T0" fmla="*/ 2147483647 w 29"/>
                <a:gd name="T1" fmla="*/ 2147483647 h 50"/>
                <a:gd name="T2" fmla="*/ 2147483647 w 29"/>
                <a:gd name="T3" fmla="*/ 2147483647 h 50"/>
                <a:gd name="T4" fmla="*/ 0 w 29"/>
                <a:gd name="T5" fmla="*/ 2147483647 h 50"/>
                <a:gd name="T6" fmla="*/ 0 w 29"/>
                <a:gd name="T7" fmla="*/ 0 h 50"/>
                <a:gd name="T8" fmla="*/ 2147483647 w 29"/>
                <a:gd name="T9" fmla="*/ 2147483647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4" name="Freeform 175">
              <a:extLst>
                <a:ext uri="{FF2B5EF4-FFF2-40B4-BE49-F238E27FC236}">
                  <a16:creationId xmlns:a16="http://schemas.microsoft.com/office/drawing/2014/main" id="{B0B98B9C-D270-934F-A6F8-A80956A83E71}"/>
                </a:ext>
              </a:extLst>
            </p:cNvPr>
            <p:cNvSpPr>
              <a:spLocks/>
            </p:cNvSpPr>
            <p:nvPr/>
          </p:nvSpPr>
          <p:spPr bwMode="auto">
            <a:xfrm>
              <a:off x="4248150" y="5357064"/>
              <a:ext cx="63500" cy="100012"/>
            </a:xfrm>
            <a:custGeom>
              <a:avLst/>
              <a:gdLst>
                <a:gd name="T0" fmla="*/ 2147483647 w 40"/>
                <a:gd name="T1" fmla="*/ 2147483647 h 63"/>
                <a:gd name="T2" fmla="*/ 2147483647 w 40"/>
                <a:gd name="T3" fmla="*/ 2147483647 h 63"/>
                <a:gd name="T4" fmla="*/ 0 w 40"/>
                <a:gd name="T5" fmla="*/ 2147483647 h 63"/>
                <a:gd name="T6" fmla="*/ 0 w 40"/>
                <a:gd name="T7" fmla="*/ 0 h 63"/>
                <a:gd name="T8" fmla="*/ 2147483647 w 40"/>
                <a:gd name="T9" fmla="*/ 2147483647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 name="Freeform 176">
              <a:extLst>
                <a:ext uri="{FF2B5EF4-FFF2-40B4-BE49-F238E27FC236}">
                  <a16:creationId xmlns:a16="http://schemas.microsoft.com/office/drawing/2014/main" id="{BD233484-71BB-C94C-8051-B7E4CCC83022}"/>
                </a:ext>
              </a:extLst>
            </p:cNvPr>
            <p:cNvSpPr>
              <a:spLocks/>
            </p:cNvSpPr>
            <p:nvPr/>
          </p:nvSpPr>
          <p:spPr bwMode="auto">
            <a:xfrm>
              <a:off x="4194175" y="5314201"/>
              <a:ext cx="50800" cy="92075"/>
            </a:xfrm>
            <a:custGeom>
              <a:avLst/>
              <a:gdLst>
                <a:gd name="T0" fmla="*/ 2147483647 w 32"/>
                <a:gd name="T1" fmla="*/ 2147483647 h 58"/>
                <a:gd name="T2" fmla="*/ 2147483647 w 32"/>
                <a:gd name="T3" fmla="*/ 2147483647 h 58"/>
                <a:gd name="T4" fmla="*/ 0 w 32"/>
                <a:gd name="T5" fmla="*/ 2147483647 h 58"/>
                <a:gd name="T6" fmla="*/ 0 w 32"/>
                <a:gd name="T7" fmla="*/ 0 h 58"/>
                <a:gd name="T8" fmla="*/ 2147483647 w 32"/>
                <a:gd name="T9" fmla="*/ 2147483647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6" name="Freeform 177">
              <a:extLst>
                <a:ext uri="{FF2B5EF4-FFF2-40B4-BE49-F238E27FC236}">
                  <a16:creationId xmlns:a16="http://schemas.microsoft.com/office/drawing/2014/main" id="{819AA426-A731-0442-8A1D-995D0E75BB84}"/>
                </a:ext>
              </a:extLst>
            </p:cNvPr>
            <p:cNvSpPr>
              <a:spLocks/>
            </p:cNvSpPr>
            <p:nvPr/>
          </p:nvSpPr>
          <p:spPr bwMode="auto">
            <a:xfrm>
              <a:off x="4137025" y="5268164"/>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7" name="Freeform 178">
              <a:extLst>
                <a:ext uri="{FF2B5EF4-FFF2-40B4-BE49-F238E27FC236}">
                  <a16:creationId xmlns:a16="http://schemas.microsoft.com/office/drawing/2014/main" id="{0E3D9A63-1EFB-1049-9738-D8EF2B77E218}"/>
                </a:ext>
              </a:extLst>
            </p:cNvPr>
            <p:cNvSpPr>
              <a:spLocks/>
            </p:cNvSpPr>
            <p:nvPr/>
          </p:nvSpPr>
          <p:spPr bwMode="auto">
            <a:xfrm>
              <a:off x="4087813" y="5331664"/>
              <a:ext cx="46037" cy="80962"/>
            </a:xfrm>
            <a:custGeom>
              <a:avLst/>
              <a:gdLst>
                <a:gd name="T0" fmla="*/ 2147483647 w 29"/>
                <a:gd name="T1" fmla="*/ 2147483647 h 51"/>
                <a:gd name="T2" fmla="*/ 2147483647 w 29"/>
                <a:gd name="T3" fmla="*/ 2147483647 h 51"/>
                <a:gd name="T4" fmla="*/ 0 w 29"/>
                <a:gd name="T5" fmla="*/ 2147483647 h 51"/>
                <a:gd name="T6" fmla="*/ 0 w 29"/>
                <a:gd name="T7" fmla="*/ 0 h 51"/>
                <a:gd name="T8" fmla="*/ 2147483647 w 29"/>
                <a:gd name="T9" fmla="*/ 2147483647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8" name="Freeform 179">
              <a:extLst>
                <a:ext uri="{FF2B5EF4-FFF2-40B4-BE49-F238E27FC236}">
                  <a16:creationId xmlns:a16="http://schemas.microsoft.com/office/drawing/2014/main" id="{3D6B53FB-B6B4-934B-BF44-B7A057545EF6}"/>
                </a:ext>
              </a:extLst>
            </p:cNvPr>
            <p:cNvSpPr>
              <a:spLocks/>
            </p:cNvSpPr>
            <p:nvPr/>
          </p:nvSpPr>
          <p:spPr bwMode="auto">
            <a:xfrm>
              <a:off x="4248150" y="5472951"/>
              <a:ext cx="63500" cy="101600"/>
            </a:xfrm>
            <a:custGeom>
              <a:avLst/>
              <a:gdLst>
                <a:gd name="T0" fmla="*/ 2147483647 w 40"/>
                <a:gd name="T1" fmla="*/ 2147483647 h 64"/>
                <a:gd name="T2" fmla="*/ 2147483647 w 40"/>
                <a:gd name="T3" fmla="*/ 2147483647 h 64"/>
                <a:gd name="T4" fmla="*/ 0 w 40"/>
                <a:gd name="T5" fmla="*/ 2147483647 h 64"/>
                <a:gd name="T6" fmla="*/ 0 w 40"/>
                <a:gd name="T7" fmla="*/ 0 h 64"/>
                <a:gd name="T8" fmla="*/ 2147483647 w 40"/>
                <a:gd name="T9" fmla="*/ 2147483647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9" name="Freeform 180">
              <a:extLst>
                <a:ext uri="{FF2B5EF4-FFF2-40B4-BE49-F238E27FC236}">
                  <a16:creationId xmlns:a16="http://schemas.microsoft.com/office/drawing/2014/main" id="{308516F8-396C-A64E-A007-6C43D8735A00}"/>
                </a:ext>
              </a:extLst>
            </p:cNvPr>
            <p:cNvSpPr>
              <a:spLocks/>
            </p:cNvSpPr>
            <p:nvPr/>
          </p:nvSpPr>
          <p:spPr bwMode="auto">
            <a:xfrm>
              <a:off x="4194175" y="5423739"/>
              <a:ext cx="50800" cy="95250"/>
            </a:xfrm>
            <a:custGeom>
              <a:avLst/>
              <a:gdLst>
                <a:gd name="T0" fmla="*/ 2147483647 w 32"/>
                <a:gd name="T1" fmla="*/ 2147483647 h 60"/>
                <a:gd name="T2" fmla="*/ 2147483647 w 32"/>
                <a:gd name="T3" fmla="*/ 2147483647 h 60"/>
                <a:gd name="T4" fmla="*/ 0 w 32"/>
                <a:gd name="T5" fmla="*/ 2147483647 h 60"/>
                <a:gd name="T6" fmla="*/ 0 w 32"/>
                <a:gd name="T7" fmla="*/ 0 h 60"/>
                <a:gd name="T8" fmla="*/ 2147483647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0" name="Freeform 181">
              <a:extLst>
                <a:ext uri="{FF2B5EF4-FFF2-40B4-BE49-F238E27FC236}">
                  <a16:creationId xmlns:a16="http://schemas.microsoft.com/office/drawing/2014/main" id="{4ECA606F-F6DC-7D49-8769-817E24E01B14}"/>
                </a:ext>
              </a:extLst>
            </p:cNvPr>
            <p:cNvSpPr>
              <a:spLocks/>
            </p:cNvSpPr>
            <p:nvPr/>
          </p:nvSpPr>
          <p:spPr bwMode="auto">
            <a:xfrm>
              <a:off x="4137025" y="5371351"/>
              <a:ext cx="53975" cy="95250"/>
            </a:xfrm>
            <a:custGeom>
              <a:avLst/>
              <a:gdLst>
                <a:gd name="T0" fmla="*/ 2147483647 w 34"/>
                <a:gd name="T1" fmla="*/ 2147483647 h 60"/>
                <a:gd name="T2" fmla="*/ 2147483647 w 34"/>
                <a:gd name="T3" fmla="*/ 2147483647 h 60"/>
                <a:gd name="T4" fmla="*/ 0 w 34"/>
                <a:gd name="T5" fmla="*/ 2147483647 h 60"/>
                <a:gd name="T6" fmla="*/ 0 w 34"/>
                <a:gd name="T7" fmla="*/ 0 h 60"/>
                <a:gd name="T8" fmla="*/ 2147483647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1" name="Freeform 182">
              <a:extLst>
                <a:ext uri="{FF2B5EF4-FFF2-40B4-BE49-F238E27FC236}">
                  <a16:creationId xmlns:a16="http://schemas.microsoft.com/office/drawing/2014/main" id="{5ED46C31-EDB8-7C48-B6E6-FDC7CA562449}"/>
                </a:ext>
              </a:extLst>
            </p:cNvPr>
            <p:cNvSpPr>
              <a:spLocks/>
            </p:cNvSpPr>
            <p:nvPr/>
          </p:nvSpPr>
          <p:spPr bwMode="auto">
            <a:xfrm>
              <a:off x="4087813" y="5431676"/>
              <a:ext cx="46037" cy="88900"/>
            </a:xfrm>
            <a:custGeom>
              <a:avLst/>
              <a:gdLst>
                <a:gd name="T0" fmla="*/ 2147483647 w 29"/>
                <a:gd name="T1" fmla="*/ 2147483647 h 56"/>
                <a:gd name="T2" fmla="*/ 2147483647 w 29"/>
                <a:gd name="T3" fmla="*/ 2147483647 h 56"/>
                <a:gd name="T4" fmla="*/ 0 w 29"/>
                <a:gd name="T5" fmla="*/ 2147483647 h 56"/>
                <a:gd name="T6" fmla="*/ 0 w 29"/>
                <a:gd name="T7" fmla="*/ 0 h 56"/>
                <a:gd name="T8" fmla="*/ 2147483647 w 29"/>
                <a:gd name="T9" fmla="*/ 2147483647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2" name="Freeform 183">
              <a:extLst>
                <a:ext uri="{FF2B5EF4-FFF2-40B4-BE49-F238E27FC236}">
                  <a16:creationId xmlns:a16="http://schemas.microsoft.com/office/drawing/2014/main" id="{EE52C907-0F65-2A4A-BB97-FC7AA0F4DBFD}"/>
                </a:ext>
              </a:extLst>
            </p:cNvPr>
            <p:cNvSpPr>
              <a:spLocks/>
            </p:cNvSpPr>
            <p:nvPr/>
          </p:nvSpPr>
          <p:spPr bwMode="auto">
            <a:xfrm>
              <a:off x="4248150" y="5585664"/>
              <a:ext cx="63500" cy="111125"/>
            </a:xfrm>
            <a:custGeom>
              <a:avLst/>
              <a:gdLst>
                <a:gd name="T0" fmla="*/ 2147483647 w 40"/>
                <a:gd name="T1" fmla="*/ 2147483647 h 70"/>
                <a:gd name="T2" fmla="*/ 2147483647 w 40"/>
                <a:gd name="T3" fmla="*/ 2147483647 h 70"/>
                <a:gd name="T4" fmla="*/ 0 w 40"/>
                <a:gd name="T5" fmla="*/ 2147483647 h 70"/>
                <a:gd name="T6" fmla="*/ 0 w 40"/>
                <a:gd name="T7" fmla="*/ 0 h 70"/>
                <a:gd name="T8" fmla="*/ 2147483647 w 40"/>
                <a:gd name="T9" fmla="*/ 2147483647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3" name="Freeform 184">
              <a:extLst>
                <a:ext uri="{FF2B5EF4-FFF2-40B4-BE49-F238E27FC236}">
                  <a16:creationId xmlns:a16="http://schemas.microsoft.com/office/drawing/2014/main" id="{0DEDF517-8E1E-2F48-99E2-32D8E824E8AA}"/>
                </a:ext>
              </a:extLst>
            </p:cNvPr>
            <p:cNvSpPr>
              <a:spLocks/>
            </p:cNvSpPr>
            <p:nvPr/>
          </p:nvSpPr>
          <p:spPr bwMode="auto">
            <a:xfrm>
              <a:off x="4194175" y="5534864"/>
              <a:ext cx="50800" cy="98425"/>
            </a:xfrm>
            <a:custGeom>
              <a:avLst/>
              <a:gdLst>
                <a:gd name="T0" fmla="*/ 2147483647 w 32"/>
                <a:gd name="T1" fmla="*/ 2147483647 h 62"/>
                <a:gd name="T2" fmla="*/ 2147483647 w 32"/>
                <a:gd name="T3" fmla="*/ 2147483647 h 62"/>
                <a:gd name="T4" fmla="*/ 0 w 32"/>
                <a:gd name="T5" fmla="*/ 2147483647 h 62"/>
                <a:gd name="T6" fmla="*/ 0 w 32"/>
                <a:gd name="T7" fmla="*/ 0 h 62"/>
                <a:gd name="T8" fmla="*/ 2147483647 w 32"/>
                <a:gd name="T9" fmla="*/ 2147483647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4" name="Freeform 185">
              <a:extLst>
                <a:ext uri="{FF2B5EF4-FFF2-40B4-BE49-F238E27FC236}">
                  <a16:creationId xmlns:a16="http://schemas.microsoft.com/office/drawing/2014/main" id="{1425E3EC-E3CA-3C47-9F5C-DA634DFE10B5}"/>
                </a:ext>
              </a:extLst>
            </p:cNvPr>
            <p:cNvSpPr>
              <a:spLocks/>
            </p:cNvSpPr>
            <p:nvPr/>
          </p:nvSpPr>
          <p:spPr bwMode="auto">
            <a:xfrm>
              <a:off x="4137025" y="5479301"/>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5" name="Freeform 186">
              <a:extLst>
                <a:ext uri="{FF2B5EF4-FFF2-40B4-BE49-F238E27FC236}">
                  <a16:creationId xmlns:a16="http://schemas.microsoft.com/office/drawing/2014/main" id="{A28A1D0C-924B-CC49-9DA0-8678485609DE}"/>
                </a:ext>
              </a:extLst>
            </p:cNvPr>
            <p:cNvSpPr>
              <a:spLocks/>
            </p:cNvSpPr>
            <p:nvPr/>
          </p:nvSpPr>
          <p:spPr bwMode="auto">
            <a:xfrm>
              <a:off x="4249738" y="5017339"/>
              <a:ext cx="60325" cy="85725"/>
            </a:xfrm>
            <a:custGeom>
              <a:avLst/>
              <a:gdLst>
                <a:gd name="T0" fmla="*/ 2147483647 w 38"/>
                <a:gd name="T1" fmla="*/ 2147483647 h 54"/>
                <a:gd name="T2" fmla="*/ 2147483647 w 38"/>
                <a:gd name="T3" fmla="*/ 2147483647 h 54"/>
                <a:gd name="T4" fmla="*/ 0 w 38"/>
                <a:gd name="T5" fmla="*/ 2147483647 h 54"/>
                <a:gd name="T6" fmla="*/ 0 w 38"/>
                <a:gd name="T7" fmla="*/ 0 h 54"/>
                <a:gd name="T8" fmla="*/ 2147483647 w 38"/>
                <a:gd name="T9" fmla="*/ 2147483647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6" name="Freeform 187">
              <a:extLst>
                <a:ext uri="{FF2B5EF4-FFF2-40B4-BE49-F238E27FC236}">
                  <a16:creationId xmlns:a16="http://schemas.microsoft.com/office/drawing/2014/main" id="{31D74CCA-C0DF-B14D-9A32-CFEAC49E0073}"/>
                </a:ext>
              </a:extLst>
            </p:cNvPr>
            <p:cNvSpPr>
              <a:spLocks/>
            </p:cNvSpPr>
            <p:nvPr/>
          </p:nvSpPr>
          <p:spPr bwMode="auto">
            <a:xfrm>
              <a:off x="4292600" y="5101476"/>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7" name="Freeform 188">
              <a:extLst>
                <a:ext uri="{FF2B5EF4-FFF2-40B4-BE49-F238E27FC236}">
                  <a16:creationId xmlns:a16="http://schemas.microsoft.com/office/drawing/2014/main" id="{0439529F-7BBE-774C-81E9-5A7C1D1D0067}"/>
                </a:ext>
              </a:extLst>
            </p:cNvPr>
            <p:cNvSpPr>
              <a:spLocks/>
            </p:cNvSpPr>
            <p:nvPr/>
          </p:nvSpPr>
          <p:spPr bwMode="auto">
            <a:xfrm>
              <a:off x="4249738" y="5245939"/>
              <a:ext cx="60325" cy="92075"/>
            </a:xfrm>
            <a:custGeom>
              <a:avLst/>
              <a:gdLst>
                <a:gd name="T0" fmla="*/ 2147483647 w 38"/>
                <a:gd name="T1" fmla="*/ 2147483647 h 58"/>
                <a:gd name="T2" fmla="*/ 2147483647 w 38"/>
                <a:gd name="T3" fmla="*/ 2147483647 h 58"/>
                <a:gd name="T4" fmla="*/ 0 w 38"/>
                <a:gd name="T5" fmla="*/ 2147483647 h 58"/>
                <a:gd name="T6" fmla="*/ 0 w 38"/>
                <a:gd name="T7" fmla="*/ 0 h 58"/>
                <a:gd name="T8" fmla="*/ 2147483647 w 38"/>
                <a:gd name="T9" fmla="*/ 214748364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8" name="Rectangle 189">
              <a:extLst>
                <a:ext uri="{FF2B5EF4-FFF2-40B4-BE49-F238E27FC236}">
                  <a16:creationId xmlns:a16="http://schemas.microsoft.com/office/drawing/2014/main" id="{16FB2768-E6DD-684B-88CB-64D053413C6E}"/>
                </a:ext>
              </a:extLst>
            </p:cNvPr>
            <p:cNvSpPr>
              <a:spLocks noChangeArrowheads="1"/>
            </p:cNvSpPr>
            <p:nvPr/>
          </p:nvSpPr>
          <p:spPr bwMode="auto">
            <a:xfrm>
              <a:off x="4310063" y="5528514"/>
              <a:ext cx="285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29" name="Freeform 190">
              <a:extLst>
                <a:ext uri="{FF2B5EF4-FFF2-40B4-BE49-F238E27FC236}">
                  <a16:creationId xmlns:a16="http://schemas.microsoft.com/office/drawing/2014/main" id="{0BD92C47-CEC7-794A-9C36-5C78F4168F56}"/>
                </a:ext>
              </a:extLst>
            </p:cNvPr>
            <p:cNvSpPr>
              <a:spLocks/>
            </p:cNvSpPr>
            <p:nvPr/>
          </p:nvSpPr>
          <p:spPr bwMode="auto">
            <a:xfrm>
              <a:off x="4048125" y="4787151"/>
              <a:ext cx="441325" cy="125413"/>
            </a:xfrm>
            <a:custGeom>
              <a:avLst/>
              <a:gdLst>
                <a:gd name="T0" fmla="*/ 0 w 278"/>
                <a:gd name="T1" fmla="*/ 0 h 79"/>
                <a:gd name="T2" fmla="*/ 2147483647 w 278"/>
                <a:gd name="T3" fmla="*/ 2147483647 h 79"/>
                <a:gd name="T4" fmla="*/ 2147483647 w 278"/>
                <a:gd name="T5" fmla="*/ 2147483647 h 79"/>
                <a:gd name="T6" fmla="*/ 2147483647 w 278"/>
                <a:gd name="T7" fmla="*/ 2147483647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0" name="Freeform 191">
              <a:extLst>
                <a:ext uri="{FF2B5EF4-FFF2-40B4-BE49-F238E27FC236}">
                  <a16:creationId xmlns:a16="http://schemas.microsoft.com/office/drawing/2014/main" id="{6046EF62-D97E-8646-8954-23C2CABC003D}"/>
                </a:ext>
              </a:extLst>
            </p:cNvPr>
            <p:cNvSpPr>
              <a:spLocks/>
            </p:cNvSpPr>
            <p:nvPr/>
          </p:nvSpPr>
          <p:spPr bwMode="auto">
            <a:xfrm>
              <a:off x="4316413" y="4903039"/>
              <a:ext cx="171450" cy="93662"/>
            </a:xfrm>
            <a:custGeom>
              <a:avLst/>
              <a:gdLst>
                <a:gd name="T0" fmla="*/ 2147483647 w 108"/>
                <a:gd name="T1" fmla="*/ 2147483647 h 59"/>
                <a:gd name="T2" fmla="*/ 2147483647 w 108"/>
                <a:gd name="T3" fmla="*/ 0 h 59"/>
                <a:gd name="T4" fmla="*/ 2147483647 w 108"/>
                <a:gd name="T5" fmla="*/ 2147483647 h 59"/>
                <a:gd name="T6" fmla="*/ 0 w 108"/>
                <a:gd name="T7" fmla="*/ 2147483647 h 59"/>
                <a:gd name="T8" fmla="*/ 2147483647 w 108"/>
                <a:gd name="T9" fmla="*/ 2147483647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1" name="Freeform 192">
              <a:extLst>
                <a:ext uri="{FF2B5EF4-FFF2-40B4-BE49-F238E27FC236}">
                  <a16:creationId xmlns:a16="http://schemas.microsoft.com/office/drawing/2014/main" id="{AD11DA53-CB2C-624D-AF0E-61DB90D0A3B6}"/>
                </a:ext>
              </a:extLst>
            </p:cNvPr>
            <p:cNvSpPr>
              <a:spLocks/>
            </p:cNvSpPr>
            <p:nvPr/>
          </p:nvSpPr>
          <p:spPr bwMode="auto">
            <a:xfrm>
              <a:off x="4049713" y="4787151"/>
              <a:ext cx="273050" cy="207963"/>
            </a:xfrm>
            <a:custGeom>
              <a:avLst/>
              <a:gdLst>
                <a:gd name="T0" fmla="*/ 0 w 172"/>
                <a:gd name="T1" fmla="*/ 0 h 131"/>
                <a:gd name="T2" fmla="*/ 0 w 172"/>
                <a:gd name="T3" fmla="*/ 2147483647 h 131"/>
                <a:gd name="T4" fmla="*/ 2147483647 w 172"/>
                <a:gd name="T5" fmla="*/ 2147483647 h 131"/>
                <a:gd name="T6" fmla="*/ 2147483647 w 172"/>
                <a:gd name="T7" fmla="*/ 2147483647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138" name="Rectangle 350">
            <a:extLst>
              <a:ext uri="{FF2B5EF4-FFF2-40B4-BE49-F238E27FC236}">
                <a16:creationId xmlns:a16="http://schemas.microsoft.com/office/drawing/2014/main" id="{D47A6D05-B94A-AD46-9B80-6EA938DBEF9E}"/>
              </a:ext>
            </a:extLst>
          </p:cNvPr>
          <p:cNvSpPr>
            <a:spLocks noChangeArrowheads="1"/>
          </p:cNvSpPr>
          <p:nvPr/>
        </p:nvSpPr>
        <p:spPr bwMode="auto">
          <a:xfrm>
            <a:off x="5019122" y="5214042"/>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39" name="Rectangle 352">
            <a:extLst>
              <a:ext uri="{FF2B5EF4-FFF2-40B4-BE49-F238E27FC236}">
                <a16:creationId xmlns:a16="http://schemas.microsoft.com/office/drawing/2014/main" id="{E712AA80-E59C-DE41-8A80-9DD412D2ED5B}"/>
              </a:ext>
            </a:extLst>
          </p:cNvPr>
          <p:cNvSpPr>
            <a:spLocks noChangeArrowheads="1"/>
          </p:cNvSpPr>
          <p:nvPr/>
        </p:nvSpPr>
        <p:spPr bwMode="auto">
          <a:xfrm>
            <a:off x="4842910" y="5426767"/>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0" name="Rectangle 353">
            <a:extLst>
              <a:ext uri="{FF2B5EF4-FFF2-40B4-BE49-F238E27FC236}">
                <a16:creationId xmlns:a16="http://schemas.microsoft.com/office/drawing/2014/main" id="{EF6241D4-47E7-AE49-92D9-6585612C9C3D}"/>
              </a:ext>
            </a:extLst>
          </p:cNvPr>
          <p:cNvSpPr>
            <a:spLocks noChangeArrowheads="1"/>
          </p:cNvSpPr>
          <p:nvPr/>
        </p:nvSpPr>
        <p:spPr bwMode="auto">
          <a:xfrm>
            <a:off x="6678060" y="5156892"/>
            <a:ext cx="1449387" cy="5397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5000"/>
              </a:lnSpc>
            </a:pPr>
            <a:endParaRPr lang="en-US" dirty="0"/>
          </a:p>
        </p:txBody>
      </p:sp>
      <p:sp>
        <p:nvSpPr>
          <p:cNvPr id="141" name="Rectangle 355">
            <a:extLst>
              <a:ext uri="{FF2B5EF4-FFF2-40B4-BE49-F238E27FC236}">
                <a16:creationId xmlns:a16="http://schemas.microsoft.com/office/drawing/2014/main" id="{FA26B15C-6F9A-8A4D-8138-1F688CF89489}"/>
              </a:ext>
            </a:extLst>
          </p:cNvPr>
          <p:cNvSpPr>
            <a:spLocks noChangeArrowheads="1"/>
          </p:cNvSpPr>
          <p:nvPr/>
        </p:nvSpPr>
        <p:spPr bwMode="auto">
          <a:xfrm>
            <a:off x="7721047" y="5214042"/>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2" name="Rectangle 357">
            <a:extLst>
              <a:ext uri="{FF2B5EF4-FFF2-40B4-BE49-F238E27FC236}">
                <a16:creationId xmlns:a16="http://schemas.microsoft.com/office/drawing/2014/main" id="{7B2B37D0-A6E4-D341-895F-5385726AB6BC}"/>
              </a:ext>
            </a:extLst>
          </p:cNvPr>
          <p:cNvSpPr>
            <a:spLocks noChangeArrowheads="1"/>
          </p:cNvSpPr>
          <p:nvPr/>
        </p:nvSpPr>
        <p:spPr bwMode="auto">
          <a:xfrm>
            <a:off x="7728985" y="5426767"/>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3" name="Freeform 358">
            <a:extLst>
              <a:ext uri="{FF2B5EF4-FFF2-40B4-BE49-F238E27FC236}">
                <a16:creationId xmlns:a16="http://schemas.microsoft.com/office/drawing/2014/main" id="{72C7D784-CB00-A84C-9A8B-0AC4C5EFBD8D}"/>
              </a:ext>
            </a:extLst>
          </p:cNvPr>
          <p:cNvSpPr>
            <a:spLocks noEditPoints="1"/>
          </p:cNvSpPr>
          <p:nvPr/>
        </p:nvSpPr>
        <p:spPr bwMode="auto">
          <a:xfrm>
            <a:off x="4974672" y="5388667"/>
            <a:ext cx="609600" cy="9366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0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7" y="26"/>
                </a:lnTo>
                <a:lnTo>
                  <a:pt x="338" y="26"/>
                </a:lnTo>
                <a:lnTo>
                  <a:pt x="339" y="27"/>
                </a:lnTo>
                <a:lnTo>
                  <a:pt x="339" y="30"/>
                </a:lnTo>
                <a:lnTo>
                  <a:pt x="339" y="31"/>
                </a:lnTo>
                <a:lnTo>
                  <a:pt x="338" y="32"/>
                </a:lnTo>
                <a:lnTo>
                  <a:pt x="337" y="33"/>
                </a:lnTo>
                <a:lnTo>
                  <a:pt x="335" y="33"/>
                </a:lnTo>
                <a:lnTo>
                  <a:pt x="4" y="33"/>
                </a:lnTo>
                <a:lnTo>
                  <a:pt x="3" y="33"/>
                </a:lnTo>
                <a:lnTo>
                  <a:pt x="2" y="32"/>
                </a:lnTo>
                <a:lnTo>
                  <a:pt x="2" y="31"/>
                </a:lnTo>
                <a:lnTo>
                  <a:pt x="0" y="30"/>
                </a:lnTo>
                <a:lnTo>
                  <a:pt x="2" y="27"/>
                </a:lnTo>
                <a:lnTo>
                  <a:pt x="2" y="26"/>
                </a:lnTo>
                <a:lnTo>
                  <a:pt x="3"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4" name="Freeform 359">
            <a:extLst>
              <a:ext uri="{FF2B5EF4-FFF2-40B4-BE49-F238E27FC236}">
                <a16:creationId xmlns:a16="http://schemas.microsoft.com/office/drawing/2014/main" id="{FBAEB3E7-3C19-8044-80D5-C5A7ABB1A420}"/>
              </a:ext>
            </a:extLst>
          </p:cNvPr>
          <p:cNvSpPr>
            <a:spLocks noEditPoints="1"/>
          </p:cNvSpPr>
          <p:nvPr/>
        </p:nvSpPr>
        <p:spPr bwMode="auto">
          <a:xfrm>
            <a:off x="2718835" y="5388667"/>
            <a:ext cx="868362"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2147483647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2147483647 h 59"/>
              <a:gd name="T42" fmla="*/ 0 w 384"/>
              <a:gd name="T43" fmla="*/ 2147483647 h 59"/>
              <a:gd name="T44" fmla="*/ 2147483647 w 384"/>
              <a:gd name="T45" fmla="*/ 0 h 59"/>
              <a:gd name="T46" fmla="*/ 2147483647 w 384"/>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381" y="33"/>
                </a:moveTo>
                <a:lnTo>
                  <a:pt x="49" y="33"/>
                </a:lnTo>
                <a:lnTo>
                  <a:pt x="48" y="33"/>
                </a:lnTo>
                <a:lnTo>
                  <a:pt x="47" y="32"/>
                </a:lnTo>
                <a:lnTo>
                  <a:pt x="46" y="31"/>
                </a:lnTo>
                <a:lnTo>
                  <a:pt x="46" y="30"/>
                </a:lnTo>
                <a:lnTo>
                  <a:pt x="46" y="28"/>
                </a:lnTo>
                <a:lnTo>
                  <a:pt x="47" y="27"/>
                </a:lnTo>
                <a:lnTo>
                  <a:pt x="48" y="26"/>
                </a:lnTo>
                <a:lnTo>
                  <a:pt x="49" y="26"/>
                </a:lnTo>
                <a:lnTo>
                  <a:pt x="381" y="26"/>
                </a:lnTo>
                <a:lnTo>
                  <a:pt x="382" y="26"/>
                </a:lnTo>
                <a:lnTo>
                  <a:pt x="383" y="26"/>
                </a:lnTo>
                <a:lnTo>
                  <a:pt x="384" y="27"/>
                </a:lnTo>
                <a:lnTo>
                  <a:pt x="384" y="30"/>
                </a:lnTo>
                <a:lnTo>
                  <a:pt x="384" y="31"/>
                </a:lnTo>
                <a:lnTo>
                  <a:pt x="383" y="32"/>
                </a:lnTo>
                <a:lnTo>
                  <a:pt x="382" y="33"/>
                </a:lnTo>
                <a:lnTo>
                  <a:pt x="381" y="33"/>
                </a:lnTo>
                <a:close/>
                <a:moveTo>
                  <a:pt x="59" y="59"/>
                </a:moveTo>
                <a:lnTo>
                  <a:pt x="0" y="30"/>
                </a:lnTo>
                <a:lnTo>
                  <a:pt x="59" y="0"/>
                </a:lnTo>
                <a:lnTo>
                  <a:pt x="59"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5" name="Freeform 360">
            <a:extLst>
              <a:ext uri="{FF2B5EF4-FFF2-40B4-BE49-F238E27FC236}">
                <a16:creationId xmlns:a16="http://schemas.microsoft.com/office/drawing/2014/main" id="{D0221869-AF78-6141-83A2-E2121A00A425}"/>
              </a:ext>
            </a:extLst>
          </p:cNvPr>
          <p:cNvSpPr>
            <a:spLocks noEditPoints="1"/>
          </p:cNvSpPr>
          <p:nvPr/>
        </p:nvSpPr>
        <p:spPr bwMode="auto">
          <a:xfrm>
            <a:off x="7732314" y="5388667"/>
            <a:ext cx="1069975"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0 w 384"/>
              <a:gd name="T27" fmla="*/ 2147483647 h 59"/>
              <a:gd name="T28" fmla="*/ 0 w 384"/>
              <a:gd name="T29" fmla="*/ 2147483647 h 59"/>
              <a:gd name="T30" fmla="*/ 0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6" y="26"/>
                </a:lnTo>
                <a:lnTo>
                  <a:pt x="337" y="27"/>
                </a:lnTo>
                <a:lnTo>
                  <a:pt x="338" y="28"/>
                </a:lnTo>
                <a:lnTo>
                  <a:pt x="338" y="30"/>
                </a:lnTo>
                <a:lnTo>
                  <a:pt x="338" y="31"/>
                </a:lnTo>
                <a:lnTo>
                  <a:pt x="337" y="32"/>
                </a:lnTo>
                <a:lnTo>
                  <a:pt x="336" y="33"/>
                </a:lnTo>
                <a:lnTo>
                  <a:pt x="335" y="33"/>
                </a:lnTo>
                <a:lnTo>
                  <a:pt x="4" y="33"/>
                </a:lnTo>
                <a:lnTo>
                  <a:pt x="2" y="33"/>
                </a:lnTo>
                <a:lnTo>
                  <a:pt x="1" y="32"/>
                </a:lnTo>
                <a:lnTo>
                  <a:pt x="0" y="31"/>
                </a:lnTo>
                <a:lnTo>
                  <a:pt x="0" y="30"/>
                </a:lnTo>
                <a:lnTo>
                  <a:pt x="0" y="27"/>
                </a:lnTo>
                <a:lnTo>
                  <a:pt x="1" y="26"/>
                </a:lnTo>
                <a:lnTo>
                  <a:pt x="2"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6" name="Freeform 361">
            <a:extLst>
              <a:ext uri="{FF2B5EF4-FFF2-40B4-BE49-F238E27FC236}">
                <a16:creationId xmlns:a16="http://schemas.microsoft.com/office/drawing/2014/main" id="{5258578D-402E-FC42-8488-2ADFDC3AEDA4}"/>
              </a:ext>
            </a:extLst>
          </p:cNvPr>
          <p:cNvSpPr>
            <a:spLocks noEditPoints="1"/>
          </p:cNvSpPr>
          <p:nvPr/>
        </p:nvSpPr>
        <p:spPr bwMode="auto">
          <a:xfrm>
            <a:off x="6024010" y="5388667"/>
            <a:ext cx="831850" cy="93663"/>
          </a:xfrm>
          <a:custGeom>
            <a:avLst/>
            <a:gdLst>
              <a:gd name="T0" fmla="*/ 2147483647 w 671"/>
              <a:gd name="T1" fmla="*/ 2147483647 h 59"/>
              <a:gd name="T2" fmla="*/ 2147483647 w 671"/>
              <a:gd name="T3" fmla="*/ 2147483647 h 59"/>
              <a:gd name="T4" fmla="*/ 2147483647 w 671"/>
              <a:gd name="T5" fmla="*/ 2147483647 h 59"/>
              <a:gd name="T6" fmla="*/ 2147483647 w 671"/>
              <a:gd name="T7" fmla="*/ 2147483647 h 59"/>
              <a:gd name="T8" fmla="*/ 2147483647 w 671"/>
              <a:gd name="T9" fmla="*/ 2147483647 h 59"/>
              <a:gd name="T10" fmla="*/ 2147483647 w 671"/>
              <a:gd name="T11" fmla="*/ 2147483647 h 59"/>
              <a:gd name="T12" fmla="*/ 2147483647 w 671"/>
              <a:gd name="T13" fmla="*/ 2147483647 h 59"/>
              <a:gd name="T14" fmla="*/ 2147483647 w 671"/>
              <a:gd name="T15" fmla="*/ 2147483647 h 59"/>
              <a:gd name="T16" fmla="*/ 2147483647 w 671"/>
              <a:gd name="T17" fmla="*/ 2147483647 h 59"/>
              <a:gd name="T18" fmla="*/ 2147483647 w 671"/>
              <a:gd name="T19" fmla="*/ 2147483647 h 59"/>
              <a:gd name="T20" fmla="*/ 2147483647 w 671"/>
              <a:gd name="T21" fmla="*/ 2147483647 h 59"/>
              <a:gd name="T22" fmla="*/ 2147483647 w 671"/>
              <a:gd name="T23" fmla="*/ 2147483647 h 59"/>
              <a:gd name="T24" fmla="*/ 2147483647 w 671"/>
              <a:gd name="T25" fmla="*/ 2147483647 h 59"/>
              <a:gd name="T26" fmla="*/ 2147483647 w 671"/>
              <a:gd name="T27" fmla="*/ 2147483647 h 59"/>
              <a:gd name="T28" fmla="*/ 2147483647 w 671"/>
              <a:gd name="T29" fmla="*/ 2147483647 h 59"/>
              <a:gd name="T30" fmla="*/ 2147483647 w 671"/>
              <a:gd name="T31" fmla="*/ 2147483647 h 59"/>
              <a:gd name="T32" fmla="*/ 2147483647 w 671"/>
              <a:gd name="T33" fmla="*/ 2147483647 h 59"/>
              <a:gd name="T34" fmla="*/ 2147483647 w 671"/>
              <a:gd name="T35" fmla="*/ 2147483647 h 59"/>
              <a:gd name="T36" fmla="*/ 2147483647 w 671"/>
              <a:gd name="T37" fmla="*/ 2147483647 h 59"/>
              <a:gd name="T38" fmla="*/ 2147483647 w 671"/>
              <a:gd name="T39" fmla="*/ 2147483647 h 59"/>
              <a:gd name="T40" fmla="*/ 2147483647 w 671"/>
              <a:gd name="T41" fmla="*/ 2147483647 h 59"/>
              <a:gd name="T42" fmla="*/ 0 w 671"/>
              <a:gd name="T43" fmla="*/ 2147483647 h 59"/>
              <a:gd name="T44" fmla="*/ 2147483647 w 671"/>
              <a:gd name="T45" fmla="*/ 0 h 59"/>
              <a:gd name="T46" fmla="*/ 2147483647 w 671"/>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1"/>
              <a:gd name="T73" fmla="*/ 0 h 59"/>
              <a:gd name="T74" fmla="*/ 671 w 671"/>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1" h="59">
                <a:moveTo>
                  <a:pt x="668" y="33"/>
                </a:moveTo>
                <a:lnTo>
                  <a:pt x="49" y="33"/>
                </a:lnTo>
                <a:lnTo>
                  <a:pt x="48" y="33"/>
                </a:lnTo>
                <a:lnTo>
                  <a:pt x="47" y="32"/>
                </a:lnTo>
                <a:lnTo>
                  <a:pt x="45" y="31"/>
                </a:lnTo>
                <a:lnTo>
                  <a:pt x="45" y="30"/>
                </a:lnTo>
                <a:lnTo>
                  <a:pt x="45" y="28"/>
                </a:lnTo>
                <a:lnTo>
                  <a:pt x="47" y="27"/>
                </a:lnTo>
                <a:lnTo>
                  <a:pt x="48" y="26"/>
                </a:lnTo>
                <a:lnTo>
                  <a:pt x="49" y="26"/>
                </a:lnTo>
                <a:lnTo>
                  <a:pt x="668" y="26"/>
                </a:lnTo>
                <a:lnTo>
                  <a:pt x="669" y="26"/>
                </a:lnTo>
                <a:lnTo>
                  <a:pt x="670" y="26"/>
                </a:lnTo>
                <a:lnTo>
                  <a:pt x="671" y="27"/>
                </a:lnTo>
                <a:lnTo>
                  <a:pt x="671" y="30"/>
                </a:lnTo>
                <a:lnTo>
                  <a:pt x="671" y="31"/>
                </a:lnTo>
                <a:lnTo>
                  <a:pt x="670" y="32"/>
                </a:lnTo>
                <a:lnTo>
                  <a:pt x="669" y="33"/>
                </a:lnTo>
                <a:lnTo>
                  <a:pt x="668" y="33"/>
                </a:lnTo>
                <a:close/>
                <a:moveTo>
                  <a:pt x="58" y="59"/>
                </a:moveTo>
                <a:lnTo>
                  <a:pt x="0" y="30"/>
                </a:lnTo>
                <a:lnTo>
                  <a:pt x="58" y="0"/>
                </a:lnTo>
                <a:lnTo>
                  <a:pt x="58"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7" name="Text Box 365">
            <a:extLst>
              <a:ext uri="{FF2B5EF4-FFF2-40B4-BE49-F238E27FC236}">
                <a16:creationId xmlns:a16="http://schemas.microsoft.com/office/drawing/2014/main" id="{8F776B26-0490-9C43-857A-74CFF1255526}"/>
              </a:ext>
            </a:extLst>
          </p:cNvPr>
          <p:cNvSpPr txBox="1">
            <a:spLocks noChangeArrowheads="1"/>
          </p:cNvSpPr>
          <p:nvPr/>
        </p:nvSpPr>
        <p:spPr bwMode="auto">
          <a:xfrm>
            <a:off x="3525432" y="5107680"/>
            <a:ext cx="1420517" cy="565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administered</a:t>
            </a:r>
          </a:p>
          <a:p>
            <a:pPr algn="ctr">
              <a:lnSpc>
                <a:spcPct val="85000"/>
              </a:lnSpc>
            </a:pPr>
            <a:r>
              <a:rPr lang="en-US" sz="1800" dirty="0">
                <a:latin typeface="+mn-lt"/>
                <a:cs typeface="Arial" charset="0"/>
              </a:rPr>
              <a:t>network</a:t>
            </a:r>
          </a:p>
        </p:txBody>
      </p:sp>
      <p:sp>
        <p:nvSpPr>
          <p:cNvPr id="148" name="Text Box 366">
            <a:extLst>
              <a:ext uri="{FF2B5EF4-FFF2-40B4-BE49-F238E27FC236}">
                <a16:creationId xmlns:a16="http://schemas.microsoft.com/office/drawing/2014/main" id="{1A732264-837B-BB4D-BD8F-8E46C465D2E7}"/>
              </a:ext>
            </a:extLst>
          </p:cNvPr>
          <p:cNvSpPr txBox="1">
            <a:spLocks noChangeArrowheads="1"/>
          </p:cNvSpPr>
          <p:nvPr/>
        </p:nvSpPr>
        <p:spPr bwMode="auto">
          <a:xfrm>
            <a:off x="6845596" y="5102917"/>
            <a:ext cx="945067" cy="565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public</a:t>
            </a:r>
          </a:p>
          <a:p>
            <a:pPr algn="ctr">
              <a:lnSpc>
                <a:spcPct val="85000"/>
              </a:lnSpc>
            </a:pPr>
            <a:r>
              <a:rPr lang="en-US" sz="1800" dirty="0">
                <a:latin typeface="+mn-lt"/>
                <a:cs typeface="Arial" charset="0"/>
              </a:rPr>
              <a:t>Inter</a:t>
            </a:r>
            <a:r>
              <a:rPr lang="en-US" sz="1800" dirty="0">
                <a:latin typeface="+mn-lt"/>
              </a:rPr>
              <a:t>net</a:t>
            </a:r>
          </a:p>
        </p:txBody>
      </p:sp>
      <p:sp>
        <p:nvSpPr>
          <p:cNvPr id="149" name="Text Box 367">
            <a:extLst>
              <a:ext uri="{FF2B5EF4-FFF2-40B4-BE49-F238E27FC236}">
                <a16:creationId xmlns:a16="http://schemas.microsoft.com/office/drawing/2014/main" id="{F0E6FC73-7883-384C-A437-06FDD965BE46}"/>
              </a:ext>
            </a:extLst>
          </p:cNvPr>
          <p:cNvSpPr txBox="1">
            <a:spLocks noChangeArrowheads="1"/>
          </p:cNvSpPr>
          <p:nvPr/>
        </p:nvSpPr>
        <p:spPr bwMode="auto">
          <a:xfrm>
            <a:off x="5355672" y="5942705"/>
            <a:ext cx="112062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i="1" dirty="0">
                <a:solidFill>
                  <a:srgbClr val="000099"/>
                </a:solidFill>
                <a:latin typeface="+mn-lt"/>
                <a:cs typeface="Arial" charset="0"/>
              </a:rPr>
              <a:t>firewall</a:t>
            </a:r>
          </a:p>
        </p:txBody>
      </p:sp>
      <p:sp>
        <p:nvSpPr>
          <p:cNvPr id="250" name="TextBox 4">
            <a:extLst>
              <a:ext uri="{FF2B5EF4-FFF2-40B4-BE49-F238E27FC236}">
                <a16:creationId xmlns:a16="http://schemas.microsoft.com/office/drawing/2014/main" id="{FAB71D03-F2EA-334C-B2D9-C3DF0D9ACC4F}"/>
              </a:ext>
            </a:extLst>
          </p:cNvPr>
          <p:cNvSpPr txBox="1">
            <a:spLocks noChangeArrowheads="1"/>
          </p:cNvSpPr>
          <p:nvPr/>
        </p:nvSpPr>
        <p:spPr bwMode="auto">
          <a:xfrm>
            <a:off x="2974422" y="5642667"/>
            <a:ext cx="274267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trusted “good guys” </a:t>
            </a:r>
          </a:p>
        </p:txBody>
      </p:sp>
      <p:sp>
        <p:nvSpPr>
          <p:cNvPr id="251" name="TextBox 464">
            <a:extLst>
              <a:ext uri="{FF2B5EF4-FFF2-40B4-BE49-F238E27FC236}">
                <a16:creationId xmlns:a16="http://schemas.microsoft.com/office/drawing/2014/main" id="{B3420076-3CE5-2548-8374-7C77BD3E2DD6}"/>
              </a:ext>
            </a:extLst>
          </p:cNvPr>
          <p:cNvSpPr txBox="1">
            <a:spLocks noChangeArrowheads="1"/>
          </p:cNvSpPr>
          <p:nvPr/>
        </p:nvSpPr>
        <p:spPr bwMode="auto">
          <a:xfrm>
            <a:off x="6549472" y="5674417"/>
            <a:ext cx="290316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untrusted “bad guys” </a:t>
            </a:r>
          </a:p>
        </p:txBody>
      </p:sp>
      <p:grpSp>
        <p:nvGrpSpPr>
          <p:cNvPr id="252" name="Group 8">
            <a:extLst>
              <a:ext uri="{FF2B5EF4-FFF2-40B4-BE49-F238E27FC236}">
                <a16:creationId xmlns:a16="http://schemas.microsoft.com/office/drawing/2014/main" id="{0293BB95-6A41-7C4F-9713-B3C7B3F33EC7}"/>
              </a:ext>
            </a:extLst>
          </p:cNvPr>
          <p:cNvGrpSpPr>
            <a:grpSpLocks/>
          </p:cNvGrpSpPr>
          <p:nvPr/>
        </p:nvGrpSpPr>
        <p:grpSpPr bwMode="auto">
          <a:xfrm>
            <a:off x="2371962" y="1191231"/>
            <a:ext cx="1417639" cy="584200"/>
            <a:chOff x="1282" y="3611"/>
            <a:chExt cx="893" cy="368"/>
          </a:xfrm>
        </p:grpSpPr>
        <p:sp>
          <p:nvSpPr>
            <p:cNvPr id="253" name="Rectangle 9">
              <a:extLst>
                <a:ext uri="{FF2B5EF4-FFF2-40B4-BE49-F238E27FC236}">
                  <a16:creationId xmlns:a16="http://schemas.microsoft.com/office/drawing/2014/main" id="{BF3A36F9-DB9C-A549-88D9-9D792D0A1A8F}"/>
                </a:ext>
              </a:extLst>
            </p:cNvPr>
            <p:cNvSpPr>
              <a:spLocks noChangeArrowheads="1"/>
            </p:cNvSpPr>
            <p:nvPr/>
          </p:nvSpPr>
          <p:spPr bwMode="auto">
            <a:xfrm>
              <a:off x="1356" y="3648"/>
              <a:ext cx="636" cy="2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54" name="Text Box 10">
              <a:extLst>
                <a:ext uri="{FF2B5EF4-FFF2-40B4-BE49-F238E27FC236}">
                  <a16:creationId xmlns:a16="http://schemas.microsoft.com/office/drawing/2014/main" id="{5FFC475F-7FB3-C047-BFBC-481CA25DBC33}"/>
                </a:ext>
              </a:extLst>
            </p:cNvPr>
            <p:cNvSpPr txBox="1">
              <a:spLocks noChangeArrowheads="1"/>
            </p:cNvSpPr>
            <p:nvPr/>
          </p:nvSpPr>
          <p:spPr bwMode="auto">
            <a:xfrm>
              <a:off x="1282" y="3611"/>
              <a:ext cx="893" cy="3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Calibri" panose="020F0502020204030204" pitchFamily="34" charset="0"/>
                  <a:cs typeface="Calibri" panose="020F0502020204030204" pitchFamily="34" charset="0"/>
                </a:rPr>
                <a:t>firewall</a:t>
              </a:r>
            </a:p>
          </p:txBody>
        </p:sp>
      </p:grpSp>
      <p:grpSp>
        <p:nvGrpSpPr>
          <p:cNvPr id="5" name="Group 4">
            <a:extLst>
              <a:ext uri="{FF2B5EF4-FFF2-40B4-BE49-F238E27FC236}">
                <a16:creationId xmlns:a16="http://schemas.microsoft.com/office/drawing/2014/main" id="{A4E7D256-C2FC-8549-B1E4-EECD38A74692}"/>
              </a:ext>
            </a:extLst>
          </p:cNvPr>
          <p:cNvGrpSpPr/>
          <p:nvPr/>
        </p:nvGrpSpPr>
        <p:grpSpPr>
          <a:xfrm>
            <a:off x="2639460" y="3012180"/>
            <a:ext cx="5718175" cy="1846262"/>
            <a:chOff x="2639460" y="3012180"/>
            <a:chExt cx="5718175" cy="1846262"/>
          </a:xfrm>
        </p:grpSpPr>
        <p:sp>
          <p:nvSpPr>
            <p:cNvPr id="18" name="Freeform 17">
              <a:extLst>
                <a:ext uri="{FF2B5EF4-FFF2-40B4-BE49-F238E27FC236}">
                  <a16:creationId xmlns:a16="http://schemas.microsoft.com/office/drawing/2014/main" id="{3613B5A8-27F9-3741-BD70-A298A378C4DF}"/>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2" name="Rectangle 198">
              <a:extLst>
                <a:ext uri="{FF2B5EF4-FFF2-40B4-BE49-F238E27FC236}">
                  <a16:creationId xmlns:a16="http://schemas.microsoft.com/office/drawing/2014/main" id="{84B0505C-5FC9-B442-905B-FDEE1E39F08A}"/>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135" name="Line 334">
              <a:extLst>
                <a:ext uri="{FF2B5EF4-FFF2-40B4-BE49-F238E27FC236}">
                  <a16:creationId xmlns:a16="http://schemas.microsoft.com/office/drawing/2014/main" id="{BAB5EDB8-E2B8-E34D-B0DC-87C7A047F198}"/>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6" name="Freeform 346">
              <a:extLst>
                <a:ext uri="{FF2B5EF4-FFF2-40B4-BE49-F238E27FC236}">
                  <a16:creationId xmlns:a16="http://schemas.microsoft.com/office/drawing/2014/main" id="{BC9887D0-E0E1-9443-B488-A15B4A9A98B6}"/>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7" name="Line 347">
              <a:extLst>
                <a:ext uri="{FF2B5EF4-FFF2-40B4-BE49-F238E27FC236}">
                  <a16:creationId xmlns:a16="http://schemas.microsoft.com/office/drawing/2014/main" id="{CAF84CA2-052A-CD49-A714-C8AC4F7E7A60}"/>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3" name="Line 20">
              <a:extLst>
                <a:ext uri="{FF2B5EF4-FFF2-40B4-BE49-F238E27FC236}">
                  <a16:creationId xmlns:a16="http://schemas.microsoft.com/office/drawing/2014/main" id="{9B0DEA47-8A94-9F44-829B-FFB8818710C4}"/>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4" name="Line 21">
              <a:extLst>
                <a:ext uri="{FF2B5EF4-FFF2-40B4-BE49-F238E27FC236}">
                  <a16:creationId xmlns:a16="http://schemas.microsoft.com/office/drawing/2014/main" id="{C2E6D992-0734-0348-8FBF-3718C1917D94}"/>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5" name="Line 22">
              <a:extLst>
                <a:ext uri="{FF2B5EF4-FFF2-40B4-BE49-F238E27FC236}">
                  <a16:creationId xmlns:a16="http://schemas.microsoft.com/office/drawing/2014/main" id="{E8954401-273A-E649-A064-AAEA89051A3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6" name="Group 44">
              <a:extLst>
                <a:ext uri="{FF2B5EF4-FFF2-40B4-BE49-F238E27FC236}">
                  <a16:creationId xmlns:a16="http://schemas.microsoft.com/office/drawing/2014/main" id="{07096C29-94A2-3346-8428-AB9899839FF2}"/>
                </a:ext>
              </a:extLst>
            </p:cNvPr>
            <p:cNvGrpSpPr>
              <a:grpSpLocks/>
            </p:cNvGrpSpPr>
            <p:nvPr/>
          </p:nvGrpSpPr>
          <p:grpSpPr bwMode="auto">
            <a:xfrm>
              <a:off x="2639460" y="3446657"/>
              <a:ext cx="568325" cy="481182"/>
              <a:chOff x="-44" y="1473"/>
              <a:chExt cx="981" cy="1105"/>
            </a:xfrm>
          </p:grpSpPr>
          <p:pic>
            <p:nvPicPr>
              <p:cNvPr id="248" name="Picture 45" descr="desktop_computer_stylized_medium">
                <a:extLst>
                  <a:ext uri="{FF2B5EF4-FFF2-40B4-BE49-F238E27FC236}">
                    <a16:creationId xmlns:a16="http://schemas.microsoft.com/office/drawing/2014/main" id="{440582E2-96E6-B64B-9C85-B7E26AE9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9" name="Freeform 46">
                <a:extLst>
                  <a:ext uri="{FF2B5EF4-FFF2-40B4-BE49-F238E27FC236}">
                    <a16:creationId xmlns:a16="http://schemas.microsoft.com/office/drawing/2014/main" id="{6BB8439F-9076-5349-95A5-05557785DCF8}"/>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97" name="Group 44">
              <a:extLst>
                <a:ext uri="{FF2B5EF4-FFF2-40B4-BE49-F238E27FC236}">
                  <a16:creationId xmlns:a16="http://schemas.microsoft.com/office/drawing/2014/main" id="{B19417FB-A5B8-6A42-ACA1-C0A09087EE0F}"/>
                </a:ext>
              </a:extLst>
            </p:cNvPr>
            <p:cNvGrpSpPr>
              <a:grpSpLocks/>
            </p:cNvGrpSpPr>
            <p:nvPr/>
          </p:nvGrpSpPr>
          <p:grpSpPr bwMode="auto">
            <a:xfrm>
              <a:off x="3574498" y="3935780"/>
              <a:ext cx="568325" cy="481182"/>
              <a:chOff x="-44" y="1473"/>
              <a:chExt cx="981" cy="1105"/>
            </a:xfrm>
          </p:grpSpPr>
          <p:pic>
            <p:nvPicPr>
              <p:cNvPr id="246" name="Picture 45" descr="desktop_computer_stylized_medium">
                <a:extLst>
                  <a:ext uri="{FF2B5EF4-FFF2-40B4-BE49-F238E27FC236}">
                    <a16:creationId xmlns:a16="http://schemas.microsoft.com/office/drawing/2014/main" id="{0D1F62B5-4382-F94C-9178-33610A7B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 name="Freeform 46">
                <a:extLst>
                  <a:ext uri="{FF2B5EF4-FFF2-40B4-BE49-F238E27FC236}">
                    <a16:creationId xmlns:a16="http://schemas.microsoft.com/office/drawing/2014/main" id="{D4A75018-B6FC-2546-9CA3-0BBCD137A28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98" name="Line 21">
              <a:extLst>
                <a:ext uri="{FF2B5EF4-FFF2-40B4-BE49-F238E27FC236}">
                  <a16:creationId xmlns:a16="http://schemas.microsoft.com/office/drawing/2014/main" id="{95BE9DBC-8FA3-9946-BAD9-2FB4690E6E77}"/>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9" name="Line 22">
              <a:extLst>
                <a:ext uri="{FF2B5EF4-FFF2-40B4-BE49-F238E27FC236}">
                  <a16:creationId xmlns:a16="http://schemas.microsoft.com/office/drawing/2014/main" id="{787B37D4-E008-8B44-AD8A-CADF5992DF4A}"/>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0" name="Line 22">
              <a:extLst>
                <a:ext uri="{FF2B5EF4-FFF2-40B4-BE49-F238E27FC236}">
                  <a16:creationId xmlns:a16="http://schemas.microsoft.com/office/drawing/2014/main" id="{C5E9C8C5-5403-2F46-A4A5-F7C53E3DD75B}"/>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1" name="Line 20">
              <a:extLst>
                <a:ext uri="{FF2B5EF4-FFF2-40B4-BE49-F238E27FC236}">
                  <a16:creationId xmlns:a16="http://schemas.microsoft.com/office/drawing/2014/main" id="{A38555C0-B414-8145-A438-5FBADB823425}"/>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02" name="Group 44">
              <a:extLst>
                <a:ext uri="{FF2B5EF4-FFF2-40B4-BE49-F238E27FC236}">
                  <a16:creationId xmlns:a16="http://schemas.microsoft.com/office/drawing/2014/main" id="{9B2DE012-3314-F842-8EEA-5FAE12D09FCB}"/>
                </a:ext>
              </a:extLst>
            </p:cNvPr>
            <p:cNvGrpSpPr>
              <a:grpSpLocks/>
            </p:cNvGrpSpPr>
            <p:nvPr/>
          </p:nvGrpSpPr>
          <p:grpSpPr bwMode="auto">
            <a:xfrm>
              <a:off x="3979310" y="4308973"/>
              <a:ext cx="568325" cy="481183"/>
              <a:chOff x="-44" y="1473"/>
              <a:chExt cx="981" cy="1105"/>
            </a:xfrm>
          </p:grpSpPr>
          <p:pic>
            <p:nvPicPr>
              <p:cNvPr id="244" name="Picture 45" descr="desktop_computer_stylized_medium">
                <a:extLst>
                  <a:ext uri="{FF2B5EF4-FFF2-40B4-BE49-F238E27FC236}">
                    <a16:creationId xmlns:a16="http://schemas.microsoft.com/office/drawing/2014/main" id="{ABA861F1-2F6F-C544-A18C-9E1B712DC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 name="Freeform 46">
                <a:extLst>
                  <a:ext uri="{FF2B5EF4-FFF2-40B4-BE49-F238E27FC236}">
                    <a16:creationId xmlns:a16="http://schemas.microsoft.com/office/drawing/2014/main" id="{3251F9E7-FBE0-0E48-9FD8-CEDB3EBF0E9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3" name="Group 44">
              <a:extLst>
                <a:ext uri="{FF2B5EF4-FFF2-40B4-BE49-F238E27FC236}">
                  <a16:creationId xmlns:a16="http://schemas.microsoft.com/office/drawing/2014/main" id="{5B72F314-1CDE-BA43-A57A-296E279598CB}"/>
                </a:ext>
              </a:extLst>
            </p:cNvPr>
            <p:cNvGrpSpPr>
              <a:grpSpLocks/>
            </p:cNvGrpSpPr>
            <p:nvPr/>
          </p:nvGrpSpPr>
          <p:grpSpPr bwMode="auto">
            <a:xfrm>
              <a:off x="4436510" y="4377260"/>
              <a:ext cx="568325" cy="481182"/>
              <a:chOff x="-44" y="1473"/>
              <a:chExt cx="981" cy="1105"/>
            </a:xfrm>
          </p:grpSpPr>
          <p:pic>
            <p:nvPicPr>
              <p:cNvPr id="242" name="Picture 45" descr="desktop_computer_stylized_medium">
                <a:extLst>
                  <a:ext uri="{FF2B5EF4-FFF2-40B4-BE49-F238E27FC236}">
                    <a16:creationId xmlns:a16="http://schemas.microsoft.com/office/drawing/2014/main" id="{56DB6194-0A05-3548-B23D-161E47AA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3" name="Freeform 46">
                <a:extLst>
                  <a:ext uri="{FF2B5EF4-FFF2-40B4-BE49-F238E27FC236}">
                    <a16:creationId xmlns:a16="http://schemas.microsoft.com/office/drawing/2014/main" id="{6196CCB5-86A0-DB47-B917-266F1129E3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6" name="Group 44">
              <a:extLst>
                <a:ext uri="{FF2B5EF4-FFF2-40B4-BE49-F238E27FC236}">
                  <a16:creationId xmlns:a16="http://schemas.microsoft.com/office/drawing/2014/main" id="{E80D1AA7-AC3E-1C4C-AE1D-9AF4192E6CF1}"/>
                </a:ext>
              </a:extLst>
            </p:cNvPr>
            <p:cNvGrpSpPr>
              <a:grpSpLocks/>
            </p:cNvGrpSpPr>
            <p:nvPr/>
          </p:nvGrpSpPr>
          <p:grpSpPr bwMode="auto">
            <a:xfrm>
              <a:off x="4258897" y="3267767"/>
              <a:ext cx="568325" cy="481183"/>
              <a:chOff x="-44" y="1473"/>
              <a:chExt cx="981" cy="1105"/>
            </a:xfrm>
          </p:grpSpPr>
          <p:pic>
            <p:nvPicPr>
              <p:cNvPr id="240" name="Picture 45" descr="desktop_computer_stylized_medium">
                <a:extLst>
                  <a:ext uri="{FF2B5EF4-FFF2-40B4-BE49-F238E27FC236}">
                    <a16:creationId xmlns:a16="http://schemas.microsoft.com/office/drawing/2014/main" id="{0BDD990B-4412-C14F-B70D-182883C70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1" name="Freeform 46">
                <a:extLst>
                  <a:ext uri="{FF2B5EF4-FFF2-40B4-BE49-F238E27FC236}">
                    <a16:creationId xmlns:a16="http://schemas.microsoft.com/office/drawing/2014/main" id="{ED760135-BFA5-F843-BA51-4AEAFA7FBC4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7" name="Group 906">
              <a:extLst>
                <a:ext uri="{FF2B5EF4-FFF2-40B4-BE49-F238E27FC236}">
                  <a16:creationId xmlns:a16="http://schemas.microsoft.com/office/drawing/2014/main" id="{0EF2BCAF-A4BD-A846-ACB2-D165D0368F2D}"/>
                </a:ext>
              </a:extLst>
            </p:cNvPr>
            <p:cNvGrpSpPr>
              <a:grpSpLocks/>
            </p:cNvGrpSpPr>
            <p:nvPr/>
          </p:nvGrpSpPr>
          <p:grpSpPr bwMode="auto">
            <a:xfrm>
              <a:off x="3228516" y="3879451"/>
              <a:ext cx="285924" cy="538072"/>
              <a:chOff x="4140" y="429"/>
              <a:chExt cx="1425" cy="2396"/>
            </a:xfrm>
          </p:grpSpPr>
          <p:sp>
            <p:nvSpPr>
              <p:cNvPr id="208" name="Freeform 907">
                <a:extLst>
                  <a:ext uri="{FF2B5EF4-FFF2-40B4-BE49-F238E27FC236}">
                    <a16:creationId xmlns:a16="http://schemas.microsoft.com/office/drawing/2014/main" id="{D167F233-D79A-244E-9B00-D7571524D188}"/>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9" name="Rectangle 908">
                <a:extLst>
                  <a:ext uri="{FF2B5EF4-FFF2-40B4-BE49-F238E27FC236}">
                    <a16:creationId xmlns:a16="http://schemas.microsoft.com/office/drawing/2014/main" id="{E1564DE1-7B5B-AC48-8194-A071AE61F127}"/>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0" name="Freeform 909">
                <a:extLst>
                  <a:ext uri="{FF2B5EF4-FFF2-40B4-BE49-F238E27FC236}">
                    <a16:creationId xmlns:a16="http://schemas.microsoft.com/office/drawing/2014/main" id="{5568C9E9-FFF9-5C45-8384-639053D1D3A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1" name="Freeform 910">
                <a:extLst>
                  <a:ext uri="{FF2B5EF4-FFF2-40B4-BE49-F238E27FC236}">
                    <a16:creationId xmlns:a16="http://schemas.microsoft.com/office/drawing/2014/main" id="{DE33867F-CD30-2C42-8185-6B453B68FEB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2" name="Rectangle 911">
                <a:extLst>
                  <a:ext uri="{FF2B5EF4-FFF2-40B4-BE49-F238E27FC236}">
                    <a16:creationId xmlns:a16="http://schemas.microsoft.com/office/drawing/2014/main" id="{640AFDE2-44DE-BA44-9897-B80CC4EA7329}"/>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3" name="Group 912">
                <a:extLst>
                  <a:ext uri="{FF2B5EF4-FFF2-40B4-BE49-F238E27FC236}">
                    <a16:creationId xmlns:a16="http://schemas.microsoft.com/office/drawing/2014/main" id="{C80658C1-F6B1-ED47-8588-7C8509A26B82}"/>
                  </a:ext>
                </a:extLst>
              </p:cNvPr>
              <p:cNvGrpSpPr>
                <a:grpSpLocks/>
              </p:cNvGrpSpPr>
              <p:nvPr/>
            </p:nvGrpSpPr>
            <p:grpSpPr bwMode="auto">
              <a:xfrm>
                <a:off x="4749" y="668"/>
                <a:ext cx="581" cy="145"/>
                <a:chOff x="614" y="2568"/>
                <a:chExt cx="725" cy="139"/>
              </a:xfrm>
            </p:grpSpPr>
            <p:sp>
              <p:nvSpPr>
                <p:cNvPr id="238" name="AutoShape 913">
                  <a:extLst>
                    <a:ext uri="{FF2B5EF4-FFF2-40B4-BE49-F238E27FC236}">
                      <a16:creationId xmlns:a16="http://schemas.microsoft.com/office/drawing/2014/main" id="{0861DDAD-2F67-6447-B52B-B63DDB0337C7}"/>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9" name="AutoShape 914">
                  <a:extLst>
                    <a:ext uri="{FF2B5EF4-FFF2-40B4-BE49-F238E27FC236}">
                      <a16:creationId xmlns:a16="http://schemas.microsoft.com/office/drawing/2014/main" id="{98F3AD3B-6AC5-7745-9CE1-7714711B2C7E}"/>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4" name="Rectangle 915">
                <a:extLst>
                  <a:ext uri="{FF2B5EF4-FFF2-40B4-BE49-F238E27FC236}">
                    <a16:creationId xmlns:a16="http://schemas.microsoft.com/office/drawing/2014/main" id="{F04895A9-5C78-4240-9415-0788224C93E1}"/>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5" name="Group 916">
                <a:extLst>
                  <a:ext uri="{FF2B5EF4-FFF2-40B4-BE49-F238E27FC236}">
                    <a16:creationId xmlns:a16="http://schemas.microsoft.com/office/drawing/2014/main" id="{86296398-7B5D-A848-88BE-E066E9979B70}"/>
                  </a:ext>
                </a:extLst>
              </p:cNvPr>
              <p:cNvGrpSpPr>
                <a:grpSpLocks/>
              </p:cNvGrpSpPr>
              <p:nvPr/>
            </p:nvGrpSpPr>
            <p:grpSpPr bwMode="auto">
              <a:xfrm>
                <a:off x="4747" y="994"/>
                <a:ext cx="581" cy="134"/>
                <a:chOff x="614" y="2568"/>
                <a:chExt cx="725" cy="139"/>
              </a:xfrm>
            </p:grpSpPr>
            <p:sp>
              <p:nvSpPr>
                <p:cNvPr id="236" name="AutoShape 917">
                  <a:extLst>
                    <a:ext uri="{FF2B5EF4-FFF2-40B4-BE49-F238E27FC236}">
                      <a16:creationId xmlns:a16="http://schemas.microsoft.com/office/drawing/2014/main" id="{72D4B2C5-D4F3-EA4E-A5B0-6301DE053282}"/>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7" name="AutoShape 918">
                  <a:extLst>
                    <a:ext uri="{FF2B5EF4-FFF2-40B4-BE49-F238E27FC236}">
                      <a16:creationId xmlns:a16="http://schemas.microsoft.com/office/drawing/2014/main" id="{716233BC-B427-5F4D-8F2D-8CAD9A041252}"/>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6" name="Rectangle 919">
                <a:extLst>
                  <a:ext uri="{FF2B5EF4-FFF2-40B4-BE49-F238E27FC236}">
                    <a16:creationId xmlns:a16="http://schemas.microsoft.com/office/drawing/2014/main" id="{4BE6F212-D45E-A64C-987B-6B61162491B9}"/>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7" name="Rectangle 920">
                <a:extLst>
                  <a:ext uri="{FF2B5EF4-FFF2-40B4-BE49-F238E27FC236}">
                    <a16:creationId xmlns:a16="http://schemas.microsoft.com/office/drawing/2014/main" id="{FBFB7BF3-2C5C-7042-886A-EAD46271B9C4}"/>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8" name="Group 921">
                <a:extLst>
                  <a:ext uri="{FF2B5EF4-FFF2-40B4-BE49-F238E27FC236}">
                    <a16:creationId xmlns:a16="http://schemas.microsoft.com/office/drawing/2014/main" id="{D7C98F8C-7EDD-8040-B65C-56559D64DF29}"/>
                  </a:ext>
                </a:extLst>
              </p:cNvPr>
              <p:cNvGrpSpPr>
                <a:grpSpLocks/>
              </p:cNvGrpSpPr>
              <p:nvPr/>
            </p:nvGrpSpPr>
            <p:grpSpPr bwMode="auto">
              <a:xfrm>
                <a:off x="4733" y="1630"/>
                <a:ext cx="586" cy="151"/>
                <a:chOff x="611" y="2571"/>
                <a:chExt cx="730" cy="139"/>
              </a:xfrm>
            </p:grpSpPr>
            <p:sp>
              <p:nvSpPr>
                <p:cNvPr id="234" name="AutoShape 922">
                  <a:extLst>
                    <a:ext uri="{FF2B5EF4-FFF2-40B4-BE49-F238E27FC236}">
                      <a16:creationId xmlns:a16="http://schemas.microsoft.com/office/drawing/2014/main" id="{1B5BDB0A-6175-4247-BDF2-73CF58C9683B}"/>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5" name="AutoShape 923">
                  <a:extLst>
                    <a:ext uri="{FF2B5EF4-FFF2-40B4-BE49-F238E27FC236}">
                      <a16:creationId xmlns:a16="http://schemas.microsoft.com/office/drawing/2014/main" id="{6F62E9EE-D5E0-ED4C-8456-46029F4BA15E}"/>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9" name="Freeform 924">
                <a:extLst>
                  <a:ext uri="{FF2B5EF4-FFF2-40B4-BE49-F238E27FC236}">
                    <a16:creationId xmlns:a16="http://schemas.microsoft.com/office/drawing/2014/main" id="{66CC3828-747A-354B-9C95-FFD396DF080A}"/>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220" name="Group 925">
                <a:extLst>
                  <a:ext uri="{FF2B5EF4-FFF2-40B4-BE49-F238E27FC236}">
                    <a16:creationId xmlns:a16="http://schemas.microsoft.com/office/drawing/2014/main" id="{25F6CA0F-B356-034E-9102-92E16162B562}"/>
                  </a:ext>
                </a:extLst>
              </p:cNvPr>
              <p:cNvGrpSpPr>
                <a:grpSpLocks/>
              </p:cNvGrpSpPr>
              <p:nvPr/>
            </p:nvGrpSpPr>
            <p:grpSpPr bwMode="auto">
              <a:xfrm>
                <a:off x="4739" y="1327"/>
                <a:ext cx="582" cy="139"/>
                <a:chOff x="614" y="2568"/>
                <a:chExt cx="725" cy="139"/>
              </a:xfrm>
            </p:grpSpPr>
            <p:sp>
              <p:nvSpPr>
                <p:cNvPr id="232" name="AutoShape 926">
                  <a:extLst>
                    <a:ext uri="{FF2B5EF4-FFF2-40B4-BE49-F238E27FC236}">
                      <a16:creationId xmlns:a16="http://schemas.microsoft.com/office/drawing/2014/main" id="{AAD8F320-D054-D34C-BC34-2E208DA7B8AD}"/>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3" name="AutoShape 927">
                  <a:extLst>
                    <a:ext uri="{FF2B5EF4-FFF2-40B4-BE49-F238E27FC236}">
                      <a16:creationId xmlns:a16="http://schemas.microsoft.com/office/drawing/2014/main" id="{AF2FB8B6-C880-9042-9AE6-DD3C224F0ACB}"/>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21" name="Rectangle 928">
                <a:extLst>
                  <a:ext uri="{FF2B5EF4-FFF2-40B4-BE49-F238E27FC236}">
                    <a16:creationId xmlns:a16="http://schemas.microsoft.com/office/drawing/2014/main" id="{B1737757-7709-DD47-A380-A58DD2BDB062}"/>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2" name="Freeform 929">
                <a:extLst>
                  <a:ext uri="{FF2B5EF4-FFF2-40B4-BE49-F238E27FC236}">
                    <a16:creationId xmlns:a16="http://schemas.microsoft.com/office/drawing/2014/main" id="{DF4FBBC0-EEE3-A04B-88FA-24130215A41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3" name="Freeform 930">
                <a:extLst>
                  <a:ext uri="{FF2B5EF4-FFF2-40B4-BE49-F238E27FC236}">
                    <a16:creationId xmlns:a16="http://schemas.microsoft.com/office/drawing/2014/main" id="{993CDC17-54C1-BD4B-BA75-29EC0CDB74B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4" name="Oval 931">
                <a:extLst>
                  <a:ext uri="{FF2B5EF4-FFF2-40B4-BE49-F238E27FC236}">
                    <a16:creationId xmlns:a16="http://schemas.microsoft.com/office/drawing/2014/main" id="{0C32B116-A835-544C-B8D4-A375C171EE17}"/>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5" name="Freeform 932">
                <a:extLst>
                  <a:ext uri="{FF2B5EF4-FFF2-40B4-BE49-F238E27FC236}">
                    <a16:creationId xmlns:a16="http://schemas.microsoft.com/office/drawing/2014/main" id="{8D2E9DD5-B253-A847-8FEA-01A1730444AC}"/>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6" name="AutoShape 933">
                <a:extLst>
                  <a:ext uri="{FF2B5EF4-FFF2-40B4-BE49-F238E27FC236}">
                    <a16:creationId xmlns:a16="http://schemas.microsoft.com/office/drawing/2014/main" id="{509BFB77-2BE1-1E48-83CD-8B895611DB08}"/>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7" name="AutoShape 934">
                <a:extLst>
                  <a:ext uri="{FF2B5EF4-FFF2-40B4-BE49-F238E27FC236}">
                    <a16:creationId xmlns:a16="http://schemas.microsoft.com/office/drawing/2014/main" id="{01414F62-8A64-AC4A-97DC-E5F5041A91DA}"/>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8" name="Oval 935">
                <a:extLst>
                  <a:ext uri="{FF2B5EF4-FFF2-40B4-BE49-F238E27FC236}">
                    <a16:creationId xmlns:a16="http://schemas.microsoft.com/office/drawing/2014/main" id="{BAFD017E-3760-C942-8567-9B12212C50E4}"/>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9" name="Oval 936">
                <a:extLst>
                  <a:ext uri="{FF2B5EF4-FFF2-40B4-BE49-F238E27FC236}">
                    <a16:creationId xmlns:a16="http://schemas.microsoft.com/office/drawing/2014/main" id="{521C6AA6-8294-EB4C-8DD2-27B93EC77277}"/>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230" name="Oval 937">
                <a:extLst>
                  <a:ext uri="{FF2B5EF4-FFF2-40B4-BE49-F238E27FC236}">
                    <a16:creationId xmlns:a16="http://schemas.microsoft.com/office/drawing/2014/main" id="{73C4DDBC-DB29-D94F-9942-99E0E0F80E75}"/>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1" name="Rectangle 938">
                <a:extLst>
                  <a:ext uri="{FF2B5EF4-FFF2-40B4-BE49-F238E27FC236}">
                    <a16:creationId xmlns:a16="http://schemas.microsoft.com/office/drawing/2014/main" id="{25BCAF75-BD9B-6847-BCD8-77F3AD1F711D}"/>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56" name="Group 255">
              <a:extLst>
                <a:ext uri="{FF2B5EF4-FFF2-40B4-BE49-F238E27FC236}">
                  <a16:creationId xmlns:a16="http://schemas.microsoft.com/office/drawing/2014/main" id="{B1E38E8A-8012-E24B-87EC-714BCCE6F605}"/>
                </a:ext>
              </a:extLst>
            </p:cNvPr>
            <p:cNvGrpSpPr/>
            <p:nvPr/>
          </p:nvGrpSpPr>
          <p:grpSpPr>
            <a:xfrm>
              <a:off x="3483550" y="3480668"/>
              <a:ext cx="710244" cy="282076"/>
              <a:chOff x="3668110" y="2448910"/>
              <a:chExt cx="3794234" cy="2165130"/>
            </a:xfrm>
          </p:grpSpPr>
          <p:sp>
            <p:nvSpPr>
              <p:cNvPr id="257" name="Rectangle 256">
                <a:extLst>
                  <a:ext uri="{FF2B5EF4-FFF2-40B4-BE49-F238E27FC236}">
                    <a16:creationId xmlns:a16="http://schemas.microsoft.com/office/drawing/2014/main" id="{52084A6B-B312-5042-BC3B-7D18BF6ADD1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BFBAE342-75A0-564A-BF2F-9223F89E3E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59" name="Group 258">
                <a:extLst>
                  <a:ext uri="{FF2B5EF4-FFF2-40B4-BE49-F238E27FC236}">
                    <a16:creationId xmlns:a16="http://schemas.microsoft.com/office/drawing/2014/main" id="{81499C94-CAE6-DE42-99D2-503643B5718E}"/>
                  </a:ext>
                </a:extLst>
              </p:cNvPr>
              <p:cNvGrpSpPr/>
              <p:nvPr/>
            </p:nvGrpSpPr>
            <p:grpSpPr>
              <a:xfrm>
                <a:off x="3941378" y="2603243"/>
                <a:ext cx="3202061" cy="1066110"/>
                <a:chOff x="7939341" y="3037317"/>
                <a:chExt cx="897649" cy="353919"/>
              </a:xfrm>
            </p:grpSpPr>
            <p:sp>
              <p:nvSpPr>
                <p:cNvPr id="260" name="Freeform 259">
                  <a:extLst>
                    <a:ext uri="{FF2B5EF4-FFF2-40B4-BE49-F238E27FC236}">
                      <a16:creationId xmlns:a16="http://schemas.microsoft.com/office/drawing/2014/main" id="{C24E28D0-3571-474A-A147-CA1F8D5923A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Freeform 260">
                  <a:extLst>
                    <a:ext uri="{FF2B5EF4-FFF2-40B4-BE49-F238E27FC236}">
                      <a16:creationId xmlns:a16="http://schemas.microsoft.com/office/drawing/2014/main" id="{0369BE48-28BF-E041-8A18-65E0A4D1294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2" name="Freeform 261">
                  <a:extLst>
                    <a:ext uri="{FF2B5EF4-FFF2-40B4-BE49-F238E27FC236}">
                      <a16:creationId xmlns:a16="http://schemas.microsoft.com/office/drawing/2014/main" id="{7424811A-5C3A-7E4D-9660-9E874B4E1FB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 name="Freeform 262">
                  <a:extLst>
                    <a:ext uri="{FF2B5EF4-FFF2-40B4-BE49-F238E27FC236}">
                      <a16:creationId xmlns:a16="http://schemas.microsoft.com/office/drawing/2014/main" id="{35314488-C321-224E-9BAC-D7BFF8EA32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4" name="Group 263">
              <a:extLst>
                <a:ext uri="{FF2B5EF4-FFF2-40B4-BE49-F238E27FC236}">
                  <a16:creationId xmlns:a16="http://schemas.microsoft.com/office/drawing/2014/main" id="{CE453D95-27B6-5D42-84B7-8F65F6B91F73}"/>
                </a:ext>
              </a:extLst>
            </p:cNvPr>
            <p:cNvGrpSpPr/>
            <p:nvPr/>
          </p:nvGrpSpPr>
          <p:grpSpPr>
            <a:xfrm>
              <a:off x="5301812" y="3943640"/>
              <a:ext cx="754294" cy="393599"/>
              <a:chOff x="7493876" y="2774731"/>
              <a:chExt cx="1481958" cy="894622"/>
            </a:xfrm>
          </p:grpSpPr>
          <p:sp>
            <p:nvSpPr>
              <p:cNvPr id="265" name="Freeform 264">
                <a:extLst>
                  <a:ext uri="{FF2B5EF4-FFF2-40B4-BE49-F238E27FC236}">
                    <a16:creationId xmlns:a16="http://schemas.microsoft.com/office/drawing/2014/main" id="{B4C113B3-9055-D542-A4D3-A7457EC1EB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6" name="Oval 265">
                <a:extLst>
                  <a:ext uri="{FF2B5EF4-FFF2-40B4-BE49-F238E27FC236}">
                    <a16:creationId xmlns:a16="http://schemas.microsoft.com/office/drawing/2014/main" id="{AE941B92-6A8D-E141-AC26-91968AD6BFD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7" name="Group 266">
                <a:extLst>
                  <a:ext uri="{FF2B5EF4-FFF2-40B4-BE49-F238E27FC236}">
                    <a16:creationId xmlns:a16="http://schemas.microsoft.com/office/drawing/2014/main" id="{6BED25BE-180D-DF43-BE5B-044796E740F5}"/>
                  </a:ext>
                </a:extLst>
              </p:cNvPr>
              <p:cNvGrpSpPr/>
              <p:nvPr/>
            </p:nvGrpSpPr>
            <p:grpSpPr>
              <a:xfrm>
                <a:off x="7713663" y="2848339"/>
                <a:ext cx="1042107" cy="425543"/>
                <a:chOff x="7786941" y="2884917"/>
                <a:chExt cx="897649" cy="353919"/>
              </a:xfrm>
            </p:grpSpPr>
            <p:sp>
              <p:nvSpPr>
                <p:cNvPr id="268" name="Freeform 267">
                  <a:extLst>
                    <a:ext uri="{FF2B5EF4-FFF2-40B4-BE49-F238E27FC236}">
                      <a16:creationId xmlns:a16="http://schemas.microsoft.com/office/drawing/2014/main" id="{E5C27857-5C65-AF4E-9301-16CE2F3C9B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D4AE7112-2F87-5249-9A07-3EB7109857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B9F984D7-9C62-1844-A2FA-4E3427988E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BB3E49F3-41C5-6D4F-A2F9-420ED086AE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2" name="Group 271">
              <a:extLst>
                <a:ext uri="{FF2B5EF4-FFF2-40B4-BE49-F238E27FC236}">
                  <a16:creationId xmlns:a16="http://schemas.microsoft.com/office/drawing/2014/main" id="{CDF12063-A567-7241-AA29-1B90E7006771}"/>
                </a:ext>
              </a:extLst>
            </p:cNvPr>
            <p:cNvGrpSpPr/>
            <p:nvPr/>
          </p:nvGrpSpPr>
          <p:grpSpPr>
            <a:xfrm>
              <a:off x="4267892" y="3971183"/>
              <a:ext cx="710244" cy="282076"/>
              <a:chOff x="3668110" y="2448910"/>
              <a:chExt cx="3794234" cy="2165130"/>
            </a:xfrm>
          </p:grpSpPr>
          <p:sp>
            <p:nvSpPr>
              <p:cNvPr id="273" name="Rectangle 272">
                <a:extLst>
                  <a:ext uri="{FF2B5EF4-FFF2-40B4-BE49-F238E27FC236}">
                    <a16:creationId xmlns:a16="http://schemas.microsoft.com/office/drawing/2014/main" id="{E1313B6B-D71E-D54E-9456-1E702248738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4" name="Freeform 273">
                <a:extLst>
                  <a:ext uri="{FF2B5EF4-FFF2-40B4-BE49-F238E27FC236}">
                    <a16:creationId xmlns:a16="http://schemas.microsoft.com/office/drawing/2014/main" id="{63ECE2BC-D345-9B44-8219-79AD2692CC9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75" name="Group 274">
                <a:extLst>
                  <a:ext uri="{FF2B5EF4-FFF2-40B4-BE49-F238E27FC236}">
                    <a16:creationId xmlns:a16="http://schemas.microsoft.com/office/drawing/2014/main" id="{AC30ECF1-FDD4-9E47-A5E3-A10ABFF11677}"/>
                  </a:ext>
                </a:extLst>
              </p:cNvPr>
              <p:cNvGrpSpPr/>
              <p:nvPr/>
            </p:nvGrpSpPr>
            <p:grpSpPr>
              <a:xfrm>
                <a:off x="3941378" y="2603243"/>
                <a:ext cx="3202061" cy="1066110"/>
                <a:chOff x="7939341" y="3037317"/>
                <a:chExt cx="897649" cy="353919"/>
              </a:xfrm>
            </p:grpSpPr>
            <p:sp>
              <p:nvSpPr>
                <p:cNvPr id="276" name="Freeform 275">
                  <a:extLst>
                    <a:ext uri="{FF2B5EF4-FFF2-40B4-BE49-F238E27FC236}">
                      <a16:creationId xmlns:a16="http://schemas.microsoft.com/office/drawing/2014/main" id="{089BA287-0157-384D-AD7C-397AAFE0F02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7" name="Freeform 276">
                  <a:extLst>
                    <a:ext uri="{FF2B5EF4-FFF2-40B4-BE49-F238E27FC236}">
                      <a16:creationId xmlns:a16="http://schemas.microsoft.com/office/drawing/2014/main" id="{C2FBA9C6-A4A5-4242-AA3B-FDBDB58C88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8" name="Freeform 277">
                  <a:extLst>
                    <a:ext uri="{FF2B5EF4-FFF2-40B4-BE49-F238E27FC236}">
                      <a16:creationId xmlns:a16="http://schemas.microsoft.com/office/drawing/2014/main" id="{D67734B9-2ED2-8042-8393-40F86070A07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9" name="Freeform 278">
                  <a:extLst>
                    <a:ext uri="{FF2B5EF4-FFF2-40B4-BE49-F238E27FC236}">
                      <a16:creationId xmlns:a16="http://schemas.microsoft.com/office/drawing/2014/main" id="{15E608DD-7A35-8745-A97D-D9965153245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9" name="Group 906">
              <a:extLst>
                <a:ext uri="{FF2B5EF4-FFF2-40B4-BE49-F238E27FC236}">
                  <a16:creationId xmlns:a16="http://schemas.microsoft.com/office/drawing/2014/main" id="{F9790D02-FDD2-424C-8296-3D302429324A}"/>
                </a:ext>
              </a:extLst>
            </p:cNvPr>
            <p:cNvGrpSpPr>
              <a:grpSpLocks/>
            </p:cNvGrpSpPr>
            <p:nvPr/>
          </p:nvGrpSpPr>
          <p:grpSpPr bwMode="auto">
            <a:xfrm>
              <a:off x="5524102" y="3464695"/>
              <a:ext cx="296863" cy="541338"/>
              <a:chOff x="4140" y="429"/>
              <a:chExt cx="1425" cy="2396"/>
            </a:xfrm>
          </p:grpSpPr>
          <p:sp>
            <p:nvSpPr>
              <p:cNvPr id="160" name="Freeform 907">
                <a:extLst>
                  <a:ext uri="{FF2B5EF4-FFF2-40B4-BE49-F238E27FC236}">
                    <a16:creationId xmlns:a16="http://schemas.microsoft.com/office/drawing/2014/main" id="{CA2C84F3-FC86-FD4E-8BEA-807822DA964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1" name="Rectangle 908">
                <a:extLst>
                  <a:ext uri="{FF2B5EF4-FFF2-40B4-BE49-F238E27FC236}">
                    <a16:creationId xmlns:a16="http://schemas.microsoft.com/office/drawing/2014/main" id="{AA3389AE-85C5-C347-96FF-B569C4ED2CED}"/>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2" name="Freeform 909">
                <a:extLst>
                  <a:ext uri="{FF2B5EF4-FFF2-40B4-BE49-F238E27FC236}">
                    <a16:creationId xmlns:a16="http://schemas.microsoft.com/office/drawing/2014/main" id="{8C7BE594-7189-5E41-9F5D-B5784719926B}"/>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3" name="Freeform 910">
                <a:extLst>
                  <a:ext uri="{FF2B5EF4-FFF2-40B4-BE49-F238E27FC236}">
                    <a16:creationId xmlns:a16="http://schemas.microsoft.com/office/drawing/2014/main" id="{36F3F309-7840-D444-BF6A-93E5AFBD386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4" name="Rectangle 911">
                <a:extLst>
                  <a:ext uri="{FF2B5EF4-FFF2-40B4-BE49-F238E27FC236}">
                    <a16:creationId xmlns:a16="http://schemas.microsoft.com/office/drawing/2014/main" id="{5E58AB74-5D96-894B-8AD1-6F5C7C2A4E9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5" name="Group 912">
                <a:extLst>
                  <a:ext uri="{FF2B5EF4-FFF2-40B4-BE49-F238E27FC236}">
                    <a16:creationId xmlns:a16="http://schemas.microsoft.com/office/drawing/2014/main" id="{04A9426A-E819-4448-829F-8A6CA611C417}"/>
                  </a:ext>
                </a:extLst>
              </p:cNvPr>
              <p:cNvGrpSpPr>
                <a:grpSpLocks/>
              </p:cNvGrpSpPr>
              <p:nvPr/>
            </p:nvGrpSpPr>
            <p:grpSpPr bwMode="auto">
              <a:xfrm>
                <a:off x="4749" y="668"/>
                <a:ext cx="581" cy="145"/>
                <a:chOff x="614" y="2568"/>
                <a:chExt cx="725" cy="139"/>
              </a:xfrm>
            </p:grpSpPr>
            <p:sp>
              <p:nvSpPr>
                <p:cNvPr id="190" name="AutoShape 913">
                  <a:extLst>
                    <a:ext uri="{FF2B5EF4-FFF2-40B4-BE49-F238E27FC236}">
                      <a16:creationId xmlns:a16="http://schemas.microsoft.com/office/drawing/2014/main" id="{80011D9B-CAEB-194F-9F97-C43A25BFAD87}"/>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91" name="AutoShape 914">
                  <a:extLst>
                    <a:ext uri="{FF2B5EF4-FFF2-40B4-BE49-F238E27FC236}">
                      <a16:creationId xmlns:a16="http://schemas.microsoft.com/office/drawing/2014/main" id="{79C8DFE5-48B7-2F47-965D-612DFC1BBED3}"/>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6" name="Rectangle 915">
                <a:extLst>
                  <a:ext uri="{FF2B5EF4-FFF2-40B4-BE49-F238E27FC236}">
                    <a16:creationId xmlns:a16="http://schemas.microsoft.com/office/drawing/2014/main" id="{3305C66B-3BB8-6E44-BC14-6AE6A10F4B48}"/>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7" name="Group 916">
                <a:extLst>
                  <a:ext uri="{FF2B5EF4-FFF2-40B4-BE49-F238E27FC236}">
                    <a16:creationId xmlns:a16="http://schemas.microsoft.com/office/drawing/2014/main" id="{EE2E4AEE-0943-EB49-A382-B61C7457E526}"/>
                  </a:ext>
                </a:extLst>
              </p:cNvPr>
              <p:cNvGrpSpPr>
                <a:grpSpLocks/>
              </p:cNvGrpSpPr>
              <p:nvPr/>
            </p:nvGrpSpPr>
            <p:grpSpPr bwMode="auto">
              <a:xfrm>
                <a:off x="4747" y="994"/>
                <a:ext cx="581" cy="134"/>
                <a:chOff x="614" y="2568"/>
                <a:chExt cx="725" cy="139"/>
              </a:xfrm>
            </p:grpSpPr>
            <p:sp>
              <p:nvSpPr>
                <p:cNvPr id="188" name="AutoShape 917">
                  <a:extLst>
                    <a:ext uri="{FF2B5EF4-FFF2-40B4-BE49-F238E27FC236}">
                      <a16:creationId xmlns:a16="http://schemas.microsoft.com/office/drawing/2014/main" id="{CDE7F949-972A-DA40-9726-C073E4A1E6B4}"/>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9" name="AutoShape 918">
                  <a:extLst>
                    <a:ext uri="{FF2B5EF4-FFF2-40B4-BE49-F238E27FC236}">
                      <a16:creationId xmlns:a16="http://schemas.microsoft.com/office/drawing/2014/main" id="{669BCB3C-026C-5148-8D3E-EAE2D42AD179}"/>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8" name="Rectangle 919">
                <a:extLst>
                  <a:ext uri="{FF2B5EF4-FFF2-40B4-BE49-F238E27FC236}">
                    <a16:creationId xmlns:a16="http://schemas.microsoft.com/office/drawing/2014/main" id="{8FD3873C-666E-BA4D-B3F2-4A4600CD0D38}"/>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9" name="Rectangle 920">
                <a:extLst>
                  <a:ext uri="{FF2B5EF4-FFF2-40B4-BE49-F238E27FC236}">
                    <a16:creationId xmlns:a16="http://schemas.microsoft.com/office/drawing/2014/main" id="{F9A8C18B-DAD6-484B-83B9-7CF9D7039174}"/>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70" name="Group 921">
                <a:extLst>
                  <a:ext uri="{FF2B5EF4-FFF2-40B4-BE49-F238E27FC236}">
                    <a16:creationId xmlns:a16="http://schemas.microsoft.com/office/drawing/2014/main" id="{34C506CB-7EF9-5546-AA21-DCB879D423CC}"/>
                  </a:ext>
                </a:extLst>
              </p:cNvPr>
              <p:cNvGrpSpPr>
                <a:grpSpLocks/>
              </p:cNvGrpSpPr>
              <p:nvPr/>
            </p:nvGrpSpPr>
            <p:grpSpPr bwMode="auto">
              <a:xfrm>
                <a:off x="4733" y="1630"/>
                <a:ext cx="586" cy="151"/>
                <a:chOff x="611" y="2571"/>
                <a:chExt cx="730" cy="139"/>
              </a:xfrm>
            </p:grpSpPr>
            <p:sp>
              <p:nvSpPr>
                <p:cNvPr id="186" name="AutoShape 922">
                  <a:extLst>
                    <a:ext uri="{FF2B5EF4-FFF2-40B4-BE49-F238E27FC236}">
                      <a16:creationId xmlns:a16="http://schemas.microsoft.com/office/drawing/2014/main" id="{E337949E-344C-F540-8A6A-DD8DD30D8DEF}"/>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7" name="AutoShape 923">
                  <a:extLst>
                    <a:ext uri="{FF2B5EF4-FFF2-40B4-BE49-F238E27FC236}">
                      <a16:creationId xmlns:a16="http://schemas.microsoft.com/office/drawing/2014/main" id="{677D2F93-9BCC-2C42-887A-222CA92C7F9B}"/>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1" name="Freeform 924">
                <a:extLst>
                  <a:ext uri="{FF2B5EF4-FFF2-40B4-BE49-F238E27FC236}">
                    <a16:creationId xmlns:a16="http://schemas.microsoft.com/office/drawing/2014/main" id="{09FEDF14-067B-9940-B299-642476DAFDE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72" name="Group 925">
                <a:extLst>
                  <a:ext uri="{FF2B5EF4-FFF2-40B4-BE49-F238E27FC236}">
                    <a16:creationId xmlns:a16="http://schemas.microsoft.com/office/drawing/2014/main" id="{E121141B-483A-5E4F-B40C-12014343B450}"/>
                  </a:ext>
                </a:extLst>
              </p:cNvPr>
              <p:cNvGrpSpPr>
                <a:grpSpLocks/>
              </p:cNvGrpSpPr>
              <p:nvPr/>
            </p:nvGrpSpPr>
            <p:grpSpPr bwMode="auto">
              <a:xfrm>
                <a:off x="4739" y="1327"/>
                <a:ext cx="582" cy="139"/>
                <a:chOff x="614" y="2568"/>
                <a:chExt cx="725" cy="139"/>
              </a:xfrm>
            </p:grpSpPr>
            <p:sp>
              <p:nvSpPr>
                <p:cNvPr id="184" name="AutoShape 926">
                  <a:extLst>
                    <a:ext uri="{FF2B5EF4-FFF2-40B4-BE49-F238E27FC236}">
                      <a16:creationId xmlns:a16="http://schemas.microsoft.com/office/drawing/2014/main" id="{D77409F9-8914-4D4C-8E07-99394C87704C}"/>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5" name="AutoShape 927">
                  <a:extLst>
                    <a:ext uri="{FF2B5EF4-FFF2-40B4-BE49-F238E27FC236}">
                      <a16:creationId xmlns:a16="http://schemas.microsoft.com/office/drawing/2014/main" id="{E2170978-7D92-9444-A9EF-24DE5A606C5C}"/>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3" name="Rectangle 928">
                <a:extLst>
                  <a:ext uri="{FF2B5EF4-FFF2-40B4-BE49-F238E27FC236}">
                    <a16:creationId xmlns:a16="http://schemas.microsoft.com/office/drawing/2014/main" id="{F61146F1-8C5E-BA48-9542-AF192FB264B1}"/>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4" name="Freeform 929">
                <a:extLst>
                  <a:ext uri="{FF2B5EF4-FFF2-40B4-BE49-F238E27FC236}">
                    <a16:creationId xmlns:a16="http://schemas.microsoft.com/office/drawing/2014/main" id="{AF91BA9D-9F10-A44E-BC96-10C8BF07F999}"/>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 name="Freeform 930">
                <a:extLst>
                  <a:ext uri="{FF2B5EF4-FFF2-40B4-BE49-F238E27FC236}">
                    <a16:creationId xmlns:a16="http://schemas.microsoft.com/office/drawing/2014/main" id="{6980F881-8A80-1C4D-820C-0B5F8D4EAFE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 name="Oval 931">
                <a:extLst>
                  <a:ext uri="{FF2B5EF4-FFF2-40B4-BE49-F238E27FC236}">
                    <a16:creationId xmlns:a16="http://schemas.microsoft.com/office/drawing/2014/main" id="{331800A4-8EA3-A84B-92DD-86FA4A432CA1}"/>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7" name="Freeform 932">
                <a:extLst>
                  <a:ext uri="{FF2B5EF4-FFF2-40B4-BE49-F238E27FC236}">
                    <a16:creationId xmlns:a16="http://schemas.microsoft.com/office/drawing/2014/main" id="{898CCB61-DAEA-C748-BA8F-11875CE1F82F}"/>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 name="AutoShape 933">
                <a:extLst>
                  <a:ext uri="{FF2B5EF4-FFF2-40B4-BE49-F238E27FC236}">
                    <a16:creationId xmlns:a16="http://schemas.microsoft.com/office/drawing/2014/main" id="{5E51A38E-37E0-5943-B4D0-070AFAFFC9C9}"/>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9" name="AutoShape 934">
                <a:extLst>
                  <a:ext uri="{FF2B5EF4-FFF2-40B4-BE49-F238E27FC236}">
                    <a16:creationId xmlns:a16="http://schemas.microsoft.com/office/drawing/2014/main" id="{6A12CBD0-17F9-C440-83BF-8AD9337A6EF3}"/>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0" name="Oval 935">
                <a:extLst>
                  <a:ext uri="{FF2B5EF4-FFF2-40B4-BE49-F238E27FC236}">
                    <a16:creationId xmlns:a16="http://schemas.microsoft.com/office/drawing/2014/main" id="{A0490C91-AE3A-374C-887D-E453E8102347}"/>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1" name="Oval 936">
                <a:extLst>
                  <a:ext uri="{FF2B5EF4-FFF2-40B4-BE49-F238E27FC236}">
                    <a16:creationId xmlns:a16="http://schemas.microsoft.com/office/drawing/2014/main" id="{FC9C97C0-67C7-BC42-8CF0-88B2184B42B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82" name="Oval 937">
                <a:extLst>
                  <a:ext uri="{FF2B5EF4-FFF2-40B4-BE49-F238E27FC236}">
                    <a16:creationId xmlns:a16="http://schemas.microsoft.com/office/drawing/2014/main" id="{B9983F02-430D-4A43-98E2-3794E266581A}"/>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3" name="Rectangle 938">
                <a:extLst>
                  <a:ext uri="{FF2B5EF4-FFF2-40B4-BE49-F238E27FC236}">
                    <a16:creationId xmlns:a16="http://schemas.microsoft.com/office/drawing/2014/main" id="{90A969C1-1708-B444-9CC0-3BB7FBFD72F7}"/>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Tree>
    <p:extLst>
      <p:ext uri="{BB962C8B-B14F-4D97-AF65-F5344CB8AC3E}">
        <p14:creationId xmlns:p14="http://schemas.microsoft.com/office/powerpoint/2010/main" val="11380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48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 why</a:t>
            </a:r>
          </a:p>
        </p:txBody>
      </p:sp>
      <p:sp>
        <p:nvSpPr>
          <p:cNvPr id="280" name="Rectangle 6">
            <a:extLst>
              <a:ext uri="{FF2B5EF4-FFF2-40B4-BE49-F238E27FC236}">
                <a16:creationId xmlns:a16="http://schemas.microsoft.com/office/drawing/2014/main" id="{4647D4A8-A717-634C-AF6A-88FEC8CA504F}"/>
              </a:ext>
            </a:extLst>
          </p:cNvPr>
          <p:cNvSpPr>
            <a:spLocks noChangeArrowheads="1"/>
          </p:cNvSpPr>
          <p:nvPr/>
        </p:nvSpPr>
        <p:spPr bwMode="auto">
          <a:xfrm>
            <a:off x="921099" y="1346162"/>
            <a:ext cx="10051701" cy="459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denial of service attacks:</a:t>
            </a:r>
          </a:p>
          <a:p>
            <a:pPr marL="690563" lvl="1" indent="-233363">
              <a:lnSpc>
                <a:spcPct val="90000"/>
              </a:lnSpc>
              <a:spcBef>
                <a:spcPts val="400"/>
              </a:spcBef>
              <a:buClr>
                <a:srgbClr val="000099"/>
              </a:buClr>
              <a:buSzPct val="100000"/>
              <a:buFont typeface="Wingdings" charset="2"/>
              <a:buChar char="§"/>
              <a:defRPr/>
            </a:pPr>
            <a:r>
              <a:rPr lang="en-US" sz="2400" dirty="0">
                <a:cs typeface="Gill Sans MT"/>
              </a:rPr>
              <a:t>SYN flooding: attacker establishes many bogus TCP connections, no resources left for </a:t>
            </a:r>
            <a:r>
              <a:rPr lang="en-US" altLang="ja-JP" sz="2400" dirty="0">
                <a:cs typeface="Gill Sans MT"/>
              </a:rPr>
              <a:t>“</a:t>
            </a:r>
            <a:r>
              <a:rPr lang="en-US" sz="2400" dirty="0">
                <a:cs typeface="Gill Sans MT"/>
              </a:rPr>
              <a:t>real</a:t>
            </a:r>
            <a:r>
              <a:rPr lang="en-US" altLang="ja-JP" sz="2400" dirty="0">
                <a:cs typeface="Gill Sans MT"/>
              </a:rPr>
              <a:t>”</a:t>
            </a:r>
            <a:r>
              <a:rPr lang="en-US" sz="2400" dirty="0">
                <a:cs typeface="Gill Sans MT"/>
              </a:rPr>
              <a:t> connections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illegal modification/access of internal data</a:t>
            </a:r>
          </a:p>
          <a:p>
            <a:pPr marL="690563" lvl="1" indent="-233363">
              <a:spcBef>
                <a:spcPts val="400"/>
              </a:spcBef>
              <a:buClr>
                <a:srgbClr val="000090"/>
              </a:buClr>
              <a:buSzPct val="100000"/>
              <a:buFont typeface="Wingdings" charset="2"/>
              <a:buChar char="§"/>
              <a:defRPr/>
            </a:pPr>
            <a:r>
              <a:rPr lang="en-US" sz="2400" dirty="0">
                <a:cs typeface="Gill Sans MT"/>
              </a:rPr>
              <a:t>e.g., attacker replaces CIA</a:t>
            </a:r>
            <a:r>
              <a:rPr lang="ja-JP" altLang="en-US" sz="2400">
                <a:cs typeface="Gill Sans MT"/>
              </a:rPr>
              <a:t>’</a:t>
            </a:r>
            <a:r>
              <a:rPr lang="en-US" sz="2400" dirty="0">
                <a:cs typeface="Gill Sans MT"/>
              </a:rPr>
              <a:t>s homepage with something else</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allow only authorized access to inside network</a:t>
            </a:r>
          </a:p>
          <a:p>
            <a:pPr marL="690563" lvl="1" indent="-223838">
              <a:spcBef>
                <a:spcPts val="400"/>
              </a:spcBef>
              <a:buClr>
                <a:srgbClr val="000090"/>
              </a:buClr>
              <a:buSzPct val="100000"/>
              <a:buFont typeface="Wingdings" charset="2"/>
              <a:buChar char="§"/>
              <a:defRPr/>
            </a:pPr>
            <a:r>
              <a:rPr lang="en-US" sz="2400" dirty="0">
                <a:cs typeface="Gill Sans MT"/>
              </a:rPr>
              <a:t> set of authenticated users/hosts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three types of firewalls: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stateless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stateful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application gateways</a:t>
            </a:r>
          </a:p>
        </p:txBody>
      </p:sp>
    </p:spTree>
    <p:extLst>
      <p:ext uri="{BB962C8B-B14F-4D97-AF65-F5344CB8AC3E}">
        <p14:creationId xmlns:p14="http://schemas.microsoft.com/office/powerpoint/2010/main" val="317504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49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a:t>
            </a:r>
          </a:p>
        </p:txBody>
      </p:sp>
      <p:grpSp>
        <p:nvGrpSpPr>
          <p:cNvPr id="6" name="Group 5">
            <a:extLst>
              <a:ext uri="{FF2B5EF4-FFF2-40B4-BE49-F238E27FC236}">
                <a16:creationId xmlns:a16="http://schemas.microsoft.com/office/drawing/2014/main" id="{0505E387-0B35-7A44-9084-39BB98417210}"/>
              </a:ext>
            </a:extLst>
          </p:cNvPr>
          <p:cNvGrpSpPr/>
          <p:nvPr/>
        </p:nvGrpSpPr>
        <p:grpSpPr>
          <a:xfrm>
            <a:off x="2461040" y="1551370"/>
            <a:ext cx="5718175" cy="1846262"/>
            <a:chOff x="2639460" y="3012180"/>
            <a:chExt cx="5718175" cy="1846262"/>
          </a:xfrm>
        </p:grpSpPr>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639460" y="344665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574498" y="393578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979310" y="430897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436510" y="437726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258897" y="326776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228516" y="387945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483550" y="348066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301812" y="394364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267892" y="397118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524102" y="346469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4" name="Rectangle 3">
            <a:extLst>
              <a:ext uri="{FF2B5EF4-FFF2-40B4-BE49-F238E27FC236}">
                <a16:creationId xmlns:a16="http://schemas.microsoft.com/office/drawing/2014/main" id="{6C3303A2-4D0E-1740-8D1E-1F24ED1363C1}"/>
              </a:ext>
            </a:extLst>
          </p:cNvPr>
          <p:cNvSpPr txBox="1">
            <a:spLocks noChangeArrowheads="1"/>
          </p:cNvSpPr>
          <p:nvPr/>
        </p:nvSpPr>
        <p:spPr>
          <a:xfrm>
            <a:off x="935038" y="3700424"/>
            <a:ext cx="10405752" cy="28797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t>internal network connected to Internet via router </a:t>
            </a:r>
            <a:r>
              <a:rPr lang="en-US" dirty="0">
                <a:solidFill>
                  <a:srgbClr val="CC0000"/>
                </a:solidFill>
              </a:rPr>
              <a:t>firewall</a:t>
            </a:r>
          </a:p>
          <a:p>
            <a:pPr indent="-285750"/>
            <a:r>
              <a:rPr lang="en-US" dirty="0"/>
              <a:t>filters </a:t>
            </a:r>
            <a:r>
              <a:rPr lang="en-US" dirty="0">
                <a:solidFill>
                  <a:srgbClr val="CC0000"/>
                </a:solidFill>
              </a:rPr>
              <a:t>packet-by-packet</a:t>
            </a:r>
            <a:r>
              <a:rPr lang="en-US" i="1" dirty="0">
                <a:solidFill>
                  <a:srgbClr val="CC0000"/>
                </a:solidFill>
              </a:rPr>
              <a:t>, </a:t>
            </a:r>
            <a:r>
              <a:rPr lang="en-US" dirty="0"/>
              <a:t>decision to forward/drop packet based on</a:t>
            </a:r>
            <a:r>
              <a:rPr lang="en-US" sz="2400" dirty="0"/>
              <a:t>:</a:t>
            </a:r>
          </a:p>
          <a:p>
            <a:pPr lvl="1">
              <a:spcBef>
                <a:spcPts val="400"/>
              </a:spcBef>
            </a:pPr>
            <a:r>
              <a:rPr lang="en-US" dirty="0"/>
              <a:t>source IP address, destination IP address</a:t>
            </a:r>
          </a:p>
          <a:p>
            <a:pPr lvl="1">
              <a:spcBef>
                <a:spcPts val="400"/>
              </a:spcBef>
            </a:pPr>
            <a:r>
              <a:rPr lang="en-US" dirty="0"/>
              <a:t>TCP/UDP source, destination port numbers</a:t>
            </a:r>
          </a:p>
          <a:p>
            <a:pPr lvl="1">
              <a:spcBef>
                <a:spcPts val="400"/>
              </a:spcBef>
            </a:pPr>
            <a:r>
              <a:rPr lang="en-US" dirty="0"/>
              <a:t>ICMP message type</a:t>
            </a:r>
          </a:p>
          <a:p>
            <a:pPr lvl="1">
              <a:spcBef>
                <a:spcPts val="400"/>
              </a:spcBef>
            </a:pPr>
            <a:r>
              <a:rPr lang="en-US" dirty="0"/>
              <a:t>TCP SYN, ACK bits</a:t>
            </a:r>
          </a:p>
        </p:txBody>
      </p:sp>
    </p:spTree>
    <p:extLst>
      <p:ext uri="{BB962C8B-B14F-4D97-AF65-F5344CB8AC3E}">
        <p14:creationId xmlns:p14="http://schemas.microsoft.com/office/powerpoint/2010/main" val="360940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884582" y="1480929"/>
            <a:ext cx="11082130"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117475">
              <a:buNone/>
            </a:pPr>
            <a:r>
              <a:rPr lang="en-US" sz="3200" dirty="0"/>
              <a:t>Who might Bob and Alice be?</a:t>
            </a:r>
          </a:p>
          <a:p>
            <a:pPr marL="461963" indent="-250825"/>
            <a:r>
              <a:rPr lang="en-US" dirty="0"/>
              <a:t>… well, </a:t>
            </a:r>
            <a:r>
              <a:rPr lang="en-US" i="1" dirty="0"/>
              <a:t>real-life</a:t>
            </a:r>
            <a:r>
              <a:rPr lang="en-US" dirty="0"/>
              <a:t> Bobs and Alices!</a:t>
            </a:r>
          </a:p>
          <a:p>
            <a:pPr marL="461963" indent="-250825"/>
            <a:r>
              <a:rPr lang="en-US" dirty="0"/>
              <a:t>Web browser/server for electronic transactions (e.g., on-line purchases)</a:t>
            </a:r>
          </a:p>
          <a:p>
            <a:pPr marL="461963" indent="-250825"/>
            <a:r>
              <a:rPr lang="en-US" dirty="0"/>
              <a:t>on-line banking client/server</a:t>
            </a:r>
          </a:p>
          <a:p>
            <a:pPr marL="461963" indent="-250825"/>
            <a:r>
              <a:rPr lang="en-US" dirty="0"/>
              <a:t>DNS servers</a:t>
            </a:r>
          </a:p>
          <a:p>
            <a:pPr marL="461963" indent="-250825"/>
            <a:r>
              <a:rPr lang="en-US" dirty="0"/>
              <a:t>BGP routers exchanging routing table updates</a:t>
            </a:r>
          </a:p>
          <a:p>
            <a:pPr marL="461963" indent="-250825"/>
            <a:r>
              <a:rPr lang="en-US" dirty="0"/>
              <a:t>other examples?</a:t>
            </a:r>
          </a:p>
        </p:txBody>
      </p:sp>
    </p:spTree>
    <p:extLst>
      <p:ext uri="{BB962C8B-B14F-4D97-AF65-F5344CB8AC3E}">
        <p14:creationId xmlns:p14="http://schemas.microsoft.com/office/powerpoint/2010/main" val="17386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example</a:t>
            </a:r>
          </a:p>
        </p:txBody>
      </p:sp>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527715" y="155137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496340" y="265468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721640" y="268167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277390" y="205778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783677" y="266420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2916652" y="218319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304002" y="223082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723102" y="225939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461040" y="198584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396078" y="247497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3942177" y="218954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173952" y="268484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578765" y="269595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775490" y="214350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800890" y="284816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258090" y="291645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080477" y="180695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050096" y="241864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305130" y="201985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123392" y="248283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089472" y="251037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345682" y="200388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5" name="Rectangle 4">
            <a:extLst>
              <a:ext uri="{FF2B5EF4-FFF2-40B4-BE49-F238E27FC236}">
                <a16:creationId xmlns:a16="http://schemas.microsoft.com/office/drawing/2014/main" id="{4D3ACD00-6D12-2C41-A8E5-58F89EF94552}"/>
              </a:ext>
            </a:extLst>
          </p:cNvPr>
          <p:cNvSpPr txBox="1">
            <a:spLocks noChangeArrowheads="1"/>
          </p:cNvSpPr>
          <p:nvPr/>
        </p:nvSpPr>
        <p:spPr>
          <a:xfrm>
            <a:off x="673100" y="3702204"/>
            <a:ext cx="10444666" cy="269859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C0000"/>
                </a:solidFill>
              </a:rPr>
              <a:t>example 1: </a:t>
            </a:r>
            <a:r>
              <a:rPr lang="en-US" sz="2400" dirty="0"/>
              <a:t>block incoming and outgoing datagrams with IP protocol field = 17 and with either source or dest port = 23</a:t>
            </a:r>
          </a:p>
          <a:p>
            <a:pPr lvl="1"/>
            <a:r>
              <a:rPr lang="en-US" dirty="0">
                <a:solidFill>
                  <a:srgbClr val="C00000"/>
                </a:solidFill>
              </a:rPr>
              <a:t>result: </a:t>
            </a:r>
            <a:r>
              <a:rPr lang="en-US" dirty="0"/>
              <a:t>all incoming, outgoing UDP flows and telnet connections are blocked</a:t>
            </a:r>
          </a:p>
          <a:p>
            <a:r>
              <a:rPr lang="en-US" sz="2400" dirty="0">
                <a:solidFill>
                  <a:srgbClr val="CC0000"/>
                </a:solidFill>
              </a:rPr>
              <a:t>example 2: </a:t>
            </a:r>
            <a:r>
              <a:rPr lang="en-US" sz="2400" dirty="0"/>
              <a:t>block inbound TCP segments with ACK=0</a:t>
            </a:r>
          </a:p>
          <a:p>
            <a:pPr lvl="1"/>
            <a:r>
              <a:rPr lang="en-US" dirty="0">
                <a:solidFill>
                  <a:srgbClr val="C00000"/>
                </a:solidFill>
              </a:rPr>
              <a:t>result: </a:t>
            </a:r>
            <a:r>
              <a:rPr lang="en-US" dirty="0"/>
              <a:t>prevents external clients from making TCP connections with internal clients, but allows internal clients to connect to outside</a:t>
            </a:r>
          </a:p>
        </p:txBody>
      </p:sp>
    </p:spTree>
    <p:extLst>
      <p:ext uri="{BB962C8B-B14F-4D97-AF65-F5344CB8AC3E}">
        <p14:creationId xmlns:p14="http://schemas.microsoft.com/office/powerpoint/2010/main" val="622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xEl>
                                              <p:pRg st="2" end="2"/>
                                            </p:txEl>
                                          </p:spTgt>
                                        </p:tgtEl>
                                        <p:attrNameLst>
                                          <p:attrName>style.visibility</p:attrName>
                                        </p:attrNameLst>
                                      </p:cBhvr>
                                      <p:to>
                                        <p:strVal val="visible"/>
                                      </p:to>
                                    </p:set>
                                    <p:animEffect transition="in" filter="dissolve">
                                      <p:cBhvr>
                                        <p:cTn id="7" dur="500"/>
                                        <p:tgtEl>
                                          <p:spTgt spid="14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5">
                                            <p:txEl>
                                              <p:pRg st="3" end="3"/>
                                            </p:txEl>
                                          </p:spTgt>
                                        </p:tgtEl>
                                        <p:attrNameLst>
                                          <p:attrName>style.visibility</p:attrName>
                                        </p:attrNameLst>
                                      </p:cBhvr>
                                      <p:to>
                                        <p:strVal val="visible"/>
                                      </p:to>
                                    </p:set>
                                    <p:animEffect transition="in" filter="dissolve">
                                      <p:cBhvr>
                                        <p:cTn id="10" dur="5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more examples</a:t>
            </a:r>
          </a:p>
        </p:txBody>
      </p:sp>
      <p:graphicFrame>
        <p:nvGraphicFramePr>
          <p:cNvPr id="144" name="Group 28">
            <a:extLst>
              <a:ext uri="{FF2B5EF4-FFF2-40B4-BE49-F238E27FC236}">
                <a16:creationId xmlns:a16="http://schemas.microsoft.com/office/drawing/2014/main" id="{F1467964-6918-9049-8FA1-6CB88B183AD6}"/>
              </a:ext>
            </a:extLst>
          </p:cNvPr>
          <p:cNvGraphicFramePr>
            <a:graphicFrameLocks noGrp="1"/>
          </p:cNvGraphicFramePr>
          <p:nvPr/>
        </p:nvGraphicFramePr>
        <p:xfrm>
          <a:off x="1215483" y="1345698"/>
          <a:ext cx="9946887" cy="4889761"/>
        </p:xfrm>
        <a:graphic>
          <a:graphicData uri="http://schemas.openxmlformats.org/drawingml/2006/table">
            <a:tbl>
              <a:tblPr/>
              <a:tblGrid>
                <a:gridCol w="4583150">
                  <a:extLst>
                    <a:ext uri="{9D8B030D-6E8A-4147-A177-3AD203B41FA5}">
                      <a16:colId xmlns:a16="http://schemas.microsoft.com/office/drawing/2014/main" val="20000"/>
                    </a:ext>
                  </a:extLst>
                </a:gridCol>
                <a:gridCol w="5363737">
                  <a:extLst>
                    <a:ext uri="{9D8B030D-6E8A-4147-A177-3AD203B41FA5}">
                      <a16:colId xmlns:a16="http://schemas.microsoft.com/office/drawing/2014/main" val="20001"/>
                    </a:ext>
                  </a:extLst>
                </a:gridCol>
              </a:tblGrid>
              <a:tr h="494254">
                <a:tc>
                  <a:txBody>
                    <a:bodyPr/>
                    <a:lstStyle/>
                    <a:p>
                      <a:pPr marL="0" marR="0" lvl="0" indent="0" algn="ctr"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800" b="0" i="0" u="none" strike="noStrike" cap="none" normalizeH="0" baseline="0" dirty="0">
                          <a:ln>
                            <a:noFill/>
                          </a:ln>
                          <a:solidFill>
                            <a:schemeClr val="bg1"/>
                          </a:solidFill>
                          <a:effectLst/>
                          <a:latin typeface="+mn-lt"/>
                          <a:ea typeface="ＭＳ Ｐゴシック" charset="0"/>
                          <a:cs typeface="Arial"/>
                        </a:rPr>
                        <a:t>Policy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5000"/>
                        </a:lnSpc>
                        <a:spcBef>
                          <a:spcPct val="0"/>
                        </a:spcBef>
                        <a:spcAft>
                          <a:spcPct val="50000"/>
                        </a:spcAft>
                        <a:buClrTx/>
                        <a:buSzTx/>
                        <a:buFontTx/>
                        <a:buNone/>
                        <a:tabLst/>
                      </a:pPr>
                      <a:r>
                        <a:rPr kumimoji="0" lang="en-US" sz="2800" b="0" i="0" u="none" strike="noStrike" cap="none" normalizeH="0" baseline="0" dirty="0">
                          <a:ln>
                            <a:noFill/>
                          </a:ln>
                          <a:solidFill>
                            <a:schemeClr val="bg1"/>
                          </a:solidFill>
                          <a:effectLst/>
                          <a:latin typeface="+mn-lt"/>
                          <a:ea typeface="ＭＳ Ｐゴシック" charset="0"/>
                          <a:cs typeface="Arial"/>
                        </a:rPr>
                        <a:t>Firewall Setting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8589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outside Web access </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packets to any IP address, port 80</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68">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incoming TCP connections, except those for institution</a:t>
                      </a:r>
                      <a:r>
                        <a:rPr kumimoji="0" lang="ja-JP" altLang="en-US" sz="2400" b="0" i="0" u="none" strike="noStrike" cap="none" normalizeH="0" baseline="0">
                          <a:ln>
                            <a:noFill/>
                          </a:ln>
                          <a:solidFill>
                            <a:srgbClr val="000099"/>
                          </a:solidFill>
                          <a:effectLst/>
                          <a:latin typeface="+mn-lt"/>
                          <a:ea typeface="ＭＳ Ｐゴシック" charset="0"/>
                          <a:cs typeface="Arial"/>
                        </a:rPr>
                        <a:t>’</a:t>
                      </a:r>
                      <a:r>
                        <a:rPr kumimoji="0" lang="en-US" sz="2400" b="0" i="0" u="none" strike="noStrike" cap="none" normalizeH="0" baseline="0" dirty="0">
                          <a:ln>
                            <a:noFill/>
                          </a:ln>
                          <a:solidFill>
                            <a:srgbClr val="000099"/>
                          </a:solidFill>
                          <a:effectLst/>
                          <a:latin typeface="+mn-lt"/>
                          <a:ea typeface="ＭＳ Ｐゴシック" charset="0"/>
                          <a:cs typeface="Arial"/>
                        </a:rPr>
                        <a:t>s public Web server only.</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TCP SYN packets to any IP except 130.207.244.203, port 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Web-radios from eating up the available bandwidth.</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UDP packets - except DNS and router broadcasts.</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1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used for a smurf DoS attack.</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ICMP packets going to a </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broadcast</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 address (e.g. 130.207.255.255)</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tracerouted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ICMP TTL expired traffic</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18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Access Control Lists</a:t>
            </a:r>
          </a:p>
        </p:txBody>
      </p:sp>
      <p:graphicFrame>
        <p:nvGraphicFramePr>
          <p:cNvPr id="6" name="Group 63">
            <a:extLst>
              <a:ext uri="{FF2B5EF4-FFF2-40B4-BE49-F238E27FC236}">
                <a16:creationId xmlns:a16="http://schemas.microsoft.com/office/drawing/2014/main" id="{D75C7F8D-9BBE-D347-ACAA-8114CBCE45BE}"/>
              </a:ext>
            </a:extLst>
          </p:cNvPr>
          <p:cNvGraphicFramePr>
            <a:graphicFrameLocks noGrp="1"/>
          </p:cNvGraphicFramePr>
          <p:nvPr/>
        </p:nvGraphicFramePr>
        <p:xfrm>
          <a:off x="1548509" y="2443240"/>
          <a:ext cx="8418512" cy="3903758"/>
        </p:xfrm>
        <a:graphic>
          <a:graphicData uri="http://schemas.openxmlformats.org/drawingml/2006/table">
            <a:tbl>
              <a:tblPr/>
              <a:tblGrid>
                <a:gridCol w="1228045">
                  <a:extLst>
                    <a:ext uri="{9D8B030D-6E8A-4147-A177-3AD203B41FA5}">
                      <a16:colId xmlns:a16="http://schemas.microsoft.com/office/drawing/2014/main" val="20000"/>
                    </a:ext>
                  </a:extLst>
                </a:gridCol>
                <a:gridCol w="1229708">
                  <a:extLst>
                    <a:ext uri="{9D8B030D-6E8A-4147-A177-3AD203B41FA5}">
                      <a16:colId xmlns:a16="http://schemas.microsoft.com/office/drawing/2014/main" val="20001"/>
                    </a:ext>
                  </a:extLst>
                </a:gridCol>
                <a:gridCol w="1329413">
                  <a:extLst>
                    <a:ext uri="{9D8B030D-6E8A-4147-A177-3AD203B41FA5}">
                      <a16:colId xmlns:a16="http://schemas.microsoft.com/office/drawing/2014/main" val="20002"/>
                    </a:ext>
                  </a:extLst>
                </a:gridCol>
                <a:gridCol w="1243002">
                  <a:extLst>
                    <a:ext uri="{9D8B030D-6E8A-4147-A177-3AD203B41FA5}">
                      <a16:colId xmlns:a16="http://schemas.microsoft.com/office/drawing/2014/main" val="20003"/>
                    </a:ext>
                  </a:extLst>
                </a:gridCol>
                <a:gridCol w="1115046">
                  <a:extLst>
                    <a:ext uri="{9D8B030D-6E8A-4147-A177-3AD203B41FA5}">
                      <a16:colId xmlns:a16="http://schemas.microsoft.com/office/drawing/2014/main" val="20004"/>
                    </a:ext>
                  </a:extLst>
                </a:gridCol>
                <a:gridCol w="1229708">
                  <a:extLst>
                    <a:ext uri="{9D8B030D-6E8A-4147-A177-3AD203B41FA5}">
                      <a16:colId xmlns:a16="http://schemas.microsoft.com/office/drawing/2014/main" val="20005"/>
                    </a:ext>
                  </a:extLst>
                </a:gridCol>
                <a:gridCol w="1043590">
                  <a:extLst>
                    <a:ext uri="{9D8B030D-6E8A-4147-A177-3AD203B41FA5}">
                      <a16:colId xmlns:a16="http://schemas.microsoft.com/office/drawing/2014/main" val="20006"/>
                    </a:ext>
                  </a:extLst>
                </a:gridCol>
              </a:tblGrid>
              <a:tr h="693102">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protocol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ACK</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deny</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61">
            <a:extLst>
              <a:ext uri="{FF2B5EF4-FFF2-40B4-BE49-F238E27FC236}">
                <a16:creationId xmlns:a16="http://schemas.microsoft.com/office/drawing/2014/main" id="{0EDA4416-727A-6547-9914-66C8B3C40330}"/>
              </a:ext>
            </a:extLst>
          </p:cNvPr>
          <p:cNvSpPr>
            <a:spLocks noChangeArrowheads="1"/>
          </p:cNvSpPr>
          <p:nvPr/>
        </p:nvSpPr>
        <p:spPr bwMode="auto">
          <a:xfrm>
            <a:off x="1028700" y="1278058"/>
            <a:ext cx="10512812" cy="1012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801688" indent="-801688">
              <a:lnSpc>
                <a:spcPct val="90000"/>
              </a:lnSpc>
              <a:spcBef>
                <a:spcPts val="400"/>
              </a:spcBef>
              <a:buClr>
                <a:srgbClr val="000099"/>
              </a:buClr>
              <a:buSzPct val="75000"/>
            </a:pPr>
            <a:r>
              <a:rPr lang="en-US" sz="3200" dirty="0">
                <a:solidFill>
                  <a:srgbClr val="CC0000"/>
                </a:solidFill>
                <a:cs typeface="Gill Sans MT" charset="0"/>
              </a:rPr>
              <a:t>ACL:</a:t>
            </a:r>
            <a:r>
              <a:rPr lang="en-US" sz="2400" dirty="0">
                <a:solidFill>
                  <a:srgbClr val="CC0000"/>
                </a:solidFill>
                <a:cs typeface="Gill Sans MT" charset="0"/>
              </a:rPr>
              <a:t> </a:t>
            </a:r>
            <a:r>
              <a:rPr lang="en-US" sz="2800" dirty="0">
                <a:cs typeface="Gill Sans MT" charset="0"/>
              </a:rPr>
              <a:t>table of rules, applied top to bottom to incoming packets: (action, condition) pairs: looks like OpenFlow forwarding (Ch. 4)!</a:t>
            </a:r>
            <a:endParaRPr lang="en-US" sz="2400" dirty="0">
              <a:cs typeface="Gill Sans MT" charset="0"/>
            </a:endParaRPr>
          </a:p>
        </p:txBody>
      </p:sp>
    </p:spTree>
    <p:extLst>
      <p:ext uri="{BB962C8B-B14F-4D97-AF65-F5344CB8AC3E}">
        <p14:creationId xmlns:p14="http://schemas.microsoft.com/office/powerpoint/2010/main" val="309397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sp>
        <p:nvSpPr>
          <p:cNvPr id="9" name="Rectangle 4">
            <a:extLst>
              <a:ext uri="{FF2B5EF4-FFF2-40B4-BE49-F238E27FC236}">
                <a16:creationId xmlns:a16="http://schemas.microsoft.com/office/drawing/2014/main" id="{8B9D1692-9687-5348-9251-BC3EE4115CF5}"/>
              </a:ext>
            </a:extLst>
          </p:cNvPr>
          <p:cNvSpPr txBox="1">
            <a:spLocks noChangeArrowheads="1"/>
          </p:cNvSpPr>
          <p:nvPr/>
        </p:nvSpPr>
        <p:spPr>
          <a:xfrm>
            <a:off x="934998" y="1290560"/>
            <a:ext cx="10829539" cy="45926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i="1" dirty="0">
                <a:solidFill>
                  <a:srgbClr val="0012A0"/>
                </a:solidFill>
              </a:rPr>
              <a:t>stateless packet filter</a:t>
            </a:r>
            <a:r>
              <a:rPr lang="en-US" i="1" dirty="0">
                <a:solidFill>
                  <a:srgbClr val="CC0000"/>
                </a:solidFill>
              </a:rPr>
              <a:t>: </a:t>
            </a:r>
            <a:r>
              <a:rPr lang="en-US" dirty="0"/>
              <a:t>heavy handed tool</a:t>
            </a:r>
          </a:p>
          <a:p>
            <a:pPr lvl="1"/>
            <a:r>
              <a:rPr lang="en-US" sz="2200" dirty="0"/>
              <a:t>admits packets that “</a:t>
            </a:r>
            <a:r>
              <a:rPr lang="en-US" altLang="ja-JP" sz="2200" dirty="0"/>
              <a:t>make no sense,” e.g., dest port = 80, ACK bit set, even though no TCP connection established:</a:t>
            </a:r>
            <a:endParaRPr lang="en-US" sz="2200" dirty="0"/>
          </a:p>
        </p:txBody>
      </p:sp>
      <p:graphicFrame>
        <p:nvGraphicFramePr>
          <p:cNvPr id="11" name="Group 32">
            <a:extLst>
              <a:ext uri="{FF2B5EF4-FFF2-40B4-BE49-F238E27FC236}">
                <a16:creationId xmlns:a16="http://schemas.microsoft.com/office/drawing/2014/main" id="{2CC2E2AC-CBC4-FA4F-898F-3B5149A1A593}"/>
              </a:ext>
            </a:extLst>
          </p:cNvPr>
          <p:cNvGraphicFramePr>
            <a:graphicFrameLocks noGrp="1"/>
          </p:cNvGraphicFramePr>
          <p:nvPr/>
        </p:nvGraphicFramePr>
        <p:xfrm>
          <a:off x="2311555" y="2631688"/>
          <a:ext cx="7643813" cy="1325563"/>
        </p:xfrm>
        <a:graphic>
          <a:graphicData uri="http://schemas.openxmlformats.org/drawingml/2006/table">
            <a:tbl>
              <a:tblPr/>
              <a:tblGrid>
                <a:gridCol w="1114425">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128713">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116012">
                  <a:extLst>
                    <a:ext uri="{9D8B030D-6E8A-4147-A177-3AD203B41FA5}">
                      <a16:colId xmlns:a16="http://schemas.microsoft.com/office/drawing/2014/main" val="20005"/>
                    </a:ext>
                  </a:extLst>
                </a:gridCol>
                <a:gridCol w="947738">
                  <a:extLst>
                    <a:ext uri="{9D8B030D-6E8A-4147-A177-3AD203B41FA5}">
                      <a16:colId xmlns:a16="http://schemas.microsoft.com/office/drawing/2014/main" val="20006"/>
                    </a:ext>
                  </a:extLst>
                </a:gridCol>
              </a:tblGrid>
              <a:tr h="626718">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action</a:t>
                      </a: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protocol</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bit</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88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TCP</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80</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&gt; 1023</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ACK</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Rectangle 283">
            <a:extLst>
              <a:ext uri="{FF2B5EF4-FFF2-40B4-BE49-F238E27FC236}">
                <a16:creationId xmlns:a16="http://schemas.microsoft.com/office/drawing/2014/main" id="{0967380F-E7AA-7544-AE87-3545A24F156A}"/>
              </a:ext>
            </a:extLst>
          </p:cNvPr>
          <p:cNvSpPr>
            <a:spLocks noChangeArrowheads="1"/>
          </p:cNvSpPr>
          <p:nvPr/>
        </p:nvSpPr>
        <p:spPr bwMode="auto">
          <a:xfrm>
            <a:off x="908980" y="4362567"/>
            <a:ext cx="10721742" cy="165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8125" indent="-238125">
              <a:spcBef>
                <a:spcPct val="20000"/>
              </a:spcBef>
              <a:buClr>
                <a:srgbClr val="000099"/>
              </a:buClr>
              <a:buSzPct val="100000"/>
              <a:buFont typeface="Wingdings" charset="2"/>
              <a:buChar char="§"/>
            </a:pPr>
            <a:r>
              <a:rPr lang="en-US" sz="2800" i="1" dirty="0">
                <a:solidFill>
                  <a:srgbClr val="0012A0"/>
                </a:solidFill>
                <a:cs typeface="Gill Sans MT" charset="0"/>
              </a:rPr>
              <a:t>stateful packet filter:</a:t>
            </a:r>
            <a:r>
              <a:rPr lang="en-US" sz="2800" dirty="0">
                <a:solidFill>
                  <a:srgbClr val="0012A0"/>
                </a:solidFill>
                <a:cs typeface="Gill Sans MT" charset="0"/>
              </a:rPr>
              <a:t> </a:t>
            </a:r>
            <a:r>
              <a:rPr lang="en-US" sz="2800" dirty="0">
                <a:cs typeface="Gill Sans MT" charset="0"/>
              </a:rPr>
              <a:t>track status of every TCP connection</a:t>
            </a:r>
          </a:p>
          <a:p>
            <a:pPr marL="695325" lvl="1" indent="-238125">
              <a:spcBef>
                <a:spcPct val="20000"/>
              </a:spcBef>
              <a:buClr>
                <a:srgbClr val="000099"/>
              </a:buClr>
              <a:buFont typeface="Arial"/>
              <a:buChar char="•"/>
            </a:pPr>
            <a:r>
              <a:rPr lang="en-US" sz="2400" dirty="0">
                <a:cs typeface="Gill Sans MT" charset="0"/>
              </a:rPr>
              <a:t>track connection setup (SYN), teardown (FIN): determine whether incoming, outgoing packets </a:t>
            </a:r>
            <a:r>
              <a:rPr lang="en-US" altLang="ja-JP" sz="2400" dirty="0">
                <a:cs typeface="Gill Sans MT" charset="0"/>
              </a:rPr>
              <a:t>“makes sense”</a:t>
            </a:r>
          </a:p>
          <a:p>
            <a:pPr marL="695325" lvl="1" indent="-238125">
              <a:spcBef>
                <a:spcPct val="20000"/>
              </a:spcBef>
              <a:buClr>
                <a:srgbClr val="000099"/>
              </a:buClr>
              <a:buFont typeface="Arial"/>
              <a:buChar char="•"/>
            </a:pPr>
            <a:r>
              <a:rPr lang="en-US" sz="2400" dirty="0">
                <a:cs typeface="Gill Sans MT" charset="0"/>
              </a:rPr>
              <a:t>timeout inactive connections at firewall: no longer admit packets</a:t>
            </a:r>
          </a:p>
          <a:p>
            <a:pPr marL="695325" lvl="1" indent="-238125">
              <a:spcBef>
                <a:spcPct val="20000"/>
              </a:spcBef>
              <a:buClr>
                <a:schemeClr val="accent2"/>
              </a:buClr>
              <a:buSzPct val="75000"/>
              <a:buFont typeface="Arial"/>
              <a:buChar char="•"/>
            </a:pPr>
            <a:endParaRPr lang="en-US" dirty="0"/>
          </a:p>
        </p:txBody>
      </p:sp>
    </p:spTree>
    <p:extLst>
      <p:ext uri="{BB962C8B-B14F-4D97-AF65-F5344CB8AC3E}">
        <p14:creationId xmlns:p14="http://schemas.microsoft.com/office/powerpoint/2010/main" val="29549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graphicFrame>
        <p:nvGraphicFramePr>
          <p:cNvPr id="7" name="Group 72">
            <a:extLst>
              <a:ext uri="{FF2B5EF4-FFF2-40B4-BE49-F238E27FC236}">
                <a16:creationId xmlns:a16="http://schemas.microsoft.com/office/drawing/2014/main" id="{A29CF766-7A48-6349-A06C-49FA2F361086}"/>
              </a:ext>
            </a:extLst>
          </p:cNvPr>
          <p:cNvGraphicFramePr>
            <a:graphicFrameLocks noGrp="1"/>
          </p:cNvGraphicFramePr>
          <p:nvPr/>
        </p:nvGraphicFramePr>
        <p:xfrm>
          <a:off x="1818696" y="2576630"/>
          <a:ext cx="8719207" cy="3822383"/>
        </p:xfrm>
        <a:graphic>
          <a:graphicData uri="http://schemas.openxmlformats.org/drawingml/2006/table">
            <a:tbl>
              <a:tblPr/>
              <a:tblGrid>
                <a:gridCol w="1173162">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253195">
                  <a:extLst>
                    <a:ext uri="{9D8B030D-6E8A-4147-A177-3AD203B41FA5}">
                      <a16:colId xmlns:a16="http://schemas.microsoft.com/office/drawing/2014/main" val="20007"/>
                    </a:ext>
                  </a:extLst>
                </a:gridCol>
              </a:tblGrid>
              <a:tr h="560286">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check connection</a:t>
                      </a: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1568">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ACK</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0219">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300" b="0" i="0" u="none" strike="noStrike" cap="none" normalizeH="0" baseline="0" dirty="0">
                        <a:ln>
                          <a:noFill/>
                        </a:ln>
                        <a:solidFill>
                          <a:srgbClr val="FF3300"/>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7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deny</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Text Box 68">
            <a:extLst>
              <a:ext uri="{FF2B5EF4-FFF2-40B4-BE49-F238E27FC236}">
                <a16:creationId xmlns:a16="http://schemas.microsoft.com/office/drawing/2014/main" id="{E8B613C8-B6A3-B648-AC4F-6310E357A548}"/>
              </a:ext>
            </a:extLst>
          </p:cNvPr>
          <p:cNvSpPr txBox="1">
            <a:spLocks noChangeArrowheads="1"/>
          </p:cNvSpPr>
          <p:nvPr/>
        </p:nvSpPr>
        <p:spPr bwMode="auto">
          <a:xfrm>
            <a:off x="2112964" y="5965748"/>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dirty="0">
              <a:latin typeface="Arial" charset="0"/>
              <a:cs typeface="Arial" charset="0"/>
            </a:endParaRPr>
          </a:p>
        </p:txBody>
      </p:sp>
      <p:sp>
        <p:nvSpPr>
          <p:cNvPr id="13" name="Rectangle 71">
            <a:extLst>
              <a:ext uri="{FF2B5EF4-FFF2-40B4-BE49-F238E27FC236}">
                <a16:creationId xmlns:a16="http://schemas.microsoft.com/office/drawing/2014/main" id="{EC96110D-EB43-D041-8A11-454BA4FE19CA}"/>
              </a:ext>
            </a:extLst>
          </p:cNvPr>
          <p:cNvSpPr>
            <a:spLocks noChangeArrowheads="1"/>
          </p:cNvSpPr>
          <p:nvPr/>
        </p:nvSpPr>
        <p:spPr bwMode="auto">
          <a:xfrm>
            <a:off x="1028700" y="1394546"/>
            <a:ext cx="10925407" cy="1103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20000"/>
              </a:spcBef>
              <a:buClr>
                <a:srgbClr val="000099"/>
              </a:buClr>
              <a:buSzPct val="75000"/>
            </a:pPr>
            <a:r>
              <a:rPr lang="en-US" sz="2800" dirty="0">
                <a:cs typeface="Gill Sans MT" charset="0"/>
              </a:rPr>
              <a:t>ACL augmented to indicate need to check connection state table before admitting packet</a:t>
            </a:r>
          </a:p>
        </p:txBody>
      </p:sp>
    </p:spTree>
    <p:extLst>
      <p:ext uri="{BB962C8B-B14F-4D97-AF65-F5344CB8AC3E}">
        <p14:creationId xmlns:p14="http://schemas.microsoft.com/office/powerpoint/2010/main" val="371170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Application gateways</a:t>
            </a:r>
          </a:p>
        </p:txBody>
      </p:sp>
      <p:sp>
        <p:nvSpPr>
          <p:cNvPr id="14" name="Rectangle 3">
            <a:extLst>
              <a:ext uri="{FF2B5EF4-FFF2-40B4-BE49-F238E27FC236}">
                <a16:creationId xmlns:a16="http://schemas.microsoft.com/office/drawing/2014/main" id="{8ED6B6DB-1D2E-994B-AD99-D20F7F596A33}"/>
              </a:ext>
            </a:extLst>
          </p:cNvPr>
          <p:cNvSpPr txBox="1">
            <a:spLocks noChangeArrowheads="1"/>
          </p:cNvSpPr>
          <p:nvPr/>
        </p:nvSpPr>
        <p:spPr>
          <a:xfrm>
            <a:off x="1028700" y="1356848"/>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15" name="Rectangle 110">
            <a:extLst>
              <a:ext uri="{FF2B5EF4-FFF2-40B4-BE49-F238E27FC236}">
                <a16:creationId xmlns:a16="http://schemas.microsoft.com/office/drawing/2014/main" id="{58F3F0F9-E3AB-1940-945B-463010343B6F}"/>
              </a:ext>
            </a:extLst>
          </p:cNvPr>
          <p:cNvSpPr>
            <a:spLocks noChangeArrowheads="1"/>
          </p:cNvSpPr>
          <p:nvPr/>
        </p:nvSpPr>
        <p:spPr bwMode="auto">
          <a:xfrm>
            <a:off x="1028699" y="4367523"/>
            <a:ext cx="10735837" cy="199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1. </a:t>
            </a:r>
            <a:r>
              <a:rPr lang="en-US" sz="2800" dirty="0">
                <a:cs typeface="Gill Sans MT" charset="0"/>
              </a:rPr>
              <a:t>require all telnet users to telnet through gateway.</a:t>
            </a:r>
          </a:p>
          <a:p>
            <a:pPr>
              <a:lnSpc>
                <a:spcPct val="90000"/>
              </a:lnSpc>
              <a:spcBef>
                <a:spcPts val="400"/>
              </a:spcBef>
              <a:buClr>
                <a:schemeClr val="accent2"/>
              </a:buClr>
              <a:buSzPct val="85000"/>
            </a:pPr>
            <a:r>
              <a:rPr lang="en-US" sz="2800" dirty="0">
                <a:solidFill>
                  <a:srgbClr val="0012A0"/>
                </a:solidFill>
                <a:cs typeface="Gill Sans MT" charset="0"/>
              </a:rPr>
              <a:t>2. </a:t>
            </a:r>
            <a:r>
              <a:rPr lang="en-US" sz="2800" dirty="0">
                <a:cs typeface="Gill Sans MT" charset="0"/>
              </a:rPr>
              <a:t>for authorized users, gateway sets up telnet connection to dest host</a:t>
            </a:r>
          </a:p>
          <a:p>
            <a:pPr marL="577850" indent="-177800">
              <a:lnSpc>
                <a:spcPct val="90000"/>
              </a:lnSpc>
              <a:spcBef>
                <a:spcPts val="400"/>
              </a:spcBef>
              <a:buClr>
                <a:srgbClr val="0012A0"/>
              </a:buClr>
              <a:buSzPct val="85000"/>
              <a:buFont typeface="Arial" panose="020B0604020202020204" pitchFamily="34" charset="0"/>
              <a:buChar char="•"/>
            </a:pPr>
            <a:r>
              <a:rPr lang="en-US" sz="2800" dirty="0">
                <a:cs typeface="Gill Sans MT" charset="0"/>
              </a:rPr>
              <a:t> gateway relays data between 2 connections</a:t>
            </a:r>
          </a:p>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3. </a:t>
            </a:r>
            <a:r>
              <a:rPr lang="en-US" sz="2800" dirty="0">
                <a:cs typeface="Gill Sans MT" charset="0"/>
              </a:rPr>
              <a:t>router filter blocks all telnet connections not originating from gateway</a:t>
            </a:r>
          </a:p>
        </p:txBody>
      </p:sp>
      <p:sp>
        <p:nvSpPr>
          <p:cNvPr id="17" name="Text Box 108">
            <a:extLst>
              <a:ext uri="{FF2B5EF4-FFF2-40B4-BE49-F238E27FC236}">
                <a16:creationId xmlns:a16="http://schemas.microsoft.com/office/drawing/2014/main" id="{EBB76ACF-9F94-E74E-8D34-3FBBB156B373}"/>
              </a:ext>
            </a:extLst>
          </p:cNvPr>
          <p:cNvSpPr txBox="1">
            <a:spLocks noChangeArrowheads="1"/>
          </p:cNvSpPr>
          <p:nvPr/>
        </p:nvSpPr>
        <p:spPr bwMode="auto">
          <a:xfrm>
            <a:off x="7657681" y="1577642"/>
            <a:ext cx="1102739" cy="49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18" name="Freeform 17">
            <a:extLst>
              <a:ext uri="{FF2B5EF4-FFF2-40B4-BE49-F238E27FC236}">
                <a16:creationId xmlns:a16="http://schemas.microsoft.com/office/drawing/2014/main" id="{8CDFA2A5-A5D7-EB4E-A6AF-A727A49C1669}"/>
              </a:ext>
            </a:extLst>
          </p:cNvPr>
          <p:cNvSpPr>
            <a:spLocks/>
          </p:cNvSpPr>
          <p:nvPr/>
        </p:nvSpPr>
        <p:spPr bwMode="auto">
          <a:xfrm>
            <a:off x="6107635" y="1847031"/>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nSpc>
                <a:spcPct val="80000"/>
              </a:lnSpc>
            </a:pPr>
            <a:endParaRPr lang="en-US" sz="2400" dirty="0"/>
          </a:p>
        </p:txBody>
      </p:sp>
      <p:sp>
        <p:nvSpPr>
          <p:cNvPr id="19" name="Rectangle 198">
            <a:extLst>
              <a:ext uri="{FF2B5EF4-FFF2-40B4-BE49-F238E27FC236}">
                <a16:creationId xmlns:a16="http://schemas.microsoft.com/office/drawing/2014/main" id="{F2A76C97-D550-504A-B7DE-FD30C4FC7EA0}"/>
              </a:ext>
            </a:extLst>
          </p:cNvPr>
          <p:cNvSpPr>
            <a:spLocks noChangeArrowheads="1"/>
          </p:cNvSpPr>
          <p:nvPr/>
        </p:nvSpPr>
        <p:spPr bwMode="auto">
          <a:xfrm>
            <a:off x="9535948" y="2950310"/>
            <a:ext cx="46488" cy="201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20" name="Line 334">
            <a:extLst>
              <a:ext uri="{FF2B5EF4-FFF2-40B4-BE49-F238E27FC236}">
                <a16:creationId xmlns:a16="http://schemas.microsoft.com/office/drawing/2014/main" id="{5C5538F4-7203-124E-A8D6-068627A8AA22}"/>
              </a:ext>
            </a:extLst>
          </p:cNvPr>
          <p:cNvSpPr>
            <a:spLocks noChangeShapeType="1"/>
          </p:cNvSpPr>
          <p:nvPr/>
        </p:nvSpPr>
        <p:spPr bwMode="auto">
          <a:xfrm>
            <a:off x="8359103" y="2797457"/>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sp>
        <p:nvSpPr>
          <p:cNvPr id="23" name="Line 20">
            <a:extLst>
              <a:ext uri="{FF2B5EF4-FFF2-40B4-BE49-F238E27FC236}">
                <a16:creationId xmlns:a16="http://schemas.microsoft.com/office/drawing/2014/main" id="{939BBB91-A3A2-9842-9B1F-7C8B10467375}"/>
              </a:ext>
            </a:extLst>
          </p:cNvPr>
          <p:cNvSpPr>
            <a:spLocks noChangeShapeType="1"/>
          </p:cNvSpPr>
          <p:nvPr/>
        </p:nvSpPr>
        <p:spPr bwMode="auto">
          <a:xfrm flipH="1">
            <a:off x="6538409" y="2391666"/>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4" name="Line 21">
            <a:extLst>
              <a:ext uri="{FF2B5EF4-FFF2-40B4-BE49-F238E27FC236}">
                <a16:creationId xmlns:a16="http://schemas.microsoft.com/office/drawing/2014/main" id="{870BF408-0D3E-CB4E-BC49-7A3D7BE89FE8}"/>
              </a:ext>
            </a:extLst>
          </p:cNvPr>
          <p:cNvSpPr>
            <a:spLocks noChangeShapeType="1"/>
          </p:cNvSpPr>
          <p:nvPr/>
        </p:nvSpPr>
        <p:spPr bwMode="auto">
          <a:xfrm flipH="1">
            <a:off x="6925759" y="2439291"/>
            <a:ext cx="271462"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5" name="Line 22">
            <a:extLst>
              <a:ext uri="{FF2B5EF4-FFF2-40B4-BE49-F238E27FC236}">
                <a16:creationId xmlns:a16="http://schemas.microsoft.com/office/drawing/2014/main" id="{E4A80FD7-7B97-9141-BAE4-BC90CFAAE095}"/>
              </a:ext>
            </a:extLst>
          </p:cNvPr>
          <p:cNvSpPr>
            <a:spLocks noChangeShapeType="1"/>
          </p:cNvSpPr>
          <p:nvPr/>
        </p:nvSpPr>
        <p:spPr bwMode="auto">
          <a:xfrm>
            <a:off x="7344859" y="2467866"/>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6" name="Group 44">
            <a:extLst>
              <a:ext uri="{FF2B5EF4-FFF2-40B4-BE49-F238E27FC236}">
                <a16:creationId xmlns:a16="http://schemas.microsoft.com/office/drawing/2014/main" id="{F6FDB0A3-6866-9746-A30F-CCD1D1BEB5D0}"/>
              </a:ext>
            </a:extLst>
          </p:cNvPr>
          <p:cNvGrpSpPr>
            <a:grpSpLocks/>
          </p:cNvGrpSpPr>
          <p:nvPr/>
        </p:nvGrpSpPr>
        <p:grpSpPr bwMode="auto">
          <a:xfrm>
            <a:off x="6082318" y="2194476"/>
            <a:ext cx="568374" cy="481119"/>
            <a:chOff x="-44" y="1473"/>
            <a:chExt cx="981" cy="1105"/>
          </a:xfrm>
        </p:grpSpPr>
        <p:pic>
          <p:nvPicPr>
            <p:cNvPr id="85" name="Picture 45" descr="desktop_computer_stylized_medium">
              <a:extLst>
                <a:ext uri="{FF2B5EF4-FFF2-40B4-BE49-F238E27FC236}">
                  <a16:creationId xmlns:a16="http://schemas.microsoft.com/office/drawing/2014/main" id="{55B1868D-CFC9-6B44-8ED2-BD5B5487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6" name="Freeform 46">
              <a:extLst>
                <a:ext uri="{FF2B5EF4-FFF2-40B4-BE49-F238E27FC236}">
                  <a16:creationId xmlns:a16="http://schemas.microsoft.com/office/drawing/2014/main" id="{35014EC2-0E1B-CA43-A9D6-C527542D9F39}"/>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7" name="Group 44">
            <a:extLst>
              <a:ext uri="{FF2B5EF4-FFF2-40B4-BE49-F238E27FC236}">
                <a16:creationId xmlns:a16="http://schemas.microsoft.com/office/drawing/2014/main" id="{685A7BF2-558B-8743-83E6-47D62B4D892E}"/>
              </a:ext>
            </a:extLst>
          </p:cNvPr>
          <p:cNvGrpSpPr>
            <a:grpSpLocks/>
          </p:cNvGrpSpPr>
          <p:nvPr/>
        </p:nvGrpSpPr>
        <p:grpSpPr bwMode="auto">
          <a:xfrm>
            <a:off x="7017436" y="2683535"/>
            <a:ext cx="568374" cy="481119"/>
            <a:chOff x="-44" y="1473"/>
            <a:chExt cx="981" cy="1105"/>
          </a:xfrm>
        </p:grpSpPr>
        <p:pic>
          <p:nvPicPr>
            <p:cNvPr id="83" name="Picture 45" descr="desktop_computer_stylized_medium">
              <a:extLst>
                <a:ext uri="{FF2B5EF4-FFF2-40B4-BE49-F238E27FC236}">
                  <a16:creationId xmlns:a16="http://schemas.microsoft.com/office/drawing/2014/main" id="{6060D6B9-A4E0-7249-972F-787ACE60E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4" name="Freeform 46">
              <a:extLst>
                <a:ext uri="{FF2B5EF4-FFF2-40B4-BE49-F238E27FC236}">
                  <a16:creationId xmlns:a16="http://schemas.microsoft.com/office/drawing/2014/main" id="{B67E1C60-DA8A-7A4A-8D9A-74FE2CEDF73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8" name="Line 21">
            <a:extLst>
              <a:ext uri="{FF2B5EF4-FFF2-40B4-BE49-F238E27FC236}">
                <a16:creationId xmlns:a16="http://schemas.microsoft.com/office/drawing/2014/main" id="{24BC3D89-A70F-0342-A136-8020B78E4C07}"/>
              </a:ext>
            </a:extLst>
          </p:cNvPr>
          <p:cNvSpPr>
            <a:spLocks noChangeShapeType="1"/>
          </p:cNvSpPr>
          <p:nvPr/>
        </p:nvSpPr>
        <p:spPr bwMode="auto">
          <a:xfrm>
            <a:off x="7563934" y="2398016"/>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95F360D6-D1A4-3B4B-A4EA-BEE40EEA3826}"/>
              </a:ext>
            </a:extLst>
          </p:cNvPr>
          <p:cNvSpPr>
            <a:spLocks noChangeShapeType="1"/>
          </p:cNvSpPr>
          <p:nvPr/>
        </p:nvSpPr>
        <p:spPr bwMode="auto">
          <a:xfrm flipH="1">
            <a:off x="7795709" y="2893316"/>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2">
            <a:extLst>
              <a:ext uri="{FF2B5EF4-FFF2-40B4-BE49-F238E27FC236}">
                <a16:creationId xmlns:a16="http://schemas.microsoft.com/office/drawing/2014/main" id="{0574189A-4A2D-2F48-9544-2A39F9CFEBC5}"/>
              </a:ext>
            </a:extLst>
          </p:cNvPr>
          <p:cNvSpPr>
            <a:spLocks noChangeShapeType="1"/>
          </p:cNvSpPr>
          <p:nvPr/>
        </p:nvSpPr>
        <p:spPr bwMode="auto">
          <a:xfrm>
            <a:off x="8200521" y="2904428"/>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1" name="Line 20">
            <a:extLst>
              <a:ext uri="{FF2B5EF4-FFF2-40B4-BE49-F238E27FC236}">
                <a16:creationId xmlns:a16="http://schemas.microsoft.com/office/drawing/2014/main" id="{12F6FD4D-50B6-DA4D-B793-E67F3AFAD2E9}"/>
              </a:ext>
            </a:extLst>
          </p:cNvPr>
          <p:cNvSpPr>
            <a:spLocks noChangeShapeType="1"/>
          </p:cNvSpPr>
          <p:nvPr/>
        </p:nvSpPr>
        <p:spPr bwMode="auto">
          <a:xfrm flipH="1">
            <a:off x="7395659" y="2351978"/>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2" name="Group 44">
            <a:extLst>
              <a:ext uri="{FF2B5EF4-FFF2-40B4-BE49-F238E27FC236}">
                <a16:creationId xmlns:a16="http://schemas.microsoft.com/office/drawing/2014/main" id="{76A11678-DEAB-A24C-9212-C0568CEB8567}"/>
              </a:ext>
            </a:extLst>
          </p:cNvPr>
          <p:cNvGrpSpPr>
            <a:grpSpLocks/>
          </p:cNvGrpSpPr>
          <p:nvPr/>
        </p:nvGrpSpPr>
        <p:grpSpPr bwMode="auto">
          <a:xfrm>
            <a:off x="7422283" y="3056680"/>
            <a:ext cx="568374" cy="481120"/>
            <a:chOff x="-44" y="1473"/>
            <a:chExt cx="981" cy="1105"/>
          </a:xfrm>
        </p:grpSpPr>
        <p:pic>
          <p:nvPicPr>
            <p:cNvPr id="81" name="Picture 45" descr="desktop_computer_stylized_medium">
              <a:extLst>
                <a:ext uri="{FF2B5EF4-FFF2-40B4-BE49-F238E27FC236}">
                  <a16:creationId xmlns:a16="http://schemas.microsoft.com/office/drawing/2014/main" id="{0472BB59-3D2E-BF49-98B8-042DCEECD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Freeform 46">
              <a:extLst>
                <a:ext uri="{FF2B5EF4-FFF2-40B4-BE49-F238E27FC236}">
                  <a16:creationId xmlns:a16="http://schemas.microsoft.com/office/drawing/2014/main" id="{7B25A56A-E2B3-C945-A8FF-1EE9D561D0F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3" name="Group 44">
            <a:extLst>
              <a:ext uri="{FF2B5EF4-FFF2-40B4-BE49-F238E27FC236}">
                <a16:creationId xmlns:a16="http://schemas.microsoft.com/office/drawing/2014/main" id="{80772404-C0D9-9341-B1E9-5528939C3099}"/>
              </a:ext>
            </a:extLst>
          </p:cNvPr>
          <p:cNvGrpSpPr>
            <a:grpSpLocks/>
          </p:cNvGrpSpPr>
          <p:nvPr/>
        </p:nvGrpSpPr>
        <p:grpSpPr bwMode="auto">
          <a:xfrm>
            <a:off x="7879522" y="3124959"/>
            <a:ext cx="568374" cy="481119"/>
            <a:chOff x="-44" y="1473"/>
            <a:chExt cx="981" cy="1105"/>
          </a:xfrm>
        </p:grpSpPr>
        <p:pic>
          <p:nvPicPr>
            <p:cNvPr id="79" name="Picture 45" descr="desktop_computer_stylized_medium">
              <a:extLst>
                <a:ext uri="{FF2B5EF4-FFF2-40B4-BE49-F238E27FC236}">
                  <a16:creationId xmlns:a16="http://schemas.microsoft.com/office/drawing/2014/main" id="{C5F18335-8008-4240-B63C-75CC12E38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Freeform 46">
              <a:extLst>
                <a:ext uri="{FF2B5EF4-FFF2-40B4-BE49-F238E27FC236}">
                  <a16:creationId xmlns:a16="http://schemas.microsoft.com/office/drawing/2014/main" id="{E71239C1-6A24-A941-BB5F-2CE3DA5E260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6" name="Group 44">
            <a:extLst>
              <a:ext uri="{FF2B5EF4-FFF2-40B4-BE49-F238E27FC236}">
                <a16:creationId xmlns:a16="http://schemas.microsoft.com/office/drawing/2014/main" id="{3B65ED16-547A-8B49-B756-A9DB087352F2}"/>
              </a:ext>
            </a:extLst>
          </p:cNvPr>
          <p:cNvGrpSpPr>
            <a:grpSpLocks/>
          </p:cNvGrpSpPr>
          <p:nvPr/>
        </p:nvGrpSpPr>
        <p:grpSpPr bwMode="auto">
          <a:xfrm>
            <a:off x="6476612" y="2628334"/>
            <a:ext cx="568374" cy="481120"/>
            <a:chOff x="-44" y="1473"/>
            <a:chExt cx="981" cy="1105"/>
          </a:xfrm>
        </p:grpSpPr>
        <p:pic>
          <p:nvPicPr>
            <p:cNvPr id="77" name="Picture 45" descr="desktop_computer_stylized_medium">
              <a:extLst>
                <a:ext uri="{FF2B5EF4-FFF2-40B4-BE49-F238E27FC236}">
                  <a16:creationId xmlns:a16="http://schemas.microsoft.com/office/drawing/2014/main" id="{B5E0AA1D-7586-D744-994F-5299758F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8" name="Freeform 46">
              <a:extLst>
                <a:ext uri="{FF2B5EF4-FFF2-40B4-BE49-F238E27FC236}">
                  <a16:creationId xmlns:a16="http://schemas.microsoft.com/office/drawing/2014/main" id="{93330170-8CBC-A649-AE68-31689EB3A0A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906">
            <a:extLst>
              <a:ext uri="{FF2B5EF4-FFF2-40B4-BE49-F238E27FC236}">
                <a16:creationId xmlns:a16="http://schemas.microsoft.com/office/drawing/2014/main" id="{945E18A3-AE9D-6E4B-ADDC-4DD7B8DF0208}"/>
              </a:ext>
            </a:extLst>
          </p:cNvPr>
          <p:cNvGrpSpPr>
            <a:grpSpLocks/>
          </p:cNvGrpSpPr>
          <p:nvPr/>
        </p:nvGrpSpPr>
        <p:grpSpPr bwMode="auto">
          <a:xfrm>
            <a:off x="7866822" y="2074267"/>
            <a:ext cx="285949" cy="538002"/>
            <a:chOff x="4140" y="429"/>
            <a:chExt cx="1425" cy="2396"/>
          </a:xfrm>
        </p:grpSpPr>
        <p:sp>
          <p:nvSpPr>
            <p:cNvPr id="44" name="Freeform 907">
              <a:extLst>
                <a:ext uri="{FF2B5EF4-FFF2-40B4-BE49-F238E27FC236}">
                  <a16:creationId xmlns:a16="http://schemas.microsoft.com/office/drawing/2014/main" id="{FB4BF3F5-B8DF-8B43-9F43-93C473169CC4}"/>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08">
              <a:extLst>
                <a:ext uri="{FF2B5EF4-FFF2-40B4-BE49-F238E27FC236}">
                  <a16:creationId xmlns:a16="http://schemas.microsoft.com/office/drawing/2014/main" id="{C33EE945-BC71-2E47-8D9D-5B67173BEF32}"/>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6" name="Freeform 909">
              <a:extLst>
                <a:ext uri="{FF2B5EF4-FFF2-40B4-BE49-F238E27FC236}">
                  <a16:creationId xmlns:a16="http://schemas.microsoft.com/office/drawing/2014/main" id="{3B020F50-65AF-AB47-A381-9C47451043BF}"/>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7" name="Freeform 910">
              <a:extLst>
                <a:ext uri="{FF2B5EF4-FFF2-40B4-BE49-F238E27FC236}">
                  <a16:creationId xmlns:a16="http://schemas.microsoft.com/office/drawing/2014/main" id="{C8F5504B-2D74-E74A-BF2A-44FFD9C831A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8" name="Rectangle 911">
              <a:extLst>
                <a:ext uri="{FF2B5EF4-FFF2-40B4-BE49-F238E27FC236}">
                  <a16:creationId xmlns:a16="http://schemas.microsoft.com/office/drawing/2014/main" id="{8915429C-3E68-AC49-B699-41C31E067B15}"/>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9" name="Group 912">
              <a:extLst>
                <a:ext uri="{FF2B5EF4-FFF2-40B4-BE49-F238E27FC236}">
                  <a16:creationId xmlns:a16="http://schemas.microsoft.com/office/drawing/2014/main" id="{D8FC2AB1-1E1B-B94F-AE4F-B7A1CCBBEE5D}"/>
                </a:ext>
              </a:extLst>
            </p:cNvPr>
            <p:cNvGrpSpPr>
              <a:grpSpLocks/>
            </p:cNvGrpSpPr>
            <p:nvPr/>
          </p:nvGrpSpPr>
          <p:grpSpPr bwMode="auto">
            <a:xfrm>
              <a:off x="4749" y="668"/>
              <a:ext cx="581" cy="145"/>
              <a:chOff x="614" y="2568"/>
              <a:chExt cx="725" cy="139"/>
            </a:xfrm>
          </p:grpSpPr>
          <p:sp>
            <p:nvSpPr>
              <p:cNvPr id="75" name="AutoShape 913">
                <a:extLst>
                  <a:ext uri="{FF2B5EF4-FFF2-40B4-BE49-F238E27FC236}">
                    <a16:creationId xmlns:a16="http://schemas.microsoft.com/office/drawing/2014/main" id="{6FDE333B-656F-4745-8E44-C0FF13FA6F9A}"/>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6" name="AutoShape 914">
                <a:extLst>
                  <a:ext uri="{FF2B5EF4-FFF2-40B4-BE49-F238E27FC236}">
                    <a16:creationId xmlns:a16="http://schemas.microsoft.com/office/drawing/2014/main" id="{47462B21-4333-C843-A49D-C9FED2241918}"/>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0" name="Rectangle 915">
              <a:extLst>
                <a:ext uri="{FF2B5EF4-FFF2-40B4-BE49-F238E27FC236}">
                  <a16:creationId xmlns:a16="http://schemas.microsoft.com/office/drawing/2014/main" id="{DA18D395-E02F-9C4D-B540-B2AF9F5F6A44}"/>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16">
              <a:extLst>
                <a:ext uri="{FF2B5EF4-FFF2-40B4-BE49-F238E27FC236}">
                  <a16:creationId xmlns:a16="http://schemas.microsoft.com/office/drawing/2014/main" id="{64C09154-8A77-BE45-9BA7-CC0417A337D7}"/>
                </a:ext>
              </a:extLst>
            </p:cNvPr>
            <p:cNvGrpSpPr>
              <a:grpSpLocks/>
            </p:cNvGrpSpPr>
            <p:nvPr/>
          </p:nvGrpSpPr>
          <p:grpSpPr bwMode="auto">
            <a:xfrm>
              <a:off x="4747" y="994"/>
              <a:ext cx="581" cy="134"/>
              <a:chOff x="614" y="2568"/>
              <a:chExt cx="725" cy="139"/>
            </a:xfrm>
          </p:grpSpPr>
          <p:sp>
            <p:nvSpPr>
              <p:cNvPr id="73" name="AutoShape 917">
                <a:extLst>
                  <a:ext uri="{FF2B5EF4-FFF2-40B4-BE49-F238E27FC236}">
                    <a16:creationId xmlns:a16="http://schemas.microsoft.com/office/drawing/2014/main" id="{02D37105-C2E8-0E4F-93EE-C0ED627D1AF7}"/>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4" name="AutoShape 918">
                <a:extLst>
                  <a:ext uri="{FF2B5EF4-FFF2-40B4-BE49-F238E27FC236}">
                    <a16:creationId xmlns:a16="http://schemas.microsoft.com/office/drawing/2014/main" id="{8DF52007-3122-9948-BE4C-2FABA153452A}"/>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3" name="Rectangle 919">
              <a:extLst>
                <a:ext uri="{FF2B5EF4-FFF2-40B4-BE49-F238E27FC236}">
                  <a16:creationId xmlns:a16="http://schemas.microsoft.com/office/drawing/2014/main" id="{B8350CEC-70B6-3448-A7EB-AF81762AA3F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4" name="Rectangle 920">
              <a:extLst>
                <a:ext uri="{FF2B5EF4-FFF2-40B4-BE49-F238E27FC236}">
                  <a16:creationId xmlns:a16="http://schemas.microsoft.com/office/drawing/2014/main" id="{3552A717-A94B-CD4D-AB9F-5275BCD90CC9}"/>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5" name="Group 921">
              <a:extLst>
                <a:ext uri="{FF2B5EF4-FFF2-40B4-BE49-F238E27FC236}">
                  <a16:creationId xmlns:a16="http://schemas.microsoft.com/office/drawing/2014/main" id="{E36BF57B-5511-9D4B-AACB-F30FF4478238}"/>
                </a:ext>
              </a:extLst>
            </p:cNvPr>
            <p:cNvGrpSpPr>
              <a:grpSpLocks/>
            </p:cNvGrpSpPr>
            <p:nvPr/>
          </p:nvGrpSpPr>
          <p:grpSpPr bwMode="auto">
            <a:xfrm>
              <a:off x="4733" y="1630"/>
              <a:ext cx="586" cy="151"/>
              <a:chOff x="611" y="2571"/>
              <a:chExt cx="730" cy="139"/>
            </a:xfrm>
          </p:grpSpPr>
          <p:sp>
            <p:nvSpPr>
              <p:cNvPr id="71" name="AutoShape 922">
                <a:extLst>
                  <a:ext uri="{FF2B5EF4-FFF2-40B4-BE49-F238E27FC236}">
                    <a16:creationId xmlns:a16="http://schemas.microsoft.com/office/drawing/2014/main" id="{0B4E8401-6395-D346-97F3-03C6C6119CEF}"/>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23">
                <a:extLst>
                  <a:ext uri="{FF2B5EF4-FFF2-40B4-BE49-F238E27FC236}">
                    <a16:creationId xmlns:a16="http://schemas.microsoft.com/office/drawing/2014/main" id="{85520DF6-2A78-434C-A60B-515EDDE7DAEE}"/>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6" name="Freeform 924">
              <a:extLst>
                <a:ext uri="{FF2B5EF4-FFF2-40B4-BE49-F238E27FC236}">
                  <a16:creationId xmlns:a16="http://schemas.microsoft.com/office/drawing/2014/main" id="{8561F90E-F1AA-4442-AA09-B899A01D417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7" name="Group 925">
              <a:extLst>
                <a:ext uri="{FF2B5EF4-FFF2-40B4-BE49-F238E27FC236}">
                  <a16:creationId xmlns:a16="http://schemas.microsoft.com/office/drawing/2014/main" id="{C007B7E4-8A0D-8B44-AAD8-D4CBE6D9675A}"/>
                </a:ext>
              </a:extLst>
            </p:cNvPr>
            <p:cNvGrpSpPr>
              <a:grpSpLocks/>
            </p:cNvGrpSpPr>
            <p:nvPr/>
          </p:nvGrpSpPr>
          <p:grpSpPr bwMode="auto">
            <a:xfrm>
              <a:off x="4739" y="1327"/>
              <a:ext cx="582" cy="139"/>
              <a:chOff x="614" y="2568"/>
              <a:chExt cx="725" cy="139"/>
            </a:xfrm>
          </p:grpSpPr>
          <p:sp>
            <p:nvSpPr>
              <p:cNvPr id="69" name="AutoShape 926">
                <a:extLst>
                  <a:ext uri="{FF2B5EF4-FFF2-40B4-BE49-F238E27FC236}">
                    <a16:creationId xmlns:a16="http://schemas.microsoft.com/office/drawing/2014/main" id="{2D4D8126-C9B2-954F-BF35-C34DA6DD8FD9}"/>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27">
                <a:extLst>
                  <a:ext uri="{FF2B5EF4-FFF2-40B4-BE49-F238E27FC236}">
                    <a16:creationId xmlns:a16="http://schemas.microsoft.com/office/drawing/2014/main" id="{56BEC430-2AA2-4F49-8EE0-B73447293B7B}"/>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8" name="Rectangle 928">
              <a:extLst>
                <a:ext uri="{FF2B5EF4-FFF2-40B4-BE49-F238E27FC236}">
                  <a16:creationId xmlns:a16="http://schemas.microsoft.com/office/drawing/2014/main" id="{126A2296-C9A6-9C43-9501-2D1DDB9C2636}"/>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9" name="Freeform 929">
              <a:extLst>
                <a:ext uri="{FF2B5EF4-FFF2-40B4-BE49-F238E27FC236}">
                  <a16:creationId xmlns:a16="http://schemas.microsoft.com/office/drawing/2014/main" id="{F425FCBF-A616-164F-B18B-917ED4138845}"/>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0" name="Freeform 930">
              <a:extLst>
                <a:ext uri="{FF2B5EF4-FFF2-40B4-BE49-F238E27FC236}">
                  <a16:creationId xmlns:a16="http://schemas.microsoft.com/office/drawing/2014/main" id="{353749D7-9281-8E49-A5B4-2F1781017B9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1" name="Oval 931">
              <a:extLst>
                <a:ext uri="{FF2B5EF4-FFF2-40B4-BE49-F238E27FC236}">
                  <a16:creationId xmlns:a16="http://schemas.microsoft.com/office/drawing/2014/main" id="{E1E4B180-E6CE-7442-9223-45C836FD15E6}"/>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Freeform 932">
              <a:extLst>
                <a:ext uri="{FF2B5EF4-FFF2-40B4-BE49-F238E27FC236}">
                  <a16:creationId xmlns:a16="http://schemas.microsoft.com/office/drawing/2014/main" id="{ECCE8082-44DC-AD4B-897F-AFB5B8C34192}"/>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3" name="AutoShape 933">
              <a:extLst>
                <a:ext uri="{FF2B5EF4-FFF2-40B4-BE49-F238E27FC236}">
                  <a16:creationId xmlns:a16="http://schemas.microsoft.com/office/drawing/2014/main" id="{1BDAB43E-770D-DF4E-93E5-966C49C80F0F}"/>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AutoShape 934">
              <a:extLst>
                <a:ext uri="{FF2B5EF4-FFF2-40B4-BE49-F238E27FC236}">
                  <a16:creationId xmlns:a16="http://schemas.microsoft.com/office/drawing/2014/main" id="{8EA74EC7-7C6B-2B45-9022-EE2F9191762D}"/>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5" name="Oval 935">
              <a:extLst>
                <a:ext uri="{FF2B5EF4-FFF2-40B4-BE49-F238E27FC236}">
                  <a16:creationId xmlns:a16="http://schemas.microsoft.com/office/drawing/2014/main" id="{B1DEDAB8-0FDC-2E45-9220-F22F6CB123D5}"/>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Oval 936">
              <a:extLst>
                <a:ext uri="{FF2B5EF4-FFF2-40B4-BE49-F238E27FC236}">
                  <a16:creationId xmlns:a16="http://schemas.microsoft.com/office/drawing/2014/main" id="{3E3A0AF5-D4FB-E946-A895-FC2E89C14E49}"/>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7" name="Oval 937">
              <a:extLst>
                <a:ext uri="{FF2B5EF4-FFF2-40B4-BE49-F238E27FC236}">
                  <a16:creationId xmlns:a16="http://schemas.microsoft.com/office/drawing/2014/main" id="{9AA184C2-D608-0F4A-989F-065C06CDB578}"/>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Rectangle 938">
              <a:extLst>
                <a:ext uri="{FF2B5EF4-FFF2-40B4-BE49-F238E27FC236}">
                  <a16:creationId xmlns:a16="http://schemas.microsoft.com/office/drawing/2014/main" id="{E062DB16-3338-5140-9EFE-FFD3A8DBE61A}"/>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38" name="Text Box 106">
            <a:extLst>
              <a:ext uri="{FF2B5EF4-FFF2-40B4-BE49-F238E27FC236}">
                <a16:creationId xmlns:a16="http://schemas.microsoft.com/office/drawing/2014/main" id="{EA706E7B-7E42-4C4D-9105-84D89DA5EC8E}"/>
              </a:ext>
            </a:extLst>
          </p:cNvPr>
          <p:cNvSpPr txBox="1">
            <a:spLocks noChangeArrowheads="1"/>
          </p:cNvSpPr>
          <p:nvPr/>
        </p:nvSpPr>
        <p:spPr bwMode="auto">
          <a:xfrm>
            <a:off x="5897059" y="1385191"/>
            <a:ext cx="1697901"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39" name="Freeform 104">
            <a:extLst>
              <a:ext uri="{FF2B5EF4-FFF2-40B4-BE49-F238E27FC236}">
                <a16:creationId xmlns:a16="http://schemas.microsoft.com/office/drawing/2014/main" id="{F6C78259-2E95-ED45-B4A5-25318FC554F6}"/>
              </a:ext>
            </a:extLst>
          </p:cNvPr>
          <p:cNvSpPr>
            <a:spLocks/>
          </p:cNvSpPr>
          <p:nvPr/>
        </p:nvSpPr>
        <p:spPr bwMode="auto">
          <a:xfrm>
            <a:off x="6625618" y="1769096"/>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sp>
        <p:nvSpPr>
          <p:cNvPr id="41" name="Text Box 109">
            <a:extLst>
              <a:ext uri="{FF2B5EF4-FFF2-40B4-BE49-F238E27FC236}">
                <a16:creationId xmlns:a16="http://schemas.microsoft.com/office/drawing/2014/main" id="{3064BAC3-6CCC-A440-A7CD-53A1E24BC5C3}"/>
              </a:ext>
            </a:extLst>
          </p:cNvPr>
          <p:cNvSpPr txBox="1">
            <a:spLocks noChangeArrowheads="1"/>
          </p:cNvSpPr>
          <p:nvPr/>
        </p:nvSpPr>
        <p:spPr bwMode="auto">
          <a:xfrm>
            <a:off x="8632390" y="2051586"/>
            <a:ext cx="1513876"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42" name="Text Box 107">
            <a:extLst>
              <a:ext uri="{FF2B5EF4-FFF2-40B4-BE49-F238E27FC236}">
                <a16:creationId xmlns:a16="http://schemas.microsoft.com/office/drawing/2014/main" id="{FB06723B-C673-124A-ADF8-0F77B61E5F61}"/>
              </a:ext>
            </a:extLst>
          </p:cNvPr>
          <p:cNvSpPr txBox="1">
            <a:spLocks noChangeArrowheads="1"/>
          </p:cNvSpPr>
          <p:nvPr/>
        </p:nvSpPr>
        <p:spPr bwMode="auto">
          <a:xfrm>
            <a:off x="9212920" y="3086387"/>
            <a:ext cx="2033633"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43" name="Line 334">
            <a:extLst>
              <a:ext uri="{FF2B5EF4-FFF2-40B4-BE49-F238E27FC236}">
                <a16:creationId xmlns:a16="http://schemas.microsoft.com/office/drawing/2014/main" id="{ADCEA4E0-8E69-B54E-BC11-4D55E2C5F5B3}"/>
              </a:ext>
            </a:extLst>
          </p:cNvPr>
          <p:cNvSpPr>
            <a:spLocks noChangeShapeType="1"/>
          </p:cNvSpPr>
          <p:nvPr/>
        </p:nvSpPr>
        <p:spPr bwMode="auto">
          <a:xfrm>
            <a:off x="9413455" y="2917673"/>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grpSp>
        <p:nvGrpSpPr>
          <p:cNvPr id="127" name="Group 126">
            <a:extLst>
              <a:ext uri="{FF2B5EF4-FFF2-40B4-BE49-F238E27FC236}">
                <a16:creationId xmlns:a16="http://schemas.microsoft.com/office/drawing/2014/main" id="{660821E7-3822-3E4D-B96E-A98D63D28673}"/>
              </a:ext>
            </a:extLst>
          </p:cNvPr>
          <p:cNvGrpSpPr/>
          <p:nvPr/>
        </p:nvGrpSpPr>
        <p:grpSpPr>
          <a:xfrm>
            <a:off x="8847900" y="2733388"/>
            <a:ext cx="754294" cy="393599"/>
            <a:chOff x="7493876" y="2774731"/>
            <a:chExt cx="1481958" cy="894622"/>
          </a:xfrm>
        </p:grpSpPr>
        <p:sp>
          <p:nvSpPr>
            <p:cNvPr id="128" name="Freeform 127">
              <a:extLst>
                <a:ext uri="{FF2B5EF4-FFF2-40B4-BE49-F238E27FC236}">
                  <a16:creationId xmlns:a16="http://schemas.microsoft.com/office/drawing/2014/main" id="{EC87B7E1-3570-4F4D-BDC5-88A5AD9C2F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70A5A98B-6241-3B4E-B39E-C0CEBC5027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D6AFE6D6-0231-574A-8C18-328FE15EC3ED}"/>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3CA9AD10-B553-AB4B-BD13-71B5D89DDEB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74487FB2-3450-CF4C-A8A8-A8C27224463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DE45BD87-30E6-F749-8D8E-8D227F94DED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3D997E11-BFCB-D04D-9498-3139A57B8B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5" name="Group 134">
            <a:extLst>
              <a:ext uri="{FF2B5EF4-FFF2-40B4-BE49-F238E27FC236}">
                <a16:creationId xmlns:a16="http://schemas.microsoft.com/office/drawing/2014/main" id="{26BEF537-93EE-3541-995A-29ACC34FE5ED}"/>
              </a:ext>
            </a:extLst>
          </p:cNvPr>
          <p:cNvGrpSpPr/>
          <p:nvPr/>
        </p:nvGrpSpPr>
        <p:grpSpPr>
          <a:xfrm>
            <a:off x="6966643" y="2242007"/>
            <a:ext cx="693067" cy="304790"/>
            <a:chOff x="3668110" y="2448910"/>
            <a:chExt cx="3794234" cy="2165130"/>
          </a:xfrm>
        </p:grpSpPr>
        <p:sp>
          <p:nvSpPr>
            <p:cNvPr id="136" name="Rectangle 135">
              <a:extLst>
                <a:ext uri="{FF2B5EF4-FFF2-40B4-BE49-F238E27FC236}">
                  <a16:creationId xmlns:a16="http://schemas.microsoft.com/office/drawing/2014/main" id="{9D7B168B-9B7F-9B41-8BE3-438D87B14BD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4F87234C-D81C-CE4E-91E3-255B4CD392A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8" name="Group 137">
              <a:extLst>
                <a:ext uri="{FF2B5EF4-FFF2-40B4-BE49-F238E27FC236}">
                  <a16:creationId xmlns:a16="http://schemas.microsoft.com/office/drawing/2014/main" id="{DD250F77-6984-2145-B632-C56C55DB31CD}"/>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6FC5F968-D50B-014F-A033-E4AE880542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4963B7D1-B34A-0F4B-8E53-2144EEFAD15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1628CB39-AB2A-9B45-85C7-BA3690A8D98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2908F37B-D113-D444-A3A9-DFCD1E7DE6F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 name="Group 906">
            <a:extLst>
              <a:ext uri="{FF2B5EF4-FFF2-40B4-BE49-F238E27FC236}">
                <a16:creationId xmlns:a16="http://schemas.microsoft.com/office/drawing/2014/main" id="{48A8CBBF-5F0C-D04D-A305-6C061B20825E}"/>
              </a:ext>
            </a:extLst>
          </p:cNvPr>
          <p:cNvGrpSpPr>
            <a:grpSpLocks/>
          </p:cNvGrpSpPr>
          <p:nvPr/>
        </p:nvGrpSpPr>
        <p:grpSpPr bwMode="auto">
          <a:xfrm>
            <a:off x="9027595" y="2323878"/>
            <a:ext cx="297242" cy="540574"/>
            <a:chOff x="4140" y="429"/>
            <a:chExt cx="1425" cy="2396"/>
          </a:xfrm>
        </p:grpSpPr>
        <p:sp>
          <p:nvSpPr>
            <p:cNvPr id="87" name="Freeform 907">
              <a:extLst>
                <a:ext uri="{FF2B5EF4-FFF2-40B4-BE49-F238E27FC236}">
                  <a16:creationId xmlns:a16="http://schemas.microsoft.com/office/drawing/2014/main" id="{F119A2E8-6B40-C54D-A46B-42280521446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88" name="Rectangle 908">
              <a:extLst>
                <a:ext uri="{FF2B5EF4-FFF2-40B4-BE49-F238E27FC236}">
                  <a16:creationId xmlns:a16="http://schemas.microsoft.com/office/drawing/2014/main" id="{45DBB85A-7E4F-2343-96CB-8D30FD1CE87D}"/>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89" name="Freeform 909">
              <a:extLst>
                <a:ext uri="{FF2B5EF4-FFF2-40B4-BE49-F238E27FC236}">
                  <a16:creationId xmlns:a16="http://schemas.microsoft.com/office/drawing/2014/main" id="{CA84A987-FE82-4049-99B7-CDD39C7E68A5}"/>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0" name="Freeform 910">
              <a:extLst>
                <a:ext uri="{FF2B5EF4-FFF2-40B4-BE49-F238E27FC236}">
                  <a16:creationId xmlns:a16="http://schemas.microsoft.com/office/drawing/2014/main" id="{51B4F6DB-2D55-0242-AB9C-A5AD1EE7C33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1" name="Rectangle 911">
              <a:extLst>
                <a:ext uri="{FF2B5EF4-FFF2-40B4-BE49-F238E27FC236}">
                  <a16:creationId xmlns:a16="http://schemas.microsoft.com/office/drawing/2014/main" id="{EDB91428-E9B1-C24F-89BE-502FEC0F6F6D}"/>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2" name="Group 912">
              <a:extLst>
                <a:ext uri="{FF2B5EF4-FFF2-40B4-BE49-F238E27FC236}">
                  <a16:creationId xmlns:a16="http://schemas.microsoft.com/office/drawing/2014/main" id="{FE0C9B25-9755-DF4A-A1CD-7E38FE87CD06}"/>
                </a:ext>
              </a:extLst>
            </p:cNvPr>
            <p:cNvGrpSpPr>
              <a:grpSpLocks/>
            </p:cNvGrpSpPr>
            <p:nvPr/>
          </p:nvGrpSpPr>
          <p:grpSpPr bwMode="auto">
            <a:xfrm>
              <a:off x="4749" y="668"/>
              <a:ext cx="581" cy="145"/>
              <a:chOff x="614" y="2568"/>
              <a:chExt cx="725" cy="139"/>
            </a:xfrm>
          </p:grpSpPr>
          <p:sp>
            <p:nvSpPr>
              <p:cNvPr id="117" name="AutoShape 913">
                <a:extLst>
                  <a:ext uri="{FF2B5EF4-FFF2-40B4-BE49-F238E27FC236}">
                    <a16:creationId xmlns:a16="http://schemas.microsoft.com/office/drawing/2014/main" id="{719DA4A7-9E09-1B4C-8BD9-5C144558A0C3}"/>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AutoShape 914">
                <a:extLst>
                  <a:ext uri="{FF2B5EF4-FFF2-40B4-BE49-F238E27FC236}">
                    <a16:creationId xmlns:a16="http://schemas.microsoft.com/office/drawing/2014/main" id="{DC8439CA-112F-8F42-9615-3D2766DC53D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3" name="Rectangle 915">
              <a:extLst>
                <a:ext uri="{FF2B5EF4-FFF2-40B4-BE49-F238E27FC236}">
                  <a16:creationId xmlns:a16="http://schemas.microsoft.com/office/drawing/2014/main" id="{2DAD11B1-9C4B-8B45-B30B-122FB4A73676}"/>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4" name="Group 916">
              <a:extLst>
                <a:ext uri="{FF2B5EF4-FFF2-40B4-BE49-F238E27FC236}">
                  <a16:creationId xmlns:a16="http://schemas.microsoft.com/office/drawing/2014/main" id="{73CA3132-C9E1-C542-8908-DFB4952E6EB0}"/>
                </a:ext>
              </a:extLst>
            </p:cNvPr>
            <p:cNvGrpSpPr>
              <a:grpSpLocks/>
            </p:cNvGrpSpPr>
            <p:nvPr/>
          </p:nvGrpSpPr>
          <p:grpSpPr bwMode="auto">
            <a:xfrm>
              <a:off x="4747" y="994"/>
              <a:ext cx="581" cy="134"/>
              <a:chOff x="614" y="2568"/>
              <a:chExt cx="725" cy="139"/>
            </a:xfrm>
          </p:grpSpPr>
          <p:sp>
            <p:nvSpPr>
              <p:cNvPr id="115" name="AutoShape 917">
                <a:extLst>
                  <a:ext uri="{FF2B5EF4-FFF2-40B4-BE49-F238E27FC236}">
                    <a16:creationId xmlns:a16="http://schemas.microsoft.com/office/drawing/2014/main" id="{1C055BDA-4CB8-B349-B9C3-A0532267EBBD}"/>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AutoShape 918">
                <a:extLst>
                  <a:ext uri="{FF2B5EF4-FFF2-40B4-BE49-F238E27FC236}">
                    <a16:creationId xmlns:a16="http://schemas.microsoft.com/office/drawing/2014/main" id="{20220948-F4FC-9241-A1AA-077571711BBB}"/>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5" name="Rectangle 919">
              <a:extLst>
                <a:ext uri="{FF2B5EF4-FFF2-40B4-BE49-F238E27FC236}">
                  <a16:creationId xmlns:a16="http://schemas.microsoft.com/office/drawing/2014/main" id="{61C7653E-CA0B-AE41-B225-B49FDB96C888}"/>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6" name="Rectangle 920">
              <a:extLst>
                <a:ext uri="{FF2B5EF4-FFF2-40B4-BE49-F238E27FC236}">
                  <a16:creationId xmlns:a16="http://schemas.microsoft.com/office/drawing/2014/main" id="{210C20FB-0E71-8644-AA2B-4AE32091471F}"/>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7" name="Group 921">
              <a:extLst>
                <a:ext uri="{FF2B5EF4-FFF2-40B4-BE49-F238E27FC236}">
                  <a16:creationId xmlns:a16="http://schemas.microsoft.com/office/drawing/2014/main" id="{959ED3AE-FAB5-D244-BDBC-9233AFD0BFD9}"/>
                </a:ext>
              </a:extLst>
            </p:cNvPr>
            <p:cNvGrpSpPr>
              <a:grpSpLocks/>
            </p:cNvGrpSpPr>
            <p:nvPr/>
          </p:nvGrpSpPr>
          <p:grpSpPr bwMode="auto">
            <a:xfrm>
              <a:off x="4733" y="1630"/>
              <a:ext cx="586" cy="151"/>
              <a:chOff x="611" y="2571"/>
              <a:chExt cx="730" cy="139"/>
            </a:xfrm>
          </p:grpSpPr>
          <p:sp>
            <p:nvSpPr>
              <p:cNvPr id="113" name="AutoShape 922">
                <a:extLst>
                  <a:ext uri="{FF2B5EF4-FFF2-40B4-BE49-F238E27FC236}">
                    <a16:creationId xmlns:a16="http://schemas.microsoft.com/office/drawing/2014/main" id="{887FF4F5-021C-DC4F-95A3-5042250A92A3}"/>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23">
                <a:extLst>
                  <a:ext uri="{FF2B5EF4-FFF2-40B4-BE49-F238E27FC236}">
                    <a16:creationId xmlns:a16="http://schemas.microsoft.com/office/drawing/2014/main" id="{B430D582-8E2F-D349-9605-082290BFF790}"/>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8" name="Freeform 924">
              <a:extLst>
                <a:ext uri="{FF2B5EF4-FFF2-40B4-BE49-F238E27FC236}">
                  <a16:creationId xmlns:a16="http://schemas.microsoft.com/office/drawing/2014/main" id="{C72080CE-F513-5449-8782-B1158DC8271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99" name="Group 925">
              <a:extLst>
                <a:ext uri="{FF2B5EF4-FFF2-40B4-BE49-F238E27FC236}">
                  <a16:creationId xmlns:a16="http://schemas.microsoft.com/office/drawing/2014/main" id="{ACC87EA5-D2EF-F544-AC1D-C13397415A77}"/>
                </a:ext>
              </a:extLst>
            </p:cNvPr>
            <p:cNvGrpSpPr>
              <a:grpSpLocks/>
            </p:cNvGrpSpPr>
            <p:nvPr/>
          </p:nvGrpSpPr>
          <p:grpSpPr bwMode="auto">
            <a:xfrm>
              <a:off x="4739" y="1327"/>
              <a:ext cx="582" cy="139"/>
              <a:chOff x="614" y="2568"/>
              <a:chExt cx="725" cy="139"/>
            </a:xfrm>
          </p:grpSpPr>
          <p:sp>
            <p:nvSpPr>
              <p:cNvPr id="111" name="AutoShape 926">
                <a:extLst>
                  <a:ext uri="{FF2B5EF4-FFF2-40B4-BE49-F238E27FC236}">
                    <a16:creationId xmlns:a16="http://schemas.microsoft.com/office/drawing/2014/main" id="{D8F45DD1-1D3C-9D45-9313-BFC93619C735}"/>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AutoShape 927">
                <a:extLst>
                  <a:ext uri="{FF2B5EF4-FFF2-40B4-BE49-F238E27FC236}">
                    <a16:creationId xmlns:a16="http://schemas.microsoft.com/office/drawing/2014/main" id="{0DACF3EE-628F-2846-BD5E-B7F452590716}"/>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0" name="Rectangle 928">
              <a:extLst>
                <a:ext uri="{FF2B5EF4-FFF2-40B4-BE49-F238E27FC236}">
                  <a16:creationId xmlns:a16="http://schemas.microsoft.com/office/drawing/2014/main" id="{EF304AE2-0D7C-7040-8D49-8C6150B02813}"/>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1" name="Freeform 929">
              <a:extLst>
                <a:ext uri="{FF2B5EF4-FFF2-40B4-BE49-F238E27FC236}">
                  <a16:creationId xmlns:a16="http://schemas.microsoft.com/office/drawing/2014/main" id="{E8903628-4C08-E047-B477-5FC9BD422BFB}"/>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2" name="Freeform 930">
              <a:extLst>
                <a:ext uri="{FF2B5EF4-FFF2-40B4-BE49-F238E27FC236}">
                  <a16:creationId xmlns:a16="http://schemas.microsoft.com/office/drawing/2014/main" id="{550BCC68-75B2-6043-9C70-00511267B0E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3" name="Oval 931">
              <a:extLst>
                <a:ext uri="{FF2B5EF4-FFF2-40B4-BE49-F238E27FC236}">
                  <a16:creationId xmlns:a16="http://schemas.microsoft.com/office/drawing/2014/main" id="{B27DEE5A-67C1-0A4C-A4EE-84EDFE6A897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Freeform 932">
              <a:extLst>
                <a:ext uri="{FF2B5EF4-FFF2-40B4-BE49-F238E27FC236}">
                  <a16:creationId xmlns:a16="http://schemas.microsoft.com/office/drawing/2014/main" id="{708306D0-1682-F24F-B235-52B5882F43A0}"/>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5" name="AutoShape 933">
              <a:extLst>
                <a:ext uri="{FF2B5EF4-FFF2-40B4-BE49-F238E27FC236}">
                  <a16:creationId xmlns:a16="http://schemas.microsoft.com/office/drawing/2014/main" id="{3DC134A2-FEFB-AF48-B7C4-0EC20F979CA7}"/>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6" name="AutoShape 934">
              <a:extLst>
                <a:ext uri="{FF2B5EF4-FFF2-40B4-BE49-F238E27FC236}">
                  <a16:creationId xmlns:a16="http://schemas.microsoft.com/office/drawing/2014/main" id="{009528D2-CAC6-DD42-BB0B-D58F9ECF4434}"/>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7" name="Oval 935">
              <a:extLst>
                <a:ext uri="{FF2B5EF4-FFF2-40B4-BE49-F238E27FC236}">
                  <a16:creationId xmlns:a16="http://schemas.microsoft.com/office/drawing/2014/main" id="{124F75DA-A926-8F4F-91C1-9FCDE6EE4D87}"/>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8" name="Oval 936">
              <a:extLst>
                <a:ext uri="{FF2B5EF4-FFF2-40B4-BE49-F238E27FC236}">
                  <a16:creationId xmlns:a16="http://schemas.microsoft.com/office/drawing/2014/main" id="{AB40BB06-4154-DE4F-81C1-5E6D55AD8C48}"/>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09" name="Oval 937">
              <a:extLst>
                <a:ext uri="{FF2B5EF4-FFF2-40B4-BE49-F238E27FC236}">
                  <a16:creationId xmlns:a16="http://schemas.microsoft.com/office/drawing/2014/main" id="{A6D2AE79-F91C-074D-A131-919361F60425}"/>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0" name="Rectangle 938">
              <a:extLst>
                <a:ext uri="{FF2B5EF4-FFF2-40B4-BE49-F238E27FC236}">
                  <a16:creationId xmlns:a16="http://schemas.microsoft.com/office/drawing/2014/main" id="{0ECC883B-7026-2747-AE59-CA340E5419D1}"/>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0" name="Freeform 105">
            <a:extLst>
              <a:ext uri="{FF2B5EF4-FFF2-40B4-BE49-F238E27FC236}">
                <a16:creationId xmlns:a16="http://schemas.microsoft.com/office/drawing/2014/main" id="{CF551828-9D77-D443-B443-BBEFE870B0EC}"/>
              </a:ext>
            </a:extLst>
          </p:cNvPr>
          <p:cNvSpPr>
            <a:spLocks/>
          </p:cNvSpPr>
          <p:nvPr/>
        </p:nvSpPr>
        <p:spPr bwMode="auto">
          <a:xfrm>
            <a:off x="8217430" y="2426479"/>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grpSp>
        <p:nvGrpSpPr>
          <p:cNvPr id="143" name="Group 142">
            <a:extLst>
              <a:ext uri="{FF2B5EF4-FFF2-40B4-BE49-F238E27FC236}">
                <a16:creationId xmlns:a16="http://schemas.microsoft.com/office/drawing/2014/main" id="{C62C2A35-2F70-3345-97E9-522FABF1C32D}"/>
              </a:ext>
            </a:extLst>
          </p:cNvPr>
          <p:cNvGrpSpPr/>
          <p:nvPr/>
        </p:nvGrpSpPr>
        <p:grpSpPr>
          <a:xfrm>
            <a:off x="7730789" y="2693841"/>
            <a:ext cx="693067" cy="304790"/>
            <a:chOff x="3668110" y="2448910"/>
            <a:chExt cx="3794234" cy="2165130"/>
          </a:xfrm>
        </p:grpSpPr>
        <p:sp>
          <p:nvSpPr>
            <p:cNvPr id="144" name="Rectangle 143">
              <a:extLst>
                <a:ext uri="{FF2B5EF4-FFF2-40B4-BE49-F238E27FC236}">
                  <a16:creationId xmlns:a16="http://schemas.microsoft.com/office/drawing/2014/main" id="{6CB51538-9A2D-5C46-9587-F023F5B6137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D54E9F17-6833-804E-9FDD-9EFC0779DE2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6D733205-D6AE-F946-AB08-119318066F7B}"/>
                </a:ext>
              </a:extLst>
            </p:cNvPr>
            <p:cNvGrpSpPr/>
            <p:nvPr/>
          </p:nvGrpSpPr>
          <p:grpSpPr>
            <a:xfrm>
              <a:off x="3941378" y="2603243"/>
              <a:ext cx="3202061" cy="1066110"/>
              <a:chOff x="7939341" y="3037317"/>
              <a:chExt cx="897649" cy="353919"/>
            </a:xfrm>
          </p:grpSpPr>
          <p:sp>
            <p:nvSpPr>
              <p:cNvPr id="147" name="Freeform 146">
                <a:extLst>
                  <a:ext uri="{FF2B5EF4-FFF2-40B4-BE49-F238E27FC236}">
                    <a16:creationId xmlns:a16="http://schemas.microsoft.com/office/drawing/2014/main" id="{A8F2050D-C857-EA4B-A958-5551F4D5823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30439B14-E3ED-EF42-8D87-D11AD7C9D3F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3B5F0FDC-D5AA-F74C-8919-BA2F638A02B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0D57DADE-A927-4042-9D7A-C758849C59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520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Limitations of firewalls, gateways</a:t>
            </a:r>
          </a:p>
        </p:txBody>
      </p:sp>
      <p:sp>
        <p:nvSpPr>
          <p:cNvPr id="122" name="Rectangle 3">
            <a:extLst>
              <a:ext uri="{FF2B5EF4-FFF2-40B4-BE49-F238E27FC236}">
                <a16:creationId xmlns:a16="http://schemas.microsoft.com/office/drawing/2014/main" id="{F15B7F5B-9CD7-DF4C-8F59-E1848F08E8CD}"/>
              </a:ext>
            </a:extLst>
          </p:cNvPr>
          <p:cNvSpPr txBox="1">
            <a:spLocks noChangeArrowheads="1"/>
          </p:cNvSpPr>
          <p:nvPr/>
        </p:nvSpPr>
        <p:spPr>
          <a:xfrm>
            <a:off x="1284868" y="1616462"/>
            <a:ext cx="49821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solidFill>
                  <a:srgbClr val="CC0000"/>
                </a:solidFill>
              </a:rPr>
              <a:t>IP spoofing: </a:t>
            </a:r>
            <a:r>
              <a:rPr lang="en-US" dirty="0"/>
              <a:t>router can</a:t>
            </a:r>
            <a:r>
              <a:rPr lang="en-US" altLang="ja-JP" dirty="0"/>
              <a:t>’t know if data “really” comes from claimed source</a:t>
            </a:r>
          </a:p>
          <a:p>
            <a:pPr indent="-285750"/>
            <a:r>
              <a:rPr lang="en-US" dirty="0"/>
              <a:t>if multiple app</a:t>
            </a:r>
            <a:r>
              <a:rPr lang="en-US" altLang="ja-JP" dirty="0"/>
              <a:t>s need special treatment, each has own app. gateway</a:t>
            </a:r>
          </a:p>
          <a:p>
            <a:pPr indent="-285750"/>
            <a:r>
              <a:rPr lang="en-US" dirty="0"/>
              <a:t>client software must know how to contact gateway</a:t>
            </a:r>
          </a:p>
          <a:p>
            <a:pPr lvl="1"/>
            <a:r>
              <a:rPr lang="en-US" sz="2800" dirty="0"/>
              <a:t>e.g., must set IP address of proxy in Web browser</a:t>
            </a:r>
          </a:p>
        </p:txBody>
      </p:sp>
      <p:sp>
        <p:nvSpPr>
          <p:cNvPr id="123" name="Rectangle 4">
            <a:extLst>
              <a:ext uri="{FF2B5EF4-FFF2-40B4-BE49-F238E27FC236}">
                <a16:creationId xmlns:a16="http://schemas.microsoft.com/office/drawing/2014/main" id="{AD7698B8-7EFD-3C4A-959B-E611C59A6DA0}"/>
              </a:ext>
            </a:extLst>
          </p:cNvPr>
          <p:cNvSpPr txBox="1">
            <a:spLocks noChangeArrowheads="1"/>
          </p:cNvSpPr>
          <p:nvPr/>
        </p:nvSpPr>
        <p:spPr>
          <a:xfrm>
            <a:off x="6900630" y="1632220"/>
            <a:ext cx="4841603"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filters often use all or nothing policy for UDP</a:t>
            </a:r>
          </a:p>
          <a:p>
            <a:r>
              <a:rPr lang="en-US" i="1" dirty="0">
                <a:solidFill>
                  <a:srgbClr val="0012A0"/>
                </a:solidFill>
              </a:rPr>
              <a:t>tradeoff:  </a:t>
            </a:r>
            <a:r>
              <a:rPr lang="en-US" dirty="0"/>
              <a:t>degree of communication with outside world, level of security</a:t>
            </a:r>
          </a:p>
          <a:p>
            <a:r>
              <a:rPr lang="en-US" dirty="0"/>
              <a:t>many highly protected sites still suffer from attacks</a:t>
            </a:r>
            <a:endParaRPr lang="en-US" sz="2400" dirty="0">
              <a:solidFill>
                <a:srgbClr val="FF0000"/>
              </a:solidFill>
            </a:endParaRPr>
          </a:p>
        </p:txBody>
      </p:sp>
    </p:spTree>
    <p:extLst>
      <p:ext uri="{BB962C8B-B14F-4D97-AF65-F5344CB8AC3E}">
        <p14:creationId xmlns:p14="http://schemas.microsoft.com/office/powerpoint/2010/main" val="176943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6" name="Rectangle 3">
            <a:extLst>
              <a:ext uri="{FF2B5EF4-FFF2-40B4-BE49-F238E27FC236}">
                <a16:creationId xmlns:a16="http://schemas.microsoft.com/office/drawing/2014/main" id="{1EA87565-816F-F243-842F-6AF42B558A62}"/>
              </a:ext>
            </a:extLst>
          </p:cNvPr>
          <p:cNvSpPr txBox="1">
            <a:spLocks noChangeArrowheads="1"/>
          </p:cNvSpPr>
          <p:nvPr/>
        </p:nvSpPr>
        <p:spPr>
          <a:xfrm>
            <a:off x="833011" y="1482725"/>
            <a:ext cx="11277213" cy="48704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sz="3200" dirty="0"/>
              <a:t>packet filtering:</a:t>
            </a:r>
          </a:p>
          <a:p>
            <a:pPr lvl="1"/>
            <a:r>
              <a:rPr lang="en-US" sz="2800" dirty="0"/>
              <a:t>operates on TCP/IP headers only</a:t>
            </a:r>
          </a:p>
          <a:p>
            <a:pPr lvl="1"/>
            <a:r>
              <a:rPr lang="en-US" sz="2800" dirty="0"/>
              <a:t>no correlation check among sessions </a:t>
            </a:r>
          </a:p>
          <a:p>
            <a:pPr indent="-285750"/>
            <a:r>
              <a:rPr lang="en-US" sz="3200" dirty="0">
                <a:solidFill>
                  <a:srgbClr val="CC0000"/>
                </a:solidFill>
              </a:rPr>
              <a:t>IDS: intrusion detection system</a:t>
            </a:r>
          </a:p>
          <a:p>
            <a:pPr lvl="1"/>
            <a:r>
              <a:rPr lang="en-US" sz="2800" dirty="0">
                <a:solidFill>
                  <a:srgbClr val="C00000"/>
                </a:solidFill>
              </a:rPr>
              <a:t>deep packet inspection: </a:t>
            </a:r>
            <a:r>
              <a:rPr lang="en-US" sz="2800" dirty="0"/>
              <a:t>look at packet contents (e.g., check character strings in packet against database of known virus, attack strings)</a:t>
            </a:r>
          </a:p>
          <a:p>
            <a:pPr lvl="1"/>
            <a:r>
              <a:rPr lang="en-US" sz="2800" dirty="0">
                <a:solidFill>
                  <a:srgbClr val="000099"/>
                </a:solidFill>
              </a:rPr>
              <a:t>examine correlation</a:t>
            </a:r>
            <a:r>
              <a:rPr lang="en-US" sz="2800" dirty="0"/>
              <a:t> among multiple packets</a:t>
            </a:r>
          </a:p>
          <a:p>
            <a:pPr lvl="2"/>
            <a:r>
              <a:rPr lang="en-US" sz="2400" dirty="0">
                <a:cs typeface="Gill Sans MT" charset="0"/>
              </a:rPr>
              <a:t>port scanning</a:t>
            </a:r>
          </a:p>
          <a:p>
            <a:pPr lvl="2"/>
            <a:r>
              <a:rPr lang="en-US" sz="2400" dirty="0">
                <a:cs typeface="Gill Sans MT" charset="0"/>
              </a:rPr>
              <a:t>network mapping</a:t>
            </a:r>
          </a:p>
          <a:p>
            <a:pPr lvl="2"/>
            <a:r>
              <a:rPr lang="en-US" sz="2400" dirty="0">
                <a:cs typeface="Gill Sans MT" charset="0"/>
              </a:rPr>
              <a:t>DoS attack</a:t>
            </a:r>
          </a:p>
        </p:txBody>
      </p:sp>
    </p:spTree>
    <p:extLst>
      <p:ext uri="{BB962C8B-B14F-4D97-AF65-F5344CB8AC3E}">
        <p14:creationId xmlns:p14="http://schemas.microsoft.com/office/powerpoint/2010/main" val="416500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58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Network Security (summary)</a:t>
            </a:r>
          </a:p>
        </p:txBody>
      </p:sp>
      <p:sp>
        <p:nvSpPr>
          <p:cNvPr id="431" name="Rectangle 3">
            <a:extLst>
              <a:ext uri="{FF2B5EF4-FFF2-40B4-BE49-F238E27FC236}">
                <a16:creationId xmlns:a16="http://schemas.microsoft.com/office/drawing/2014/main" id="{C6E6E1DB-EF62-1F44-9963-3A1C21989417}"/>
              </a:ext>
            </a:extLst>
          </p:cNvPr>
          <p:cNvSpPr txBox="1">
            <a:spLocks noChangeArrowheads="1"/>
          </p:cNvSpPr>
          <p:nvPr/>
        </p:nvSpPr>
        <p:spPr>
          <a:xfrm>
            <a:off x="845635" y="1377872"/>
            <a:ext cx="8148638" cy="50229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C0000"/>
                </a:solidFill>
              </a:rPr>
              <a:t>basic techniques…...</a:t>
            </a:r>
          </a:p>
          <a:p>
            <a:pPr lvl="1">
              <a:buClr>
                <a:srgbClr val="0012A0"/>
              </a:buClr>
              <a:buFont typeface="Wingdings" pitchFamily="2" charset="2"/>
              <a:buChar char="§"/>
            </a:pPr>
            <a:r>
              <a:rPr lang="en-US" sz="2800" dirty="0"/>
              <a:t>cryptography (symmetric and public key)</a:t>
            </a:r>
          </a:p>
          <a:p>
            <a:pPr lvl="1">
              <a:buClr>
                <a:srgbClr val="0012A0"/>
              </a:buClr>
              <a:buFont typeface="Wingdings" pitchFamily="2" charset="2"/>
              <a:buChar char="§"/>
            </a:pPr>
            <a:r>
              <a:rPr lang="en-US" sz="2800" dirty="0"/>
              <a:t>message integrity</a:t>
            </a:r>
          </a:p>
          <a:p>
            <a:pPr lvl="1">
              <a:buClr>
                <a:srgbClr val="0012A0"/>
              </a:buClr>
              <a:buFont typeface="Wingdings" pitchFamily="2" charset="2"/>
              <a:buChar char="§"/>
            </a:pPr>
            <a:r>
              <a:rPr lang="en-US" sz="2800" dirty="0"/>
              <a:t>end-point authentication</a:t>
            </a:r>
          </a:p>
          <a:p>
            <a:pPr>
              <a:buFont typeface="Wingdings" charset="0"/>
              <a:buNone/>
            </a:pPr>
            <a:r>
              <a:rPr lang="en-US" sz="3200" dirty="0">
                <a:solidFill>
                  <a:srgbClr val="CC0000"/>
                </a:solidFill>
              </a:rPr>
              <a:t>…. used in many different security scenarios</a:t>
            </a:r>
          </a:p>
          <a:p>
            <a:pPr lvl="1">
              <a:buClr>
                <a:srgbClr val="0012A0"/>
              </a:buClr>
              <a:buFont typeface="Wingdings" pitchFamily="2" charset="2"/>
              <a:buChar char="§"/>
            </a:pPr>
            <a:r>
              <a:rPr lang="en-US" sz="2800" dirty="0"/>
              <a:t>secure email</a:t>
            </a:r>
          </a:p>
          <a:p>
            <a:pPr lvl="1">
              <a:buClr>
                <a:srgbClr val="0012A0"/>
              </a:buClr>
              <a:buFont typeface="Wingdings" pitchFamily="2" charset="2"/>
              <a:buChar char="§"/>
            </a:pPr>
            <a:r>
              <a:rPr lang="en-US" sz="2800" dirty="0"/>
              <a:t>secure transport (TLS)</a:t>
            </a:r>
          </a:p>
          <a:p>
            <a:pPr lvl="1">
              <a:buClr>
                <a:srgbClr val="0012A0"/>
              </a:buClr>
              <a:buFont typeface="Wingdings" pitchFamily="2" charset="2"/>
              <a:buChar char="§"/>
            </a:pPr>
            <a:r>
              <a:rPr lang="en-US" sz="2800" dirty="0"/>
              <a:t>IP sec</a:t>
            </a:r>
          </a:p>
          <a:p>
            <a:pPr lvl="1">
              <a:buClr>
                <a:srgbClr val="0012A0"/>
              </a:buClr>
              <a:buFont typeface="Wingdings" pitchFamily="2" charset="2"/>
              <a:buChar char="§"/>
            </a:pPr>
            <a:r>
              <a:rPr lang="en-US" sz="2800" dirty="0"/>
              <a:t>802.11, 4G/5G</a:t>
            </a:r>
          </a:p>
          <a:p>
            <a:pPr>
              <a:buFont typeface="Wingdings" charset="0"/>
              <a:buNone/>
            </a:pPr>
            <a:r>
              <a:rPr lang="en-US" sz="3200" dirty="0">
                <a:solidFill>
                  <a:srgbClr val="CC0000"/>
                </a:solidFill>
              </a:rPr>
              <a:t>operational security: firewalls and IDS</a:t>
            </a:r>
          </a:p>
          <a:p>
            <a:pPr lvl="1"/>
            <a:endParaRPr lang="en-US" dirty="0">
              <a:latin typeface="Gill Sans MT" charset="0"/>
            </a:endParaRPr>
          </a:p>
        </p:txBody>
      </p:sp>
      <p:pic>
        <p:nvPicPr>
          <p:cNvPr id="439" name="Picture 438" descr="A train crossing a bridge over a body of water&#10;&#10;Description automatically generated">
            <a:extLst>
              <a:ext uri="{FF2B5EF4-FFF2-40B4-BE49-F238E27FC236}">
                <a16:creationId xmlns:a16="http://schemas.microsoft.com/office/drawing/2014/main" id="{957784D3-47F5-F74E-A1AC-B09C73767788}"/>
              </a:ext>
            </a:extLst>
          </p:cNvPr>
          <p:cNvPicPr>
            <a:picLocks noChangeAspect="1"/>
          </p:cNvPicPr>
          <p:nvPr/>
        </p:nvPicPr>
        <p:blipFill>
          <a:blip r:embed="rId3"/>
          <a:stretch>
            <a:fillRect/>
          </a:stretch>
        </p:blipFill>
        <p:spPr>
          <a:xfrm>
            <a:off x="8332372" y="570101"/>
            <a:ext cx="3102316" cy="2326737"/>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2547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There are bad guys (and girls) out there!</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990600" y="1494181"/>
            <a:ext cx="1057854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None/>
            </a:pPr>
            <a:r>
              <a:rPr lang="en-US" i="1" u="sng" dirty="0">
                <a:solidFill>
                  <a:srgbClr val="0012A0"/>
                </a:solidFill>
              </a:rPr>
              <a:t>Q:</a:t>
            </a:r>
            <a:r>
              <a:rPr lang="en-US" i="1" dirty="0">
                <a:solidFill>
                  <a:srgbClr val="0012A0"/>
                </a:solidFill>
              </a:rPr>
              <a:t>  </a:t>
            </a:r>
            <a:r>
              <a:rPr lang="en-US" dirty="0"/>
              <a:t>What can a “</a:t>
            </a:r>
            <a:r>
              <a:rPr lang="en-US" altLang="ja-JP" dirty="0"/>
              <a:t>bad guy” do?</a:t>
            </a:r>
          </a:p>
          <a:p>
            <a:pPr indent="-339725">
              <a:buNone/>
            </a:pPr>
            <a:r>
              <a:rPr lang="en-US" i="1" u="sng" dirty="0">
                <a:solidFill>
                  <a:srgbClr val="0012A0"/>
                </a:solidFill>
              </a:rPr>
              <a:t>A:</a:t>
            </a:r>
            <a:r>
              <a:rPr lang="en-US" i="1" dirty="0">
                <a:solidFill>
                  <a:srgbClr val="0012A0"/>
                </a:solidFill>
              </a:rPr>
              <a:t>  </a:t>
            </a:r>
            <a:r>
              <a:rPr lang="en-US" dirty="0"/>
              <a:t>A lot! </a:t>
            </a:r>
          </a:p>
          <a:p>
            <a:pPr lvl="1"/>
            <a:r>
              <a:rPr lang="en-US" sz="2800" dirty="0">
                <a:solidFill>
                  <a:srgbClr val="C00000"/>
                </a:solidFill>
              </a:rPr>
              <a:t>eavesdrop: </a:t>
            </a:r>
            <a:r>
              <a:rPr lang="en-US" sz="2800" dirty="0"/>
              <a:t>intercept messages</a:t>
            </a:r>
          </a:p>
          <a:p>
            <a:pPr lvl="1"/>
            <a:r>
              <a:rPr lang="en-US" sz="2800" dirty="0"/>
              <a:t>actively </a:t>
            </a:r>
            <a:r>
              <a:rPr lang="en-US" sz="2800" dirty="0">
                <a:solidFill>
                  <a:srgbClr val="C00000"/>
                </a:solidFill>
              </a:rPr>
              <a:t>insert</a:t>
            </a:r>
            <a:r>
              <a:rPr lang="en-US" sz="2800" dirty="0"/>
              <a:t> messages into connection</a:t>
            </a:r>
          </a:p>
          <a:p>
            <a:pPr lvl="1"/>
            <a:r>
              <a:rPr lang="en-US" sz="2800" dirty="0">
                <a:solidFill>
                  <a:srgbClr val="C00000"/>
                </a:solidFill>
              </a:rPr>
              <a:t>impersonation: </a:t>
            </a:r>
            <a:r>
              <a:rPr lang="en-US" sz="2800" dirty="0"/>
              <a:t>can fake (spoof) source address in packet (or any field in packet)</a:t>
            </a:r>
          </a:p>
          <a:p>
            <a:pPr lvl="1"/>
            <a:r>
              <a:rPr lang="en-US" sz="2800" dirty="0">
                <a:solidFill>
                  <a:srgbClr val="C00000"/>
                </a:solidFill>
              </a:rPr>
              <a:t>hijacking: </a:t>
            </a:r>
            <a:r>
              <a:rPr lang="en-US" altLang="ja-JP" sz="2800" dirty="0"/>
              <a:t>“take over” ongoing connection by removing sender or receiver, inserting himself in place</a:t>
            </a:r>
          </a:p>
          <a:p>
            <a:pPr lvl="1"/>
            <a:r>
              <a:rPr lang="en-US" sz="2800" dirty="0">
                <a:solidFill>
                  <a:srgbClr val="C00000"/>
                </a:solidFill>
              </a:rPr>
              <a:t>denial of service: </a:t>
            </a:r>
            <a:r>
              <a:rPr lang="en-US" sz="2800" dirty="0"/>
              <a:t>prevent service from being used by others (e.g.,  by overloading resources)</a:t>
            </a:r>
          </a:p>
          <a:p>
            <a:pPr marL="461963" indent="-250825"/>
            <a:endParaRPr lang="en-US" dirty="0"/>
          </a:p>
        </p:txBody>
      </p:sp>
    </p:spTree>
    <p:extLst>
      <p:ext uri="{BB962C8B-B14F-4D97-AF65-F5344CB8AC3E}">
        <p14:creationId xmlns:p14="http://schemas.microsoft.com/office/powerpoint/2010/main" val="36760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dissolve">
                                      <p:cBhvr>
                                        <p:cTn id="7" dur="500"/>
                                        <p:tgtEl>
                                          <p:spTgt spid="3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
                                            <p:txEl>
                                              <p:pRg st="2" end="2"/>
                                            </p:txEl>
                                          </p:spTgt>
                                        </p:tgtEl>
                                        <p:attrNameLst>
                                          <p:attrName>style.visibility</p:attrName>
                                        </p:attrNameLst>
                                      </p:cBhvr>
                                      <p:to>
                                        <p:strVal val="visible"/>
                                      </p:to>
                                    </p:set>
                                    <p:animEffect transition="in" filter="dissolve">
                                      <p:cBhvr>
                                        <p:cTn id="10" dur="500"/>
                                        <p:tgtEl>
                                          <p:spTgt spid="3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animEffect transition="in" filter="dissolve">
                                      <p:cBhvr>
                                        <p:cTn id="13" dur="500"/>
                                        <p:tgtEl>
                                          <p:spTgt spid="32">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2">
                                            <p:txEl>
                                              <p:pRg st="4" end="4"/>
                                            </p:txEl>
                                          </p:spTgt>
                                        </p:tgtEl>
                                        <p:attrNameLst>
                                          <p:attrName>style.visibility</p:attrName>
                                        </p:attrNameLst>
                                      </p:cBhvr>
                                      <p:to>
                                        <p:strVal val="visible"/>
                                      </p:to>
                                    </p:set>
                                    <p:animEffect transition="in" filter="dissolve">
                                      <p:cBhvr>
                                        <p:cTn id="16" dur="500"/>
                                        <p:tgtEl>
                                          <p:spTgt spid="32">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animEffect transition="in" filter="dissolve">
                                      <p:cBhvr>
                                        <p:cTn id="19" dur="500"/>
                                        <p:tgtEl>
                                          <p:spTgt spid="32">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rgbClr val="011199"/>
              </a:buClr>
            </a:pPr>
            <a:r>
              <a:rPr lang="en-US" dirty="0"/>
              <a:t>Principles of cryptography</a:t>
            </a:r>
          </a:p>
          <a:p>
            <a:pPr>
              <a:buClr>
                <a:schemeClr val="bg1">
                  <a:lumMod val="75000"/>
                </a:schemeClr>
              </a:buClr>
            </a:pPr>
            <a:r>
              <a:rPr lang="en-US" dirty="0">
                <a:solidFill>
                  <a:schemeClr val="bg1">
                    <a:lumMod val="75000"/>
                  </a:schemeClr>
                </a:solidFill>
              </a:rPr>
              <a:t>Message integrity, authentication</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a:t>
            </a:fld>
            <a:endParaRPr lang="en-US" dirty="0"/>
          </a:p>
        </p:txBody>
      </p:sp>
    </p:spTree>
    <p:extLst>
      <p:ext uri="{BB962C8B-B14F-4D97-AF65-F5344CB8AC3E}">
        <p14:creationId xmlns:p14="http://schemas.microsoft.com/office/powerpoint/2010/main" val="247381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 language of cryptography</a:t>
            </a:r>
            <a:endParaRPr lang="en-US" sz="4400" dirty="0"/>
          </a:p>
        </p:txBody>
      </p:sp>
      <p:sp>
        <p:nvSpPr>
          <p:cNvPr id="4" name="Rectangle 3">
            <a:extLst>
              <a:ext uri="{FF2B5EF4-FFF2-40B4-BE49-F238E27FC236}">
                <a16:creationId xmlns:a16="http://schemas.microsoft.com/office/drawing/2014/main" id="{3742457F-FF73-744F-B4C8-89563BF1DA4D}"/>
              </a:ext>
            </a:extLst>
          </p:cNvPr>
          <p:cNvSpPr txBox="1">
            <a:spLocks noChangeArrowheads="1"/>
          </p:cNvSpPr>
          <p:nvPr/>
        </p:nvSpPr>
        <p:spPr>
          <a:xfrm>
            <a:off x="1519721" y="4692444"/>
            <a:ext cx="8218488" cy="1589087"/>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t>
            </a:r>
            <a:r>
              <a:rPr lang="en-US" dirty="0">
                <a:solidFill>
                  <a:srgbClr val="FF0000"/>
                </a:solidFill>
              </a:rPr>
              <a:t> </a:t>
            </a:r>
            <a:r>
              <a:rPr lang="en-US" dirty="0"/>
              <a:t>plaintext message</a:t>
            </a:r>
          </a:p>
          <a:p>
            <a:pPr>
              <a:buFont typeface="Wingdings" charset="0"/>
              <a:buNone/>
            </a:pPr>
            <a:r>
              <a:rPr lang="en-US" dirty="0">
                <a:solidFill>
                  <a:srgbClr val="C00000"/>
                </a:solidFill>
              </a:rPr>
              <a:t>K</a:t>
            </a:r>
            <a:r>
              <a:rPr lang="en-US" baseline="-25000" dirty="0">
                <a:solidFill>
                  <a:srgbClr val="C00000"/>
                </a:solidFill>
              </a:rPr>
              <a:t>A</a:t>
            </a:r>
            <a:r>
              <a:rPr lang="en-US" dirty="0">
                <a:solidFill>
                  <a:srgbClr val="C00000"/>
                </a:solidFill>
              </a:rPr>
              <a:t>(m): </a:t>
            </a:r>
            <a:r>
              <a:rPr lang="en-US" dirty="0"/>
              <a:t>ciphertext, encrypted with key K</a:t>
            </a:r>
            <a:r>
              <a:rPr lang="en-US" baseline="-25000" dirty="0"/>
              <a:t>A</a:t>
            </a:r>
            <a:endParaRPr lang="en-US" dirty="0"/>
          </a:p>
          <a:p>
            <a:pPr>
              <a:buFont typeface="Wingdings" charset="0"/>
              <a:buNone/>
            </a:pPr>
            <a:r>
              <a:rPr lang="en-US" dirty="0">
                <a:solidFill>
                  <a:srgbClr val="C00000"/>
                </a:solidFill>
              </a:rPr>
              <a:t>m = K</a:t>
            </a:r>
            <a:r>
              <a:rPr lang="en-US" baseline="-25000" dirty="0">
                <a:solidFill>
                  <a:srgbClr val="C00000"/>
                </a:solidFill>
              </a:rPr>
              <a:t>B</a:t>
            </a:r>
            <a:r>
              <a:rPr lang="en-US" dirty="0">
                <a:solidFill>
                  <a:srgbClr val="C00000"/>
                </a:solidFill>
              </a:rPr>
              <a:t>(K</a:t>
            </a:r>
            <a:r>
              <a:rPr lang="en-US" baseline="-25000" dirty="0">
                <a:solidFill>
                  <a:srgbClr val="C00000"/>
                </a:solidFill>
              </a:rPr>
              <a:t>A</a:t>
            </a:r>
            <a:r>
              <a:rPr lang="en-US" dirty="0">
                <a:solidFill>
                  <a:srgbClr val="C00000"/>
                </a:solidFill>
              </a:rPr>
              <a:t>(m))</a:t>
            </a:r>
            <a:endParaRPr lang="en-US" baseline="-25000" dirty="0">
              <a:solidFill>
                <a:srgbClr val="C00000"/>
              </a:solidFill>
            </a:endParaRPr>
          </a:p>
          <a:p>
            <a:pPr>
              <a:buFont typeface="Wingdings" charset="0"/>
              <a:buNone/>
            </a:pPr>
            <a:endParaRPr lang="en-US" sz="2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641910"/>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644056"/>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 name="Text Box 7">
            <a:extLst>
              <a:ext uri="{FF2B5EF4-FFF2-40B4-BE49-F238E27FC236}">
                <a16:creationId xmlns:a16="http://schemas.microsoft.com/office/drawing/2014/main" id="{F0757022-6774-C94A-BAA4-D350B1EA728A}"/>
              </a:ext>
            </a:extLst>
          </p:cNvPr>
          <p:cNvSpPr txBox="1">
            <a:spLocks noChangeArrowheads="1"/>
          </p:cNvSpPr>
          <p:nvPr/>
        </p:nvSpPr>
        <p:spPr bwMode="auto">
          <a:xfrm>
            <a:off x="4834627" y="2648985"/>
            <a:ext cx="1455738"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193706" y="1762818"/>
            <a:ext cx="509588" cy="582613"/>
            <a:chOff x="203" y="1789"/>
            <a:chExt cx="321"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296" y="1865"/>
              <a:ext cx="22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706149"/>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descr="Eve">
            <a:extLst>
              <a:ext uri="{FF2B5EF4-FFF2-40B4-BE49-F238E27FC236}">
                <a16:creationId xmlns:a16="http://schemas.microsoft.com/office/drawing/2014/main" id="{5FB61849-AF28-B748-AC63-D36BB6A42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344" y="355510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691503"/>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759766"/>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705791"/>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770878"/>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sp>
        <p:nvSpPr>
          <p:cNvPr id="17" name="Freeform 18">
            <a:extLst>
              <a:ext uri="{FF2B5EF4-FFF2-40B4-BE49-F238E27FC236}">
                <a16:creationId xmlns:a16="http://schemas.microsoft.com/office/drawing/2014/main" id="{D7A11F5F-767A-EC4C-B0AA-6D4085AF7666}"/>
              </a:ext>
            </a:extLst>
          </p:cNvPr>
          <p:cNvSpPr>
            <a:spLocks/>
          </p:cNvSpPr>
          <p:nvPr/>
        </p:nvSpPr>
        <p:spPr bwMode="auto">
          <a:xfrm>
            <a:off x="4933606" y="3156641"/>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18" name="Freeform 19">
            <a:extLst>
              <a:ext uri="{FF2B5EF4-FFF2-40B4-BE49-F238E27FC236}">
                <a16:creationId xmlns:a16="http://schemas.microsoft.com/office/drawing/2014/main" id="{9570F99C-C488-E54E-B34B-F9DE1A458E77}"/>
              </a:ext>
            </a:extLst>
          </p:cNvPr>
          <p:cNvSpPr>
            <a:spLocks/>
          </p:cNvSpPr>
          <p:nvPr/>
        </p:nvSpPr>
        <p:spPr bwMode="auto">
          <a:xfrm flipH="1">
            <a:off x="5608294" y="3155054"/>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1" name="Text Box 22">
            <a:extLst>
              <a:ext uri="{FF2B5EF4-FFF2-40B4-BE49-F238E27FC236}">
                <a16:creationId xmlns:a16="http://schemas.microsoft.com/office/drawing/2014/main" id="{C0B23DD9-B76B-B44C-8FA0-D0B4E6E00583}"/>
              </a:ext>
            </a:extLst>
          </p:cNvPr>
          <p:cNvSpPr txBox="1">
            <a:spLocks noChangeArrowheads="1"/>
          </p:cNvSpPr>
          <p:nvPr/>
        </p:nvSpPr>
        <p:spPr bwMode="auto">
          <a:xfrm>
            <a:off x="3674719" y="1529453"/>
            <a:ext cx="1824038" cy="9858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Alice’</a:t>
            </a:r>
            <a:r>
              <a:rPr lang="en-US" altLang="ja-JP" sz="2400" dirty="0">
                <a:latin typeface="+mn-lt"/>
                <a:cs typeface="Arial" charset="0"/>
              </a:rPr>
              <a:t>s </a:t>
            </a:r>
          </a:p>
          <a:p>
            <a:pPr>
              <a:lnSpc>
                <a:spcPct val="80000"/>
              </a:lnSpc>
            </a:pPr>
            <a:r>
              <a:rPr lang="en-US" sz="2400" dirty="0">
                <a:latin typeface="+mn-lt"/>
                <a:cs typeface="Arial" charset="0"/>
              </a:rPr>
              <a:t>encryption</a:t>
            </a:r>
          </a:p>
          <a:p>
            <a:pPr>
              <a:lnSpc>
                <a:spcPct val="80000"/>
              </a:lnSpc>
            </a:pPr>
            <a:r>
              <a:rPr lang="en-US" sz="2400" dirty="0">
                <a:latin typeface="+mn-lt"/>
                <a:cs typeface="Arial" charset="0"/>
              </a:rPr>
              <a:t>key</a:t>
            </a:r>
          </a:p>
        </p:txBody>
      </p:sp>
      <p:sp>
        <p:nvSpPr>
          <p:cNvPr id="22" name="Text Box 23">
            <a:extLst>
              <a:ext uri="{FF2B5EF4-FFF2-40B4-BE49-F238E27FC236}">
                <a16:creationId xmlns:a16="http://schemas.microsoft.com/office/drawing/2014/main" id="{809532EF-4B73-154F-9DF4-49771781082B}"/>
              </a:ext>
            </a:extLst>
          </p:cNvPr>
          <p:cNvSpPr txBox="1">
            <a:spLocks noChangeArrowheads="1"/>
          </p:cNvSpPr>
          <p:nvPr/>
        </p:nvSpPr>
        <p:spPr bwMode="auto">
          <a:xfrm>
            <a:off x="7327556" y="1597716"/>
            <a:ext cx="1657350" cy="9858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Bob</a:t>
            </a:r>
            <a:r>
              <a:rPr lang="en-US" altLang="ja-JP" sz="2400" dirty="0">
                <a:latin typeface="+mn-lt"/>
                <a:cs typeface="Arial" charset="0"/>
              </a:rPr>
              <a:t>’s </a:t>
            </a:r>
          </a:p>
          <a:p>
            <a:pPr>
              <a:lnSpc>
                <a:spcPct val="80000"/>
              </a:lnSpc>
            </a:pPr>
            <a:r>
              <a:rPr lang="en-US" sz="2400" dirty="0">
                <a:latin typeface="+mn-lt"/>
                <a:cs typeface="Arial" charset="0"/>
              </a:rPr>
              <a:t>decryption</a:t>
            </a:r>
          </a:p>
          <a:p>
            <a:pPr>
              <a:lnSpc>
                <a:spcPct val="80000"/>
              </a:lnSpc>
            </a:pPr>
            <a:r>
              <a:rPr lang="en-US" sz="2400" dirty="0">
                <a:latin typeface="+mn-lt"/>
                <a:cs typeface="Arial" charset="0"/>
              </a:rPr>
              <a:t>key</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583" y="1802434"/>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6867181" y="1892991"/>
            <a:ext cx="501650" cy="568325"/>
            <a:chOff x="203" y="1789"/>
            <a:chExt cx="316"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298" y="1856"/>
              <a:ext cx="22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3227044" y="1540566"/>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6805269" y="1634228"/>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279113"/>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238402"/>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314409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3124216"/>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3089705"/>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2">
            <a:extLst>
              <a:ext uri="{FF2B5EF4-FFF2-40B4-BE49-F238E27FC236}">
                <a16:creationId xmlns:a16="http://schemas.microsoft.com/office/drawing/2014/main" id="{18CDF60A-5D15-834D-BFE1-94FFE10C1D4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8</a:t>
            </a:fld>
            <a:endParaRPr lang="en-US" dirty="0"/>
          </a:p>
        </p:txBody>
      </p:sp>
    </p:spTree>
    <p:extLst>
      <p:ext uri="{BB962C8B-B14F-4D97-AF65-F5344CB8AC3E}">
        <p14:creationId xmlns:p14="http://schemas.microsoft.com/office/powerpoint/2010/main" val="34295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Breaking an encryption scheme</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2800" dirty="0"/>
              <a:t>statistical 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a:t>
            </a:fld>
            <a:endParaRPr lang="en-US" dirty="0"/>
          </a:p>
        </p:txBody>
      </p:sp>
    </p:spTree>
    <p:extLst>
      <p:ext uri="{BB962C8B-B14F-4D97-AF65-F5344CB8AC3E}">
        <p14:creationId xmlns:p14="http://schemas.microsoft.com/office/powerpoint/2010/main" val="338552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9225</TotalTime>
  <Words>4973</Words>
  <Application>Microsoft Macintosh PowerPoint</Application>
  <PresentationFormat>Widescreen</PresentationFormat>
  <Paragraphs>1093</Paragraphs>
  <Slides>58</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 Unicode MS</vt:lpstr>
      <vt:lpstr>ＭＳ Ｐゴシック</vt:lpstr>
      <vt:lpstr>Arial</vt:lpstr>
      <vt:lpstr>Calibri</vt:lpstr>
      <vt:lpstr>Courier New</vt:lpstr>
      <vt:lpstr>Gill Sans MT</vt:lpstr>
      <vt:lpstr>Wingdings</vt:lpstr>
      <vt:lpstr>ZapfDingbats</vt:lpstr>
      <vt:lpstr>Office Theme</vt:lpstr>
      <vt:lpstr>CSCE 5580 – Computer Networks  Instructor: Tao Wang</vt:lpstr>
      <vt:lpstr>Network Security</vt:lpstr>
      <vt:lpstr>What is network security?</vt:lpstr>
      <vt:lpstr>Friends and enemies: Alice, Bob, Trudy</vt:lpstr>
      <vt:lpstr>Friends and enemies: Alice, Bob, Trudy</vt:lpstr>
      <vt:lpstr>There are bad guys (and girls) out there!</vt:lpstr>
      <vt:lpstr>Chapter 8 outline</vt:lpstr>
      <vt:lpstr>The language of cryptography</vt:lpstr>
      <vt:lpstr>Breaking an encryption scheme</vt:lpstr>
      <vt:lpstr>Symmetric key cryptography</vt:lpstr>
      <vt:lpstr>Simple encryption scheme</vt:lpstr>
      <vt:lpstr>Symmetric key crypto: DES</vt:lpstr>
      <vt:lpstr>AES: Advanced Encryption Standard</vt:lpstr>
      <vt:lpstr>Public Key Cryptography</vt:lpstr>
      <vt:lpstr>Public Key Cryptography</vt:lpstr>
      <vt:lpstr>Public key encryption algorithms</vt:lpstr>
      <vt:lpstr>RSA in practice: session keys</vt:lpstr>
      <vt:lpstr>Chapter 8 outline</vt:lpstr>
      <vt:lpstr>Authentication</vt:lpstr>
      <vt:lpstr>Authentication</vt:lpstr>
      <vt:lpstr>Authentication: another try</vt:lpstr>
      <vt:lpstr>Authentication: another try</vt:lpstr>
      <vt:lpstr>Authentication: a third try</vt:lpstr>
      <vt:lpstr>Authentication: a third try</vt:lpstr>
      <vt:lpstr>Authentication: a modified third try</vt:lpstr>
      <vt:lpstr>Authentication: a modified third try</vt:lpstr>
      <vt:lpstr>Authentication: a fourth try</vt:lpstr>
      <vt:lpstr>Authentication: ap5.0</vt:lpstr>
      <vt:lpstr>Authentication: ap5.0 – there’s still a flaw!</vt:lpstr>
      <vt:lpstr>Public key Certification Authorities (CA)</vt:lpstr>
      <vt:lpstr>Public key Certification Authorities (CA)</vt:lpstr>
      <vt:lpstr>HTTPS</vt:lpstr>
      <vt:lpstr>HTTPS</vt:lpstr>
      <vt:lpstr>PowerPoint Presentation</vt:lpstr>
      <vt:lpstr>Chapter 8 outline</vt:lpstr>
      <vt:lpstr>Digital signatures </vt:lpstr>
      <vt:lpstr>Digital signatures </vt:lpstr>
      <vt:lpstr>Message digests</vt:lpstr>
      <vt:lpstr>Internet checksum: poor crypto hash function</vt:lpstr>
      <vt:lpstr>Hash function algorithms</vt:lpstr>
      <vt:lpstr>Chapter 8 outline</vt:lpstr>
      <vt:lpstr>Secure e-mail: confidentiality </vt:lpstr>
      <vt:lpstr>Secure e-mail: confidentiality (more) </vt:lpstr>
      <vt:lpstr>Secure e-mail: integrity, authentication</vt:lpstr>
      <vt:lpstr>Secure e-mail: integrity, authentication</vt:lpstr>
      <vt:lpstr>Chapter 8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Zalavadia, Kishan Kumar</cp:lastModifiedBy>
  <cp:revision>296</cp:revision>
  <dcterms:created xsi:type="dcterms:W3CDTF">2020-01-18T07:24:59Z</dcterms:created>
  <dcterms:modified xsi:type="dcterms:W3CDTF">2024-11-21T23:11:00Z</dcterms:modified>
</cp:coreProperties>
</file>