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1253" r:id="rId2"/>
    <p:sldId id="1002" r:id="rId3"/>
    <p:sldId id="1003" r:id="rId4"/>
    <p:sldId id="1004" r:id="rId5"/>
    <p:sldId id="1005" r:id="rId6"/>
    <p:sldId id="1008" r:id="rId7"/>
    <p:sldId id="1009" r:id="rId8"/>
    <p:sldId id="1010" r:id="rId9"/>
    <p:sldId id="1011" r:id="rId10"/>
    <p:sldId id="1012" r:id="rId11"/>
    <p:sldId id="1013" r:id="rId12"/>
    <p:sldId id="1014" r:id="rId13"/>
    <p:sldId id="1256" r:id="rId14"/>
    <p:sldId id="1257" r:id="rId15"/>
    <p:sldId id="1015" r:id="rId16"/>
    <p:sldId id="1217" r:id="rId17"/>
    <p:sldId id="1017" r:id="rId18"/>
    <p:sldId id="1021" r:id="rId19"/>
    <p:sldId id="1022" r:id="rId20"/>
    <p:sldId id="1020" r:id="rId21"/>
    <p:sldId id="1206" r:id="rId22"/>
    <p:sldId id="1023" r:id="rId23"/>
    <p:sldId id="1025" r:id="rId24"/>
    <p:sldId id="1028" r:id="rId25"/>
    <p:sldId id="1029" r:id="rId26"/>
    <p:sldId id="1208" r:id="rId27"/>
    <p:sldId id="1209" r:id="rId28"/>
    <p:sldId id="1216" r:id="rId29"/>
    <p:sldId id="1212" r:id="rId30"/>
    <p:sldId id="1030" r:id="rId31"/>
    <p:sldId id="1040" r:id="rId32"/>
    <p:sldId id="1037" r:id="rId33"/>
    <p:sldId id="1039" r:id="rId34"/>
    <p:sldId id="125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89824"/>
  </p:normalViewPr>
  <p:slideViewPr>
    <p:cSldViewPr snapToGrid="0" snapToObjects="1">
      <p:cViewPr>
        <p:scale>
          <a:sx n="83" d="100"/>
          <a:sy n="83" d="100"/>
        </p:scale>
        <p:origin x="936" y="472"/>
      </p:cViewPr>
      <p:guideLst>
        <p:guide orient="horz" pos="96"/>
        <p:guide/>
      </p:guideLst>
    </p:cSldViewPr>
  </p:slideViewPr>
  <p:notesTextViewPr>
    <p:cViewPr>
      <p:scale>
        <a:sx n="180" d="100"/>
        <a:sy n="18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5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 1: 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 2: </a:t>
            </a:r>
            <a:r>
              <a:rPr lang="en-US" dirty="0" err="1"/>
              <a:t>Rc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Remember we should not add the rates.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Important</a:t>
            </a:r>
            <a:r>
              <a:rPr lang="en-US" dirty="0"/>
              <a:t>: Homework and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09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 is not always the bottleneck.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911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1E438-A571-E81D-A01A-9CBE7CA73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B3ABE3-2232-4539-A665-8ABCB890F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85F012-DAA0-0185-6E0E-E194617A6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X – Indicates boundaries (Mbps)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 – Delays between the nodes in seconds.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 1: 35mpbs (D-1-2-S)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 2: Calculate delays for all paths and then take the smallest 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Ex: D-1-2-S : 5+3+10 = 18seconds delay.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 3: 35mbps (D-1-2-S), 20mbps (D-4-5-S), D-6-7-S (10mbps)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Total is 65mbps.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should not reuse the links.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774F7-7DD4-88E3-A2DD-4E6930120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085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F338D-5DF3-EFC5-1B7B-2C51791E1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27A67E-CA8E-02A0-4984-1F7A68AED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1C3553-64BF-C9FD-982F-598019A0A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 1: False (queueing delay will not be determined by the number of hops)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 2: False (It depends on the bottleneck link)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 3: False (It is directly proportional)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 4: False (May have different because they go to different switches or routers)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 5: False (Not easy to model and </a:t>
            </a:r>
            <a:r>
              <a:rPr lang="en-US"/>
              <a:t>upper bounded)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99FFF-B7A0-9326-6DF0-8588D2299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62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Segue: from performance to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88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39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025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not that malicious.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Wireshark </a:t>
            </a:r>
            <a:r>
              <a:rPr lang="en-US" dirty="0"/>
              <a:t>is a packet sniffing tool, that can manage all traffic.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That’s why nowadays websites are using HTTPS (s is security). Things are encrypted.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048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pretend that we are user B and bypass.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473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Send fake requests to the target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95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07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Authentication</a:t>
            </a:r>
            <a:r>
              <a:rPr lang="en-US" dirty="0"/>
              <a:t>: To access a resource we need to prove our identity by providing the password.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Confidentiality</a:t>
            </a:r>
            <a:r>
              <a:rPr lang="en-US" dirty="0"/>
              <a:t>: Encrypt our traffic and no one can decode our traffic.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Integrity checks</a:t>
            </a:r>
            <a:r>
              <a:rPr lang="en-US" dirty="0"/>
              <a:t>: Whether the traffic is modified.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Access restriction</a:t>
            </a:r>
            <a:r>
              <a:rPr lang="en-US" dirty="0"/>
              <a:t>: Ex: VPN. Provide some access to specific users and it's not from malicious users we use VPN.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Firewalls</a:t>
            </a:r>
            <a:r>
              <a:rPr lang="en-US" dirty="0"/>
              <a:t>: Set different rules to block different traffics.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802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3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32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Divide the network into different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842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Application Layer</a:t>
            </a:r>
            <a:r>
              <a:rPr lang="en-US" dirty="0"/>
              <a:t>: Ex: Email application (IMAP, or SMTP), Web browser(HTTP, or HTTPS)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Transport Layer</a:t>
            </a:r>
            <a:r>
              <a:rPr lang="en-US" b="0" u="none" dirty="0"/>
              <a:t>:</a:t>
            </a:r>
            <a:r>
              <a:rPr lang="en-US" dirty="0"/>
              <a:t> End-to-end protocols. When we have data from the application layer we send data using the transport layer.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Network Layer</a:t>
            </a:r>
            <a:r>
              <a:rPr lang="en-US" dirty="0"/>
              <a:t>: This is also an end-to-end service but it focuses on how data is routed from the source to the destination. How many routers and how many hops are focused.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Link Layer</a:t>
            </a:r>
            <a:r>
              <a:rPr lang="en-US" dirty="0"/>
              <a:t>: Define the protocol by which data can be transferred using the physical layer.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Physical Layer</a:t>
            </a:r>
            <a:r>
              <a:rPr lang="en-US" dirty="0"/>
              <a:t>: How the analog signal is transmitted over signals.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96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send the data from source to destination we need to divide data into packets.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transport layer, we add headers to the message to identify the packets or processes.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packets with headers in 1</a:t>
            </a:r>
            <a:r>
              <a:rPr lang="en-US" baseline="30000" dirty="0"/>
              <a:t>st</a:t>
            </a:r>
            <a:r>
              <a:rPr lang="en-US" dirty="0"/>
              <a:t> layer are called messages, and in 2</a:t>
            </a:r>
            <a:r>
              <a:rPr lang="en-US" baseline="30000" dirty="0"/>
              <a:t>nd</a:t>
            </a:r>
            <a:r>
              <a:rPr lang="en-US" dirty="0"/>
              <a:t> layer, its called segments.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540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3</a:t>
            </a:r>
            <a:r>
              <a:rPr lang="en-US" baseline="30000" dirty="0"/>
              <a:t>rd</a:t>
            </a:r>
            <a:r>
              <a:rPr lang="en-US" dirty="0"/>
              <a:t> layer the packer is called as datagram.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701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layer we add a header to achieve certain functionality, and for receiver to understand which protocols are used and how to interpret the packet, and how it is organized.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the link layer, we use mac address to identify.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210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– checks mac address</a:t>
            </a:r>
          </a:p>
          <a:p>
            <a:r>
              <a:rPr lang="en-US" dirty="0"/>
              <a:t>Network – checks IP </a:t>
            </a:r>
            <a:r>
              <a:rPr lang="en-US" dirty="0" err="1"/>
              <a:t>adress</a:t>
            </a:r>
            <a:endParaRPr lang="en-US" dirty="0"/>
          </a:p>
          <a:p>
            <a:r>
              <a:rPr lang="en-US" dirty="0"/>
              <a:t>Transport – checks Port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922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Switch and routes do not have application and transport layers.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Switch only handles one-hop communication, so they do not have a network layer.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home network router is better to use. And for the UNT network maybe they use a switch.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778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 types of delay – Processing delay, queueing delay, transmission delay, and propagation delay.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Processing delay</a:t>
            </a:r>
            <a:r>
              <a:rPr lang="en-US" dirty="0"/>
              <a:t>: Delay sending the data through the router. It is less than microseconds. Mostly we ignore this delay because it's very small. It is easy to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Queueing delay</a:t>
            </a:r>
            <a:r>
              <a:rPr lang="en-US" dirty="0"/>
              <a:t>: How much time does the package stay in a queue? This is a bit hard to model. This is significant delay. If this was not there then we can process packages in microseconds.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50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addition to 5 layers we also have a presentation and session layer.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Presentation Layer</a:t>
            </a:r>
            <a:r>
              <a:rPr lang="en-US" dirty="0"/>
              <a:t>: Responsible for encryption and compression of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Session layer</a:t>
            </a:r>
            <a:r>
              <a:rPr lang="en-US" dirty="0"/>
              <a:t>: Check the integrity of data. Make </a:t>
            </a:r>
            <a:r>
              <a:rPr lang="en-US"/>
              <a:t>some checkpoints </a:t>
            </a:r>
            <a:r>
              <a:rPr lang="en-US" dirty="0"/>
              <a:t>to make sure data can </a:t>
            </a:r>
            <a:r>
              <a:rPr lang="en-US"/>
              <a:t>be recovered.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3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49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87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0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Transmission delay</a:t>
            </a:r>
            <a:r>
              <a:rPr lang="en-US" dirty="0"/>
              <a:t>: Time for the router to push the package to the link. This we care when we get internet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u="sng" dirty="0"/>
              <a:t>Propagation delay</a:t>
            </a:r>
            <a:r>
              <a:rPr lang="en-US" b="0" u="none" dirty="0"/>
              <a:t>: Time for the package to go through the links. Most of the time it's very small (nanoseconds or microseconds) It is based on the distance.</a:t>
            </a:r>
            <a:endParaRPr lang="en-US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3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Packet latency mostly comes from the queueing delay.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average packet arrival rate is more than the link bandwidth then the packet is in the queue.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intensity approaches 1, the delay increases significantly as per the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50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Sending from source to destination (Or from the system to a website that we want to access) is generally not a one-hop communication. There are multiple switches.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every hop, we measure 3 delays.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401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all hops will reply to our probs.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Sometimes when we play a YouTube video and the packet has not arrived then it should be buffered. It is because of queueing delay.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320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the queue is fault then the incoming packet is dropped and the package is lost.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069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 link has its own transmission rate.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smallest transmission rate determines the overall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54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6E6E-0B02-8D9D-BC53-50A0BB6C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2" y="1793875"/>
            <a:ext cx="11124616" cy="2000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+mn-lt"/>
              </a:rPr>
              <a:t>CSCE 5580 – Computer Networks</a:t>
            </a:r>
            <a:br>
              <a:rPr lang="en-US" sz="6000" dirty="0">
                <a:latin typeface="+mn-lt"/>
              </a:rPr>
            </a:br>
            <a:br>
              <a:rPr lang="en-US" sz="6000" dirty="0">
                <a:latin typeface="+mn-lt"/>
              </a:rPr>
            </a:br>
            <a:r>
              <a:rPr lang="en-US" b="0" dirty="0">
                <a:latin typeface="+mn-lt"/>
              </a:rPr>
              <a:t>Instructor: Tao Wang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CE669B-8D2F-E358-931F-960039FD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8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>
            <a:extLst>
              <a:ext uri="{FF2B5EF4-FFF2-40B4-BE49-F238E27FC236}">
                <a16:creationId xmlns:a16="http://schemas.microsoft.com/office/drawing/2014/main" id="{3126CBA0-B637-EA43-AF7F-E011318D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779" y="4480629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E117FAC-DD71-2841-B7A4-CC7377DD9672}"/>
              </a:ext>
            </a:extLst>
          </p:cNvPr>
          <p:cNvGrpSpPr/>
          <p:nvPr/>
        </p:nvGrpSpPr>
        <p:grpSpPr>
          <a:xfrm>
            <a:off x="4551470" y="4103771"/>
            <a:ext cx="1463604" cy="737240"/>
            <a:chOff x="7493876" y="2774731"/>
            <a:chExt cx="1481958" cy="89462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8BB48DB0-8C5D-004F-B9CE-3206F91F8A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D05AE36-8F36-F942-94A6-2BA819CD30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4729A4-A1F6-DF49-A60A-44BF1ECD73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897A26-02AE-B342-8B9D-CC1606C29E3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AD51D90-0DBF-5941-A195-23707A53FCE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C2FFDCAB-1FB6-B14D-887A-093D9A7A5E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7D1F7198-65E3-1B44-8C17-E6AF9ECF4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4751C5-3228-E445-BD01-72428A7EAB59}"/>
              </a:ext>
            </a:extLst>
          </p:cNvPr>
          <p:cNvSpPr txBox="1">
            <a:spLocks noChangeArrowheads="1"/>
          </p:cNvSpPr>
          <p:nvPr/>
        </p:nvSpPr>
        <p:spPr>
          <a:xfrm>
            <a:off x="989013" y="1359295"/>
            <a:ext cx="10973804" cy="177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rate (bits/time unit) at which bits are being sent from sender to receiver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instantaneous: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at given point in time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average: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over longer period of time</a:t>
            </a:r>
          </a:p>
        </p:txBody>
      </p:sp>
      <p:sp>
        <p:nvSpPr>
          <p:cNvPr id="232" name="AutoShape 327">
            <a:extLst>
              <a:ext uri="{FF2B5EF4-FFF2-40B4-BE49-F238E27FC236}">
                <a16:creationId xmlns:a16="http://schemas.microsoft.com/office/drawing/2014/main" id="{5F173245-5658-9842-84FB-CB60E39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4" y="3615115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33" name="Group 64">
            <a:extLst>
              <a:ext uri="{FF2B5EF4-FFF2-40B4-BE49-F238E27FC236}">
                <a16:creationId xmlns:a16="http://schemas.microsoft.com/office/drawing/2014/main" id="{67159F46-3967-E744-8DC9-4BF77234442F}"/>
              </a:ext>
            </a:extLst>
          </p:cNvPr>
          <p:cNvGrpSpPr>
            <a:grpSpLocks/>
          </p:cNvGrpSpPr>
          <p:nvPr/>
        </p:nvGrpSpPr>
        <p:grpSpPr bwMode="auto">
          <a:xfrm>
            <a:off x="2538054" y="4021842"/>
            <a:ext cx="352425" cy="876300"/>
            <a:chOff x="4140" y="429"/>
            <a:chExt cx="1425" cy="2396"/>
          </a:xfrm>
        </p:grpSpPr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18E23374-8E41-5441-B267-3B9BBC53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>
              <a:extLst>
                <a:ext uri="{FF2B5EF4-FFF2-40B4-BE49-F238E27FC236}">
                  <a16:creationId xmlns:a16="http://schemas.microsoft.com/office/drawing/2014/main" id="{27E4969F-608F-ED4F-8638-18FB214A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846F4A49-2AF9-7341-80F3-DC7E3F14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EC71E4BE-7627-F340-B915-B4971024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>
              <a:extLst>
                <a:ext uri="{FF2B5EF4-FFF2-40B4-BE49-F238E27FC236}">
                  <a16:creationId xmlns:a16="http://schemas.microsoft.com/office/drawing/2014/main" id="{39BFB098-B374-994B-AE99-4F9D17A4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39" name="Group 70">
              <a:extLst>
                <a:ext uri="{FF2B5EF4-FFF2-40B4-BE49-F238E27FC236}">
                  <a16:creationId xmlns:a16="http://schemas.microsoft.com/office/drawing/2014/main" id="{71537DBF-21A3-7C4A-9E72-AADF2D0E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>
                <a:extLst>
                  <a:ext uri="{FF2B5EF4-FFF2-40B4-BE49-F238E27FC236}">
                    <a16:creationId xmlns:a16="http://schemas.microsoft.com/office/drawing/2014/main" id="{66BF3AD7-2A1F-894F-AB3E-2B0CE27C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5" name="AutoShape 72">
                <a:extLst>
                  <a:ext uri="{FF2B5EF4-FFF2-40B4-BE49-F238E27FC236}">
                    <a16:creationId xmlns:a16="http://schemas.microsoft.com/office/drawing/2014/main" id="{B978B677-CCD4-A441-ACE5-4B37776C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0" name="Rectangle 73">
              <a:extLst>
                <a:ext uri="{FF2B5EF4-FFF2-40B4-BE49-F238E27FC236}">
                  <a16:creationId xmlns:a16="http://schemas.microsoft.com/office/drawing/2014/main" id="{87FAAAA1-868A-A144-AF79-9ADFFCE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1" name="Group 74">
              <a:extLst>
                <a:ext uri="{FF2B5EF4-FFF2-40B4-BE49-F238E27FC236}">
                  <a16:creationId xmlns:a16="http://schemas.microsoft.com/office/drawing/2014/main" id="{CDE6DCC7-0A8B-2541-8C76-B2190F25D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>
                <a:extLst>
                  <a:ext uri="{FF2B5EF4-FFF2-40B4-BE49-F238E27FC236}">
                    <a16:creationId xmlns:a16="http://schemas.microsoft.com/office/drawing/2014/main" id="{6D9E7A58-B5A8-C440-B788-66B95724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3" name="AutoShape 76">
                <a:extLst>
                  <a:ext uri="{FF2B5EF4-FFF2-40B4-BE49-F238E27FC236}">
                    <a16:creationId xmlns:a16="http://schemas.microsoft.com/office/drawing/2014/main" id="{81AE3D1A-686F-644D-9B4E-3E1E8540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2" name="Rectangle 77">
              <a:extLst>
                <a:ext uri="{FF2B5EF4-FFF2-40B4-BE49-F238E27FC236}">
                  <a16:creationId xmlns:a16="http://schemas.microsoft.com/office/drawing/2014/main" id="{C9C2D902-8035-BE42-B27B-AB7485B0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3" name="Rectangle 78">
              <a:extLst>
                <a:ext uri="{FF2B5EF4-FFF2-40B4-BE49-F238E27FC236}">
                  <a16:creationId xmlns:a16="http://schemas.microsoft.com/office/drawing/2014/main" id="{5A1C3FEB-4927-F742-8C1F-5CF5556D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4" name="Group 79">
              <a:extLst>
                <a:ext uri="{FF2B5EF4-FFF2-40B4-BE49-F238E27FC236}">
                  <a16:creationId xmlns:a16="http://schemas.microsoft.com/office/drawing/2014/main" id="{D2A72B02-ADAB-FE44-9468-3B43E6DB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>
                <a:extLst>
                  <a:ext uri="{FF2B5EF4-FFF2-40B4-BE49-F238E27FC236}">
                    <a16:creationId xmlns:a16="http://schemas.microsoft.com/office/drawing/2014/main" id="{A1A29232-9E86-634B-8831-8B371931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1" name="AutoShape 81">
                <a:extLst>
                  <a:ext uri="{FF2B5EF4-FFF2-40B4-BE49-F238E27FC236}">
                    <a16:creationId xmlns:a16="http://schemas.microsoft.com/office/drawing/2014/main" id="{138F9F1B-5A09-C54A-8F38-4FBA6FFE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5" name="Freeform 82">
              <a:extLst>
                <a:ext uri="{FF2B5EF4-FFF2-40B4-BE49-F238E27FC236}">
                  <a16:creationId xmlns:a16="http://schemas.microsoft.com/office/drawing/2014/main" id="{EDD21BCA-4123-324D-B71B-475B7D03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6" name="Group 83">
              <a:extLst>
                <a:ext uri="{FF2B5EF4-FFF2-40B4-BE49-F238E27FC236}">
                  <a16:creationId xmlns:a16="http://schemas.microsoft.com/office/drawing/2014/main" id="{791D1F13-E15D-3C4F-AB67-56D2965D4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>
                <a:extLst>
                  <a:ext uri="{FF2B5EF4-FFF2-40B4-BE49-F238E27FC236}">
                    <a16:creationId xmlns:a16="http://schemas.microsoft.com/office/drawing/2014/main" id="{13423582-B530-6D49-927C-1307226E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59" name="AutoShape 85">
                <a:extLst>
                  <a:ext uri="{FF2B5EF4-FFF2-40B4-BE49-F238E27FC236}">
                    <a16:creationId xmlns:a16="http://schemas.microsoft.com/office/drawing/2014/main" id="{CC15074F-1F06-4B4F-9C77-C1CA17A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7" name="Rectangle 86">
              <a:extLst>
                <a:ext uri="{FF2B5EF4-FFF2-40B4-BE49-F238E27FC236}">
                  <a16:creationId xmlns:a16="http://schemas.microsoft.com/office/drawing/2014/main" id="{81BB7800-4ED5-D84D-B257-C94B51DF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8" name="Freeform 87">
              <a:extLst>
                <a:ext uri="{FF2B5EF4-FFF2-40B4-BE49-F238E27FC236}">
                  <a16:creationId xmlns:a16="http://schemas.microsoft.com/office/drawing/2014/main" id="{AF9C8EDC-F5CE-1A46-A494-23925A5A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>
              <a:extLst>
                <a:ext uri="{FF2B5EF4-FFF2-40B4-BE49-F238E27FC236}">
                  <a16:creationId xmlns:a16="http://schemas.microsoft.com/office/drawing/2014/main" id="{0663E233-F771-A246-84D6-36A0AA5C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>
              <a:extLst>
                <a:ext uri="{FF2B5EF4-FFF2-40B4-BE49-F238E27FC236}">
                  <a16:creationId xmlns:a16="http://schemas.microsoft.com/office/drawing/2014/main" id="{3F5ABDC5-D954-4D4D-A3B4-7A133CD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id="{B976B037-AAAD-864E-94BA-6AFFD4E9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>
              <a:extLst>
                <a:ext uri="{FF2B5EF4-FFF2-40B4-BE49-F238E27FC236}">
                  <a16:creationId xmlns:a16="http://schemas.microsoft.com/office/drawing/2014/main" id="{F4F4A156-282A-314C-8FCF-EB151E92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3" name="AutoShape 92">
              <a:extLst>
                <a:ext uri="{FF2B5EF4-FFF2-40B4-BE49-F238E27FC236}">
                  <a16:creationId xmlns:a16="http://schemas.microsoft.com/office/drawing/2014/main" id="{80AE788A-CE80-7741-B4E5-F6C8809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Oval 93">
              <a:extLst>
                <a:ext uri="{FF2B5EF4-FFF2-40B4-BE49-F238E27FC236}">
                  <a16:creationId xmlns:a16="http://schemas.microsoft.com/office/drawing/2014/main" id="{BB81643B-3A3A-0C41-86BE-809F30A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5" name="Oval 94">
              <a:extLst>
                <a:ext uri="{FF2B5EF4-FFF2-40B4-BE49-F238E27FC236}">
                  <a16:creationId xmlns:a16="http://schemas.microsoft.com/office/drawing/2014/main" id="{0A2F6572-0039-324D-A51E-D01D404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Oval 95">
              <a:extLst>
                <a:ext uri="{FF2B5EF4-FFF2-40B4-BE49-F238E27FC236}">
                  <a16:creationId xmlns:a16="http://schemas.microsoft.com/office/drawing/2014/main" id="{43600795-A6CA-4C4B-9800-07AB28F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96">
              <a:extLst>
                <a:ext uri="{FF2B5EF4-FFF2-40B4-BE49-F238E27FC236}">
                  <a16:creationId xmlns:a16="http://schemas.microsoft.com/office/drawing/2014/main" id="{32CFBA4E-295B-BF40-8717-00CE1511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66" name="Group 61">
            <a:extLst>
              <a:ext uri="{FF2B5EF4-FFF2-40B4-BE49-F238E27FC236}">
                <a16:creationId xmlns:a16="http://schemas.microsoft.com/office/drawing/2014/main" id="{2E0D8697-E30E-C84C-9F0E-29142F2D4E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43242" y="4083754"/>
            <a:ext cx="1192212" cy="1171575"/>
            <a:chOff x="-44" y="1473"/>
            <a:chExt cx="981" cy="1105"/>
          </a:xfrm>
        </p:grpSpPr>
        <p:pic>
          <p:nvPicPr>
            <p:cNvPr id="267" name="Picture 62" descr="desktop_computer_stylized_medium">
              <a:extLst>
                <a:ext uri="{FF2B5EF4-FFF2-40B4-BE49-F238E27FC236}">
                  <a16:creationId xmlns:a16="http://schemas.microsoft.com/office/drawing/2014/main" id="{85154182-D3D3-494A-8DEB-F001E6EB4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id="{E36B34F6-C549-9143-AA71-C07DF7E0B1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69" name="Text Box 325">
            <a:extLst>
              <a:ext uri="{FF2B5EF4-FFF2-40B4-BE49-F238E27FC236}">
                <a16:creationId xmlns:a16="http://schemas.microsoft.com/office/drawing/2014/main" id="{2685AEBC-A012-9B46-B78A-88C2A3D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0" y="5516537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server, with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file of F bits 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to send to client</a:t>
            </a:r>
          </a:p>
        </p:txBody>
      </p:sp>
      <p:sp>
        <p:nvSpPr>
          <p:cNvPr id="270" name="Text Box 328">
            <a:extLst>
              <a:ext uri="{FF2B5EF4-FFF2-40B4-BE49-F238E27FC236}">
                <a16:creationId xmlns:a16="http://schemas.microsoft.com/office/drawing/2014/main" id="{99E6BFD3-F62C-B043-9B11-0DBFC35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26" y="4936011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271" name="Text Box 329">
            <a:extLst>
              <a:ext uri="{FF2B5EF4-FFF2-40B4-BE49-F238E27FC236}">
                <a16:creationId xmlns:a16="http://schemas.microsoft.com/office/drawing/2014/main" id="{A5259771-F5CC-2A4E-B736-3B818B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73" y="4939162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grpSp>
        <p:nvGrpSpPr>
          <p:cNvPr id="301" name="Group 99">
            <a:extLst>
              <a:ext uri="{FF2B5EF4-FFF2-40B4-BE49-F238E27FC236}">
                <a16:creationId xmlns:a16="http://schemas.microsoft.com/office/drawing/2014/main" id="{4B6F3DA1-2A9C-2E4C-B823-1CEA5B30C4A7}"/>
              </a:ext>
            </a:extLst>
          </p:cNvPr>
          <p:cNvGrpSpPr>
            <a:grpSpLocks/>
          </p:cNvGrpSpPr>
          <p:nvPr/>
        </p:nvGrpSpPr>
        <p:grpSpPr bwMode="auto">
          <a:xfrm>
            <a:off x="644751" y="4976621"/>
            <a:ext cx="9050338" cy="1484313"/>
            <a:chOff x="-335" y="3658"/>
            <a:chExt cx="5701" cy="935"/>
          </a:xfrm>
        </p:grpSpPr>
        <p:sp>
          <p:nvSpPr>
            <p:cNvPr id="302" name="Text Box 353">
              <a:extLst>
                <a:ext uri="{FF2B5EF4-FFF2-40B4-BE49-F238E27FC236}">
                  <a16:creationId xmlns:a16="http://schemas.microsoft.com/office/drawing/2014/main" id="{07E7AB23-0BD9-F14F-9990-6EF08491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Text Box 336">
              <a:extLst>
                <a:ext uri="{FF2B5EF4-FFF2-40B4-BE49-F238E27FC236}">
                  <a16:creationId xmlns:a16="http://schemas.microsoft.com/office/drawing/2014/main" id="{22B4F102-0AE6-894B-9FDB-169832FE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99C94E9C-7B58-B945-A1E2-8510D3F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92D340-73A9-4F49-8534-B5C904B778B4}"/>
              </a:ext>
            </a:extLst>
          </p:cNvPr>
          <p:cNvGrpSpPr/>
          <p:nvPr/>
        </p:nvGrpSpPr>
        <p:grpSpPr>
          <a:xfrm>
            <a:off x="2071329" y="4013904"/>
            <a:ext cx="7826649" cy="763664"/>
            <a:chOff x="2071329" y="4013904"/>
            <a:chExt cx="7826649" cy="763664"/>
          </a:xfrm>
        </p:grpSpPr>
        <p:sp>
          <p:nvSpPr>
            <p:cNvPr id="290" name="AutoShape 350">
              <a:extLst>
                <a:ext uri="{FF2B5EF4-FFF2-40B4-BE49-F238E27FC236}">
                  <a16:creationId xmlns:a16="http://schemas.microsoft.com/office/drawing/2014/main" id="{3D33AE23-1C65-834A-A5D5-8D03E472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1" name="Group 335">
              <a:extLst>
                <a:ext uri="{FF2B5EF4-FFF2-40B4-BE49-F238E27FC236}">
                  <a16:creationId xmlns:a16="http://schemas.microsoft.com/office/drawing/2014/main" id="{1AB0D837-8757-A24A-AA3E-5914390BD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>
                <a:extLst>
                  <a:ext uri="{FF2B5EF4-FFF2-40B4-BE49-F238E27FC236}">
                    <a16:creationId xmlns:a16="http://schemas.microsoft.com/office/drawing/2014/main" id="{6E6EF4F3-E324-EE41-857E-2F00CC4C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>
                <a:extLst>
                  <a:ext uri="{FF2B5EF4-FFF2-40B4-BE49-F238E27FC236}">
                    <a16:creationId xmlns:a16="http://schemas.microsoft.com/office/drawing/2014/main" id="{B2682ADB-A65B-D047-86A5-56687D6D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>
                <a:extLst>
                  <a:ext uri="{FF2B5EF4-FFF2-40B4-BE49-F238E27FC236}">
                    <a16:creationId xmlns:a16="http://schemas.microsoft.com/office/drawing/2014/main" id="{C101BC4D-17C9-324C-82E8-C4AAA13D8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95" name="Rectangle 334">
                <a:extLst>
                  <a:ext uri="{FF2B5EF4-FFF2-40B4-BE49-F238E27FC236}">
                    <a16:creationId xmlns:a16="http://schemas.microsoft.com/office/drawing/2014/main" id="{4A8174FB-A99D-5C4E-ADC6-1958FC2B1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6" name="Group 341">
              <a:extLst>
                <a:ext uri="{FF2B5EF4-FFF2-40B4-BE49-F238E27FC236}">
                  <a16:creationId xmlns:a16="http://schemas.microsoft.com/office/drawing/2014/main" id="{0EB2E33F-C4E3-1644-9D50-3FCE1862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>
                <a:extLst>
                  <a:ext uri="{FF2B5EF4-FFF2-40B4-BE49-F238E27FC236}">
                    <a16:creationId xmlns:a16="http://schemas.microsoft.com/office/drawing/2014/main" id="{8B0433EF-9C73-5648-874B-82F2F6B3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>
                <a:extLst>
                  <a:ext uri="{FF2B5EF4-FFF2-40B4-BE49-F238E27FC236}">
                    <a16:creationId xmlns:a16="http://schemas.microsoft.com/office/drawing/2014/main" id="{4E0FBD5F-0BE8-F549-8413-D4068F10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>
                <a:extLst>
                  <a:ext uri="{FF2B5EF4-FFF2-40B4-BE49-F238E27FC236}">
                    <a16:creationId xmlns:a16="http://schemas.microsoft.com/office/drawing/2014/main" id="{48CAF989-114C-CC4C-8DBF-A27BA321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00" name="Rectangle 345">
                <a:extLst>
                  <a:ext uri="{FF2B5EF4-FFF2-40B4-BE49-F238E27FC236}">
                    <a16:creationId xmlns:a16="http://schemas.microsoft.com/office/drawing/2014/main" id="{C659DCD3-540C-0146-BAAD-7DBA3AC0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05" name="AutoShape 351">
              <a:extLst>
                <a:ext uri="{FF2B5EF4-FFF2-40B4-BE49-F238E27FC236}">
                  <a16:creationId xmlns:a16="http://schemas.microsoft.com/office/drawing/2014/main" id="{371DACA7-8356-6549-B395-6F1207E7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6" name="AutoShape 349">
              <a:extLst>
                <a:ext uri="{FF2B5EF4-FFF2-40B4-BE49-F238E27FC236}">
                  <a16:creationId xmlns:a16="http://schemas.microsoft.com/office/drawing/2014/main" id="{DAF93F8F-35E4-524B-97A1-6252C154B9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116CC-72E2-1E41-B441-B2A46728B7B8}"/>
              </a:ext>
            </a:extLst>
          </p:cNvPr>
          <p:cNvCxnSpPr/>
          <p:nvPr/>
        </p:nvCxnSpPr>
        <p:spPr>
          <a:xfrm>
            <a:off x="2663444" y="4956164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240B1B8-8762-A749-A5D9-196239F727C6}"/>
              </a:ext>
            </a:extLst>
          </p:cNvPr>
          <p:cNvCxnSpPr/>
          <p:nvPr/>
        </p:nvCxnSpPr>
        <p:spPr>
          <a:xfrm>
            <a:off x="3671250" y="4571341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DF4627-F3A2-F640-9920-1210DF3A14EE}"/>
              </a:ext>
            </a:extLst>
          </p:cNvPr>
          <p:cNvCxnSpPr/>
          <p:nvPr/>
        </p:nvCxnSpPr>
        <p:spPr>
          <a:xfrm>
            <a:off x="7773171" y="4574886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lide Number Placeholder 5">
            <a:extLst>
              <a:ext uri="{FF2B5EF4-FFF2-40B4-BE49-F238E27FC236}">
                <a16:creationId xmlns:a16="http://schemas.microsoft.com/office/drawing/2014/main" id="{4DCC6A02-3817-1E4F-92DD-D0AA6AC84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grpSp>
        <p:nvGrpSpPr>
          <p:cNvPr id="429" name="Group 347">
            <a:extLst>
              <a:ext uri="{FF2B5EF4-FFF2-40B4-BE49-F238E27FC236}">
                <a16:creationId xmlns:a16="http://schemas.microsoft.com/office/drawing/2014/main" id="{29540C2D-9FA0-BB45-BE5F-03C752C3783C}"/>
              </a:ext>
            </a:extLst>
          </p:cNvPr>
          <p:cNvGrpSpPr>
            <a:grpSpLocks/>
          </p:cNvGrpSpPr>
          <p:nvPr/>
        </p:nvGrpSpPr>
        <p:grpSpPr bwMode="auto">
          <a:xfrm>
            <a:off x="4983726" y="4245735"/>
            <a:ext cx="912813" cy="415925"/>
            <a:chOff x="1871277" y="1576300"/>
            <a:chExt cx="1128371" cy="437861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91E1173-2CC1-804A-8A29-AD5A2B05C5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26B5CB1-EFDC-AA4A-94A5-91F1F7893EBE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52CB226-E8E6-CA45-95E4-3E2F740D0C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2F42ECA3-62AC-C34A-9330-F31499A994CD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7DAD661B-B797-0E4F-A7A2-EECB211B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6D956B9B-0BF1-184A-8A16-0E56F0D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0CBF6073-15EC-8540-96C4-D4D3FCB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655FBD6-0B65-C943-BD0C-04C522A429F3}"/>
                </a:ext>
              </a:extLst>
            </p:cNvPr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319B3C6-5722-1C44-A611-D2468A7B3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9" name="Group 347">
            <a:extLst>
              <a:ext uri="{FF2B5EF4-FFF2-40B4-BE49-F238E27FC236}">
                <a16:creationId xmlns:a16="http://schemas.microsoft.com/office/drawing/2014/main" id="{C4D1F210-8217-DF40-A30E-B4D781BD1617}"/>
              </a:ext>
            </a:extLst>
          </p:cNvPr>
          <p:cNvGrpSpPr>
            <a:grpSpLocks/>
          </p:cNvGrpSpPr>
          <p:nvPr/>
        </p:nvGrpSpPr>
        <p:grpSpPr bwMode="auto">
          <a:xfrm>
            <a:off x="4937689" y="2318255"/>
            <a:ext cx="911225" cy="415925"/>
            <a:chOff x="1871277" y="1576300"/>
            <a:chExt cx="1128371" cy="43786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C6425EA-486B-F643-943D-D7089FD884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72094855-C429-6140-9FC0-17D4134E8759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40E8085-E288-C843-8449-2EE8442917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E37F0E56-213E-8545-B9F2-BC5003B587C6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57514748-4829-0749-95C6-8FF0B1CB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81C91DDC-B728-614D-83D3-517272E0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94DD4D4E-9421-A140-AFBD-C2D8D5F7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4BB3CF6-D387-034B-A66F-B0DB1B8D3A4B}"/>
                </a:ext>
              </a:extLst>
            </p:cNvPr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7248A1BD-6434-A24C-A1C8-CB863A313A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9" name="Group 140">
            <a:extLst>
              <a:ext uri="{FF2B5EF4-FFF2-40B4-BE49-F238E27FC236}">
                <a16:creationId xmlns:a16="http://schemas.microsoft.com/office/drawing/2014/main" id="{76E7BFD5-92F6-BB41-9E7A-389CECC7F12A}"/>
              </a:ext>
            </a:extLst>
          </p:cNvPr>
          <p:cNvGrpSpPr>
            <a:grpSpLocks/>
          </p:cNvGrpSpPr>
          <p:nvPr/>
        </p:nvGrpSpPr>
        <p:grpSpPr bwMode="auto">
          <a:xfrm>
            <a:off x="2292914" y="1991230"/>
            <a:ext cx="352425" cy="876300"/>
            <a:chOff x="4140" y="429"/>
            <a:chExt cx="1425" cy="2396"/>
          </a:xfrm>
        </p:grpSpPr>
        <p:sp>
          <p:nvSpPr>
            <p:cNvPr id="450" name="Freeform 141">
              <a:extLst>
                <a:ext uri="{FF2B5EF4-FFF2-40B4-BE49-F238E27FC236}">
                  <a16:creationId xmlns:a16="http://schemas.microsoft.com/office/drawing/2014/main" id="{76A5EB39-9919-2444-BBB8-371FCDAF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>
              <a:extLst>
                <a:ext uri="{FF2B5EF4-FFF2-40B4-BE49-F238E27FC236}">
                  <a16:creationId xmlns:a16="http://schemas.microsoft.com/office/drawing/2014/main" id="{60EBDD34-6142-6945-9C14-B79C55F4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2" name="Freeform 143">
              <a:extLst>
                <a:ext uri="{FF2B5EF4-FFF2-40B4-BE49-F238E27FC236}">
                  <a16:creationId xmlns:a16="http://schemas.microsoft.com/office/drawing/2014/main" id="{B8A9862D-8A64-8A4B-AD3D-3D060A37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>
              <a:extLst>
                <a:ext uri="{FF2B5EF4-FFF2-40B4-BE49-F238E27FC236}">
                  <a16:creationId xmlns:a16="http://schemas.microsoft.com/office/drawing/2014/main" id="{F1CBBF09-E39A-294C-817A-9DCD9022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>
              <a:extLst>
                <a:ext uri="{FF2B5EF4-FFF2-40B4-BE49-F238E27FC236}">
                  <a16:creationId xmlns:a16="http://schemas.microsoft.com/office/drawing/2014/main" id="{0B890F94-5FF7-B74D-888E-B02AA2F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5" name="Group 146">
              <a:extLst>
                <a:ext uri="{FF2B5EF4-FFF2-40B4-BE49-F238E27FC236}">
                  <a16:creationId xmlns:a16="http://schemas.microsoft.com/office/drawing/2014/main" id="{84C8FF9A-1DFE-5443-B94F-09F2CF137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>
                <a:extLst>
                  <a:ext uri="{FF2B5EF4-FFF2-40B4-BE49-F238E27FC236}">
                    <a16:creationId xmlns:a16="http://schemas.microsoft.com/office/drawing/2014/main" id="{82A932A3-A2B5-9E4C-A00D-8314C87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1" name="AutoShape 148">
                <a:extLst>
                  <a:ext uri="{FF2B5EF4-FFF2-40B4-BE49-F238E27FC236}">
                    <a16:creationId xmlns:a16="http://schemas.microsoft.com/office/drawing/2014/main" id="{7341616C-DDDB-6D4B-8BC1-1DE0014B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6" name="Rectangle 149">
              <a:extLst>
                <a:ext uri="{FF2B5EF4-FFF2-40B4-BE49-F238E27FC236}">
                  <a16:creationId xmlns:a16="http://schemas.microsoft.com/office/drawing/2014/main" id="{3016CB06-5ED2-8E44-8314-CF9B8D92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7" name="Group 150">
              <a:extLst>
                <a:ext uri="{FF2B5EF4-FFF2-40B4-BE49-F238E27FC236}">
                  <a16:creationId xmlns:a16="http://schemas.microsoft.com/office/drawing/2014/main" id="{50CD732F-502F-EC4B-9B23-19C3F75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>
                <a:extLst>
                  <a:ext uri="{FF2B5EF4-FFF2-40B4-BE49-F238E27FC236}">
                    <a16:creationId xmlns:a16="http://schemas.microsoft.com/office/drawing/2014/main" id="{A5BF82DD-4D73-B841-9282-B6B444B4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9" name="AutoShape 152">
                <a:extLst>
                  <a:ext uri="{FF2B5EF4-FFF2-40B4-BE49-F238E27FC236}">
                    <a16:creationId xmlns:a16="http://schemas.microsoft.com/office/drawing/2014/main" id="{507A60A5-AB7C-DA4B-BE79-74DC6F92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8" name="Rectangle 153">
              <a:extLst>
                <a:ext uri="{FF2B5EF4-FFF2-40B4-BE49-F238E27FC236}">
                  <a16:creationId xmlns:a16="http://schemas.microsoft.com/office/drawing/2014/main" id="{5585EA19-FC9A-834A-B1AA-AF0C3E6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9" name="Rectangle 154">
              <a:extLst>
                <a:ext uri="{FF2B5EF4-FFF2-40B4-BE49-F238E27FC236}">
                  <a16:creationId xmlns:a16="http://schemas.microsoft.com/office/drawing/2014/main" id="{770A4D2E-58C2-9F43-84EA-96616AE7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0" name="Group 155">
              <a:extLst>
                <a:ext uri="{FF2B5EF4-FFF2-40B4-BE49-F238E27FC236}">
                  <a16:creationId xmlns:a16="http://schemas.microsoft.com/office/drawing/2014/main" id="{602A4FA5-6127-4C42-9200-FC441714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>
                <a:extLst>
                  <a:ext uri="{FF2B5EF4-FFF2-40B4-BE49-F238E27FC236}">
                    <a16:creationId xmlns:a16="http://schemas.microsoft.com/office/drawing/2014/main" id="{73B43881-7B88-5847-AA15-A459E12B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7" name="AutoShape 157">
                <a:extLst>
                  <a:ext uri="{FF2B5EF4-FFF2-40B4-BE49-F238E27FC236}">
                    <a16:creationId xmlns:a16="http://schemas.microsoft.com/office/drawing/2014/main" id="{37DBC077-A3AE-D44B-9982-D763ECC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1" name="Freeform 158">
              <a:extLst>
                <a:ext uri="{FF2B5EF4-FFF2-40B4-BE49-F238E27FC236}">
                  <a16:creationId xmlns:a16="http://schemas.microsoft.com/office/drawing/2014/main" id="{0AEC409A-A2D1-D245-802C-A7B4A101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2" name="Group 159">
              <a:extLst>
                <a:ext uri="{FF2B5EF4-FFF2-40B4-BE49-F238E27FC236}">
                  <a16:creationId xmlns:a16="http://schemas.microsoft.com/office/drawing/2014/main" id="{E58988BF-BC15-CF49-B8AB-9F97656C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>
                <a:extLst>
                  <a:ext uri="{FF2B5EF4-FFF2-40B4-BE49-F238E27FC236}">
                    <a16:creationId xmlns:a16="http://schemas.microsoft.com/office/drawing/2014/main" id="{553DFEC9-BE4E-F94F-936E-C02FFF6C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5" name="AutoShape 161">
                <a:extLst>
                  <a:ext uri="{FF2B5EF4-FFF2-40B4-BE49-F238E27FC236}">
                    <a16:creationId xmlns:a16="http://schemas.microsoft.com/office/drawing/2014/main" id="{43F743B0-ACF4-3044-851A-E1B9884F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3" name="Rectangle 162">
              <a:extLst>
                <a:ext uri="{FF2B5EF4-FFF2-40B4-BE49-F238E27FC236}">
                  <a16:creationId xmlns:a16="http://schemas.microsoft.com/office/drawing/2014/main" id="{D8E8B7E8-6654-B141-80DA-2835D0B6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4" name="Freeform 163">
              <a:extLst>
                <a:ext uri="{FF2B5EF4-FFF2-40B4-BE49-F238E27FC236}">
                  <a16:creationId xmlns:a16="http://schemas.microsoft.com/office/drawing/2014/main" id="{D47EC0CE-C9B0-544A-9F08-C5F74F5F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>
              <a:extLst>
                <a:ext uri="{FF2B5EF4-FFF2-40B4-BE49-F238E27FC236}">
                  <a16:creationId xmlns:a16="http://schemas.microsoft.com/office/drawing/2014/main" id="{B6D47BE6-5EDC-5F46-927F-15C18BEE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>
              <a:extLst>
                <a:ext uri="{FF2B5EF4-FFF2-40B4-BE49-F238E27FC236}">
                  <a16:creationId xmlns:a16="http://schemas.microsoft.com/office/drawing/2014/main" id="{8699D5C3-5E2F-5247-88B1-8F7A5068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7" name="Freeform 166">
              <a:extLst>
                <a:ext uri="{FF2B5EF4-FFF2-40B4-BE49-F238E27FC236}">
                  <a16:creationId xmlns:a16="http://schemas.microsoft.com/office/drawing/2014/main" id="{BFDFB342-1B41-3C40-90B5-38F87DB8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>
              <a:extLst>
                <a:ext uri="{FF2B5EF4-FFF2-40B4-BE49-F238E27FC236}">
                  <a16:creationId xmlns:a16="http://schemas.microsoft.com/office/drawing/2014/main" id="{31EB1D99-2A1B-554C-9D92-24AAEE38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9" name="AutoShape 168">
              <a:extLst>
                <a:ext uri="{FF2B5EF4-FFF2-40B4-BE49-F238E27FC236}">
                  <a16:creationId xmlns:a16="http://schemas.microsoft.com/office/drawing/2014/main" id="{8C5166EA-4FF3-CA4A-89EF-1C89946C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0" name="Oval 169">
              <a:extLst>
                <a:ext uri="{FF2B5EF4-FFF2-40B4-BE49-F238E27FC236}">
                  <a16:creationId xmlns:a16="http://schemas.microsoft.com/office/drawing/2014/main" id="{45C4253F-C6AA-8F41-9A95-B8614744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1" name="Oval 170">
              <a:extLst>
                <a:ext uri="{FF2B5EF4-FFF2-40B4-BE49-F238E27FC236}">
                  <a16:creationId xmlns:a16="http://schemas.microsoft.com/office/drawing/2014/main" id="{99937982-831E-014F-8011-31A38BC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2" name="Oval 171">
              <a:extLst>
                <a:ext uri="{FF2B5EF4-FFF2-40B4-BE49-F238E27FC236}">
                  <a16:creationId xmlns:a16="http://schemas.microsoft.com/office/drawing/2014/main" id="{CB852665-8191-CD47-9BBA-1BC8D1E8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3" name="Rectangle 172">
              <a:extLst>
                <a:ext uri="{FF2B5EF4-FFF2-40B4-BE49-F238E27FC236}">
                  <a16:creationId xmlns:a16="http://schemas.microsoft.com/office/drawing/2014/main" id="{A5B541A2-F634-3F4C-920F-8FEB757F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82" name="Rectangle 4">
            <a:extLst>
              <a:ext uri="{FF2B5EF4-FFF2-40B4-BE49-F238E27FC236}">
                <a16:creationId xmlns:a16="http://schemas.microsoft.com/office/drawing/2014/main" id="{885A2C98-F0C5-4F48-973F-FB58C481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539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&lt; 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is average end-end throughput?</a:t>
            </a:r>
          </a:p>
        </p:txBody>
      </p:sp>
      <p:grpSp>
        <p:nvGrpSpPr>
          <p:cNvPr id="483" name="Group 34">
            <a:extLst>
              <a:ext uri="{FF2B5EF4-FFF2-40B4-BE49-F238E27FC236}">
                <a16:creationId xmlns:a16="http://schemas.microsoft.com/office/drawing/2014/main" id="{1D7513B2-BA27-CA43-AABC-A66648BC2AFF}"/>
              </a:ext>
            </a:extLst>
          </p:cNvPr>
          <p:cNvGrpSpPr>
            <a:grpSpLocks/>
          </p:cNvGrpSpPr>
          <p:nvPr/>
        </p:nvGrpSpPr>
        <p:grpSpPr bwMode="auto">
          <a:xfrm>
            <a:off x="2745351" y="2343655"/>
            <a:ext cx="2136775" cy="307975"/>
            <a:chOff x="2249" y="3430"/>
            <a:chExt cx="1389" cy="256"/>
          </a:xfrm>
        </p:grpSpPr>
        <p:sp>
          <p:nvSpPr>
            <p:cNvPr id="484" name="Oval 35">
              <a:extLst>
                <a:ext uri="{FF2B5EF4-FFF2-40B4-BE49-F238E27FC236}">
                  <a16:creationId xmlns:a16="http://schemas.microsoft.com/office/drawing/2014/main" id="{5340CEA1-5B2B-9B46-9AAF-4147EFCA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>
              <a:extLst>
                <a:ext uri="{FF2B5EF4-FFF2-40B4-BE49-F238E27FC236}">
                  <a16:creationId xmlns:a16="http://schemas.microsoft.com/office/drawing/2014/main" id="{18778160-DBBA-3B4C-9F3C-5804D071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>
              <a:extLst>
                <a:ext uri="{FF2B5EF4-FFF2-40B4-BE49-F238E27FC236}">
                  <a16:creationId xmlns:a16="http://schemas.microsoft.com/office/drawing/2014/main" id="{8BF0591E-F2E4-8A4C-A92C-C81344F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7" name="Rectangle 38">
              <a:extLst>
                <a:ext uri="{FF2B5EF4-FFF2-40B4-BE49-F238E27FC236}">
                  <a16:creationId xmlns:a16="http://schemas.microsoft.com/office/drawing/2014/main" id="{E207FABE-8267-D846-9F45-80EB05CC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8" name="Text Box 39">
            <a:extLst>
              <a:ext uri="{FF2B5EF4-FFF2-40B4-BE49-F238E27FC236}">
                <a16:creationId xmlns:a16="http://schemas.microsoft.com/office/drawing/2014/main" id="{957E7C76-675E-574B-8ACD-614388DA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214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R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489" name="AutoShape 42">
            <a:extLst>
              <a:ext uri="{FF2B5EF4-FFF2-40B4-BE49-F238E27FC236}">
                <a16:creationId xmlns:a16="http://schemas.microsoft.com/office/drawing/2014/main" id="{8A9CF8E3-1601-CD45-8200-B1516EA3BB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34139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90" name="AutoShape 43">
            <a:extLst>
              <a:ext uri="{FF2B5EF4-FFF2-40B4-BE49-F238E27FC236}">
                <a16:creationId xmlns:a16="http://schemas.microsoft.com/office/drawing/2014/main" id="{ED879A95-B645-8B4D-89AF-6D1789AF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51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id="{5C873AA0-FFD9-7542-BED1-8B7A71AB1C1E}"/>
              </a:ext>
            </a:extLst>
          </p:cNvPr>
          <p:cNvGrpSpPr>
            <a:grpSpLocks/>
          </p:cNvGrpSpPr>
          <p:nvPr/>
        </p:nvGrpSpPr>
        <p:grpSpPr bwMode="auto">
          <a:xfrm>
            <a:off x="6118790" y="2210305"/>
            <a:ext cx="2577607" cy="569913"/>
            <a:chOff x="3130" y="3069"/>
            <a:chExt cx="1765" cy="366"/>
          </a:xfrm>
        </p:grpSpPr>
        <p:grpSp>
          <p:nvGrpSpPr>
            <p:cNvPr id="492" name="Group 45">
              <a:extLst>
                <a:ext uri="{FF2B5EF4-FFF2-40B4-BE49-F238E27FC236}">
                  <a16:creationId xmlns:a16="http://schemas.microsoft.com/office/drawing/2014/main" id="{97D274BB-C29B-ED4E-859A-927860A3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>
                <a:extLst>
                  <a:ext uri="{FF2B5EF4-FFF2-40B4-BE49-F238E27FC236}">
                    <a16:creationId xmlns:a16="http://schemas.microsoft.com/office/drawing/2014/main" id="{2EC17BEE-E58A-6140-B989-B0CDD1C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>
                <a:extLst>
                  <a:ext uri="{FF2B5EF4-FFF2-40B4-BE49-F238E27FC236}">
                    <a16:creationId xmlns:a16="http://schemas.microsoft.com/office/drawing/2014/main" id="{AD336F13-B720-7341-B116-DA4D9171B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>
                <a:extLst>
                  <a:ext uri="{FF2B5EF4-FFF2-40B4-BE49-F238E27FC236}">
                    <a16:creationId xmlns:a16="http://schemas.microsoft.com/office/drawing/2014/main" id="{4B7EF7CF-26D6-F04C-A388-9C2DE746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7" name="Rectangle 49">
                <a:extLst>
                  <a:ext uri="{FF2B5EF4-FFF2-40B4-BE49-F238E27FC236}">
                    <a16:creationId xmlns:a16="http://schemas.microsoft.com/office/drawing/2014/main" id="{604E850F-FAD3-D34F-8D0B-B1F5F12A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>
              <a:extLst>
                <a:ext uri="{FF2B5EF4-FFF2-40B4-BE49-F238E27FC236}">
                  <a16:creationId xmlns:a16="http://schemas.microsoft.com/office/drawing/2014/main" id="{48FDD660-FDC1-BC4D-AF14-61D75C0E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>
            <a:extLst>
              <a:ext uri="{FF2B5EF4-FFF2-40B4-BE49-F238E27FC236}">
                <a16:creationId xmlns:a16="http://schemas.microsoft.com/office/drawing/2014/main" id="{A7FBBFF4-7CCE-3745-9DBF-448559E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51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&gt; 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What is average end-end throughput?</a:t>
            </a:r>
          </a:p>
        </p:txBody>
      </p:sp>
      <p:grpSp>
        <p:nvGrpSpPr>
          <p:cNvPr id="499" name="Group 209">
            <a:extLst>
              <a:ext uri="{FF2B5EF4-FFF2-40B4-BE49-F238E27FC236}">
                <a16:creationId xmlns:a16="http://schemas.microsoft.com/office/drawing/2014/main" id="{79A28CBF-CC98-364E-9CA1-5406DF2D3C3F}"/>
              </a:ext>
            </a:extLst>
          </p:cNvPr>
          <p:cNvGrpSpPr>
            <a:grpSpLocks/>
          </p:cNvGrpSpPr>
          <p:nvPr/>
        </p:nvGrpSpPr>
        <p:grpSpPr bwMode="auto">
          <a:xfrm>
            <a:off x="1327659" y="5111236"/>
            <a:ext cx="8847138" cy="1282702"/>
            <a:chOff x="186" y="3246"/>
            <a:chExt cx="5573" cy="808"/>
          </a:xfrm>
        </p:grpSpPr>
        <p:sp>
          <p:nvSpPr>
            <p:cNvPr id="500" name="Rectangle 102">
              <a:extLst>
                <a:ext uri="{FF2B5EF4-FFF2-40B4-BE49-F238E27FC236}">
                  <a16:creationId xmlns:a16="http://schemas.microsoft.com/office/drawing/2014/main" id="{A6EA76B5-34A9-BA4F-919C-79EC2F39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1" name="Text Box 101">
              <a:extLst>
                <a:ext uri="{FF2B5EF4-FFF2-40B4-BE49-F238E27FC236}">
                  <a16:creationId xmlns:a16="http://schemas.microsoft.com/office/drawing/2014/main" id="{EC6D6C58-6370-D841-9FF4-E86B3221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>
              <a:extLst>
                <a:ext uri="{FF2B5EF4-FFF2-40B4-BE49-F238E27FC236}">
                  <a16:creationId xmlns:a16="http://schemas.microsoft.com/office/drawing/2014/main" id="{999DDB29-B5E4-4144-8D94-861082F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503" name="AutoShape 51">
            <a:extLst>
              <a:ext uri="{FF2B5EF4-FFF2-40B4-BE49-F238E27FC236}">
                <a16:creationId xmlns:a16="http://schemas.microsoft.com/office/drawing/2014/main" id="{ADA15BF7-93C3-524C-B9B7-716C2BEB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4" name="Group 132">
            <a:extLst>
              <a:ext uri="{FF2B5EF4-FFF2-40B4-BE49-F238E27FC236}">
                <a16:creationId xmlns:a16="http://schemas.microsoft.com/office/drawing/2014/main" id="{B3F5B0C7-9CEB-E049-B0C3-0F00703C40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58681" y="2157918"/>
            <a:ext cx="871538" cy="885825"/>
            <a:chOff x="-44" y="1473"/>
            <a:chExt cx="981" cy="1105"/>
          </a:xfrm>
        </p:grpSpPr>
        <p:pic>
          <p:nvPicPr>
            <p:cNvPr id="505" name="Picture 133" descr="desktop_computer_stylized_medium">
              <a:extLst>
                <a:ext uri="{FF2B5EF4-FFF2-40B4-BE49-F238E27FC236}">
                  <a16:creationId xmlns:a16="http://schemas.microsoft.com/office/drawing/2014/main" id="{9D7414AB-58AD-7D46-95D7-2D5B5530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>
              <a:extLst>
                <a:ext uri="{FF2B5EF4-FFF2-40B4-BE49-F238E27FC236}">
                  <a16:creationId xmlns:a16="http://schemas.microsoft.com/office/drawing/2014/main" id="{D5C4B243-FAF4-7842-9BC1-63CB23F73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>
            <a:extLst>
              <a:ext uri="{FF2B5EF4-FFF2-40B4-BE49-F238E27FC236}">
                <a16:creationId xmlns:a16="http://schemas.microsoft.com/office/drawing/2014/main" id="{2F56CE5E-CD88-F243-A5D6-997F5D7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26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8" name="Group 206">
            <a:extLst>
              <a:ext uri="{FF2B5EF4-FFF2-40B4-BE49-F238E27FC236}">
                <a16:creationId xmlns:a16="http://schemas.microsoft.com/office/drawing/2014/main" id="{DC9267E1-3EDB-E748-8467-2A9B485898A2}"/>
              </a:ext>
            </a:extLst>
          </p:cNvPr>
          <p:cNvGrpSpPr>
            <a:grpSpLocks/>
          </p:cNvGrpSpPr>
          <p:nvPr/>
        </p:nvGrpSpPr>
        <p:grpSpPr bwMode="auto">
          <a:xfrm>
            <a:off x="1908739" y="3723447"/>
            <a:ext cx="8126412" cy="1166813"/>
            <a:chOff x="775" y="2474"/>
            <a:chExt cx="5119" cy="735"/>
          </a:xfrm>
        </p:grpSpPr>
        <p:grpSp>
          <p:nvGrpSpPr>
            <p:cNvPr id="509" name="Group 173">
              <a:extLst>
                <a:ext uri="{FF2B5EF4-FFF2-40B4-BE49-F238E27FC236}">
                  <a16:creationId xmlns:a16="http://schemas.microsoft.com/office/drawing/2014/main" id="{017DEB16-2C42-DB4F-AC8D-2F24A202D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>
                <a:extLst>
                  <a:ext uri="{FF2B5EF4-FFF2-40B4-BE49-F238E27FC236}">
                    <a16:creationId xmlns:a16="http://schemas.microsoft.com/office/drawing/2014/main" id="{7071AEAE-A73F-D243-B123-B7B1D9BDF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>
                <a:extLst>
                  <a:ext uri="{FF2B5EF4-FFF2-40B4-BE49-F238E27FC236}">
                    <a16:creationId xmlns:a16="http://schemas.microsoft.com/office/drawing/2014/main" id="{70DE3468-CF53-0346-8D80-E9385C7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2" name="Freeform 176">
                <a:extLst>
                  <a:ext uri="{FF2B5EF4-FFF2-40B4-BE49-F238E27FC236}">
                    <a16:creationId xmlns:a16="http://schemas.microsoft.com/office/drawing/2014/main" id="{ED311748-A5CC-494E-90AD-11746C8A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>
                <a:extLst>
                  <a:ext uri="{FF2B5EF4-FFF2-40B4-BE49-F238E27FC236}">
                    <a16:creationId xmlns:a16="http://schemas.microsoft.com/office/drawing/2014/main" id="{8C78D907-80B8-AF4A-AB8A-5919F960D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>
                <a:extLst>
                  <a:ext uri="{FF2B5EF4-FFF2-40B4-BE49-F238E27FC236}">
                    <a16:creationId xmlns:a16="http://schemas.microsoft.com/office/drawing/2014/main" id="{894B83D8-FCC8-084F-9660-A8CED18F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5" name="Group 179">
                <a:extLst>
                  <a:ext uri="{FF2B5EF4-FFF2-40B4-BE49-F238E27FC236}">
                    <a16:creationId xmlns:a16="http://schemas.microsoft.com/office/drawing/2014/main" id="{FA4C49FB-332B-1C42-B0C2-F3D370F0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>
                  <a:extLst>
                    <a:ext uri="{FF2B5EF4-FFF2-40B4-BE49-F238E27FC236}">
                      <a16:creationId xmlns:a16="http://schemas.microsoft.com/office/drawing/2014/main" id="{6BD6D33C-E791-F149-8310-5B3D390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71" name="AutoShape 181">
                  <a:extLst>
                    <a:ext uri="{FF2B5EF4-FFF2-40B4-BE49-F238E27FC236}">
                      <a16:creationId xmlns:a16="http://schemas.microsoft.com/office/drawing/2014/main" id="{5E71277F-C04C-3142-838B-6EE506CB2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6" name="Rectangle 182">
                <a:extLst>
                  <a:ext uri="{FF2B5EF4-FFF2-40B4-BE49-F238E27FC236}">
                    <a16:creationId xmlns:a16="http://schemas.microsoft.com/office/drawing/2014/main" id="{24A16DC6-2460-DC4F-994B-EF8DC5F2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7" name="Group 183">
                <a:extLst>
                  <a:ext uri="{FF2B5EF4-FFF2-40B4-BE49-F238E27FC236}">
                    <a16:creationId xmlns:a16="http://schemas.microsoft.com/office/drawing/2014/main" id="{98E7E366-D731-D346-83EB-43C23A31E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>
                  <a:extLst>
                    <a:ext uri="{FF2B5EF4-FFF2-40B4-BE49-F238E27FC236}">
                      <a16:creationId xmlns:a16="http://schemas.microsoft.com/office/drawing/2014/main" id="{12E76A99-F292-4942-B7EA-16F260F71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9" name="AutoShape 185">
                  <a:extLst>
                    <a:ext uri="{FF2B5EF4-FFF2-40B4-BE49-F238E27FC236}">
                      <a16:creationId xmlns:a16="http://schemas.microsoft.com/office/drawing/2014/main" id="{981E5C21-5C45-464D-B45B-155529C9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8" name="Rectangle 186">
                <a:extLst>
                  <a:ext uri="{FF2B5EF4-FFF2-40B4-BE49-F238E27FC236}">
                    <a16:creationId xmlns:a16="http://schemas.microsoft.com/office/drawing/2014/main" id="{464DC274-CDF8-6E47-9806-008A0A6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9" name="Rectangle 187">
                <a:extLst>
                  <a:ext uri="{FF2B5EF4-FFF2-40B4-BE49-F238E27FC236}">
                    <a16:creationId xmlns:a16="http://schemas.microsoft.com/office/drawing/2014/main" id="{98AC22BF-B25F-6142-87DB-E850C47D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0" name="Group 188">
                <a:extLst>
                  <a:ext uri="{FF2B5EF4-FFF2-40B4-BE49-F238E27FC236}">
                    <a16:creationId xmlns:a16="http://schemas.microsoft.com/office/drawing/2014/main" id="{7D330731-B2DD-FA40-90B0-9AF6F55A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>
                  <a:extLst>
                    <a:ext uri="{FF2B5EF4-FFF2-40B4-BE49-F238E27FC236}">
                      <a16:creationId xmlns:a16="http://schemas.microsoft.com/office/drawing/2014/main" id="{9DE72B9D-63C0-864A-8FD9-1B399D8E8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7" name="AutoShape 190">
                  <a:extLst>
                    <a:ext uri="{FF2B5EF4-FFF2-40B4-BE49-F238E27FC236}">
                      <a16:creationId xmlns:a16="http://schemas.microsoft.com/office/drawing/2014/main" id="{E1DF0355-58D1-FF48-A296-D36811A78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1" name="Freeform 191">
                <a:extLst>
                  <a:ext uri="{FF2B5EF4-FFF2-40B4-BE49-F238E27FC236}">
                    <a16:creationId xmlns:a16="http://schemas.microsoft.com/office/drawing/2014/main" id="{0F425FAD-60C7-8D46-AC04-D61CF1C1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2" name="Group 192">
                <a:extLst>
                  <a:ext uri="{FF2B5EF4-FFF2-40B4-BE49-F238E27FC236}">
                    <a16:creationId xmlns:a16="http://schemas.microsoft.com/office/drawing/2014/main" id="{DD061A78-E747-F742-AAA6-0EBB1F047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>
                  <a:extLst>
                    <a:ext uri="{FF2B5EF4-FFF2-40B4-BE49-F238E27FC236}">
                      <a16:creationId xmlns:a16="http://schemas.microsoft.com/office/drawing/2014/main" id="{D1A721C9-09F8-CA49-8768-A4D60457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5" name="AutoShape 194">
                  <a:extLst>
                    <a:ext uri="{FF2B5EF4-FFF2-40B4-BE49-F238E27FC236}">
                      <a16:creationId xmlns:a16="http://schemas.microsoft.com/office/drawing/2014/main" id="{62ACD839-F2C5-9845-AB4E-C5BA19C2E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3" name="Rectangle 195">
                <a:extLst>
                  <a:ext uri="{FF2B5EF4-FFF2-40B4-BE49-F238E27FC236}">
                    <a16:creationId xmlns:a16="http://schemas.microsoft.com/office/drawing/2014/main" id="{372A6132-E5E3-D940-8B20-1C9F499C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4" name="Freeform 196">
                <a:extLst>
                  <a:ext uri="{FF2B5EF4-FFF2-40B4-BE49-F238E27FC236}">
                    <a16:creationId xmlns:a16="http://schemas.microsoft.com/office/drawing/2014/main" id="{7FB8C692-1BF5-7148-BD0F-82D24606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>
                <a:extLst>
                  <a:ext uri="{FF2B5EF4-FFF2-40B4-BE49-F238E27FC236}">
                    <a16:creationId xmlns:a16="http://schemas.microsoft.com/office/drawing/2014/main" id="{B0320B70-5119-4C4A-9DDB-B708D3E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>
                <a:extLst>
                  <a:ext uri="{FF2B5EF4-FFF2-40B4-BE49-F238E27FC236}">
                    <a16:creationId xmlns:a16="http://schemas.microsoft.com/office/drawing/2014/main" id="{29E3337B-80AF-FE42-A33A-1B58F986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7" name="Freeform 199">
                <a:extLst>
                  <a:ext uri="{FF2B5EF4-FFF2-40B4-BE49-F238E27FC236}">
                    <a16:creationId xmlns:a16="http://schemas.microsoft.com/office/drawing/2014/main" id="{09D40D09-BC4A-744B-BB47-8545C1DE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>
                <a:extLst>
                  <a:ext uri="{FF2B5EF4-FFF2-40B4-BE49-F238E27FC236}">
                    <a16:creationId xmlns:a16="http://schemas.microsoft.com/office/drawing/2014/main" id="{BF852A65-EDBF-594C-9A10-757D049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9" name="AutoShape 201">
                <a:extLst>
                  <a:ext uri="{FF2B5EF4-FFF2-40B4-BE49-F238E27FC236}">
                    <a16:creationId xmlns:a16="http://schemas.microsoft.com/office/drawing/2014/main" id="{02863060-88F5-664A-BDBC-D1E1E1A5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0" name="Oval 202">
                <a:extLst>
                  <a:ext uri="{FF2B5EF4-FFF2-40B4-BE49-F238E27FC236}">
                    <a16:creationId xmlns:a16="http://schemas.microsoft.com/office/drawing/2014/main" id="{5E04EF61-FED3-3541-ACA1-9693CBB7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1" name="Oval 203">
                <a:extLst>
                  <a:ext uri="{FF2B5EF4-FFF2-40B4-BE49-F238E27FC236}">
                    <a16:creationId xmlns:a16="http://schemas.microsoft.com/office/drawing/2014/main" id="{44A7BC25-D6E5-A44C-855D-AA7C5150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2" name="Oval 204">
                <a:extLst>
                  <a:ext uri="{FF2B5EF4-FFF2-40B4-BE49-F238E27FC236}">
                    <a16:creationId xmlns:a16="http://schemas.microsoft.com/office/drawing/2014/main" id="{14F564A5-40D1-4A43-8039-CF104267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3" name="Rectangle 205">
                <a:extLst>
                  <a:ext uri="{FF2B5EF4-FFF2-40B4-BE49-F238E27FC236}">
                    <a16:creationId xmlns:a16="http://schemas.microsoft.com/office/drawing/2014/main" id="{1AE270E5-AC06-504B-BF97-435964C8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10" name="Line 57">
              <a:extLst>
                <a:ext uri="{FF2B5EF4-FFF2-40B4-BE49-F238E27FC236}">
                  <a16:creationId xmlns:a16="http://schemas.microsoft.com/office/drawing/2014/main" id="{E30AFCCA-07F4-A740-BD4B-5B28F2D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1" name="Group 58">
              <a:extLst>
                <a:ext uri="{FF2B5EF4-FFF2-40B4-BE49-F238E27FC236}">
                  <a16:creationId xmlns:a16="http://schemas.microsoft.com/office/drawing/2014/main" id="{C24A23EE-8313-D64E-BD4F-3BFCD778F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>
                <a:extLst>
                  <a:ext uri="{FF2B5EF4-FFF2-40B4-BE49-F238E27FC236}">
                    <a16:creationId xmlns:a16="http://schemas.microsoft.com/office/drawing/2014/main" id="{1E8C1397-8F48-5E4D-BC95-2AEEFF43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>
                <a:extLst>
                  <a:ext uri="{FF2B5EF4-FFF2-40B4-BE49-F238E27FC236}">
                    <a16:creationId xmlns:a16="http://schemas.microsoft.com/office/drawing/2014/main" id="{A9B3CF61-A592-AA42-AE21-C6F6DDBF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>
                <a:extLst>
                  <a:ext uri="{FF2B5EF4-FFF2-40B4-BE49-F238E27FC236}">
                    <a16:creationId xmlns:a16="http://schemas.microsoft.com/office/drawing/2014/main" id="{BD11C863-452F-AE46-9242-58534859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34" name="Group 64">
                <a:extLst>
                  <a:ext uri="{FF2B5EF4-FFF2-40B4-BE49-F238E27FC236}">
                    <a16:creationId xmlns:a16="http://schemas.microsoft.com/office/drawing/2014/main" id="{A74AB26D-917E-1C43-8497-203578F54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>
                  <a:extLst>
                    <a:ext uri="{FF2B5EF4-FFF2-40B4-BE49-F238E27FC236}">
                      <a16:creationId xmlns:a16="http://schemas.microsoft.com/office/drawing/2014/main" id="{B0ECEE3F-0D27-9E45-AD59-E3E44736B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>
                  <a:extLst>
                    <a:ext uri="{FF2B5EF4-FFF2-40B4-BE49-F238E27FC236}">
                      <a16:creationId xmlns:a16="http://schemas.microsoft.com/office/drawing/2014/main" id="{EB55E3DC-430D-5347-B8CC-57099591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535" name="Group 68">
                <a:extLst>
                  <a:ext uri="{FF2B5EF4-FFF2-40B4-BE49-F238E27FC236}">
                    <a16:creationId xmlns:a16="http://schemas.microsoft.com/office/drawing/2014/main" id="{EE23C2BF-5FE2-B644-AFE9-10E650F8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>
                  <a:extLst>
                    <a:ext uri="{FF2B5EF4-FFF2-40B4-BE49-F238E27FC236}">
                      <a16:creationId xmlns:a16="http://schemas.microsoft.com/office/drawing/2014/main" id="{9CEA633F-1910-4F48-AE5F-C3F267226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>
                  <a:extLst>
                    <a:ext uri="{FF2B5EF4-FFF2-40B4-BE49-F238E27FC236}">
                      <a16:creationId xmlns:a16="http://schemas.microsoft.com/office/drawing/2014/main" id="{0EEE95F5-28BD-5244-AB61-1D0DDB38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>
              <a:extLst>
                <a:ext uri="{FF2B5EF4-FFF2-40B4-BE49-F238E27FC236}">
                  <a16:creationId xmlns:a16="http://schemas.microsoft.com/office/drawing/2014/main" id="{FBD38E77-2123-B941-9E3E-28175B8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3" name="Group 92">
              <a:extLst>
                <a:ext uri="{FF2B5EF4-FFF2-40B4-BE49-F238E27FC236}">
                  <a16:creationId xmlns:a16="http://schemas.microsoft.com/office/drawing/2014/main" id="{DDC22D0D-F03A-C14E-9613-D042E5AC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>
                <a:extLst>
                  <a:ext uri="{FF2B5EF4-FFF2-40B4-BE49-F238E27FC236}">
                    <a16:creationId xmlns:a16="http://schemas.microsoft.com/office/drawing/2014/main" id="{BD69A588-896C-CD4F-AF1D-5590117C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>
                <a:extLst>
                  <a:ext uri="{FF2B5EF4-FFF2-40B4-BE49-F238E27FC236}">
                    <a16:creationId xmlns:a16="http://schemas.microsoft.com/office/drawing/2014/main" id="{690BA38E-8C04-7D49-8A4D-F3EBD36E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>
                <a:extLst>
                  <a:ext uri="{FF2B5EF4-FFF2-40B4-BE49-F238E27FC236}">
                    <a16:creationId xmlns:a16="http://schemas.microsoft.com/office/drawing/2014/main" id="{F8BE880C-8629-DB4F-A98D-187B9D0E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0" name="Rectangle 96">
                <a:extLst>
                  <a:ext uri="{FF2B5EF4-FFF2-40B4-BE49-F238E27FC236}">
                    <a16:creationId xmlns:a16="http://schemas.microsoft.com/office/drawing/2014/main" id="{CEA80494-8D88-874A-A154-9DE5B72C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>
              <a:extLst>
                <a:ext uri="{FF2B5EF4-FFF2-40B4-BE49-F238E27FC236}">
                  <a16:creationId xmlns:a16="http://schemas.microsoft.com/office/drawing/2014/main" id="{1BBEC08D-B4E9-1244-8AFE-C137F04A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515" name="Group 83">
              <a:extLst>
                <a:ext uri="{FF2B5EF4-FFF2-40B4-BE49-F238E27FC236}">
                  <a16:creationId xmlns:a16="http://schemas.microsoft.com/office/drawing/2014/main" id="{453C8714-A6D0-E346-8A5B-615EFB01A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>
                <a:extLst>
                  <a:ext uri="{FF2B5EF4-FFF2-40B4-BE49-F238E27FC236}">
                    <a16:creationId xmlns:a16="http://schemas.microsoft.com/office/drawing/2014/main" id="{15F82EFE-0228-FC41-A2F8-7597E350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>
                <a:extLst>
                  <a:ext uri="{FF2B5EF4-FFF2-40B4-BE49-F238E27FC236}">
                    <a16:creationId xmlns:a16="http://schemas.microsoft.com/office/drawing/2014/main" id="{771827D6-CDB4-624D-966F-486A8E5A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>
                <a:extLst>
                  <a:ext uri="{FF2B5EF4-FFF2-40B4-BE49-F238E27FC236}">
                    <a16:creationId xmlns:a16="http://schemas.microsoft.com/office/drawing/2014/main" id="{2C2907FC-8499-0B4E-AA1A-72F4C095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26" name="Rectangle 87">
                <a:extLst>
                  <a:ext uri="{FF2B5EF4-FFF2-40B4-BE49-F238E27FC236}">
                    <a16:creationId xmlns:a16="http://schemas.microsoft.com/office/drawing/2014/main" id="{0460CA79-401A-4C43-9BF8-05BF988C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>
              <a:extLst>
                <a:ext uri="{FF2B5EF4-FFF2-40B4-BE49-F238E27FC236}">
                  <a16:creationId xmlns:a16="http://schemas.microsoft.com/office/drawing/2014/main" id="{2215F4CA-83FF-2F43-A883-32EAB81F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 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517" name="AutoShape 98">
              <a:extLst>
                <a:ext uri="{FF2B5EF4-FFF2-40B4-BE49-F238E27FC236}">
                  <a16:creationId xmlns:a16="http://schemas.microsoft.com/office/drawing/2014/main" id="{7823CDE2-367E-FB44-BE34-956568F7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8" name="AutoShape 89">
              <a:extLst>
                <a:ext uri="{FF2B5EF4-FFF2-40B4-BE49-F238E27FC236}">
                  <a16:creationId xmlns:a16="http://schemas.microsoft.com/office/drawing/2014/main" id="{D3D3E169-3E07-3B4A-A3F9-E35D17B687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9" name="Group 135">
              <a:extLst>
                <a:ext uri="{FF2B5EF4-FFF2-40B4-BE49-F238E27FC236}">
                  <a16:creationId xmlns:a16="http://schemas.microsoft.com/office/drawing/2014/main" id="{5A825877-D688-F24C-8395-71DDEA807E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521" name="Picture 136" descr="desktop_computer_stylized_medium">
                <a:extLst>
                  <a:ext uri="{FF2B5EF4-FFF2-40B4-BE49-F238E27FC236}">
                    <a16:creationId xmlns:a16="http://schemas.microsoft.com/office/drawing/2014/main" id="{77517F6B-1BE4-F94A-BBF9-E9549AC02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>
                <a:extLst>
                  <a:ext uri="{FF2B5EF4-FFF2-40B4-BE49-F238E27FC236}">
                    <a16:creationId xmlns:a16="http://schemas.microsoft.com/office/drawing/2014/main" id="{85644D17-8C0F-0840-B111-635B1B4F10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>
              <a:extLst>
                <a:ext uri="{FF2B5EF4-FFF2-40B4-BE49-F238E27FC236}">
                  <a16:creationId xmlns:a16="http://schemas.microsoft.com/office/drawing/2014/main" id="{26E8FD56-0A05-7348-855A-94527638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46" name="Slide Number Placeholder 5">
            <a:extLst>
              <a:ext uri="{FF2B5EF4-FFF2-40B4-BE49-F238E27FC236}">
                <a16:creationId xmlns:a16="http://schemas.microsoft.com/office/drawing/2014/main" id="{FB6AE8FF-6EB2-C544-80BC-6FF3FA7A6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DC7F4-E0CA-5441-8A92-F3458106F4EB}"/>
              </a:ext>
            </a:extLst>
          </p:cNvPr>
          <p:cNvGrpSpPr/>
          <p:nvPr/>
        </p:nvGrpSpPr>
        <p:grpSpPr>
          <a:xfrm>
            <a:off x="1066778" y="1303830"/>
            <a:ext cx="4754562" cy="5021997"/>
            <a:chOff x="6096000" y="1390614"/>
            <a:chExt cx="4754562" cy="5021997"/>
          </a:xfrm>
        </p:grpSpPr>
        <p:sp>
          <p:nvSpPr>
            <p:cNvPr id="602" name="Text Box 44">
              <a:extLst>
                <a:ext uri="{FF2B5EF4-FFF2-40B4-BE49-F238E27FC236}">
                  <a16:creationId xmlns:a16="http://schemas.microsoft.com/office/drawing/2014/main" id="{42F82D1E-8ED4-4F44-9C3C-BDFDC812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10 connections (fairly) share backbone bottleneck link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603" name="Freeform 296">
              <a:extLst>
                <a:ext uri="{FF2B5EF4-FFF2-40B4-BE49-F238E27FC236}">
                  <a16:creationId xmlns:a16="http://schemas.microsoft.com/office/drawing/2014/main" id="{12223E81-DDE4-C440-BABA-D7BC48D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4" name="Text Box 35">
              <a:extLst>
                <a:ext uri="{FF2B5EF4-FFF2-40B4-BE49-F238E27FC236}">
                  <a16:creationId xmlns:a16="http://schemas.microsoft.com/office/drawing/2014/main" id="{8E3A2589-33AD-0948-8AAD-49FBF531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5" name="Oval 40">
              <a:extLst>
                <a:ext uri="{FF2B5EF4-FFF2-40B4-BE49-F238E27FC236}">
                  <a16:creationId xmlns:a16="http://schemas.microsoft.com/office/drawing/2014/main" id="{8D4D9D6D-6FB5-AA4B-B509-A8973E6C8A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557406FF-659D-D646-B73D-12838E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7" name="Oval 42">
              <a:extLst>
                <a:ext uri="{FF2B5EF4-FFF2-40B4-BE49-F238E27FC236}">
                  <a16:creationId xmlns:a16="http://schemas.microsoft.com/office/drawing/2014/main" id="{0A481A93-ECB7-E246-837A-F6BC6402D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8" name="Rectangle 43">
              <a:extLst>
                <a:ext uri="{FF2B5EF4-FFF2-40B4-BE49-F238E27FC236}">
                  <a16:creationId xmlns:a16="http://schemas.microsoft.com/office/drawing/2014/main" id="{A6B95B4A-EADA-2646-8C69-44AD71FF2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9" name="Oval 31">
              <a:extLst>
                <a:ext uri="{FF2B5EF4-FFF2-40B4-BE49-F238E27FC236}">
                  <a16:creationId xmlns:a16="http://schemas.microsoft.com/office/drawing/2014/main" id="{D34D4E69-9BEB-E84C-9C95-F587DC39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0" name="Rectangle 32">
              <a:extLst>
                <a:ext uri="{FF2B5EF4-FFF2-40B4-BE49-F238E27FC236}">
                  <a16:creationId xmlns:a16="http://schemas.microsoft.com/office/drawing/2014/main" id="{AF4F01BC-E0BA-6145-9A94-C368A9DCD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1" name="Oval 33">
              <a:extLst>
                <a:ext uri="{FF2B5EF4-FFF2-40B4-BE49-F238E27FC236}">
                  <a16:creationId xmlns:a16="http://schemas.microsoft.com/office/drawing/2014/main" id="{0FB3506E-741A-1449-B57D-DCE4E8B68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2" name="Rectangle 34">
              <a:extLst>
                <a:ext uri="{FF2B5EF4-FFF2-40B4-BE49-F238E27FC236}">
                  <a16:creationId xmlns:a16="http://schemas.microsoft.com/office/drawing/2014/main" id="{323C4318-B148-DC47-ABE2-1E709105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3" name="Line 456">
              <a:extLst>
                <a:ext uri="{FF2B5EF4-FFF2-40B4-BE49-F238E27FC236}">
                  <a16:creationId xmlns:a16="http://schemas.microsoft.com/office/drawing/2014/main" id="{8173438F-0B9B-B64F-A181-BAB4D0B2F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4" name="Oval 469">
              <a:extLst>
                <a:ext uri="{FF2B5EF4-FFF2-40B4-BE49-F238E27FC236}">
                  <a16:creationId xmlns:a16="http://schemas.microsoft.com/office/drawing/2014/main" id="{7E85E8A1-86AF-324B-8460-F6A7D5EAC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" name="Rectangle 470">
              <a:extLst>
                <a:ext uri="{FF2B5EF4-FFF2-40B4-BE49-F238E27FC236}">
                  <a16:creationId xmlns:a16="http://schemas.microsoft.com/office/drawing/2014/main" id="{55557922-2CFC-1B45-B737-1FBBBEAE26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6" name="Oval 471">
              <a:extLst>
                <a:ext uri="{FF2B5EF4-FFF2-40B4-BE49-F238E27FC236}">
                  <a16:creationId xmlns:a16="http://schemas.microsoft.com/office/drawing/2014/main" id="{5D3F57BE-8666-1D44-A006-F78419384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472">
              <a:extLst>
                <a:ext uri="{FF2B5EF4-FFF2-40B4-BE49-F238E27FC236}">
                  <a16:creationId xmlns:a16="http://schemas.microsoft.com/office/drawing/2014/main" id="{64C792DE-6968-B34C-9D1B-D2467DCDD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8" name="Line 473">
              <a:extLst>
                <a:ext uri="{FF2B5EF4-FFF2-40B4-BE49-F238E27FC236}">
                  <a16:creationId xmlns:a16="http://schemas.microsoft.com/office/drawing/2014/main" id="{51F1769C-1A62-EC4E-B22E-FFF40B43E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Oval 476">
              <a:extLst>
                <a:ext uri="{FF2B5EF4-FFF2-40B4-BE49-F238E27FC236}">
                  <a16:creationId xmlns:a16="http://schemas.microsoft.com/office/drawing/2014/main" id="{551553F9-6760-6E44-947E-2E2826C45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0" name="Rectangle 477">
              <a:extLst>
                <a:ext uri="{FF2B5EF4-FFF2-40B4-BE49-F238E27FC236}">
                  <a16:creationId xmlns:a16="http://schemas.microsoft.com/office/drawing/2014/main" id="{424063E3-158A-984A-BFC8-01ECC77182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1" name="Oval 478">
              <a:extLst>
                <a:ext uri="{FF2B5EF4-FFF2-40B4-BE49-F238E27FC236}">
                  <a16:creationId xmlns:a16="http://schemas.microsoft.com/office/drawing/2014/main" id="{E5AD8F86-97E2-7648-BE88-A4ABC6A35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2" name="Rectangle 479">
              <a:extLst>
                <a:ext uri="{FF2B5EF4-FFF2-40B4-BE49-F238E27FC236}">
                  <a16:creationId xmlns:a16="http://schemas.microsoft.com/office/drawing/2014/main" id="{598EC6E7-BD77-134B-A756-3D43B04CC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3" name="Line 480">
              <a:extLst>
                <a:ext uri="{FF2B5EF4-FFF2-40B4-BE49-F238E27FC236}">
                  <a16:creationId xmlns:a16="http://schemas.microsoft.com/office/drawing/2014/main" id="{AFDCBA44-8593-C94C-9FA7-FED9DC63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4" name="Oval 483">
              <a:extLst>
                <a:ext uri="{FF2B5EF4-FFF2-40B4-BE49-F238E27FC236}">
                  <a16:creationId xmlns:a16="http://schemas.microsoft.com/office/drawing/2014/main" id="{9B669AE7-0EE8-EC41-9DC1-37D185E643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5" name="Rectangle 484">
              <a:extLst>
                <a:ext uri="{FF2B5EF4-FFF2-40B4-BE49-F238E27FC236}">
                  <a16:creationId xmlns:a16="http://schemas.microsoft.com/office/drawing/2014/main" id="{C65A0801-59C0-0744-8000-2F197C940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6" name="Oval 485">
              <a:extLst>
                <a:ext uri="{FF2B5EF4-FFF2-40B4-BE49-F238E27FC236}">
                  <a16:creationId xmlns:a16="http://schemas.microsoft.com/office/drawing/2014/main" id="{618A0B18-5A9F-C940-A80E-7B06B49B6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486">
              <a:extLst>
                <a:ext uri="{FF2B5EF4-FFF2-40B4-BE49-F238E27FC236}">
                  <a16:creationId xmlns:a16="http://schemas.microsoft.com/office/drawing/2014/main" id="{0EC6AAEC-D5EF-0B44-AE75-B5161067D3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8" name="Line 487">
              <a:extLst>
                <a:ext uri="{FF2B5EF4-FFF2-40B4-BE49-F238E27FC236}">
                  <a16:creationId xmlns:a16="http://schemas.microsoft.com/office/drawing/2014/main" id="{6C5A899D-7A45-874B-9EBC-4587CF6DE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Oval 500">
              <a:extLst>
                <a:ext uri="{FF2B5EF4-FFF2-40B4-BE49-F238E27FC236}">
                  <a16:creationId xmlns:a16="http://schemas.microsoft.com/office/drawing/2014/main" id="{2C1CCE43-DB7D-AE44-BC92-2EC22940E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0" name="Rectangle 501">
              <a:extLst>
                <a:ext uri="{FF2B5EF4-FFF2-40B4-BE49-F238E27FC236}">
                  <a16:creationId xmlns:a16="http://schemas.microsoft.com/office/drawing/2014/main" id="{40D89921-5710-C74C-85E3-E00C000E6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1" name="Oval 502">
              <a:extLst>
                <a:ext uri="{FF2B5EF4-FFF2-40B4-BE49-F238E27FC236}">
                  <a16:creationId xmlns:a16="http://schemas.microsoft.com/office/drawing/2014/main" id="{04ED2CB6-E629-0044-88FF-DD5D436E5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2" name="Rectangle 503">
              <a:extLst>
                <a:ext uri="{FF2B5EF4-FFF2-40B4-BE49-F238E27FC236}">
                  <a16:creationId xmlns:a16="http://schemas.microsoft.com/office/drawing/2014/main" id="{0D6041B8-7217-4F4F-92D9-8F4D04231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3" name="Line 504">
              <a:extLst>
                <a:ext uri="{FF2B5EF4-FFF2-40B4-BE49-F238E27FC236}">
                  <a16:creationId xmlns:a16="http://schemas.microsoft.com/office/drawing/2014/main" id="{45C56574-1E78-FA49-9616-971A302E9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4" name="Oval 507">
              <a:extLst>
                <a:ext uri="{FF2B5EF4-FFF2-40B4-BE49-F238E27FC236}">
                  <a16:creationId xmlns:a16="http://schemas.microsoft.com/office/drawing/2014/main" id="{9F9B82D5-4B1D-6043-BBA5-D051EBBBC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" name="Rectangle 508">
              <a:extLst>
                <a:ext uri="{FF2B5EF4-FFF2-40B4-BE49-F238E27FC236}">
                  <a16:creationId xmlns:a16="http://schemas.microsoft.com/office/drawing/2014/main" id="{0C717AD0-EA8E-2246-B4E3-6A0F4C1E9F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6" name="Oval 509">
              <a:extLst>
                <a:ext uri="{FF2B5EF4-FFF2-40B4-BE49-F238E27FC236}">
                  <a16:creationId xmlns:a16="http://schemas.microsoft.com/office/drawing/2014/main" id="{EE3B1AF8-64A0-EC47-B91B-48B11E36D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510">
              <a:extLst>
                <a:ext uri="{FF2B5EF4-FFF2-40B4-BE49-F238E27FC236}">
                  <a16:creationId xmlns:a16="http://schemas.microsoft.com/office/drawing/2014/main" id="{860AFC74-9568-6A49-803C-0B2D79302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8" name="Line 511">
              <a:extLst>
                <a:ext uri="{FF2B5EF4-FFF2-40B4-BE49-F238E27FC236}">
                  <a16:creationId xmlns:a16="http://schemas.microsoft.com/office/drawing/2014/main" id="{2B4EDB9F-73F1-C34D-96D9-5CDCB88B21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Text Box 513">
              <a:extLst>
                <a:ext uri="{FF2B5EF4-FFF2-40B4-BE49-F238E27FC236}">
                  <a16:creationId xmlns:a16="http://schemas.microsoft.com/office/drawing/2014/main" id="{4778714E-EE95-9947-8879-8B2FE318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0" name="Text Box 514">
              <a:extLst>
                <a:ext uri="{FF2B5EF4-FFF2-40B4-BE49-F238E27FC236}">
                  <a16:creationId xmlns:a16="http://schemas.microsoft.com/office/drawing/2014/main" id="{60849EC9-A207-4C41-AD9D-A92DEE98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1" name="Freeform 515">
              <a:extLst>
                <a:ext uri="{FF2B5EF4-FFF2-40B4-BE49-F238E27FC236}">
                  <a16:creationId xmlns:a16="http://schemas.microsoft.com/office/drawing/2014/main" id="{F6112B49-DFF7-4442-8AE0-8CF8CFAA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2" name="Text Box 516">
              <a:extLst>
                <a:ext uri="{FF2B5EF4-FFF2-40B4-BE49-F238E27FC236}">
                  <a16:creationId xmlns:a16="http://schemas.microsoft.com/office/drawing/2014/main" id="{EFC98C88-858D-E34E-9C48-139358543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3" name="Freeform 517">
              <a:extLst>
                <a:ext uri="{FF2B5EF4-FFF2-40B4-BE49-F238E27FC236}">
                  <a16:creationId xmlns:a16="http://schemas.microsoft.com/office/drawing/2014/main" id="{3FAF4BE0-D787-B34B-BA37-0770AC8B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4" name="Freeform 518">
              <a:extLst>
                <a:ext uri="{FF2B5EF4-FFF2-40B4-BE49-F238E27FC236}">
                  <a16:creationId xmlns:a16="http://schemas.microsoft.com/office/drawing/2014/main" id="{9EF6A7FC-B534-4346-A5DD-041A4F1C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5" name="Text Box 519">
              <a:extLst>
                <a:ext uri="{FF2B5EF4-FFF2-40B4-BE49-F238E27FC236}">
                  <a16:creationId xmlns:a16="http://schemas.microsoft.com/office/drawing/2014/main" id="{1E5107AF-4847-B347-A6D3-3304434E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6" name="Text Box 520">
              <a:extLst>
                <a:ext uri="{FF2B5EF4-FFF2-40B4-BE49-F238E27FC236}">
                  <a16:creationId xmlns:a16="http://schemas.microsoft.com/office/drawing/2014/main" id="{7DD67220-8D5A-6E44-9C8F-8DC54227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7" name="Text Box 521">
              <a:extLst>
                <a:ext uri="{FF2B5EF4-FFF2-40B4-BE49-F238E27FC236}">
                  <a16:creationId xmlns:a16="http://schemas.microsoft.com/office/drawing/2014/main" id="{5252B1FF-D0A1-1D49-8AD4-E08822F2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</a:p>
          </p:txBody>
        </p:sp>
        <p:grpSp>
          <p:nvGrpSpPr>
            <p:cNvPr id="649" name="Group 81">
              <a:extLst>
                <a:ext uri="{FF2B5EF4-FFF2-40B4-BE49-F238E27FC236}">
                  <a16:creationId xmlns:a16="http://schemas.microsoft.com/office/drawing/2014/main" id="{6FDBF652-A395-234F-BA73-32CC54B4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650" name="Freeform 82">
                <a:extLst>
                  <a:ext uri="{FF2B5EF4-FFF2-40B4-BE49-F238E27FC236}">
                    <a16:creationId xmlns:a16="http://schemas.microsoft.com/office/drawing/2014/main" id="{11ED42DE-3E1B-9B40-9A14-016018BA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1" name="Rectangle 83">
                <a:extLst>
                  <a:ext uri="{FF2B5EF4-FFF2-40B4-BE49-F238E27FC236}">
                    <a16:creationId xmlns:a16="http://schemas.microsoft.com/office/drawing/2014/main" id="{69066424-99FF-0247-8B01-B3EC332A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2" name="Freeform 84">
                <a:extLst>
                  <a:ext uri="{FF2B5EF4-FFF2-40B4-BE49-F238E27FC236}">
                    <a16:creationId xmlns:a16="http://schemas.microsoft.com/office/drawing/2014/main" id="{024DB4DC-EB26-FF42-8E20-FFB6C8EF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3" name="Freeform 85">
                <a:extLst>
                  <a:ext uri="{FF2B5EF4-FFF2-40B4-BE49-F238E27FC236}">
                    <a16:creationId xmlns:a16="http://schemas.microsoft.com/office/drawing/2014/main" id="{E2B0F75E-1C81-FF41-A3F5-E7ADC8B67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4" name="Rectangle 86">
                <a:extLst>
                  <a:ext uri="{FF2B5EF4-FFF2-40B4-BE49-F238E27FC236}">
                    <a16:creationId xmlns:a16="http://schemas.microsoft.com/office/drawing/2014/main" id="{223D30BF-8699-6A44-AEB2-35D0F31F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5" name="Group 87">
                <a:extLst>
                  <a:ext uri="{FF2B5EF4-FFF2-40B4-BE49-F238E27FC236}">
                    <a16:creationId xmlns:a16="http://schemas.microsoft.com/office/drawing/2014/main" id="{2B7A3D5E-6156-0044-BF32-DFE6857F6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0" name="AutoShape 88">
                  <a:extLst>
                    <a:ext uri="{FF2B5EF4-FFF2-40B4-BE49-F238E27FC236}">
                      <a16:creationId xmlns:a16="http://schemas.microsoft.com/office/drawing/2014/main" id="{CE04A0BE-092C-E54B-91D3-87501C8CF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81" name="AutoShape 89">
                  <a:extLst>
                    <a:ext uri="{FF2B5EF4-FFF2-40B4-BE49-F238E27FC236}">
                      <a16:creationId xmlns:a16="http://schemas.microsoft.com/office/drawing/2014/main" id="{F5E55A3E-082B-F842-9E07-78A2A99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6" name="Rectangle 90">
                <a:extLst>
                  <a:ext uri="{FF2B5EF4-FFF2-40B4-BE49-F238E27FC236}">
                    <a16:creationId xmlns:a16="http://schemas.microsoft.com/office/drawing/2014/main" id="{3335A9A0-ABC5-1A45-A4DB-4B8E3B4F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7" name="Group 91">
                <a:extLst>
                  <a:ext uri="{FF2B5EF4-FFF2-40B4-BE49-F238E27FC236}">
                    <a16:creationId xmlns:a16="http://schemas.microsoft.com/office/drawing/2014/main" id="{6C288698-9C54-614A-9160-55F71D5AE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78" name="AutoShape 92">
                  <a:extLst>
                    <a:ext uri="{FF2B5EF4-FFF2-40B4-BE49-F238E27FC236}">
                      <a16:creationId xmlns:a16="http://schemas.microsoft.com/office/drawing/2014/main" id="{6A0C18A4-1291-7E43-9345-2A91D6A4B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9" name="AutoShape 93">
                  <a:extLst>
                    <a:ext uri="{FF2B5EF4-FFF2-40B4-BE49-F238E27FC236}">
                      <a16:creationId xmlns:a16="http://schemas.microsoft.com/office/drawing/2014/main" id="{AC667623-4334-3148-A595-C268518D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8" name="Rectangle 94">
                <a:extLst>
                  <a:ext uri="{FF2B5EF4-FFF2-40B4-BE49-F238E27FC236}">
                    <a16:creationId xmlns:a16="http://schemas.microsoft.com/office/drawing/2014/main" id="{80DE7B80-C6BB-8A4D-BED5-F51D988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9" name="Rectangle 95">
                <a:extLst>
                  <a:ext uri="{FF2B5EF4-FFF2-40B4-BE49-F238E27FC236}">
                    <a16:creationId xmlns:a16="http://schemas.microsoft.com/office/drawing/2014/main" id="{53B39C8C-A4C0-E44F-A049-598F76D0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0" name="Group 96">
                <a:extLst>
                  <a:ext uri="{FF2B5EF4-FFF2-40B4-BE49-F238E27FC236}">
                    <a16:creationId xmlns:a16="http://schemas.microsoft.com/office/drawing/2014/main" id="{8FAE680F-D5F2-F141-AF0E-EFEDC9317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6" name="AutoShape 97">
                  <a:extLst>
                    <a:ext uri="{FF2B5EF4-FFF2-40B4-BE49-F238E27FC236}">
                      <a16:creationId xmlns:a16="http://schemas.microsoft.com/office/drawing/2014/main" id="{F6E6D6FE-5487-4B45-9CD9-034725C3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7" name="AutoShape 98">
                  <a:extLst>
                    <a:ext uri="{FF2B5EF4-FFF2-40B4-BE49-F238E27FC236}">
                      <a16:creationId xmlns:a16="http://schemas.microsoft.com/office/drawing/2014/main" id="{17E4B9CD-9942-AB49-9DCF-EA4C278CA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1" name="Freeform 99">
                <a:extLst>
                  <a:ext uri="{FF2B5EF4-FFF2-40B4-BE49-F238E27FC236}">
                    <a16:creationId xmlns:a16="http://schemas.microsoft.com/office/drawing/2014/main" id="{66DBC1AB-D3D3-D54A-97DB-61ACDA4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2" name="Group 100">
                <a:extLst>
                  <a:ext uri="{FF2B5EF4-FFF2-40B4-BE49-F238E27FC236}">
                    <a16:creationId xmlns:a16="http://schemas.microsoft.com/office/drawing/2014/main" id="{0ACCF28A-C12F-C84F-B594-FD3A670B6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4" name="AutoShape 101">
                  <a:extLst>
                    <a:ext uri="{FF2B5EF4-FFF2-40B4-BE49-F238E27FC236}">
                      <a16:creationId xmlns:a16="http://schemas.microsoft.com/office/drawing/2014/main" id="{279BBDF1-57E3-A241-8A44-3F0A3BA12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5" name="AutoShape 102">
                  <a:extLst>
                    <a:ext uri="{FF2B5EF4-FFF2-40B4-BE49-F238E27FC236}">
                      <a16:creationId xmlns:a16="http://schemas.microsoft.com/office/drawing/2014/main" id="{0D4E61D6-1AA1-2940-BBA5-24DFE246E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3" name="Rectangle 103">
                <a:extLst>
                  <a:ext uri="{FF2B5EF4-FFF2-40B4-BE49-F238E27FC236}">
                    <a16:creationId xmlns:a16="http://schemas.microsoft.com/office/drawing/2014/main" id="{564FBD96-ADF5-5342-92F4-3395008B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4" name="Freeform 104">
                <a:extLst>
                  <a:ext uri="{FF2B5EF4-FFF2-40B4-BE49-F238E27FC236}">
                    <a16:creationId xmlns:a16="http://schemas.microsoft.com/office/drawing/2014/main" id="{F15B27D1-B45C-7141-AB8B-599571DE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5" name="Freeform 105">
                <a:extLst>
                  <a:ext uri="{FF2B5EF4-FFF2-40B4-BE49-F238E27FC236}">
                    <a16:creationId xmlns:a16="http://schemas.microsoft.com/office/drawing/2014/main" id="{4DC70B30-DD3F-2740-89CC-C75EDB99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6" name="Oval 106">
                <a:extLst>
                  <a:ext uri="{FF2B5EF4-FFF2-40B4-BE49-F238E27FC236}">
                    <a16:creationId xmlns:a16="http://schemas.microsoft.com/office/drawing/2014/main" id="{A0C40071-87FF-864A-81D4-E4F739BF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7" name="Freeform 107">
                <a:extLst>
                  <a:ext uri="{FF2B5EF4-FFF2-40B4-BE49-F238E27FC236}">
                    <a16:creationId xmlns:a16="http://schemas.microsoft.com/office/drawing/2014/main" id="{2F33C2FE-86C4-B34F-945A-3F9BDF777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8" name="AutoShape 108">
                <a:extLst>
                  <a:ext uri="{FF2B5EF4-FFF2-40B4-BE49-F238E27FC236}">
                    <a16:creationId xmlns:a16="http://schemas.microsoft.com/office/drawing/2014/main" id="{A771515B-1A0A-B646-9681-C95CE2F6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9" name="AutoShape 109">
                <a:extLst>
                  <a:ext uri="{FF2B5EF4-FFF2-40B4-BE49-F238E27FC236}">
                    <a16:creationId xmlns:a16="http://schemas.microsoft.com/office/drawing/2014/main" id="{8DE21308-0063-2D44-A69A-52DF4BDD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0" name="Oval 110">
                <a:extLst>
                  <a:ext uri="{FF2B5EF4-FFF2-40B4-BE49-F238E27FC236}">
                    <a16:creationId xmlns:a16="http://schemas.microsoft.com/office/drawing/2014/main" id="{4B5FBC97-4AE7-1140-B25E-7DBB1556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1" name="Oval 111">
                <a:extLst>
                  <a:ext uri="{FF2B5EF4-FFF2-40B4-BE49-F238E27FC236}">
                    <a16:creationId xmlns:a16="http://schemas.microsoft.com/office/drawing/2014/main" id="{E22768CA-2A7E-3243-8775-0A66ECEBD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2" name="Oval 112">
                <a:extLst>
                  <a:ext uri="{FF2B5EF4-FFF2-40B4-BE49-F238E27FC236}">
                    <a16:creationId xmlns:a16="http://schemas.microsoft.com/office/drawing/2014/main" id="{D28018C4-A680-2845-A99A-8AA0A8E0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3" name="Rectangle 113">
                <a:extLst>
                  <a:ext uri="{FF2B5EF4-FFF2-40B4-BE49-F238E27FC236}">
                    <a16:creationId xmlns:a16="http://schemas.microsoft.com/office/drawing/2014/main" id="{8FC5897C-9D21-3A46-90EF-445C7839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82" name="Group 114">
              <a:extLst>
                <a:ext uri="{FF2B5EF4-FFF2-40B4-BE49-F238E27FC236}">
                  <a16:creationId xmlns:a16="http://schemas.microsoft.com/office/drawing/2014/main" id="{B83A96A8-659A-C14A-81F1-36FF3203A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683" name="Freeform 115">
                <a:extLst>
                  <a:ext uri="{FF2B5EF4-FFF2-40B4-BE49-F238E27FC236}">
                    <a16:creationId xmlns:a16="http://schemas.microsoft.com/office/drawing/2014/main" id="{51E7F745-188F-2049-8F3D-A9F1E48EA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4" name="Rectangle 116">
                <a:extLst>
                  <a:ext uri="{FF2B5EF4-FFF2-40B4-BE49-F238E27FC236}">
                    <a16:creationId xmlns:a16="http://schemas.microsoft.com/office/drawing/2014/main" id="{3330E9B6-9A70-F341-BB07-3C7E5FBB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5" name="Freeform 117">
                <a:extLst>
                  <a:ext uri="{FF2B5EF4-FFF2-40B4-BE49-F238E27FC236}">
                    <a16:creationId xmlns:a16="http://schemas.microsoft.com/office/drawing/2014/main" id="{10DD9A9D-A76F-3641-9CE7-9F73150FB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6" name="Freeform 118">
                <a:extLst>
                  <a:ext uri="{FF2B5EF4-FFF2-40B4-BE49-F238E27FC236}">
                    <a16:creationId xmlns:a16="http://schemas.microsoft.com/office/drawing/2014/main" id="{1D744195-71CA-F84A-A0EC-B41BAA550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7" name="Rectangle 119">
                <a:extLst>
                  <a:ext uri="{FF2B5EF4-FFF2-40B4-BE49-F238E27FC236}">
                    <a16:creationId xmlns:a16="http://schemas.microsoft.com/office/drawing/2014/main" id="{08B258E9-429B-A04E-9B31-61FC9C0C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88" name="Group 120">
                <a:extLst>
                  <a:ext uri="{FF2B5EF4-FFF2-40B4-BE49-F238E27FC236}">
                    <a16:creationId xmlns:a16="http://schemas.microsoft.com/office/drawing/2014/main" id="{052466FA-382D-B34A-B153-D2714C44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3" name="AutoShape 121">
                  <a:extLst>
                    <a:ext uri="{FF2B5EF4-FFF2-40B4-BE49-F238E27FC236}">
                      <a16:creationId xmlns:a16="http://schemas.microsoft.com/office/drawing/2014/main" id="{A21CDD7A-2555-5B47-9078-A436ACA9B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4" name="AutoShape 122">
                  <a:extLst>
                    <a:ext uri="{FF2B5EF4-FFF2-40B4-BE49-F238E27FC236}">
                      <a16:creationId xmlns:a16="http://schemas.microsoft.com/office/drawing/2014/main" id="{CBF9610B-13CA-D841-A288-8379AC7B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89" name="Rectangle 123">
                <a:extLst>
                  <a:ext uri="{FF2B5EF4-FFF2-40B4-BE49-F238E27FC236}">
                    <a16:creationId xmlns:a16="http://schemas.microsoft.com/office/drawing/2014/main" id="{CBC048D4-7B3A-6F41-A02E-503359C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0" name="Group 124">
                <a:extLst>
                  <a:ext uri="{FF2B5EF4-FFF2-40B4-BE49-F238E27FC236}">
                    <a16:creationId xmlns:a16="http://schemas.microsoft.com/office/drawing/2014/main" id="{4D7B123C-FEF1-E041-894F-F31DD588C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1" name="AutoShape 125">
                  <a:extLst>
                    <a:ext uri="{FF2B5EF4-FFF2-40B4-BE49-F238E27FC236}">
                      <a16:creationId xmlns:a16="http://schemas.microsoft.com/office/drawing/2014/main" id="{DAEC4BE7-B702-0848-BF3B-82C6FCF0A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2" name="AutoShape 126">
                  <a:extLst>
                    <a:ext uri="{FF2B5EF4-FFF2-40B4-BE49-F238E27FC236}">
                      <a16:creationId xmlns:a16="http://schemas.microsoft.com/office/drawing/2014/main" id="{FBEAEEDC-D373-2043-9097-A4F8AEA4E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1" name="Rectangle 127">
                <a:extLst>
                  <a:ext uri="{FF2B5EF4-FFF2-40B4-BE49-F238E27FC236}">
                    <a16:creationId xmlns:a16="http://schemas.microsoft.com/office/drawing/2014/main" id="{4DD8CBA3-5EC3-7B48-9BE0-6003CD8A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2" name="Rectangle 128">
                <a:extLst>
                  <a:ext uri="{FF2B5EF4-FFF2-40B4-BE49-F238E27FC236}">
                    <a16:creationId xmlns:a16="http://schemas.microsoft.com/office/drawing/2014/main" id="{BA5E53EA-3ECC-A847-B148-B8ED1636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3" name="Group 129">
                <a:extLst>
                  <a:ext uri="{FF2B5EF4-FFF2-40B4-BE49-F238E27FC236}">
                    <a16:creationId xmlns:a16="http://schemas.microsoft.com/office/drawing/2014/main" id="{C816273C-68D1-2045-8CE5-F2A266739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9" name="AutoShape 130">
                  <a:extLst>
                    <a:ext uri="{FF2B5EF4-FFF2-40B4-BE49-F238E27FC236}">
                      <a16:creationId xmlns:a16="http://schemas.microsoft.com/office/drawing/2014/main" id="{AE043AC3-A076-4449-9CD3-8DA37B0F0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0" name="AutoShape 131">
                  <a:extLst>
                    <a:ext uri="{FF2B5EF4-FFF2-40B4-BE49-F238E27FC236}">
                      <a16:creationId xmlns:a16="http://schemas.microsoft.com/office/drawing/2014/main" id="{E346A75D-7CBE-8A47-B07E-5D39EAB4B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4" name="Freeform 132">
                <a:extLst>
                  <a:ext uri="{FF2B5EF4-FFF2-40B4-BE49-F238E27FC236}">
                    <a16:creationId xmlns:a16="http://schemas.microsoft.com/office/drawing/2014/main" id="{F00AFCE9-BD33-D444-BA2F-95E35606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5" name="Group 133">
                <a:extLst>
                  <a:ext uri="{FF2B5EF4-FFF2-40B4-BE49-F238E27FC236}">
                    <a16:creationId xmlns:a16="http://schemas.microsoft.com/office/drawing/2014/main" id="{DF061EE0-DC00-D341-ACD4-2D438E4D7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" name="AutoShape 134">
                  <a:extLst>
                    <a:ext uri="{FF2B5EF4-FFF2-40B4-BE49-F238E27FC236}">
                      <a16:creationId xmlns:a16="http://schemas.microsoft.com/office/drawing/2014/main" id="{8A5DEFF2-82FF-9C4B-B30F-DD02A99BA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08" name="AutoShape 135">
                  <a:extLst>
                    <a:ext uri="{FF2B5EF4-FFF2-40B4-BE49-F238E27FC236}">
                      <a16:creationId xmlns:a16="http://schemas.microsoft.com/office/drawing/2014/main" id="{9E0A6440-9A0A-834A-BE6A-CB243F8A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6" name="Rectangle 136">
                <a:extLst>
                  <a:ext uri="{FF2B5EF4-FFF2-40B4-BE49-F238E27FC236}">
                    <a16:creationId xmlns:a16="http://schemas.microsoft.com/office/drawing/2014/main" id="{C3E6428A-F3CA-6646-8504-7A4B8087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7" name="Freeform 137">
                <a:extLst>
                  <a:ext uri="{FF2B5EF4-FFF2-40B4-BE49-F238E27FC236}">
                    <a16:creationId xmlns:a16="http://schemas.microsoft.com/office/drawing/2014/main" id="{36A1B92D-73B3-1E48-9DF6-56C52B1C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8" name="Freeform 138">
                <a:extLst>
                  <a:ext uri="{FF2B5EF4-FFF2-40B4-BE49-F238E27FC236}">
                    <a16:creationId xmlns:a16="http://schemas.microsoft.com/office/drawing/2014/main" id="{BBCC47D2-9636-8645-A30A-A9FB9FEB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9" name="Oval 139">
                <a:extLst>
                  <a:ext uri="{FF2B5EF4-FFF2-40B4-BE49-F238E27FC236}">
                    <a16:creationId xmlns:a16="http://schemas.microsoft.com/office/drawing/2014/main" id="{538F95FE-99F4-114C-88F1-20DC65C7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0" name="Freeform 140">
                <a:extLst>
                  <a:ext uri="{FF2B5EF4-FFF2-40B4-BE49-F238E27FC236}">
                    <a16:creationId xmlns:a16="http://schemas.microsoft.com/office/drawing/2014/main" id="{3A2D7A8F-740E-E44C-8A64-6BF5A90E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1" name="AutoShape 141">
                <a:extLst>
                  <a:ext uri="{FF2B5EF4-FFF2-40B4-BE49-F238E27FC236}">
                    <a16:creationId xmlns:a16="http://schemas.microsoft.com/office/drawing/2014/main" id="{E95BA8FE-A8C5-0F4B-802A-0FFE3E93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2" name="AutoShape 142">
                <a:extLst>
                  <a:ext uri="{FF2B5EF4-FFF2-40B4-BE49-F238E27FC236}">
                    <a16:creationId xmlns:a16="http://schemas.microsoft.com/office/drawing/2014/main" id="{05E6F7D8-B8C8-534A-8606-ED158890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3" name="Oval 143">
                <a:extLst>
                  <a:ext uri="{FF2B5EF4-FFF2-40B4-BE49-F238E27FC236}">
                    <a16:creationId xmlns:a16="http://schemas.microsoft.com/office/drawing/2014/main" id="{D7668313-20A1-7840-BCF9-D2778D9E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4" name="Oval 144">
                <a:extLst>
                  <a:ext uri="{FF2B5EF4-FFF2-40B4-BE49-F238E27FC236}">
                    <a16:creationId xmlns:a16="http://schemas.microsoft.com/office/drawing/2014/main" id="{3152B3AD-E2B7-A045-8DF7-86DF2FE6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5" name="Oval 145">
                <a:extLst>
                  <a:ext uri="{FF2B5EF4-FFF2-40B4-BE49-F238E27FC236}">
                    <a16:creationId xmlns:a16="http://schemas.microsoft.com/office/drawing/2014/main" id="{7A3BC98F-1F3C-794E-BD03-4960366B4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6" name="Rectangle 146">
                <a:extLst>
                  <a:ext uri="{FF2B5EF4-FFF2-40B4-BE49-F238E27FC236}">
                    <a16:creationId xmlns:a16="http://schemas.microsoft.com/office/drawing/2014/main" id="{FD2E8B12-7E5B-534C-992F-CC974F01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15" name="Group 147">
              <a:extLst>
                <a:ext uri="{FF2B5EF4-FFF2-40B4-BE49-F238E27FC236}">
                  <a16:creationId xmlns:a16="http://schemas.microsoft.com/office/drawing/2014/main" id="{4942FA46-AAAE-D947-BF1A-4481A344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16" name="Freeform 148">
                <a:extLst>
                  <a:ext uri="{FF2B5EF4-FFF2-40B4-BE49-F238E27FC236}">
                    <a16:creationId xmlns:a16="http://schemas.microsoft.com/office/drawing/2014/main" id="{CC23ABEE-8791-714B-8A1A-4F7AD8EF3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2B86FF99-00DB-934B-8BA7-48C64B64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8" name="Freeform 150">
                <a:extLst>
                  <a:ext uri="{FF2B5EF4-FFF2-40B4-BE49-F238E27FC236}">
                    <a16:creationId xmlns:a16="http://schemas.microsoft.com/office/drawing/2014/main" id="{956FBF0C-5170-794A-B33B-82657D57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9" name="Freeform 151">
                <a:extLst>
                  <a:ext uri="{FF2B5EF4-FFF2-40B4-BE49-F238E27FC236}">
                    <a16:creationId xmlns:a16="http://schemas.microsoft.com/office/drawing/2014/main" id="{445CE280-0D0A-6B4F-84F6-532AE192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0D6EBFB3-4B17-8B4D-84D1-393E291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1" name="Group 153">
                <a:extLst>
                  <a:ext uri="{FF2B5EF4-FFF2-40B4-BE49-F238E27FC236}">
                    <a16:creationId xmlns:a16="http://schemas.microsoft.com/office/drawing/2014/main" id="{68337FBF-F76C-C544-8BA6-563723BD1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6" name="AutoShape 154">
                  <a:extLst>
                    <a:ext uri="{FF2B5EF4-FFF2-40B4-BE49-F238E27FC236}">
                      <a16:creationId xmlns:a16="http://schemas.microsoft.com/office/drawing/2014/main" id="{7983AE2B-9F40-7446-964A-C0D1EC25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7" name="AutoShape 155">
                  <a:extLst>
                    <a:ext uri="{FF2B5EF4-FFF2-40B4-BE49-F238E27FC236}">
                      <a16:creationId xmlns:a16="http://schemas.microsoft.com/office/drawing/2014/main" id="{ADC46602-CC63-8141-8BF1-5EC8D1824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2" name="Rectangle 156">
                <a:extLst>
                  <a:ext uri="{FF2B5EF4-FFF2-40B4-BE49-F238E27FC236}">
                    <a16:creationId xmlns:a16="http://schemas.microsoft.com/office/drawing/2014/main" id="{0B0E3BE7-5708-A949-85C0-8553CB9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3" name="Group 157">
                <a:extLst>
                  <a:ext uri="{FF2B5EF4-FFF2-40B4-BE49-F238E27FC236}">
                    <a16:creationId xmlns:a16="http://schemas.microsoft.com/office/drawing/2014/main" id="{59EFAC4A-A3D4-9E4D-84E2-5BD8A5D33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4" name="AutoShape 158">
                  <a:extLst>
                    <a:ext uri="{FF2B5EF4-FFF2-40B4-BE49-F238E27FC236}">
                      <a16:creationId xmlns:a16="http://schemas.microsoft.com/office/drawing/2014/main" id="{B68D7D2F-A4EC-6343-AAA2-E27A5BE91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5" name="AutoShape 159">
                  <a:extLst>
                    <a:ext uri="{FF2B5EF4-FFF2-40B4-BE49-F238E27FC236}">
                      <a16:creationId xmlns:a16="http://schemas.microsoft.com/office/drawing/2014/main" id="{5C8BE6BD-0D6C-BE4F-A7C1-CFA5A3A7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4" name="Rectangle 160">
                <a:extLst>
                  <a:ext uri="{FF2B5EF4-FFF2-40B4-BE49-F238E27FC236}">
                    <a16:creationId xmlns:a16="http://schemas.microsoft.com/office/drawing/2014/main" id="{584E618E-4A1F-8343-97FD-62858B78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5" name="Rectangle 161">
                <a:extLst>
                  <a:ext uri="{FF2B5EF4-FFF2-40B4-BE49-F238E27FC236}">
                    <a16:creationId xmlns:a16="http://schemas.microsoft.com/office/drawing/2014/main" id="{12F0293A-C413-F449-BF89-9E1C8352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6" name="Group 162">
                <a:extLst>
                  <a:ext uri="{FF2B5EF4-FFF2-40B4-BE49-F238E27FC236}">
                    <a16:creationId xmlns:a16="http://schemas.microsoft.com/office/drawing/2014/main" id="{1A6200EB-5E59-2B47-9B1A-EF30A5EAD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" name="AutoShape 163">
                  <a:extLst>
                    <a:ext uri="{FF2B5EF4-FFF2-40B4-BE49-F238E27FC236}">
                      <a16:creationId xmlns:a16="http://schemas.microsoft.com/office/drawing/2014/main" id="{B97E9310-11F5-E248-A0DF-E45AE8F9B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3" name="AutoShape 164">
                  <a:extLst>
                    <a:ext uri="{FF2B5EF4-FFF2-40B4-BE49-F238E27FC236}">
                      <a16:creationId xmlns:a16="http://schemas.microsoft.com/office/drawing/2014/main" id="{968E1571-41AC-434C-B887-D8EBC7A3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7" name="Freeform 165">
                <a:extLst>
                  <a:ext uri="{FF2B5EF4-FFF2-40B4-BE49-F238E27FC236}">
                    <a16:creationId xmlns:a16="http://schemas.microsoft.com/office/drawing/2014/main" id="{BE30363C-DD3A-B943-9269-1BAD5BA36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8" name="Group 166">
                <a:extLst>
                  <a:ext uri="{FF2B5EF4-FFF2-40B4-BE49-F238E27FC236}">
                    <a16:creationId xmlns:a16="http://schemas.microsoft.com/office/drawing/2014/main" id="{38788B69-339D-7F4E-B301-8175DEA9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0" name="AutoShape 167">
                  <a:extLst>
                    <a:ext uri="{FF2B5EF4-FFF2-40B4-BE49-F238E27FC236}">
                      <a16:creationId xmlns:a16="http://schemas.microsoft.com/office/drawing/2014/main" id="{97B97885-9739-1F45-B789-FBABCFF9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1" name="AutoShape 168">
                  <a:extLst>
                    <a:ext uri="{FF2B5EF4-FFF2-40B4-BE49-F238E27FC236}">
                      <a16:creationId xmlns:a16="http://schemas.microsoft.com/office/drawing/2014/main" id="{84771018-17F5-D14A-8D8C-59EE601BC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9" name="Rectangle 169">
                <a:extLst>
                  <a:ext uri="{FF2B5EF4-FFF2-40B4-BE49-F238E27FC236}">
                    <a16:creationId xmlns:a16="http://schemas.microsoft.com/office/drawing/2014/main" id="{7A058DA4-516B-7D41-BD30-6364FF15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0" name="Freeform 170">
                <a:extLst>
                  <a:ext uri="{FF2B5EF4-FFF2-40B4-BE49-F238E27FC236}">
                    <a16:creationId xmlns:a16="http://schemas.microsoft.com/office/drawing/2014/main" id="{856E246C-1591-CA4F-8ADE-8DDDDAA7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1" name="Freeform 171">
                <a:extLst>
                  <a:ext uri="{FF2B5EF4-FFF2-40B4-BE49-F238E27FC236}">
                    <a16:creationId xmlns:a16="http://schemas.microsoft.com/office/drawing/2014/main" id="{31F0BA80-7560-4D47-A9F7-FD31AEA43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2" name="Oval 172">
                <a:extLst>
                  <a:ext uri="{FF2B5EF4-FFF2-40B4-BE49-F238E27FC236}">
                    <a16:creationId xmlns:a16="http://schemas.microsoft.com/office/drawing/2014/main" id="{0250F674-2E69-7A49-BD4A-7A0B63C6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3" name="Freeform 173">
                <a:extLst>
                  <a:ext uri="{FF2B5EF4-FFF2-40B4-BE49-F238E27FC236}">
                    <a16:creationId xmlns:a16="http://schemas.microsoft.com/office/drawing/2014/main" id="{D9EA6536-474B-D64B-B205-1D6C9BA8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4" name="AutoShape 174">
                <a:extLst>
                  <a:ext uri="{FF2B5EF4-FFF2-40B4-BE49-F238E27FC236}">
                    <a16:creationId xmlns:a16="http://schemas.microsoft.com/office/drawing/2014/main" id="{E488D72C-E2D7-A24F-8921-7455381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5" name="AutoShape 175">
                <a:extLst>
                  <a:ext uri="{FF2B5EF4-FFF2-40B4-BE49-F238E27FC236}">
                    <a16:creationId xmlns:a16="http://schemas.microsoft.com/office/drawing/2014/main" id="{912439D6-774F-1547-AA0D-047E2209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6" name="Oval 176">
                <a:extLst>
                  <a:ext uri="{FF2B5EF4-FFF2-40B4-BE49-F238E27FC236}">
                    <a16:creationId xmlns:a16="http://schemas.microsoft.com/office/drawing/2014/main" id="{A2D2898C-A040-C744-8B60-25B92A3E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7" name="Oval 177">
                <a:extLst>
                  <a:ext uri="{FF2B5EF4-FFF2-40B4-BE49-F238E27FC236}">
                    <a16:creationId xmlns:a16="http://schemas.microsoft.com/office/drawing/2014/main" id="{6D69F5EA-B0E7-DA4A-8B00-86E1B289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8" name="Oval 178">
                <a:extLst>
                  <a:ext uri="{FF2B5EF4-FFF2-40B4-BE49-F238E27FC236}">
                    <a16:creationId xmlns:a16="http://schemas.microsoft.com/office/drawing/2014/main" id="{CB13C9A5-3005-C744-AAF5-43F08136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9" name="Rectangle 179">
                <a:extLst>
                  <a:ext uri="{FF2B5EF4-FFF2-40B4-BE49-F238E27FC236}">
                    <a16:creationId xmlns:a16="http://schemas.microsoft.com/office/drawing/2014/main" id="{5E9EBF99-398D-4346-9CCC-C08D38A9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48" name="Group 180">
              <a:extLst>
                <a:ext uri="{FF2B5EF4-FFF2-40B4-BE49-F238E27FC236}">
                  <a16:creationId xmlns:a16="http://schemas.microsoft.com/office/drawing/2014/main" id="{68A8F3DD-C4CD-1A4A-A99E-EE08AE2B9A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749" name="Picture 181" descr="desktop_computer_stylized_medium">
                <a:extLst>
                  <a:ext uri="{FF2B5EF4-FFF2-40B4-BE49-F238E27FC236}">
                    <a16:creationId xmlns:a16="http://schemas.microsoft.com/office/drawing/2014/main" id="{FB1222DE-2F29-E94E-BA2E-8430BD1F4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0" name="Freeform 182">
                <a:extLst>
                  <a:ext uri="{FF2B5EF4-FFF2-40B4-BE49-F238E27FC236}">
                    <a16:creationId xmlns:a16="http://schemas.microsoft.com/office/drawing/2014/main" id="{25C576CA-310E-BF45-AEA0-47D91F2AB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1" name="Group 183">
              <a:extLst>
                <a:ext uri="{FF2B5EF4-FFF2-40B4-BE49-F238E27FC236}">
                  <a16:creationId xmlns:a16="http://schemas.microsoft.com/office/drawing/2014/main" id="{292C5560-DFC2-574D-8C62-B6F62F2DC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752" name="Picture 184" descr="desktop_computer_stylized_medium">
                <a:extLst>
                  <a:ext uri="{FF2B5EF4-FFF2-40B4-BE49-F238E27FC236}">
                    <a16:creationId xmlns:a16="http://schemas.microsoft.com/office/drawing/2014/main" id="{5ADBABA6-9549-8F45-9CC6-895C1B713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3" name="Freeform 185">
                <a:extLst>
                  <a:ext uri="{FF2B5EF4-FFF2-40B4-BE49-F238E27FC236}">
                    <a16:creationId xmlns:a16="http://schemas.microsoft.com/office/drawing/2014/main" id="{175C8E0C-2E66-F847-85BF-1DF27F6E9D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4" name="Group 186">
              <a:extLst>
                <a:ext uri="{FF2B5EF4-FFF2-40B4-BE49-F238E27FC236}">
                  <a16:creationId xmlns:a16="http://schemas.microsoft.com/office/drawing/2014/main" id="{BFA50ABA-EF43-8248-BFEE-B2185F9FF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755" name="Picture 187" descr="desktop_computer_stylized_medium">
                <a:extLst>
                  <a:ext uri="{FF2B5EF4-FFF2-40B4-BE49-F238E27FC236}">
                    <a16:creationId xmlns:a16="http://schemas.microsoft.com/office/drawing/2014/main" id="{F7F3CEF1-4AEE-174D-A7EB-35D5923CD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6" name="Freeform 188">
                <a:extLst>
                  <a:ext uri="{FF2B5EF4-FFF2-40B4-BE49-F238E27FC236}">
                    <a16:creationId xmlns:a16="http://schemas.microsoft.com/office/drawing/2014/main" id="{092BEB98-510F-A54D-8396-7B8E24FE0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sp>
        <p:nvSpPr>
          <p:cNvPr id="648" name="Rectangle 523">
            <a:extLst>
              <a:ext uri="{FF2B5EF4-FFF2-40B4-BE49-F238E27FC236}">
                <a16:creationId xmlns:a16="http://schemas.microsoft.com/office/drawing/2014/main" id="{17573379-BEF3-6842-92C8-C7C11E0F1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336" y="1491893"/>
            <a:ext cx="452273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per-connection end-end throughput: 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min(R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,R/10)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practice: 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or 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often bottleneck</a:t>
            </a:r>
          </a:p>
        </p:txBody>
      </p:sp>
      <p:sp>
        <p:nvSpPr>
          <p:cNvPr id="161" name="Slide Number Placeholder 5">
            <a:extLst>
              <a:ext uri="{FF2B5EF4-FFF2-40B4-BE49-F238E27FC236}">
                <a16:creationId xmlns:a16="http://schemas.microsoft.com/office/drawing/2014/main" id="{B3D70443-F3EE-CE47-AEBC-12DE161B9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D249-B236-A574-0F3E-E361A193A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A71D-87EF-20CA-BB81-DC41CDAF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Questions? </a:t>
            </a:r>
            <a:endParaRPr lang="en-US" sz="4400" dirty="0"/>
          </a:p>
        </p:txBody>
      </p:sp>
      <p:sp>
        <p:nvSpPr>
          <p:cNvPr id="161" name="Slide Number Placeholder 5">
            <a:extLst>
              <a:ext uri="{FF2B5EF4-FFF2-40B4-BE49-F238E27FC236}">
                <a16:creationId xmlns:a16="http://schemas.microsoft.com/office/drawing/2014/main" id="{00A449B7-E04D-2066-1675-271AAE863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012C9-26E9-E12F-1A27-700121D96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267352" y="2597420"/>
            <a:ext cx="4062007" cy="5173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4366A2-1EE8-6204-54F5-DD28D53E44FC}"/>
              </a:ext>
            </a:extLst>
          </p:cNvPr>
          <p:cNvSpPr txBox="1"/>
          <p:nvPr/>
        </p:nvSpPr>
        <p:spPr>
          <a:xfrm>
            <a:off x="452859" y="131150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In the context of the network graph in the picture below, where D is the flow-source and S is the destination respectively; the tuple (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x,y</a:t>
            </a:r>
            <a:r>
              <a:rPr lang="en-US" dirty="0">
                <a:effectLst/>
                <a:latin typeface="Helvetica Neue" panose="02000503000000020004" pitchFamily="2" charset="0"/>
              </a:rPr>
              <a:t>) next to each edge represents the bandwidth value in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mbps</a:t>
            </a:r>
            <a:r>
              <a:rPr lang="en-US" dirty="0">
                <a:effectLst/>
                <a:latin typeface="Helvetica Neue" panose="02000503000000020004" pitchFamily="2" charset="0"/>
              </a:rPr>
              <a:t> (x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mbps</a:t>
            </a:r>
            <a:r>
              <a:rPr lang="en-US" dirty="0">
                <a:effectLst/>
                <a:latin typeface="Helvetica Neue" panose="02000503000000020004" pitchFamily="2" charset="0"/>
              </a:rPr>
              <a:t>) and delay value in seconds (y seconds) respectively; answer the following question. 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1, What is the highest bandwidth path from D to S in the network? What is its value in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mbps</a:t>
            </a:r>
            <a:r>
              <a:rPr lang="en-US" dirty="0">
                <a:effectLst/>
                <a:latin typeface="Helvetica Neue" panose="02000503000000020004" pitchFamily="2" charset="0"/>
              </a:rPr>
              <a:t>?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2, What is the least delay path from D to S in the network? What is its delay value in secs?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3, What is the total bandwidth (in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mbps</a:t>
            </a:r>
            <a:r>
              <a:rPr lang="en-US" dirty="0">
                <a:effectLst/>
                <a:latin typeface="Helvetica Neue" panose="02000503000000020004" pitchFamily="2" charset="0"/>
              </a:rPr>
              <a:t>) available for flows from D to S in the network?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8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89A9A-1BA6-63E0-2BC5-FAA34E1BE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F6B2-95BB-A656-FB9E-624C5712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Questions? </a:t>
            </a:r>
            <a:endParaRPr lang="en-US" sz="4400" dirty="0"/>
          </a:p>
        </p:txBody>
      </p:sp>
      <p:sp>
        <p:nvSpPr>
          <p:cNvPr id="161" name="Slide Number Placeholder 5">
            <a:extLst>
              <a:ext uri="{FF2B5EF4-FFF2-40B4-BE49-F238E27FC236}">
                <a16:creationId xmlns:a16="http://schemas.microsoft.com/office/drawing/2014/main" id="{A1034985-BEA6-D30B-5C7B-1BDF52C4E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ABC39-6408-0FB9-F31F-E479E5896ABC}"/>
              </a:ext>
            </a:extLst>
          </p:cNvPr>
          <p:cNvSpPr txBox="1"/>
          <p:nvPr/>
        </p:nvSpPr>
        <p:spPr>
          <a:xfrm>
            <a:off x="621025" y="1784475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lang="en-US" dirty="0">
                <a:effectLst/>
                <a:latin typeface="Helvetica Neue" panose="02000503000000020004" pitchFamily="2" charset="0"/>
              </a:rPr>
              <a:t>A path with three hops to a destination will have less queuing delay than a path with five hops to the same destination. 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latin typeface="Helvetica Neue" panose="02000503000000020004" pitchFamily="2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</a:rPr>
              <a:t>The total bandwidth of a path is the sum of the bandwidths of all the links on the path. </a:t>
            </a:r>
          </a:p>
          <a:p>
            <a:pPr indent="-342900">
              <a:buFont typeface="+mj-lt"/>
              <a:buAutoNum type="arabicPeriod"/>
            </a:pPr>
            <a:endParaRPr lang="en-US" dirty="0">
              <a:latin typeface="Helvetica Neue" panose="02000503000000020004" pitchFamily="2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</a:rPr>
              <a:t>The total bandwidth of a path is inversely proportional to the bandwidth of the bottleneck link of the path. </a:t>
            </a:r>
          </a:p>
          <a:p>
            <a:pPr indent="-342900">
              <a:buFont typeface="+mj-lt"/>
              <a:buAutoNum type="arabicPeriod"/>
            </a:pPr>
            <a:endParaRPr lang="en-US" dirty="0">
              <a:latin typeface="Helvetica Neue" panose="02000503000000020004" pitchFamily="2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</a:rPr>
              <a:t>Two paths A and B between the same source and destination, which differ by two contiguous adjacent edges each (two different routers), will have the same queuing delay. </a:t>
            </a:r>
          </a:p>
          <a:p>
            <a:pPr indent="-342900">
              <a:buFont typeface="+mj-lt"/>
              <a:buAutoNum type="arabicPeriod"/>
            </a:pPr>
            <a:endParaRPr lang="en-US" dirty="0">
              <a:latin typeface="Helvetica Neue" panose="02000503000000020004" pitchFamily="2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</a:rPr>
              <a:t>The queuing delay in a network can be easily modeled and upper bounded.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9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lnSpcReduction="100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FFC501E-6C14-2746-BB7D-C39018112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3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Network security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520385"/>
            <a:ext cx="10342830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Internet not originally designed with (much) security in mind</a:t>
            </a:r>
          </a:p>
          <a:p>
            <a:pPr marL="682625" lvl="1" indent="-225425"/>
            <a:r>
              <a:rPr lang="en-US" altLang="en-US" sz="2800" i="1" dirty="0">
                <a:ea typeface="Arial" panose="020B0604020202020204" pitchFamily="34" charset="0"/>
              </a:rPr>
              <a:t>original vision:</a:t>
            </a:r>
            <a:r>
              <a:rPr lang="en-US" altLang="en-US" sz="2800" dirty="0">
                <a:ea typeface="Arial" panose="020B0604020202020204" pitchFamily="34" charset="0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a group of mutually trusting users attached to a transparent network” </a:t>
            </a:r>
            <a:r>
              <a:rPr lang="en-US" altLang="ja-JP" sz="2800" dirty="0">
                <a:ea typeface="ＭＳ Ｐゴシック" panose="020B0600070205080204" pitchFamily="34" charset="-128"/>
                <a:sym typeface="Wingdings" pitchFamily="2" charset="2"/>
              </a:rPr>
              <a:t></a:t>
            </a:r>
            <a:endParaRPr lang="en-US" altLang="ja-JP" sz="2800" dirty="0">
              <a:ea typeface="ＭＳ Ｐゴシック" panose="020B0600070205080204" pitchFamily="34" charset="-128"/>
            </a:endParaRP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Internet protocol designers playing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catch-up”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security considerations in all layers!</a:t>
            </a:r>
          </a:p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 now need to think about: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bad guys can attack computer networks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we can defend networks against attacks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to design architectures that are immune to attacks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9B4D160-850D-7046-9248-6D0533F70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2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Network security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520385"/>
            <a:ext cx="10342830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not originally designed with (much) security in mind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original vision: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group of mutually trusting users attached to a transparent network”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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Internet protocol designers playing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catch-up”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security considerations in all layers!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 now need to think about: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how bad guys can attack computer networks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how we can defend networks against attacks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how to design architectures that are immune to attacks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A05694-B336-D046-8E80-E33E16DD0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</a:t>
            </a:r>
            <a:r>
              <a:rPr lang="en-US" altLang="en-US" dirty="0">
                <a:ea typeface="ＭＳ Ｐゴシック" panose="020B0600070205080204" pitchFamily="34" charset="-128"/>
              </a:rPr>
              <a:t>g</a:t>
            </a:r>
            <a:r>
              <a:rPr lang="en-US" altLang="en-US" sz="4400" dirty="0">
                <a:ea typeface="ＭＳ Ｐゴシック" panose="020B0600070205080204" pitchFamily="34" charset="-128"/>
              </a:rPr>
              <a:t>uys: packet </a:t>
            </a:r>
            <a:r>
              <a:rPr lang="en-US" altLang="en-US" dirty="0">
                <a:ea typeface="ＭＳ Ｐゴシック" panose="020B0600070205080204" pitchFamily="34" charset="-128"/>
              </a:rPr>
              <a:t>i</a:t>
            </a:r>
            <a:r>
              <a:rPr lang="en-US" altLang="en-US" sz="4400" dirty="0">
                <a:ea typeface="ＭＳ Ｐゴシック" panose="020B0600070205080204" pitchFamily="34" charset="-128"/>
              </a:rPr>
              <a:t>nterception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“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sniffing”: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broadcast media (shared Ethernet, wireless)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promiscuous network interface reads/records all packets (e.g., including passwords!) passing by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4103" y="3398264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59028" y="4133276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91128" y="4003101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778" y="4525389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2828" y="5236589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103" y="342207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040" y="4885751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215" y="339985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6D72FA-76CB-8443-8D46-D1C4AD6D2B36}"/>
              </a:ext>
            </a:extLst>
          </p:cNvPr>
          <p:cNvGrpSpPr/>
          <p:nvPr/>
        </p:nvGrpSpPr>
        <p:grpSpPr>
          <a:xfrm>
            <a:off x="5156078" y="4004689"/>
            <a:ext cx="2635250" cy="984250"/>
            <a:chOff x="5156078" y="4004689"/>
            <a:chExt cx="2635250" cy="984250"/>
          </a:xfrm>
        </p:grpSpPr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3A21CC14-2FFD-1443-8AD6-ED95C8906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828" y="4652389"/>
              <a:ext cx="2295525" cy="336550"/>
              <a:chOff x="2418" y="3342"/>
              <a:chExt cx="1446" cy="212"/>
            </a:xfrm>
          </p:grpSpPr>
          <p:sp>
            <p:nvSpPr>
              <p:cNvPr id="18" name="Rectangle 51">
                <a:extLst>
                  <a:ext uri="{FF2B5EF4-FFF2-40B4-BE49-F238E27FC236}">
                    <a16:creationId xmlns:a16="http://schemas.microsoft.com/office/drawing/2014/main" id="{FFA22DC9-8002-804E-BEF5-0AD6BF292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" name="Line 52">
                <a:extLst>
                  <a:ext uri="{FF2B5EF4-FFF2-40B4-BE49-F238E27FC236}">
                    <a16:creationId xmlns:a16="http://schemas.microsoft.com/office/drawing/2014/main" id="{C5FFC7EF-F96B-754E-966C-1FA050A77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Line 53">
                <a:extLst>
                  <a:ext uri="{FF2B5EF4-FFF2-40B4-BE49-F238E27FC236}">
                    <a16:creationId xmlns:a16="http://schemas.microsoft.com/office/drawing/2014/main" id="{A20E5390-7423-1C4D-BCD6-93295C926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Line 54">
                <a:extLst>
                  <a:ext uri="{FF2B5EF4-FFF2-40B4-BE49-F238E27FC236}">
                    <a16:creationId xmlns:a16="http://schemas.microsoft.com/office/drawing/2014/main" id="{34698107-E0D4-2D40-8BD4-A07EF85A1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 Box 55">
                <a:extLst>
                  <a:ext uri="{FF2B5EF4-FFF2-40B4-BE49-F238E27FC236}">
                    <a16:creationId xmlns:a16="http://schemas.microsoft.com/office/drawing/2014/main" id="{3034D655-D1DA-884B-85A3-B43DDCA03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 dest:A     payload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BCF74F8F-5676-9347-82B3-E439D97B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078" y="4607939"/>
              <a:ext cx="2635250" cy="241300"/>
            </a:xfrm>
            <a:custGeom>
              <a:avLst/>
              <a:gdLst>
                <a:gd name="T0" fmla="*/ 2147483647 w 1660"/>
                <a:gd name="T1" fmla="*/ 2147483647 h 152"/>
                <a:gd name="T2" fmla="*/ 2147483647 w 1660"/>
                <a:gd name="T3" fmla="*/ 0 h 152"/>
                <a:gd name="T4" fmla="*/ 0 w 1660"/>
                <a:gd name="T5" fmla="*/ 2147483647 h 152"/>
                <a:gd name="T6" fmla="*/ 0 60000 65536"/>
                <a:gd name="T7" fmla="*/ 0 60000 65536"/>
                <a:gd name="T8" fmla="*/ 0 60000 65536"/>
                <a:gd name="T9" fmla="*/ 0 w 1660"/>
                <a:gd name="T10" fmla="*/ 0 h 152"/>
                <a:gd name="T11" fmla="*/ 1660 w 166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0" h="152">
                  <a:moveTo>
                    <a:pt x="1660" y="152"/>
                  </a:moveTo>
                  <a:lnTo>
                    <a:pt x="1660" y="0"/>
                  </a:lnTo>
                  <a:lnTo>
                    <a:pt x="0" y="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57">
              <a:extLst>
                <a:ext uri="{FF2B5EF4-FFF2-40B4-BE49-F238E27FC236}">
                  <a16:creationId xmlns:a16="http://schemas.microsoft.com/office/drawing/2014/main" id="{218F3DFE-62E8-1C42-A997-A96153618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9078" y="4004689"/>
              <a:ext cx="0" cy="6032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90" y="3466526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84403" y="3460176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77028" y="4777801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E7B059-0C82-604F-9216-00FE9590AFC8}"/>
              </a:ext>
            </a:extLst>
          </p:cNvPr>
          <p:cNvGrpSpPr/>
          <p:nvPr/>
        </p:nvGrpSpPr>
        <p:grpSpPr>
          <a:xfrm>
            <a:off x="1456133" y="5624388"/>
            <a:ext cx="10506683" cy="1029566"/>
            <a:chOff x="1456133" y="5624388"/>
            <a:chExt cx="10506683" cy="1029566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CA066BBC-5B2D-0340-8A5E-0AB09584C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057" y="5737966"/>
              <a:ext cx="10250759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rPr>
                <a:t>Wireshark software used for our end-of-chapter labs is a (free) packet-sniffer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D7D31"/>
                </a:buClr>
                <a:buSzPct val="75000"/>
                <a:buFont typeface="Wingding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194" name="Picture 2" descr="Image result for wireshark logo">
              <a:extLst>
                <a:ext uri="{FF2B5EF4-FFF2-40B4-BE49-F238E27FC236}">
                  <a16:creationId xmlns:a16="http://schemas.microsoft.com/office/drawing/2014/main" id="{05D86E15-2863-2D4D-B25D-A42C0FE63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133" y="5624388"/>
              <a:ext cx="667509" cy="667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54353" y="4784334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EA5F1B4-B3C4-1642-BE57-21C93FEB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9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guys:  fake identity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74909" y="1560282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spoofing: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injection of packet with false source address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50455" y="3016127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45380" y="3751139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77480" y="3620964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0130" y="4143252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9180" y="4854452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455" y="3039939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392" y="4503614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567" y="301771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42" y="3084389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70755" y="3078039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63380" y="4395664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40705" y="4402197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CCE516A-DB7A-FB49-88E0-3F932755EEE9}"/>
              </a:ext>
            </a:extLst>
          </p:cNvPr>
          <p:cNvGrpSpPr/>
          <p:nvPr/>
        </p:nvGrpSpPr>
        <p:grpSpPr>
          <a:xfrm>
            <a:off x="3280164" y="3584927"/>
            <a:ext cx="2967038" cy="819150"/>
            <a:chOff x="3293812" y="3967064"/>
            <a:chExt cx="2967038" cy="819150"/>
          </a:xfrm>
        </p:grpSpPr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id="{31E2CC4C-34A2-A74C-B65A-214EFD240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812" y="3967064"/>
              <a:ext cx="2967038" cy="704850"/>
            </a:xfrm>
            <a:custGeom>
              <a:avLst/>
              <a:gdLst>
                <a:gd name="T0" fmla="*/ 2147483647 w 1869"/>
                <a:gd name="T1" fmla="*/ 0 h 444"/>
                <a:gd name="T2" fmla="*/ 2147483647 w 1869"/>
                <a:gd name="T3" fmla="*/ 2147483647 h 444"/>
                <a:gd name="T4" fmla="*/ 0 w 1869"/>
                <a:gd name="T5" fmla="*/ 2147483647 h 444"/>
                <a:gd name="T6" fmla="*/ 0 60000 65536"/>
                <a:gd name="T7" fmla="*/ 0 60000 65536"/>
                <a:gd name="T8" fmla="*/ 0 60000 65536"/>
                <a:gd name="T9" fmla="*/ 0 w 1869"/>
                <a:gd name="T10" fmla="*/ 0 h 444"/>
                <a:gd name="T11" fmla="*/ 1869 w 1869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9" h="444">
                  <a:moveTo>
                    <a:pt x="1869" y="0"/>
                  </a:moveTo>
                  <a:lnTo>
                    <a:pt x="1869" y="444"/>
                  </a:lnTo>
                  <a:lnTo>
                    <a:pt x="0" y="44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3" name="Group 78">
              <a:extLst>
                <a:ext uri="{FF2B5EF4-FFF2-40B4-BE49-F238E27FC236}">
                  <a16:creationId xmlns:a16="http://schemas.microsoft.com/office/drawing/2014/main" id="{9CEF9F64-861C-7C4C-8594-4DC43481E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0537" y="4449664"/>
              <a:ext cx="2295525" cy="336550"/>
              <a:chOff x="2418" y="3342"/>
              <a:chExt cx="1446" cy="212"/>
            </a:xfrm>
          </p:grpSpPr>
          <p:sp>
            <p:nvSpPr>
              <p:cNvPr id="74" name="Rectangle 79">
                <a:extLst>
                  <a:ext uri="{FF2B5EF4-FFF2-40B4-BE49-F238E27FC236}">
                    <a16:creationId xmlns:a16="http://schemas.microsoft.com/office/drawing/2014/main" id="{A1E49101-6F18-CB48-8EBB-03B456FEE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5" name="Line 80">
                <a:extLst>
                  <a:ext uri="{FF2B5EF4-FFF2-40B4-BE49-F238E27FC236}">
                    <a16:creationId xmlns:a16="http://schemas.microsoft.com/office/drawing/2014/main" id="{61144F55-A889-914E-A5B8-46BB6DF4F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Line 81">
                <a:extLst>
                  <a:ext uri="{FF2B5EF4-FFF2-40B4-BE49-F238E27FC236}">
                    <a16:creationId xmlns:a16="http://schemas.microsoft.com/office/drawing/2014/main" id="{352FD75E-78ED-5D49-88CB-67A89ED57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Line 82">
                <a:extLst>
                  <a:ext uri="{FF2B5EF4-FFF2-40B4-BE49-F238E27FC236}">
                    <a16:creationId xmlns:a16="http://schemas.microsoft.com/office/drawing/2014/main" id="{F00A1AE7-75BA-9F41-9557-FF2EC164D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 Box 83">
                <a:extLst>
                  <a:ext uri="{FF2B5EF4-FFF2-40B4-BE49-F238E27FC236}">
                    <a16:creationId xmlns:a16="http://schemas.microsoft.com/office/drawing/2014/main" id="{581B7D01-7767-D64C-AA40-D460CE7527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dest:A     payload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2255C84A-9C2E-5440-8C7B-2EFA237CD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7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lnSpcReduction="100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449A3FFD-17A5-3548-87D2-0D98917E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guys: denial of service</a:t>
            </a:r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5671BF31-8345-4A47-A6EE-F59651ABF1C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46011" y="3759781"/>
            <a:ext cx="735012" cy="681037"/>
            <a:chOff x="-44" y="1473"/>
            <a:chExt cx="981" cy="1105"/>
          </a:xfrm>
        </p:grpSpPr>
        <p:pic>
          <p:nvPicPr>
            <p:cNvPr id="7" name="Picture 132" descr="desktop_computer_stylized_medium">
              <a:extLst>
                <a:ext uri="{FF2B5EF4-FFF2-40B4-BE49-F238E27FC236}">
                  <a16:creationId xmlns:a16="http://schemas.microsoft.com/office/drawing/2014/main" id="{CF849B20-A34D-E044-9DF7-A03B28E73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133">
              <a:extLst>
                <a:ext uri="{FF2B5EF4-FFF2-40B4-BE49-F238E27FC236}">
                  <a16:creationId xmlns:a16="http://schemas.microsoft.com/office/drawing/2014/main" id="{F87F7675-3615-BE4C-BECA-BC2EB60FEB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186">
            <a:extLst>
              <a:ext uri="{FF2B5EF4-FFF2-40B4-BE49-F238E27FC236}">
                <a16:creationId xmlns:a16="http://schemas.microsoft.com/office/drawing/2014/main" id="{A485E3ED-561D-B445-816D-36AEBD4DCE66}"/>
              </a:ext>
            </a:extLst>
          </p:cNvPr>
          <p:cNvGrpSpPr>
            <a:grpSpLocks/>
          </p:cNvGrpSpPr>
          <p:nvPr/>
        </p:nvGrpSpPr>
        <p:grpSpPr bwMode="auto">
          <a:xfrm>
            <a:off x="8087348" y="4002668"/>
            <a:ext cx="831850" cy="1260475"/>
            <a:chOff x="5069" y="1396"/>
            <a:chExt cx="524" cy="794"/>
          </a:xfrm>
        </p:grpSpPr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252895BB-2B09-1C42-9FBA-A9EA9F582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940"/>
              <a:ext cx="5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target</a:t>
              </a:r>
            </a:p>
          </p:txBody>
        </p:sp>
        <p:grpSp>
          <p:nvGrpSpPr>
            <p:cNvPr id="11" name="Group 153">
              <a:extLst>
                <a:ext uri="{FF2B5EF4-FFF2-40B4-BE49-F238E27FC236}">
                  <a16:creationId xmlns:a16="http://schemas.microsoft.com/office/drawing/2014/main" id="{2102AA82-D8E7-4149-9FC5-0E55B96871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0" y="1396"/>
              <a:ext cx="258" cy="574"/>
              <a:chOff x="4140" y="429"/>
              <a:chExt cx="1425" cy="2396"/>
            </a:xfrm>
          </p:grpSpPr>
          <p:sp>
            <p:nvSpPr>
              <p:cNvPr id="12" name="Freeform 154">
                <a:extLst>
                  <a:ext uri="{FF2B5EF4-FFF2-40B4-BE49-F238E27FC236}">
                    <a16:creationId xmlns:a16="http://schemas.microsoft.com/office/drawing/2014/main" id="{4ABA3590-788E-A640-8340-D6788D8A7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55">
                <a:extLst>
                  <a:ext uri="{FF2B5EF4-FFF2-40B4-BE49-F238E27FC236}">
                    <a16:creationId xmlns:a16="http://schemas.microsoft.com/office/drawing/2014/main" id="{BA5EDD97-668D-144C-8C2C-961823730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9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" name="Freeform 156">
                <a:extLst>
                  <a:ext uri="{FF2B5EF4-FFF2-40B4-BE49-F238E27FC236}">
                    <a16:creationId xmlns:a16="http://schemas.microsoft.com/office/drawing/2014/main" id="{2D62D25E-0524-B641-AAD0-241CA458D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57">
                <a:extLst>
                  <a:ext uri="{FF2B5EF4-FFF2-40B4-BE49-F238E27FC236}">
                    <a16:creationId xmlns:a16="http://schemas.microsoft.com/office/drawing/2014/main" id="{2A48AA36-9069-1545-BFAF-1DE1C7CB8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8">
                <a:extLst>
                  <a:ext uri="{FF2B5EF4-FFF2-40B4-BE49-F238E27FC236}">
                    <a16:creationId xmlns:a16="http://schemas.microsoft.com/office/drawing/2014/main" id="{C46736B1-4F91-F541-8A78-57B6CCE47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8" name="Group 159">
                <a:extLst>
                  <a:ext uri="{FF2B5EF4-FFF2-40B4-BE49-F238E27FC236}">
                    <a16:creationId xmlns:a16="http://schemas.microsoft.com/office/drawing/2014/main" id="{58A0138B-7FFC-CD44-9B9E-6FB82DDE2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" name="AutoShape 160">
                  <a:extLst>
                    <a:ext uri="{FF2B5EF4-FFF2-40B4-BE49-F238E27FC236}">
                      <a16:creationId xmlns:a16="http://schemas.microsoft.com/office/drawing/2014/main" id="{A5FEEE84-EB21-BF47-A4F6-1E0F680B83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" name="AutoShape 161">
                  <a:extLst>
                    <a:ext uri="{FF2B5EF4-FFF2-40B4-BE49-F238E27FC236}">
                      <a16:creationId xmlns:a16="http://schemas.microsoft.com/office/drawing/2014/main" id="{C8123062-722F-A642-9F03-DDE66E9B5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89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9" name="Rectangle 162">
                <a:extLst>
                  <a:ext uri="{FF2B5EF4-FFF2-40B4-BE49-F238E27FC236}">
                    <a16:creationId xmlns:a16="http://schemas.microsoft.com/office/drawing/2014/main" id="{C9020AB0-B17D-CB4F-A9B5-99244FB36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8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0" name="Group 163">
                <a:extLst>
                  <a:ext uri="{FF2B5EF4-FFF2-40B4-BE49-F238E27FC236}">
                    <a16:creationId xmlns:a16="http://schemas.microsoft.com/office/drawing/2014/main" id="{CE1259C3-A2E3-0149-B586-E73AACF0B1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" name="AutoShape 164">
                  <a:extLst>
                    <a:ext uri="{FF2B5EF4-FFF2-40B4-BE49-F238E27FC236}">
                      <a16:creationId xmlns:a16="http://schemas.microsoft.com/office/drawing/2014/main" id="{D86524F2-6B03-3146-93C7-EA6450B7CC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6"/>
                  <a:ext cx="724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" name="AutoShape 165">
                  <a:extLst>
                    <a:ext uri="{FF2B5EF4-FFF2-40B4-BE49-F238E27FC236}">
                      <a16:creationId xmlns:a16="http://schemas.microsoft.com/office/drawing/2014/main" id="{6476B1C6-56E6-5B4A-8EB5-AE9CB1666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4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1" name="Rectangle 166">
                <a:extLst>
                  <a:ext uri="{FF2B5EF4-FFF2-40B4-BE49-F238E27FC236}">
                    <a16:creationId xmlns:a16="http://schemas.microsoft.com/office/drawing/2014/main" id="{19AC0D5F-2746-3944-A6FE-00A27A7A8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60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" name="Rectangle 167">
                <a:extLst>
                  <a:ext uri="{FF2B5EF4-FFF2-40B4-BE49-F238E27FC236}">
                    <a16:creationId xmlns:a16="http://schemas.microsoft.com/office/drawing/2014/main" id="{51C0D0C0-5DDE-2749-8E54-4F5D8BBCC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" name="Group 168">
                <a:extLst>
                  <a:ext uri="{FF2B5EF4-FFF2-40B4-BE49-F238E27FC236}">
                    <a16:creationId xmlns:a16="http://schemas.microsoft.com/office/drawing/2014/main" id="{2835C54C-E01E-FF41-8541-1761149C6D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" name="AutoShape 169">
                  <a:extLst>
                    <a:ext uri="{FF2B5EF4-FFF2-40B4-BE49-F238E27FC236}">
                      <a16:creationId xmlns:a16="http://schemas.microsoft.com/office/drawing/2014/main" id="{C174DDB7-5793-FE4E-9850-1A7EE0976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" name="AutoShape 170">
                  <a:extLst>
                    <a:ext uri="{FF2B5EF4-FFF2-40B4-BE49-F238E27FC236}">
                      <a16:creationId xmlns:a16="http://schemas.microsoft.com/office/drawing/2014/main" id="{CD6C8529-D6B3-AB49-AAC4-D6272A047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4" name="Freeform 171">
                <a:extLst>
                  <a:ext uri="{FF2B5EF4-FFF2-40B4-BE49-F238E27FC236}">
                    <a16:creationId xmlns:a16="http://schemas.microsoft.com/office/drawing/2014/main" id="{2368CE90-8A8A-B34E-A754-54A2CDC4D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" name="Group 172">
                <a:extLst>
                  <a:ext uri="{FF2B5EF4-FFF2-40B4-BE49-F238E27FC236}">
                    <a16:creationId xmlns:a16="http://schemas.microsoft.com/office/drawing/2014/main" id="{6BEBC90B-C3CE-7D4B-BA74-8D2E9FB58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" name="AutoShape 173">
                  <a:extLst>
                    <a:ext uri="{FF2B5EF4-FFF2-40B4-BE49-F238E27FC236}">
                      <a16:creationId xmlns:a16="http://schemas.microsoft.com/office/drawing/2014/main" id="{AC94CA82-E128-0744-B46F-E756D9305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" name="AutoShape 174">
                  <a:extLst>
                    <a:ext uri="{FF2B5EF4-FFF2-40B4-BE49-F238E27FC236}">
                      <a16:creationId xmlns:a16="http://schemas.microsoft.com/office/drawing/2014/main" id="{708F3622-CE87-8044-8A8E-FF1DDA451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4"/>
                  <a:ext cx="695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" name="Rectangle 175">
                <a:extLst>
                  <a:ext uri="{FF2B5EF4-FFF2-40B4-BE49-F238E27FC236}">
                    <a16:creationId xmlns:a16="http://schemas.microsoft.com/office/drawing/2014/main" id="{3FE17BF0-39BE-F44D-9554-2D4B846E4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6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" name="Freeform 176">
                <a:extLst>
                  <a:ext uri="{FF2B5EF4-FFF2-40B4-BE49-F238E27FC236}">
                    <a16:creationId xmlns:a16="http://schemas.microsoft.com/office/drawing/2014/main" id="{633D9845-5E25-474E-8BF7-FC1F0BD4C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177">
                <a:extLst>
                  <a:ext uri="{FF2B5EF4-FFF2-40B4-BE49-F238E27FC236}">
                    <a16:creationId xmlns:a16="http://schemas.microsoft.com/office/drawing/2014/main" id="{78C34C93-2320-564F-ADFD-350C3AD55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178">
                <a:extLst>
                  <a:ext uri="{FF2B5EF4-FFF2-40B4-BE49-F238E27FC236}">
                    <a16:creationId xmlns:a16="http://schemas.microsoft.com/office/drawing/2014/main" id="{5424D659-B05B-BA43-836D-2FA5040B7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2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" name="Freeform 179">
                <a:extLst>
                  <a:ext uri="{FF2B5EF4-FFF2-40B4-BE49-F238E27FC236}">
                    <a16:creationId xmlns:a16="http://schemas.microsoft.com/office/drawing/2014/main" id="{901B4BB8-C637-AE40-85D1-E590B5A63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AutoShape 180">
                <a:extLst>
                  <a:ext uri="{FF2B5EF4-FFF2-40B4-BE49-F238E27FC236}">
                    <a16:creationId xmlns:a16="http://schemas.microsoft.com/office/drawing/2014/main" id="{751300FB-CBCE-FB4E-84C9-1F4169450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9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" name="AutoShape 181">
                <a:extLst>
                  <a:ext uri="{FF2B5EF4-FFF2-40B4-BE49-F238E27FC236}">
                    <a16:creationId xmlns:a16="http://schemas.microsoft.com/office/drawing/2014/main" id="{14F80730-26F5-7849-BE0D-295114CEF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2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" name="Oval 182">
                <a:extLst>
                  <a:ext uri="{FF2B5EF4-FFF2-40B4-BE49-F238E27FC236}">
                    <a16:creationId xmlns:a16="http://schemas.microsoft.com/office/drawing/2014/main" id="{754B8C0E-A673-B848-BF9B-96DC9D861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3"/>
                <a:ext cx="160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" name="Oval 183">
                <a:extLst>
                  <a:ext uri="{FF2B5EF4-FFF2-40B4-BE49-F238E27FC236}">
                    <a16:creationId xmlns:a16="http://schemas.microsoft.com/office/drawing/2014/main" id="{0850A2C2-5BDF-8644-B742-A1CE7E134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3"/>
                <a:ext cx="160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" name="Oval 184">
                <a:extLst>
                  <a:ext uri="{FF2B5EF4-FFF2-40B4-BE49-F238E27FC236}">
                    <a16:creationId xmlns:a16="http://schemas.microsoft.com/office/drawing/2014/main" id="{542B7A1C-5166-F14C-99EB-9D369CD71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5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Rectangle 185">
                <a:extLst>
                  <a:ext uri="{FF2B5EF4-FFF2-40B4-BE49-F238E27FC236}">
                    <a16:creationId xmlns:a16="http://schemas.microsoft.com/office/drawing/2014/main" id="{96E57170-1D21-3041-80C5-BCD5BCFE0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6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727345" y="1393213"/>
            <a:ext cx="9863871" cy="152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Denial of Service (DoS):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attackers make resources (server, bandwidth) unavailable to legitimate traffic by overwhelming resource with bogus traffic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CEF91AB4-C999-A54F-97F0-0D764C08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58" y="3116853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select target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075D78BA-F2C2-D04E-8588-A73192FF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45" y="3635965"/>
            <a:ext cx="3795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break into hosts around the network (see botnet)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AutoNum type="arabicPeriod" startAt="2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860933B-2B16-1242-A6CB-2A2E5DF5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60" y="4894191"/>
            <a:ext cx="411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send packets to target from compromised hosts</a:t>
            </a:r>
          </a:p>
        </p:txBody>
      </p:sp>
      <p:grpSp>
        <p:nvGrpSpPr>
          <p:cNvPr id="49" name="Group 152">
            <a:extLst>
              <a:ext uri="{FF2B5EF4-FFF2-40B4-BE49-F238E27FC236}">
                <a16:creationId xmlns:a16="http://schemas.microsoft.com/office/drawing/2014/main" id="{34BB1FB3-F797-CE40-A303-F67D5EA0D714}"/>
              </a:ext>
            </a:extLst>
          </p:cNvPr>
          <p:cNvGrpSpPr>
            <a:grpSpLocks/>
          </p:cNvGrpSpPr>
          <p:nvPr/>
        </p:nvGrpSpPr>
        <p:grpSpPr bwMode="auto">
          <a:xfrm>
            <a:off x="6876086" y="3297818"/>
            <a:ext cx="2720975" cy="2674938"/>
            <a:chOff x="-262" y="2555"/>
            <a:chExt cx="1714" cy="1685"/>
          </a:xfrm>
        </p:grpSpPr>
        <p:sp>
          <p:nvSpPr>
            <p:cNvPr id="50" name="Line 63">
              <a:extLst>
                <a:ext uri="{FF2B5EF4-FFF2-40B4-BE49-F238E27FC236}">
                  <a16:creationId xmlns:a16="http://schemas.microsoft.com/office/drawing/2014/main" id="{240D789E-07A8-4A47-8526-9F3894E15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" y="3261"/>
              <a:ext cx="436" cy="16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Line 64">
              <a:extLst>
                <a:ext uri="{FF2B5EF4-FFF2-40B4-BE49-F238E27FC236}">
                  <a16:creationId xmlns:a16="http://schemas.microsoft.com/office/drawing/2014/main" id="{8EA69BDD-6834-BA4E-8A9A-CDD3D334E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" y="3470"/>
              <a:ext cx="226" cy="3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Line 65">
              <a:extLst>
                <a:ext uri="{FF2B5EF4-FFF2-40B4-BE49-F238E27FC236}">
                  <a16:creationId xmlns:a16="http://schemas.microsoft.com/office/drawing/2014/main" id="{6F7FFC2D-076E-9641-9969-CA6045CBA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57" y="3410"/>
              <a:ext cx="595" cy="4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66">
              <a:extLst>
                <a:ext uri="{FF2B5EF4-FFF2-40B4-BE49-F238E27FC236}">
                  <a16:creationId xmlns:a16="http://schemas.microsoft.com/office/drawing/2014/main" id="{411EA141-EA1B-9249-AC8C-AEFF840A4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555"/>
              <a:ext cx="16" cy="4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Line 67">
              <a:extLst>
                <a:ext uri="{FF2B5EF4-FFF2-40B4-BE49-F238E27FC236}">
                  <a16:creationId xmlns:a16="http://schemas.microsoft.com/office/drawing/2014/main" id="{2980C73E-B307-9347-B762-286D7DB5F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9" y="3011"/>
              <a:ext cx="473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Line 68">
              <a:extLst>
                <a:ext uri="{FF2B5EF4-FFF2-40B4-BE49-F238E27FC236}">
                  <a16:creationId xmlns:a16="http://schemas.microsoft.com/office/drawing/2014/main" id="{671BC8F5-6316-CD48-97A2-C38DE07E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62" y="3083"/>
              <a:ext cx="879" cy="1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Line 69">
              <a:extLst>
                <a:ext uri="{FF2B5EF4-FFF2-40B4-BE49-F238E27FC236}">
                  <a16:creationId xmlns:a16="http://schemas.microsoft.com/office/drawing/2014/main" id="{8B7BCBEF-584C-F74E-80E0-8BC296AF6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1" y="3362"/>
              <a:ext cx="800" cy="64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Line 70">
              <a:extLst>
                <a:ext uri="{FF2B5EF4-FFF2-40B4-BE49-F238E27FC236}">
                  <a16:creationId xmlns:a16="http://schemas.microsoft.com/office/drawing/2014/main" id="{673660B3-2563-1141-BC2A-1820CBC95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2" y="2623"/>
              <a:ext cx="352" cy="39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Line 71">
              <a:extLst>
                <a:ext uri="{FF2B5EF4-FFF2-40B4-BE49-F238E27FC236}">
                  <a16:creationId xmlns:a16="http://schemas.microsoft.com/office/drawing/2014/main" id="{2AE70CDA-56D3-054F-9B05-C53E40B7A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" y="3582"/>
              <a:ext cx="198" cy="6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Line 72">
              <a:extLst>
                <a:ext uri="{FF2B5EF4-FFF2-40B4-BE49-F238E27FC236}">
                  <a16:creationId xmlns:a16="http://schemas.microsoft.com/office/drawing/2014/main" id="{D3EB0842-476A-254E-83F2-76A01FFE7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" y="2738"/>
              <a:ext cx="416" cy="2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oup 113">
            <a:extLst>
              <a:ext uri="{FF2B5EF4-FFF2-40B4-BE49-F238E27FC236}">
                <a16:creationId xmlns:a16="http://schemas.microsoft.com/office/drawing/2014/main" id="{10A7333E-A585-D14F-B6DB-52435ACF18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41436" y="2937456"/>
            <a:ext cx="735012" cy="681037"/>
            <a:chOff x="-44" y="1473"/>
            <a:chExt cx="981" cy="1105"/>
          </a:xfrm>
        </p:grpSpPr>
        <p:pic>
          <p:nvPicPr>
            <p:cNvPr id="61" name="Picture 114" descr="desktop_computer_stylized_medium">
              <a:extLst>
                <a:ext uri="{FF2B5EF4-FFF2-40B4-BE49-F238E27FC236}">
                  <a16:creationId xmlns:a16="http://schemas.microsoft.com/office/drawing/2014/main" id="{01147AF7-C025-614C-95B2-DC5DF0AB4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115">
              <a:extLst>
                <a:ext uri="{FF2B5EF4-FFF2-40B4-BE49-F238E27FC236}">
                  <a16:creationId xmlns:a16="http://schemas.microsoft.com/office/drawing/2014/main" id="{EBCFF3AE-DFA4-114F-8873-ED4B72E8B4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116">
            <a:extLst>
              <a:ext uri="{FF2B5EF4-FFF2-40B4-BE49-F238E27FC236}">
                <a16:creationId xmlns:a16="http://schemas.microsoft.com/office/drawing/2014/main" id="{A679AEDC-8797-7C4C-9512-CC63DE6568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28773" y="3774068"/>
            <a:ext cx="735013" cy="681038"/>
            <a:chOff x="-44" y="1473"/>
            <a:chExt cx="981" cy="1105"/>
          </a:xfrm>
        </p:grpSpPr>
        <p:pic>
          <p:nvPicPr>
            <p:cNvPr id="64" name="Picture 117" descr="desktop_computer_stylized_medium">
              <a:extLst>
                <a:ext uri="{FF2B5EF4-FFF2-40B4-BE49-F238E27FC236}">
                  <a16:creationId xmlns:a16="http://schemas.microsoft.com/office/drawing/2014/main" id="{99C8CCE2-64C9-E548-A809-8ACB9E412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Freeform 118">
              <a:extLst>
                <a:ext uri="{FF2B5EF4-FFF2-40B4-BE49-F238E27FC236}">
                  <a16:creationId xmlns:a16="http://schemas.microsoft.com/office/drawing/2014/main" id="{FD178B63-073D-904B-AB24-5180E69BD2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119">
            <a:extLst>
              <a:ext uri="{FF2B5EF4-FFF2-40B4-BE49-F238E27FC236}">
                <a16:creationId xmlns:a16="http://schemas.microsoft.com/office/drawing/2014/main" id="{A4F38700-463B-DC46-9ECE-001F57B0508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87511" y="4475743"/>
            <a:ext cx="735012" cy="681038"/>
            <a:chOff x="-44" y="1473"/>
            <a:chExt cx="981" cy="1105"/>
          </a:xfrm>
        </p:grpSpPr>
        <p:pic>
          <p:nvPicPr>
            <p:cNvPr id="67" name="Picture 120" descr="desktop_computer_stylized_medium">
              <a:extLst>
                <a:ext uri="{FF2B5EF4-FFF2-40B4-BE49-F238E27FC236}">
                  <a16:creationId xmlns:a16="http://schemas.microsoft.com/office/drawing/2014/main" id="{3A3D357D-C23A-4346-93FC-BEE43FD51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21">
              <a:extLst>
                <a:ext uri="{FF2B5EF4-FFF2-40B4-BE49-F238E27FC236}">
                  <a16:creationId xmlns:a16="http://schemas.microsoft.com/office/drawing/2014/main" id="{AB59AC13-2896-E340-8D89-AD696502F6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 122">
            <a:extLst>
              <a:ext uri="{FF2B5EF4-FFF2-40B4-BE49-F238E27FC236}">
                <a16:creationId xmlns:a16="http://schemas.microsoft.com/office/drawing/2014/main" id="{0D817B4B-4AD3-C14B-AE56-7E65C40EB00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24023" y="5256793"/>
            <a:ext cx="735013" cy="681038"/>
            <a:chOff x="-44" y="1473"/>
            <a:chExt cx="981" cy="1105"/>
          </a:xfrm>
        </p:grpSpPr>
        <p:pic>
          <p:nvPicPr>
            <p:cNvPr id="70" name="Picture 123" descr="desktop_computer_stylized_medium">
              <a:extLst>
                <a:ext uri="{FF2B5EF4-FFF2-40B4-BE49-F238E27FC236}">
                  <a16:creationId xmlns:a16="http://schemas.microsoft.com/office/drawing/2014/main" id="{D67B6E62-62DF-E440-84A6-40CD76C26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124">
              <a:extLst>
                <a:ext uri="{FF2B5EF4-FFF2-40B4-BE49-F238E27FC236}">
                  <a16:creationId xmlns:a16="http://schemas.microsoft.com/office/drawing/2014/main" id="{BFE0D576-BA51-9845-8319-80EBFDCB87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125">
            <a:extLst>
              <a:ext uri="{FF2B5EF4-FFF2-40B4-BE49-F238E27FC236}">
                <a16:creationId xmlns:a16="http://schemas.microsoft.com/office/drawing/2014/main" id="{26C51172-8D8D-7A48-AF47-2DEAA12AA6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79411" y="3066043"/>
            <a:ext cx="735012" cy="681038"/>
            <a:chOff x="-44" y="1473"/>
            <a:chExt cx="981" cy="1105"/>
          </a:xfrm>
        </p:grpSpPr>
        <p:pic>
          <p:nvPicPr>
            <p:cNvPr id="73" name="Picture 126" descr="desktop_computer_stylized_medium">
              <a:extLst>
                <a:ext uri="{FF2B5EF4-FFF2-40B4-BE49-F238E27FC236}">
                  <a16:creationId xmlns:a16="http://schemas.microsoft.com/office/drawing/2014/main" id="{69C5B0D9-2504-0549-B400-71295C40B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9E974D9F-ACEC-1344-B5C8-FF8AAB7F54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128">
            <a:extLst>
              <a:ext uri="{FF2B5EF4-FFF2-40B4-BE49-F238E27FC236}">
                <a16:creationId xmlns:a16="http://schemas.microsoft.com/office/drawing/2014/main" id="{9C958751-0861-8C42-9DE0-5B95FEB2EAF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74523" y="3127956"/>
            <a:ext cx="735013" cy="681037"/>
            <a:chOff x="-44" y="1473"/>
            <a:chExt cx="981" cy="1105"/>
          </a:xfrm>
        </p:grpSpPr>
        <p:pic>
          <p:nvPicPr>
            <p:cNvPr id="76" name="Picture 129" descr="desktop_computer_stylized_medium">
              <a:extLst>
                <a:ext uri="{FF2B5EF4-FFF2-40B4-BE49-F238E27FC236}">
                  <a16:creationId xmlns:a16="http://schemas.microsoft.com/office/drawing/2014/main" id="{BAB817CE-0790-2B4E-B65F-A6498BE9C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30">
              <a:extLst>
                <a:ext uri="{FF2B5EF4-FFF2-40B4-BE49-F238E27FC236}">
                  <a16:creationId xmlns:a16="http://schemas.microsoft.com/office/drawing/2014/main" id="{EFC5C2B3-2D8A-6747-B184-076FA411FE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134">
            <a:extLst>
              <a:ext uri="{FF2B5EF4-FFF2-40B4-BE49-F238E27FC236}">
                <a16:creationId xmlns:a16="http://schemas.microsoft.com/office/drawing/2014/main" id="{87DE748A-5111-7641-85D8-040FC10E7A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8561" y="3832806"/>
            <a:ext cx="735012" cy="681037"/>
            <a:chOff x="-44" y="1473"/>
            <a:chExt cx="981" cy="1105"/>
          </a:xfrm>
        </p:grpSpPr>
        <p:pic>
          <p:nvPicPr>
            <p:cNvPr id="79" name="Picture 135" descr="desktop_computer_stylized_medium">
              <a:extLst>
                <a:ext uri="{FF2B5EF4-FFF2-40B4-BE49-F238E27FC236}">
                  <a16:creationId xmlns:a16="http://schemas.microsoft.com/office/drawing/2014/main" id="{636D1BB9-AB82-8944-82FF-E59A7BD5E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36">
              <a:extLst>
                <a:ext uri="{FF2B5EF4-FFF2-40B4-BE49-F238E27FC236}">
                  <a16:creationId xmlns:a16="http://schemas.microsoft.com/office/drawing/2014/main" id="{1B6337C3-6A6A-3247-B100-E450F3744E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137">
            <a:extLst>
              <a:ext uri="{FF2B5EF4-FFF2-40B4-BE49-F238E27FC236}">
                <a16:creationId xmlns:a16="http://schemas.microsoft.com/office/drawing/2014/main" id="{7EE5AE12-F723-1844-BF7D-895F4D162FD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90386" y="4567818"/>
            <a:ext cx="735012" cy="681038"/>
            <a:chOff x="-44" y="1473"/>
            <a:chExt cx="981" cy="1105"/>
          </a:xfrm>
        </p:grpSpPr>
        <p:pic>
          <p:nvPicPr>
            <p:cNvPr id="82" name="Picture 138" descr="desktop_computer_stylized_medium">
              <a:extLst>
                <a:ext uri="{FF2B5EF4-FFF2-40B4-BE49-F238E27FC236}">
                  <a16:creationId xmlns:a16="http://schemas.microsoft.com/office/drawing/2014/main" id="{66F3AA24-FB01-0448-9AF5-44833FAC7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Freeform 139">
              <a:extLst>
                <a:ext uri="{FF2B5EF4-FFF2-40B4-BE49-F238E27FC236}">
                  <a16:creationId xmlns:a16="http://schemas.microsoft.com/office/drawing/2014/main" id="{F76D9B25-D392-6E4A-8438-3E7A671FB6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4" name="Group 140">
            <a:extLst>
              <a:ext uri="{FF2B5EF4-FFF2-40B4-BE49-F238E27FC236}">
                <a16:creationId xmlns:a16="http://schemas.microsoft.com/office/drawing/2014/main" id="{2D102063-F0AD-F642-9447-16BE27DA917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20611" y="5177418"/>
            <a:ext cx="735012" cy="681038"/>
            <a:chOff x="-44" y="1473"/>
            <a:chExt cx="981" cy="1105"/>
          </a:xfrm>
        </p:grpSpPr>
        <p:pic>
          <p:nvPicPr>
            <p:cNvPr id="85" name="Picture 141" descr="desktop_computer_stylized_medium">
              <a:extLst>
                <a:ext uri="{FF2B5EF4-FFF2-40B4-BE49-F238E27FC236}">
                  <a16:creationId xmlns:a16="http://schemas.microsoft.com/office/drawing/2014/main" id="{D5D011E5-F7A0-DA49-81C5-F47FA6BE6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142">
              <a:extLst>
                <a:ext uri="{FF2B5EF4-FFF2-40B4-BE49-F238E27FC236}">
                  <a16:creationId xmlns:a16="http://schemas.microsoft.com/office/drawing/2014/main" id="{071EB120-A48C-5541-A035-75E75050CB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" name="Group 143">
            <a:extLst>
              <a:ext uri="{FF2B5EF4-FFF2-40B4-BE49-F238E27FC236}">
                <a16:creationId xmlns:a16="http://schemas.microsoft.com/office/drawing/2014/main" id="{C3CAAC65-E33C-344E-BA73-EDB94437CA1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98273" y="5467931"/>
            <a:ext cx="735013" cy="681037"/>
            <a:chOff x="-44" y="1473"/>
            <a:chExt cx="981" cy="1105"/>
          </a:xfrm>
        </p:grpSpPr>
        <p:pic>
          <p:nvPicPr>
            <p:cNvPr id="88" name="Picture 144" descr="desktop_computer_stylized_medium">
              <a:extLst>
                <a:ext uri="{FF2B5EF4-FFF2-40B4-BE49-F238E27FC236}">
                  <a16:creationId xmlns:a16="http://schemas.microsoft.com/office/drawing/2014/main" id="{FAF13606-284B-D544-8976-8A32823F7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45">
              <a:extLst>
                <a:ext uri="{FF2B5EF4-FFF2-40B4-BE49-F238E27FC236}">
                  <a16:creationId xmlns:a16="http://schemas.microsoft.com/office/drawing/2014/main" id="{591D49EF-BC84-FF48-8AB6-8F0B28E382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46">
            <a:extLst>
              <a:ext uri="{FF2B5EF4-FFF2-40B4-BE49-F238E27FC236}">
                <a16:creationId xmlns:a16="http://schemas.microsoft.com/office/drawing/2014/main" id="{476E2AF9-489F-A04E-A23A-81549329EA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90486" y="5974343"/>
            <a:ext cx="735012" cy="681038"/>
            <a:chOff x="-44" y="1473"/>
            <a:chExt cx="981" cy="1105"/>
          </a:xfrm>
        </p:grpSpPr>
        <p:pic>
          <p:nvPicPr>
            <p:cNvPr id="91" name="Picture 147" descr="desktop_computer_stylized_medium">
              <a:extLst>
                <a:ext uri="{FF2B5EF4-FFF2-40B4-BE49-F238E27FC236}">
                  <a16:creationId xmlns:a16="http://schemas.microsoft.com/office/drawing/2014/main" id="{D31CCA85-16F8-CF40-9FD2-361C58F0C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48">
              <a:extLst>
                <a:ext uri="{FF2B5EF4-FFF2-40B4-BE49-F238E27FC236}">
                  <a16:creationId xmlns:a16="http://schemas.microsoft.com/office/drawing/2014/main" id="{4B061CF6-50E2-0C4F-8DA2-97A8C0438F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 149">
            <a:extLst>
              <a:ext uri="{FF2B5EF4-FFF2-40B4-BE49-F238E27FC236}">
                <a16:creationId xmlns:a16="http://schemas.microsoft.com/office/drawing/2014/main" id="{BC019584-C571-0243-9746-D5FAF904985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35023" y="5585406"/>
            <a:ext cx="735013" cy="681037"/>
            <a:chOff x="-44" y="1473"/>
            <a:chExt cx="981" cy="1105"/>
          </a:xfrm>
        </p:grpSpPr>
        <p:pic>
          <p:nvPicPr>
            <p:cNvPr id="94" name="Picture 150" descr="desktop_computer_stylized_medium">
              <a:extLst>
                <a:ext uri="{FF2B5EF4-FFF2-40B4-BE49-F238E27FC236}">
                  <a16:creationId xmlns:a16="http://schemas.microsoft.com/office/drawing/2014/main" id="{008D1F22-90A3-BE4F-BA4C-262C33588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51">
              <a:extLst>
                <a:ext uri="{FF2B5EF4-FFF2-40B4-BE49-F238E27FC236}">
                  <a16:creationId xmlns:a16="http://schemas.microsoft.com/office/drawing/2014/main" id="{87AB5A67-132D-0D48-9235-45C2FC56AE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Group 89">
            <a:extLst>
              <a:ext uri="{FF2B5EF4-FFF2-40B4-BE49-F238E27FC236}">
                <a16:creationId xmlns:a16="http://schemas.microsoft.com/office/drawing/2014/main" id="{A6B06288-15F9-FA41-9711-4E4611B1C7A3}"/>
              </a:ext>
            </a:extLst>
          </p:cNvPr>
          <p:cNvGrpSpPr>
            <a:grpSpLocks/>
          </p:cNvGrpSpPr>
          <p:nvPr/>
        </p:nvGrpSpPr>
        <p:grpSpPr bwMode="auto">
          <a:xfrm>
            <a:off x="6383961" y="3005718"/>
            <a:ext cx="3525837" cy="3408363"/>
            <a:chOff x="2920" y="1824"/>
            <a:chExt cx="2221" cy="2147"/>
          </a:xfrm>
        </p:grpSpPr>
        <p:pic>
          <p:nvPicPr>
            <p:cNvPr id="97" name="Picture 7">
              <a:extLst>
                <a:ext uri="{FF2B5EF4-FFF2-40B4-BE49-F238E27FC236}">
                  <a16:creationId xmlns:a16="http://schemas.microsoft.com/office/drawing/2014/main" id="{D8D05F46-329F-7746-A822-2566BD624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54">
              <a:extLst>
                <a:ext uri="{FF2B5EF4-FFF2-40B4-BE49-F238E27FC236}">
                  <a16:creationId xmlns:a16="http://schemas.microsoft.com/office/drawing/2014/main" id="{E0C724BB-6735-2F4C-B320-8B57ABD11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55">
              <a:extLst>
                <a:ext uri="{FF2B5EF4-FFF2-40B4-BE49-F238E27FC236}">
                  <a16:creationId xmlns:a16="http://schemas.microsoft.com/office/drawing/2014/main" id="{43360ABB-D0D2-114B-8A10-C62528490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" y="2376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56">
              <a:extLst>
                <a:ext uri="{FF2B5EF4-FFF2-40B4-BE49-F238E27FC236}">
                  <a16:creationId xmlns:a16="http://schemas.microsoft.com/office/drawing/2014/main" id="{7FEBFDE8-0666-7A45-8B5B-A74E50C0A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" y="2803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57">
              <a:extLst>
                <a:ext uri="{FF2B5EF4-FFF2-40B4-BE49-F238E27FC236}">
                  <a16:creationId xmlns:a16="http://schemas.microsoft.com/office/drawing/2014/main" id="{C1327435-8A3A-3549-A5BE-B588A9776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" y="3230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58">
              <a:extLst>
                <a:ext uri="{FF2B5EF4-FFF2-40B4-BE49-F238E27FC236}">
                  <a16:creationId xmlns:a16="http://schemas.microsoft.com/office/drawing/2014/main" id="{9F15F78D-2BDD-5041-95EA-4372AE320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369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59">
              <a:extLst>
                <a:ext uri="{FF2B5EF4-FFF2-40B4-BE49-F238E27FC236}">
                  <a16:creationId xmlns:a16="http://schemas.microsoft.com/office/drawing/2014/main" id="{589B9A7E-C72C-3642-8499-4288D926E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" y="3308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60">
              <a:extLst>
                <a:ext uri="{FF2B5EF4-FFF2-40B4-BE49-F238E27FC236}">
                  <a16:creationId xmlns:a16="http://schemas.microsoft.com/office/drawing/2014/main" id="{FB16E4F5-EE33-084D-83BA-FA88374C8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" y="2339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61">
              <a:extLst>
                <a:ext uri="{FF2B5EF4-FFF2-40B4-BE49-F238E27FC236}">
                  <a16:creationId xmlns:a16="http://schemas.microsoft.com/office/drawing/2014/main" id="{72D217B6-6EB5-454E-A6D1-F8907DA44B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395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2">
              <a:extLst>
                <a:ext uri="{FF2B5EF4-FFF2-40B4-BE49-F238E27FC236}">
                  <a16:creationId xmlns:a16="http://schemas.microsoft.com/office/drawing/2014/main" id="{D388E590-7D12-084D-B4AB-9486F64CA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" y="1824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7" name="Slide Number Placeholder 5">
            <a:extLst>
              <a:ext uri="{FF2B5EF4-FFF2-40B4-BE49-F238E27FC236}">
                <a16:creationId xmlns:a16="http://schemas.microsoft.com/office/drawing/2014/main" id="{CEA3DD75-9DAB-5E4A-B3E0-855D2D494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3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utoUpdateAnimBg="0"/>
      <p:bldP spid="47" grpId="0" autoUpdateAnimBg="0"/>
      <p:bldP spid="4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Lines of defense:</a:t>
            </a:r>
          </a:p>
        </p:txBody>
      </p:sp>
      <p:sp>
        <p:nvSpPr>
          <p:cNvPr id="107" name="Rectangle 5">
            <a:extLst>
              <a:ext uri="{FF2B5EF4-FFF2-40B4-BE49-F238E27FC236}">
                <a16:creationId xmlns:a16="http://schemas.microsoft.com/office/drawing/2014/main" id="{D84190AA-4C98-7443-80BC-E0D9833E133B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4892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authentication: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proving you are who you say you are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cellular networks provides hardware identity via SIM card; no such hardware assist in traditional Internet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confidentiality: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encryption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integrity checks: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digital signatures prevent/detect tampering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access restrictions: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password-protected VPNs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firewalls: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specialized “middleboxes” in access and core networks: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off-by-default: filter incoming packets to restrict senders, receivers, applications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detecting/reacting to DOS attacks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9EEA19-549B-C742-97A6-691F12A25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lnSpcReduction="100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8817EC6-8DF7-E64F-9CA4-BFB8E609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Protocol </a:t>
            </a:r>
            <a:r>
              <a:rPr lang="en-US" altLang="en-US" dirty="0">
                <a:ea typeface="ＭＳ Ｐゴシック" panose="020B0600070205080204" pitchFamily="34" charset="-128"/>
              </a:rPr>
              <a:t>“l</a:t>
            </a:r>
            <a:r>
              <a:rPr lang="en-US" altLang="ja-JP" sz="4400" dirty="0">
                <a:ea typeface="ＭＳ Ｐゴシック" panose="020B0600070205080204" pitchFamily="34" charset="-128"/>
              </a:rPr>
              <a:t>ayers</a:t>
            </a:r>
            <a:r>
              <a:rPr lang="en-US" altLang="ja-JP" dirty="0">
                <a:ea typeface="ＭＳ Ｐゴシック" panose="020B0600070205080204" pitchFamily="34" charset="-128"/>
              </a:rPr>
              <a:t>”</a:t>
            </a:r>
            <a:r>
              <a:rPr lang="en-US" altLang="ja-JP" sz="4400" dirty="0">
                <a:ea typeface="ＭＳ Ｐゴシック" panose="020B0600070205080204" pitchFamily="34" charset="-128"/>
              </a:rPr>
              <a:t> and reference </a:t>
            </a:r>
            <a:r>
              <a:rPr lang="en-US" altLang="ja-JP" dirty="0">
                <a:ea typeface="ＭＳ Ｐゴシック" panose="020B0600070205080204" pitchFamily="34" charset="-128"/>
              </a:rPr>
              <a:t>m</a:t>
            </a:r>
            <a:r>
              <a:rPr lang="en-US" altLang="ja-JP" sz="4400" dirty="0">
                <a:ea typeface="ＭＳ Ｐゴシック" panose="020B0600070205080204" pitchFamily="34" charset="-128"/>
              </a:rPr>
              <a:t>odels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800566" y="1575775"/>
            <a:ext cx="5615905" cy="50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Networks are complex,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 many “</a:t>
            </a:r>
            <a:r>
              <a:rPr kumimoji="0" lang="en-US" altLang="ja-JP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pieces”: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links of various media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hardware, software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1B4EE37F-42F3-2442-ACAD-B722241FF92E}"/>
              </a:ext>
            </a:extLst>
          </p:cNvPr>
          <p:cNvSpPr txBox="1">
            <a:spLocks noChangeArrowheads="1"/>
          </p:cNvSpPr>
          <p:nvPr/>
        </p:nvSpPr>
        <p:spPr>
          <a:xfrm>
            <a:off x="6584274" y="1539452"/>
            <a:ext cx="4531739" cy="434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47625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Question: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any hope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structure of network</a:t>
            </a:r>
            <a:r>
              <a:rPr lang="en-US" altLang="en-US" sz="32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?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309F33-D0A0-8D42-AC5B-CD3063143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Why layering?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0297" y="1203575"/>
            <a:ext cx="10162523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 to designing/discussing complex systems: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F7B519-61A4-984E-AD7F-1F86A8769FE7}"/>
              </a:ext>
            </a:extLst>
          </p:cNvPr>
          <p:cNvSpPr txBox="1">
            <a:spLocks noChangeArrowheads="1"/>
          </p:cNvSpPr>
          <p:nvPr/>
        </p:nvSpPr>
        <p:spPr>
          <a:xfrm>
            <a:off x="722834" y="1935296"/>
            <a:ext cx="7431816" cy="434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explicit structure allows identification, relationship of system’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pieces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layered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reference model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for discussion</a:t>
            </a:r>
          </a:p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modularization eases maintenance, updating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change in layer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'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service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transparent to rest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e.g., change in gate procedure doesn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affect rest of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3566-BF3F-7A41-A14A-C94625DA7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Layered Internet protocol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tack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79383" y="1472008"/>
            <a:ext cx="7368749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supporting network applications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HTTP, IMAP, SMTP, DNS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process-process data transfer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TCP, UDP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of datagrams from source to destination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IP, routing protocols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transfer between neighboring  network elements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Ethernet, 802.11 (WiFi), PPP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bits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the wire”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FC87645-22AD-8040-8C83-BC2F64C5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84" y="1902006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C032AE1-21C7-1541-9531-59DC0E0F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820" y="4217549"/>
            <a:ext cx="70083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FF6CB9E-FC16-794F-9F97-8FE4CC7D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26376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0C842E9-2804-A24B-90F5-1E76ED56B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33425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0C10F46-6CD7-F647-A004-85EB56C7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0537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64B0C4A-9518-2F45-BBDA-97BCDD99E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7649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A1409CBF-F5BE-6642-ACCF-440DA30E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478" y="2070093"/>
            <a:ext cx="179581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C8F71E2-C149-F549-B200-0E64A6F6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934" y="3510968"/>
            <a:ext cx="1400896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565AE4AB-C1CB-3E4C-B30F-33A86948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889" y="2776676"/>
            <a:ext cx="1547860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0C3D0051-24D3-9542-BC28-EF8E7451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43" y="4884466"/>
            <a:ext cx="1340302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C6DD9-E1C8-9A47-B128-964947A9BCA1}"/>
              </a:ext>
            </a:extLst>
          </p:cNvPr>
          <p:cNvGrpSpPr/>
          <p:nvPr/>
        </p:nvGrpSpPr>
        <p:grpSpPr>
          <a:xfrm>
            <a:off x="8931728" y="1894114"/>
            <a:ext cx="1877786" cy="734786"/>
            <a:chOff x="8980714" y="751114"/>
            <a:chExt cx="1877786" cy="7347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63C0FF-36B6-664F-90B3-14AB76C3338D}"/>
                </a:ext>
              </a:extLst>
            </p:cNvPr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D1D9D12F-41D2-1C43-BE10-20C3B18B6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9564" y="899878"/>
              <a:ext cx="179581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066ED-EC5C-E148-85B2-CE56D9C40F28}"/>
              </a:ext>
            </a:extLst>
          </p:cNvPr>
          <p:cNvGrpSpPr/>
          <p:nvPr/>
        </p:nvGrpSpPr>
        <p:grpSpPr>
          <a:xfrm>
            <a:off x="8933979" y="2649498"/>
            <a:ext cx="1861418" cy="688224"/>
            <a:chOff x="8993850" y="766270"/>
            <a:chExt cx="1861418" cy="6882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3E1221-1527-4744-A110-60E3BD72A69D}"/>
                </a:ext>
              </a:extLst>
            </p:cNvPr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5D7E6050-1C4A-AC42-9C80-455BF3E8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542" y="899878"/>
              <a:ext cx="1547860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8D44F-D234-294A-9DFB-5BF4D5E069AC}"/>
              </a:ext>
            </a:extLst>
          </p:cNvPr>
          <p:cNvGrpSpPr/>
          <p:nvPr/>
        </p:nvGrpSpPr>
        <p:grpSpPr>
          <a:xfrm>
            <a:off x="8931286" y="3357646"/>
            <a:ext cx="1861418" cy="677992"/>
            <a:chOff x="8993850" y="766270"/>
            <a:chExt cx="1861418" cy="6779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B6D480-0EF6-9743-B8C0-63D799A0402B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2D6CC9E9-4EB8-C148-99C7-DE21615E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7024" y="899878"/>
              <a:ext cx="1400896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9AAF3B-AED3-A449-97D4-F0291249333B}"/>
              </a:ext>
            </a:extLst>
          </p:cNvPr>
          <p:cNvGrpSpPr/>
          <p:nvPr/>
        </p:nvGrpSpPr>
        <p:grpSpPr>
          <a:xfrm>
            <a:off x="8931824" y="4072257"/>
            <a:ext cx="1861418" cy="677992"/>
            <a:chOff x="8993850" y="766270"/>
            <a:chExt cx="1861418" cy="6779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1B1C9B-1511-9048-954A-42C526FFA552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94F6A773-D867-F74F-B5C6-8190F112D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7056" y="899878"/>
              <a:ext cx="700834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25BE4D-F37D-9C4B-B89A-22367E8DCDC6}"/>
              </a:ext>
            </a:extLst>
          </p:cNvPr>
          <p:cNvGrpSpPr/>
          <p:nvPr/>
        </p:nvGrpSpPr>
        <p:grpSpPr>
          <a:xfrm>
            <a:off x="8925900" y="4785252"/>
            <a:ext cx="1861418" cy="639758"/>
            <a:chOff x="8993850" y="784041"/>
            <a:chExt cx="1861418" cy="6397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3E4D4-FAC6-1E4B-882F-3AD5F8C274EF}"/>
                </a:ext>
              </a:extLst>
            </p:cNvPr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F3023D6-375B-E04C-A47A-CBC847CE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7324" y="899878"/>
              <a:ext cx="134030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</p:grp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D8DF8F4-5414-EF4A-839E-C45585257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339479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transport-layer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application-layer message, M, with </a:t>
            </a:r>
            <a:r>
              <a:rPr lang="en-US" sz="2400" i="1" dirty="0"/>
              <a:t>transport</a:t>
            </a:r>
            <a:r>
              <a:rPr lang="en-US" sz="2400" dirty="0"/>
              <a:t> layer-layer header H</a:t>
            </a:r>
            <a:r>
              <a:rPr lang="en-US" sz="2400" baseline="-25000" dirty="0"/>
              <a:t>t </a:t>
            </a:r>
            <a:r>
              <a:rPr lang="en-US" sz="2400" dirty="0"/>
              <a:t>to create a transport-layer </a:t>
            </a:r>
            <a:r>
              <a:rPr lang="en-US" sz="2400" dirty="0">
                <a:solidFill>
                  <a:srgbClr val="C00000"/>
                </a:solidFill>
              </a:rPr>
              <a:t>segment</a:t>
            </a:r>
            <a:endParaRPr lang="en-US" sz="2400" baseline="-25000" dirty="0">
              <a:solidFill>
                <a:srgbClr val="C00000"/>
              </a:solidFill>
            </a:endParaRP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t </a:t>
            </a:r>
            <a:r>
              <a:rPr lang="en-US" sz="2400" dirty="0"/>
              <a:t> used by transport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04AF74-1396-104A-87D1-95A4614EA10A}"/>
              </a:ext>
            </a:extLst>
          </p:cNvPr>
          <p:cNvGrpSpPr/>
          <p:nvPr/>
        </p:nvGrpSpPr>
        <p:grpSpPr>
          <a:xfrm>
            <a:off x="3211642" y="2368401"/>
            <a:ext cx="5768716" cy="914472"/>
            <a:chOff x="3211642" y="2368401"/>
            <a:chExt cx="5768716" cy="91447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4026509-71C6-2A41-AD9B-DEF9BBBA327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2610788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3F96C4-7C44-5A46-A288-AFF998E8C12A}"/>
                </a:ext>
              </a:extLst>
            </p:cNvPr>
            <p:cNvSpPr txBox="1"/>
            <p:nvPr/>
          </p:nvSpPr>
          <p:spPr>
            <a:xfrm>
              <a:off x="3359490" y="2717590"/>
              <a:ext cx="5620868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Transport-layer </a:t>
              </a:r>
              <a:r>
                <a:rPr lang="en-US" dirty="0"/>
                <a:t>protocol transfers M (e.g., reliably) from one </a:t>
              </a:r>
              <a:r>
                <a:rPr lang="en-US" i="1" dirty="0"/>
                <a:t>process</a:t>
              </a:r>
              <a:r>
                <a:rPr lang="en-US" dirty="0"/>
                <a:t> to another, using services of network layer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CE6F83-E984-0A47-ACF6-560550DA22AC}"/>
                </a:ext>
              </a:extLst>
            </p:cNvPr>
            <p:cNvSpPr/>
            <p:nvPr/>
          </p:nvSpPr>
          <p:spPr>
            <a:xfrm>
              <a:off x="5584583" y="2368401"/>
              <a:ext cx="971760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185">
              <a:extLst>
                <a:ext uri="{FF2B5EF4-FFF2-40B4-BE49-F238E27FC236}">
                  <a16:creationId xmlns:a16="http://schemas.microsoft.com/office/drawing/2014/main" id="{BBEFAA32-01D5-174D-A563-219B7E938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0803" y="2434313"/>
              <a:ext cx="908050" cy="301625"/>
              <a:chOff x="1848" y="2046"/>
              <a:chExt cx="572" cy="190"/>
            </a:xfrm>
          </p:grpSpPr>
          <p:grpSp>
            <p:nvGrpSpPr>
              <p:cNvPr id="82" name="Group 179">
                <a:extLst>
                  <a:ext uri="{FF2B5EF4-FFF2-40B4-BE49-F238E27FC236}">
                    <a16:creationId xmlns:a16="http://schemas.microsoft.com/office/drawing/2014/main" id="{2F1E9753-461B-724C-ACD8-92A06085DC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86" name="Rectangle 180">
                  <a:extLst>
                    <a:ext uri="{FF2B5EF4-FFF2-40B4-BE49-F238E27FC236}">
                      <a16:creationId xmlns:a16="http://schemas.microsoft.com/office/drawing/2014/main" id="{458B0BF5-90AD-E548-AAB1-86D4685BA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181">
                  <a:extLst>
                    <a:ext uri="{FF2B5EF4-FFF2-40B4-BE49-F238E27FC236}">
                      <a16:creationId xmlns:a16="http://schemas.microsoft.com/office/drawing/2014/main" id="{1E3E44CE-06FB-264E-B1D2-5C7788F13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647AE73E-75D6-7D44-BB6A-A49CECE4F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E2065433-0D2A-3446-BC7D-8CEDCA3DD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6E32735B-6992-604C-B1C0-390BFA95D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A85EA9-5376-4A4E-AEA3-D00FB0A25494}"/>
              </a:ext>
            </a:extLst>
          </p:cNvPr>
          <p:cNvSpPr txBox="1"/>
          <p:nvPr/>
        </p:nvSpPr>
        <p:spPr>
          <a:xfrm>
            <a:off x="3375461" y="1789390"/>
            <a:ext cx="5618811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/>
              <a:t>exchanges </a:t>
            </a:r>
            <a:r>
              <a:rPr lang="en-US" dirty="0">
                <a:solidFill>
                  <a:srgbClr val="C00000"/>
                </a:solidFill>
              </a:rPr>
              <a:t>messages</a:t>
            </a:r>
            <a:r>
              <a:rPr lang="en-US" dirty="0"/>
              <a:t> to implement some application service using </a:t>
            </a:r>
            <a:r>
              <a:rPr lang="en-US" i="1" dirty="0"/>
              <a:t>services</a:t>
            </a:r>
            <a:r>
              <a:rPr lang="en-US" dirty="0"/>
              <a:t> of transport layer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92BE64-DD95-B746-BF9A-8A0857499E1E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95B0542-E9EB-D44C-B795-91D15165059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92A489-FD20-604F-9599-77E085F78EE9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175">
              <a:extLst>
                <a:ext uri="{FF2B5EF4-FFF2-40B4-BE49-F238E27FC236}">
                  <a16:creationId xmlns:a16="http://schemas.microsoft.com/office/drawing/2014/main" id="{88BE32B5-AD28-CB44-B25F-0BE0155F4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4" name="Rectangle 176">
                <a:extLst>
                  <a:ext uri="{FF2B5EF4-FFF2-40B4-BE49-F238E27FC236}">
                    <a16:creationId xmlns:a16="http://schemas.microsoft.com/office/drawing/2014/main" id="{E5CD48DB-61FF-EC4F-B8FF-E51BCE938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177">
                <a:extLst>
                  <a:ext uri="{FF2B5EF4-FFF2-40B4-BE49-F238E27FC236}">
                    <a16:creationId xmlns:a16="http://schemas.microsoft.com/office/drawing/2014/main" id="{40D322D2-6F2A-0246-B033-7CB00E52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B29E55-88BD-AD40-949B-5E711ABB4016}"/>
              </a:ext>
            </a:extLst>
          </p:cNvPr>
          <p:cNvSpPr txBox="1"/>
          <p:nvPr/>
        </p:nvSpPr>
        <p:spPr>
          <a:xfrm>
            <a:off x="6982691" y="-7813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8" name="Slide Number Placeholder 5">
            <a:extLst>
              <a:ext uri="{FF2B5EF4-FFF2-40B4-BE49-F238E27FC236}">
                <a16:creationId xmlns:a16="http://schemas.microsoft.com/office/drawing/2014/main" id="{19C48C77-97C9-E641-9E95-A18076BB0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89" grpId="0"/>
      <p:bldP spid="8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22C09FB-549C-8E44-8641-4B4BD5A57453}"/>
              </a:ext>
            </a:extLst>
          </p:cNvPr>
          <p:cNvSpPr txBox="1"/>
          <p:nvPr/>
        </p:nvSpPr>
        <p:spPr>
          <a:xfrm>
            <a:off x="3359490" y="2717590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Transport-layer </a:t>
            </a:r>
            <a:r>
              <a:rPr lang="en-US" dirty="0"/>
              <a:t>protocol transfers M (e.g., reliably) from one </a:t>
            </a:r>
            <a:r>
              <a:rPr lang="en-US" i="1" dirty="0"/>
              <a:t>process</a:t>
            </a:r>
            <a:r>
              <a:rPr lang="en-US" dirty="0"/>
              <a:t> to another, using services of network layer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433917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network-layer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transport-layer segment</a:t>
            </a:r>
            <a:r>
              <a:rPr lang="en-US" sz="2000" dirty="0"/>
              <a:t>  [H</a:t>
            </a:r>
            <a:r>
              <a:rPr lang="en-US" sz="2000" baseline="-25000" dirty="0"/>
              <a:t>t</a:t>
            </a:r>
            <a:r>
              <a:rPr lang="en-US" sz="2000" dirty="0"/>
              <a:t> | M] </a:t>
            </a:r>
            <a:r>
              <a:rPr lang="en-US" sz="2400" dirty="0"/>
              <a:t>with network layer-layer header H</a:t>
            </a:r>
            <a:r>
              <a:rPr lang="en-US" sz="2400" baseline="-25000" dirty="0"/>
              <a:t>n </a:t>
            </a:r>
            <a:r>
              <a:rPr lang="en-US" sz="2400" dirty="0"/>
              <a:t> to create a network-layer </a:t>
            </a:r>
            <a:r>
              <a:rPr lang="en-US" sz="2400" dirty="0">
                <a:solidFill>
                  <a:srgbClr val="C00000"/>
                </a:solidFill>
              </a:rPr>
              <a:t>datagram </a:t>
            </a: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n </a:t>
            </a:r>
            <a:r>
              <a:rPr lang="en-US" sz="2400" dirty="0"/>
              <a:t> used by network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FD3EBC-45D5-C74A-B32F-79C699B23E2E}"/>
              </a:ext>
            </a:extLst>
          </p:cNvPr>
          <p:cNvGrpSpPr/>
          <p:nvPr/>
        </p:nvGrpSpPr>
        <p:grpSpPr>
          <a:xfrm>
            <a:off x="3211642" y="3319499"/>
            <a:ext cx="5882482" cy="895263"/>
            <a:chOff x="3211642" y="3319499"/>
            <a:chExt cx="5882482" cy="895263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1705D36-44EB-7144-ADDD-2BCA5A49E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3542677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4C90AC-8D4A-5646-A57F-0F37EE375E51}"/>
                </a:ext>
              </a:extLst>
            </p:cNvPr>
            <p:cNvSpPr/>
            <p:nvPr/>
          </p:nvSpPr>
          <p:spPr>
            <a:xfrm>
              <a:off x="5356172" y="3319499"/>
              <a:ext cx="1210365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418625" y="3360607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A1DE96-E618-F245-B317-BF7C352A5215}"/>
                </a:ext>
              </a:extLst>
            </p:cNvPr>
            <p:cNvSpPr txBox="1"/>
            <p:nvPr/>
          </p:nvSpPr>
          <p:spPr>
            <a:xfrm>
              <a:off x="3359490" y="3649479"/>
              <a:ext cx="5734634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Network-layer </a:t>
              </a:r>
              <a:r>
                <a:rPr lang="en-US" dirty="0"/>
                <a:t>protocol transfers transport-layer segment [H</a:t>
              </a:r>
              <a:r>
                <a:rPr lang="en-US" baseline="-25000" dirty="0"/>
                <a:t>t</a:t>
              </a:r>
              <a:r>
                <a:rPr lang="en-US" dirty="0"/>
                <a:t> | M] from one </a:t>
              </a:r>
              <a:r>
                <a:rPr lang="en-US" i="1" dirty="0"/>
                <a:t>host</a:t>
              </a:r>
              <a:r>
                <a:rPr lang="en-US" dirty="0"/>
                <a:t> to another, using link layer services</a:t>
              </a:r>
            </a:p>
          </p:txBody>
        </p:sp>
      </p:grpSp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id="{FCF8662E-6C10-1246-A632-4EAD39DCF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371603" y="5096823"/>
            <a:ext cx="58311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link-layer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network datagram </a:t>
            </a:r>
            <a:r>
              <a:rPr lang="en-US" sz="2000" dirty="0"/>
              <a:t>[H</a:t>
            </a:r>
            <a:r>
              <a:rPr lang="en-US" sz="2000" baseline="-25000" dirty="0"/>
              <a:t>n</a:t>
            </a:r>
            <a:r>
              <a:rPr lang="en-US" sz="2000" dirty="0"/>
              <a:t>| [H</a:t>
            </a:r>
            <a:r>
              <a:rPr lang="en-US" sz="2000" baseline="-25000" dirty="0"/>
              <a:t>t</a:t>
            </a:r>
            <a:r>
              <a:rPr lang="en-US" sz="2000" dirty="0"/>
              <a:t> |M], </a:t>
            </a:r>
            <a:r>
              <a:rPr lang="en-US" sz="2400" dirty="0"/>
              <a:t>with link-layer header H</a:t>
            </a:r>
            <a:r>
              <a:rPr lang="en-US" sz="2400" baseline="-25000" dirty="0"/>
              <a:t>l </a:t>
            </a:r>
            <a:r>
              <a:rPr lang="en-US" sz="2400" dirty="0"/>
              <a:t> to create a link-layer </a:t>
            </a:r>
            <a:r>
              <a:rPr lang="en-US" sz="2400" dirty="0">
                <a:solidFill>
                  <a:srgbClr val="C00000"/>
                </a:solidFill>
              </a:rPr>
              <a:t>frame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705D36-44EB-7144-ADDD-2BCA5A49E36C}"/>
              </a:ext>
            </a:extLst>
          </p:cNvPr>
          <p:cNvCxnSpPr>
            <a:cxnSpLocks/>
          </p:cNvCxnSpPr>
          <p:nvPr/>
        </p:nvCxnSpPr>
        <p:spPr>
          <a:xfrm>
            <a:off x="3211642" y="3542677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03A67B3-AD0F-0041-BB55-345D4484BF78}"/>
              </a:ext>
            </a:extLst>
          </p:cNvPr>
          <p:cNvSpPr txBox="1"/>
          <p:nvPr/>
        </p:nvSpPr>
        <p:spPr>
          <a:xfrm>
            <a:off x="3374573" y="4483522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Link-layer </a:t>
            </a:r>
            <a:r>
              <a:rPr lang="en-US" dirty="0"/>
              <a:t>protocol transfers datagram [H</a:t>
            </a:r>
            <a:r>
              <a:rPr lang="en-US" baseline="-25000" dirty="0"/>
              <a:t>n</a:t>
            </a:r>
            <a:r>
              <a:rPr lang="en-US" dirty="0"/>
              <a:t>| [H</a:t>
            </a:r>
            <a:r>
              <a:rPr lang="en-US" baseline="-25000" dirty="0"/>
              <a:t>t</a:t>
            </a:r>
            <a:r>
              <a:rPr lang="en-US" dirty="0"/>
              <a:t> |M] from </a:t>
            </a:r>
            <a:r>
              <a:rPr lang="en-US" i="1" dirty="0"/>
              <a:t>host </a:t>
            </a:r>
            <a:r>
              <a:rPr lang="en-US" dirty="0"/>
              <a:t>to neighboring host, using network-layer services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1A965C-D49C-304E-9BCB-5B5079C4AD83}"/>
              </a:ext>
            </a:extLst>
          </p:cNvPr>
          <p:cNvGrpSpPr/>
          <p:nvPr/>
        </p:nvGrpSpPr>
        <p:grpSpPr>
          <a:xfrm>
            <a:off x="3226725" y="4169060"/>
            <a:ext cx="5651292" cy="374226"/>
            <a:chOff x="3226725" y="4169060"/>
            <a:chExt cx="5651292" cy="374226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BFA270B-F048-734C-8D17-9C3EE129B47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725" y="4376720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8143C4-E722-4448-8DC9-B6DF8B0D299E}"/>
                </a:ext>
              </a:extLst>
            </p:cNvPr>
            <p:cNvGrpSpPr/>
            <p:nvPr/>
          </p:nvGrpSpPr>
          <p:grpSpPr>
            <a:xfrm>
              <a:off x="5062983" y="4169060"/>
              <a:ext cx="1518637" cy="374226"/>
              <a:chOff x="5062983" y="4252185"/>
              <a:chExt cx="1518637" cy="37422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6785350-92B7-9949-A608-9FBFA3760ED8}"/>
                  </a:ext>
                </a:extLst>
              </p:cNvPr>
              <p:cNvSpPr/>
              <p:nvPr/>
            </p:nvSpPr>
            <p:spPr>
              <a:xfrm>
                <a:off x="5062983" y="4252185"/>
                <a:ext cx="1518637" cy="374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2" name="Group 182">
                <a:extLst>
                  <a:ext uri="{FF2B5EF4-FFF2-40B4-BE49-F238E27FC236}">
                    <a16:creationId xmlns:a16="http://schemas.microsoft.com/office/drawing/2014/main" id="{45CD0A72-C88E-6047-BB5F-DD34C8006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83446"/>
                <a:ext cx="1347789" cy="301625"/>
                <a:chOff x="286" y="1531"/>
                <a:chExt cx="849" cy="190"/>
              </a:xfrm>
            </p:grpSpPr>
            <p:sp>
              <p:nvSpPr>
                <p:cNvPr id="100" name="Rectangle 183">
                  <a:extLst>
                    <a:ext uri="{FF2B5EF4-FFF2-40B4-BE49-F238E27FC236}">
                      <a16:creationId xmlns:a16="http://schemas.microsoft.com/office/drawing/2014/main" id="{C0F4519B-22A6-8C43-B106-B86515EA9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Rectangle 184">
                  <a:extLst>
                    <a:ext uri="{FF2B5EF4-FFF2-40B4-BE49-F238E27FC236}">
                      <a16:creationId xmlns:a16="http://schemas.microsoft.com/office/drawing/2014/main" id="{4A672F36-49EC-D34C-A30D-BFF613604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93" name="Rectangle 181">
                <a:extLst>
                  <a:ext uri="{FF2B5EF4-FFF2-40B4-BE49-F238E27FC236}">
                    <a16:creationId xmlns:a16="http://schemas.microsoft.com/office/drawing/2014/main" id="{9CB56124-BE22-4744-B402-647CD871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95113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94" name="Rectangle 181">
                <a:extLst>
                  <a:ext uri="{FF2B5EF4-FFF2-40B4-BE49-F238E27FC236}">
                    <a16:creationId xmlns:a16="http://schemas.microsoft.com/office/drawing/2014/main" id="{FB07F637-8B3F-9948-AA28-F1F413F8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277775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2006C5A-8B94-0C44-BBC3-909EA572E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31202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21F5BD4-1F06-964B-8B36-F5192E01256C}"/>
                  </a:ext>
                </a:extLst>
              </p:cNvPr>
              <p:cNvCxnSpPr/>
              <p:nvPr/>
            </p:nvCxnSpPr>
            <p:spPr>
              <a:xfrm>
                <a:off x="5720650" y="4310309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81">
                <a:extLst>
                  <a:ext uri="{FF2B5EF4-FFF2-40B4-BE49-F238E27FC236}">
                    <a16:creationId xmlns:a16="http://schemas.microsoft.com/office/drawing/2014/main" id="{C22AEA05-2A3E-8F46-BCF2-9FE184FF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281528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D4AFB-B9ED-7843-B804-83029ED5054D}"/>
                  </a:ext>
                </a:extLst>
              </p:cNvPr>
              <p:cNvCxnSpPr/>
              <p:nvPr/>
            </p:nvCxnSpPr>
            <p:spPr>
              <a:xfrm>
                <a:off x="5418102" y="4309558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CD79AB-EFE6-E14B-878A-669E9C4D9042}"/>
              </a:ext>
            </a:extLst>
          </p:cNvPr>
          <p:cNvCxnSpPr>
            <a:cxnSpLocks/>
          </p:cNvCxnSpPr>
          <p:nvPr/>
        </p:nvCxnSpPr>
        <p:spPr>
          <a:xfrm>
            <a:off x="3594027" y="-1079199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71C9FED-2DA1-3A44-B6FE-2B1DAB7A3D60}"/>
              </a:ext>
            </a:extLst>
          </p:cNvPr>
          <p:cNvSpPr/>
          <p:nvPr/>
        </p:nvSpPr>
        <p:spPr>
          <a:xfrm>
            <a:off x="5738557" y="-1302377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A69BF9-270A-F443-A92C-84A46DE35441}"/>
              </a:ext>
            </a:extLst>
          </p:cNvPr>
          <p:cNvGrpSpPr/>
          <p:nvPr/>
        </p:nvGrpSpPr>
        <p:grpSpPr>
          <a:xfrm>
            <a:off x="5801010" y="-1261269"/>
            <a:ext cx="1058375" cy="307296"/>
            <a:chOff x="5509436" y="3287899"/>
            <a:chExt cx="1058375" cy="307296"/>
          </a:xfrm>
        </p:grpSpPr>
        <p:grpSp>
          <p:nvGrpSpPr>
            <p:cNvPr id="110" name="Group 182">
              <a:extLst>
                <a:ext uri="{FF2B5EF4-FFF2-40B4-BE49-F238E27FC236}">
                  <a16:creationId xmlns:a16="http://schemas.microsoft.com/office/drawing/2014/main" id="{15D5F71B-2CF5-DE43-94EF-784236E59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116" name="Rectangle 183">
                <a:extLst>
                  <a:ext uri="{FF2B5EF4-FFF2-40B4-BE49-F238E27FC236}">
                    <a16:creationId xmlns:a16="http://schemas.microsoft.com/office/drawing/2014/main" id="{A054BB4B-B69C-D14C-8F5B-5BEEEDE8D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84">
                <a:extLst>
                  <a:ext uri="{FF2B5EF4-FFF2-40B4-BE49-F238E27FC236}">
                    <a16:creationId xmlns:a16="http://schemas.microsoft.com/office/drawing/2014/main" id="{2025D776-034C-8D48-A4B6-FF664F22F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11" name="Rectangle 181">
              <a:extLst>
                <a:ext uri="{FF2B5EF4-FFF2-40B4-BE49-F238E27FC236}">
                  <a16:creationId xmlns:a16="http://schemas.microsoft.com/office/drawing/2014/main" id="{D06D048B-900E-8F4D-8A64-20DA16D1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13" name="Rectangle 181">
              <a:extLst>
                <a:ext uri="{FF2B5EF4-FFF2-40B4-BE49-F238E27FC236}">
                  <a16:creationId xmlns:a16="http://schemas.microsoft.com/office/drawing/2014/main" id="{580EB15C-4763-334C-B100-4D66978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48100A0-01D0-7A4A-8CBD-6A4D5B9F1842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5FE4795-7D19-DF46-88AF-179D04B18878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0B31285-CEBC-B045-A3D2-E171BD35C682}"/>
              </a:ext>
            </a:extLst>
          </p:cNvPr>
          <p:cNvSpPr txBox="1"/>
          <p:nvPr/>
        </p:nvSpPr>
        <p:spPr>
          <a:xfrm>
            <a:off x="3359490" y="3649479"/>
            <a:ext cx="5734634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Network-layer </a:t>
            </a:r>
            <a:r>
              <a:rPr lang="en-US" dirty="0"/>
              <a:t>protocol transfers transport-layer segment [H</a:t>
            </a:r>
            <a:r>
              <a:rPr lang="en-US" baseline="-25000" dirty="0"/>
              <a:t>t</a:t>
            </a:r>
            <a:r>
              <a:rPr lang="en-US" dirty="0"/>
              <a:t> | M] from one </a:t>
            </a:r>
            <a:r>
              <a:rPr lang="en-US" i="1" dirty="0"/>
              <a:t>host</a:t>
            </a:r>
            <a:r>
              <a:rPr lang="en-US" dirty="0"/>
              <a:t> to another, using link layer services</a:t>
            </a:r>
          </a:p>
        </p:txBody>
      </p:sp>
      <p:sp>
        <p:nvSpPr>
          <p:cNvPr id="109" name="Slide Number Placeholder 5">
            <a:extLst>
              <a:ext uri="{FF2B5EF4-FFF2-40B4-BE49-F238E27FC236}">
                <a16:creationId xmlns:a16="http://schemas.microsoft.com/office/drawing/2014/main" id="{99BA57FE-A308-1E41-B606-A1B8A22B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2" grpId="0"/>
      <p:bldP spid="1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548141" y="1573968"/>
            <a:ext cx="4992" cy="310460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96" name="Group 175">
            <a:extLst>
              <a:ext uri="{FF2B5EF4-FFF2-40B4-BE49-F238E27FC236}">
                <a16:creationId xmlns:a16="http://schemas.microsoft.com/office/drawing/2014/main" id="{AC026B9A-C8C6-C045-8CBD-B9022027FFE8}"/>
              </a:ext>
            </a:extLst>
          </p:cNvPr>
          <p:cNvGrpSpPr>
            <a:grpSpLocks/>
          </p:cNvGrpSpPr>
          <p:nvPr/>
        </p:nvGrpSpPr>
        <p:grpSpPr bwMode="auto">
          <a:xfrm>
            <a:off x="5937404" y="1548324"/>
            <a:ext cx="679450" cy="301625"/>
            <a:chOff x="780" y="1553"/>
            <a:chExt cx="428" cy="190"/>
          </a:xfrm>
        </p:grpSpPr>
        <p:sp>
          <p:nvSpPr>
            <p:cNvPr id="97" name="Rectangle 176">
              <a:extLst>
                <a:ext uri="{FF2B5EF4-FFF2-40B4-BE49-F238E27FC236}">
                  <a16:creationId xmlns:a16="http://schemas.microsoft.com/office/drawing/2014/main" id="{10F5A1DA-0939-D34B-B227-29AA407B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8" name="Rectangle 177">
              <a:extLst>
                <a:ext uri="{FF2B5EF4-FFF2-40B4-BE49-F238E27FC236}">
                  <a16:creationId xmlns:a16="http://schemas.microsoft.com/office/drawing/2014/main" id="{2086AF53-43CC-814A-BA4C-260362990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/>
          <p:nvPr/>
        </p:nvGrpSpPr>
        <p:grpSpPr>
          <a:xfrm>
            <a:off x="7629993" y="1484027"/>
            <a:ext cx="1535906" cy="3792511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570599" y="4675377"/>
            <a:ext cx="4136844" cy="60104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72F90-3C74-DB40-87B9-AFD313A6FA79}"/>
              </a:ext>
            </a:extLst>
          </p:cNvPr>
          <p:cNvGrpSpPr/>
          <p:nvPr/>
        </p:nvGrpSpPr>
        <p:grpSpPr>
          <a:xfrm>
            <a:off x="3186222" y="2137612"/>
            <a:ext cx="1079388" cy="1910319"/>
            <a:chOff x="3186222" y="2137612"/>
            <a:chExt cx="1079388" cy="191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/>
            <p:nvPr/>
          </p:nvSpPr>
          <p:spPr>
            <a:xfrm>
              <a:off x="3186222" y="2137612"/>
              <a:ext cx="99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/>
            <p:nvPr/>
          </p:nvSpPr>
          <p:spPr>
            <a:xfrm>
              <a:off x="3192100" y="2928436"/>
              <a:ext cx="995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/>
            <p:nvPr/>
          </p:nvSpPr>
          <p:spPr>
            <a:xfrm>
              <a:off x="3186532" y="3678599"/>
              <a:ext cx="1079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datagram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1BE94808-747E-4346-8BA9-1245F5340481}"/>
              </a:ext>
            </a:extLst>
          </p:cNvPr>
          <p:cNvSpPr txBox="1"/>
          <p:nvPr/>
        </p:nvSpPr>
        <p:spPr>
          <a:xfrm>
            <a:off x="3188967" y="4455188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ABA56E-C19B-1E49-8691-B116C4BC92D9}"/>
              </a:ext>
            </a:extLst>
          </p:cNvPr>
          <p:cNvGrpSpPr/>
          <p:nvPr/>
        </p:nvGrpSpPr>
        <p:grpSpPr>
          <a:xfrm>
            <a:off x="5144294" y="4194650"/>
            <a:ext cx="1347789" cy="307296"/>
            <a:chOff x="5144294" y="4194650"/>
            <a:chExt cx="1347789" cy="307296"/>
          </a:xfrm>
        </p:grpSpPr>
        <p:grpSp>
          <p:nvGrpSpPr>
            <p:cNvPr id="210" name="Group 182">
              <a:extLst>
                <a:ext uri="{FF2B5EF4-FFF2-40B4-BE49-F238E27FC236}">
                  <a16:creationId xmlns:a16="http://schemas.microsoft.com/office/drawing/2014/main" id="{1C0D8E0C-30C7-D644-B53F-545AC3B41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294" y="4200321"/>
              <a:ext cx="1347789" cy="301625"/>
              <a:chOff x="286" y="1531"/>
              <a:chExt cx="849" cy="190"/>
            </a:xfrm>
          </p:grpSpPr>
          <p:sp>
            <p:nvSpPr>
              <p:cNvPr id="226" name="Rectangle 183">
                <a:extLst>
                  <a:ext uri="{FF2B5EF4-FFF2-40B4-BE49-F238E27FC236}">
                    <a16:creationId xmlns:a16="http://schemas.microsoft.com/office/drawing/2014/main" id="{6DE19E5C-020A-764D-8F6B-6BB09EA73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1549"/>
                <a:ext cx="849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7" name="Rectangle 184">
                <a:extLst>
                  <a:ext uri="{FF2B5EF4-FFF2-40B4-BE49-F238E27FC236}">
                    <a16:creationId xmlns:a16="http://schemas.microsoft.com/office/drawing/2014/main" id="{3DF40025-F95F-CB4C-938D-A1646D492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211" name="Rectangle 181">
              <a:extLst>
                <a:ext uri="{FF2B5EF4-FFF2-40B4-BE49-F238E27FC236}">
                  <a16:creationId xmlns:a16="http://schemas.microsoft.com/office/drawing/2014/main" id="{C5D484DA-CF52-D04F-9108-C2A5AAA2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012" y="4211988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1" name="Rectangle 181">
              <a:extLst>
                <a:ext uri="{FF2B5EF4-FFF2-40B4-BE49-F238E27FC236}">
                  <a16:creationId xmlns:a16="http://schemas.microsoft.com/office/drawing/2014/main" id="{9A7A7B02-76C2-C24E-946A-4CBDBFE0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708" y="4194650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04E923B-AAA4-BF49-886D-0890ABD390AE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49" y="4228896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096CE24-617A-E048-B706-AA2C9CEA0B54}"/>
                </a:ext>
              </a:extLst>
            </p:cNvPr>
            <p:cNvCxnSpPr/>
            <p:nvPr/>
          </p:nvCxnSpPr>
          <p:spPr>
            <a:xfrm>
              <a:off x="5720650" y="4227184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181">
              <a:extLst>
                <a:ext uri="{FF2B5EF4-FFF2-40B4-BE49-F238E27FC236}">
                  <a16:creationId xmlns:a16="http://schemas.microsoft.com/office/drawing/2014/main" id="{00739E25-7377-104B-A6E7-E26BE236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178" y="4198403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B902E57-4D34-7F49-80B6-6C4A1D5EB080}"/>
                </a:ext>
              </a:extLst>
            </p:cNvPr>
            <p:cNvCxnSpPr/>
            <p:nvPr/>
          </p:nvCxnSpPr>
          <p:spPr>
            <a:xfrm>
              <a:off x="5418102" y="4226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60581BF3-DA2A-CA4C-99A4-DD38B814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1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17917 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0157 0.0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2096 0.049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6224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  <p:bldP spid="201" grpId="0"/>
      <p:bldP spid="20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6">
            <a:extLst>
              <a:ext uri="{FF2B5EF4-FFF2-40B4-BE49-F238E27FC236}">
                <a16:creationId xmlns:a16="http://schemas.microsoft.com/office/drawing/2014/main" id="{792C422C-E0B3-284D-90D1-78EE41CE1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371" y="459671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CCB386-E080-BE4D-86AE-B67CDC4394C0}"/>
              </a:ext>
            </a:extLst>
          </p:cNvPr>
          <p:cNvGrpSpPr/>
          <p:nvPr/>
        </p:nvGrpSpPr>
        <p:grpSpPr>
          <a:xfrm>
            <a:off x="4584883" y="4186185"/>
            <a:ext cx="1511352" cy="863670"/>
            <a:chOff x="7493876" y="2774731"/>
            <a:chExt cx="1481958" cy="894622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9DD18B2-282C-6549-A49E-60E3E19F2A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031821-CCEB-7F4A-B58F-080033E04E6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6105421-33A8-6C4D-8961-627026B91B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8952442E-1885-3E49-AB68-416A3E2001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05D2B3E-D3BE-6540-9837-84ECB6B5E3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4191C4F-5CEE-5B4B-881D-8241D7AE9EA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D58D69-0B48-324F-A1A4-01181A17EF6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do packet delay and loss occur?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6" y="1253331"/>
            <a:ext cx="11137549" cy="4351338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/>
              <a:t>packets </a:t>
            </a:r>
            <a:r>
              <a:rPr lang="en-US" i="1" dirty="0">
                <a:solidFill>
                  <a:srgbClr val="C00000"/>
                </a:solidFill>
              </a:rPr>
              <a:t>queue</a:t>
            </a:r>
            <a:r>
              <a:rPr lang="en-US" dirty="0"/>
              <a:t> in router buffers, waiting for turn for transmission</a:t>
            </a:r>
          </a:p>
          <a:p>
            <a:pPr marL="750888" lvl="1" indent="-277813">
              <a:buFont typeface="Wingdings" charset="2"/>
              <a:buChar char="§"/>
              <a:defRPr/>
            </a:pPr>
            <a:r>
              <a:rPr lang="en-US" dirty="0"/>
              <a:t>queue length grows when arrival rate to link (temporarily) exceeds output link capacity </a:t>
            </a:r>
          </a:p>
          <a:p>
            <a:pPr marL="407988" indent="-277813" eaLnBrk="1" hangingPunct="1">
              <a:buFont typeface="Wingdings" charset="2"/>
              <a:buChar char="§"/>
              <a:defRPr/>
            </a:pPr>
            <a:r>
              <a:rPr lang="en-US" dirty="0"/>
              <a:t>packet </a:t>
            </a:r>
            <a:r>
              <a:rPr lang="en-US" i="1" dirty="0">
                <a:solidFill>
                  <a:srgbClr val="CC0000"/>
                </a:solidFill>
              </a:rPr>
              <a:t>loss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occurs when memory to hold queued packets fills up</a:t>
            </a:r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98D5C74F-DBE1-C34C-8A85-F480C540B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321" y="4177617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D9614611-AD9E-6646-B638-622773F0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96" y="44681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A39734E3-ED9A-EC49-B73C-34CBE5CB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71" y="4468129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id="{3AF0224D-49F6-7745-96F9-78A84140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08" y="44062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58B9B601-E851-654F-AA2B-143A70BE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733" y="4717367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47088DD-46B7-8A40-B3C8-FF97968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83" y="43681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77696821-8A04-3945-AF9E-0065C286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271" y="4304617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B6154A2C-EC19-F34F-ACCE-9E5D9378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77" y="38617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995F56C7-414D-8A48-884F-85A20349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54" y="48142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id="{F052C581-6C44-5947-B232-97223D315667}"/>
              </a:ext>
            </a:extLst>
          </p:cNvPr>
          <p:cNvGrpSpPr>
            <a:grpSpLocks/>
          </p:cNvGrpSpPr>
          <p:nvPr/>
        </p:nvGrpSpPr>
        <p:grpSpPr bwMode="auto">
          <a:xfrm>
            <a:off x="3128246" y="3861704"/>
            <a:ext cx="779462" cy="679450"/>
            <a:chOff x="-44" y="1473"/>
            <a:chExt cx="981" cy="1105"/>
          </a:xfrm>
        </p:grpSpPr>
        <p:pic>
          <p:nvPicPr>
            <p:cNvPr id="29" name="Picture 67" descr="desktop_computer_stylized_medium">
              <a:extLst>
                <a:ext uri="{FF2B5EF4-FFF2-40B4-BE49-F238E27FC236}">
                  <a16:creationId xmlns:a16="http://schemas.microsoft.com/office/drawing/2014/main" id="{BB04112D-992F-1B48-BF73-2AE172AB4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B442F163-2B26-9C41-A4DA-56CB0408A2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" name="Picture 70" descr="desktop_computer_stylized_medium">
            <a:extLst>
              <a:ext uri="{FF2B5EF4-FFF2-40B4-BE49-F238E27FC236}">
                <a16:creationId xmlns:a16="http://schemas.microsoft.com/office/drawing/2014/main" id="{281B4469-5924-7847-99B5-6CF657E9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3290" y="4868179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71">
            <a:extLst>
              <a:ext uri="{FF2B5EF4-FFF2-40B4-BE49-F238E27FC236}">
                <a16:creationId xmlns:a16="http://schemas.microsoft.com/office/drawing/2014/main" id="{B1E6742A-3259-B348-BD9F-24C231CD73DB}"/>
              </a:ext>
            </a:extLst>
          </p:cNvPr>
          <p:cNvSpPr>
            <a:spLocks/>
          </p:cNvSpPr>
          <p:nvPr/>
        </p:nvSpPr>
        <p:spPr bwMode="auto">
          <a:xfrm flipH="1">
            <a:off x="3555416" y="4933357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E17EDB94-A18A-5345-B878-1F5CDE4C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21" y="5023754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33">
            <a:extLst>
              <a:ext uri="{FF2B5EF4-FFF2-40B4-BE49-F238E27FC236}">
                <a16:creationId xmlns:a16="http://schemas.microsoft.com/office/drawing/2014/main" id="{72EE0D2E-3A6D-224A-A965-4A3CAB0E0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546" y="4993592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B8BAB5F9-E33D-6D40-AF1F-A688FE37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96" y="4469717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Rectangle 89">
            <a:extLst>
              <a:ext uri="{FF2B5EF4-FFF2-40B4-BE49-F238E27FC236}">
                <a16:creationId xmlns:a16="http://schemas.microsoft.com/office/drawing/2014/main" id="{3A81C53A-7389-0940-8B19-188881DD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71" y="446812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89">
            <a:extLst>
              <a:ext uri="{FF2B5EF4-FFF2-40B4-BE49-F238E27FC236}">
                <a16:creationId xmlns:a16="http://schemas.microsoft.com/office/drawing/2014/main" id="{55739AFA-3D6C-274F-AF45-B98657A1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71" y="4471304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" name="Group 93">
            <a:extLst>
              <a:ext uri="{FF2B5EF4-FFF2-40B4-BE49-F238E27FC236}">
                <a16:creationId xmlns:a16="http://schemas.microsoft.com/office/drawing/2014/main" id="{99FB082D-48A3-DB4E-B785-79F493984667}"/>
              </a:ext>
            </a:extLst>
          </p:cNvPr>
          <p:cNvGrpSpPr>
            <a:grpSpLocks/>
          </p:cNvGrpSpPr>
          <p:nvPr/>
        </p:nvGrpSpPr>
        <p:grpSpPr bwMode="auto">
          <a:xfrm>
            <a:off x="4277596" y="3137806"/>
            <a:ext cx="5876927" cy="1239838"/>
            <a:chOff x="1279" y="2225"/>
            <a:chExt cx="3702" cy="781"/>
          </a:xfrm>
        </p:grpSpPr>
        <p:sp>
          <p:nvSpPr>
            <p:cNvPr id="50" name="Text Box 66">
              <a:extLst>
                <a:ext uri="{FF2B5EF4-FFF2-40B4-BE49-F238E27FC236}">
                  <a16:creationId xmlns:a16="http://schemas.microsoft.com/office/drawing/2014/main" id="{15E16EFE-9699-4F4E-BFC6-790480667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225"/>
              <a:ext cx="3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being transmitted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(transmission delay)</a:t>
              </a: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13FF81C3-546D-F344-9FE2-4D72EFA0CD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94">
            <a:extLst>
              <a:ext uri="{FF2B5EF4-FFF2-40B4-BE49-F238E27FC236}">
                <a16:creationId xmlns:a16="http://schemas.microsoft.com/office/drawing/2014/main" id="{26EEA1DE-D9F0-2D47-AABB-733C528B384F}"/>
              </a:ext>
            </a:extLst>
          </p:cNvPr>
          <p:cNvGrpSpPr>
            <a:grpSpLocks/>
          </p:cNvGrpSpPr>
          <p:nvPr/>
        </p:nvGrpSpPr>
        <p:grpSpPr bwMode="auto">
          <a:xfrm>
            <a:off x="5550773" y="4742762"/>
            <a:ext cx="5216531" cy="900111"/>
            <a:chOff x="2103" y="3214"/>
            <a:chExt cx="3286" cy="567"/>
          </a:xfrm>
        </p:grpSpPr>
        <p:sp>
          <p:nvSpPr>
            <p:cNvPr id="53" name="Text Box 72">
              <a:extLst>
                <a:ext uri="{FF2B5EF4-FFF2-40B4-BE49-F238E27FC236}">
                  <a16:creationId xmlns:a16="http://schemas.microsoft.com/office/drawing/2014/main" id="{674A1D43-19A1-AA41-9CBF-545C92FF1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2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packets in buffers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(queueing delay)</a:t>
              </a:r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id="{CDBE935F-08EE-9646-85EA-B0063869E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95">
            <a:extLst>
              <a:ext uri="{FF2B5EF4-FFF2-40B4-BE49-F238E27FC236}">
                <a16:creationId xmlns:a16="http://schemas.microsoft.com/office/drawing/2014/main" id="{BB37FD35-03D6-7647-8A50-07C919E6BBD2}"/>
              </a:ext>
            </a:extLst>
          </p:cNvPr>
          <p:cNvGrpSpPr>
            <a:grpSpLocks/>
          </p:cNvGrpSpPr>
          <p:nvPr/>
        </p:nvGrpSpPr>
        <p:grpSpPr bwMode="auto">
          <a:xfrm>
            <a:off x="4468095" y="4704672"/>
            <a:ext cx="5173663" cy="1757364"/>
            <a:chOff x="1421" y="3190"/>
            <a:chExt cx="3259" cy="1107"/>
          </a:xfrm>
        </p:grpSpPr>
        <p:sp>
          <p:nvSpPr>
            <p:cNvPr id="56" name="Line 91">
              <a:extLst>
                <a:ext uri="{FF2B5EF4-FFF2-40B4-BE49-F238E27FC236}">
                  <a16:creationId xmlns:a16="http://schemas.microsoft.com/office/drawing/2014/main" id="{A5A2CA5C-95AA-1E49-AE10-3C2A0148D7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3" y="3190"/>
              <a:ext cx="1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 Box 92">
              <a:extLst>
                <a:ext uri="{FF2B5EF4-FFF2-40B4-BE49-F238E27FC236}">
                  <a16:creationId xmlns:a16="http://schemas.microsoft.com/office/drawing/2014/main" id="{90578129-76D6-DA4C-AF38-D254E1E2A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774"/>
              <a:ext cx="325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free (available) buffers: arriving packets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dropped (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 if no free buffers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0A30BE-4517-024C-8E13-70C75C60C9A9}"/>
              </a:ext>
            </a:extLst>
          </p:cNvPr>
          <p:cNvGrpSpPr/>
          <p:nvPr/>
        </p:nvGrpSpPr>
        <p:grpSpPr>
          <a:xfrm>
            <a:off x="7723012" y="4224627"/>
            <a:ext cx="1511352" cy="863670"/>
            <a:chOff x="7493876" y="2774731"/>
            <a:chExt cx="1481958" cy="894622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7769EBE-F27C-654D-9E70-D2F8F0CA4B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534D58D-15F7-4148-BD77-0628177745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DB434E-DC0A-064F-BFB7-51AD3253C15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906A403-4D02-E745-9F12-A4DD0B4A4D9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EA9A27B-E199-2342-BF59-3743FE24283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E302C75-BA44-2547-9BE3-5EE9C07B302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0B5EF7E-8EDB-5946-B230-2EAE3B474B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45CC7D59-8063-2F4C-A4F4-9B16811F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>
            <a:extLst>
              <a:ext uri="{FF2B5EF4-FFF2-40B4-BE49-F238E27FC236}">
                <a16:creationId xmlns:a16="http://schemas.microsoft.com/office/drawing/2014/main" id="{3E758716-A071-4141-B9BA-7927A5BFBD94}"/>
              </a:ext>
            </a:extLst>
          </p:cNvPr>
          <p:cNvSpPr>
            <a:spLocks/>
          </p:cNvSpPr>
          <p:nvPr/>
        </p:nvSpPr>
        <p:spPr bwMode="auto">
          <a:xfrm>
            <a:off x="8197855" y="4478480"/>
            <a:ext cx="454072" cy="992421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BEB0F95-AE9C-DA4D-9F9E-9C6AE4A652EE}"/>
              </a:ext>
            </a:extLst>
          </p:cNvPr>
          <p:cNvGrpSpPr/>
          <p:nvPr/>
        </p:nvGrpSpPr>
        <p:grpSpPr>
          <a:xfrm>
            <a:off x="8637066" y="5115960"/>
            <a:ext cx="958850" cy="476251"/>
            <a:chOff x="7493876" y="2774731"/>
            <a:chExt cx="1481958" cy="894622"/>
          </a:xfrm>
        </p:grpSpPr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25F28A-8766-8949-96E6-DD0BD882AB2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FA4B720-1D85-4E4A-A3DF-4E2D8BCABCA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AD2409F-AAE1-4A47-A41C-4F8FC3073E0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10106D6-70AD-294D-966C-B6530FB2C38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3C28B18-54E7-EB4E-A70A-2F3A019FD15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5090762B-1155-2347-B6D2-D77A21D74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F0881117-1317-CD49-B4BD-8B8A1E6EB2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2" name="Rectangle 90">
            <a:extLst>
              <a:ext uri="{FF2B5EF4-FFF2-40B4-BE49-F238E27FC236}">
                <a16:creationId xmlns:a16="http://schemas.microsoft.com/office/drawing/2014/main" id="{990C22D1-7679-CB44-8984-10C1D99D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45" y="4489446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4" name="Text Box 92">
            <a:extLst>
              <a:ext uri="{FF2B5EF4-FFF2-40B4-BE49-F238E27FC236}">
                <a16:creationId xmlns:a16="http://schemas.microsoft.com/office/drawing/2014/main" id="{1CB4056D-0AB4-094A-9E8C-7C63E13B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2" y="4456108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4" name="Rectangle 24">
            <a:extLst>
              <a:ext uri="{FF2B5EF4-FFF2-40B4-BE49-F238E27FC236}">
                <a16:creationId xmlns:a16="http://schemas.microsoft.com/office/drawing/2014/main" id="{99237050-2EC8-FD44-B771-4FF0EAEA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137" y="4865756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5" name="Text Box 26">
            <a:extLst>
              <a:ext uri="{FF2B5EF4-FFF2-40B4-BE49-F238E27FC236}">
                <a16:creationId xmlns:a16="http://schemas.microsoft.com/office/drawing/2014/main" id="{BA4F849D-1AD2-9F4B-A8A6-5D9737C8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765" y="4821907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A3F12762-BE2E-E244-ADD0-3F754C8AA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136" y="518325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Line 27">
            <a:extLst>
              <a:ext uri="{FF2B5EF4-FFF2-40B4-BE49-F238E27FC236}">
                <a16:creationId xmlns:a16="http://schemas.microsoft.com/office/drawing/2014/main" id="{D9CB41BB-F2D8-B74D-BA63-C9D69DF8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74" y="550393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Line 28">
            <a:extLst>
              <a:ext uri="{FF2B5EF4-FFF2-40B4-BE49-F238E27FC236}">
                <a16:creationId xmlns:a16="http://schemas.microsoft.com/office/drawing/2014/main" id="{383571D9-51C3-9042-A891-980960CA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578491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Line 29">
            <a:extLst>
              <a:ext uri="{FF2B5EF4-FFF2-40B4-BE49-F238E27FC236}">
                <a16:creationId xmlns:a16="http://schemas.microsoft.com/office/drawing/2014/main" id="{C49F8A27-7F5E-A74A-87FC-4C156780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606114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7EA1E797-77D1-3E4E-BE7E-ACEB5C9F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7" y="98583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1" name="Text Box 26">
            <a:extLst>
              <a:ext uri="{FF2B5EF4-FFF2-40B4-BE49-F238E27FC236}">
                <a16:creationId xmlns:a16="http://schemas.microsoft.com/office/drawing/2014/main" id="{955E0381-1B0E-544A-A7DD-37ADCBB6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85" y="94198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FF79401E-326D-8443-A822-64EFF7D91F62}"/>
              </a:ext>
            </a:extLst>
          </p:cNvPr>
          <p:cNvSpPr>
            <a:spLocks/>
          </p:cNvSpPr>
          <p:nvPr/>
        </p:nvSpPr>
        <p:spPr bwMode="auto">
          <a:xfrm>
            <a:off x="8317497" y="2564096"/>
            <a:ext cx="638175" cy="78177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4E47CB1-938F-064D-AFFA-550D0F125117}"/>
              </a:ext>
            </a:extLst>
          </p:cNvPr>
          <p:cNvGrpSpPr/>
          <p:nvPr/>
        </p:nvGrpSpPr>
        <p:grpSpPr>
          <a:xfrm>
            <a:off x="8737109" y="2942202"/>
            <a:ext cx="959348" cy="478062"/>
            <a:chOff x="3668110" y="2448910"/>
            <a:chExt cx="3794234" cy="216513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113AFA1-3E53-2B44-844D-33D4D414E8F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6AACD184-A341-A64D-AF0A-E8273A8D120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97EA54E-AF9C-5E43-ABD4-420C1068CBF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AAA61B04-18ED-CB4C-AA56-9EE1A97FE5C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F58AB38C-C52F-C046-8B42-AB402232C8F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B533FA-5B0B-F640-8203-4E6686DF616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113B733F-5182-5C46-833B-B970C649E76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813" y="264748"/>
            <a:ext cx="4683534" cy="16808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Encapsulation: an end-end view</a:t>
            </a:r>
            <a:endParaRPr lang="en-US" sz="4400" dirty="0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230063FB-CBF2-814F-9B6D-159C714DB102}"/>
              </a:ext>
            </a:extLst>
          </p:cNvPr>
          <p:cNvSpPr>
            <a:spLocks/>
          </p:cNvSpPr>
          <p:nvPr/>
        </p:nvSpPr>
        <p:spPr bwMode="auto">
          <a:xfrm>
            <a:off x="5037145" y="1701796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 Box 8">
            <a:extLst>
              <a:ext uri="{FF2B5EF4-FFF2-40B4-BE49-F238E27FC236}">
                <a16:creationId xmlns:a16="http://schemas.microsoft.com/office/drawing/2014/main" id="{D0A7F162-BF56-0D42-AC1A-1EA608D1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20" y="477833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77" name="Freeform 10">
            <a:extLst>
              <a:ext uri="{FF2B5EF4-FFF2-40B4-BE49-F238E27FC236}">
                <a16:creationId xmlns:a16="http://schemas.microsoft.com/office/drawing/2014/main" id="{375C2B54-0F8A-624C-B0EA-326ECF0BEBFA}"/>
              </a:ext>
            </a:extLst>
          </p:cNvPr>
          <p:cNvSpPr>
            <a:spLocks/>
          </p:cNvSpPr>
          <p:nvPr/>
        </p:nvSpPr>
        <p:spPr bwMode="auto">
          <a:xfrm>
            <a:off x="5087944" y="959945"/>
            <a:ext cx="360362" cy="1596219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Line 25">
            <a:extLst>
              <a:ext uri="{FF2B5EF4-FFF2-40B4-BE49-F238E27FC236}">
                <a16:creationId xmlns:a16="http://schemas.microsoft.com/office/drawing/2014/main" id="{06DACFB6-A512-6346-ADF0-044A1E0D8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6" y="13033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ine 27">
            <a:extLst>
              <a:ext uri="{FF2B5EF4-FFF2-40B4-BE49-F238E27FC236}">
                <a16:creationId xmlns:a16="http://schemas.microsoft.com/office/drawing/2014/main" id="{7F5AA9D2-E3F5-C947-8DEE-283B00AD0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94" y="162400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Line 28">
            <a:extLst>
              <a:ext uri="{FF2B5EF4-FFF2-40B4-BE49-F238E27FC236}">
                <a16:creationId xmlns:a16="http://schemas.microsoft.com/office/drawing/2014/main" id="{D2FB6FCA-C219-0347-A799-A07286AA5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190499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Line 29">
            <a:extLst>
              <a:ext uri="{FF2B5EF4-FFF2-40B4-BE49-F238E27FC236}">
                <a16:creationId xmlns:a16="http://schemas.microsoft.com/office/drawing/2014/main" id="{5DD86E94-6322-434A-87B3-1B856F1C7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21812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5" name="Group 39">
            <a:extLst>
              <a:ext uri="{FF2B5EF4-FFF2-40B4-BE49-F238E27FC236}">
                <a16:creationId xmlns:a16="http://schemas.microsoft.com/office/drawing/2014/main" id="{8AA541B8-399A-EF48-9EFE-5AF447CE2F83}"/>
              </a:ext>
            </a:extLst>
          </p:cNvPr>
          <p:cNvGrpSpPr>
            <a:grpSpLocks/>
          </p:cNvGrpSpPr>
          <p:nvPr/>
        </p:nvGrpSpPr>
        <p:grpSpPr bwMode="auto">
          <a:xfrm>
            <a:off x="2438406" y="1622421"/>
            <a:ext cx="1208088" cy="303213"/>
            <a:chOff x="501" y="1990"/>
            <a:chExt cx="761" cy="191"/>
          </a:xfrm>
        </p:grpSpPr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0387B9A7-F992-9246-A12A-3BB5DCD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Rectangle 41">
              <a:extLst>
                <a:ext uri="{FF2B5EF4-FFF2-40B4-BE49-F238E27FC236}">
                  <a16:creationId xmlns:a16="http://schemas.microsoft.com/office/drawing/2014/main" id="{313D90F6-44E7-5B43-9F40-EAB5A4BC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88" name="Rectangle 42">
              <a:extLst>
                <a:ext uri="{FF2B5EF4-FFF2-40B4-BE49-F238E27FC236}">
                  <a16:creationId xmlns:a16="http://schemas.microsoft.com/office/drawing/2014/main" id="{09FD516E-DDA8-584C-AC12-7F5211BB3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89" name="Rectangle 43">
              <a:extLst>
                <a:ext uri="{FF2B5EF4-FFF2-40B4-BE49-F238E27FC236}">
                  <a16:creationId xmlns:a16="http://schemas.microsoft.com/office/drawing/2014/main" id="{6FFC472B-97D7-D347-9A3C-464686CD1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90" name="Line 44">
              <a:extLst>
                <a:ext uri="{FF2B5EF4-FFF2-40B4-BE49-F238E27FC236}">
                  <a16:creationId xmlns:a16="http://schemas.microsoft.com/office/drawing/2014/main" id="{72E3E927-7804-2B4F-BEB5-8E712FD0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Line 45">
              <a:extLst>
                <a:ext uri="{FF2B5EF4-FFF2-40B4-BE49-F238E27FC236}">
                  <a16:creationId xmlns:a16="http://schemas.microsoft.com/office/drawing/2014/main" id="{FB19C408-B20F-B545-913F-0B0F21C3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2" name="Text Box 5">
            <a:extLst>
              <a:ext uri="{FF2B5EF4-FFF2-40B4-BE49-F238E27FC236}">
                <a16:creationId xmlns:a16="http://schemas.microsoft.com/office/drawing/2014/main" id="{0D15D10E-958A-864A-A283-C2AB2D4E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94" y="1250945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segment</a:t>
            </a:r>
          </a:p>
        </p:txBody>
      </p:sp>
      <p:grpSp>
        <p:nvGrpSpPr>
          <p:cNvPr id="193" name="Group 178">
            <a:extLst>
              <a:ext uri="{FF2B5EF4-FFF2-40B4-BE49-F238E27FC236}">
                <a16:creationId xmlns:a16="http://schemas.microsoft.com/office/drawing/2014/main" id="{C602A8C6-FCB3-7248-AB25-E5D9AF0992ED}"/>
              </a:ext>
            </a:extLst>
          </p:cNvPr>
          <p:cNvGrpSpPr>
            <a:grpSpLocks/>
          </p:cNvGrpSpPr>
          <p:nvPr/>
        </p:nvGrpSpPr>
        <p:grpSpPr bwMode="auto">
          <a:xfrm>
            <a:off x="2755907" y="1290633"/>
            <a:ext cx="301625" cy="292100"/>
            <a:chOff x="1962" y="2058"/>
            <a:chExt cx="190" cy="184"/>
          </a:xfrm>
        </p:grpSpPr>
        <p:sp>
          <p:nvSpPr>
            <p:cNvPr id="194" name="Rectangle 47">
              <a:extLst>
                <a:ext uri="{FF2B5EF4-FFF2-40B4-BE49-F238E27FC236}">
                  <a16:creationId xmlns:a16="http://schemas.microsoft.com/office/drawing/2014/main" id="{74D4FADB-78FF-754C-9258-3499AEC5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5" name="Rectangle 48">
              <a:extLst>
                <a:ext uri="{FF2B5EF4-FFF2-40B4-BE49-F238E27FC236}">
                  <a16:creationId xmlns:a16="http://schemas.microsoft.com/office/drawing/2014/main" id="{9A86A925-4488-C149-AC92-7E56AC2D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196" name="Text Box 4">
            <a:extLst>
              <a:ext uri="{FF2B5EF4-FFF2-40B4-BE49-F238E27FC236}">
                <a16:creationId xmlns:a16="http://schemas.microsoft.com/office/drawing/2014/main" id="{0E8F71B9-D739-9B4D-B3C4-4209B53F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70" y="1590670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datagram</a:t>
            </a:r>
          </a:p>
        </p:txBody>
      </p:sp>
      <p:sp>
        <p:nvSpPr>
          <p:cNvPr id="197" name="Text Box 54">
            <a:extLst>
              <a:ext uri="{FF2B5EF4-FFF2-40B4-BE49-F238E27FC236}">
                <a16:creationId xmlns:a16="http://schemas.microsoft.com/office/drawing/2014/main" id="{74C41705-B97B-5F4E-BB03-C374DF49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20" y="4411659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destination</a:t>
            </a:r>
          </a:p>
        </p:txBody>
      </p:sp>
      <p:grpSp>
        <p:nvGrpSpPr>
          <p:cNvPr id="206" name="Group 64">
            <a:extLst>
              <a:ext uri="{FF2B5EF4-FFF2-40B4-BE49-F238E27FC236}">
                <a16:creationId xmlns:a16="http://schemas.microsoft.com/office/drawing/2014/main" id="{C50D7752-68C1-8540-988D-5347ECFD1886}"/>
              </a:ext>
            </a:extLst>
          </p:cNvPr>
          <p:cNvGrpSpPr>
            <a:grpSpLocks/>
          </p:cNvGrpSpPr>
          <p:nvPr/>
        </p:nvGrpSpPr>
        <p:grpSpPr bwMode="auto">
          <a:xfrm>
            <a:off x="1371606" y="5781671"/>
            <a:ext cx="1479550" cy="303213"/>
            <a:chOff x="332" y="2224"/>
            <a:chExt cx="932" cy="191"/>
          </a:xfrm>
        </p:grpSpPr>
        <p:sp>
          <p:nvSpPr>
            <p:cNvPr id="207" name="Rectangle 65">
              <a:extLst>
                <a:ext uri="{FF2B5EF4-FFF2-40B4-BE49-F238E27FC236}">
                  <a16:creationId xmlns:a16="http://schemas.microsoft.com/office/drawing/2014/main" id="{1F3E093B-217C-A04B-B5D1-A6C90254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Rectangle 66">
              <a:extLst>
                <a:ext uri="{FF2B5EF4-FFF2-40B4-BE49-F238E27FC236}">
                  <a16:creationId xmlns:a16="http://schemas.microsoft.com/office/drawing/2014/main" id="{12601678-594C-E14C-9193-F38CE907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09" name="Rectangle 67">
              <a:extLst>
                <a:ext uri="{FF2B5EF4-FFF2-40B4-BE49-F238E27FC236}">
                  <a16:creationId xmlns:a16="http://schemas.microsoft.com/office/drawing/2014/main" id="{C60FF2A5-B680-E647-99BC-03E16BB1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0" name="Rectangle 68">
              <a:extLst>
                <a:ext uri="{FF2B5EF4-FFF2-40B4-BE49-F238E27FC236}">
                  <a16:creationId xmlns:a16="http://schemas.microsoft.com/office/drawing/2014/main" id="{397B1F1F-935A-C84B-968D-E29BC9F4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11" name="Rectangle 69">
              <a:extLst>
                <a:ext uri="{FF2B5EF4-FFF2-40B4-BE49-F238E27FC236}">
                  <a16:creationId xmlns:a16="http://schemas.microsoft.com/office/drawing/2014/main" id="{F6478DF2-BC33-B343-8620-1D9F679E4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B65227E4-D34A-B045-A564-9F588CE81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89581348-A579-E648-AF77-CC0CCFD7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5CD35CDE-ACA7-B147-9033-013571F3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5" name="Group 73">
            <a:extLst>
              <a:ext uri="{FF2B5EF4-FFF2-40B4-BE49-F238E27FC236}">
                <a16:creationId xmlns:a16="http://schemas.microsoft.com/office/drawing/2014/main" id="{782EFA19-0788-864E-B946-830DAB797411}"/>
              </a:ext>
            </a:extLst>
          </p:cNvPr>
          <p:cNvGrpSpPr>
            <a:grpSpLocks/>
          </p:cNvGrpSpPr>
          <p:nvPr/>
        </p:nvGrpSpPr>
        <p:grpSpPr bwMode="auto">
          <a:xfrm>
            <a:off x="1639895" y="5483221"/>
            <a:ext cx="1208087" cy="303213"/>
            <a:chOff x="501" y="1990"/>
            <a:chExt cx="761" cy="191"/>
          </a:xfrm>
        </p:grpSpPr>
        <p:sp>
          <p:nvSpPr>
            <p:cNvPr id="216" name="Rectangle 74">
              <a:extLst>
                <a:ext uri="{FF2B5EF4-FFF2-40B4-BE49-F238E27FC236}">
                  <a16:creationId xmlns:a16="http://schemas.microsoft.com/office/drawing/2014/main" id="{D970D459-C7BE-CB4F-B370-10A7B56F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7" name="Rectangle 75">
              <a:extLst>
                <a:ext uri="{FF2B5EF4-FFF2-40B4-BE49-F238E27FC236}">
                  <a16:creationId xmlns:a16="http://schemas.microsoft.com/office/drawing/2014/main" id="{1904B028-B6FD-624E-A3E6-5B05A106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18" name="Rectangle 76">
              <a:extLst>
                <a:ext uri="{FF2B5EF4-FFF2-40B4-BE49-F238E27FC236}">
                  <a16:creationId xmlns:a16="http://schemas.microsoft.com/office/drawing/2014/main" id="{7E497BF0-01B9-9645-AADF-EC6ECCD6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9" name="Rectangle 77">
              <a:extLst>
                <a:ext uri="{FF2B5EF4-FFF2-40B4-BE49-F238E27FC236}">
                  <a16:creationId xmlns:a16="http://schemas.microsoft.com/office/drawing/2014/main" id="{F655CC88-7712-A040-B05C-B926BA64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0" name="Line 78">
              <a:extLst>
                <a:ext uri="{FF2B5EF4-FFF2-40B4-BE49-F238E27FC236}">
                  <a16:creationId xmlns:a16="http://schemas.microsoft.com/office/drawing/2014/main" id="{5F8C7ACF-60C6-EA40-ABF5-A21BAB3D7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Line 79">
              <a:extLst>
                <a:ext uri="{FF2B5EF4-FFF2-40B4-BE49-F238E27FC236}">
                  <a16:creationId xmlns:a16="http://schemas.microsoft.com/office/drawing/2014/main" id="{B9D1E0FC-D7EB-B94A-95BC-135127D0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80">
            <a:extLst>
              <a:ext uri="{FF2B5EF4-FFF2-40B4-BE49-F238E27FC236}">
                <a16:creationId xmlns:a16="http://schemas.microsoft.com/office/drawing/2014/main" id="{ED606BB4-B8BF-EE47-81F0-E3489EBF698D}"/>
              </a:ext>
            </a:extLst>
          </p:cNvPr>
          <p:cNvGrpSpPr>
            <a:grpSpLocks/>
          </p:cNvGrpSpPr>
          <p:nvPr/>
        </p:nvGrpSpPr>
        <p:grpSpPr bwMode="auto">
          <a:xfrm>
            <a:off x="1943106" y="5175246"/>
            <a:ext cx="890588" cy="303213"/>
            <a:chOff x="645" y="1734"/>
            <a:chExt cx="561" cy="191"/>
          </a:xfrm>
        </p:grpSpPr>
        <p:sp>
          <p:nvSpPr>
            <p:cNvPr id="223" name="Rectangle 81">
              <a:extLst>
                <a:ext uri="{FF2B5EF4-FFF2-40B4-BE49-F238E27FC236}">
                  <a16:creationId xmlns:a16="http://schemas.microsoft.com/office/drawing/2014/main" id="{5E750AC6-B9B9-BA47-9749-5BA61D17A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Rectangle 82">
              <a:extLst>
                <a:ext uri="{FF2B5EF4-FFF2-40B4-BE49-F238E27FC236}">
                  <a16:creationId xmlns:a16="http://schemas.microsoft.com/office/drawing/2014/main" id="{203BBA7B-2CF5-6949-AEF6-9B5E4804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5" name="Rectangle 83">
              <a:extLst>
                <a:ext uri="{FF2B5EF4-FFF2-40B4-BE49-F238E27FC236}">
                  <a16:creationId xmlns:a16="http://schemas.microsoft.com/office/drawing/2014/main" id="{D9094A29-8FA3-604F-BCB2-C2801892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6" name="Line 84">
              <a:extLst>
                <a:ext uri="{FF2B5EF4-FFF2-40B4-BE49-F238E27FC236}">
                  <a16:creationId xmlns:a16="http://schemas.microsoft.com/office/drawing/2014/main" id="{B797ADA3-EF18-7C49-99C2-2F8F051D9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85">
            <a:extLst>
              <a:ext uri="{FF2B5EF4-FFF2-40B4-BE49-F238E27FC236}">
                <a16:creationId xmlns:a16="http://schemas.microsoft.com/office/drawing/2014/main" id="{11AB6D85-B7C0-8142-8671-E8110C22285E}"/>
              </a:ext>
            </a:extLst>
          </p:cNvPr>
          <p:cNvGrpSpPr>
            <a:grpSpLocks/>
          </p:cNvGrpSpPr>
          <p:nvPr/>
        </p:nvGrpSpPr>
        <p:grpSpPr bwMode="auto">
          <a:xfrm>
            <a:off x="2149481" y="4864096"/>
            <a:ext cx="679450" cy="301625"/>
            <a:chOff x="780" y="1553"/>
            <a:chExt cx="428" cy="190"/>
          </a:xfrm>
        </p:grpSpPr>
        <p:sp>
          <p:nvSpPr>
            <p:cNvPr id="228" name="Rectangle 86">
              <a:extLst>
                <a:ext uri="{FF2B5EF4-FFF2-40B4-BE49-F238E27FC236}">
                  <a16:creationId xmlns:a16="http://schemas.microsoft.com/office/drawing/2014/main" id="{5CCFD8AF-21AA-2143-8C8C-4C988C5E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Rectangle 87">
              <a:extLst>
                <a:ext uri="{FF2B5EF4-FFF2-40B4-BE49-F238E27FC236}">
                  <a16:creationId xmlns:a16="http://schemas.microsoft.com/office/drawing/2014/main" id="{0247FE4B-63DA-1F45-A8DA-A5A5C63B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33" name="Line 91">
            <a:extLst>
              <a:ext uri="{FF2B5EF4-FFF2-40B4-BE49-F238E27FC236}">
                <a16:creationId xmlns:a16="http://schemas.microsoft.com/office/drawing/2014/main" id="{19384907-F1F7-7342-B03B-0F3880C90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45" y="480694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Line 93">
            <a:extLst>
              <a:ext uri="{FF2B5EF4-FFF2-40B4-BE49-F238E27FC236}">
                <a16:creationId xmlns:a16="http://schemas.microsoft.com/office/drawing/2014/main" id="{883D6FEA-BFB1-A54A-986E-6B395117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82" y="5127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96">
            <a:extLst>
              <a:ext uri="{FF2B5EF4-FFF2-40B4-BE49-F238E27FC236}">
                <a16:creationId xmlns:a16="http://schemas.microsoft.com/office/drawing/2014/main" id="{259A49E6-709B-2347-990D-69F0B212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33" y="2597147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9" name="Line 97">
            <a:extLst>
              <a:ext uri="{FF2B5EF4-FFF2-40B4-BE49-F238E27FC236}">
                <a16:creationId xmlns:a16="http://schemas.microsoft.com/office/drawing/2014/main" id="{D82D4EF1-E7DC-B146-B148-5E79F02BC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33" y="29146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114">
            <a:extLst>
              <a:ext uri="{FF2B5EF4-FFF2-40B4-BE49-F238E27FC236}">
                <a16:creationId xmlns:a16="http://schemas.microsoft.com/office/drawing/2014/main" id="{BEDEB3A2-EFA9-6F44-A8E6-C8BD127C9FBD}"/>
              </a:ext>
            </a:extLst>
          </p:cNvPr>
          <p:cNvSpPr>
            <a:spLocks/>
          </p:cNvSpPr>
          <p:nvPr/>
        </p:nvSpPr>
        <p:spPr bwMode="auto">
          <a:xfrm>
            <a:off x="3048006" y="787395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id="{85B6340C-1412-DD49-A487-35E5DC0144AC}"/>
              </a:ext>
            </a:extLst>
          </p:cNvPr>
          <p:cNvGrpSpPr>
            <a:grpSpLocks/>
          </p:cNvGrpSpPr>
          <p:nvPr/>
        </p:nvGrpSpPr>
        <p:grpSpPr bwMode="auto">
          <a:xfrm>
            <a:off x="5457831" y="4800596"/>
            <a:ext cx="1479550" cy="303213"/>
            <a:chOff x="332" y="2224"/>
            <a:chExt cx="932" cy="191"/>
          </a:xfrm>
        </p:grpSpPr>
        <p:sp>
          <p:nvSpPr>
            <p:cNvPr id="243" name="Rectangle 116">
              <a:extLst>
                <a:ext uri="{FF2B5EF4-FFF2-40B4-BE49-F238E27FC236}">
                  <a16:creationId xmlns:a16="http://schemas.microsoft.com/office/drawing/2014/main" id="{504C038E-092B-1D4B-AD07-733B523A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4" name="Rectangle 117">
              <a:extLst>
                <a:ext uri="{FF2B5EF4-FFF2-40B4-BE49-F238E27FC236}">
                  <a16:creationId xmlns:a16="http://schemas.microsoft.com/office/drawing/2014/main" id="{99CDC4A5-2671-2F4C-AF10-D4F0B21A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45" name="Rectangle 118">
              <a:extLst>
                <a:ext uri="{FF2B5EF4-FFF2-40B4-BE49-F238E27FC236}">
                  <a16:creationId xmlns:a16="http://schemas.microsoft.com/office/drawing/2014/main" id="{41C01446-A97C-0942-9110-AECA50BA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46" name="Rectangle 119">
              <a:extLst>
                <a:ext uri="{FF2B5EF4-FFF2-40B4-BE49-F238E27FC236}">
                  <a16:creationId xmlns:a16="http://schemas.microsoft.com/office/drawing/2014/main" id="{AA06A8EE-28E9-AF46-9EEA-FBEDDAF1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47" name="Rectangle 120">
              <a:extLst>
                <a:ext uri="{FF2B5EF4-FFF2-40B4-BE49-F238E27FC236}">
                  <a16:creationId xmlns:a16="http://schemas.microsoft.com/office/drawing/2014/main" id="{EF7ADA06-A6C3-EC42-9026-08C964BC6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48" name="Line 121">
              <a:extLst>
                <a:ext uri="{FF2B5EF4-FFF2-40B4-BE49-F238E27FC236}">
                  <a16:creationId xmlns:a16="http://schemas.microsoft.com/office/drawing/2014/main" id="{F47A00CE-0D92-CA4D-9460-92CBEF8D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122">
              <a:extLst>
                <a:ext uri="{FF2B5EF4-FFF2-40B4-BE49-F238E27FC236}">
                  <a16:creationId xmlns:a16="http://schemas.microsoft.com/office/drawing/2014/main" id="{457AAAB2-E313-B54A-B86A-CBEACA43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123">
              <a:extLst>
                <a:ext uri="{FF2B5EF4-FFF2-40B4-BE49-F238E27FC236}">
                  <a16:creationId xmlns:a16="http://schemas.microsoft.com/office/drawing/2014/main" id="{777075DA-53C1-4349-BD44-36049E94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124">
            <a:extLst>
              <a:ext uri="{FF2B5EF4-FFF2-40B4-BE49-F238E27FC236}">
                <a16:creationId xmlns:a16="http://schemas.microsoft.com/office/drawing/2014/main" id="{F09DD616-F735-7046-9C1C-D2103F4D1E5C}"/>
              </a:ext>
            </a:extLst>
          </p:cNvPr>
          <p:cNvGrpSpPr>
            <a:grpSpLocks/>
          </p:cNvGrpSpPr>
          <p:nvPr/>
        </p:nvGrpSpPr>
        <p:grpSpPr bwMode="auto">
          <a:xfrm>
            <a:off x="5716595" y="4494208"/>
            <a:ext cx="1208087" cy="303212"/>
            <a:chOff x="501" y="1990"/>
            <a:chExt cx="761" cy="191"/>
          </a:xfrm>
        </p:grpSpPr>
        <p:sp>
          <p:nvSpPr>
            <p:cNvPr id="252" name="Rectangle 125">
              <a:extLst>
                <a:ext uri="{FF2B5EF4-FFF2-40B4-BE49-F238E27FC236}">
                  <a16:creationId xmlns:a16="http://schemas.microsoft.com/office/drawing/2014/main" id="{DB941F93-1335-5645-94DE-59F00192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3" name="Rectangle 126">
              <a:extLst>
                <a:ext uri="{FF2B5EF4-FFF2-40B4-BE49-F238E27FC236}">
                  <a16:creationId xmlns:a16="http://schemas.microsoft.com/office/drawing/2014/main" id="{9EA1B2EB-B358-3D4C-841E-567FECFAD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54" name="Rectangle 127">
              <a:extLst>
                <a:ext uri="{FF2B5EF4-FFF2-40B4-BE49-F238E27FC236}">
                  <a16:creationId xmlns:a16="http://schemas.microsoft.com/office/drawing/2014/main" id="{13F00E9F-B735-5849-861F-39C839FD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55" name="Rectangle 128">
              <a:extLst>
                <a:ext uri="{FF2B5EF4-FFF2-40B4-BE49-F238E27FC236}">
                  <a16:creationId xmlns:a16="http://schemas.microsoft.com/office/drawing/2014/main" id="{0CE33A55-3FFF-D247-A00E-5085ABE3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56" name="Line 129">
              <a:extLst>
                <a:ext uri="{FF2B5EF4-FFF2-40B4-BE49-F238E27FC236}">
                  <a16:creationId xmlns:a16="http://schemas.microsoft.com/office/drawing/2014/main" id="{5257F2F7-73B9-0943-A775-4320CC67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130">
              <a:extLst>
                <a:ext uri="{FF2B5EF4-FFF2-40B4-BE49-F238E27FC236}">
                  <a16:creationId xmlns:a16="http://schemas.microsoft.com/office/drawing/2014/main" id="{F79FB15F-B9B5-1C48-A8C6-B6B142E7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Group 140">
            <a:extLst>
              <a:ext uri="{FF2B5EF4-FFF2-40B4-BE49-F238E27FC236}">
                <a16:creationId xmlns:a16="http://schemas.microsoft.com/office/drawing/2014/main" id="{DC4925E6-41A9-8643-8E76-63BD0FB2392D}"/>
              </a:ext>
            </a:extLst>
          </p:cNvPr>
          <p:cNvGrpSpPr>
            <a:grpSpLocks/>
          </p:cNvGrpSpPr>
          <p:nvPr/>
        </p:nvGrpSpPr>
        <p:grpSpPr bwMode="auto">
          <a:xfrm>
            <a:off x="8488370" y="4860921"/>
            <a:ext cx="1208087" cy="303213"/>
            <a:chOff x="501" y="1990"/>
            <a:chExt cx="761" cy="191"/>
          </a:xfrm>
        </p:grpSpPr>
        <p:sp>
          <p:nvSpPr>
            <p:cNvPr id="259" name="Rectangle 141">
              <a:extLst>
                <a:ext uri="{FF2B5EF4-FFF2-40B4-BE49-F238E27FC236}">
                  <a16:creationId xmlns:a16="http://schemas.microsoft.com/office/drawing/2014/main" id="{24DA0C2F-17DB-7643-B65D-18F2B43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0" name="Rectangle 142">
              <a:extLst>
                <a:ext uri="{FF2B5EF4-FFF2-40B4-BE49-F238E27FC236}">
                  <a16:creationId xmlns:a16="http://schemas.microsoft.com/office/drawing/2014/main" id="{296D85F8-DA00-E347-906C-91E4F939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1" name="Rectangle 143">
              <a:extLst>
                <a:ext uri="{FF2B5EF4-FFF2-40B4-BE49-F238E27FC236}">
                  <a16:creationId xmlns:a16="http://schemas.microsoft.com/office/drawing/2014/main" id="{7E7E3D6E-A342-6648-9506-7A080F8B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2" name="Rectangle 144">
              <a:extLst>
                <a:ext uri="{FF2B5EF4-FFF2-40B4-BE49-F238E27FC236}">
                  <a16:creationId xmlns:a16="http://schemas.microsoft.com/office/drawing/2014/main" id="{E27AB14D-C29B-DF45-8BD1-D050C50B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63" name="Line 145">
              <a:extLst>
                <a:ext uri="{FF2B5EF4-FFF2-40B4-BE49-F238E27FC236}">
                  <a16:creationId xmlns:a16="http://schemas.microsoft.com/office/drawing/2014/main" id="{331963CB-8B11-1C4E-8253-0FDB3A375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Line 146">
              <a:extLst>
                <a:ext uri="{FF2B5EF4-FFF2-40B4-BE49-F238E27FC236}">
                  <a16:creationId xmlns:a16="http://schemas.microsoft.com/office/drawing/2014/main" id="{432304F0-73BB-2748-8E18-7151D5E33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156">
            <a:extLst>
              <a:ext uri="{FF2B5EF4-FFF2-40B4-BE49-F238E27FC236}">
                <a16:creationId xmlns:a16="http://schemas.microsoft.com/office/drawing/2014/main" id="{2999D032-84BD-264A-ADD9-A5141E317962}"/>
              </a:ext>
            </a:extLst>
          </p:cNvPr>
          <p:cNvGrpSpPr>
            <a:grpSpLocks/>
          </p:cNvGrpSpPr>
          <p:nvPr/>
        </p:nvGrpSpPr>
        <p:grpSpPr bwMode="auto">
          <a:xfrm>
            <a:off x="2157419" y="1919283"/>
            <a:ext cx="1479550" cy="303212"/>
            <a:chOff x="332" y="2224"/>
            <a:chExt cx="932" cy="191"/>
          </a:xfrm>
        </p:grpSpPr>
        <p:sp>
          <p:nvSpPr>
            <p:cNvPr id="266" name="Rectangle 157">
              <a:extLst>
                <a:ext uri="{FF2B5EF4-FFF2-40B4-BE49-F238E27FC236}">
                  <a16:creationId xmlns:a16="http://schemas.microsoft.com/office/drawing/2014/main" id="{0E7166F5-9BCE-6142-A6E7-CDF94980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7" name="Rectangle 158">
              <a:extLst>
                <a:ext uri="{FF2B5EF4-FFF2-40B4-BE49-F238E27FC236}">
                  <a16:creationId xmlns:a16="http://schemas.microsoft.com/office/drawing/2014/main" id="{754F1661-A032-B447-9C02-84330F1B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8" name="Rectangle 159">
              <a:extLst>
                <a:ext uri="{FF2B5EF4-FFF2-40B4-BE49-F238E27FC236}">
                  <a16:creationId xmlns:a16="http://schemas.microsoft.com/office/drawing/2014/main" id="{1C7AD2C3-C553-2A4B-9171-A8E09BA8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9" name="Rectangle 160">
              <a:extLst>
                <a:ext uri="{FF2B5EF4-FFF2-40B4-BE49-F238E27FC236}">
                  <a16:creationId xmlns:a16="http://schemas.microsoft.com/office/drawing/2014/main" id="{CE64079E-3B67-F34D-801D-A92A1F3B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70" name="Rectangle 161">
              <a:extLst>
                <a:ext uri="{FF2B5EF4-FFF2-40B4-BE49-F238E27FC236}">
                  <a16:creationId xmlns:a16="http://schemas.microsoft.com/office/drawing/2014/main" id="{1E8F4774-501D-1F43-80F6-8E0FBDD2E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71" name="Line 162">
              <a:extLst>
                <a:ext uri="{FF2B5EF4-FFF2-40B4-BE49-F238E27FC236}">
                  <a16:creationId xmlns:a16="http://schemas.microsoft.com/office/drawing/2014/main" id="{AC823B9C-431D-F442-BF16-B2BB2576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Line 163">
              <a:extLst>
                <a:ext uri="{FF2B5EF4-FFF2-40B4-BE49-F238E27FC236}">
                  <a16:creationId xmlns:a16="http://schemas.microsoft.com/office/drawing/2014/main" id="{027C6256-CE60-DF44-B53C-314BE2376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Line 164">
              <a:extLst>
                <a:ext uri="{FF2B5EF4-FFF2-40B4-BE49-F238E27FC236}">
                  <a16:creationId xmlns:a16="http://schemas.microsoft.com/office/drawing/2014/main" id="{EB0B6073-A87E-8C45-871D-8531AA065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4" name="Text Box 166">
            <a:extLst>
              <a:ext uri="{FF2B5EF4-FFF2-40B4-BE49-F238E27FC236}">
                <a16:creationId xmlns:a16="http://schemas.microsoft.com/office/drawing/2014/main" id="{B74B5829-1A8F-AE47-9517-C70C28E5B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831" y="5665783"/>
            <a:ext cx="841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5" name="Text Box 167">
            <a:extLst>
              <a:ext uri="{FF2B5EF4-FFF2-40B4-BE49-F238E27FC236}">
                <a16:creationId xmlns:a16="http://schemas.microsoft.com/office/drawing/2014/main" id="{28AC982F-9E27-1847-9770-EC46EAFE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19" y="3386662"/>
            <a:ext cx="86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switch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Text Box 174">
            <a:extLst>
              <a:ext uri="{FF2B5EF4-FFF2-40B4-BE49-F238E27FC236}">
                <a16:creationId xmlns:a16="http://schemas.microsoft.com/office/drawing/2014/main" id="{2A962AD2-9396-3D42-9E36-5C73F53C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9" y="94614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message</a:t>
            </a:r>
          </a:p>
        </p:txBody>
      </p:sp>
      <p:grpSp>
        <p:nvGrpSpPr>
          <p:cNvPr id="277" name="Group 175">
            <a:extLst>
              <a:ext uri="{FF2B5EF4-FFF2-40B4-BE49-F238E27FC236}">
                <a16:creationId xmlns:a16="http://schemas.microsoft.com/office/drawing/2014/main" id="{06D27889-C61F-0242-A608-3A140922A686}"/>
              </a:ext>
            </a:extLst>
          </p:cNvPr>
          <p:cNvGrpSpPr>
            <a:grpSpLocks/>
          </p:cNvGrpSpPr>
          <p:nvPr/>
        </p:nvGrpSpPr>
        <p:grpSpPr bwMode="auto">
          <a:xfrm>
            <a:off x="2982919" y="973134"/>
            <a:ext cx="679450" cy="301625"/>
            <a:chOff x="780" y="1553"/>
            <a:chExt cx="428" cy="190"/>
          </a:xfrm>
        </p:grpSpPr>
        <p:sp>
          <p:nvSpPr>
            <p:cNvPr id="278" name="Rectangle 176">
              <a:extLst>
                <a:ext uri="{FF2B5EF4-FFF2-40B4-BE49-F238E27FC236}">
                  <a16:creationId xmlns:a16="http://schemas.microsoft.com/office/drawing/2014/main" id="{8E4EC409-9300-A24E-856E-0C57A050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9" name="Rectangle 177">
              <a:extLst>
                <a:ext uri="{FF2B5EF4-FFF2-40B4-BE49-F238E27FC236}">
                  <a16:creationId xmlns:a16="http://schemas.microsoft.com/office/drawing/2014/main" id="{C7120CFE-84DC-AE4A-96EA-467B21A3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280" name="Group 185">
            <a:extLst>
              <a:ext uri="{FF2B5EF4-FFF2-40B4-BE49-F238E27FC236}">
                <a16:creationId xmlns:a16="http://schemas.microsoft.com/office/drawing/2014/main" id="{48F838C9-2064-8846-AE99-7D64C6F0E88A}"/>
              </a:ext>
            </a:extLst>
          </p:cNvPr>
          <p:cNvGrpSpPr>
            <a:grpSpLocks/>
          </p:cNvGrpSpPr>
          <p:nvPr/>
        </p:nvGrpSpPr>
        <p:grpSpPr bwMode="auto">
          <a:xfrm>
            <a:off x="2746384" y="1290634"/>
            <a:ext cx="908050" cy="301625"/>
            <a:chOff x="1848" y="2046"/>
            <a:chExt cx="572" cy="190"/>
          </a:xfrm>
        </p:grpSpPr>
        <p:grpSp>
          <p:nvGrpSpPr>
            <p:cNvPr id="281" name="Group 179">
              <a:extLst>
                <a:ext uri="{FF2B5EF4-FFF2-40B4-BE49-F238E27FC236}">
                  <a16:creationId xmlns:a16="http://schemas.microsoft.com/office/drawing/2014/main" id="{B8E6789C-1509-4C48-885B-AD08332F4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285" name="Rectangle 180">
                <a:extLst>
                  <a:ext uri="{FF2B5EF4-FFF2-40B4-BE49-F238E27FC236}">
                    <a16:creationId xmlns:a16="http://schemas.microsoft.com/office/drawing/2014/main" id="{06BC3922-CF81-3845-BA10-96DBBA1F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6" name="Rectangle 181">
                <a:extLst>
                  <a:ext uri="{FF2B5EF4-FFF2-40B4-BE49-F238E27FC236}">
                    <a16:creationId xmlns:a16="http://schemas.microsoft.com/office/drawing/2014/main" id="{C4E3DD7C-9412-E741-BD84-C65290F3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282" name="Group 182">
              <a:extLst>
                <a:ext uri="{FF2B5EF4-FFF2-40B4-BE49-F238E27FC236}">
                  <a16:creationId xmlns:a16="http://schemas.microsoft.com/office/drawing/2014/main" id="{19C49CDA-616B-0942-AEEF-049BB04DF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83" name="Rectangle 183">
                <a:extLst>
                  <a:ext uri="{FF2B5EF4-FFF2-40B4-BE49-F238E27FC236}">
                    <a16:creationId xmlns:a16="http://schemas.microsoft.com/office/drawing/2014/main" id="{4F97E7C1-6241-2842-9ACE-7FBCF045B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ectangle 184">
                <a:extLst>
                  <a:ext uri="{FF2B5EF4-FFF2-40B4-BE49-F238E27FC236}">
                    <a16:creationId xmlns:a16="http://schemas.microsoft.com/office/drawing/2014/main" id="{FBAAFC8C-9356-294D-B8F3-F6E481079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87" name="Group 187">
            <a:extLst>
              <a:ext uri="{FF2B5EF4-FFF2-40B4-BE49-F238E27FC236}">
                <a16:creationId xmlns:a16="http://schemas.microsoft.com/office/drawing/2014/main" id="{11860688-7535-2242-95B7-51DB4FCD1617}"/>
              </a:ext>
            </a:extLst>
          </p:cNvPr>
          <p:cNvGrpSpPr>
            <a:grpSpLocks/>
          </p:cNvGrpSpPr>
          <p:nvPr/>
        </p:nvGrpSpPr>
        <p:grpSpPr bwMode="auto">
          <a:xfrm>
            <a:off x="2438407" y="1622425"/>
            <a:ext cx="323850" cy="295274"/>
            <a:chOff x="1948" y="2058"/>
            <a:chExt cx="204" cy="184"/>
          </a:xfrm>
        </p:grpSpPr>
        <p:sp>
          <p:nvSpPr>
            <p:cNvPr id="288" name="Rectangle 188">
              <a:extLst>
                <a:ext uri="{FF2B5EF4-FFF2-40B4-BE49-F238E27FC236}">
                  <a16:creationId xmlns:a16="http://schemas.microsoft.com/office/drawing/2014/main" id="{731A6D81-5EA1-834F-A9B7-29A362E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9" name="Rectangle 189">
              <a:extLst>
                <a:ext uri="{FF2B5EF4-FFF2-40B4-BE49-F238E27FC236}">
                  <a16:creationId xmlns:a16="http://schemas.microsoft.com/office/drawing/2014/main" id="{2EAE3C28-1F19-034E-A583-4C40A294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0" name="Text Box 7">
            <a:extLst>
              <a:ext uri="{FF2B5EF4-FFF2-40B4-BE49-F238E27FC236}">
                <a16:creationId xmlns:a16="http://schemas.microsoft.com/office/drawing/2014/main" id="{A538246A-59B9-0349-A984-2F7704DB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9" y="189705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frame</a:t>
            </a:r>
          </a:p>
        </p:txBody>
      </p:sp>
      <p:grpSp>
        <p:nvGrpSpPr>
          <p:cNvPr id="294" name="Group 190">
            <a:extLst>
              <a:ext uri="{FF2B5EF4-FFF2-40B4-BE49-F238E27FC236}">
                <a16:creationId xmlns:a16="http://schemas.microsoft.com/office/drawing/2014/main" id="{3A531A16-240C-9241-94EF-4C9AE49511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59407" y="1341434"/>
            <a:ext cx="803275" cy="771525"/>
            <a:chOff x="-44" y="1473"/>
            <a:chExt cx="981" cy="1105"/>
          </a:xfrm>
        </p:grpSpPr>
        <p:pic>
          <p:nvPicPr>
            <p:cNvPr id="295" name="Picture 191" descr="desktop_computer_stylized_medium">
              <a:extLst>
                <a:ext uri="{FF2B5EF4-FFF2-40B4-BE49-F238E27FC236}">
                  <a16:creationId xmlns:a16="http://schemas.microsoft.com/office/drawing/2014/main" id="{1407FE03-3BF1-1D45-8A83-D39E3D03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>
              <a:extLst>
                <a:ext uri="{FF2B5EF4-FFF2-40B4-BE49-F238E27FC236}">
                  <a16:creationId xmlns:a16="http://schemas.microsoft.com/office/drawing/2014/main" id="{24E88B51-BE9B-3C48-9F67-26465B7496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0" name="Freeform 10">
            <a:extLst>
              <a:ext uri="{FF2B5EF4-FFF2-40B4-BE49-F238E27FC236}">
                <a16:creationId xmlns:a16="http://schemas.microsoft.com/office/drawing/2014/main" id="{7497192E-FD73-AA40-BE80-ABE9A774CC99}"/>
              </a:ext>
            </a:extLst>
          </p:cNvPr>
          <p:cNvSpPr>
            <a:spLocks/>
          </p:cNvSpPr>
          <p:nvPr/>
        </p:nvSpPr>
        <p:spPr bwMode="auto">
          <a:xfrm>
            <a:off x="4178506" y="4871041"/>
            <a:ext cx="360362" cy="152290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" name="Group 187">
            <a:extLst>
              <a:ext uri="{FF2B5EF4-FFF2-40B4-BE49-F238E27FC236}">
                <a16:creationId xmlns:a16="http://schemas.microsoft.com/office/drawing/2014/main" id="{4888665C-41EE-644D-80C5-A5B9017648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97382" y="5224459"/>
            <a:ext cx="803275" cy="771525"/>
            <a:chOff x="-44" y="1473"/>
            <a:chExt cx="981" cy="1105"/>
          </a:xfrm>
        </p:grpSpPr>
        <p:pic>
          <p:nvPicPr>
            <p:cNvPr id="292" name="Picture 188" descr="desktop_computer_stylized_medium">
              <a:extLst>
                <a:ext uri="{FF2B5EF4-FFF2-40B4-BE49-F238E27FC236}">
                  <a16:creationId xmlns:a16="http://schemas.microsoft.com/office/drawing/2014/main" id="{7A9F9E63-740A-7147-A711-8D8238FD9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B678C5E1-8916-9C47-B1F3-E8A3F8BB6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Text Box 98">
            <a:extLst>
              <a:ext uri="{FF2B5EF4-FFF2-40B4-BE49-F238E27FC236}">
                <a16:creationId xmlns:a16="http://schemas.microsoft.com/office/drawing/2014/main" id="{9BC58A09-0AC8-5F40-B8A7-C0AF48D1D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180" y="258459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37" name="Slide Number Placeholder 5">
            <a:extLst>
              <a:ext uri="{FF2B5EF4-FFF2-40B4-BE49-F238E27FC236}">
                <a16:creationId xmlns:a16="http://schemas.microsoft.com/office/drawing/2014/main" id="{E70AE3D5-912C-A246-BEFD-E695C530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ISO/OSI reference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odel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65343" y="1341922"/>
            <a:ext cx="6765452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Two layers not found in  Internet protocol stack!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presentation: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allow applications to interpret meaning of data, e.g., encryption, compression, machine-specific conventions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session: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synchronization, checkpointing, recovery of data exchange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Internet stack “</a:t>
            </a:r>
            <a:r>
              <a:rPr lang="en-US" altLang="ja-JP" dirty="0">
                <a:ea typeface="ＭＳ Ｐゴシック" panose="020B0600070205080204" pitchFamily="34" charset="-128"/>
              </a:rPr>
              <a:t>missing” these layers!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these services, </a:t>
            </a:r>
            <a:r>
              <a:rPr lang="en-US" altLang="en-US" sz="2800" i="1" dirty="0">
                <a:ea typeface="Arial" panose="020B0604020202020204" pitchFamily="34" charset="0"/>
              </a:rPr>
              <a:t>if needed,</a:t>
            </a:r>
            <a:r>
              <a:rPr lang="en-US" altLang="en-US" sz="2800" dirty="0">
                <a:ea typeface="Arial" panose="020B0604020202020204" pitchFamily="34" charset="0"/>
              </a:rPr>
              <a:t> must be implemented in application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needed?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919DE3-1C67-444E-9B68-661747C7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241" y="1413668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9FC83A-3010-6E44-80DA-A0B478A2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941" y="1550193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2AF1634-8914-FF4A-8ACB-58E0BABFE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079" y="1721643"/>
            <a:ext cx="198278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dirty="0"/>
              <a:t>application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presentation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session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transport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network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link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physical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A989D6F-FA45-8C4E-9BBC-741936AB2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2142331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5317A6D-8DDE-594B-9C31-D329305C5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1186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4C0565FC-B6A4-1C41-A3C7-95333C72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658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CB8177A7-EC5F-054E-9BF4-6807B276E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3179" y="4674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E3C788FC-704D-5B46-BAF8-D2E15950C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41917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50AC6633-E0EA-2542-8345-CA3634789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716" y="26614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44C3F-C77B-9A49-ACB6-EDB2E17C9D3A}"/>
              </a:ext>
            </a:extLst>
          </p:cNvPr>
          <p:cNvSpPr txBox="1"/>
          <p:nvPr/>
        </p:nvSpPr>
        <p:spPr>
          <a:xfrm>
            <a:off x="8246534" y="5352939"/>
            <a:ext cx="2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seven layer OSI/ISO </a:t>
            </a:r>
          </a:p>
          <a:p>
            <a:pPr algn="ctr"/>
            <a:r>
              <a:rPr lang="en-US" dirty="0"/>
              <a:t>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4191487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Chapter 1: summary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77332" y="1325518"/>
            <a:ext cx="6189609" cy="521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We’ve covered a “</a:t>
            </a:r>
            <a:r>
              <a:rPr lang="en-US" altLang="ja-JP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ton” of material!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Internet overview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a protocol?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network edge, access network, core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packet-switching versus circuit-switching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Internet structure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performance: loss, delay, throughput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layering, service models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security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515DDB-81B8-9745-A3D6-9EFD3E80B128}"/>
              </a:ext>
            </a:extLst>
          </p:cNvPr>
          <p:cNvSpPr txBox="1">
            <a:spLocks noChangeArrowheads="1"/>
          </p:cNvSpPr>
          <p:nvPr/>
        </p:nvSpPr>
        <p:spPr>
          <a:xfrm>
            <a:off x="7616592" y="2335167"/>
            <a:ext cx="3724275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You now have: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context, overview, vocabulary, 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feel” of networking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more depth, detail,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and fun </a:t>
            </a:r>
            <a:r>
              <a:rPr lang="en-US" altLang="en-US" sz="3200" dirty="0">
                <a:ea typeface="ＭＳ Ｐゴシック" panose="020B0600070205080204" pitchFamily="34" charset="-128"/>
              </a:rPr>
              <a:t>to follow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!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081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Wireshark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33CACA-6D4B-914E-879C-D0A4801FDD69}"/>
              </a:ext>
            </a:extLst>
          </p:cNvPr>
          <p:cNvGrpSpPr>
            <a:grpSpLocks/>
          </p:cNvGrpSpPr>
          <p:nvPr/>
        </p:nvGrpSpPr>
        <p:grpSpPr bwMode="auto">
          <a:xfrm>
            <a:off x="3064933" y="1186569"/>
            <a:ext cx="5643563" cy="4216400"/>
            <a:chOff x="824874" y="353539"/>
            <a:chExt cx="5643193" cy="421627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4E988EB-48F5-F54C-B9C9-133FDF1668DB}"/>
                </a:ext>
              </a:extLst>
            </p:cNvPr>
            <p:cNvSpPr/>
            <p:nvPr/>
          </p:nvSpPr>
          <p:spPr>
            <a:xfrm>
              <a:off x="824874" y="366239"/>
              <a:ext cx="431772" cy="4203579"/>
            </a:xfrm>
            <a:custGeom>
              <a:avLst/>
              <a:gdLst>
                <a:gd name="connsiteX0" fmla="*/ 0 w 432078"/>
                <a:gd name="connsiteY0" fmla="*/ 4203185 h 4255561"/>
                <a:gd name="connsiteX1" fmla="*/ 418984 w 432078"/>
                <a:gd name="connsiteY1" fmla="*/ 3430637 h 4255561"/>
                <a:gd name="connsiteX2" fmla="*/ 432078 w 432078"/>
                <a:gd name="connsiteY2" fmla="*/ 0 h 4255561"/>
                <a:gd name="connsiteX3" fmla="*/ 117839 w 432078"/>
                <a:gd name="connsiteY3" fmla="*/ 4255561 h 4255561"/>
                <a:gd name="connsiteX0" fmla="*/ 26187 w 458265"/>
                <a:gd name="connsiteY0" fmla="*/ 4203185 h 4216279"/>
                <a:gd name="connsiteX1" fmla="*/ 445171 w 458265"/>
                <a:gd name="connsiteY1" fmla="*/ 3430637 h 4216279"/>
                <a:gd name="connsiteX2" fmla="*/ 458265 w 458265"/>
                <a:gd name="connsiteY2" fmla="*/ 0 h 4216279"/>
                <a:gd name="connsiteX3" fmla="*/ 0 w 458265"/>
                <a:gd name="connsiteY3" fmla="*/ 4216279 h 4216279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4" fmla="*/ 0 w 432078"/>
                <a:gd name="connsiteY4" fmla="*/ 4203185 h 420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78" h="4203185">
                  <a:moveTo>
                    <a:pt x="0" y="4203185"/>
                  </a:moveTo>
                  <a:lnTo>
                    <a:pt x="418984" y="3430637"/>
                  </a:lnTo>
                  <a:cubicBezTo>
                    <a:pt x="423349" y="2287091"/>
                    <a:pt x="427713" y="1143546"/>
                    <a:pt x="432078" y="0"/>
                  </a:cubicBezTo>
                  <a:lnTo>
                    <a:pt x="13093" y="4203185"/>
                  </a:lnTo>
                  <a:lnTo>
                    <a:pt x="0" y="420318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99EF08-E24A-5A49-9945-D9CA13EA5222}"/>
                </a:ext>
              </a:extLst>
            </p:cNvPr>
            <p:cNvSpPr/>
            <p:nvPr/>
          </p:nvSpPr>
          <p:spPr bwMode="auto">
            <a:xfrm>
              <a:off x="1243947" y="353539"/>
              <a:ext cx="5224120" cy="34304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12" name="Picture 12" descr="segment.png">
            <a:extLst>
              <a:ext uri="{FF2B5EF4-FFF2-40B4-BE49-F238E27FC236}">
                <a16:creationId xmlns:a16="http://schemas.microsoft.com/office/drawing/2014/main" id="{31F4545C-714A-6F44-B53A-F7A6D5DA3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46" y="5561719"/>
            <a:ext cx="3959225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0" descr="access_point_stylized_small">
            <a:extLst>
              <a:ext uri="{FF2B5EF4-FFF2-40B4-BE49-F238E27FC236}">
                <a16:creationId xmlns:a16="http://schemas.microsoft.com/office/drawing/2014/main" id="{EB48D454-00B5-A34A-A529-36B7DA8E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596" y="4609219"/>
            <a:ext cx="13890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ethernet.png">
            <a:extLst>
              <a:ext uri="{FF2B5EF4-FFF2-40B4-BE49-F238E27FC236}">
                <a16:creationId xmlns:a16="http://schemas.microsoft.com/office/drawing/2014/main" id="{C5203EF8-627E-2042-8C20-19993C078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9358" y="4955294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ethernet.png">
            <a:extLst>
              <a:ext uri="{FF2B5EF4-FFF2-40B4-BE49-F238E27FC236}">
                <a16:creationId xmlns:a16="http://schemas.microsoft.com/office/drawing/2014/main" id="{578AB9CA-D9FD-954A-98D3-51DB796B2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08" y="4958469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0" descr="ethernet.png">
            <a:extLst>
              <a:ext uri="{FF2B5EF4-FFF2-40B4-BE49-F238E27FC236}">
                <a16:creationId xmlns:a16="http://schemas.microsoft.com/office/drawing/2014/main" id="{4C48A8AC-6418-744D-A910-549C5CD89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2258" y="4977519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E4E911A-CDD2-1346-8084-63A13C627C2A}"/>
              </a:ext>
            </a:extLst>
          </p:cNvPr>
          <p:cNvGrpSpPr>
            <a:grpSpLocks/>
          </p:cNvGrpSpPr>
          <p:nvPr/>
        </p:nvGrpSpPr>
        <p:grpSpPr bwMode="auto">
          <a:xfrm>
            <a:off x="6351058" y="1550106"/>
            <a:ext cx="2327275" cy="3171825"/>
            <a:chOff x="4556452" y="1162095"/>
            <a:chExt cx="2326213" cy="3172030"/>
          </a:xfrm>
        </p:grpSpPr>
        <p:cxnSp>
          <p:nvCxnSpPr>
            <p:cNvPr id="19" name="Straight Connector 46">
              <a:extLst>
                <a:ext uri="{FF2B5EF4-FFF2-40B4-BE49-F238E27FC236}">
                  <a16:creationId xmlns:a16="http://schemas.microsoft.com/office/drawing/2014/main" id="{1899062E-6FBE-F241-9273-440E78FA9B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0098" y="2252175"/>
              <a:ext cx="0" cy="208195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" name="Group 31">
              <a:extLst>
                <a:ext uri="{FF2B5EF4-FFF2-40B4-BE49-F238E27FC236}">
                  <a16:creationId xmlns:a16="http://schemas.microsoft.com/office/drawing/2014/main" id="{0AF4144E-7C91-A14A-9783-8FC3A384D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5010" y="2856756"/>
              <a:ext cx="2190234" cy="1214863"/>
              <a:chOff x="3862510" y="4375664"/>
              <a:chExt cx="2190234" cy="121486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1FC302-1162-5E49-8F13-1F861DEAC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1225" y="4425779"/>
                <a:ext cx="2164362" cy="1152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TextBox 26">
                <a:extLst>
                  <a:ext uri="{FF2B5EF4-FFF2-40B4-BE49-F238E27FC236}">
                    <a16:creationId xmlns:a16="http://schemas.microsoft.com/office/drawing/2014/main" id="{56611581-6A55-8A48-9D24-B72464937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8617" y="4375664"/>
                <a:ext cx="2012565" cy="121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Transport</a:t>
                </a:r>
                <a:r>
                  <a:rPr lang="en-US" altLang="en-US" sz="1400" dirty="0"/>
                  <a:t> (TCP/UDP)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Network</a:t>
                </a:r>
                <a:r>
                  <a:rPr lang="en-US" altLang="en-US" sz="1400" dirty="0"/>
                  <a:t> (IP)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Link</a:t>
                </a:r>
                <a:r>
                  <a:rPr lang="en-US" altLang="en-US" sz="1400" dirty="0"/>
                  <a:t> (Ethernet)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Physical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C616FD6-92BE-1448-8332-F8CB3AA888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62510" y="474004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AAC730B-8F83-7642-90A1-7970CED73F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70887" y="502338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BDE145-CB48-5B40-B0B6-53D48FB66E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79264" y="530672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" name="Group 35">
              <a:extLst>
                <a:ext uri="{FF2B5EF4-FFF2-40B4-BE49-F238E27FC236}">
                  <a16:creationId xmlns:a16="http://schemas.microsoft.com/office/drawing/2014/main" id="{6BDEDF86-62AF-3545-8A5C-C023BBBAE6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1526" y="1162095"/>
              <a:ext cx="1529986" cy="1021335"/>
              <a:chOff x="4130677" y="5836665"/>
              <a:chExt cx="1529986" cy="102133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FC0C6C-CBAC-0D4C-A25C-CD01CD655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372" y="5836665"/>
                <a:ext cx="1464594" cy="10208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TextBox 34">
                <a:extLst>
                  <a:ext uri="{FF2B5EF4-FFF2-40B4-BE49-F238E27FC236}">
                    <a16:creationId xmlns:a16="http://schemas.microsoft.com/office/drawing/2014/main" id="{154423E1-413E-D941-BE7F-12C38BEA0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0677" y="5913072"/>
                <a:ext cx="1529986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 dirty="0"/>
                  <a:t>application</a:t>
                </a:r>
              </a:p>
              <a:p>
                <a:pPr algn="ctr"/>
                <a:r>
                  <a:rPr lang="en-US" altLang="en-US" sz="1600" dirty="0"/>
                  <a:t>(www browser, </a:t>
                </a:r>
              </a:p>
              <a:p>
                <a:pPr algn="ctr"/>
                <a:r>
                  <a:rPr lang="en-US" altLang="en-US" sz="1600" dirty="0"/>
                  <a:t>email client</a:t>
                </a:r>
                <a:r>
                  <a:rPr lang="en-US" altLang="en-US" sz="2000" dirty="0"/>
                  <a:t>)</a:t>
                </a:r>
              </a:p>
            </p:txBody>
          </p:sp>
        </p:grpSp>
        <p:cxnSp>
          <p:nvCxnSpPr>
            <p:cNvPr id="22" name="Straight Connector 37">
              <a:extLst>
                <a:ext uri="{FF2B5EF4-FFF2-40B4-BE49-F238E27FC236}">
                  <a16:creationId xmlns:a16="http://schemas.microsoft.com/office/drawing/2014/main" id="{4A29DB5B-3F11-884B-AB9A-298FDA78DB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56452" y="2631900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A1004907-9073-D549-98A7-95D39588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591" y="2252173"/>
              <a:ext cx="10430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/>
                <a:t>application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409E8C39-FFD0-6441-9ADC-D3F798651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684" y="2627171"/>
              <a:ext cx="444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 dirty="0"/>
                <a:t>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F2F1FE-AA65-BD42-827C-95CF21339B3A}"/>
              </a:ext>
            </a:extLst>
          </p:cNvPr>
          <p:cNvGrpSpPr>
            <a:grpSpLocks/>
          </p:cNvGrpSpPr>
          <p:nvPr/>
        </p:nvGrpSpPr>
        <p:grpSpPr bwMode="auto">
          <a:xfrm>
            <a:off x="3571346" y="1265944"/>
            <a:ext cx="2925231" cy="3168113"/>
            <a:chOff x="1775964" y="877299"/>
            <a:chExt cx="2925206" cy="3168757"/>
          </a:xfrm>
        </p:grpSpPr>
        <p:grpSp>
          <p:nvGrpSpPr>
            <p:cNvPr id="33" name="Group 44">
              <a:extLst>
                <a:ext uri="{FF2B5EF4-FFF2-40B4-BE49-F238E27FC236}">
                  <a16:creationId xmlns:a16="http://schemas.microsoft.com/office/drawing/2014/main" id="{8C4A5E14-6678-0743-BA67-8633682C5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6152" y="877299"/>
              <a:ext cx="1597376" cy="3168757"/>
              <a:chOff x="1636659" y="183316"/>
              <a:chExt cx="1597376" cy="3168757"/>
            </a:xfrm>
          </p:grpSpPr>
          <p:grpSp>
            <p:nvGrpSpPr>
              <p:cNvPr id="38" name="Group 22">
                <a:extLst>
                  <a:ext uri="{FF2B5EF4-FFF2-40B4-BE49-F238E27FC236}">
                    <a16:creationId xmlns:a16="http://schemas.microsoft.com/office/drawing/2014/main" id="{459552ED-E99E-1244-8AC2-852FAB00AF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0781" y="2206785"/>
                <a:ext cx="1295389" cy="1041028"/>
                <a:chOff x="3116291" y="4275642"/>
                <a:chExt cx="1295389" cy="104102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B9342A8-AF2E-824F-B7B1-36C01D52F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291" y="4298876"/>
                  <a:ext cx="1295389" cy="101779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5" name="TextBox 14">
                  <a:extLst>
                    <a:ext uri="{FF2B5EF4-FFF2-40B4-BE49-F238E27FC236}">
                      <a16:creationId xmlns:a16="http://schemas.microsoft.com/office/drawing/2014/main" id="{BEC95393-BE24-BB43-AD77-D43EC965B4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1788" y="4275642"/>
                  <a:ext cx="1197377" cy="1015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2000" dirty="0"/>
                    <a:t>packet</a:t>
                  </a:r>
                </a:p>
                <a:p>
                  <a:pPr algn="ctr"/>
                  <a:r>
                    <a:rPr lang="en-US" altLang="en-US" sz="2000" dirty="0"/>
                    <a:t>capture</a:t>
                  </a:r>
                </a:p>
                <a:p>
                  <a:pPr algn="ctr"/>
                  <a:r>
                    <a:rPr lang="en-US" altLang="en-US" sz="2000" dirty="0"/>
                    <a:t>(pcap)</a:t>
                  </a:r>
                </a:p>
              </p:txBody>
            </p:sp>
          </p:grpSp>
          <p:grpSp>
            <p:nvGrpSpPr>
              <p:cNvPr id="39" name="Group 23">
                <a:extLst>
                  <a:ext uri="{FF2B5EF4-FFF2-40B4-BE49-F238E27FC236}">
                    <a16:creationId xmlns:a16="http://schemas.microsoft.com/office/drawing/2014/main" id="{C0A5C2D9-6816-4840-9C13-3A6C5D4DB2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794" y="863478"/>
                <a:ext cx="1296233" cy="707886"/>
                <a:chOff x="865524" y="5161570"/>
                <a:chExt cx="1296233" cy="70788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3608655-FBDC-3C4A-BA7F-D1DB2F745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1399" y="5200691"/>
                  <a:ext cx="1300151" cy="66847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" name="TextBox 16">
                  <a:extLst>
                    <a:ext uri="{FF2B5EF4-FFF2-40B4-BE49-F238E27FC236}">
                      <a16:creationId xmlns:a16="http://schemas.microsoft.com/office/drawing/2014/main" id="{FCA77183-AC62-DD47-AF14-D0B0CFE9AE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7846" y="5161570"/>
                  <a:ext cx="1159292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2000" dirty="0"/>
                    <a:t>packet</a:t>
                  </a:r>
                </a:p>
                <a:p>
                  <a:pPr algn="ctr"/>
                  <a:r>
                    <a:rPr lang="en-US" altLang="en-US" sz="2000" dirty="0"/>
                    <a:t>analyzer</a:t>
                  </a:r>
                </a:p>
              </p:txBody>
            </p:sp>
          </p:grp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3227ABC3-B012-C747-BD3D-F450FBF09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659" y="183316"/>
                <a:ext cx="1597376" cy="3168757"/>
              </a:xfrm>
              <a:prstGeom prst="rect">
                <a:avLst/>
              </a:prstGeom>
              <a:noFill/>
              <a:ln w="22225">
                <a:solidFill>
                  <a:srgbClr val="00009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/>
              </a:p>
            </p:txBody>
          </p:sp>
          <p:pic>
            <p:nvPicPr>
              <p:cNvPr id="41" name="Picture 43">
                <a:extLst>
                  <a:ext uri="{FF2B5EF4-FFF2-40B4-BE49-F238E27FC236}">
                    <a16:creationId xmlns:a16="http://schemas.microsoft.com/office/drawing/2014/main" id="{59BA13CB-07BE-694A-91F7-B0920A134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9241" y="230951"/>
                <a:ext cx="1089265" cy="368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4" name="Straight Connector 47">
              <a:extLst>
                <a:ext uri="{FF2B5EF4-FFF2-40B4-BE49-F238E27FC236}">
                  <a16:creationId xmlns:a16="http://schemas.microsoft.com/office/drawing/2014/main" id="{3923F7AD-F0C3-3243-8CD4-DDD92CA174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118" y="2330738"/>
              <a:ext cx="0" cy="558315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50">
              <a:extLst>
                <a:ext uri="{FF2B5EF4-FFF2-40B4-BE49-F238E27FC236}">
                  <a16:creationId xmlns:a16="http://schemas.microsoft.com/office/drawing/2014/main" id="{AB415A04-E5C0-364E-A75C-CCB02FD025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6195" y="3653236"/>
              <a:ext cx="1427164" cy="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56">
              <a:extLst>
                <a:ext uri="{FF2B5EF4-FFF2-40B4-BE49-F238E27FC236}">
                  <a16:creationId xmlns:a16="http://schemas.microsoft.com/office/drawing/2014/main" id="{86A658DD-FDA2-DF4A-9996-8E851F97C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194" y="3242589"/>
              <a:ext cx="1296976" cy="646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dirty="0"/>
                <a:t>copy of all Ethernet frames sent/received</a:t>
              </a:r>
            </a:p>
          </p:txBody>
        </p:sp>
        <p:cxnSp>
          <p:nvCxnSpPr>
            <p:cNvPr id="37" name="Straight Connector 64">
              <a:extLst>
                <a:ext uri="{FF2B5EF4-FFF2-40B4-BE49-F238E27FC236}">
                  <a16:creationId xmlns:a16="http://schemas.microsoft.com/office/drawing/2014/main" id="{3DD256F0-12B9-A44B-97FA-82075E575F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75964" y="2640266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8">
            <a:extLst>
              <a:ext uri="{FF2B5EF4-FFF2-40B4-BE49-F238E27FC236}">
                <a16:creationId xmlns:a16="http://schemas.microsoft.com/office/drawing/2014/main" id="{4F6ED1FB-59EB-454A-BFCC-AD2A53B22B9C}"/>
              </a:ext>
            </a:extLst>
          </p:cNvPr>
          <p:cNvGrpSpPr>
            <a:grpSpLocks/>
          </p:cNvGrpSpPr>
          <p:nvPr/>
        </p:nvGrpSpPr>
        <p:grpSpPr bwMode="auto">
          <a:xfrm>
            <a:off x="1570775" y="4459441"/>
            <a:ext cx="1562100" cy="1511300"/>
            <a:chOff x="-44" y="1473"/>
            <a:chExt cx="981" cy="1105"/>
          </a:xfrm>
        </p:grpSpPr>
        <p:pic>
          <p:nvPicPr>
            <p:cNvPr id="47" name="Picture 49" descr="desktop_computer_stylized_medium">
              <a:extLst>
                <a:ext uri="{FF2B5EF4-FFF2-40B4-BE49-F238E27FC236}">
                  <a16:creationId xmlns:a16="http://schemas.microsoft.com/office/drawing/2014/main" id="{F98D6AC3-8421-8142-ADC8-80BEF2E1F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F3EE387E-1B3E-524C-8162-6AF4C9FBCE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016050-9107-4E3D-30F6-00CD3EE0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4" y="49786"/>
            <a:ext cx="10046779" cy="67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9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AC2D03E9-7C61-0A43-A247-276B596B9942}"/>
              </a:ext>
            </a:extLst>
          </p:cNvPr>
          <p:cNvSpPr txBox="1">
            <a:spLocks noChangeArrowheads="1"/>
          </p:cNvSpPr>
          <p:nvPr/>
        </p:nvSpPr>
        <p:spPr>
          <a:xfrm>
            <a:off x="1621934" y="4604492"/>
            <a:ext cx="3810000" cy="183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nodal processing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bit errors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output link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 &lt; microsecs</a:t>
            </a: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41" y="4536106"/>
            <a:ext cx="5054724" cy="13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70D46B2-DA48-BC41-88EB-9A7ADF18A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438027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link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4367B5FB-6961-314F-9C99-C943E3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08" y="4304008"/>
            <a:ext cx="514774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delay: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speed (~2x10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B7FA8-F9A7-FB4D-B8FF-0FBB7086AF05}"/>
              </a:ext>
            </a:extLst>
          </p:cNvPr>
          <p:cNvGrpSpPr/>
          <p:nvPr/>
        </p:nvGrpSpPr>
        <p:grpSpPr>
          <a:xfrm>
            <a:off x="1211117" y="5494308"/>
            <a:ext cx="7076415" cy="1127327"/>
            <a:chOff x="1211117" y="5568048"/>
            <a:chExt cx="7076415" cy="1127327"/>
          </a:xfrm>
        </p:grpSpPr>
        <p:sp>
          <p:nvSpPr>
            <p:cNvPr id="55" name="Text Box 62">
              <a:extLst>
                <a:ext uri="{FF2B5EF4-FFF2-40B4-BE49-F238E27FC236}">
                  <a16:creationId xmlns:a16="http://schemas.microsoft.com/office/drawing/2014/main" id="{D2984E3F-88C6-FF46-A32F-B96D5A684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662" y="5864378"/>
              <a:ext cx="21052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and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very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9F10034-6D54-554A-832D-40D2FC72B086}"/>
                </a:ext>
              </a:extLst>
            </p:cNvPr>
            <p:cNvSpPr/>
            <p:nvPr/>
          </p:nvSpPr>
          <p:spPr>
            <a:xfrm>
              <a:off x="1211117" y="5568048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899A13-D659-FD40-BB86-F6944FFF8700}"/>
                </a:ext>
              </a:extLst>
            </p:cNvPr>
            <p:cNvSpPr/>
            <p:nvPr/>
          </p:nvSpPr>
          <p:spPr>
            <a:xfrm>
              <a:off x="6418157" y="5570209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BA02AB-689E-8049-956E-12333C1B2FBE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5392908" y="5820526"/>
              <a:ext cx="1025249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90E35C-F605-954E-9F43-19D0575FEC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7924" y="5820526"/>
              <a:ext cx="940801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520C29B2-BF21-FD46-BEE5-C6688F240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Packet q</a:t>
            </a:r>
            <a:r>
              <a:rPr lang="en-US" sz="4400" dirty="0">
                <a:ea typeface="ＭＳ Ｐゴシック" panose="020B0600070205080204" pitchFamily="34" charset="-128"/>
              </a:rPr>
              <a:t>ueueing delay</a:t>
            </a:r>
            <a:endParaRPr lang="en-US" sz="4400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8FB6AB4-1235-1542-AA41-4826D9F4BEA2}"/>
              </a:ext>
            </a:extLst>
          </p:cNvPr>
          <p:cNvSpPr txBox="1">
            <a:spLocks noChangeArrowheads="1"/>
          </p:cNvSpPr>
          <p:nvPr/>
        </p:nvSpPr>
        <p:spPr>
          <a:xfrm>
            <a:off x="919843" y="1385661"/>
            <a:ext cx="5655128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packet arrival rate</a:t>
            </a:r>
          </a:p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length (bits)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link bandwidth (bit transmission rate)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A8C042B3-2BC8-9D42-8821-9A5ACDA9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43" y="4263423"/>
            <a:ext cx="597511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~ 0: avg. queueing delay small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-&gt; 1: avg. queueing delay large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&gt; 1: more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work” arriving  is more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than can be serviced -  average delay infinite!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60A8A-B0F3-FD4C-B50A-E891A58C0AC4}"/>
              </a:ext>
            </a:extLst>
          </p:cNvPr>
          <p:cNvGrpSpPr/>
          <p:nvPr/>
        </p:nvGrpSpPr>
        <p:grpSpPr>
          <a:xfrm>
            <a:off x="8407167" y="4367394"/>
            <a:ext cx="2782888" cy="2261260"/>
            <a:chOff x="8407167" y="4367394"/>
            <a:chExt cx="2782888" cy="226126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B1A5FAD0-089C-3344-A046-DF1A7F27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15A78139-2E6F-1241-B632-699E1D391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2773BEED-18F1-E045-9842-B0961DCC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~ 0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1431E193-344C-D942-A74A-5CEEDF81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-&gt;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BB938-955C-5845-9EF9-984B02536D24}"/>
              </a:ext>
            </a:extLst>
          </p:cNvPr>
          <p:cNvGrpSpPr/>
          <p:nvPr/>
        </p:nvGrpSpPr>
        <p:grpSpPr>
          <a:xfrm>
            <a:off x="8001634" y="1103085"/>
            <a:ext cx="3246937" cy="2992869"/>
            <a:chOff x="7232377" y="708301"/>
            <a:chExt cx="3769920" cy="3402168"/>
          </a:xfrm>
        </p:grpSpPr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73B85C70-6AD3-A74E-B899-2CAB2E6D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311" y="3605438"/>
              <a:ext cx="291102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traffic intensity =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</a:t>
              </a:r>
            </a:p>
          </p:txBody>
        </p:sp>
        <p:sp>
          <p:nvSpPr>
            <p:cNvPr id="44" name="Rectangle 61">
              <a:extLst>
                <a:ext uri="{FF2B5EF4-FFF2-40B4-BE49-F238E27FC236}">
                  <a16:creationId xmlns:a16="http://schemas.microsoft.com/office/drawing/2014/main" id="{D565FA6F-EE7F-1947-B171-B184CC646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14777" y="2075824"/>
              <a:ext cx="27400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average  queueing delay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0ADD9BD-AAA5-0A4C-A989-80C8555AF5C9}"/>
                </a:ext>
              </a:extLst>
            </p:cNvPr>
            <p:cNvCxnSpPr/>
            <p:nvPr/>
          </p:nvCxnSpPr>
          <p:spPr>
            <a:xfrm>
              <a:off x="7616120" y="3540100"/>
              <a:ext cx="3386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2D706D-5B93-BF40-B02A-09782863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372" y="1041103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0D82080-1EB0-1D48-9322-5FD97E7CB228}"/>
                </a:ext>
              </a:extLst>
            </p:cNvPr>
            <p:cNvSpPr/>
            <p:nvPr/>
          </p:nvSpPr>
          <p:spPr>
            <a:xfrm>
              <a:off x="7616120" y="708301"/>
              <a:ext cx="2743200" cy="2816942"/>
            </a:xfrm>
            <a:custGeom>
              <a:avLst/>
              <a:gdLst>
                <a:gd name="connsiteX0" fmla="*/ 0 w 2743200"/>
                <a:gd name="connsiteY0" fmla="*/ 2816942 h 2824866"/>
                <a:gd name="connsiteX1" fmla="*/ 663677 w 2743200"/>
                <a:gd name="connsiteY1" fmla="*/ 2802193 h 2824866"/>
                <a:gd name="connsiteX2" fmla="*/ 1976284 w 2743200"/>
                <a:gd name="connsiteY2" fmla="*/ 2625212 h 2824866"/>
                <a:gd name="connsiteX3" fmla="*/ 2551471 w 2743200"/>
                <a:gd name="connsiteY3" fmla="*/ 1946787 h 2824866"/>
                <a:gd name="connsiteX4" fmla="*/ 2743200 w 2743200"/>
                <a:gd name="connsiteY4" fmla="*/ 0 h 2824866"/>
                <a:gd name="connsiteX0" fmla="*/ 0 w 2743200"/>
                <a:gd name="connsiteY0" fmla="*/ 2816942 h 2821238"/>
                <a:gd name="connsiteX1" fmla="*/ 663677 w 2743200"/>
                <a:gd name="connsiteY1" fmla="*/ 2802193 h 2821238"/>
                <a:gd name="connsiteX2" fmla="*/ 1976284 w 2743200"/>
                <a:gd name="connsiteY2" fmla="*/ 2625212 h 2821238"/>
                <a:gd name="connsiteX3" fmla="*/ 2551471 w 2743200"/>
                <a:gd name="connsiteY3" fmla="*/ 1946787 h 2821238"/>
                <a:gd name="connsiteX4" fmla="*/ 2743200 w 2743200"/>
                <a:gd name="connsiteY4" fmla="*/ 0 h 2821238"/>
                <a:gd name="connsiteX0" fmla="*/ 0 w 2743200"/>
                <a:gd name="connsiteY0" fmla="*/ 2816942 h 2816942"/>
                <a:gd name="connsiteX1" fmla="*/ 663677 w 2743200"/>
                <a:gd name="connsiteY1" fmla="*/ 2802193 h 2816942"/>
                <a:gd name="connsiteX2" fmla="*/ 1976284 w 2743200"/>
                <a:gd name="connsiteY2" fmla="*/ 2625212 h 2816942"/>
                <a:gd name="connsiteX3" fmla="*/ 2551471 w 2743200"/>
                <a:gd name="connsiteY3" fmla="*/ 1946787 h 2816942"/>
                <a:gd name="connsiteX4" fmla="*/ 2743200 w 2743200"/>
                <a:gd name="connsiteY4" fmla="*/ 0 h 281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2816942">
                  <a:moveTo>
                    <a:pt x="0" y="2816942"/>
                  </a:moveTo>
                  <a:cubicBezTo>
                    <a:pt x="363998" y="2816020"/>
                    <a:pt x="477171" y="2811923"/>
                    <a:pt x="663677" y="2802193"/>
                  </a:cubicBezTo>
                  <a:cubicBezTo>
                    <a:pt x="850183" y="2792463"/>
                    <a:pt x="1661652" y="2767780"/>
                    <a:pt x="1976284" y="2625212"/>
                  </a:cubicBezTo>
                  <a:cubicBezTo>
                    <a:pt x="2290916" y="2482644"/>
                    <a:pt x="2423652" y="2384322"/>
                    <a:pt x="2551471" y="1946787"/>
                  </a:cubicBezTo>
                  <a:cubicBezTo>
                    <a:pt x="2679290" y="1509252"/>
                    <a:pt x="2711245" y="754626"/>
                    <a:pt x="274320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56710D-BCD1-D24F-A4F9-77096E20A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559" y="1034169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0FBDF69D-B808-184B-8874-313F4C39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4306" y="3605644"/>
              <a:ext cx="5095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DE26F-E1EB-6340-A73C-A69AEE44E1A3}"/>
              </a:ext>
            </a:extLst>
          </p:cNvPr>
          <p:cNvGrpSpPr/>
          <p:nvPr/>
        </p:nvGrpSpPr>
        <p:grpSpPr>
          <a:xfrm>
            <a:off x="1199878" y="3314700"/>
            <a:ext cx="3457968" cy="523220"/>
            <a:chOff x="1211074" y="3275230"/>
            <a:chExt cx="3457968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8FA4E1-6E52-6E45-BE14-7A8BD35AF254}"/>
                </a:ext>
              </a:extLst>
            </p:cNvPr>
            <p:cNvSpPr txBox="1"/>
            <p:nvPr/>
          </p:nvSpPr>
          <p:spPr>
            <a:xfrm>
              <a:off x="2188876" y="3327958"/>
              <a:ext cx="2480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rate of bits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1B4976-C8AE-174D-9311-91F8A265BA23}"/>
                </a:ext>
              </a:extLst>
            </p:cNvPr>
            <p:cNvSpPr txBox="1"/>
            <p:nvPr/>
          </p:nvSpPr>
          <p:spPr>
            <a:xfrm>
              <a:off x="1211074" y="327523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1EE9D-CD4D-004A-84CA-31C281B024A8}"/>
              </a:ext>
            </a:extLst>
          </p:cNvPr>
          <p:cNvGrpSpPr/>
          <p:nvPr/>
        </p:nvGrpSpPr>
        <p:grpSpPr>
          <a:xfrm>
            <a:off x="1066278" y="2847705"/>
            <a:ext cx="3490678" cy="523220"/>
            <a:chOff x="1066278" y="2873829"/>
            <a:chExt cx="3490678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34B6D-9F3F-EF42-917A-B59F6EAB30BB}"/>
                </a:ext>
              </a:extLst>
            </p:cNvPr>
            <p:cNvSpPr txBox="1"/>
            <p:nvPr/>
          </p:nvSpPr>
          <p:spPr>
            <a:xfrm>
              <a:off x="2169123" y="2910251"/>
              <a:ext cx="238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arrival rate of bits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C0CBFD6-32CD-E94E-9190-978FFA7B0691}"/>
                </a:ext>
              </a:extLst>
            </p:cNvPr>
            <p:cNvGrpSpPr/>
            <p:nvPr/>
          </p:nvGrpSpPr>
          <p:grpSpPr>
            <a:xfrm>
              <a:off x="1066278" y="2873829"/>
              <a:ext cx="681588" cy="523220"/>
              <a:chOff x="1066278" y="2873829"/>
              <a:chExt cx="681588" cy="5232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5216-48CA-8A4D-BC7A-8DFDC99E6171}"/>
                  </a:ext>
                </a:extLst>
              </p:cNvPr>
              <p:cNvSpPr txBox="1"/>
              <p:nvPr/>
            </p:nvSpPr>
            <p:spPr>
              <a:xfrm>
                <a:off x="1066278" y="2873829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3F0E9-8E80-A943-9832-323BDA97F5BF}"/>
                  </a:ext>
                </a:extLst>
              </p:cNvPr>
              <p:cNvSpPr txBox="1"/>
              <p:nvPr/>
            </p:nvSpPr>
            <p:spPr>
              <a:xfrm>
                <a:off x="1378854" y="2873829"/>
                <a:ext cx="369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3B9835-FBCA-2945-B2FE-6A65F179414A}"/>
                  </a:ext>
                </a:extLst>
              </p:cNvPr>
              <p:cNvSpPr txBox="1"/>
              <p:nvPr/>
            </p:nvSpPr>
            <p:spPr>
              <a:xfrm>
                <a:off x="1278923" y="290966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A52679-E3D0-7A40-AFD1-ED1F5DDCFEFF}"/>
              </a:ext>
            </a:extLst>
          </p:cNvPr>
          <p:cNvGrpSpPr/>
          <p:nvPr/>
        </p:nvGrpSpPr>
        <p:grpSpPr>
          <a:xfrm>
            <a:off x="1204684" y="2981937"/>
            <a:ext cx="3323775" cy="584775"/>
            <a:chOff x="1204684" y="2981937"/>
            <a:chExt cx="3323775" cy="5847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B20A77-13F3-3949-9616-C4379DD39A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0167" y="3338737"/>
              <a:ext cx="22282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D9D88F-A0EC-DA4A-90D7-29833830486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684" y="3342018"/>
              <a:ext cx="3483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C3780-9436-0E4E-AA3C-69E9505009EA}"/>
                </a:ext>
              </a:extLst>
            </p:cNvPr>
            <p:cNvSpPr txBox="1"/>
            <p:nvPr/>
          </p:nvSpPr>
          <p:spPr>
            <a:xfrm>
              <a:off x="1687802" y="2981937"/>
              <a:ext cx="63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14578D-0F9A-7D4F-B8DE-DB101BD0AEFD}"/>
              </a:ext>
            </a:extLst>
          </p:cNvPr>
          <p:cNvSpPr txBox="1"/>
          <p:nvPr/>
        </p:nvSpPr>
        <p:spPr>
          <a:xfrm>
            <a:off x="5025350" y="2902857"/>
            <a:ext cx="1582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“traffic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intensity”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FDC591A-D31D-2A45-AA1E-B568041AA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38">
            <a:extLst>
              <a:ext uri="{FF2B5EF4-FFF2-40B4-BE49-F238E27FC236}">
                <a16:creationId xmlns:a16="http://schemas.microsoft.com/office/drawing/2014/main" id="{54E266FC-2C53-E845-810D-72800D812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1406" y="5366286"/>
            <a:ext cx="469144" cy="315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05">
            <a:extLst>
              <a:ext uri="{FF2B5EF4-FFF2-40B4-BE49-F238E27FC236}">
                <a16:creationId xmlns:a16="http://schemas.microsoft.com/office/drawing/2014/main" id="{BF1773B1-5019-2B4A-BE6A-B8195D898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1311" y="5467468"/>
            <a:ext cx="639909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49EA779-C782-D646-A376-27962D2DE8E5}"/>
              </a:ext>
            </a:extLst>
          </p:cNvPr>
          <p:cNvGrpSpPr/>
          <p:nvPr/>
        </p:nvGrpSpPr>
        <p:grpSpPr>
          <a:xfrm>
            <a:off x="3109054" y="5514269"/>
            <a:ext cx="860625" cy="398511"/>
            <a:chOff x="7493876" y="2774731"/>
            <a:chExt cx="1481958" cy="894622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51DA911-6679-5545-AC55-97B68D0A590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B387723-AD5A-6B40-86DC-4E06378B6C3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AEAA504-561F-934C-865A-D764D9D4B58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B39429AE-64BE-C648-B108-3B471FFD1A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109B151A-13E2-DE44-ACE5-AC68DBD136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EF70FD4D-FD10-ED44-BB61-DD85162EEA3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F03C20EC-4A97-134D-9A10-FFE3DDFF03F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Line 106">
            <a:extLst>
              <a:ext uri="{FF2B5EF4-FFF2-40B4-BE49-F238E27FC236}">
                <a16:creationId xmlns:a16="http://schemas.microsoft.com/office/drawing/2014/main" id="{254FEBFF-881B-E94A-B5B4-5A077C547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350" y="54515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id="{524659AB-C458-864A-B318-E8190017E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8223" y="5062655"/>
            <a:ext cx="661222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291">
            <a:extLst>
              <a:ext uri="{FF2B5EF4-FFF2-40B4-BE49-F238E27FC236}">
                <a16:creationId xmlns:a16="http://schemas.microsoft.com/office/drawing/2014/main" id="{EB8F889A-4D2D-1B4E-8BFD-EC217EFF6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474" y="558335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A77B42D-EF91-9343-B8AA-7F791CA6173D}"/>
              </a:ext>
            </a:extLst>
          </p:cNvPr>
          <p:cNvGrpSpPr/>
          <p:nvPr/>
        </p:nvGrpSpPr>
        <p:grpSpPr>
          <a:xfrm>
            <a:off x="3957067" y="5203592"/>
            <a:ext cx="860625" cy="398511"/>
            <a:chOff x="7493876" y="2774731"/>
            <a:chExt cx="1481958" cy="894622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17B3640-CBA8-9D4D-B10E-118D837582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DF87D0C-16B9-0242-9434-F058BACF6AF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75F2C4B-EC99-0546-B8BC-E6ABDA1C57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7AB43264-5575-584F-8FE6-D1C2C13E1C3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99D8A414-A25C-5C43-9BC9-95C40A420E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B398E537-2A8D-B343-AFFC-0C206FB72B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8F5B5F4D-A081-8041-8446-B98FF777149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Line 113">
            <a:extLst>
              <a:ext uri="{FF2B5EF4-FFF2-40B4-BE49-F238E27FC236}">
                <a16:creationId xmlns:a16="http://schemas.microsoft.com/office/drawing/2014/main" id="{EEC03E85-460E-344B-B658-EA55A9271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2660" y="5511918"/>
            <a:ext cx="865759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294">
            <a:extLst>
              <a:ext uri="{FF2B5EF4-FFF2-40B4-BE49-F238E27FC236}">
                <a16:creationId xmlns:a16="http://schemas.microsoft.com/office/drawing/2014/main" id="{6AFF4B42-51C0-8447-92BB-FCA57D50B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823" y="5773855"/>
            <a:ext cx="48712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AC493A-EEEF-7C4F-AA98-1801621812D4}"/>
              </a:ext>
            </a:extLst>
          </p:cNvPr>
          <p:cNvGrpSpPr/>
          <p:nvPr/>
        </p:nvGrpSpPr>
        <p:grpSpPr>
          <a:xfrm>
            <a:off x="4985387" y="5543879"/>
            <a:ext cx="860625" cy="398511"/>
            <a:chOff x="7493876" y="2774731"/>
            <a:chExt cx="1481958" cy="894622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C772A01-ED51-DF4C-9654-6B6278386C2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003DFE7-C366-8140-9629-CD63DF215ED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F84292C-45D7-D245-AF05-1049328026B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672ECA71-4ED1-A742-8D27-C7DD78E8129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B422B19-1B67-F744-AB96-3C00EBB25F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4DBC56A-851B-1045-8E18-0E1AE5828A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87D1E8F-A9D2-414E-B37C-C2A41CFCDB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“Real” Internet delays and routes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324511"/>
            <a:ext cx="10342830" cy="1885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do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real” Internet delay &amp; loss look like?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program: provides delay measurement from source to router along end-end Internet path towards destination.  For all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i:</a:t>
            </a:r>
          </a:p>
        </p:txBody>
      </p:sp>
      <p:sp>
        <p:nvSpPr>
          <p:cNvPr id="23" name="Line 260">
            <a:extLst>
              <a:ext uri="{FF2B5EF4-FFF2-40B4-BE49-F238E27FC236}">
                <a16:creationId xmlns:a16="http://schemas.microsoft.com/office/drawing/2014/main" id="{146ED7EC-5957-5A4D-8C10-71CB9EFF9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850" y="54769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261">
            <a:extLst>
              <a:ext uri="{FF2B5EF4-FFF2-40B4-BE49-F238E27FC236}">
                <a16:creationId xmlns:a16="http://schemas.microsoft.com/office/drawing/2014/main" id="{7F082344-D846-A442-8098-3870FBC04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0060" y="5423018"/>
            <a:ext cx="777191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292">
            <a:extLst>
              <a:ext uri="{FF2B5EF4-FFF2-40B4-BE49-F238E27FC236}">
                <a16:creationId xmlns:a16="http://schemas.microsoft.com/office/drawing/2014/main" id="{F2A2632A-A659-1B45-9C0A-17E3A7312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524" y="517060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295">
            <a:extLst>
              <a:ext uri="{FF2B5EF4-FFF2-40B4-BE49-F238E27FC236}">
                <a16:creationId xmlns:a16="http://schemas.microsoft.com/office/drawing/2014/main" id="{69CE8977-5EAF-2D48-AB87-ABB232029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926" y="5277473"/>
            <a:ext cx="8857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Box 300">
            <a:extLst>
              <a:ext uri="{FF2B5EF4-FFF2-40B4-BE49-F238E27FC236}">
                <a16:creationId xmlns:a16="http://schemas.microsoft.com/office/drawing/2014/main" id="{A650D718-81E6-C34A-AA06-669C8384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161" y="5135680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0" name="Text Box 302">
            <a:extLst>
              <a:ext uri="{FF2B5EF4-FFF2-40B4-BE49-F238E27FC236}">
                <a16:creationId xmlns:a16="http://schemas.microsoft.com/office/drawing/2014/main" id="{8C2F6269-CD63-DC47-AA5A-D6F6AD85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524" y="5696068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1" name="Text Box 304">
            <a:extLst>
              <a:ext uri="{FF2B5EF4-FFF2-40B4-BE49-F238E27FC236}">
                <a16:creationId xmlns:a16="http://schemas.microsoft.com/office/drawing/2014/main" id="{43A2AD3C-9D79-9140-BB67-1BE3BD42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0" y="5044156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grpSp>
        <p:nvGrpSpPr>
          <p:cNvPr id="32" name="Group 100">
            <a:extLst>
              <a:ext uri="{FF2B5EF4-FFF2-40B4-BE49-F238E27FC236}">
                <a16:creationId xmlns:a16="http://schemas.microsoft.com/office/drawing/2014/main" id="{1BEC51D1-0886-F14D-B99F-4CA3879860C9}"/>
              </a:ext>
            </a:extLst>
          </p:cNvPr>
          <p:cNvGrpSpPr>
            <a:grpSpLocks/>
          </p:cNvGrpSpPr>
          <p:nvPr/>
        </p:nvGrpSpPr>
        <p:grpSpPr bwMode="auto">
          <a:xfrm>
            <a:off x="1934728" y="5072180"/>
            <a:ext cx="1027081" cy="688975"/>
            <a:chOff x="-44" y="1473"/>
            <a:chExt cx="981" cy="1105"/>
          </a:xfrm>
        </p:grpSpPr>
        <p:pic>
          <p:nvPicPr>
            <p:cNvPr id="33" name="Picture 101" descr="desktop_computer_stylized_medium">
              <a:extLst>
                <a:ext uri="{FF2B5EF4-FFF2-40B4-BE49-F238E27FC236}">
                  <a16:creationId xmlns:a16="http://schemas.microsoft.com/office/drawing/2014/main" id="{C4436358-53EB-1341-B2F7-BBA9BFD86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4813CA23-213B-0C4B-B526-D05F84EB96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103">
            <a:extLst>
              <a:ext uri="{FF2B5EF4-FFF2-40B4-BE49-F238E27FC236}">
                <a16:creationId xmlns:a16="http://schemas.microsoft.com/office/drawing/2014/main" id="{838A2555-9382-2A43-A8D2-3F77BF649C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77586" y="5110280"/>
            <a:ext cx="1051754" cy="669925"/>
            <a:chOff x="-44" y="1473"/>
            <a:chExt cx="981" cy="1105"/>
          </a:xfrm>
        </p:grpSpPr>
        <p:pic>
          <p:nvPicPr>
            <p:cNvPr id="42" name="Picture 104" descr="desktop_computer_stylized_medium">
              <a:extLst>
                <a:ext uri="{FF2B5EF4-FFF2-40B4-BE49-F238E27FC236}">
                  <a16:creationId xmlns:a16="http://schemas.microsoft.com/office/drawing/2014/main" id="{99E32CCD-2CED-C441-BCF6-83FBBB7A2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1DE64A0C-778E-0542-AF02-9D5203B331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Freeform 303">
            <a:extLst>
              <a:ext uri="{FF2B5EF4-FFF2-40B4-BE49-F238E27FC236}">
                <a16:creationId xmlns:a16="http://schemas.microsoft.com/office/drawing/2014/main" id="{D57CFF59-F6AE-0444-8D13-D8E49817EC92}"/>
              </a:ext>
            </a:extLst>
          </p:cNvPr>
          <p:cNvSpPr>
            <a:spLocks/>
          </p:cNvSpPr>
          <p:nvPr/>
        </p:nvSpPr>
        <p:spPr bwMode="auto">
          <a:xfrm>
            <a:off x="2868986" y="5356343"/>
            <a:ext cx="3135331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 299">
            <a:extLst>
              <a:ext uri="{FF2B5EF4-FFF2-40B4-BE49-F238E27FC236}">
                <a16:creationId xmlns:a16="http://schemas.microsoft.com/office/drawing/2014/main" id="{106F45C5-44D3-EB44-A1DD-18F6304B9226}"/>
              </a:ext>
            </a:extLst>
          </p:cNvPr>
          <p:cNvSpPr>
            <a:spLocks/>
          </p:cNvSpPr>
          <p:nvPr/>
        </p:nvSpPr>
        <p:spPr bwMode="auto">
          <a:xfrm>
            <a:off x="2900736" y="5392855"/>
            <a:ext cx="584553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reeform 301">
            <a:extLst>
              <a:ext uri="{FF2B5EF4-FFF2-40B4-BE49-F238E27FC236}">
                <a16:creationId xmlns:a16="http://schemas.microsoft.com/office/drawing/2014/main" id="{B0DADD8E-881D-B14F-BA59-384DC3B918B6}"/>
              </a:ext>
            </a:extLst>
          </p:cNvPr>
          <p:cNvSpPr>
            <a:spLocks/>
          </p:cNvSpPr>
          <p:nvPr/>
        </p:nvSpPr>
        <p:spPr bwMode="auto">
          <a:xfrm>
            <a:off x="2894387" y="5307130"/>
            <a:ext cx="1877656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E1CD52-668E-2940-80F2-B10C4C902272}"/>
              </a:ext>
            </a:extLst>
          </p:cNvPr>
          <p:cNvGrpSpPr/>
          <p:nvPr/>
        </p:nvGrpSpPr>
        <p:grpSpPr>
          <a:xfrm>
            <a:off x="6096000" y="5229664"/>
            <a:ext cx="860625" cy="398511"/>
            <a:chOff x="7493876" y="2774731"/>
            <a:chExt cx="1481958" cy="89462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24447EB-AF2A-A041-9AAF-22AE80BEBB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2DFC5C8-0F07-0646-B191-3F36D49C23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9560971-B62C-2E4C-935A-836B55269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E2E046A7-F455-5A48-9F2B-58FE95A5E2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B411AFE3-7C43-B447-9404-B41B6AD175D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49A557C-1B39-D44A-ABCE-44F29E0A3D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47C4949-2773-9643-AB8D-C5F0FC9CD57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" name="Rectangle 5">
            <a:extLst>
              <a:ext uri="{FF2B5EF4-FFF2-40B4-BE49-F238E27FC236}">
                <a16:creationId xmlns:a16="http://schemas.microsoft.com/office/drawing/2014/main" id="{C45704CB-2C2D-E04A-BF4B-17BB274AE2EB}"/>
              </a:ext>
            </a:extLst>
          </p:cNvPr>
          <p:cNvSpPr txBox="1">
            <a:spLocks noChangeArrowheads="1"/>
          </p:cNvSpPr>
          <p:nvPr/>
        </p:nvSpPr>
        <p:spPr>
          <a:xfrm>
            <a:off x="909932" y="3067365"/>
            <a:ext cx="10342830" cy="1723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sends three packets that will reach 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on path towards destination (with time-to-live field value of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)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will return packets to sender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sender measures time interval between transmission and reply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id="{B25BBF9C-F6B7-D74C-8D2F-80041D203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C3C10FBC-44D6-A3DF-C967-CA69A4DC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133" y="2192842"/>
            <a:ext cx="7772400" cy="3159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Real Internet delays and routes</a:t>
            </a:r>
            <a:endParaRPr lang="en-US" sz="4400" dirty="0"/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id="{6BA8008D-6458-AA4E-BF53-C2EE121DA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133" y="1091177"/>
            <a:ext cx="8193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  <a:effectLst/>
                <a:latin typeface="+mn-lt"/>
              </a:rPr>
              <a:t>traceroute</a:t>
            </a:r>
            <a:r>
              <a:rPr lang="en-US" sz="280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+mn-lt"/>
              </a:rPr>
              <a:t>unt.edu</a:t>
            </a:r>
            <a:endParaRPr lang="en-US" sz="280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5B7BE9BA-BD29-2540-9F9F-541887F3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70" y="6259665"/>
            <a:ext cx="6529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* Do some traceroutes from exotic countries at www.traceroute.org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86D7C8-597D-9743-AF6B-834300DFF928}"/>
              </a:ext>
            </a:extLst>
          </p:cNvPr>
          <p:cNvGrpSpPr/>
          <p:nvPr/>
        </p:nvGrpSpPr>
        <p:grpSpPr>
          <a:xfrm>
            <a:off x="2656115" y="2422501"/>
            <a:ext cx="9132147" cy="400110"/>
            <a:chOff x="-450009" y="5449587"/>
            <a:chExt cx="9132147" cy="400110"/>
          </a:xfrm>
        </p:grpSpPr>
        <p:sp>
          <p:nvSpPr>
            <p:cNvPr id="76" name="Text Box 12">
              <a:extLst>
                <a:ext uri="{FF2B5EF4-FFF2-40B4-BE49-F238E27FC236}">
                  <a16:creationId xmlns:a16="http://schemas.microsoft.com/office/drawing/2014/main" id="{417C0065-CF59-F04B-A2B4-24B98D2D9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638" y="5449587"/>
              <a:ext cx="62865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* means no response (probe lost, router not replying)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945742-6EAA-EB4A-8286-39E218644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0009" y="5754489"/>
              <a:ext cx="3022386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7CFBCC-5D80-154D-AFE4-84B6F3DE8CD2}"/>
              </a:ext>
            </a:extLst>
          </p:cNvPr>
          <p:cNvGrpSpPr/>
          <p:nvPr/>
        </p:nvGrpSpPr>
        <p:grpSpPr>
          <a:xfrm>
            <a:off x="3893457" y="1889803"/>
            <a:ext cx="3664425" cy="586065"/>
            <a:chOff x="3893457" y="1889803"/>
            <a:chExt cx="3664425" cy="586065"/>
          </a:xfrm>
        </p:grpSpPr>
        <p:sp>
          <p:nvSpPr>
            <p:cNvPr id="71" name="Text Box 7">
              <a:extLst>
                <a:ext uri="{FF2B5EF4-FFF2-40B4-BE49-F238E27FC236}">
                  <a16:creationId xmlns:a16="http://schemas.microsoft.com/office/drawing/2014/main" id="{7FD28BA9-B712-134B-86AC-CFCC39EB2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560" y="1889803"/>
              <a:ext cx="2548322" cy="35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</a:t>
              </a:r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F1026D73-2E6E-CF45-8EF3-ADEA186C5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3457" y="2063118"/>
              <a:ext cx="671512" cy="4127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2DB0FD1B-3421-FB44-A67B-6CAF879C8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3207" y="2052006"/>
              <a:ext cx="139700" cy="40481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B675A34D-78B1-1642-8329-2219BE434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8144" y="2061531"/>
              <a:ext cx="366713" cy="39052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6CE76B-0913-694C-A88F-94E62A67C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907" y="2052006"/>
              <a:ext cx="51201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F7106E5-CEC9-5B4C-9D96-768239ACF3F9}"/>
              </a:ext>
            </a:extLst>
          </p:cNvPr>
          <p:cNvSpPr/>
          <p:nvPr/>
        </p:nvSpPr>
        <p:spPr>
          <a:xfrm>
            <a:off x="3471402" y="2475869"/>
            <a:ext cx="2107205" cy="18237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93B100-C8EC-E14F-A08F-A5227BBD8A75}"/>
              </a:ext>
            </a:extLst>
          </p:cNvPr>
          <p:cNvGrpSpPr/>
          <p:nvPr/>
        </p:nvGrpSpPr>
        <p:grpSpPr>
          <a:xfrm>
            <a:off x="4285983" y="3887083"/>
            <a:ext cx="5873383" cy="356251"/>
            <a:chOff x="4285983" y="3887083"/>
            <a:chExt cx="5873383" cy="35625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9EA44-D208-F546-BC48-10986246EF9A}"/>
                </a:ext>
              </a:extLst>
            </p:cNvPr>
            <p:cNvGrpSpPr/>
            <p:nvPr/>
          </p:nvGrpSpPr>
          <p:grpSpPr>
            <a:xfrm>
              <a:off x="6677206" y="3887083"/>
              <a:ext cx="3482160" cy="356251"/>
              <a:chOff x="6677206" y="3887083"/>
              <a:chExt cx="3482160" cy="356251"/>
            </a:xfrm>
          </p:grpSpPr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461E9B9B-D89F-E045-903F-E4B91E6BD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16166" y="3887083"/>
                <a:ext cx="2743200" cy="356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Delay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different</a:t>
                </a: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! Why?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B545969-F2B6-3640-A5C7-754982F63617}"/>
                  </a:ext>
                </a:extLst>
              </p:cNvPr>
              <p:cNvCxnSpPr/>
              <p:nvPr/>
            </p:nvCxnSpPr>
            <p:spPr>
              <a:xfrm flipH="1">
                <a:off x="6677206" y="4090251"/>
                <a:ext cx="73896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D5D0FA-CF95-C647-8691-03423CEA1D6E}"/>
                </a:ext>
              </a:extLst>
            </p:cNvPr>
            <p:cNvSpPr/>
            <p:nvPr/>
          </p:nvSpPr>
          <p:spPr>
            <a:xfrm>
              <a:off x="4285983" y="3995702"/>
              <a:ext cx="2314602" cy="200312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55A976FD-BCA0-3B40-B7FA-0498D9E5E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E51A5F-3BFD-AA45-9015-FA67A9068CEF}"/>
              </a:ext>
            </a:extLst>
          </p:cNvPr>
          <p:cNvGrpSpPr/>
          <p:nvPr/>
        </p:nvGrpSpPr>
        <p:grpSpPr>
          <a:xfrm>
            <a:off x="4551470" y="4236503"/>
            <a:ext cx="1463604" cy="737240"/>
            <a:chOff x="7493876" y="2774731"/>
            <a:chExt cx="1481958" cy="894622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5FA248B-2934-6745-9856-5AF3D55755E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4C2270C-F816-EB48-8C45-11D133A7515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2D75490-DBD7-CD4E-9507-13309C8F3D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908415A0-8A5C-1A4E-8070-093DC0E972F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3DC1CB9-E35D-8A47-96B9-69E6D0AB98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FB05914E-C150-9A4F-87FB-EFF6CABA3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3C399649-B712-6449-9877-189E4033C11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Packet loss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1391460"/>
            <a:ext cx="10214897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 (aka buffer) preceding link in buffer has finite capacity</a:t>
            </a: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56569F92-5AAD-9F40-A054-24753CD8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4485753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18F6CFB2-B4C3-FF4C-8EBD-C6BA5187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525" y="4252390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24">
            <a:extLst>
              <a:ext uri="{FF2B5EF4-FFF2-40B4-BE49-F238E27FC236}">
                <a16:creationId xmlns:a16="http://schemas.microsoft.com/office/drawing/2014/main" id="{F58C5444-79DC-A048-A0CF-7240C0E2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450" y="4646090"/>
            <a:ext cx="411163" cy="525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EFEEAE34-B698-3F47-9A0D-006ECF3EC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649265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AE188F1E-1184-A64B-B5F3-5F151D65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44924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F30C236D-7EC4-B04F-8EB6-339D1686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5" name="Rectangle 30">
            <a:extLst>
              <a:ext uri="{FF2B5EF4-FFF2-40B4-BE49-F238E27FC236}">
                <a16:creationId xmlns:a16="http://schemas.microsoft.com/office/drawing/2014/main" id="{B7406385-23A2-9C4F-8A53-96A85929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452067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8" name="Text Box 35">
            <a:extLst>
              <a:ext uri="{FF2B5EF4-FFF2-40B4-BE49-F238E27FC236}">
                <a16:creationId xmlns:a16="http://schemas.microsoft.com/office/drawing/2014/main" id="{C833E180-F225-A549-A822-0F0480D8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3780903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</a:p>
        </p:txBody>
      </p:sp>
      <p:sp>
        <p:nvSpPr>
          <p:cNvPr id="89" name="Text Box 36">
            <a:extLst>
              <a:ext uri="{FF2B5EF4-FFF2-40B4-BE49-F238E27FC236}">
                <a16:creationId xmlns:a16="http://schemas.microsoft.com/office/drawing/2014/main" id="{C9D7A519-A3AA-6647-941B-B0361114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766740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</a:p>
        </p:txBody>
      </p:sp>
      <p:sp>
        <p:nvSpPr>
          <p:cNvPr id="90" name="Text Box 40">
            <a:extLst>
              <a:ext uri="{FF2B5EF4-FFF2-40B4-BE49-F238E27FC236}">
                <a16:creationId xmlns:a16="http://schemas.microsoft.com/office/drawing/2014/main" id="{57B3723E-06BE-9E4B-B5FD-DB428178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690415"/>
            <a:ext cx="2790700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91" name="Line 41">
            <a:extLst>
              <a:ext uri="{FF2B5EF4-FFF2-40B4-BE49-F238E27FC236}">
                <a16:creationId xmlns:a16="http://schemas.microsoft.com/office/drawing/2014/main" id="{B860767E-6CC8-4645-AC66-7ECC72234871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875338" y="3982515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E3AED2F6-EFE4-C14B-9BB5-4F182D4B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519090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3" name="Rectangle 57">
            <a:extLst>
              <a:ext uri="{FF2B5EF4-FFF2-40B4-BE49-F238E27FC236}">
                <a16:creationId xmlns:a16="http://schemas.microsoft.com/office/drawing/2014/main" id="{29DF6AAC-1EDB-6E49-9208-EAB393D3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2226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id="{07A9771F-08E4-EC45-A210-A58888CE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51909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id="{086BD240-8D3B-8946-8C05-8A6C5C27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51909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6" name="Rectangle 61">
            <a:extLst>
              <a:ext uri="{FF2B5EF4-FFF2-40B4-BE49-F238E27FC236}">
                <a16:creationId xmlns:a16="http://schemas.microsoft.com/office/drawing/2014/main" id="{84D69E10-50C6-F34A-B4EE-565277C4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75F2BC7C-9881-3742-BAF2-C9ADF04C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4496865"/>
            <a:ext cx="1171575" cy="242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0" name="Text Box 65">
            <a:extLst>
              <a:ext uri="{FF2B5EF4-FFF2-40B4-BE49-F238E27FC236}">
                <a16:creationId xmlns:a16="http://schemas.microsoft.com/office/drawing/2014/main" id="{2FE5E5BD-F2D9-044C-AF8E-8A3AB1A6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629" y="3509440"/>
            <a:ext cx="16242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buffer 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F4810747-BBCA-F145-AF10-7157860AA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5" y="4117453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02" name="Group 48">
            <a:extLst>
              <a:ext uri="{FF2B5EF4-FFF2-40B4-BE49-F238E27FC236}">
                <a16:creationId xmlns:a16="http://schemas.microsoft.com/office/drawing/2014/main" id="{ABFCEC87-7465-524D-A5DC-C75187D44BB1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801540"/>
            <a:ext cx="820738" cy="688975"/>
            <a:chOff x="-44" y="1473"/>
            <a:chExt cx="981" cy="1105"/>
          </a:xfrm>
        </p:grpSpPr>
        <p:pic>
          <p:nvPicPr>
            <p:cNvPr id="103" name="Picture 49" descr="desktop_computer_stylized_medium">
              <a:extLst>
                <a:ext uri="{FF2B5EF4-FFF2-40B4-BE49-F238E27FC236}">
                  <a16:creationId xmlns:a16="http://schemas.microsoft.com/office/drawing/2014/main" id="{8250C605-2170-E94B-8DB9-90219930D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B861D779-BA88-6649-AECC-FC09FC3CA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05" name="Group 51">
            <a:extLst>
              <a:ext uri="{FF2B5EF4-FFF2-40B4-BE49-F238E27FC236}">
                <a16:creationId xmlns:a16="http://schemas.microsoft.com/office/drawing/2014/main" id="{C2F7650A-DE11-CA4D-8362-974E3036A08A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4792140"/>
            <a:ext cx="820737" cy="688975"/>
            <a:chOff x="-44" y="1473"/>
            <a:chExt cx="981" cy="1105"/>
          </a:xfrm>
        </p:grpSpPr>
        <p:pic>
          <p:nvPicPr>
            <p:cNvPr id="106" name="Picture 52" descr="desktop_computer_stylized_medium">
              <a:extLst>
                <a:ext uri="{FF2B5EF4-FFF2-40B4-BE49-F238E27FC236}">
                  <a16:creationId xmlns:a16="http://schemas.microsoft.com/office/drawing/2014/main" id="{31AB66C4-A2A2-4F4D-B6A5-CBADCEEE6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8CFBA43E-78F2-5846-9CDF-6F8E882EA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3C1C6-6FFC-4542-8569-381842BD5BB2}"/>
              </a:ext>
            </a:extLst>
          </p:cNvPr>
          <p:cNvGrpSpPr/>
          <p:nvPr/>
        </p:nvGrpSpPr>
        <p:grpSpPr>
          <a:xfrm>
            <a:off x="971989" y="1867073"/>
            <a:ext cx="10214897" cy="3871598"/>
            <a:chOff x="971989" y="1867073"/>
            <a:chExt cx="10214897" cy="387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FB3ADB-070D-EA41-8E10-638DD4679B17}"/>
                </a:ext>
              </a:extLst>
            </p:cNvPr>
            <p:cNvGrpSpPr/>
            <p:nvPr/>
          </p:nvGrpSpPr>
          <p:grpSpPr>
            <a:xfrm>
              <a:off x="4381500" y="4714353"/>
              <a:ext cx="2873096" cy="1024318"/>
              <a:chOff x="4381500" y="4714353"/>
              <a:chExt cx="2873096" cy="1024318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E5168849-CF99-FD4F-B6DF-2D06EA648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4868340"/>
                <a:ext cx="147637" cy="200025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7" name="Line 33">
                <a:extLst>
                  <a:ext uri="{FF2B5EF4-FFF2-40B4-BE49-F238E27FC236}">
                    <a16:creationId xmlns:a16="http://schemas.microsoft.com/office/drawing/2014/main" id="{6D0E3F69-DD55-B34E-B881-C7D2F1D6A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1500" y="4714353"/>
                <a:ext cx="106363" cy="146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D41187D-B5D0-F44B-B4AF-7556A07DC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9" name="Text Box 64">
                <a:extLst>
                  <a:ext uri="{FF2B5EF4-FFF2-40B4-BE49-F238E27FC236}">
                    <a16:creationId xmlns:a16="http://schemas.microsoft.com/office/drawing/2014/main" id="{F2BB1DAE-AB56-8246-A3D6-8E5A69B8F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999971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packet arriving to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full buffer is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54211E9D-8A8E-BF41-BDEC-889453887B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71989" y="1867073"/>
              <a:ext cx="10214897" cy="2117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arriving to full queue dropped (aka lost)</a:t>
              </a:r>
            </a:p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lost packet may be retransmitted by previous node, by source end system, or not at all</a:t>
              </a:r>
            </a:p>
          </p:txBody>
        </p:sp>
      </p:grp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589565F1-CC81-D148-8C2B-5587C471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8846</TotalTime>
  <Words>3271</Words>
  <Application>Microsoft Macintosh PowerPoint</Application>
  <PresentationFormat>Widescreen</PresentationFormat>
  <Paragraphs>638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ＭＳ Ｐゴシック</vt:lpstr>
      <vt:lpstr>Arial</vt:lpstr>
      <vt:lpstr>Calibri</vt:lpstr>
      <vt:lpstr>Gill Sans MT</vt:lpstr>
      <vt:lpstr>Helvetica Neue</vt:lpstr>
      <vt:lpstr>Times New Roman</vt:lpstr>
      <vt:lpstr>Wingdings</vt:lpstr>
      <vt:lpstr>ZapfDingbats</vt:lpstr>
      <vt:lpstr>Office Theme</vt:lpstr>
      <vt:lpstr>CSCE 5580 – Computer Networks  Instructor: Tao Wang</vt:lpstr>
      <vt:lpstr>Chapter 1: roadmap</vt:lpstr>
      <vt:lpstr>How do packet delay and loss occur?</vt:lpstr>
      <vt:lpstr>Packet delay: four sources</vt:lpstr>
      <vt:lpstr>Packet delay: four sources</vt:lpstr>
      <vt:lpstr>Packet queueing delay</vt:lpstr>
      <vt:lpstr>“Real” Internet delays and routes</vt:lpstr>
      <vt:lpstr>Real Internet delays and routes</vt:lpstr>
      <vt:lpstr>Packet loss</vt:lpstr>
      <vt:lpstr>Throughput</vt:lpstr>
      <vt:lpstr>Throughput</vt:lpstr>
      <vt:lpstr>Throughput: network scenario</vt:lpstr>
      <vt:lpstr>Questions? </vt:lpstr>
      <vt:lpstr>Questions? </vt:lpstr>
      <vt:lpstr>Chapter 1: roadmap</vt:lpstr>
      <vt:lpstr>Network security</vt:lpstr>
      <vt:lpstr>Network security</vt:lpstr>
      <vt:lpstr>Bad guys: packet interception</vt:lpstr>
      <vt:lpstr>Bad guys:  fake identity</vt:lpstr>
      <vt:lpstr>Bad guys: denial of service</vt:lpstr>
      <vt:lpstr>Lines of defense:</vt:lpstr>
      <vt:lpstr>Chapter 1: roadmap</vt:lpstr>
      <vt:lpstr>Protocol “layers” and reference models</vt:lpstr>
      <vt:lpstr>Why layering?</vt:lpstr>
      <vt:lpstr>Layered Internet protocol stack</vt:lpstr>
      <vt:lpstr>Services, Layering and Encapsulation</vt:lpstr>
      <vt:lpstr>Services, Layering and Encapsulation</vt:lpstr>
      <vt:lpstr>Services, Layering and Encapsulation</vt:lpstr>
      <vt:lpstr>Services, Layering and Encapsulation</vt:lpstr>
      <vt:lpstr>Encapsulation: an end-end view</vt:lpstr>
      <vt:lpstr>ISO/OSI reference model</vt:lpstr>
      <vt:lpstr>Chapter 1: summary</vt:lpstr>
      <vt:lpstr>Wireshark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Zalavadia, Kishan Kumar</cp:lastModifiedBy>
  <cp:revision>291</cp:revision>
  <dcterms:created xsi:type="dcterms:W3CDTF">2020-01-18T07:24:59Z</dcterms:created>
  <dcterms:modified xsi:type="dcterms:W3CDTF">2024-09-30T18:21:06Z</dcterms:modified>
</cp:coreProperties>
</file>