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1253" r:id="rId2"/>
    <p:sldId id="964" r:id="rId3"/>
    <p:sldId id="1047" r:id="rId4"/>
    <p:sldId id="1154" r:id="rId5"/>
    <p:sldId id="1263" r:id="rId6"/>
    <p:sldId id="1264" r:id="rId7"/>
    <p:sldId id="1041" r:id="rId8"/>
    <p:sldId id="1218" r:id="rId9"/>
    <p:sldId id="1155" r:id="rId10"/>
    <p:sldId id="1221" r:id="rId11"/>
    <p:sldId id="1224" r:id="rId12"/>
    <p:sldId id="1226" r:id="rId13"/>
    <p:sldId id="1265" r:id="rId14"/>
    <p:sldId id="1052" r:id="rId15"/>
    <p:sldId id="1216" r:id="rId16"/>
    <p:sldId id="1054" r:id="rId17"/>
    <p:sldId id="1055" r:id="rId18"/>
    <p:sldId id="1160" r:id="rId19"/>
    <p:sldId id="1266" r:id="rId20"/>
    <p:sldId id="1161" r:id="rId21"/>
    <p:sldId id="1162" r:id="rId22"/>
    <p:sldId id="1163" r:id="rId23"/>
    <p:sldId id="1164" r:id="rId24"/>
    <p:sldId id="1165" r:id="rId25"/>
    <p:sldId id="1166" r:id="rId26"/>
    <p:sldId id="1167" r:id="rId27"/>
    <p:sldId id="1058" r:id="rId28"/>
    <p:sldId id="1168" r:id="rId29"/>
    <p:sldId id="1169" r:id="rId30"/>
    <p:sldId id="1170" r:id="rId31"/>
    <p:sldId id="1267" r:id="rId32"/>
    <p:sldId id="1171" r:id="rId33"/>
    <p:sldId id="1043" r:id="rId34"/>
    <p:sldId id="1061" r:id="rId35"/>
    <p:sldId id="1213" r:id="rId36"/>
    <p:sldId id="1214" r:id="rId37"/>
    <p:sldId id="1255" r:id="rId38"/>
    <p:sldId id="1062" r:id="rId39"/>
    <p:sldId id="1063" r:id="rId40"/>
    <p:sldId id="1064" r:id="rId41"/>
    <p:sldId id="1066" r:id="rId42"/>
    <p:sldId id="1065" r:id="rId43"/>
    <p:sldId id="1067" r:id="rId44"/>
    <p:sldId id="1083" r:id="rId45"/>
    <p:sldId id="1068" r:id="rId46"/>
    <p:sldId id="1069" r:id="rId47"/>
    <p:sldId id="1070" r:id="rId48"/>
    <p:sldId id="1071" r:id="rId49"/>
    <p:sldId id="1072" r:id="rId50"/>
    <p:sldId id="1073" r:id="rId51"/>
    <p:sldId id="1074" r:id="rId52"/>
    <p:sldId id="1075" r:id="rId53"/>
    <p:sldId id="1076" r:id="rId54"/>
    <p:sldId id="1204" r:id="rId55"/>
    <p:sldId id="1103" r:id="rId56"/>
    <p:sldId id="1205" r:id="rId57"/>
    <p:sldId id="1078" r:id="rId58"/>
    <p:sldId id="1079" r:id="rId59"/>
    <p:sldId id="1080" r:id="rId60"/>
    <p:sldId id="1082" r:id="rId61"/>
    <p:sldId id="1206" r:id="rId62"/>
    <p:sldId id="1081" r:id="rId63"/>
    <p:sldId id="1207" r:id="rId64"/>
    <p:sldId id="1087" r:id="rId65"/>
    <p:sldId id="1208" r:id="rId66"/>
    <p:sldId id="1090" r:id="rId67"/>
    <p:sldId id="1222" r:id="rId68"/>
    <p:sldId id="1092" r:id="rId69"/>
    <p:sldId id="1209" r:id="rId70"/>
    <p:sldId id="1210" r:id="rId71"/>
    <p:sldId id="1211" r:id="rId72"/>
    <p:sldId id="121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81968"/>
  </p:normalViewPr>
  <p:slideViewPr>
    <p:cSldViewPr snapToGrid="0" snapToObjects="1">
      <p:cViewPr varScale="1">
        <p:scale>
          <a:sx n="98" d="100"/>
          <a:sy n="98" d="100"/>
        </p:scale>
        <p:origin x="1368" y="184"/>
      </p:cViewPr>
      <p:guideLst>
        <p:guide orient="horz" pos="96"/>
        <p:guide/>
      </p:guideLst>
    </p:cSldViewPr>
  </p:slideViewPr>
  <p:notesTextViewPr>
    <p:cViewPr>
      <p:scale>
        <a:sx n="140" d="100"/>
        <a:sy n="140" d="100"/>
      </p:scale>
      <p:origin x="0" y="-13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1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Right image is common for segment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TCP has a much larger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need to establish a connection (basically means UDP).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only care about the destination and don’t care about the 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P3, P4 – sender.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P1 –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We always have large port numbers because small port numbers are already taken.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Packets go to the same socket as the destination port is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packets here will </a:t>
            </a:r>
            <a:r>
              <a:rPr lang="en-US"/>
              <a:t>go it </a:t>
            </a:r>
            <a:r>
              <a:rPr lang="en-US" dirty="0"/>
              <a:t>different sockets if it has different port numbers (1 tuple is different it will go to different sockets).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TCP.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80 means it’s a web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100 clients, then we need 100 sockets/process.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overhead, it's simple.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provide reliable service (If the packet is lost then it is gone).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Benefit- It's connectionless- no handshaking – no connection establishment.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sequence numbers unlike TCP.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Length – Indicate the size of the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Checksum – Used to check the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UDP socket is identified by only the destination IP address and destination port number, no need for source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Verify the integrity.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11 is the checksum.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Put 11 as the last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checksum is different, so the receiver will discard the packet.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packets it not integer, its bit sequence. So we add bit sequence to get the checksum.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the extra bit to the remaining 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header in the transport layer is the port number, that is used to identify an application in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different transport layer protocols for IOT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checksum is a basic way to check the integrity; it has redundancy. Because if the bits are flipped. As shown above, the checksum is still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DES: Encryption scheme.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|| : concatenation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 is divided into blocks; each block is 64 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Exclusive Or (XOR) is it almost like a checksum?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Delta(M) = x1^x2^x3….^</a:t>
            </a:r>
            <a:r>
              <a:rPr lang="en-US" dirty="0" err="1"/>
              <a:t>xm</a:t>
            </a:r>
            <a:r>
              <a:rPr lang="en-US" dirty="0"/>
              <a:t> result is 64 bit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cannot change the encrypted result (EK(Delta(M)).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 is not encrypted.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M, MAC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Ans</a:t>
            </a:r>
            <a:r>
              <a:rPr lang="en-US" b="0" u="none" dirty="0"/>
              <a:t>:  We cant change MAC because it is encrypted, but we can change message 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dirty="0"/>
              <a:t>Flip both the bits for x1 and x2 and x3,…. And make sure XOR result is same.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dirty="0"/>
              <a:t>Ex 0 </a:t>
            </a:r>
            <a:r>
              <a:rPr lang="en-US" b="0" u="none" dirty="0" err="1"/>
              <a:t>xor</a:t>
            </a:r>
            <a:r>
              <a:rPr lang="en-US" b="0" u="none" dirty="0"/>
              <a:t> 1 is 1. If we flip 1 </a:t>
            </a:r>
            <a:r>
              <a:rPr lang="en-US" b="0" u="none" dirty="0" err="1"/>
              <a:t>xor</a:t>
            </a:r>
            <a:r>
              <a:rPr lang="en-US" b="0" u="none" dirty="0"/>
              <a:t> 0 is </a:t>
            </a:r>
            <a:r>
              <a:rPr lang="en-US" b="0" u="none"/>
              <a:t>also 1.</a:t>
            </a:r>
            <a:endParaRPr lang="en-US" b="0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37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Advantages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don’t need a handshake (no connection) hence Reducing overhead.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7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Reliable: Everything is received correctly and in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15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find a package that is corrected or lost, it will inform the transmitter to re-transmit that particular packet.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671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17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E7F9-C4C1-96FB-6E4B-067A7E6A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25B12-638F-6412-248E-1262E3445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37B9C-0108-7F2D-ED0F-847487FE9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43522-1AF5-1FF8-8E7F-A861C9FBA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45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transfer the package reliability the application will call </a:t>
            </a:r>
            <a:r>
              <a:rPr lang="en-US" dirty="0" err="1"/>
              <a:t>rdt_send</a:t>
            </a:r>
            <a:r>
              <a:rPr lang="en-US" dirty="0"/>
              <a:t>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Udt_send</a:t>
            </a:r>
            <a:r>
              <a:rPr lang="en-US" dirty="0"/>
              <a:t>(): Unreliable – Service provided by lower level like network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reliability, but we get unreliable by the network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Senders have algorithms to send reliable packets via unreliable channels.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Reciever</a:t>
            </a:r>
            <a:r>
              <a:rPr lang="en-US" dirty="0"/>
              <a:t> will have algorithm to check the package reliability. If everything is correct then the data is extracted and sent up.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704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want to implement some methods, we need to make sure the packet is reliable and in proper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Action: move from one state to other what function we will call (function to send out packet?,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24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message will have its unique port number (It has source and destination port numbers).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Rdt1.0: Only one packet at a time is sent.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separate machines for sender and receive.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Sender</a:t>
            </a:r>
            <a:r>
              <a:rPr lang="en-US" b="0" u="none" dirty="0"/>
              <a:t>:</a:t>
            </a:r>
            <a:endParaRPr lang="en-US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got a message from the application, we went back to the wait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don’t need to take feedback. After all, we know it will get because we are sending 1 packet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Received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it’s a reliable channel, we don’t need to send the feedback because everything is perfect.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451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unreliable, and we assume we have bit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a bit of error, then transmit the correct packet.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Whenever the packet is received, it will send feedback, which will tell whether the packet is received correctly or if we need a re-transmission.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97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ACK, the sender will move to the next state, and if NAK, the sender will retransmit.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sender will wait for the feedback.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also, we only send one packet at a time, with no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317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 err="1"/>
              <a:t>Sender</a:t>
            </a:r>
            <a:r>
              <a:rPr lang="en-US" b="0" u="none" dirty="0" err="1"/>
              <a:t>:ggttr</a:t>
            </a:r>
            <a:endParaRPr lang="en-US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sender will have two states.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make_pkt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(data, checksum): </a:t>
            </a:r>
            <a:r>
              <a:rPr lang="en-US" dirty="0"/>
              <a:t>Create a </a:t>
            </a:r>
            <a:r>
              <a:rPr lang="en-US" dirty="0" err="1"/>
              <a:t>packetreliable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sndpkt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 </a:t>
            </a:r>
            <a:r>
              <a:rPr lang="en-US" dirty="0"/>
              <a:t>Send the packet via unreliable channel.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isACK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): This is from the receiver. If it's ACK, the packet has been received correctly, then we can move to next state.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Reciever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 this algorithm, sender knows the state of receiver.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77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Senders don’t need to know the state of the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66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33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Problem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this, we only consider the packet sent by the sender to be corrupt.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packet(ACK or NAK) sent by the receiver can also be corrupt.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receiver sends NAK (corrupt), the sender will send the packet again. So, the receiver will get duplicate packets.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1461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an additional header in the packet, which is the sequence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time we send one packet wait till the receiver receives the packet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924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we fix the duplicate issue, we use sequence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sequence numbers are enough (0 or 1) – duplicate packet or Current packet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Wait feedback from sender and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Self-loops are for errors. And reset it without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Sequence 0 is for 1</a:t>
            </a:r>
            <a:r>
              <a:rPr lang="en-US" baseline="30000" dirty="0"/>
              <a:t>st</a:t>
            </a:r>
            <a:r>
              <a:rPr lang="en-US" dirty="0"/>
              <a:t> packet; sequence 1 is for 2</a:t>
            </a:r>
            <a:r>
              <a:rPr lang="en-US" baseline="30000" dirty="0"/>
              <a:t>nd</a:t>
            </a:r>
            <a:r>
              <a:rPr lang="en-US" dirty="0"/>
              <a:t> packet.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similar to 2.0 but here we explain to 4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6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for duplicate packets received, the receiver will still send 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don’t consider that the packet is lost during the transmission, we only check whether the packet has any error. (So here we consider that the packet has always arrived; we will not consider the case where the receiver doesn’t get any packet).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1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seq. #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(0,1) will suffice.  Why? : For this case, yes, because we are using stop and wait, where we only send one packet at a time, if we send more packages at a time, then we need more sequence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have four states because we have two sequence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94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doesn’t include certain things.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today's protocols, we only use ACK.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packet is not correctly received, we acknowledge (ACK) the previous packet which is correctly received.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9158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acknowledgment also will have some information. Like acknowledgment is 1 or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89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packet loss.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749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get the packet in some reasonable time, then we retransmit the packet.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tricky question: how much is the reasonable time? – It depends.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time is too short, we can have unnecessary transmissions.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it's too long, then it's not that 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research that will estimate how much time to have based on round trip time and some adjustments.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rdt 2.1 and 2.2 protocols. Top two states when sending packet with zero seq # and bottom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timer is for packet 0, and the below timer is for packet 1. They can also share the timer because it's not overlapping.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graph shows if every time went perfectly.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rdt 2.1 and 2.2 protocols. Top two states when sending packet with zero seq # and bottom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get corrupt or duplicate acknowledgment, we stay in the same state without doing anything.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design, we only retransmit the packet only when the time is 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Ignore all the acknowledgments when we move to a new state (Self-loops top left and bottom right).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only need one timer for rdt3.0.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d) Nothing is lost, but there is too much delay, maybe because the router had too much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Tricky case: What if the last ack1 (which is ignored) is received after sending pk1. Then the sender will think that the ack1 is for the pkt1 which it sends. Then it’s a tricky thing. But we ignore that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RTT=30 msec, 1KB pkt every 30 msec: 33kB/sec thruput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the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1Gbps link means we can send 1GB in 1 sec.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We need 8microsecons to push the packet to the link. So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reciver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will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recive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the packet in 8micro seconds after the sender has sent the packet.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We wait for 15milli second for the packet to send. And another 15 milli seconds to receive the acknowledge,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Reliable: Packet arrived without error in proper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Flow control: Make sure the packet does not overflow the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UDP is simpler than TCP.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RTT: Round trip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only use short time to transmit and other time we 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U: Utilization.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wait time at the transmitter. </a:t>
            </a:r>
            <a:r>
              <a:rPr lang="en-US"/>
              <a:t>Mostly, it's ideal.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 multiple packets to be 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885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we allow three packets.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is significantly increased, but it’s 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RTT is a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228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Window sizes 14 and 8 have been sent but are not yet acknowledged, and six sequence numbers are available for us. In the window, but no calls from above to use them.</a:t>
            </a:r>
          </a:p>
          <a:p>
            <a:endParaRPr lang="en-US" dirty="0"/>
          </a:p>
          <a:p>
            <a:r>
              <a:rPr lang="en-US" dirty="0"/>
              <a:t>Note – we’ll skip the Go-Back-N FSM specification you can check that out in PowerPoint slides or book)</a:t>
            </a:r>
          </a:p>
          <a:p>
            <a:endParaRPr lang="en-US" dirty="0"/>
          </a:p>
          <a:p>
            <a:r>
              <a:rPr lang="en-US" dirty="0"/>
              <a:t>TCP uses cumulative ACK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Green is the packets which are already received properly.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Yellow: The packet is sent, but no acknowledgment from the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Blue: An additional packet that can be sent, but we haven’t sent it. (It's usable)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White: Even if we generate the packet, we cannot send it because it's not in the window.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Acknowledge will be a bit different. We only acknowledgment the packets which are received in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– Ack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– Ack-2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– Not 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– Ack 2 (Last packet correctly received and in order)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Acknowledged packet will not be in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140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 – we’ll skip the Go-Back-N FSM specification (actually it’s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packet with gray color is received, then we acknowledge the gray packet and all the next pink packets,.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Pink: Packets that have arrived but are not in order (The gray packet in the middle is missing).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17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skip FSM specification for GBN – check out the book or ppt – and let’s watch GBN sender and receivers  in action.</a:t>
            </a:r>
          </a:p>
          <a:p>
            <a:r>
              <a:rPr lang="en-US" dirty="0"/>
              <a:t>Let assume a window size of 4.  at t=0, sender sends packets 0, 1, 2 3, 4, and packet 2 will be lost</a:t>
            </a:r>
          </a:p>
          <a:p>
            <a:endParaRPr lang="en-US" dirty="0"/>
          </a:p>
          <a:p>
            <a:r>
              <a:rPr lang="en-US" dirty="0"/>
              <a:t>At the receiver:</a:t>
            </a:r>
          </a:p>
          <a:p>
            <a:r>
              <a:rPr lang="en-US" dirty="0"/>
              <a:t>Packet 0 received ACK0 generated</a:t>
            </a:r>
          </a:p>
          <a:p>
            <a:r>
              <a:rPr lang="en-US" dirty="0"/>
              <a:t>Packet 1 received ACK1 generated</a:t>
            </a:r>
          </a:p>
          <a:p>
            <a:r>
              <a:rPr lang="en-US" dirty="0"/>
              <a:t>Packet 2 is lost, and so when packet 3 is received, ACK 1 is sent – that’s the cumulative ACK, re-Acknowledging the receipt of packet 1. and in this implementation packet 3 is discarded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386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important mechanism of GBN was the use of the cumulative acknowledgements, and as we mentioned, cumulative ACKs are used in TCP</a:t>
            </a:r>
          </a:p>
          <a:p>
            <a:endParaRPr lang="en-US" dirty="0"/>
          </a:p>
          <a:p>
            <a:r>
              <a:rPr lang="en-US" dirty="0"/>
              <a:t>An alternate ACK mechanism would be for the receiver to individually acknowledge specific packets as they are received.  This mechanism is at the heart of the Selective repeat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8948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move the window only if we receive the packet in the correct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479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packet is in order, its data will be delivered, as will any buffered data that can now be delivered in order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a window of 10 packets, we need to have 10 timers.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is simple in Go-back N when compared to selective repeat.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Selective repeat is reliable when compared to </a:t>
            </a:r>
            <a:r>
              <a:rPr lang="en-US"/>
              <a:t>go back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12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2702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8764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30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Multiplexing is done by the sender.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8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sending a packet then we need to make sure the application sends the correct port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combination of port number (to identify different applications) and IP address (to identify different clients)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than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2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 mySocket1        = new DatagramSocket(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8F00F9B4-0BB2-B845-92FC-6EB6032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US" sz="600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Question</a:t>
            </a: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E2E5-20EC-7DAA-D9A8-63734FD9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56" y="1550536"/>
            <a:ext cx="93752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Alice developed a message authentication code (MAC) based on DES. Her algorithm works as follows: For a given input message M, represent M as M = (X1 || X2 || ... || </a:t>
            </a:r>
            <a:r>
              <a:rPr lang="en-US" dirty="0" err="1">
                <a:effectLst/>
              </a:rPr>
              <a:t>Xm</a:t>
            </a:r>
            <a:r>
              <a:rPr lang="en-US" dirty="0">
                <a:effectLst/>
              </a:rPr>
              <a:t>), where Xi is a 64-bit block and || represents concatenation. Compute Delta(M) = X1 ^ X2 ^ ... ^ </a:t>
            </a:r>
            <a:r>
              <a:rPr lang="en-US" dirty="0" err="1">
                <a:effectLst/>
              </a:rPr>
              <a:t>Xm</a:t>
            </a:r>
            <a:r>
              <a:rPr lang="en-US" dirty="0">
                <a:effectLst/>
              </a:rPr>
              <a:t>, where ^ represents bit-wise XOR. Then the MAC for M is computed as CK(M) = EK(Delta(M)), where E is DES encryption algorithm and K is the secret key. Unfortunately, this scheme is vulnerable. Describe an attack against it.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30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691E7-EAAE-3346-9874-13E19E43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58F9-547C-2644-99EE-6ECDE636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F496148B-2840-6E48-8844-F185577E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A8CA74F-CA34-FE4D-BBA8-48490B128E60}"/>
              </a:ext>
            </a:extLst>
          </p:cNvPr>
          <p:cNvSpPr/>
          <p:nvPr/>
        </p:nvSpPr>
        <p:spPr>
          <a:xfrm>
            <a:off x="295893" y="1816276"/>
            <a:ext cx="5265664" cy="23946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1B4EA5-1C05-1743-AB9A-0E0C38CDA1C5}"/>
              </a:ext>
            </a:extLst>
          </p:cNvPr>
          <p:cNvSpPr/>
          <p:nvPr/>
        </p:nvSpPr>
        <p:spPr>
          <a:xfrm>
            <a:off x="5448822" y="3106456"/>
            <a:ext cx="638827" cy="101460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614158-9985-B744-A5F2-706D5EF5D7E9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368BA48-D0C1-5949-880D-4FFAA26CCEC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F8B5D732-7735-9D4B-9D7A-0E2219A4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2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10FC6-F569-2147-8E13-9C3CBF349C22}"/>
              </a:ext>
            </a:extLst>
          </p:cNvPr>
          <p:cNvGrpSpPr/>
          <p:nvPr/>
        </p:nvGrpSpPr>
        <p:grpSpPr>
          <a:xfrm>
            <a:off x="995688" y="3550466"/>
            <a:ext cx="9016751" cy="2246769"/>
            <a:chOff x="995688" y="4013928"/>
            <a:chExt cx="9016751" cy="2246769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94493B-88BF-134F-B1BA-C0BD341D486C}"/>
                </a:ext>
              </a:extLst>
            </p:cNvPr>
            <p:cNvSpPr txBox="1"/>
            <p:nvPr/>
          </p:nvSpPr>
          <p:spPr>
            <a:xfrm>
              <a:off x="995688" y="4013928"/>
              <a:ext cx="48153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Complexity of reliable data transfer protocol  will depend (strongly) on characteristics of unreliable channel (lose, corrupt, reorder data?)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FCEAF-463D-2648-AB33-C825C90C6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610" y="4167212"/>
              <a:ext cx="1091351" cy="1001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B021F0-9489-874C-A482-48774A1F4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941" y="4291381"/>
              <a:ext cx="4211498" cy="8863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05A41E28-36B5-F84E-9E12-7529960E3C65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C1568F9-7215-6C43-8C2A-E0D8D4F2877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lide Number Placeholder 2">
            <a:extLst>
              <a:ext uri="{FF2B5EF4-FFF2-40B4-BE49-F238E27FC236}">
                <a16:creationId xmlns:a16="http://schemas.microsoft.com/office/drawing/2014/main" id="{ADF8FD71-EE62-D045-9E44-162D8557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74D83-DE75-05B6-49B6-110ABE6E6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9BC5953D-096B-6E55-6CEE-BE369C3B5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156E7D-F463-D94C-71C8-AB2D9DDD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/>
          <a:lstStyle/>
          <a:p>
            <a:r>
              <a:rPr lang="en-US" dirty="0"/>
              <a:t>What do we need for </a:t>
            </a:r>
            <a:r>
              <a:rPr lang="en-US" sz="4400" dirty="0"/>
              <a:t>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379B3-5310-481C-F74A-F1C82120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3606" cy="41658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9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 protocol (rdt): interfaces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D26B5-5E98-5E4A-87D8-7FA097DF959B}"/>
              </a:ext>
            </a:extLst>
          </p:cNvPr>
          <p:cNvGrpSpPr/>
          <p:nvPr/>
        </p:nvGrpSpPr>
        <p:grpSpPr>
          <a:xfrm>
            <a:off x="2579501" y="2165159"/>
            <a:ext cx="7088417" cy="3419122"/>
            <a:chOff x="2293693" y="1943479"/>
            <a:chExt cx="7088417" cy="341912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3481010" y="2124363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4077480" y="2576394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4263" y="2004894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6726088" y="2075463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6785217" y="2548684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3735" y="1943479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19" y="289801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6614663" y="287030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3110199" y="4881020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52" y="2795325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3443" y="2731748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3042206" y="3300756"/>
              <a:ext cx="200103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6413059" y="3328511"/>
              <a:ext cx="200103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4071724" y="4602963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6784894" y="4598122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0730B-D0ED-F641-98C5-78E791D1F90B}"/>
                </a:ext>
              </a:extLst>
            </p:cNvPr>
            <p:cNvSpPr txBox="1"/>
            <p:nvPr/>
          </p:nvSpPr>
          <p:spPr>
            <a:xfrm>
              <a:off x="2293693" y="2546898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rdt_send()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F274F00-C43B-6D4C-8305-49C2887DFDB8}"/>
                </a:ext>
              </a:extLst>
            </p:cNvPr>
            <p:cNvSpPr txBox="1"/>
            <p:nvPr/>
          </p:nvSpPr>
          <p:spPr>
            <a:xfrm>
              <a:off x="2637055" y="452990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udt_send()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60D8A8-FCEB-0748-86B2-6367F0490699}"/>
                </a:ext>
              </a:extLst>
            </p:cNvPr>
            <p:cNvSpPr txBox="1"/>
            <p:nvPr/>
          </p:nvSpPr>
          <p:spPr>
            <a:xfrm>
              <a:off x="7460091" y="452269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rdt_rcv()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4C97A67-5BFF-1F4C-BB10-0037874E0FBC}"/>
                </a:ext>
              </a:extLst>
            </p:cNvPr>
            <p:cNvSpPr txBox="1"/>
            <p:nvPr/>
          </p:nvSpPr>
          <p:spPr>
            <a:xfrm>
              <a:off x="7446811" y="2872208"/>
              <a:ext cx="193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deliver_data()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3034C5-12D0-B544-8624-5B957307D6C4}"/>
                </a:ext>
              </a:extLst>
            </p:cNvPr>
            <p:cNvGrpSpPr/>
            <p:nvPr/>
          </p:nvGrpSpPr>
          <p:grpSpPr>
            <a:xfrm>
              <a:off x="4198761" y="4538107"/>
              <a:ext cx="1129178" cy="338554"/>
              <a:chOff x="4492148" y="4699180"/>
              <a:chExt cx="1129178" cy="33855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EE61F86-BE11-7149-9359-71FBA7C666F1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7D8AC92-EC61-6A41-96EB-9AC393F717F1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1637E6F-EFC0-D84A-BD43-1DD363CF3717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5EE0A01-2F8E-5749-87FB-D527A9FE564A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4B6CB81-4155-2746-910F-3F3A2CCC25D4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539C471-3169-F34C-99B5-F3105A964D11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FA9AE8-EBC5-0147-94F3-3E921D2CC449}"/>
                </a:ext>
              </a:extLst>
            </p:cNvPr>
            <p:cNvGrpSpPr/>
            <p:nvPr/>
          </p:nvGrpSpPr>
          <p:grpSpPr>
            <a:xfrm>
              <a:off x="6194588" y="4534824"/>
              <a:ext cx="1129178" cy="338554"/>
              <a:chOff x="4492148" y="4699180"/>
              <a:chExt cx="1129178" cy="33855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14827A5-B36D-5447-BDA9-1E2D6F444CD2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6365D49-EBCD-6849-85B0-2CEB5230224A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95BF0A2-D091-7845-BCE5-75F48AA8E23A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7440755-0E4E-954E-AF41-146130A58AC5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70E072F-7451-6049-8AE4-47E446A3608F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C86A8E8-F3DF-0C45-B9B7-56C26EB61CCB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71667032-3DE5-D641-AF89-31661341B629}"/>
              </a:ext>
            </a:extLst>
          </p:cNvPr>
          <p:cNvGrpSpPr>
            <a:grpSpLocks/>
          </p:cNvGrpSpPr>
          <p:nvPr/>
        </p:nvGrpSpPr>
        <p:grpSpPr bwMode="auto">
          <a:xfrm>
            <a:off x="352441" y="1450769"/>
            <a:ext cx="3206750" cy="1430338"/>
            <a:chOff x="240" y="920"/>
            <a:chExt cx="2020" cy="901"/>
          </a:xfrm>
        </p:grpSpPr>
        <p:sp>
          <p:nvSpPr>
            <p:cNvPr id="198" name="Text Box 7">
              <a:extLst>
                <a:ext uri="{FF2B5EF4-FFF2-40B4-BE49-F238E27FC236}">
                  <a16:creationId xmlns:a16="http://schemas.microsoft.com/office/drawing/2014/main" id="{B992066A-2018-C94C-AFAF-EE19612D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920"/>
              <a:ext cx="18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rdt_send():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from above, (e.g., by app.). Passed data to deliver to receiver upper layer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99" name="Group 8">
              <a:extLst>
                <a:ext uri="{FF2B5EF4-FFF2-40B4-BE49-F238E27FC236}">
                  <a16:creationId xmlns:a16="http://schemas.microsoft.com/office/drawing/2014/main" id="{9A43EE55-B459-A442-AF20-820C98C6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21"/>
              <a:ext cx="2020" cy="900"/>
              <a:chOff x="240" y="933"/>
              <a:chExt cx="2020" cy="900"/>
            </a:xfrm>
          </p:grpSpPr>
          <p:sp>
            <p:nvSpPr>
              <p:cNvPr id="200" name="Line 9">
                <a:extLst>
                  <a:ext uri="{FF2B5EF4-FFF2-40B4-BE49-F238E27FC236}">
                    <a16:creationId xmlns:a16="http://schemas.microsoft.com/office/drawing/2014/main" id="{D59558C8-6B42-C945-B92F-70A2CBF1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509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Rectangle 10">
                <a:extLst>
                  <a:ext uri="{FF2B5EF4-FFF2-40B4-BE49-F238E27FC236}">
                    <a16:creationId xmlns:a16="http://schemas.microsoft.com/office/drawing/2014/main" id="{686FEA1A-00FC-FD44-B59F-41229CD9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33"/>
                <a:ext cx="2020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2" name="Group 11">
            <a:extLst>
              <a:ext uri="{FF2B5EF4-FFF2-40B4-BE49-F238E27FC236}">
                <a16:creationId xmlns:a16="http://schemas.microsoft.com/office/drawing/2014/main" id="{D5975D2B-C7D8-5443-B05C-D424C6687958}"/>
              </a:ext>
            </a:extLst>
          </p:cNvPr>
          <p:cNvGrpSpPr>
            <a:grpSpLocks/>
          </p:cNvGrpSpPr>
          <p:nvPr/>
        </p:nvGrpSpPr>
        <p:grpSpPr bwMode="auto">
          <a:xfrm>
            <a:off x="665618" y="5097921"/>
            <a:ext cx="3074988" cy="1393825"/>
            <a:chOff x="218" y="3055"/>
            <a:chExt cx="1937" cy="878"/>
          </a:xfrm>
        </p:grpSpPr>
        <p:sp>
          <p:nvSpPr>
            <p:cNvPr id="203" name="Text Box 12">
              <a:extLst>
                <a:ext uri="{FF2B5EF4-FFF2-40B4-BE49-F238E27FC236}">
                  <a16:creationId xmlns:a16="http://schemas.microsoft.com/office/drawing/2014/main" id="{3112DCC3-CE7F-0946-98BD-677D47E5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187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udt_send():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transfer packet over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3">
              <a:extLst>
                <a:ext uri="{FF2B5EF4-FFF2-40B4-BE49-F238E27FC236}">
                  <a16:creationId xmlns:a16="http://schemas.microsoft.com/office/drawing/2014/main" id="{B6C30B44-1E4C-5642-B786-3E6EA26B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" y="3055"/>
              <a:ext cx="1937" cy="867"/>
              <a:chOff x="218" y="3055"/>
              <a:chExt cx="1937" cy="867"/>
            </a:xfrm>
          </p:grpSpPr>
          <p:sp>
            <p:nvSpPr>
              <p:cNvPr id="205" name="Line 14">
                <a:extLst>
                  <a:ext uri="{FF2B5EF4-FFF2-40B4-BE49-F238E27FC236}">
                    <a16:creationId xmlns:a16="http://schemas.microsoft.com/office/drawing/2014/main" id="{E0160BA3-7E99-FF4F-B251-3A57C406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3" y="3055"/>
                <a:ext cx="359" cy="30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9DF0B33E-9F7D-6D42-BB3E-B10B8F37A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3364"/>
                <a:ext cx="1937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7" name="Group 16">
            <a:extLst>
              <a:ext uri="{FF2B5EF4-FFF2-40B4-BE49-F238E27FC236}">
                <a16:creationId xmlns:a16="http://schemas.microsoft.com/office/drawing/2014/main" id="{17BBEB73-4D20-4E49-B116-621BC3CAA3C6}"/>
              </a:ext>
            </a:extLst>
          </p:cNvPr>
          <p:cNvGrpSpPr>
            <a:grpSpLocks/>
          </p:cNvGrpSpPr>
          <p:nvPr/>
        </p:nvGrpSpPr>
        <p:grpSpPr bwMode="auto">
          <a:xfrm>
            <a:off x="8446406" y="5042355"/>
            <a:ext cx="3122613" cy="1520825"/>
            <a:chOff x="3071" y="2986"/>
            <a:chExt cx="1967" cy="958"/>
          </a:xfrm>
        </p:grpSpPr>
        <p:sp>
          <p:nvSpPr>
            <p:cNvPr id="208" name="Text Box 17">
              <a:extLst>
                <a:ext uri="{FF2B5EF4-FFF2-40B4-BE49-F238E27FC236}">
                  <a16:creationId xmlns:a16="http://schemas.microsoft.com/office/drawing/2014/main" id="{13F46785-7C2F-3743-9685-4279D33D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2"/>
              <a:ext cx="193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rdt_rcv():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when packet arrives on receiver side of channel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8">
              <a:extLst>
                <a:ext uri="{FF2B5EF4-FFF2-40B4-BE49-F238E27FC236}">
                  <a16:creationId xmlns:a16="http://schemas.microsoft.com/office/drawing/2014/main" id="{6F4A03FB-C196-4245-A236-BAE035747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986"/>
              <a:ext cx="1937" cy="943"/>
              <a:chOff x="3071" y="2986"/>
              <a:chExt cx="1937" cy="943"/>
            </a:xfrm>
          </p:grpSpPr>
          <p:sp>
            <p:nvSpPr>
              <p:cNvPr id="210" name="Line 19">
                <a:extLst>
                  <a:ext uri="{FF2B5EF4-FFF2-40B4-BE49-F238E27FC236}">
                    <a16:creationId xmlns:a16="http://schemas.microsoft.com/office/drawing/2014/main" id="{DFAB6866-5B35-6E41-8F29-0263EC44C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2" y="2986"/>
                <a:ext cx="398" cy="371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Rectangle 20">
                <a:extLst>
                  <a:ext uri="{FF2B5EF4-FFF2-40B4-BE49-F238E27FC236}">
                    <a16:creationId xmlns:a16="http://schemas.microsoft.com/office/drawing/2014/main" id="{144EF218-DC19-974D-9D41-3796E595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348"/>
                <a:ext cx="1937" cy="58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2" name="Group 21">
            <a:extLst>
              <a:ext uri="{FF2B5EF4-FFF2-40B4-BE49-F238E27FC236}">
                <a16:creationId xmlns:a16="http://schemas.microsoft.com/office/drawing/2014/main" id="{42650407-45AA-3C47-B59D-AAD89CBCEE9E}"/>
              </a:ext>
            </a:extLst>
          </p:cNvPr>
          <p:cNvGrpSpPr>
            <a:grpSpLocks/>
          </p:cNvGrpSpPr>
          <p:nvPr/>
        </p:nvGrpSpPr>
        <p:grpSpPr bwMode="auto">
          <a:xfrm>
            <a:off x="8824801" y="1555220"/>
            <a:ext cx="3063876" cy="1571625"/>
            <a:chOff x="3138" y="936"/>
            <a:chExt cx="1930" cy="990"/>
          </a:xfrm>
        </p:grpSpPr>
        <p:sp>
          <p:nvSpPr>
            <p:cNvPr id="213" name="Text Box 22">
              <a:extLst>
                <a:ext uri="{FF2B5EF4-FFF2-40B4-BE49-F238E27FC236}">
                  <a16:creationId xmlns:a16="http://schemas.microsoft.com/office/drawing/2014/main" id="{A91EF9B4-2F2C-834D-A9F0-AF5FF001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936"/>
              <a:ext cx="19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deliver_data():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deliver data to upper layer</a:t>
              </a:r>
            </a:p>
          </p:txBody>
        </p:sp>
        <p:grpSp>
          <p:nvGrpSpPr>
            <p:cNvPr id="214" name="Group 23">
              <a:extLst>
                <a:ext uri="{FF2B5EF4-FFF2-40B4-BE49-F238E27FC236}">
                  <a16:creationId xmlns:a16="http://schemas.microsoft.com/office/drawing/2014/main" id="{2D175EAB-99E5-D446-9FA5-DA6520AC9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1899" cy="984"/>
              <a:chOff x="3138" y="942"/>
              <a:chExt cx="1899" cy="984"/>
            </a:xfrm>
          </p:grpSpPr>
          <p:sp>
            <p:nvSpPr>
              <p:cNvPr id="215" name="Line 24">
                <a:extLst>
                  <a:ext uri="{FF2B5EF4-FFF2-40B4-BE49-F238E27FC236}">
                    <a16:creationId xmlns:a16="http://schemas.microsoft.com/office/drawing/2014/main" id="{B4F4A625-25A9-7C49-A577-9E5369A60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8" y="1334"/>
                <a:ext cx="325" cy="5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25">
                <a:extLst>
                  <a:ext uri="{FF2B5EF4-FFF2-40B4-BE49-F238E27FC236}">
                    <a16:creationId xmlns:a16="http://schemas.microsoft.com/office/drawing/2014/main" id="{EB9BAEEC-FC22-9041-B4A4-025004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1899" cy="39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F41A62F-3DD7-6346-9896-7AA8D52AFD01}"/>
              </a:ext>
            </a:extLst>
          </p:cNvPr>
          <p:cNvGrpSpPr/>
          <p:nvPr/>
        </p:nvGrpSpPr>
        <p:grpSpPr>
          <a:xfrm>
            <a:off x="4390890" y="5513755"/>
            <a:ext cx="3819165" cy="1064365"/>
            <a:chOff x="2631911" y="5334147"/>
            <a:chExt cx="3819165" cy="10643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FE2BAE-2017-AB42-AD7C-774573E3F768}"/>
                </a:ext>
              </a:extLst>
            </p:cNvPr>
            <p:cNvSpPr txBox="1"/>
            <p:nvPr/>
          </p:nvSpPr>
          <p:spPr>
            <a:xfrm>
              <a:off x="2631911" y="5807581"/>
              <a:ext cx="3819165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Bi-directional communication over unreliable channel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CFE212-FAA9-9642-8915-72A4331BBDCC}"/>
                </a:ext>
              </a:extLst>
            </p:cNvPr>
            <p:cNvCxnSpPr>
              <a:cxnSpLocks/>
            </p:cNvCxnSpPr>
            <p:nvPr/>
          </p:nvCxnSpPr>
          <p:spPr>
            <a:xfrm>
              <a:off x="2905750" y="5334147"/>
              <a:ext cx="1431271" cy="473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48DDD5-23AA-D944-BD74-7186BAB3A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08" y="5338301"/>
              <a:ext cx="1358761" cy="469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DA57A5-E7F2-7A4B-9805-D1B62272D517}"/>
              </a:ext>
            </a:extLst>
          </p:cNvPr>
          <p:cNvGrpSpPr/>
          <p:nvPr/>
        </p:nvGrpSpPr>
        <p:grpSpPr>
          <a:xfrm>
            <a:off x="4175224" y="3049446"/>
            <a:ext cx="3819165" cy="734333"/>
            <a:chOff x="2418275" y="5378074"/>
            <a:chExt cx="3819165" cy="73433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641F40-AD8C-4445-92AF-C75760D41DB5}"/>
                </a:ext>
              </a:extLst>
            </p:cNvPr>
            <p:cNvSpPr txBox="1"/>
            <p:nvPr/>
          </p:nvSpPr>
          <p:spPr>
            <a:xfrm>
              <a:off x="2418275" y="5770775"/>
              <a:ext cx="381916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EC91614-D442-594E-977D-A7CD27559B86}"/>
                </a:ext>
              </a:extLst>
            </p:cNvPr>
            <p:cNvCxnSpPr>
              <a:cxnSpLocks/>
              <a:stCxn id="156" idx="2"/>
            </p:cNvCxnSpPr>
            <p:nvPr/>
          </p:nvCxnSpPr>
          <p:spPr>
            <a:xfrm>
              <a:off x="2882260" y="5405784"/>
              <a:ext cx="1454761" cy="4017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28C5F11-037B-3141-81EB-95B8DB592151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 flipH="1">
              <a:off x="4339309" y="5378074"/>
              <a:ext cx="1250688" cy="4295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C3C84-7598-504F-A405-3ABFEB5F658C}"/>
              </a:ext>
            </a:extLst>
          </p:cNvPr>
          <p:cNvGrpSpPr/>
          <p:nvPr/>
        </p:nvGrpSpPr>
        <p:grpSpPr>
          <a:xfrm>
            <a:off x="5125651" y="4114827"/>
            <a:ext cx="1774588" cy="687847"/>
            <a:chOff x="5125651" y="4114827"/>
            <a:chExt cx="1774588" cy="687847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B0CBDE-E11E-4D44-A1B1-F46AB6BB5EE3}"/>
                </a:ext>
              </a:extLst>
            </p:cNvPr>
            <p:cNvSpPr txBox="1"/>
            <p:nvPr/>
          </p:nvSpPr>
          <p:spPr>
            <a:xfrm>
              <a:off x="5532497" y="4114827"/>
              <a:ext cx="113564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568B1D-51FF-AA46-90CF-7CFEE16AA233}"/>
                </a:ext>
              </a:extLst>
            </p:cNvPr>
            <p:cNvGrpSpPr/>
            <p:nvPr/>
          </p:nvGrpSpPr>
          <p:grpSpPr>
            <a:xfrm flipV="1">
              <a:off x="5125651" y="4373167"/>
              <a:ext cx="1774588" cy="429507"/>
              <a:chOff x="8970705" y="3780959"/>
              <a:chExt cx="2707737" cy="42950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2B11327-3736-0944-A286-E629946AF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0705" y="3808669"/>
                <a:ext cx="1454761" cy="4017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509D373-1A9D-6F41-B2A3-89CFB48DF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27754" y="3780959"/>
                <a:ext cx="1250688" cy="4295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C022FBDC-CC2E-5E47-9678-89FEA29CD830}"/>
              </a:ext>
            </a:extLst>
          </p:cNvPr>
          <p:cNvSpPr/>
          <p:nvPr/>
        </p:nvSpPr>
        <p:spPr>
          <a:xfrm>
            <a:off x="3233978" y="34819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F958383-DD7C-5640-BB35-D8FF6965A3B4}"/>
              </a:ext>
            </a:extLst>
          </p:cNvPr>
          <p:cNvSpPr/>
          <p:nvPr/>
        </p:nvSpPr>
        <p:spPr>
          <a:xfrm>
            <a:off x="6574078" y="34946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6DBFA797-FCF1-D64C-B202-129E2249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transfer: getting started</a:t>
            </a:r>
          </a:p>
        </p:txBody>
      </p:sp>
      <p:sp>
        <p:nvSpPr>
          <p:cNvPr id="193" name="Rectangle 3">
            <a:extLst>
              <a:ext uri="{FF2B5EF4-FFF2-40B4-BE49-F238E27FC236}">
                <a16:creationId xmlns:a16="http://schemas.microsoft.com/office/drawing/2014/main" id="{5D93718A-0690-8C4E-A748-FD7FA291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39" y="1209675"/>
            <a:ext cx="11056577" cy="3352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We will: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incrementally develop sender, receiver sides of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eliable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ata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ransfer protocol (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</a:rPr>
              <a:t>rdt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)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consider only unidirectional data transfer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control info will flow in both directions!</a:t>
            </a:r>
          </a:p>
        </p:txBody>
      </p:sp>
      <p:sp>
        <p:nvSpPr>
          <p:cNvPr id="194" name="Oval 5">
            <a:extLst>
              <a:ext uri="{FF2B5EF4-FFF2-40B4-BE49-F238E27FC236}">
                <a16:creationId xmlns:a16="http://schemas.microsoft.com/office/drawing/2014/main" id="{239622CA-E70A-CC42-B345-49DC0319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05" y="4873894"/>
            <a:ext cx="8858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Oval 6">
            <a:extLst>
              <a:ext uri="{FF2B5EF4-FFF2-40B4-BE49-F238E27FC236}">
                <a16:creationId xmlns:a16="http://schemas.microsoft.com/office/drawing/2014/main" id="{3070A472-417C-B64C-8596-E60CAE3F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117" y="4899294"/>
            <a:ext cx="942975" cy="8763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Text Box 7">
            <a:extLst>
              <a:ext uri="{FF2B5EF4-FFF2-40B4-BE49-F238E27FC236}">
                <a16:creationId xmlns:a16="http://schemas.microsoft.com/office/drawing/2014/main" id="{08B8C369-B54C-DA42-A239-7C563849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43" y="5013594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1</a:t>
            </a:r>
          </a:p>
        </p:txBody>
      </p:sp>
      <p:sp>
        <p:nvSpPr>
          <p:cNvPr id="234" name="Freeform 8">
            <a:extLst>
              <a:ext uri="{FF2B5EF4-FFF2-40B4-BE49-F238E27FC236}">
                <a16:creationId xmlns:a16="http://schemas.microsoft.com/office/drawing/2014/main" id="{3475345F-C536-0A44-888E-B17681F112D6}"/>
              </a:ext>
            </a:extLst>
          </p:cNvPr>
          <p:cNvSpPr>
            <a:spLocks/>
          </p:cNvSpPr>
          <p:nvPr/>
        </p:nvSpPr>
        <p:spPr bwMode="auto">
          <a:xfrm>
            <a:off x="4870092" y="4851669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Oval 10">
            <a:extLst>
              <a:ext uri="{FF2B5EF4-FFF2-40B4-BE49-F238E27FC236}">
                <a16:creationId xmlns:a16="http://schemas.microsoft.com/office/drawing/2014/main" id="{746ECFE2-5CD0-C04F-8B87-C645E155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330" y="4977635"/>
            <a:ext cx="873124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8" name="Oval 11">
            <a:extLst>
              <a:ext uri="{FF2B5EF4-FFF2-40B4-BE49-F238E27FC236}">
                <a16:creationId xmlns:a16="http://schemas.microsoft.com/office/drawing/2014/main" id="{64FCB6C7-C6F9-8C46-BF1F-E9242E6C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242" y="5004069"/>
            <a:ext cx="885825" cy="8763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9" name="Text Box 12">
            <a:extLst>
              <a:ext uri="{FF2B5EF4-FFF2-40B4-BE49-F238E27FC236}">
                <a16:creationId xmlns:a16="http://schemas.microsoft.com/office/drawing/2014/main" id="{57C97D62-0B61-3848-BBA8-5FCC09BF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017" y="5112019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2</a:t>
            </a:r>
          </a:p>
        </p:txBody>
      </p:sp>
      <p:sp>
        <p:nvSpPr>
          <p:cNvPr id="246" name="Text Box 13">
            <a:extLst>
              <a:ext uri="{FF2B5EF4-FFF2-40B4-BE49-F238E27FC236}">
                <a16:creationId xmlns:a16="http://schemas.microsoft.com/office/drawing/2014/main" id="{807A58CF-7E9F-DF4E-9818-2CBC4ED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280" y="4216669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event causing state transition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4">
            <a:extLst>
              <a:ext uri="{FF2B5EF4-FFF2-40B4-BE49-F238E27FC236}">
                <a16:creationId xmlns:a16="http://schemas.microsoft.com/office/drawing/2014/main" id="{6FE48C09-1C7F-8C4D-B56E-B697D8EF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255" y="4511944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actions taken on state transition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Line 15">
            <a:extLst>
              <a:ext uri="{FF2B5EF4-FFF2-40B4-BE49-F238E27FC236}">
                <a16:creationId xmlns:a16="http://schemas.microsoft.com/office/drawing/2014/main" id="{C6A8A602-5239-A74B-AD17-B72696EF3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3917" y="4565919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16">
            <a:extLst>
              <a:ext uri="{FF2B5EF4-FFF2-40B4-BE49-F238E27FC236}">
                <a16:creationId xmlns:a16="http://schemas.microsoft.com/office/drawing/2014/main" id="{C0FAC860-2F25-F545-9139-9C98D626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7" y="4899294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state: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when in this </a:t>
            </a: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</a:t>
            </a: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next state uniquely determined by next event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" name="Freeform 17">
            <a:extLst>
              <a:ext uri="{FF2B5EF4-FFF2-40B4-BE49-F238E27FC236}">
                <a16:creationId xmlns:a16="http://schemas.microsoft.com/office/drawing/2014/main" id="{6C66B08F-D328-CD47-A7C2-DEFD7C90E7AF}"/>
              </a:ext>
            </a:extLst>
          </p:cNvPr>
          <p:cNvSpPr>
            <a:spLocks/>
          </p:cNvSpPr>
          <p:nvPr/>
        </p:nvSpPr>
        <p:spPr bwMode="auto">
          <a:xfrm>
            <a:off x="4270017" y="5775594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Freeform 18">
            <a:extLst>
              <a:ext uri="{FF2B5EF4-FFF2-40B4-BE49-F238E27FC236}">
                <a16:creationId xmlns:a16="http://schemas.microsoft.com/office/drawing/2014/main" id="{EBD24A16-C963-134E-B147-F90FBCE99895}"/>
              </a:ext>
            </a:extLst>
          </p:cNvPr>
          <p:cNvSpPr>
            <a:spLocks/>
          </p:cNvSpPr>
          <p:nvPr/>
        </p:nvSpPr>
        <p:spPr bwMode="auto">
          <a:xfrm flipH="1" flipV="1">
            <a:off x="9413517" y="5813694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19">
            <a:extLst>
              <a:ext uri="{FF2B5EF4-FFF2-40B4-BE49-F238E27FC236}">
                <a16:creationId xmlns:a16="http://schemas.microsoft.com/office/drawing/2014/main" id="{8C0C0821-24D7-9B48-B890-E098F3F3B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055" y="5532730"/>
            <a:ext cx="1541462" cy="73816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Text Box 21">
            <a:extLst>
              <a:ext uri="{FF2B5EF4-FFF2-40B4-BE49-F238E27FC236}">
                <a16:creationId xmlns:a16="http://schemas.microsoft.com/office/drawing/2014/main" id="{7E164E54-B268-A247-AA63-9539F6FF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655" y="5312044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event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Text Box 22">
            <a:extLst>
              <a:ext uri="{FF2B5EF4-FFF2-40B4-BE49-F238E27FC236}">
                <a16:creationId xmlns:a16="http://schemas.microsoft.com/office/drawing/2014/main" id="{DE18FED2-1875-864F-91AF-6509DB74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967" y="5616844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Line 23">
            <a:extLst>
              <a:ext uri="{FF2B5EF4-FFF2-40B4-BE49-F238E27FC236}">
                <a16:creationId xmlns:a16="http://schemas.microsoft.com/office/drawing/2014/main" id="{F2E746A2-18BE-7647-9805-C4C76DAAC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167" y="5670819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081F250-E04F-164D-8093-2C4E84FB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39" y="3470275"/>
            <a:ext cx="11056577" cy="5429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use finite state machines (FSM)  to specify sender, receiver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59D8DFE-4F7C-F240-94AE-B357C506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5" grpId="0" animBg="1"/>
      <p:bldP spid="196" grpId="0"/>
      <p:bldP spid="234" grpId="0" animBg="1"/>
      <p:bldP spid="235" grpId="0" animBg="1"/>
      <p:bldP spid="238" grpId="0" animBg="1"/>
      <p:bldP spid="239" grpId="0"/>
      <p:bldP spid="246" grpId="0"/>
      <p:bldP spid="248" grpId="0"/>
      <p:bldP spid="254" grpId="0" animBg="1"/>
      <p:bldP spid="255" grpId="0"/>
      <p:bldP spid="256" grpId="0" animBg="1"/>
      <p:bldP spid="257" grpId="0" animBg="1"/>
      <p:bldP spid="258" grpId="0" animBg="1"/>
      <p:bldP spid="259" grpId="0"/>
      <p:bldP spid="260" grpId="0"/>
      <p:bldP spid="26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rdt1.0: </a:t>
            </a:r>
            <a:r>
              <a:rPr lang="en-US" sz="4400" dirty="0"/>
              <a:t>reliable transfer over a reliable channel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73DDEF7-C28A-F04F-AD65-DE94D6CF205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70551"/>
            <a:ext cx="7896225" cy="301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perfectly reliable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bit errors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loss of packets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2679C5D-F3D6-DB4D-B0B3-7D339F36B74D}"/>
              </a:ext>
            </a:extLst>
          </p:cNvPr>
          <p:cNvSpPr>
            <a:spLocks/>
          </p:cNvSpPr>
          <p:nvPr/>
        </p:nvSpPr>
        <p:spPr bwMode="auto">
          <a:xfrm>
            <a:off x="2850759" y="4627024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B9E7156-7163-514D-9217-22616724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680" y="5048046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= make_pkt(data)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udt_send(packet)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585234-D59C-0545-841B-A27D389014BC}"/>
              </a:ext>
            </a:extLst>
          </p:cNvPr>
          <p:cNvGrpSpPr/>
          <p:nvPr/>
        </p:nvGrpSpPr>
        <p:grpSpPr>
          <a:xfrm>
            <a:off x="3261921" y="4671474"/>
            <a:ext cx="2255838" cy="428625"/>
            <a:chOff x="3084121" y="4379374"/>
            <a:chExt cx="2255838" cy="428625"/>
          </a:xfrm>
        </p:grpSpPr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76E2421-9F9F-FC42-837C-A6C05CDF5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121" y="4379374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D992FAD-AF7B-FB47-8AD1-6805A49B2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134" y="4722274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7" name="Text Box 11">
            <a:extLst>
              <a:ext uri="{FF2B5EF4-FFF2-40B4-BE49-F238E27FC236}">
                <a16:creationId xmlns:a16="http://schemas.microsoft.com/office/drawing/2014/main" id="{3D37D715-DFFD-D144-86D7-84AAD142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566" y="5063272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extract (packet,data)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deliver_data(data)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71AF932-17EF-C746-BE92-15D36EC0FFDD}"/>
              </a:ext>
            </a:extLst>
          </p:cNvPr>
          <p:cNvSpPr>
            <a:spLocks/>
          </p:cNvSpPr>
          <p:nvPr/>
        </p:nvSpPr>
        <p:spPr bwMode="auto">
          <a:xfrm>
            <a:off x="9171991" y="4666397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F4F26-5E6F-8F4D-A612-50842B04E515}"/>
              </a:ext>
            </a:extLst>
          </p:cNvPr>
          <p:cNvGrpSpPr/>
          <p:nvPr/>
        </p:nvGrpSpPr>
        <p:grpSpPr>
          <a:xfrm>
            <a:off x="9597441" y="4742597"/>
            <a:ext cx="1541462" cy="336550"/>
            <a:chOff x="9419641" y="4450497"/>
            <a:chExt cx="1541462" cy="336550"/>
          </a:xfrm>
        </p:grpSpPr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55DAE31-6FE9-AA43-BE65-0F2D63F3A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5366" y="4774347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Rectangle 18">
              <a:extLst>
                <a:ext uri="{FF2B5EF4-FFF2-40B4-BE49-F238E27FC236}">
                  <a16:creationId xmlns:a16="http://schemas.microsoft.com/office/drawing/2014/main" id="{CC7E66DF-39CF-1142-BEBC-BFB9E33B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9641" y="4450497"/>
              <a:ext cx="15414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rdt_rcv(packet)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A7B144-988F-3142-A53D-2AD67E7E25EE}"/>
              </a:ext>
            </a:extLst>
          </p:cNvPr>
          <p:cNvGrpSpPr/>
          <p:nvPr/>
        </p:nvGrpSpPr>
        <p:grpSpPr>
          <a:xfrm>
            <a:off x="6812375" y="4666397"/>
            <a:ext cx="2496141" cy="1027113"/>
            <a:chOff x="6075775" y="5479197"/>
            <a:chExt cx="2496141" cy="1027113"/>
          </a:xfrm>
        </p:grpSpPr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15A02CFE-8E15-5B47-955E-884B96AD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866" y="5495072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CBC9B555-6B5C-7741-88F2-5079C5900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3366" y="5580797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call from below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07806C13-AC0C-744F-A689-B195B8638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016" y="5479197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AD290DCB-DA87-BF46-B9F0-5E8404C38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775" y="5745404"/>
              <a:ext cx="1247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</a:t>
              </a:r>
            </a:p>
          </p:txBody>
        </p:sp>
      </p:grpSp>
      <p:pic>
        <p:nvPicPr>
          <p:cNvPr id="25604" name="Picture 4" descr="Image result for easy button&quot;">
            <a:extLst>
              <a:ext uri="{FF2B5EF4-FFF2-40B4-BE49-F238E27FC236}">
                <a16:creationId xmlns:a16="http://schemas.microsoft.com/office/drawing/2014/main" id="{FD822998-0D59-7945-AC2A-EA37C240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40" y="1871323"/>
            <a:ext cx="2139751" cy="21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5610A16-2670-7448-8F41-F03B9E524F3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2794001"/>
            <a:ext cx="7896225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FSMs for sender, receiver: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data into underlying channel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reads data from underlying channel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2EE118-43B6-9B4F-B323-BCE06C274814}"/>
              </a:ext>
            </a:extLst>
          </p:cNvPr>
          <p:cNvGrpSpPr/>
          <p:nvPr/>
        </p:nvGrpSpPr>
        <p:grpSpPr>
          <a:xfrm>
            <a:off x="706840" y="4601624"/>
            <a:ext cx="2271310" cy="1027112"/>
            <a:chOff x="262340" y="5579524"/>
            <a:chExt cx="2271310" cy="10271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5AB00B-9A93-AB4E-B61E-272D7AC641F9}"/>
                </a:ext>
              </a:extLst>
            </p:cNvPr>
            <p:cNvGrpSpPr/>
            <p:nvPr/>
          </p:nvGrpSpPr>
          <p:grpSpPr>
            <a:xfrm>
              <a:off x="262340" y="5579524"/>
              <a:ext cx="2201069" cy="1027112"/>
              <a:chOff x="795740" y="4614324"/>
              <a:chExt cx="2201069" cy="1027112"/>
            </a:xfrm>
          </p:grpSpPr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53CBEB33-D2BE-EA4E-9053-8A4F592B8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7284" y="4614324"/>
                <a:ext cx="385762" cy="2428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16E30F35-9D21-5542-B316-8DC5ACBE2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740" y="4985781"/>
                <a:ext cx="1089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sender</a:t>
                </a:r>
              </a:p>
            </p:txBody>
          </p:sp>
          <p:sp>
            <p:nvSpPr>
              <p:cNvPr id="40" name="Oval 4">
                <a:extLst>
                  <a:ext uri="{FF2B5EF4-FFF2-40B4-BE49-F238E27FC236}">
                    <a16:creationId xmlns:a16="http://schemas.microsoft.com/office/drawing/2014/main" id="{1B157770-6762-CF45-9B74-7457DBFE2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134" y="4630199"/>
                <a:ext cx="955675" cy="10112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E38ECA0-E265-FA4A-950E-CC50EF2CA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693824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call from above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4E6AC2D9-3427-7142-95C3-6DF771223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7" grpId="0"/>
      <p:bldP spid="50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channel with bit errors</a:t>
            </a:r>
            <a:endParaRPr lang="en-US" sz="440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E368E9F-FC61-C94B-B4CE-5CA7B0FEB788}"/>
              </a:ext>
            </a:extLst>
          </p:cNvPr>
          <p:cNvSpPr txBox="1">
            <a:spLocks noChangeArrowheads="1"/>
          </p:cNvSpPr>
          <p:nvPr/>
        </p:nvSpPr>
        <p:spPr>
          <a:xfrm>
            <a:off x="673994" y="1482748"/>
            <a:ext cx="111006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921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may flip bits in packet</a:t>
            </a:r>
          </a:p>
          <a:p>
            <a:pPr marL="800100" marR="0" lvl="1" indent="-228600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checksum (e.g., Internet checksum) to detect bit errors</a:t>
            </a:r>
          </a:p>
          <a:p>
            <a:pPr marL="457200" marR="0" lvl="0" indent="-2921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question: how to recover from errors?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B1A153-C333-754C-9249-656206CB5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1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channel with bit errors</a:t>
            </a:r>
            <a:endParaRPr lang="en-US" sz="440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E368E9F-FC61-C94B-B4CE-5CA7B0FEB788}"/>
              </a:ext>
            </a:extLst>
          </p:cNvPr>
          <p:cNvSpPr txBox="1">
            <a:spLocks noChangeArrowheads="1"/>
          </p:cNvSpPr>
          <p:nvPr/>
        </p:nvSpPr>
        <p:spPr>
          <a:xfrm>
            <a:off x="673994" y="1274398"/>
            <a:ext cx="111006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952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may flip bits in packet</a:t>
            </a:r>
          </a:p>
          <a:p>
            <a:pPr marL="695325" marR="0" lvl="1" indent="-231775" algn="l" defTabSz="914400" rtl="0" eaLnBrk="1" fontAlgn="auto" latinLnBrk="0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checksum to detect bit errors</a:t>
            </a:r>
          </a:p>
          <a:p>
            <a:pPr marL="409575" marR="0" lvl="0" indent="-2794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question: how to recover from errors?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EBA4373-2F4E-9C40-8D34-CD4CD038CE07}"/>
              </a:ext>
            </a:extLst>
          </p:cNvPr>
          <p:cNvSpPr txBox="1">
            <a:spLocks noChangeArrowheads="1"/>
          </p:cNvSpPr>
          <p:nvPr/>
        </p:nvSpPr>
        <p:spPr>
          <a:xfrm>
            <a:off x="662419" y="2680738"/>
            <a:ext cx="11004862" cy="215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acknowledgements (ACKs):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receiver explicitly tells sender that pkt received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acknowledgements (NAKs):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receiver explicitly tells sender that pkt had errors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pkt on receipt of NAK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0DED2191-7C7B-EA46-AFB1-5A7A4509EEC8}"/>
              </a:ext>
            </a:extLst>
          </p:cNvPr>
          <p:cNvGrpSpPr>
            <a:grpSpLocks/>
          </p:cNvGrpSpPr>
          <p:nvPr/>
        </p:nvGrpSpPr>
        <p:grpSpPr bwMode="auto">
          <a:xfrm>
            <a:off x="937549" y="5087784"/>
            <a:ext cx="10729731" cy="1466850"/>
            <a:chOff x="1552" y="2800"/>
            <a:chExt cx="2578" cy="9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C33DB-F1DF-074B-AA2F-B4197870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59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B4139DF-921F-E940-9AD8-677EFA8E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8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44BC4A2-14C8-8A47-B1A1-506171B4D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687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stop and wait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EEE47A92-87A4-AD48-8A94-DC9DCFA6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136"/>
              <a:ext cx="245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EDA3199-9071-AC4D-8C68-A368602E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68EB694D-F4ED-0141-BBB1-034CE4FDF113}"/>
              </a:ext>
            </a:extLst>
          </p:cNvPr>
          <p:cNvSpPr/>
          <p:nvPr/>
        </p:nvSpPr>
        <p:spPr>
          <a:xfrm>
            <a:off x="9870220" y="5077299"/>
            <a:ext cx="1669250" cy="3110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935A0A-DEFE-0D4A-A039-8D2F8EDE2B13}"/>
              </a:ext>
            </a:extLst>
          </p:cNvPr>
          <p:cNvSpPr/>
          <p:nvPr/>
        </p:nvSpPr>
        <p:spPr>
          <a:xfrm>
            <a:off x="10103160" y="2734197"/>
            <a:ext cx="1333279" cy="3110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FSM specifications</a:t>
            </a:r>
            <a:endParaRPr lang="en-US" sz="4400" dirty="0"/>
          </a:p>
        </p:txBody>
      </p:sp>
      <p:sp>
        <p:nvSpPr>
          <p:cNvPr id="109" name="Oval 3">
            <a:extLst>
              <a:ext uri="{FF2B5EF4-FFF2-40B4-BE49-F238E27FC236}">
                <a16:creationId xmlns:a16="http://schemas.microsoft.com/office/drawing/2014/main" id="{606B9A69-736A-BE4F-8E57-1E4DD86A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9158E582-2053-DB47-8544-5430174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A819A83-E50E-0842-8735-DFC0B065BABA}"/>
              </a:ext>
            </a:extLst>
          </p:cNvPr>
          <p:cNvGrpSpPr/>
          <p:nvPr/>
        </p:nvGrpSpPr>
        <p:grpSpPr>
          <a:xfrm>
            <a:off x="5004826" y="2400535"/>
            <a:ext cx="3673475" cy="919271"/>
            <a:chOff x="5004826" y="2400535"/>
            <a:chExt cx="3673475" cy="919271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6794142E-E5B8-3F45-81C1-8A8F8E60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826" y="2426043"/>
              <a:ext cx="466725" cy="89376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15">
              <a:extLst>
                <a:ext uri="{FF2B5EF4-FFF2-40B4-BE49-F238E27FC236}">
                  <a16:creationId xmlns:a16="http://schemas.microsoft.com/office/drawing/2014/main" id="{EBF1463C-CBD7-1049-80A6-FED400C12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4388" y="2740368"/>
              <a:ext cx="176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C1489951-F533-6243-BF54-F4FB1925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8" y="2400535"/>
              <a:ext cx="3389313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E7CC9AD6-FAA9-474E-B46B-1E603A7D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051" y="2740368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Group 22">
            <a:extLst>
              <a:ext uri="{FF2B5EF4-FFF2-40B4-BE49-F238E27FC236}">
                <a16:creationId xmlns:a16="http://schemas.microsoft.com/office/drawing/2014/main" id="{6E4E03EB-86D3-824C-9C7B-D6204AA45EF1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290478B3-253F-D048-8DE9-187624FD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33128FC3-7340-2B43-998B-4D14B544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E913FD-5AB0-D647-A2DB-C235CF8D718B}"/>
              </a:ext>
            </a:extLst>
          </p:cNvPr>
          <p:cNvGrpSpPr/>
          <p:nvPr/>
        </p:nvGrpSpPr>
        <p:grpSpPr>
          <a:xfrm>
            <a:off x="8325876" y="2721318"/>
            <a:ext cx="3394075" cy="1036638"/>
            <a:chOff x="8325876" y="2721318"/>
            <a:chExt cx="3394075" cy="1036638"/>
          </a:xfrm>
        </p:grpSpPr>
        <p:grpSp>
          <p:nvGrpSpPr>
            <p:cNvPr id="124" name="Group 18">
              <a:extLst>
                <a:ext uri="{FF2B5EF4-FFF2-40B4-BE49-F238E27FC236}">
                  <a16:creationId xmlns:a16="http://schemas.microsoft.com/office/drawing/2014/main" id="{1FD009B5-82D3-A54A-A742-8202ED8CE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5876" y="2721318"/>
              <a:ext cx="3394075" cy="630238"/>
              <a:chOff x="2222" y="2804"/>
              <a:chExt cx="2138" cy="397"/>
            </a:xfrm>
          </p:grpSpPr>
          <p:sp>
            <p:nvSpPr>
              <p:cNvPr id="125" name="Text Box 19">
                <a:extLst>
                  <a:ext uri="{FF2B5EF4-FFF2-40B4-BE49-F238E27FC236}">
                    <a16:creationId xmlns:a16="http://schemas.microsoft.com/office/drawing/2014/main" id="{A317A424-F2E1-824F-B626-E01E0E240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udt_send(NAK)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Text Box 20">
                <a:extLst>
                  <a:ext uri="{FF2B5EF4-FFF2-40B4-BE49-F238E27FC236}">
                    <a16:creationId xmlns:a16="http://schemas.microsoft.com/office/drawing/2014/main" id="{F3C2F2D4-E406-8746-8990-3E5ED0A5C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5" y="2804"/>
                <a:ext cx="213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corrupt(rcvpkt)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Line 21">
                <a:extLst>
                  <a:ext uri="{FF2B5EF4-FFF2-40B4-BE49-F238E27FC236}">
                    <a16:creationId xmlns:a16="http://schemas.microsoft.com/office/drawing/2014/main" id="{BE673EC8-DD07-7A43-8EF8-4AF46E325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0EE6DE3B-8CC5-4840-9E43-E2F13B45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301" y="3288056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Oval 26">
            <a:extLst>
              <a:ext uri="{FF2B5EF4-FFF2-40B4-BE49-F238E27FC236}">
                <a16:creationId xmlns:a16="http://schemas.microsoft.com/office/drawing/2014/main" id="{D886EFDE-A0BD-234F-9505-E1DFE71A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7D124EF1-1801-CC41-AA27-4430B218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11BB54D-2176-2D44-BD7F-B18C9C74D8A4}"/>
              </a:ext>
            </a:extLst>
          </p:cNvPr>
          <p:cNvGrpSpPr/>
          <p:nvPr/>
        </p:nvGrpSpPr>
        <p:grpSpPr>
          <a:xfrm>
            <a:off x="8049650" y="4591214"/>
            <a:ext cx="4142349" cy="1379872"/>
            <a:chOff x="8049650" y="4591214"/>
            <a:chExt cx="4142349" cy="137987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182C09B-F3FC-C340-BB16-737F51CA96BE}"/>
                </a:ext>
              </a:extLst>
            </p:cNvPr>
            <p:cNvGrpSpPr/>
            <p:nvPr/>
          </p:nvGrpSpPr>
          <p:grpSpPr>
            <a:xfrm>
              <a:off x="8049650" y="5037504"/>
              <a:ext cx="4142349" cy="933582"/>
              <a:chOff x="8049650" y="5037504"/>
              <a:chExt cx="4142349" cy="933582"/>
            </a:xfrm>
          </p:grpSpPr>
          <p:sp>
            <p:nvSpPr>
              <p:cNvPr id="113" name="Text Box 7">
                <a:extLst>
                  <a:ext uri="{FF2B5EF4-FFF2-40B4-BE49-F238E27FC236}">
                    <a16:creationId xmlns:a16="http://schemas.microsoft.com/office/drawing/2014/main" id="{60B53257-B255-5D45-9C56-20A5CE5DE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1876" y="5351961"/>
                <a:ext cx="21431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extract(rcvpkt,data)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deliver_data(data)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udt_send(ACK)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Text Box 8">
                <a:extLst>
                  <a:ext uri="{FF2B5EF4-FFF2-40B4-BE49-F238E27FC236}">
                    <a16:creationId xmlns:a16="http://schemas.microsoft.com/office/drawing/2014/main" id="{2151DB25-A53F-EF4A-BDBD-C8DD839A6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9650" y="5037504"/>
                <a:ext cx="4142349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 notcorrupt(rcvpkt)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9">
                <a:extLst>
                  <a:ext uri="{FF2B5EF4-FFF2-40B4-BE49-F238E27FC236}">
                    <a16:creationId xmlns:a16="http://schemas.microsoft.com/office/drawing/2014/main" id="{4797C970-D2E8-AA47-91A6-90DF435C0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888" y="5407524"/>
                <a:ext cx="148907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D9E8E7D-01E2-7040-828E-B4AD37E6C5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37001" y="4591214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CAE8B13-78CF-DD4C-AD79-FE70F24547E0}"/>
              </a:ext>
            </a:extLst>
          </p:cNvPr>
          <p:cNvGrpSpPr/>
          <p:nvPr/>
        </p:nvGrpSpPr>
        <p:grpSpPr>
          <a:xfrm>
            <a:off x="2756926" y="1340193"/>
            <a:ext cx="3643312" cy="1027113"/>
            <a:chOff x="2756926" y="1340193"/>
            <a:chExt cx="3643312" cy="1027113"/>
          </a:xfrm>
        </p:grpSpPr>
        <p:sp>
          <p:nvSpPr>
            <p:cNvPr id="111" name="Text Box 5">
              <a:extLst>
                <a:ext uri="{FF2B5EF4-FFF2-40B4-BE49-F238E27FC236}">
                  <a16:creationId xmlns:a16="http://schemas.microsoft.com/office/drawing/2014/main" id="{B4419231-71F9-2847-A8A7-8F91C3BF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926" y="1630706"/>
              <a:ext cx="3643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snkpkt = make_pkt(data, checksum)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6">
              <a:extLst>
                <a:ext uri="{FF2B5EF4-FFF2-40B4-BE49-F238E27FC236}">
                  <a16:creationId xmlns:a16="http://schemas.microsoft.com/office/drawing/2014/main" id="{9D8A7D98-AFD4-AA49-B033-1C3F29FD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701" y="1675156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C65AC33D-DAC6-0248-903C-715D380A05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09313" y="2119656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 Box 35">
              <a:extLst>
                <a:ext uri="{FF2B5EF4-FFF2-40B4-BE49-F238E27FC236}">
                  <a16:creationId xmlns:a16="http://schemas.microsoft.com/office/drawing/2014/main" id="{8B2CC675-7409-974B-A183-2AC7E249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326" y="1340193"/>
              <a:ext cx="22558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805388-DFB1-CA42-9623-430C96CD0F0B}"/>
              </a:ext>
            </a:extLst>
          </p:cNvPr>
          <p:cNvGrpSpPr/>
          <p:nvPr/>
        </p:nvGrpSpPr>
        <p:grpSpPr>
          <a:xfrm>
            <a:off x="2270357" y="3283338"/>
            <a:ext cx="3548062" cy="989290"/>
            <a:chOff x="2270357" y="3283338"/>
            <a:chExt cx="3548062" cy="989290"/>
          </a:xfrm>
        </p:grpSpPr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A19E971B-C68E-A549-8D13-4C8364D2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BF189C5-1BB2-BC42-81CE-EEB51DB2B907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18" name="Text Box 12">
                <a:extLst>
                  <a:ext uri="{FF2B5EF4-FFF2-40B4-BE49-F238E27FC236}">
                    <a16:creationId xmlns:a16="http://schemas.microsoft.com/office/drawing/2014/main" id="{FCE2965F-754F-364F-B14F-750853FEF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isACK(rcvpkt)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Line 13">
                <a:extLst>
                  <a:ext uri="{FF2B5EF4-FFF2-40B4-BE49-F238E27FC236}">
                    <a16:creationId xmlns:a16="http://schemas.microsoft.com/office/drawing/2014/main" id="{0299AD54-1602-364D-808A-ECEE0222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1FB61FFA-0819-7D46-887F-D92660FD9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61" name="Text Box 19">
            <a:extLst>
              <a:ext uri="{FF2B5EF4-FFF2-40B4-BE49-F238E27FC236}">
                <a16:creationId xmlns:a16="http://schemas.microsoft.com/office/drawing/2014/main" id="{E3EA8A75-DE92-3B4A-9ED1-2A5CE8EF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62" name="Text Box 20">
            <a:extLst>
              <a:ext uri="{FF2B5EF4-FFF2-40B4-BE49-F238E27FC236}">
                <a16:creationId xmlns:a16="http://schemas.microsoft.com/office/drawing/2014/main" id="{D2BC55B0-1B2D-D346-8B9C-EC274C2E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99B9B250-0EDF-9940-8119-8A3858DAC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227A0-FE6A-9E43-8D11-7C390E9CA534}"/>
              </a:ext>
            </a:extLst>
          </p:cNvPr>
          <p:cNvSpPr/>
          <p:nvPr/>
        </p:nvSpPr>
        <p:spPr>
          <a:xfrm>
            <a:off x="7841292" y="2480153"/>
            <a:ext cx="4246323" cy="4008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C5DFF1AE-5E68-A349-98EF-93FDA9549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8" grpId="0" animBg="1"/>
      <p:bldP spid="43" grpId="0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FSM specification</a:t>
            </a:r>
            <a:endParaRPr lang="en-US" sz="4400" dirty="0"/>
          </a:p>
        </p:txBody>
      </p:sp>
      <p:sp>
        <p:nvSpPr>
          <p:cNvPr id="109" name="Oval 3">
            <a:extLst>
              <a:ext uri="{FF2B5EF4-FFF2-40B4-BE49-F238E27FC236}">
                <a16:creationId xmlns:a16="http://schemas.microsoft.com/office/drawing/2014/main" id="{606B9A69-736A-BE4F-8E57-1E4DD86A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9158E582-2053-DB47-8544-5430174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A819A83-E50E-0842-8735-DFC0B065BABA}"/>
              </a:ext>
            </a:extLst>
          </p:cNvPr>
          <p:cNvGrpSpPr/>
          <p:nvPr/>
        </p:nvGrpSpPr>
        <p:grpSpPr>
          <a:xfrm>
            <a:off x="5004826" y="2400535"/>
            <a:ext cx="3673475" cy="919271"/>
            <a:chOff x="5004826" y="2400535"/>
            <a:chExt cx="3673475" cy="919271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6794142E-E5B8-3F45-81C1-8A8F8E60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826" y="2426043"/>
              <a:ext cx="466725" cy="89376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15">
              <a:extLst>
                <a:ext uri="{FF2B5EF4-FFF2-40B4-BE49-F238E27FC236}">
                  <a16:creationId xmlns:a16="http://schemas.microsoft.com/office/drawing/2014/main" id="{EBF1463C-CBD7-1049-80A6-FED400C12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4388" y="2740368"/>
              <a:ext cx="176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C1489951-F533-6243-BF54-F4FB1925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8" y="2400535"/>
              <a:ext cx="3389313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E7CC9AD6-FAA9-474E-B46B-1E603A7D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051" y="2740368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Group 22">
            <a:extLst>
              <a:ext uri="{FF2B5EF4-FFF2-40B4-BE49-F238E27FC236}">
                <a16:creationId xmlns:a16="http://schemas.microsoft.com/office/drawing/2014/main" id="{6E4E03EB-86D3-824C-9C7B-D6204AA45EF1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290478B3-253F-D048-8DE9-187624FD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33128FC3-7340-2B43-998B-4D14B544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E913FD-5AB0-D647-A2DB-C235CF8D718B}"/>
              </a:ext>
            </a:extLst>
          </p:cNvPr>
          <p:cNvGrpSpPr/>
          <p:nvPr/>
        </p:nvGrpSpPr>
        <p:grpSpPr>
          <a:xfrm>
            <a:off x="8325876" y="2721318"/>
            <a:ext cx="3394075" cy="1036638"/>
            <a:chOff x="8325876" y="2721318"/>
            <a:chExt cx="3394075" cy="1036638"/>
          </a:xfrm>
        </p:grpSpPr>
        <p:grpSp>
          <p:nvGrpSpPr>
            <p:cNvPr id="124" name="Group 18">
              <a:extLst>
                <a:ext uri="{FF2B5EF4-FFF2-40B4-BE49-F238E27FC236}">
                  <a16:creationId xmlns:a16="http://schemas.microsoft.com/office/drawing/2014/main" id="{1FD009B5-82D3-A54A-A742-8202ED8CE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5876" y="2721318"/>
              <a:ext cx="3394075" cy="630238"/>
              <a:chOff x="2222" y="2804"/>
              <a:chExt cx="2138" cy="397"/>
            </a:xfrm>
          </p:grpSpPr>
          <p:sp>
            <p:nvSpPr>
              <p:cNvPr id="125" name="Text Box 19">
                <a:extLst>
                  <a:ext uri="{FF2B5EF4-FFF2-40B4-BE49-F238E27FC236}">
                    <a16:creationId xmlns:a16="http://schemas.microsoft.com/office/drawing/2014/main" id="{A317A424-F2E1-824F-B626-E01E0E240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udt_send(NAK)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Text Box 20">
                <a:extLst>
                  <a:ext uri="{FF2B5EF4-FFF2-40B4-BE49-F238E27FC236}">
                    <a16:creationId xmlns:a16="http://schemas.microsoft.com/office/drawing/2014/main" id="{F3C2F2D4-E406-8746-8990-3E5ED0A5C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5" y="2804"/>
                <a:ext cx="213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corrupt(rcvpkt)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Line 21">
                <a:extLst>
                  <a:ext uri="{FF2B5EF4-FFF2-40B4-BE49-F238E27FC236}">
                    <a16:creationId xmlns:a16="http://schemas.microsoft.com/office/drawing/2014/main" id="{BE673EC8-DD07-7A43-8EF8-4AF46E325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0EE6DE3B-8CC5-4840-9E43-E2F13B45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301" y="3288056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Oval 26">
            <a:extLst>
              <a:ext uri="{FF2B5EF4-FFF2-40B4-BE49-F238E27FC236}">
                <a16:creationId xmlns:a16="http://schemas.microsoft.com/office/drawing/2014/main" id="{D886EFDE-A0BD-234F-9505-E1DFE71A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7D124EF1-1801-CC41-AA27-4430B218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11BB54D-2176-2D44-BD7F-B18C9C74D8A4}"/>
              </a:ext>
            </a:extLst>
          </p:cNvPr>
          <p:cNvGrpSpPr/>
          <p:nvPr/>
        </p:nvGrpSpPr>
        <p:grpSpPr>
          <a:xfrm>
            <a:off x="8049650" y="4591214"/>
            <a:ext cx="4142349" cy="1379872"/>
            <a:chOff x="8049650" y="4591214"/>
            <a:chExt cx="4142349" cy="137987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182C09B-F3FC-C340-BB16-737F51CA96BE}"/>
                </a:ext>
              </a:extLst>
            </p:cNvPr>
            <p:cNvGrpSpPr/>
            <p:nvPr/>
          </p:nvGrpSpPr>
          <p:grpSpPr>
            <a:xfrm>
              <a:off x="8049650" y="5037504"/>
              <a:ext cx="4142349" cy="933582"/>
              <a:chOff x="8049650" y="5037504"/>
              <a:chExt cx="4142349" cy="933582"/>
            </a:xfrm>
          </p:grpSpPr>
          <p:sp>
            <p:nvSpPr>
              <p:cNvPr id="113" name="Text Box 7">
                <a:extLst>
                  <a:ext uri="{FF2B5EF4-FFF2-40B4-BE49-F238E27FC236}">
                    <a16:creationId xmlns:a16="http://schemas.microsoft.com/office/drawing/2014/main" id="{60B53257-B255-5D45-9C56-20A5CE5DE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1876" y="5351961"/>
                <a:ext cx="21431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extract(rcvpkt,data)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deliver_data(data)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udt_send(ACK)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Text Box 8">
                <a:extLst>
                  <a:ext uri="{FF2B5EF4-FFF2-40B4-BE49-F238E27FC236}">
                    <a16:creationId xmlns:a16="http://schemas.microsoft.com/office/drawing/2014/main" id="{2151DB25-A53F-EF4A-BDBD-C8DD839A6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9650" y="5037504"/>
                <a:ext cx="4142349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 notcorrupt(rcvpkt)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9">
                <a:extLst>
                  <a:ext uri="{FF2B5EF4-FFF2-40B4-BE49-F238E27FC236}">
                    <a16:creationId xmlns:a16="http://schemas.microsoft.com/office/drawing/2014/main" id="{4797C970-D2E8-AA47-91A6-90DF435C0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888" y="5407524"/>
                <a:ext cx="148907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D9E8E7D-01E2-7040-828E-B4AD37E6C5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37001" y="4591214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CAE8B13-78CF-DD4C-AD79-FE70F24547E0}"/>
              </a:ext>
            </a:extLst>
          </p:cNvPr>
          <p:cNvGrpSpPr/>
          <p:nvPr/>
        </p:nvGrpSpPr>
        <p:grpSpPr>
          <a:xfrm>
            <a:off x="2756926" y="1340193"/>
            <a:ext cx="3643312" cy="1027113"/>
            <a:chOff x="2756926" y="1340193"/>
            <a:chExt cx="3643312" cy="1027113"/>
          </a:xfrm>
        </p:grpSpPr>
        <p:sp>
          <p:nvSpPr>
            <p:cNvPr id="111" name="Text Box 5">
              <a:extLst>
                <a:ext uri="{FF2B5EF4-FFF2-40B4-BE49-F238E27FC236}">
                  <a16:creationId xmlns:a16="http://schemas.microsoft.com/office/drawing/2014/main" id="{B4419231-71F9-2847-A8A7-8F91C3BF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926" y="1630706"/>
              <a:ext cx="3643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snkpkt = make_pkt(data, checksum)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6">
              <a:extLst>
                <a:ext uri="{FF2B5EF4-FFF2-40B4-BE49-F238E27FC236}">
                  <a16:creationId xmlns:a16="http://schemas.microsoft.com/office/drawing/2014/main" id="{9D8A7D98-AFD4-AA49-B033-1C3F29FD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701" y="1675156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C65AC33D-DAC6-0248-903C-715D380A05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09313" y="2119656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 Box 35">
              <a:extLst>
                <a:ext uri="{FF2B5EF4-FFF2-40B4-BE49-F238E27FC236}">
                  <a16:creationId xmlns:a16="http://schemas.microsoft.com/office/drawing/2014/main" id="{8B2CC675-7409-974B-A183-2AC7E249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326" y="1340193"/>
              <a:ext cx="22558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805388-DFB1-CA42-9623-430C96CD0F0B}"/>
              </a:ext>
            </a:extLst>
          </p:cNvPr>
          <p:cNvGrpSpPr/>
          <p:nvPr/>
        </p:nvGrpSpPr>
        <p:grpSpPr>
          <a:xfrm>
            <a:off x="2270357" y="3283338"/>
            <a:ext cx="3548062" cy="989290"/>
            <a:chOff x="2270357" y="3283338"/>
            <a:chExt cx="3548062" cy="989290"/>
          </a:xfrm>
        </p:grpSpPr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A19E971B-C68E-A549-8D13-4C8364D2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BF189C5-1BB2-BC42-81CE-EEB51DB2B907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18" name="Text Box 12">
                <a:extLst>
                  <a:ext uri="{FF2B5EF4-FFF2-40B4-BE49-F238E27FC236}">
                    <a16:creationId xmlns:a16="http://schemas.microsoft.com/office/drawing/2014/main" id="{FCE2965F-754F-364F-B14F-750853FEF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isACK(rcvpkt)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Line 13">
                <a:extLst>
                  <a:ext uri="{FF2B5EF4-FFF2-40B4-BE49-F238E27FC236}">
                    <a16:creationId xmlns:a16="http://schemas.microsoft.com/office/drawing/2014/main" id="{0299AD54-1602-364D-808A-ECEE0222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1FB61FFA-0819-7D46-887F-D92660FD9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61" name="Text Box 19">
            <a:extLst>
              <a:ext uri="{FF2B5EF4-FFF2-40B4-BE49-F238E27FC236}">
                <a16:creationId xmlns:a16="http://schemas.microsoft.com/office/drawing/2014/main" id="{E3EA8A75-DE92-3B4A-9ED1-2A5CE8EF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62" name="Text Box 20">
            <a:extLst>
              <a:ext uri="{FF2B5EF4-FFF2-40B4-BE49-F238E27FC236}">
                <a16:creationId xmlns:a16="http://schemas.microsoft.com/office/drawing/2014/main" id="{D2BC55B0-1B2D-D346-8B9C-EC274C2E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53170-F7EC-A34D-8A41-984A3AC85C5B}"/>
              </a:ext>
            </a:extLst>
          </p:cNvPr>
          <p:cNvSpPr txBox="1"/>
          <p:nvPr/>
        </p:nvSpPr>
        <p:spPr>
          <a:xfrm>
            <a:off x="965915" y="4680633"/>
            <a:ext cx="6532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“state” of receiver (did the receiver get my message correctly?) isn’t known to sender unless somehow communicated from receiver to sender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that’s why we need a protocol!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ADA65A1F-AF0E-7A4E-89E8-DE781668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4" name="Picture 43" descr="A shower curtain&#10;&#10;Description automatically generated">
            <a:extLst>
              <a:ext uri="{FF2B5EF4-FFF2-40B4-BE49-F238E27FC236}">
                <a16:creationId xmlns:a16="http://schemas.microsoft.com/office/drawing/2014/main" id="{AC45B1FA-8BA1-4648-AD93-40677902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03" y="2155771"/>
            <a:ext cx="4642797" cy="4579749"/>
          </a:xfrm>
          <a:prstGeom prst="rect">
            <a:avLst/>
          </a:prstGeom>
        </p:spPr>
      </p:pic>
      <p:sp>
        <p:nvSpPr>
          <p:cNvPr id="46" name="Text Box 16">
            <a:extLst>
              <a:ext uri="{FF2B5EF4-FFF2-40B4-BE49-F238E27FC236}">
                <a16:creationId xmlns:a16="http://schemas.microsoft.com/office/drawing/2014/main" id="{D6DB0EA5-C28C-5D47-A606-CB6349A9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797" y="2400795"/>
            <a:ext cx="2085975" cy="3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C8AFC91C-B2AA-274D-BDE6-DBE3D808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71" y="3557373"/>
            <a:ext cx="2085975" cy="3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isACK(rcvpkt)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74821291-B2F1-5248-8BEE-C21E2CB0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operation with no errors</a:t>
            </a:r>
            <a:endParaRPr lang="en-US" sz="4400" dirty="0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20368D61-C8F9-C64D-9076-63AF0503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229D572B-0C64-BC4F-9787-CFDFDB4A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7E93FFA4-44C6-0E4F-ABD0-1688475EE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926" y="1630706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 = make_pkt(data, checksum)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AAE6181D-40C5-4947-8D16-192C2CC21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701" y="167515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C49AAF37-6767-EA4A-BCF2-2730B5DAFFCF}"/>
              </a:ext>
            </a:extLst>
          </p:cNvPr>
          <p:cNvSpPr>
            <a:spLocks/>
          </p:cNvSpPr>
          <p:nvPr/>
        </p:nvSpPr>
        <p:spPr bwMode="auto">
          <a:xfrm flipV="1">
            <a:off x="2809313" y="2119656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2665E42-05D1-2742-9715-0A7AB328CC68}"/>
              </a:ext>
            </a:extLst>
          </p:cNvPr>
          <p:cNvSpPr>
            <a:spLocks/>
          </p:cNvSpPr>
          <p:nvPr/>
        </p:nvSpPr>
        <p:spPr bwMode="auto">
          <a:xfrm>
            <a:off x="2856938" y="328011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FF5156B3-5F3E-7247-9787-81C01F98AADA}"/>
              </a:ext>
            </a:extLst>
          </p:cNvPr>
          <p:cNvSpPr>
            <a:spLocks/>
          </p:cNvSpPr>
          <p:nvPr/>
        </p:nvSpPr>
        <p:spPr bwMode="auto">
          <a:xfrm>
            <a:off x="5004826" y="242604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2F0C4339-9749-3E4B-AEF3-DFBC5861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388" y="2740368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B12405C6-9FEC-A645-ABAA-32067C853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051" y="27403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18">
            <a:extLst>
              <a:ext uri="{FF2B5EF4-FFF2-40B4-BE49-F238E27FC236}">
                <a16:creationId xmlns:a16="http://schemas.microsoft.com/office/drawing/2014/main" id="{6469EBCB-9365-8146-9A22-EA4BFBF0E079}"/>
              </a:ext>
            </a:extLst>
          </p:cNvPr>
          <p:cNvGrpSpPr>
            <a:grpSpLocks/>
          </p:cNvGrpSpPr>
          <p:nvPr/>
        </p:nvGrpSpPr>
        <p:grpSpPr bwMode="auto">
          <a:xfrm>
            <a:off x="8325876" y="3094378"/>
            <a:ext cx="1828800" cy="257175"/>
            <a:chOff x="2222" y="3039"/>
            <a:chExt cx="1152" cy="162"/>
          </a:xfrm>
        </p:grpSpPr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3A6C17B0-3CB8-BD4F-82A3-F8BBBF776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udt_send(NAK)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7262AE28-C6B2-7A4B-B2BF-40A0797B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22">
            <a:extLst>
              <a:ext uri="{FF2B5EF4-FFF2-40B4-BE49-F238E27FC236}">
                <a16:creationId xmlns:a16="http://schemas.microsoft.com/office/drawing/2014/main" id="{E9E74661-52F5-5E48-982A-52E52A35DC45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8D34CBBE-DA94-E64E-9580-4F3F4131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1B4A0021-CFA3-4E40-B284-73C34108A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Freeform 25">
            <a:extLst>
              <a:ext uri="{FF2B5EF4-FFF2-40B4-BE49-F238E27FC236}">
                <a16:creationId xmlns:a16="http://schemas.microsoft.com/office/drawing/2014/main" id="{3DB66570-2E6B-DB42-959E-FB21F91FD83C}"/>
              </a:ext>
            </a:extLst>
          </p:cNvPr>
          <p:cNvSpPr>
            <a:spLocks/>
          </p:cNvSpPr>
          <p:nvPr/>
        </p:nvSpPr>
        <p:spPr bwMode="auto">
          <a:xfrm>
            <a:off x="8424301" y="328805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26">
            <a:extLst>
              <a:ext uri="{FF2B5EF4-FFF2-40B4-BE49-F238E27FC236}">
                <a16:creationId xmlns:a16="http://schemas.microsoft.com/office/drawing/2014/main" id="{8A47B34C-876C-9A40-BB81-39CFF157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Text Box 27">
            <a:extLst>
              <a:ext uri="{FF2B5EF4-FFF2-40B4-BE49-F238E27FC236}">
                <a16:creationId xmlns:a16="http://schemas.microsoft.com/office/drawing/2014/main" id="{D69029E6-5338-FD44-BC15-0BA8A98F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Freeform 28">
            <a:extLst>
              <a:ext uri="{FF2B5EF4-FFF2-40B4-BE49-F238E27FC236}">
                <a16:creationId xmlns:a16="http://schemas.microsoft.com/office/drawing/2014/main" id="{062C8ABB-D477-0442-96DB-AF4A7A380558}"/>
              </a:ext>
            </a:extLst>
          </p:cNvPr>
          <p:cNvSpPr>
            <a:spLocks/>
          </p:cNvSpPr>
          <p:nvPr/>
        </p:nvSpPr>
        <p:spPr bwMode="auto">
          <a:xfrm flipV="1">
            <a:off x="8437001" y="4591214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29">
            <a:extLst>
              <a:ext uri="{FF2B5EF4-FFF2-40B4-BE49-F238E27FC236}">
                <a16:creationId xmlns:a16="http://schemas.microsoft.com/office/drawing/2014/main" id="{824EB22B-3441-BB4C-9908-EA5200566BEF}"/>
              </a:ext>
            </a:extLst>
          </p:cNvPr>
          <p:cNvGrpSpPr>
            <a:grpSpLocks/>
          </p:cNvGrpSpPr>
          <p:nvPr/>
        </p:nvGrpSpPr>
        <p:grpSpPr bwMode="auto">
          <a:xfrm>
            <a:off x="2101288" y="2306981"/>
            <a:ext cx="1333500" cy="1004887"/>
            <a:chOff x="220" y="1365"/>
            <a:chExt cx="840" cy="633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E482CA24-27A0-084A-87D9-E941B0A25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B1FC38D6-025E-7842-ADA7-35FDE217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6" name="Group 32">
            <a:extLst>
              <a:ext uri="{FF2B5EF4-FFF2-40B4-BE49-F238E27FC236}">
                <a16:creationId xmlns:a16="http://schemas.microsoft.com/office/drawing/2014/main" id="{5BBC5929-B4AB-D94E-9C05-8B8E4E50A932}"/>
              </a:ext>
            </a:extLst>
          </p:cNvPr>
          <p:cNvGrpSpPr>
            <a:grpSpLocks/>
          </p:cNvGrpSpPr>
          <p:nvPr/>
        </p:nvGrpSpPr>
        <p:grpSpPr bwMode="auto">
          <a:xfrm>
            <a:off x="8086163" y="3637306"/>
            <a:ext cx="1414463" cy="1033462"/>
            <a:chOff x="3990" y="2203"/>
            <a:chExt cx="891" cy="651"/>
          </a:xfrm>
        </p:grpSpPr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C8C95C30-694C-3343-9A2B-29D823BB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id="{9CF26F83-62A4-774B-95EC-D614996A7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9" name="Text Box 35">
            <a:extLst>
              <a:ext uri="{FF2B5EF4-FFF2-40B4-BE49-F238E27FC236}">
                <a16:creationId xmlns:a16="http://schemas.microsoft.com/office/drawing/2014/main" id="{4F145C19-20CA-7145-8B2A-77BEB54A3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326" y="134019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rdt_send(data)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Line 36">
            <a:extLst>
              <a:ext uri="{FF2B5EF4-FFF2-40B4-BE49-F238E27FC236}">
                <a16:creationId xmlns:a16="http://schemas.microsoft.com/office/drawing/2014/main" id="{26143F76-F1DE-F740-8D25-07F17B3B0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276" y="142909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Freeform 37">
            <a:extLst>
              <a:ext uri="{FF2B5EF4-FFF2-40B4-BE49-F238E27FC236}">
                <a16:creationId xmlns:a16="http://schemas.microsoft.com/office/drawing/2014/main" id="{58B7878D-57FD-8A41-8E7B-6BF34CB3A771}"/>
              </a:ext>
            </a:extLst>
          </p:cNvPr>
          <p:cNvSpPr>
            <a:spLocks/>
          </p:cNvSpPr>
          <p:nvPr/>
        </p:nvSpPr>
        <p:spPr bwMode="auto">
          <a:xfrm>
            <a:off x="2763276" y="2146642"/>
            <a:ext cx="7148415" cy="2944699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52 h 10000"/>
              <a:gd name="connsiteX1" fmla="*/ 2377 w 10000"/>
              <a:gd name="connsiteY1" fmla="*/ 0 h 10000"/>
              <a:gd name="connsiteX2" fmla="*/ 8009 w 10000"/>
              <a:gd name="connsiteY2" fmla="*/ 9621 h 10000"/>
              <a:gd name="connsiteX3" fmla="*/ 10000 w 10000"/>
              <a:gd name="connsiteY3" fmla="*/ 10000 h 10000"/>
              <a:gd name="connsiteX0" fmla="*/ 0 w 10673"/>
              <a:gd name="connsiteY0" fmla="*/ 52 h 9621"/>
              <a:gd name="connsiteX1" fmla="*/ 2377 w 10673"/>
              <a:gd name="connsiteY1" fmla="*/ 0 h 9621"/>
              <a:gd name="connsiteX2" fmla="*/ 8009 w 10673"/>
              <a:gd name="connsiteY2" fmla="*/ 9621 h 9621"/>
              <a:gd name="connsiteX3" fmla="*/ 10673 w 10673"/>
              <a:gd name="connsiteY3" fmla="*/ 9621 h 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3" h="9621">
                <a:moveTo>
                  <a:pt x="0" y="52"/>
                </a:moveTo>
                <a:lnTo>
                  <a:pt x="2377" y="0"/>
                </a:lnTo>
                <a:lnTo>
                  <a:pt x="8009" y="9621"/>
                </a:lnTo>
                <a:lnTo>
                  <a:pt x="10673" y="962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81979E69-43B0-224E-AEE7-932D8FB25EC5}"/>
              </a:ext>
            </a:extLst>
          </p:cNvPr>
          <p:cNvGrpSpPr>
            <a:grpSpLocks/>
          </p:cNvGrpSpPr>
          <p:nvPr/>
        </p:nvGrpSpPr>
        <p:grpSpPr bwMode="auto">
          <a:xfrm>
            <a:off x="2099701" y="2306981"/>
            <a:ext cx="1333500" cy="1004887"/>
            <a:chOff x="220" y="1365"/>
            <a:chExt cx="840" cy="633"/>
          </a:xfrm>
        </p:grpSpPr>
        <p:sp>
          <p:nvSpPr>
            <p:cNvPr id="73" name="Line 39">
              <a:extLst>
                <a:ext uri="{FF2B5EF4-FFF2-40B4-BE49-F238E27FC236}">
                  <a16:creationId xmlns:a16="http://schemas.microsoft.com/office/drawing/2014/main" id="{021756D2-A025-CF41-A055-C96F4929A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40">
              <a:extLst>
                <a:ext uri="{FF2B5EF4-FFF2-40B4-BE49-F238E27FC236}">
                  <a16:creationId xmlns:a16="http://schemas.microsoft.com/office/drawing/2014/main" id="{34F50062-00A1-4541-B9F4-BEF323F05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Oval 41">
            <a:extLst>
              <a:ext uri="{FF2B5EF4-FFF2-40B4-BE49-F238E27FC236}">
                <a16:creationId xmlns:a16="http://schemas.microsoft.com/office/drawing/2014/main" id="{9AEB6601-DAB8-A041-9DF0-30C886DD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76" y="236254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" name="Line 42">
            <a:extLst>
              <a:ext uri="{FF2B5EF4-FFF2-40B4-BE49-F238E27FC236}">
                <a16:creationId xmlns:a16="http://schemas.microsoft.com/office/drawing/2014/main" id="{2CE2B382-7E31-324B-8E6C-07DE61767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3138" y="5042243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0" name="Freeform 43">
            <a:extLst>
              <a:ext uri="{FF2B5EF4-FFF2-40B4-BE49-F238E27FC236}">
                <a16:creationId xmlns:a16="http://schemas.microsoft.com/office/drawing/2014/main" id="{A4E624BD-18B7-E144-8B12-E9F34C001BC1}"/>
              </a:ext>
            </a:extLst>
          </p:cNvPr>
          <p:cNvSpPr>
            <a:spLocks/>
          </p:cNvSpPr>
          <p:nvPr/>
        </p:nvSpPr>
        <p:spPr bwMode="auto">
          <a:xfrm>
            <a:off x="2122306" y="3871617"/>
            <a:ext cx="7452932" cy="2415225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10684 h 10684"/>
              <a:gd name="connsiteX1" fmla="*/ 7676 w 10000"/>
              <a:gd name="connsiteY1" fmla="*/ 10684 h 10684"/>
              <a:gd name="connsiteX2" fmla="*/ 4167 w 10000"/>
              <a:gd name="connsiteY2" fmla="*/ 0 h 10684"/>
              <a:gd name="connsiteX3" fmla="*/ 0 w 10000"/>
              <a:gd name="connsiteY3" fmla="*/ 684 h 10684"/>
              <a:gd name="connsiteX0" fmla="*/ 11178 w 11178"/>
              <a:gd name="connsiteY0" fmla="*/ 10684 h 10684"/>
              <a:gd name="connsiteX1" fmla="*/ 8854 w 11178"/>
              <a:gd name="connsiteY1" fmla="*/ 10684 h 10684"/>
              <a:gd name="connsiteX2" fmla="*/ 5345 w 11178"/>
              <a:gd name="connsiteY2" fmla="*/ 0 h 10684"/>
              <a:gd name="connsiteX3" fmla="*/ 0 w 11178"/>
              <a:gd name="connsiteY3" fmla="*/ 0 h 1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8" h="10684">
                <a:moveTo>
                  <a:pt x="11178" y="10684"/>
                </a:moveTo>
                <a:lnTo>
                  <a:pt x="8854" y="10684"/>
                </a:lnTo>
                <a:lnTo>
                  <a:pt x="5345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433B53F6-3987-AD43-823C-811301531A05}"/>
              </a:ext>
            </a:extLst>
          </p:cNvPr>
          <p:cNvGrpSpPr>
            <a:grpSpLocks/>
          </p:cNvGrpSpPr>
          <p:nvPr/>
        </p:nvGrpSpPr>
        <p:grpSpPr bwMode="auto">
          <a:xfrm>
            <a:off x="2099701" y="2306981"/>
            <a:ext cx="1333500" cy="1004887"/>
            <a:chOff x="220" y="1365"/>
            <a:chExt cx="840" cy="633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4591E5D8-8C29-B847-85FE-27EBA5053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46">
              <a:extLst>
                <a:ext uri="{FF2B5EF4-FFF2-40B4-BE49-F238E27FC236}">
                  <a16:creationId xmlns:a16="http://schemas.microsoft.com/office/drawing/2014/main" id="{611A2C5D-AEE6-DD42-9AF5-792255258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4" name="Oval 47">
            <a:extLst>
              <a:ext uri="{FF2B5EF4-FFF2-40B4-BE49-F238E27FC236}">
                <a16:creationId xmlns:a16="http://schemas.microsoft.com/office/drawing/2014/main" id="{14740803-52CF-044E-A44B-1C3382FD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901" y="2367306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" name="Text Box 16">
            <a:extLst>
              <a:ext uri="{FF2B5EF4-FFF2-40B4-BE49-F238E27FC236}">
                <a16:creationId xmlns:a16="http://schemas.microsoft.com/office/drawing/2014/main" id="{4960424F-A39C-9F48-B10B-6B92058E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88" y="2400535"/>
            <a:ext cx="33893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Text Box 20">
            <a:extLst>
              <a:ext uri="{FF2B5EF4-FFF2-40B4-BE49-F238E27FC236}">
                <a16:creationId xmlns:a16="http://schemas.microsoft.com/office/drawing/2014/main" id="{F83C8E12-3B9E-D846-B39E-2D62F350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63" y="2720534"/>
            <a:ext cx="3389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 corrupt(rcvpkt)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C5AC3F7-1DB3-CE4F-B0C7-F20072FBA703}"/>
              </a:ext>
            </a:extLst>
          </p:cNvPr>
          <p:cNvGrpSpPr/>
          <p:nvPr/>
        </p:nvGrpSpPr>
        <p:grpSpPr>
          <a:xfrm>
            <a:off x="2271408" y="3285357"/>
            <a:ext cx="3548062" cy="989290"/>
            <a:chOff x="2270357" y="3283338"/>
            <a:chExt cx="3548062" cy="989290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ECBB11C-9731-AE49-85C4-CC54A9C3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03199FB-D06E-3542-B988-7EB9CD9168D8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27" name="Text Box 12">
                <a:extLst>
                  <a:ext uri="{FF2B5EF4-FFF2-40B4-BE49-F238E27FC236}">
                    <a16:creationId xmlns:a16="http://schemas.microsoft.com/office/drawing/2014/main" id="{E0CFEDE3-2A91-2845-ABA4-C03E7492E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isACK(rcvpkt)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Line 13">
                <a:extLst>
                  <a:ext uri="{FF2B5EF4-FFF2-40B4-BE49-F238E27FC236}">
                    <a16:creationId xmlns:a16="http://schemas.microsoft.com/office/drawing/2014/main" id="{332EC257-20A6-9B48-A641-8E69142E5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 Box 48">
                <a:extLst>
                  <a:ext uri="{FF2B5EF4-FFF2-40B4-BE49-F238E27FC236}">
                    <a16:creationId xmlns:a16="http://schemas.microsoft.com/office/drawing/2014/main" id="{BC7A4A01-571A-C94B-BAEC-EA73E5A39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E324CA8-B37F-8C4E-9533-D4557801C16E}"/>
              </a:ext>
            </a:extLst>
          </p:cNvPr>
          <p:cNvGrpSpPr/>
          <p:nvPr/>
        </p:nvGrpSpPr>
        <p:grpSpPr>
          <a:xfrm>
            <a:off x="8049650" y="5037504"/>
            <a:ext cx="4142349" cy="933582"/>
            <a:chOff x="8049650" y="5037504"/>
            <a:chExt cx="4142349" cy="933582"/>
          </a:xfrm>
        </p:grpSpPr>
        <p:sp>
          <p:nvSpPr>
            <p:cNvPr id="131" name="Text Box 7">
              <a:extLst>
                <a:ext uri="{FF2B5EF4-FFF2-40B4-BE49-F238E27FC236}">
                  <a16:creationId xmlns:a16="http://schemas.microsoft.com/office/drawing/2014/main" id="{723DBA89-E099-1146-9344-FD97D3586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876" y="5351961"/>
              <a:ext cx="21431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udt_send(ACK)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Text Box 8">
              <a:extLst>
                <a:ext uri="{FF2B5EF4-FFF2-40B4-BE49-F238E27FC236}">
                  <a16:creationId xmlns:a16="http://schemas.microsoft.com/office/drawing/2014/main" id="{05CEFA42-064E-3142-841C-4AC47C36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650" y="5037504"/>
              <a:ext cx="4142349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notcorrupt(rcvpkt)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9">
              <a:extLst>
                <a:ext uri="{FF2B5EF4-FFF2-40B4-BE49-F238E27FC236}">
                  <a16:creationId xmlns:a16="http://schemas.microsoft.com/office/drawing/2014/main" id="{0872816E-A3BC-B14C-B375-097293AE6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1888" y="5407524"/>
              <a:ext cx="1489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4" name="Text Box 19">
            <a:extLst>
              <a:ext uri="{FF2B5EF4-FFF2-40B4-BE49-F238E27FC236}">
                <a16:creationId xmlns:a16="http://schemas.microsoft.com/office/drawing/2014/main" id="{55D8DBB5-D62B-EB4E-B678-676582C5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35" name="Text Box 20">
            <a:extLst>
              <a:ext uri="{FF2B5EF4-FFF2-40B4-BE49-F238E27FC236}">
                <a16:creationId xmlns:a16="http://schemas.microsoft.com/office/drawing/2014/main" id="{6A4DBB19-70E8-BE4F-86ED-46D7FF54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312C203B-3A0A-BD4E-8578-6F37A2E7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Slide Number Placeholder 2">
            <a:extLst>
              <a:ext uri="{FF2B5EF4-FFF2-40B4-BE49-F238E27FC236}">
                <a16:creationId xmlns:a16="http://schemas.microsoft.com/office/drawing/2014/main" id="{70847C17-240C-8943-BAC9-8DEDA07F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4" grpId="0" animBg="1"/>
      <p:bldP spid="1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corrupted packet scenario</a:t>
            </a:r>
            <a:endParaRPr lang="en-US" sz="4400" dirty="0"/>
          </a:p>
        </p:txBody>
      </p:sp>
      <p:sp>
        <p:nvSpPr>
          <p:cNvPr id="133" name="Oval 3">
            <a:extLst>
              <a:ext uri="{FF2B5EF4-FFF2-40B4-BE49-F238E27FC236}">
                <a16:creationId xmlns:a16="http://schemas.microsoft.com/office/drawing/2014/main" id="{69A00FB9-348A-D448-9793-795F22B5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40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4">
            <a:extLst>
              <a:ext uri="{FF2B5EF4-FFF2-40B4-BE49-F238E27FC236}">
                <a16:creationId xmlns:a16="http://schemas.microsoft.com/office/drawing/2014/main" id="{77096BA8-8AE7-EA4F-B0FD-7469803E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840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D6DC2F34-5901-DE44-A6E9-F96497094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415" y="1630706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 = make_pkt(data, checksum)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Line 6">
            <a:extLst>
              <a:ext uri="{FF2B5EF4-FFF2-40B4-BE49-F238E27FC236}">
                <a16:creationId xmlns:a16="http://schemas.microsoft.com/office/drawing/2014/main" id="{D357F502-19B9-7A40-B1E5-CD7250CA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90" y="167515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10">
            <a:extLst>
              <a:ext uri="{FF2B5EF4-FFF2-40B4-BE49-F238E27FC236}">
                <a16:creationId xmlns:a16="http://schemas.microsoft.com/office/drawing/2014/main" id="{3ADC35A3-77A4-3D42-9882-FB506CCCFA61}"/>
              </a:ext>
            </a:extLst>
          </p:cNvPr>
          <p:cNvSpPr>
            <a:spLocks/>
          </p:cNvSpPr>
          <p:nvPr/>
        </p:nvSpPr>
        <p:spPr bwMode="auto">
          <a:xfrm flipV="1">
            <a:off x="2808802" y="2119656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3907903E-8186-0B48-B29F-40C6FD559F99}"/>
              </a:ext>
            </a:extLst>
          </p:cNvPr>
          <p:cNvSpPr>
            <a:spLocks/>
          </p:cNvSpPr>
          <p:nvPr/>
        </p:nvSpPr>
        <p:spPr bwMode="auto">
          <a:xfrm>
            <a:off x="2856427" y="328011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C5D67D61-82E5-5642-B2D5-452A20671145}"/>
              </a:ext>
            </a:extLst>
          </p:cNvPr>
          <p:cNvSpPr>
            <a:spLocks/>
          </p:cNvSpPr>
          <p:nvPr/>
        </p:nvSpPr>
        <p:spPr bwMode="auto">
          <a:xfrm>
            <a:off x="5004315" y="242604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Text Box 15">
            <a:extLst>
              <a:ext uri="{FF2B5EF4-FFF2-40B4-BE49-F238E27FC236}">
                <a16:creationId xmlns:a16="http://schemas.microsoft.com/office/drawing/2014/main" id="{7BABC5B8-9BD6-F145-8E9A-0912B8AE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77" y="2740368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Text Box 16">
            <a:extLst>
              <a:ext uri="{FF2B5EF4-FFF2-40B4-BE49-F238E27FC236}">
                <a16:creationId xmlns:a16="http://schemas.microsoft.com/office/drawing/2014/main" id="{BE38BF73-5EF1-6B42-B012-9E244200F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17">
            <a:extLst>
              <a:ext uri="{FF2B5EF4-FFF2-40B4-BE49-F238E27FC236}">
                <a16:creationId xmlns:a16="http://schemas.microsoft.com/office/drawing/2014/main" id="{6082D473-667E-D744-BD55-1C35E0FE8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540" y="27403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2" name="Group 22">
            <a:extLst>
              <a:ext uri="{FF2B5EF4-FFF2-40B4-BE49-F238E27FC236}">
                <a16:creationId xmlns:a16="http://schemas.microsoft.com/office/drawing/2014/main" id="{DCE40CB4-F0AE-734E-AA44-08F29CD02D52}"/>
              </a:ext>
            </a:extLst>
          </p:cNvPr>
          <p:cNvGrpSpPr>
            <a:grpSpLocks/>
          </p:cNvGrpSpPr>
          <p:nvPr/>
        </p:nvGrpSpPr>
        <p:grpSpPr bwMode="auto">
          <a:xfrm>
            <a:off x="4043877" y="2362543"/>
            <a:ext cx="1074738" cy="962025"/>
            <a:chOff x="1540" y="2116"/>
            <a:chExt cx="677" cy="606"/>
          </a:xfrm>
        </p:grpSpPr>
        <p:sp>
          <p:nvSpPr>
            <p:cNvPr id="153" name="Oval 23">
              <a:extLst>
                <a:ext uri="{FF2B5EF4-FFF2-40B4-BE49-F238E27FC236}">
                  <a16:creationId xmlns:a16="http://schemas.microsoft.com/office/drawing/2014/main" id="{D3BB9C31-5D9C-684A-BB70-14F20480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 Box 24">
              <a:extLst>
                <a:ext uri="{FF2B5EF4-FFF2-40B4-BE49-F238E27FC236}">
                  <a16:creationId xmlns:a16="http://schemas.microsoft.com/office/drawing/2014/main" id="{7290D8CF-233C-DA4F-8144-17F1D181B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55" name="Freeform 25">
            <a:extLst>
              <a:ext uri="{FF2B5EF4-FFF2-40B4-BE49-F238E27FC236}">
                <a16:creationId xmlns:a16="http://schemas.microsoft.com/office/drawing/2014/main" id="{1FC9F4AC-60DA-664B-8892-94963AC43A62}"/>
              </a:ext>
            </a:extLst>
          </p:cNvPr>
          <p:cNvSpPr>
            <a:spLocks/>
          </p:cNvSpPr>
          <p:nvPr/>
        </p:nvSpPr>
        <p:spPr bwMode="auto">
          <a:xfrm>
            <a:off x="8423790" y="328805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Oval 26">
            <a:extLst>
              <a:ext uri="{FF2B5EF4-FFF2-40B4-BE49-F238E27FC236}">
                <a16:creationId xmlns:a16="http://schemas.microsoft.com/office/drawing/2014/main" id="{C6A7C088-049A-2642-9A7F-7E6B3149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65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Text Box 27">
            <a:extLst>
              <a:ext uri="{FF2B5EF4-FFF2-40B4-BE49-F238E27FC236}">
                <a16:creationId xmlns:a16="http://schemas.microsoft.com/office/drawing/2014/main" id="{579E5E2D-B23D-BF43-A731-1D8C59C7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552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8" name="Freeform 28">
            <a:extLst>
              <a:ext uri="{FF2B5EF4-FFF2-40B4-BE49-F238E27FC236}">
                <a16:creationId xmlns:a16="http://schemas.microsoft.com/office/drawing/2014/main" id="{82DEFCAC-19A6-8E44-8FD1-83883629ABA7}"/>
              </a:ext>
            </a:extLst>
          </p:cNvPr>
          <p:cNvSpPr>
            <a:spLocks/>
          </p:cNvSpPr>
          <p:nvPr/>
        </p:nvSpPr>
        <p:spPr bwMode="auto">
          <a:xfrm flipV="1">
            <a:off x="8436490" y="4591214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C486E2AA-5514-8349-8774-4B86574332CB}"/>
              </a:ext>
            </a:extLst>
          </p:cNvPr>
          <p:cNvGrpSpPr>
            <a:grpSpLocks/>
          </p:cNvGrpSpPr>
          <p:nvPr/>
        </p:nvGrpSpPr>
        <p:grpSpPr bwMode="auto">
          <a:xfrm>
            <a:off x="2100777" y="2306981"/>
            <a:ext cx="1333500" cy="1004887"/>
            <a:chOff x="220" y="1365"/>
            <a:chExt cx="840" cy="633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C0CC58D1-8C84-3E47-909F-D82E63AA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Oval 31">
              <a:extLst>
                <a:ext uri="{FF2B5EF4-FFF2-40B4-BE49-F238E27FC236}">
                  <a16:creationId xmlns:a16="http://schemas.microsoft.com/office/drawing/2014/main" id="{852C29BD-DA30-1D45-9733-0851CEB0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32">
            <a:extLst>
              <a:ext uri="{FF2B5EF4-FFF2-40B4-BE49-F238E27FC236}">
                <a16:creationId xmlns:a16="http://schemas.microsoft.com/office/drawing/2014/main" id="{A05DCA54-BB9F-EB48-8E9C-19DBD5FE15BE}"/>
              </a:ext>
            </a:extLst>
          </p:cNvPr>
          <p:cNvGrpSpPr>
            <a:grpSpLocks/>
          </p:cNvGrpSpPr>
          <p:nvPr/>
        </p:nvGrpSpPr>
        <p:grpSpPr bwMode="auto">
          <a:xfrm>
            <a:off x="8085652" y="3637306"/>
            <a:ext cx="1414463" cy="1033462"/>
            <a:chOff x="3990" y="2203"/>
            <a:chExt cx="891" cy="651"/>
          </a:xfrm>
        </p:grpSpPr>
        <p:sp>
          <p:nvSpPr>
            <p:cNvPr id="163" name="Line 33">
              <a:extLst>
                <a:ext uri="{FF2B5EF4-FFF2-40B4-BE49-F238E27FC236}">
                  <a16:creationId xmlns:a16="http://schemas.microsoft.com/office/drawing/2014/main" id="{E80E2DDF-EEB5-964A-90BC-641CEA2AE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Oval 34">
              <a:extLst>
                <a:ext uri="{FF2B5EF4-FFF2-40B4-BE49-F238E27FC236}">
                  <a16:creationId xmlns:a16="http://schemas.microsoft.com/office/drawing/2014/main" id="{1AD65A4C-E940-0B4D-BFA8-963C7F4D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5" name="Text Box 35">
            <a:extLst>
              <a:ext uri="{FF2B5EF4-FFF2-40B4-BE49-F238E27FC236}">
                <a16:creationId xmlns:a16="http://schemas.microsoft.com/office/drawing/2014/main" id="{EB12FDE8-F0FD-FF44-9743-6CC34031C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815" y="134019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rdt_send(data)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36">
            <a:extLst>
              <a:ext uri="{FF2B5EF4-FFF2-40B4-BE49-F238E27FC236}">
                <a16:creationId xmlns:a16="http://schemas.microsoft.com/office/drawing/2014/main" id="{EC5F8159-C72E-AD42-9E10-261F73F1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765" y="142909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7" name="Freeform 37">
            <a:extLst>
              <a:ext uri="{FF2B5EF4-FFF2-40B4-BE49-F238E27FC236}">
                <a16:creationId xmlns:a16="http://schemas.microsoft.com/office/drawing/2014/main" id="{35077D8E-9690-5846-914B-870B57CBFFC1}"/>
              </a:ext>
            </a:extLst>
          </p:cNvPr>
          <p:cNvSpPr>
            <a:spLocks/>
          </p:cNvSpPr>
          <p:nvPr/>
        </p:nvSpPr>
        <p:spPr bwMode="auto">
          <a:xfrm>
            <a:off x="2762765" y="2146643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39365D95-8B18-AE4F-9CEC-9330CADCC26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69" name="Line 39">
              <a:extLst>
                <a:ext uri="{FF2B5EF4-FFF2-40B4-BE49-F238E27FC236}">
                  <a16:creationId xmlns:a16="http://schemas.microsoft.com/office/drawing/2014/main" id="{68593BDB-565B-C544-A698-EAB11008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Oval 40">
              <a:extLst>
                <a:ext uri="{FF2B5EF4-FFF2-40B4-BE49-F238E27FC236}">
                  <a16:creationId xmlns:a16="http://schemas.microsoft.com/office/drawing/2014/main" id="{99432816-2BCC-7742-BBCC-63661129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1" name="Oval 41">
            <a:extLst>
              <a:ext uri="{FF2B5EF4-FFF2-40B4-BE49-F238E27FC236}">
                <a16:creationId xmlns:a16="http://schemas.microsoft.com/office/drawing/2014/main" id="{2992E4B8-7EF2-1A40-9095-9F4F00D2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65" y="236254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42">
            <a:extLst>
              <a:ext uri="{FF2B5EF4-FFF2-40B4-BE49-F238E27FC236}">
                <a16:creationId xmlns:a16="http://schemas.microsoft.com/office/drawing/2014/main" id="{FBE55EA3-B145-414B-A6FF-0F0EE400C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627" y="5042243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3" name="Freeform 43">
            <a:extLst>
              <a:ext uri="{FF2B5EF4-FFF2-40B4-BE49-F238E27FC236}">
                <a16:creationId xmlns:a16="http://schemas.microsoft.com/office/drawing/2014/main" id="{59879249-0649-F24B-B236-6C80F47AAC2E}"/>
              </a:ext>
            </a:extLst>
          </p:cNvPr>
          <p:cNvSpPr>
            <a:spLocks/>
          </p:cNvSpPr>
          <p:nvPr/>
        </p:nvSpPr>
        <p:spPr bwMode="auto">
          <a:xfrm>
            <a:off x="2353297" y="3858893"/>
            <a:ext cx="7272844" cy="2363522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10000 h 10000"/>
              <a:gd name="connsiteX1" fmla="*/ 7637 w 10000"/>
              <a:gd name="connsiteY1" fmla="*/ 9715 h 10000"/>
              <a:gd name="connsiteX2" fmla="*/ 4476 w 10000"/>
              <a:gd name="connsiteY2" fmla="*/ 0 h 10000"/>
              <a:gd name="connsiteX3" fmla="*/ 0 w 10000"/>
              <a:gd name="connsiteY3" fmla="*/ 0 h 10000"/>
              <a:gd name="connsiteX0" fmla="*/ 10058 w 10058"/>
              <a:gd name="connsiteY0" fmla="*/ 9601 h 9715"/>
              <a:gd name="connsiteX1" fmla="*/ 7637 w 10058"/>
              <a:gd name="connsiteY1" fmla="*/ 9715 h 9715"/>
              <a:gd name="connsiteX2" fmla="*/ 4476 w 10058"/>
              <a:gd name="connsiteY2" fmla="*/ 0 h 9715"/>
              <a:gd name="connsiteX3" fmla="*/ 0 w 10058"/>
              <a:gd name="connsiteY3" fmla="*/ 0 h 9715"/>
              <a:gd name="connsiteX0" fmla="*/ 10000 w 10000"/>
              <a:gd name="connsiteY0" fmla="*/ 10059 h 10059"/>
              <a:gd name="connsiteX1" fmla="*/ 7593 w 10000"/>
              <a:gd name="connsiteY1" fmla="*/ 10000 h 10059"/>
              <a:gd name="connsiteX2" fmla="*/ 4450 w 10000"/>
              <a:gd name="connsiteY2" fmla="*/ 0 h 10059"/>
              <a:gd name="connsiteX3" fmla="*/ 0 w 10000"/>
              <a:gd name="connsiteY3" fmla="*/ 0 h 10059"/>
              <a:gd name="connsiteX0" fmla="*/ 10019 w 10019"/>
              <a:gd name="connsiteY0" fmla="*/ 10000 h 10000"/>
              <a:gd name="connsiteX1" fmla="*/ 7593 w 10019"/>
              <a:gd name="connsiteY1" fmla="*/ 10000 h 10000"/>
              <a:gd name="connsiteX2" fmla="*/ 4450 w 10019"/>
              <a:gd name="connsiteY2" fmla="*/ 0 h 10000"/>
              <a:gd name="connsiteX3" fmla="*/ 0 w 10019"/>
              <a:gd name="connsiteY3" fmla="*/ 0 h 10000"/>
              <a:gd name="connsiteX0" fmla="*/ 10019 w 10019"/>
              <a:gd name="connsiteY0" fmla="*/ 10586 h 10586"/>
              <a:gd name="connsiteX1" fmla="*/ 7593 w 10019"/>
              <a:gd name="connsiteY1" fmla="*/ 10586 h 10586"/>
              <a:gd name="connsiteX2" fmla="*/ 3989 w 10019"/>
              <a:gd name="connsiteY2" fmla="*/ 0 h 10586"/>
              <a:gd name="connsiteX3" fmla="*/ 0 w 10019"/>
              <a:gd name="connsiteY3" fmla="*/ 586 h 10586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815 w 10845"/>
              <a:gd name="connsiteY2" fmla="*/ 176 h 10762"/>
              <a:gd name="connsiteX3" fmla="*/ 0 w 10845"/>
              <a:gd name="connsiteY3" fmla="*/ 0 h 10762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911 w 10845"/>
              <a:gd name="connsiteY2" fmla="*/ 0 h 10762"/>
              <a:gd name="connsiteX3" fmla="*/ 0 w 10845"/>
              <a:gd name="connsiteY3" fmla="*/ 0 h 1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5" h="10762">
                <a:moveTo>
                  <a:pt x="10845" y="10762"/>
                </a:moveTo>
                <a:lnTo>
                  <a:pt x="8419" y="10762"/>
                </a:lnTo>
                <a:lnTo>
                  <a:pt x="4911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4" name="Group 44">
            <a:extLst>
              <a:ext uri="{FF2B5EF4-FFF2-40B4-BE49-F238E27FC236}">
                <a16:creationId xmlns:a16="http://schemas.microsoft.com/office/drawing/2014/main" id="{4CB3F7B7-A92F-9B44-92D1-D6DEC5F500A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75" name="Line 45">
              <a:extLst>
                <a:ext uri="{FF2B5EF4-FFF2-40B4-BE49-F238E27FC236}">
                  <a16:creationId xmlns:a16="http://schemas.microsoft.com/office/drawing/2014/main" id="{DA8F54E3-D3E2-5B44-B37B-20E7E272B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Oval 46">
              <a:extLst>
                <a:ext uri="{FF2B5EF4-FFF2-40B4-BE49-F238E27FC236}">
                  <a16:creationId xmlns:a16="http://schemas.microsoft.com/office/drawing/2014/main" id="{33BDD6FC-64CC-2347-921C-94F2A914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7" name="Oval 47">
            <a:extLst>
              <a:ext uri="{FF2B5EF4-FFF2-40B4-BE49-F238E27FC236}">
                <a16:creationId xmlns:a16="http://schemas.microsoft.com/office/drawing/2014/main" id="{2345AD26-ED57-8F45-B85E-B4144CC9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390" y="2367306"/>
            <a:ext cx="985837" cy="96202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48">
            <a:extLst>
              <a:ext uri="{FF2B5EF4-FFF2-40B4-BE49-F238E27FC236}">
                <a16:creationId xmlns:a16="http://schemas.microsoft.com/office/drawing/2014/main" id="{99C86BB6-8396-7A4F-A95C-226EFE593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727" y="2634006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9" name="Freeform 49">
            <a:extLst>
              <a:ext uri="{FF2B5EF4-FFF2-40B4-BE49-F238E27FC236}">
                <a16:creationId xmlns:a16="http://schemas.microsoft.com/office/drawing/2014/main" id="{A524866B-F3C3-0047-A24A-49C2FB7D032D}"/>
              </a:ext>
            </a:extLst>
          </p:cNvPr>
          <p:cNvSpPr>
            <a:spLocks/>
          </p:cNvSpPr>
          <p:nvPr/>
        </p:nvSpPr>
        <p:spPr bwMode="auto">
          <a:xfrm>
            <a:off x="5409127" y="2356193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0">
            <a:extLst>
              <a:ext uri="{FF2B5EF4-FFF2-40B4-BE49-F238E27FC236}">
                <a16:creationId xmlns:a16="http://schemas.microsoft.com/office/drawing/2014/main" id="{E379A4B3-232E-9D4E-A4C6-40DC647E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590" y="2230781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81" name="Freeform 51">
            <a:extLst>
              <a:ext uri="{FF2B5EF4-FFF2-40B4-BE49-F238E27FC236}">
                <a16:creationId xmlns:a16="http://schemas.microsoft.com/office/drawing/2014/main" id="{7739BB93-5816-A945-B555-C2290DB78FDA}"/>
              </a:ext>
            </a:extLst>
          </p:cNvPr>
          <p:cNvSpPr>
            <a:spLocks/>
          </p:cNvSpPr>
          <p:nvPr/>
        </p:nvSpPr>
        <p:spPr bwMode="auto">
          <a:xfrm>
            <a:off x="5394840" y="3091206"/>
            <a:ext cx="5464750" cy="1966367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10000"/>
              <a:gd name="connsiteX1" fmla="*/ 3948 w 10000"/>
              <a:gd name="connsiteY1" fmla="*/ 0 h 10000"/>
              <a:gd name="connsiteX2" fmla="*/ 6367 w 10000"/>
              <a:gd name="connsiteY2" fmla="*/ 9215 h 10000"/>
              <a:gd name="connsiteX3" fmla="*/ 10000 w 10000"/>
              <a:gd name="connsiteY3" fmla="*/ 10000 h 10000"/>
              <a:gd name="connsiteX0" fmla="*/ 0 w 13541"/>
              <a:gd name="connsiteY0" fmla="*/ 0 h 9215"/>
              <a:gd name="connsiteX1" fmla="*/ 3948 w 13541"/>
              <a:gd name="connsiteY1" fmla="*/ 0 h 9215"/>
              <a:gd name="connsiteX2" fmla="*/ 6367 w 13541"/>
              <a:gd name="connsiteY2" fmla="*/ 9215 h 9215"/>
              <a:gd name="connsiteX3" fmla="*/ 13541 w 13541"/>
              <a:gd name="connsiteY3" fmla="*/ 9155 h 9215"/>
              <a:gd name="connsiteX0" fmla="*/ 0 w 9977"/>
              <a:gd name="connsiteY0" fmla="*/ 0 h 10132"/>
              <a:gd name="connsiteX1" fmla="*/ 2916 w 9977"/>
              <a:gd name="connsiteY1" fmla="*/ 0 h 10132"/>
              <a:gd name="connsiteX2" fmla="*/ 4702 w 9977"/>
              <a:gd name="connsiteY2" fmla="*/ 10000 h 10132"/>
              <a:gd name="connsiteX3" fmla="*/ 9977 w 9977"/>
              <a:gd name="connsiteY3" fmla="*/ 10132 h 10132"/>
              <a:gd name="connsiteX0" fmla="*/ 0 w 9930"/>
              <a:gd name="connsiteY0" fmla="*/ 0 h 9871"/>
              <a:gd name="connsiteX1" fmla="*/ 2923 w 9930"/>
              <a:gd name="connsiteY1" fmla="*/ 0 h 9871"/>
              <a:gd name="connsiteX2" fmla="*/ 4713 w 9930"/>
              <a:gd name="connsiteY2" fmla="*/ 9870 h 9871"/>
              <a:gd name="connsiteX3" fmla="*/ 9930 w 9930"/>
              <a:gd name="connsiteY3" fmla="*/ 9871 h 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0" h="9871">
                <a:moveTo>
                  <a:pt x="0" y="0"/>
                </a:moveTo>
                <a:lnTo>
                  <a:pt x="2923" y="0"/>
                </a:lnTo>
                <a:lnTo>
                  <a:pt x="4713" y="9870"/>
                </a:lnTo>
                <a:lnTo>
                  <a:pt x="9930" y="987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3" name="Group 18">
            <a:extLst>
              <a:ext uri="{FF2B5EF4-FFF2-40B4-BE49-F238E27FC236}">
                <a16:creationId xmlns:a16="http://schemas.microsoft.com/office/drawing/2014/main" id="{E284CB69-9F56-5447-BEF7-41A6F2097E8E}"/>
              </a:ext>
            </a:extLst>
          </p:cNvPr>
          <p:cNvGrpSpPr>
            <a:grpSpLocks/>
          </p:cNvGrpSpPr>
          <p:nvPr/>
        </p:nvGrpSpPr>
        <p:grpSpPr bwMode="auto">
          <a:xfrm>
            <a:off x="8325876" y="3094378"/>
            <a:ext cx="1828800" cy="257175"/>
            <a:chOff x="2222" y="3039"/>
            <a:chExt cx="1152" cy="162"/>
          </a:xfrm>
        </p:grpSpPr>
        <p:sp>
          <p:nvSpPr>
            <p:cNvPr id="184" name="Text Box 19">
              <a:extLst>
                <a:ext uri="{FF2B5EF4-FFF2-40B4-BE49-F238E27FC236}">
                  <a16:creationId xmlns:a16="http://schemas.microsoft.com/office/drawing/2014/main" id="{678874A7-3358-5245-A855-DD7E0879D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udt_send(NAK)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56F7C457-03D8-8D48-AA90-B8A469907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Text Box 20">
            <a:extLst>
              <a:ext uri="{FF2B5EF4-FFF2-40B4-BE49-F238E27FC236}">
                <a16:creationId xmlns:a16="http://schemas.microsoft.com/office/drawing/2014/main" id="{69FC3B3A-305F-9B42-8C7E-1C83075E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63" y="2720534"/>
            <a:ext cx="3389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 corrupt(rcvpkt)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E98E9E8-48DD-2748-A76A-B86C9C5E697C}"/>
              </a:ext>
            </a:extLst>
          </p:cNvPr>
          <p:cNvGrpSpPr/>
          <p:nvPr/>
        </p:nvGrpSpPr>
        <p:grpSpPr>
          <a:xfrm>
            <a:off x="8049650" y="5037504"/>
            <a:ext cx="4142349" cy="933582"/>
            <a:chOff x="8049650" y="5037504"/>
            <a:chExt cx="4142349" cy="933582"/>
          </a:xfrm>
        </p:grpSpPr>
        <p:sp>
          <p:nvSpPr>
            <p:cNvPr id="188" name="Text Box 7">
              <a:extLst>
                <a:ext uri="{FF2B5EF4-FFF2-40B4-BE49-F238E27FC236}">
                  <a16:creationId xmlns:a16="http://schemas.microsoft.com/office/drawing/2014/main" id="{547ACF72-ABFE-F64D-A037-06CF279C9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876" y="5351961"/>
              <a:ext cx="21431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udt_send(ACK)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Text Box 8">
              <a:extLst>
                <a:ext uri="{FF2B5EF4-FFF2-40B4-BE49-F238E27FC236}">
                  <a16:creationId xmlns:a16="http://schemas.microsoft.com/office/drawing/2014/main" id="{ECD6AB09-3FC5-E94A-8358-34E4DEA2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650" y="5037504"/>
              <a:ext cx="4142349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notcorrupt(rcvpkt)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7D4185C1-C6BE-C246-B80B-AE0463D5F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1888" y="5407524"/>
              <a:ext cx="1489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2958F88-7074-B842-A46E-481DB4E01207}"/>
              </a:ext>
            </a:extLst>
          </p:cNvPr>
          <p:cNvGrpSpPr/>
          <p:nvPr/>
        </p:nvGrpSpPr>
        <p:grpSpPr>
          <a:xfrm>
            <a:off x="2271408" y="3285357"/>
            <a:ext cx="3548062" cy="989290"/>
            <a:chOff x="2270357" y="3283338"/>
            <a:chExt cx="3548062" cy="989290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2733FCF-77DF-9549-96B3-58AA12126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96D5C38-D258-7844-A167-A26AFEEF24DC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95" name="Text Box 12">
                <a:extLst>
                  <a:ext uri="{FF2B5EF4-FFF2-40B4-BE49-F238E27FC236}">
                    <a16:creationId xmlns:a16="http://schemas.microsoft.com/office/drawing/2014/main" id="{3746DB42-5771-AD4D-9F11-055A2239F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isACK(rcvpkt)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840150-1E50-BA43-88E4-6F9188C56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Text Box 48">
                <a:extLst>
                  <a:ext uri="{FF2B5EF4-FFF2-40B4-BE49-F238E27FC236}">
                    <a16:creationId xmlns:a16="http://schemas.microsoft.com/office/drawing/2014/main" id="{13B3F6FD-1B58-2540-B908-71B7D9EFB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98" name="Text Box 19">
            <a:extLst>
              <a:ext uri="{FF2B5EF4-FFF2-40B4-BE49-F238E27FC236}">
                <a16:creationId xmlns:a16="http://schemas.microsoft.com/office/drawing/2014/main" id="{A11F89D9-6E4B-F142-B680-CA9246FE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9" name="Text Box 20">
            <a:extLst>
              <a:ext uri="{FF2B5EF4-FFF2-40B4-BE49-F238E27FC236}">
                <a16:creationId xmlns:a16="http://schemas.microsoft.com/office/drawing/2014/main" id="{F9D8503E-DBC4-144B-9DCA-064A69A8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4C651C60-2DE4-0846-A035-0E312850C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7" grpId="0" animBg="1"/>
      <p:bldP spid="17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 has a fatal flaw!</a:t>
            </a:r>
            <a:endParaRPr lang="en-US" sz="4400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24A7E6D3-44BD-F44B-9E30-860EE5046FF6}"/>
              </a:ext>
            </a:extLst>
          </p:cNvPr>
          <p:cNvSpPr txBox="1">
            <a:spLocks noChangeArrowheads="1"/>
          </p:cNvSpPr>
          <p:nvPr/>
        </p:nvSpPr>
        <p:spPr>
          <a:xfrm>
            <a:off x="691480" y="1384568"/>
            <a:ext cx="58252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if ACK/NAK corrupted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know what happened at receiver!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just retransmit: possible duplicate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ct val="6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A5980F19-9541-754D-B1F9-A97DD6E77B8E}"/>
              </a:ext>
            </a:extLst>
          </p:cNvPr>
          <p:cNvSpPr txBox="1">
            <a:spLocks noChangeArrowheads="1"/>
          </p:cNvSpPr>
          <p:nvPr/>
        </p:nvSpPr>
        <p:spPr>
          <a:xfrm>
            <a:off x="6207334" y="1371689"/>
            <a:ext cx="5293186" cy="306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handling duplicates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retransmits current pkt if ACK/NAK corrupted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adds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sequence number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each pkt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discards (doesn’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deliver up) duplicate pkt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D203542-E210-7447-A332-31A71101B61E}"/>
              </a:ext>
            </a:extLst>
          </p:cNvPr>
          <p:cNvGrpSpPr>
            <a:grpSpLocks/>
          </p:cNvGrpSpPr>
          <p:nvPr/>
        </p:nvGrpSpPr>
        <p:grpSpPr bwMode="auto">
          <a:xfrm>
            <a:off x="3103667" y="4578498"/>
            <a:ext cx="5984666" cy="1603375"/>
            <a:chOff x="1552" y="2800"/>
            <a:chExt cx="2578" cy="1010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263B3B4-235C-B144-9AEF-471ED41D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2C183582-BCD6-964F-9986-EC99BBA6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596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51B6B572-EC0D-AF4F-816C-09526225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10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stop and wait</a:t>
              </a: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76C910B9-5EA9-F245-95E8-43CDADF70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136"/>
              <a:ext cx="245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5301A5D-98A1-5549-8702-D978C38E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sender, handling garbled ACK/NAKs</a:t>
            </a:r>
            <a:endParaRPr lang="en-US" sz="4400" dirty="0"/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F4C9F03D-E67B-234E-BA55-D7E8F7DD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777" y="2435427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512826EB-423D-0E49-8FDB-27055785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52" y="251144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0 from above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6251CAAF-59B3-6049-8269-0136EB3B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139" y="2390977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BA1E332A-47D4-2B43-8C9F-38C21B1C7E8C}"/>
              </a:ext>
            </a:extLst>
          </p:cNvPr>
          <p:cNvGrpSpPr>
            <a:grpSpLocks/>
          </p:cNvGrpSpPr>
          <p:nvPr/>
        </p:nvGrpSpPr>
        <p:grpSpPr bwMode="auto">
          <a:xfrm>
            <a:off x="6492339" y="2383039"/>
            <a:ext cx="1089025" cy="865188"/>
            <a:chOff x="2848" y="1499"/>
            <a:chExt cx="660" cy="510"/>
          </a:xfrm>
        </p:grpSpPr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9DE4F784-AF0C-E34C-81A2-913DC58F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0E862915-5D53-444E-973B-D7C43BF97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51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A1DA02-294B-934E-8385-25257F63BA6D}"/>
              </a:ext>
            </a:extLst>
          </p:cNvPr>
          <p:cNvGrpSpPr/>
          <p:nvPr/>
        </p:nvGrpSpPr>
        <p:grpSpPr>
          <a:xfrm>
            <a:off x="4914364" y="1394027"/>
            <a:ext cx="3694113" cy="1087437"/>
            <a:chOff x="4914364" y="1394027"/>
            <a:chExt cx="3694113" cy="1087437"/>
          </a:xfrm>
        </p:grpSpPr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87E331C0-8956-B94A-9617-A05FF5A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364" y="1706764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0C87B1-30A2-CF4B-8F5E-B415D876E20D}"/>
                </a:ext>
              </a:extLst>
            </p:cNvPr>
            <p:cNvGrpSpPr/>
            <p:nvPr/>
          </p:nvGrpSpPr>
          <p:grpSpPr>
            <a:xfrm>
              <a:off x="4928652" y="1394027"/>
              <a:ext cx="2852737" cy="1087437"/>
              <a:chOff x="4928652" y="1394027"/>
              <a:chExt cx="2852737" cy="1087437"/>
            </a:xfrm>
          </p:grpSpPr>
          <p:sp>
            <p:nvSpPr>
              <p:cNvPr id="50" name="Text Box 6">
                <a:extLst>
                  <a:ext uri="{FF2B5EF4-FFF2-40B4-BE49-F238E27FC236}">
                    <a16:creationId xmlns:a16="http://schemas.microsoft.com/office/drawing/2014/main" id="{8B74C9CA-A3E5-1442-BBC9-D8DC3707E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8652" y="1394027"/>
                <a:ext cx="2111375" cy="300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rdt_send(data)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7">
                <a:extLst>
                  <a:ext uri="{FF2B5EF4-FFF2-40B4-BE49-F238E27FC236}">
                    <a16:creationId xmlns:a16="http://schemas.microsoft.com/office/drawing/2014/main" id="{70072A5C-7BD3-1347-8EE9-8CEAFBB1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127" y="1759152"/>
                <a:ext cx="27352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0B9BE592-AD70-2042-904B-EEC5293B29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15989" y="2260802"/>
                <a:ext cx="1482725" cy="220662"/>
              </a:xfrm>
              <a:custGeom>
                <a:avLst/>
                <a:gdLst>
                  <a:gd name="T0" fmla="*/ 0 w 2835"/>
                  <a:gd name="T1" fmla="*/ 0 h 525"/>
                  <a:gd name="T2" fmla="*/ 2147483647 w 2835"/>
                  <a:gd name="T3" fmla="*/ 0 h 5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449F5B-E30E-EB4E-8D88-CA2F8497E472}"/>
              </a:ext>
            </a:extLst>
          </p:cNvPr>
          <p:cNvGrpSpPr/>
          <p:nvPr/>
        </p:nvGrpSpPr>
        <p:grpSpPr>
          <a:xfrm>
            <a:off x="7379752" y="1999849"/>
            <a:ext cx="3513428" cy="1207103"/>
            <a:chOff x="7379752" y="1999849"/>
            <a:chExt cx="3513428" cy="1207103"/>
          </a:xfrm>
        </p:grpSpPr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41BD95E-662D-EC44-934A-74A441B70166}"/>
                </a:ext>
              </a:extLst>
            </p:cNvPr>
            <p:cNvSpPr>
              <a:spLocks/>
            </p:cNvSpPr>
            <p:nvPr/>
          </p:nvSpPr>
          <p:spPr bwMode="auto">
            <a:xfrm rot="20242820">
              <a:off x="7379752" y="2244927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4B2E9E68-BA62-3348-B352-724365F8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2239" y="2806902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8B1473FF-396D-124F-BBF5-94242E43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671" y="1999849"/>
              <a:ext cx="3178509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(corrupt(rcvpkt) ||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isNAK(rcvpkt)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9508C46B-C13D-114D-A7F0-B06456265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364" y="2846589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86620-4FC8-1B4F-B3F3-482BB43DB050}"/>
              </a:ext>
            </a:extLst>
          </p:cNvPr>
          <p:cNvGrpSpPr/>
          <p:nvPr/>
        </p:nvGrpSpPr>
        <p:grpSpPr>
          <a:xfrm>
            <a:off x="5155664" y="4908752"/>
            <a:ext cx="3763963" cy="984250"/>
            <a:chOff x="5155664" y="4908752"/>
            <a:chExt cx="3763963" cy="984250"/>
          </a:xfrm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BD6C0BB1-99C8-4749-986C-88E4780E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614" y="4908752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71FAC561-AE6B-3048-917F-15508B28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664" y="5492952"/>
              <a:ext cx="3763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15BBCB1C-B6A9-344E-9CA2-0BBB0CAD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514" y="5154814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3">
              <a:extLst>
                <a:ext uri="{FF2B5EF4-FFF2-40B4-BE49-F238E27FC236}">
                  <a16:creationId xmlns:a16="http://schemas.microsoft.com/office/drawing/2014/main" id="{0C2DB497-B042-9046-9811-10519C1E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139" y="5507239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CECDF8-D246-4049-B950-BA60CB64C4FE}"/>
              </a:ext>
            </a:extLst>
          </p:cNvPr>
          <p:cNvGrpSpPr/>
          <p:nvPr/>
        </p:nvGrpSpPr>
        <p:grpSpPr>
          <a:xfrm>
            <a:off x="1859796" y="4491239"/>
            <a:ext cx="2821206" cy="1349375"/>
            <a:chOff x="1859796" y="4491239"/>
            <a:chExt cx="2821206" cy="1349375"/>
          </a:xfrm>
        </p:grpSpPr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AA1EA36-A375-E043-A8A6-573B3CDB17AB}"/>
                </a:ext>
              </a:extLst>
            </p:cNvPr>
            <p:cNvSpPr>
              <a:spLocks/>
            </p:cNvSpPr>
            <p:nvPr/>
          </p:nvSpPr>
          <p:spPr bwMode="auto">
            <a:xfrm rot="14610547">
              <a:off x="3969802" y="4732539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C0C2767A-6838-D340-B9F9-D72D920A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889" y="5564389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28A57471-B5B0-D741-A10E-89210112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796" y="4726939"/>
              <a:ext cx="2391034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(corrupt(rcvpkt) ||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isNAK(rcvpkt)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5E70559D-E25D-834D-BB11-04C3EEB7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377" y="5572327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2" name="Group 31">
            <a:extLst>
              <a:ext uri="{FF2B5EF4-FFF2-40B4-BE49-F238E27FC236}">
                <a16:creationId xmlns:a16="http://schemas.microsoft.com/office/drawing/2014/main" id="{81C031FC-110D-E943-BFA4-8F8C747060C6}"/>
              </a:ext>
            </a:extLst>
          </p:cNvPr>
          <p:cNvGrpSpPr>
            <a:grpSpLocks/>
          </p:cNvGrpSpPr>
          <p:nvPr/>
        </p:nvGrpSpPr>
        <p:grpSpPr bwMode="auto">
          <a:xfrm>
            <a:off x="6643152" y="4329314"/>
            <a:ext cx="1117600" cy="823913"/>
            <a:chOff x="4156" y="2812"/>
            <a:chExt cx="704" cy="519"/>
          </a:xfrm>
        </p:grpSpPr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DBC13DE2-6448-6042-A76F-1AA9FA58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E29BDAD6-5FEC-F24F-BE6F-CD21C3CA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A719D103-2F81-5E46-A5A0-A41FEB02DBAE}"/>
              </a:ext>
            </a:extLst>
          </p:cNvPr>
          <p:cNvGrpSpPr>
            <a:grpSpLocks/>
          </p:cNvGrpSpPr>
          <p:nvPr/>
        </p:nvGrpSpPr>
        <p:grpSpPr bwMode="auto">
          <a:xfrm>
            <a:off x="4453989" y="4275339"/>
            <a:ext cx="1046163" cy="823913"/>
            <a:chOff x="4916" y="3266"/>
            <a:chExt cx="659" cy="519"/>
          </a:xfrm>
        </p:grpSpPr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452B4C18-F351-424F-9F61-578D0145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6D1F24C4-2629-794A-B55E-60C945FDC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5D53C9-4BB8-5043-8DC5-F0E5CF4CABAD}"/>
              </a:ext>
            </a:extLst>
          </p:cNvPr>
          <p:cNvGrpSpPr/>
          <p:nvPr/>
        </p:nvGrpSpPr>
        <p:grpSpPr>
          <a:xfrm>
            <a:off x="7340064" y="2989464"/>
            <a:ext cx="3184984" cy="1470025"/>
            <a:chOff x="7340064" y="2989464"/>
            <a:chExt cx="3184984" cy="1470025"/>
          </a:xfrm>
        </p:grpSpPr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9CD05C47-D1BA-A640-9C82-600A98940CD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6760626" y="3568902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F253FA80-34F7-E440-9662-0A8A9E20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435" y="3255707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isACK(rcvpkt) </a:t>
              </a:r>
            </a:p>
          </p:txBody>
        </p:sp>
        <p:sp>
          <p:nvSpPr>
            <p:cNvPr id="76" name="Line 25">
              <a:extLst>
                <a:ext uri="{FF2B5EF4-FFF2-40B4-BE49-F238E27FC236}">
                  <a16:creationId xmlns:a16="http://schemas.microsoft.com/office/drawing/2014/main" id="{66DBD07B-79D8-0F4A-A6FF-59EB09F7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527" y="411341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3EF62ED3-CC68-F04E-85DE-74B808ECD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114" y="412293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D39DAE-4584-FA45-975F-927834C99F4E}"/>
              </a:ext>
            </a:extLst>
          </p:cNvPr>
          <p:cNvGrpSpPr/>
          <p:nvPr/>
        </p:nvGrpSpPr>
        <p:grpSpPr>
          <a:xfrm>
            <a:off x="768495" y="3049789"/>
            <a:ext cx="3918857" cy="1284288"/>
            <a:chOff x="768495" y="3049789"/>
            <a:chExt cx="3918857" cy="1284288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E4C63A38-513E-6D46-AD73-8B315DEB4A9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92027" y="3621289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10C84F04-9916-C447-98C1-9B431D50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95" y="3141125"/>
              <a:ext cx="362372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&amp;&amp; isACK(rcvpkt)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3CE13E4F-EE16-CD4F-B855-807B9A4D3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802" y="3983239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82E244E2-C5AE-4445-BF1E-C90A2091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302" y="399752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B69BA466-748A-4F41-808A-2B33C515B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rdt2.1: receiver, handling garbled ACK/NAKs</a:t>
            </a:r>
            <a:endParaRPr lang="en-US" sz="4400" dirty="0"/>
          </a:p>
        </p:txBody>
      </p:sp>
      <p:grpSp>
        <p:nvGrpSpPr>
          <p:cNvPr id="138" name="Group 3">
            <a:extLst>
              <a:ext uri="{FF2B5EF4-FFF2-40B4-BE49-F238E27FC236}">
                <a16:creationId xmlns:a16="http://schemas.microsoft.com/office/drawing/2014/main" id="{C1CD05A1-04E4-FC48-B0C5-45F2AACDECEF}"/>
              </a:ext>
            </a:extLst>
          </p:cNvPr>
          <p:cNvGrpSpPr>
            <a:grpSpLocks/>
          </p:cNvGrpSpPr>
          <p:nvPr/>
        </p:nvGrpSpPr>
        <p:grpSpPr bwMode="auto">
          <a:xfrm>
            <a:off x="4764244" y="3345999"/>
            <a:ext cx="817563" cy="795338"/>
            <a:chOff x="963" y="1131"/>
            <a:chExt cx="515" cy="501"/>
          </a:xfrm>
        </p:grpSpPr>
        <p:sp>
          <p:nvSpPr>
            <p:cNvPr id="139" name="Oval 4">
              <a:extLst>
                <a:ext uri="{FF2B5EF4-FFF2-40B4-BE49-F238E27FC236}">
                  <a16:creationId xmlns:a16="http://schemas.microsoft.com/office/drawing/2014/main" id="{1AA1B3B3-9BE5-B941-861C-6A95AE61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5">
              <a:extLst>
                <a:ext uri="{FF2B5EF4-FFF2-40B4-BE49-F238E27FC236}">
                  <a16:creationId xmlns:a16="http://schemas.microsoft.com/office/drawing/2014/main" id="{E4E7D8C2-369B-AA4D-BFEC-61A1CB9B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from below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1" name="Line 6">
            <a:extLst>
              <a:ext uri="{FF2B5EF4-FFF2-40B4-BE49-F238E27FC236}">
                <a16:creationId xmlns:a16="http://schemas.microsoft.com/office/drawing/2014/main" id="{8BBFC15E-678E-0147-A56E-4A3A32B9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732" y="2276024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FABB75-14DE-C74F-9D57-A9DEB7587596}"/>
              </a:ext>
            </a:extLst>
          </p:cNvPr>
          <p:cNvGrpSpPr/>
          <p:nvPr/>
        </p:nvGrpSpPr>
        <p:grpSpPr>
          <a:xfrm>
            <a:off x="4688044" y="4161974"/>
            <a:ext cx="3862388" cy="2187575"/>
            <a:chOff x="4688044" y="4161974"/>
            <a:chExt cx="3862388" cy="2187575"/>
          </a:xfrm>
        </p:grpSpPr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7F6D8C5-C177-EA4A-8A0D-C9ECA2E4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232" y="4161974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Text Box 12">
              <a:extLst>
                <a:ext uri="{FF2B5EF4-FFF2-40B4-BE49-F238E27FC236}">
                  <a16:creationId xmlns:a16="http://schemas.microsoft.com/office/drawing/2014/main" id="{39FBA62B-425E-884D-B8D0-53837C71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Line 13">
              <a:extLst>
                <a:ext uri="{FF2B5EF4-FFF2-40B4-BE49-F238E27FC236}">
                  <a16:creationId xmlns:a16="http://schemas.microsoft.com/office/drawing/2014/main" id="{1082C30A-F447-2048-A881-DB903282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719" y="5300212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Text Box 14">
              <a:extLst>
                <a:ext uri="{FF2B5EF4-FFF2-40B4-BE49-F238E27FC236}">
                  <a16:creationId xmlns:a16="http://schemas.microsoft.com/office/drawing/2014/main" id="{29182A79-7B96-1B4E-B5FE-E02DEA7CE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569" y="5355774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:a16="http://schemas.microsoft.com/office/drawing/2014/main" id="{A479FFEA-FE33-2B4E-8918-3A674DE0585E}"/>
              </a:ext>
            </a:extLst>
          </p:cNvPr>
          <p:cNvGrpSpPr>
            <a:grpSpLocks/>
          </p:cNvGrpSpPr>
          <p:nvPr/>
        </p:nvGrpSpPr>
        <p:grpSpPr bwMode="auto">
          <a:xfrm>
            <a:off x="6462869" y="3380924"/>
            <a:ext cx="825500" cy="796925"/>
            <a:chOff x="4398" y="3133"/>
            <a:chExt cx="520" cy="502"/>
          </a:xfrm>
        </p:grpSpPr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6D36849B-325C-BB44-97CF-6F19DE4D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17">
              <a:extLst>
                <a:ext uri="{FF2B5EF4-FFF2-40B4-BE49-F238E27FC236}">
                  <a16:creationId xmlns:a16="http://schemas.microsoft.com/office/drawing/2014/main" id="{B8F092A3-F065-5542-858A-5CCD8650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 from below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EE5B1-79C6-6A42-B7CC-0473574A8080}"/>
              </a:ext>
            </a:extLst>
          </p:cNvPr>
          <p:cNvGrpSpPr/>
          <p:nvPr/>
        </p:nvGrpSpPr>
        <p:grpSpPr>
          <a:xfrm>
            <a:off x="4849969" y="1277487"/>
            <a:ext cx="3981450" cy="2101850"/>
            <a:chOff x="4849969" y="1277487"/>
            <a:chExt cx="3981450" cy="2101850"/>
          </a:xfrm>
        </p:grpSpPr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5956BEBC-4701-3244-B0E2-D13AA47CCD9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81769" y="2593524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2A2B9E-82C1-DF40-942B-E0130357CCCD}"/>
                </a:ext>
              </a:extLst>
            </p:cNvPr>
            <p:cNvGrpSpPr/>
            <p:nvPr/>
          </p:nvGrpSpPr>
          <p:grpSpPr>
            <a:xfrm>
              <a:off x="4849969" y="1277487"/>
              <a:ext cx="3981450" cy="1231900"/>
              <a:chOff x="4849969" y="1277487"/>
              <a:chExt cx="3981450" cy="1231900"/>
            </a:xfrm>
          </p:grpSpPr>
          <p:sp>
            <p:nvSpPr>
              <p:cNvPr id="154" name="Text Box 19">
                <a:extLst>
                  <a:ext uri="{FF2B5EF4-FFF2-40B4-BE49-F238E27FC236}">
                    <a16:creationId xmlns:a16="http://schemas.microsoft.com/office/drawing/2014/main" id="{CCF30C45-BBF0-FD4D-9104-16CC43E99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9969" y="1277487"/>
                <a:ext cx="398145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notcorrupt(rcvpkt)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&amp;&amp; has_seq0(rcvpkt) 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Line 20">
                <a:extLst>
                  <a:ext uri="{FF2B5EF4-FFF2-40B4-BE49-F238E27FC236}">
                    <a16:creationId xmlns:a16="http://schemas.microsoft.com/office/drawing/2014/main" id="{C92F6C31-A846-0748-B2A3-BB4C9B51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507" y="1847399"/>
                <a:ext cx="19145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Text Box 21">
                <a:extLst>
                  <a:ext uri="{FF2B5EF4-FFF2-40B4-BE49-F238E27FC236}">
                    <a16:creationId xmlns:a16="http://schemas.microsoft.com/office/drawing/2014/main" id="{2563B9BF-FC09-7947-B99A-A4DD70E1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669" y="1804537"/>
                <a:ext cx="3475038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extract(rcvpkt,data)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deliver_data(data)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 = make_pkt(ACK, chksum)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61178-E4F0-604F-AB5E-F5831FB7128A}"/>
              </a:ext>
            </a:extLst>
          </p:cNvPr>
          <p:cNvGrpSpPr/>
          <p:nvPr/>
        </p:nvGrpSpPr>
        <p:grpSpPr>
          <a:xfrm>
            <a:off x="7162957" y="2655437"/>
            <a:ext cx="3706812" cy="1181100"/>
            <a:chOff x="7162957" y="2655437"/>
            <a:chExt cx="3706812" cy="1181100"/>
          </a:xfrm>
        </p:grpSpPr>
        <p:sp>
          <p:nvSpPr>
            <p:cNvPr id="143" name="Text Box 8">
              <a:extLst>
                <a:ext uri="{FF2B5EF4-FFF2-40B4-BE49-F238E27FC236}">
                  <a16:creationId xmlns:a16="http://schemas.microsoft.com/office/drawing/2014/main" id="{A21CD6E7-B2BE-A349-915D-B57A6790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407" y="295229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3D087F38-543B-C34D-B7BE-6B89BE2E7B5B}"/>
                </a:ext>
              </a:extLst>
            </p:cNvPr>
            <p:cNvSpPr>
              <a:spLocks/>
            </p:cNvSpPr>
            <p:nvPr/>
          </p:nvSpPr>
          <p:spPr bwMode="auto">
            <a:xfrm rot="20238987">
              <a:off x="7162957" y="2972937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Text Box 23">
              <a:extLst>
                <a:ext uri="{FF2B5EF4-FFF2-40B4-BE49-F238E27FC236}">
                  <a16:creationId xmlns:a16="http://schemas.microsoft.com/office/drawing/2014/main" id="{DDF68430-2E9C-884F-8086-CA60927C1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194" y="2655437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D2CC787C-2255-A845-AD3E-70CEB47C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307" y="2966587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F6D3B-6D30-394F-ADF3-836AA573CD16}"/>
              </a:ext>
            </a:extLst>
          </p:cNvPr>
          <p:cNvGrpSpPr/>
          <p:nvPr/>
        </p:nvGrpSpPr>
        <p:grpSpPr>
          <a:xfrm>
            <a:off x="7186769" y="3665087"/>
            <a:ext cx="3554413" cy="1162050"/>
            <a:chOff x="7186769" y="3665087"/>
            <a:chExt cx="3554413" cy="1162050"/>
          </a:xfrm>
        </p:grpSpPr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863BE306-B92E-0D41-8022-3AC94A1F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582" y="3665087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has_seq0(rcvpkt)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4D8DB833-9730-9A45-AE05-260A7F50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9719" y="4363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44226EF2-4DB5-4A44-84C3-50A9A97F405E}"/>
                </a:ext>
              </a:extLst>
            </p:cNvPr>
            <p:cNvSpPr>
              <a:spLocks/>
            </p:cNvSpPr>
            <p:nvPr/>
          </p:nvSpPr>
          <p:spPr bwMode="auto">
            <a:xfrm rot="1020547">
              <a:off x="7186769" y="36968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Text Box 25">
              <a:extLst>
                <a:ext uri="{FF2B5EF4-FFF2-40B4-BE49-F238E27FC236}">
                  <a16:creationId xmlns:a16="http://schemas.microsoft.com/office/drawing/2014/main" id="{389C4316-C6A1-6149-8DFC-130B841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132" y="4417562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256823-0B67-DD4E-A7B9-605255FA34C2}"/>
              </a:ext>
            </a:extLst>
          </p:cNvPr>
          <p:cNvGrpSpPr/>
          <p:nvPr/>
        </p:nvGrpSpPr>
        <p:grpSpPr>
          <a:xfrm>
            <a:off x="1919444" y="3633337"/>
            <a:ext cx="2971800" cy="1150937"/>
            <a:chOff x="1919444" y="3633337"/>
            <a:chExt cx="2971800" cy="1150937"/>
          </a:xfrm>
        </p:grpSpPr>
        <p:sp>
          <p:nvSpPr>
            <p:cNvPr id="161" name="Text Box 26">
              <a:extLst>
                <a:ext uri="{FF2B5EF4-FFF2-40B4-BE49-F238E27FC236}">
                  <a16:creationId xmlns:a16="http://schemas.microsoft.com/office/drawing/2014/main" id="{ACB1E596-56BD-034F-BB66-4DA583949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444" y="3644449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has_seq1(rcvpkt)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67A0F00F-84BF-E042-8147-9C34AABE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582" y="4352474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Text Box 30">
              <a:extLst>
                <a:ext uri="{FF2B5EF4-FFF2-40B4-BE49-F238E27FC236}">
                  <a16:creationId xmlns:a16="http://schemas.microsoft.com/office/drawing/2014/main" id="{2795743C-B771-D245-AED8-77111782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194" y="4374699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1E683D9A-8417-BA48-A53B-EEFB96D0B5CE}"/>
                </a:ext>
              </a:extLst>
            </p:cNvPr>
            <p:cNvSpPr>
              <a:spLocks/>
            </p:cNvSpPr>
            <p:nvPr/>
          </p:nvSpPr>
          <p:spPr bwMode="auto">
            <a:xfrm rot="20579453" flipH="1">
              <a:off x="3960969" y="36333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1AF017-5F2C-A146-BF02-EC8C570DCE87}"/>
              </a:ext>
            </a:extLst>
          </p:cNvPr>
          <p:cNvGrpSpPr/>
          <p:nvPr/>
        </p:nvGrpSpPr>
        <p:grpSpPr>
          <a:xfrm>
            <a:off x="1867057" y="2591937"/>
            <a:ext cx="3087687" cy="1257300"/>
            <a:chOff x="1867057" y="2591937"/>
            <a:chExt cx="3087687" cy="1257300"/>
          </a:xfrm>
        </p:grpSpPr>
        <p:sp>
          <p:nvSpPr>
            <p:cNvPr id="163" name="Text Box 28">
              <a:extLst>
                <a:ext uri="{FF2B5EF4-FFF2-40B4-BE49-F238E27FC236}">
                  <a16:creationId xmlns:a16="http://schemas.microsoft.com/office/drawing/2014/main" id="{9D2A8CCC-BEB9-A242-89C2-1A10D7FD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057" y="2591937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id="{78EDC414-17DA-964B-A17F-A1BDC2DC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169" y="2966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31">
              <a:extLst>
                <a:ext uri="{FF2B5EF4-FFF2-40B4-BE49-F238E27FC236}">
                  <a16:creationId xmlns:a16="http://schemas.microsoft.com/office/drawing/2014/main" id="{CAC3A516-419E-4F4A-95ED-4CF413F4D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82" y="293324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C9A1B12C-9183-8C4D-9DF0-A7E0C472A15B}"/>
                </a:ext>
              </a:extLst>
            </p:cNvPr>
            <p:cNvSpPr>
              <a:spLocks/>
            </p:cNvSpPr>
            <p:nvPr/>
          </p:nvSpPr>
          <p:spPr bwMode="auto">
            <a:xfrm rot="1361013" flipH="1">
              <a:off x="3948269" y="29856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AEE3DD85-1A48-8443-9ED5-CEDD24C7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discussion</a:t>
            </a:r>
            <a:endParaRPr lang="en-US" sz="4400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4DBF4802-B282-F141-BA7A-BF4F98FB2E8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55502"/>
            <a:ext cx="529731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added to pkt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seq.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(0,1) will suffice.  Why?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must check if received ACK/NAK corrupted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twice as many states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 must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remember” whether “expected” pkt should have seq # of 0 or 1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BEBB060B-A254-E240-9526-00C3EB96E136}"/>
              </a:ext>
            </a:extLst>
          </p:cNvPr>
          <p:cNvSpPr txBox="1">
            <a:spLocks noChangeArrowheads="1"/>
          </p:cNvSpPr>
          <p:nvPr/>
        </p:nvSpPr>
        <p:spPr>
          <a:xfrm>
            <a:off x="6543540" y="1355502"/>
            <a:ext cx="484976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check if received packet is duplicate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indicates whether 0 or 1 is expected pkt seq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receiver can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know if its last ACK/NAK received OK at sender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BE880F-C2E4-0642-AE62-E70C2E89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a NAK-free protocol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A8C5E8-28A5-424A-B91B-D36BE3AFCEC5}"/>
              </a:ext>
            </a:extLst>
          </p:cNvPr>
          <p:cNvSpPr txBox="1">
            <a:spLocks noChangeArrowheads="1"/>
          </p:cNvSpPr>
          <p:nvPr/>
        </p:nvSpPr>
        <p:spPr>
          <a:xfrm>
            <a:off x="606648" y="1714500"/>
            <a:ext cx="10978703" cy="33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functionality as rdt2.1, using ACKs only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NAK, receiver sends ACK for last pkt received OK</a:t>
            </a:r>
          </a:p>
          <a:p>
            <a:pPr marL="808038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must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include seq # of pkt being ACKed 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ACK at sender results in same action as NAK: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current pkt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ED-B423-3644-A6E8-F9BF7FA75BB0}"/>
              </a:ext>
            </a:extLst>
          </p:cNvPr>
          <p:cNvSpPr txBox="1"/>
          <p:nvPr/>
        </p:nvSpPr>
        <p:spPr>
          <a:xfrm>
            <a:off x="798690" y="4623515"/>
            <a:ext cx="9063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 will see, TCP uses this approach to be NAK-free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7705518-50B7-6645-9746-6EF1FD05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6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sender, receiver fragments</a:t>
            </a:r>
            <a:endParaRPr lang="en-US" sz="4400" dirty="0"/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44C8BE99-8D47-E84F-BBFA-C24F85149C9B}"/>
              </a:ext>
            </a:extLst>
          </p:cNvPr>
          <p:cNvGrpSpPr>
            <a:grpSpLocks/>
          </p:cNvGrpSpPr>
          <p:nvPr/>
        </p:nvGrpSpPr>
        <p:grpSpPr bwMode="auto">
          <a:xfrm>
            <a:off x="3740933" y="1183947"/>
            <a:ext cx="6508750" cy="2841625"/>
            <a:chOff x="1529" y="780"/>
            <a:chExt cx="4100" cy="179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B559F62B-A8CC-314C-9FFF-E4BE95186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62508AC8-0382-1842-A725-28AD6849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1C6CF7DE-4208-0546-B6D6-E98910387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call 0 from above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487FB5C4-F933-D746-9E6B-EB36683D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3AA6880E-F456-D948-8214-9C93DC52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7356AE7C-383F-CD4D-A8D4-0D863BEC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AABAA468-88B5-FD4A-933F-BEE3E0E8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B01ED8E-ABE5-DB46-A6A7-6A5FF2599E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9A24A5A-3284-ED40-94E5-9F6FD9D580F8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735F1B93-CE98-BB48-B7B4-F46E52A4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1358189F-C49B-9547-B76A-603CC629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96FCE930-1E3E-9749-A456-2BE07EE34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F0C2363-5AAB-A541-81DC-66A16393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A50A3675-BB4B-2C49-9E0C-E3B6864F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</a:t>
              </a: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398A4307-79FC-E54C-B8A4-CCE6DE22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9">
              <a:extLst>
                <a:ext uri="{FF2B5EF4-FFF2-40B4-BE49-F238E27FC236}">
                  <a16:creationId xmlns:a16="http://schemas.microsoft.com/office/drawing/2014/main" id="{C0094035-BD90-5741-A641-F8D8DD3C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86E2B18C-13F1-BA46-BE50-CDE79E0D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Text Box 21">
                <a:extLst>
                  <a:ext uri="{FF2B5EF4-FFF2-40B4-BE49-F238E27FC236}">
                    <a16:creationId xmlns:a16="http://schemas.microsoft.com/office/drawing/2014/main" id="{26734C2A-3109-3D4C-BAB8-AB1B111C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ACK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A3A125D1-1D1E-2E4D-AE79-0DE76697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fragment</a:t>
              </a:r>
            </a:p>
          </p:txBody>
        </p:sp>
      </p:grpSp>
      <p:sp>
        <p:nvSpPr>
          <p:cNvPr id="65" name="Line 23">
            <a:extLst>
              <a:ext uri="{FF2B5EF4-FFF2-40B4-BE49-F238E27FC236}">
                <a16:creationId xmlns:a16="http://schemas.microsoft.com/office/drawing/2014/main" id="{E71BBDED-78BE-4142-9E45-4E7E4B24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808" y="2549197"/>
            <a:ext cx="7883525" cy="27574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:a16="http://schemas.microsoft.com/office/drawing/2014/main" id="{2E138519-EBF4-3B44-AD97-E2407D82A043}"/>
              </a:ext>
            </a:extLst>
          </p:cNvPr>
          <p:cNvGrpSpPr>
            <a:grpSpLocks/>
          </p:cNvGrpSpPr>
          <p:nvPr/>
        </p:nvGrpSpPr>
        <p:grpSpPr bwMode="auto">
          <a:xfrm>
            <a:off x="42057" y="3769985"/>
            <a:ext cx="8505826" cy="2535237"/>
            <a:chOff x="-801" y="2409"/>
            <a:chExt cx="5358" cy="1597"/>
          </a:xfrm>
        </p:grpSpPr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C7F7CA42-D362-5647-A3B4-19287667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 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2AC2EAAE-2D47-A740-B364-15C85D6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make_pkt(ACK1,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D8482BD5-532F-3042-8803-E3C8BD739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01" y="2409"/>
              <a:ext cx="4311" cy="1206"/>
              <a:chOff x="-801" y="2409"/>
              <a:chExt cx="4311" cy="1206"/>
            </a:xfrm>
          </p:grpSpPr>
          <p:grpSp>
            <p:nvGrpSpPr>
              <p:cNvPr id="71" name="Group 28">
                <a:extLst>
                  <a:ext uri="{FF2B5EF4-FFF2-40B4-BE49-F238E27FC236}">
                    <a16:creationId xmlns:a16="http://schemas.microsoft.com/office/drawing/2014/main" id="{67FF8A8B-97EA-7D4F-A57C-A7614B580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80" name="Oval 29">
                  <a:extLst>
                    <a:ext uri="{FF2B5EF4-FFF2-40B4-BE49-F238E27FC236}">
                      <a16:creationId xmlns:a16="http://schemas.microsoft.com/office/drawing/2014/main" id="{8D4E849D-9AF8-FC4F-B5E6-691ACC195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Text Box 30">
                  <a:extLst>
                    <a:ext uri="{FF2B5EF4-FFF2-40B4-BE49-F238E27FC236}">
                      <a16:creationId xmlns:a16="http://schemas.microsoft.com/office/drawing/2014/main" id="{E4385747-A861-0E4B-AF7E-71CAF80ED1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Wait for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 from below</a:t>
                  </a:r>
                  <a:endPara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2" name="Freeform 31">
                <a:extLst>
                  <a:ext uri="{FF2B5EF4-FFF2-40B4-BE49-F238E27FC236}">
                    <a16:creationId xmlns:a16="http://schemas.microsoft.com/office/drawing/2014/main" id="{9115FE32-46F2-A847-8603-43A0C0E7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33629C7-E28A-5043-8973-73B06C05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:a16="http://schemas.microsoft.com/office/drawing/2014/main" id="{7DAE0056-F522-6A47-87C1-BE5D09A7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D3183506-C985-AE4B-8786-2BF1733F19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Line 35">
                <a:extLst>
                  <a:ext uri="{FF2B5EF4-FFF2-40B4-BE49-F238E27FC236}">
                    <a16:creationId xmlns:a16="http://schemas.microsoft.com/office/drawing/2014/main" id="{3B7207C5-2DDB-A74F-9227-55920F12A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:a16="http://schemas.microsoft.com/office/drawing/2014/main" id="{10D86368-959C-734B-8A29-22BE54E9B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(corrupt(rcvpkt) ||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has_seq1(rcvpkt))</a:t>
                </a:r>
                <a:endPara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:a16="http://schemas.microsoft.com/office/drawing/2014/main" id="{18F09FB4-D9AF-AD4C-B898-09D2838B6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01" y="3051"/>
                <a:ext cx="244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</a:t>
                </a:r>
                <a:r>
                  <a:rPr kumimoji="0" lang="en-US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make_pkt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(ACK1, checksum)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Text Box 38">
                <a:extLst>
                  <a:ext uri="{FF2B5EF4-FFF2-40B4-BE49-F238E27FC236}">
                    <a16:creationId xmlns:a16="http://schemas.microsoft.com/office/drawing/2014/main" id="{E0B6922C-3192-A443-B72C-6BA385FDE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BFA42A-F9D1-AB4D-86F4-23CB7F27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F6D97494-9500-EB4E-A367-8D096797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0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ACKed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Performance of rdt3.0 </a:t>
            </a:r>
            <a:r>
              <a:rPr lang="en-US" sz="3200" dirty="0"/>
              <a:t>(stop-and-wait)</a:t>
            </a:r>
            <a:endParaRPr lang="en-US" sz="4400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ms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to transmit packet into channel: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pipelined protocols operation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8138FEE-B5E2-DF48-8378-96F53EA03F37}"/>
              </a:ext>
            </a:extLst>
          </p:cNvPr>
          <p:cNvSpPr txBox="1">
            <a:spLocks noChangeArrowheads="1"/>
          </p:cNvSpPr>
          <p:nvPr/>
        </p:nvSpPr>
        <p:spPr>
          <a:xfrm>
            <a:off x="722556" y="1312877"/>
            <a:ext cx="10988826" cy="2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allows multiple,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in-flight”, yet-to-be-acknowledged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range of sequence numbers must be increased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buffering at sender and/or receiver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5D14E0-A0D3-934D-BBAE-EEDB9CC51924}"/>
              </a:ext>
            </a:extLst>
          </p:cNvPr>
          <p:cNvGrpSpPr/>
          <p:nvPr/>
        </p:nvGrpSpPr>
        <p:grpSpPr>
          <a:xfrm>
            <a:off x="2916237" y="2993267"/>
            <a:ext cx="6359525" cy="2370138"/>
            <a:chOff x="1673403" y="3019025"/>
            <a:chExt cx="6359525" cy="2370138"/>
          </a:xfrm>
        </p:grpSpPr>
        <p:pic>
          <p:nvPicPr>
            <p:cNvPr id="80" name="Picture 5" descr="rdt_pipelined1">
              <a:extLst>
                <a:ext uri="{FF2B5EF4-FFF2-40B4-BE49-F238E27FC236}">
                  <a16:creationId xmlns:a16="http://schemas.microsoft.com/office/drawing/2014/main" id="{2F295627-AEBF-DA46-A59F-B81177F03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03" y="3019025"/>
              <a:ext cx="6105525" cy="23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44">
              <a:extLst>
                <a:ext uri="{FF2B5EF4-FFF2-40B4-BE49-F238E27FC236}">
                  <a16:creationId xmlns:a16="http://schemas.microsoft.com/office/drawing/2014/main" id="{1111BB3D-3EE3-524B-ADDE-3374E7ACC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403" y="3696888"/>
              <a:ext cx="469900" cy="465137"/>
              <a:chOff x="881" y="2283"/>
              <a:chExt cx="296" cy="293"/>
            </a:xfrm>
          </p:grpSpPr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10716B48-25E1-7F4D-87AA-377041B5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3" name="Group 36">
                <a:extLst>
                  <a:ext uri="{FF2B5EF4-FFF2-40B4-BE49-F238E27FC236}">
                    <a16:creationId xmlns:a16="http://schemas.microsoft.com/office/drawing/2014/main" id="{F805DF4F-95A4-BD4D-AD9B-A0F477F1C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84" name="Picture 37" descr="desktop_computer_stylized_medium">
                  <a:extLst>
                    <a:ext uri="{FF2B5EF4-FFF2-40B4-BE49-F238E27FC236}">
                      <a16:creationId xmlns:a16="http://schemas.microsoft.com/office/drawing/2014/main" id="{85D0573B-AA1D-C647-947D-E75FC498BE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Freeform 38">
                  <a:extLst>
                    <a:ext uri="{FF2B5EF4-FFF2-40B4-BE49-F238E27FC236}">
                      <a16:creationId xmlns:a16="http://schemas.microsoft.com/office/drawing/2014/main" id="{D280CE14-8944-254D-8B1F-894AD27B6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A1C3D94C-83E9-0F40-97E5-B369E086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828" y="3709588"/>
              <a:ext cx="185737" cy="431800"/>
            </a:xfrm>
            <a:custGeom>
              <a:avLst/>
              <a:gdLst>
                <a:gd name="T0" fmla="*/ 2147483647 w 117"/>
                <a:gd name="T1" fmla="*/ 2147483647 h 272"/>
                <a:gd name="T2" fmla="*/ 2147483647 w 117"/>
                <a:gd name="T3" fmla="*/ 2147483647 h 272"/>
                <a:gd name="T4" fmla="*/ 2147483647 w 117"/>
                <a:gd name="T5" fmla="*/ 2147483647 h 272"/>
                <a:gd name="T6" fmla="*/ 0 w 117"/>
                <a:gd name="T7" fmla="*/ 2147483647 h 272"/>
                <a:gd name="T8" fmla="*/ 2147483647 w 117"/>
                <a:gd name="T9" fmla="*/ 2147483647 h 272"/>
                <a:gd name="T10" fmla="*/ 2147483647 w 117"/>
                <a:gd name="T11" fmla="*/ 2147483647 h 272"/>
                <a:gd name="T12" fmla="*/ 2147483647 w 117"/>
                <a:gd name="T13" fmla="*/ 0 h 272"/>
                <a:gd name="T14" fmla="*/ 2147483647 w 117"/>
                <a:gd name="T15" fmla="*/ 2147483647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" h="272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605457C9-55E9-234B-AF40-1C2CEC7BD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903" y="3714350"/>
              <a:ext cx="469900" cy="465138"/>
              <a:chOff x="881" y="2283"/>
              <a:chExt cx="296" cy="293"/>
            </a:xfrm>
          </p:grpSpPr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5A66C211-A318-FD43-B1DC-494380C2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" name="Group 52">
                <a:extLst>
                  <a:ext uri="{FF2B5EF4-FFF2-40B4-BE49-F238E27FC236}">
                    <a16:creationId xmlns:a16="http://schemas.microsoft.com/office/drawing/2014/main" id="{028FC7D3-7EE7-2840-8091-94C524E05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90" name="Picture 53" descr="desktop_computer_stylized_medium">
                  <a:extLst>
                    <a:ext uri="{FF2B5EF4-FFF2-40B4-BE49-F238E27FC236}">
                      <a16:creationId xmlns:a16="http://schemas.microsoft.com/office/drawing/2014/main" id="{5DF1881B-0BF4-AD42-A217-8A59265F1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Freeform 54">
                  <a:extLst>
                    <a:ext uri="{FF2B5EF4-FFF2-40B4-BE49-F238E27FC236}">
                      <a16:creationId xmlns:a16="http://schemas.microsoft.com/office/drawing/2014/main" id="{70153128-AD53-344E-AC41-31C4A7A68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" name="Group 55">
              <a:extLst>
                <a:ext uri="{FF2B5EF4-FFF2-40B4-BE49-F238E27FC236}">
                  <a16:creationId xmlns:a16="http://schemas.microsoft.com/office/drawing/2014/main" id="{BC8220C0-F289-EA49-A8E3-C57D205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546" y="3633388"/>
              <a:ext cx="223838" cy="501650"/>
              <a:chOff x="4140" y="429"/>
              <a:chExt cx="1425" cy="2396"/>
            </a:xfrm>
          </p:grpSpPr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4F76258E-0BBD-8E40-98DF-823F02EF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:a16="http://schemas.microsoft.com/office/drawing/2014/main" id="{7ED94245-5F5F-444B-9321-EDC0812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1F9330A9-C80A-E34C-9993-F9F6EFA2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EED46AB6-5210-284B-BD15-CC7F3CC0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FCD372CD-8E16-EB40-BCB5-6518B2E5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8" name="Group 61">
                <a:extLst>
                  <a:ext uri="{FF2B5EF4-FFF2-40B4-BE49-F238E27FC236}">
                    <a16:creationId xmlns:a16="http://schemas.microsoft.com/office/drawing/2014/main" id="{A9F56FC0-6211-5447-8838-1C3E5659D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62">
                  <a:extLst>
                    <a:ext uri="{FF2B5EF4-FFF2-40B4-BE49-F238E27FC236}">
                      <a16:creationId xmlns:a16="http://schemas.microsoft.com/office/drawing/2014/main" id="{B2006563-73E3-C341-BE69-A2D714EE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63">
                  <a:extLst>
                    <a:ext uri="{FF2B5EF4-FFF2-40B4-BE49-F238E27FC236}">
                      <a16:creationId xmlns:a16="http://schemas.microsoft.com/office/drawing/2014/main" id="{452EDF48-634C-DC4E-976C-1E4013FE6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99" name="Rectangle 64">
                <a:extLst>
                  <a:ext uri="{FF2B5EF4-FFF2-40B4-BE49-F238E27FC236}">
                    <a16:creationId xmlns:a16="http://schemas.microsoft.com/office/drawing/2014/main" id="{517F2B13-C563-4E43-B2A5-C5BD2544B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0" name="Group 65">
                <a:extLst>
                  <a:ext uri="{FF2B5EF4-FFF2-40B4-BE49-F238E27FC236}">
                    <a16:creationId xmlns:a16="http://schemas.microsoft.com/office/drawing/2014/main" id="{4ED80E09-23D9-1444-A08C-74DBBD9F3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66">
                  <a:extLst>
                    <a:ext uri="{FF2B5EF4-FFF2-40B4-BE49-F238E27FC236}">
                      <a16:creationId xmlns:a16="http://schemas.microsoft.com/office/drawing/2014/main" id="{BD5E8DEF-A6A7-524F-A3E8-38105351E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" name="AutoShape 67">
                  <a:extLst>
                    <a:ext uri="{FF2B5EF4-FFF2-40B4-BE49-F238E27FC236}">
                      <a16:creationId xmlns:a16="http://schemas.microsoft.com/office/drawing/2014/main" id="{83CE605A-8B9B-FF4A-ADD9-77EFF07C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13298108-AEB2-9C4B-9F8E-E0273C39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2" name="Rectangle 69">
                <a:extLst>
                  <a:ext uri="{FF2B5EF4-FFF2-40B4-BE49-F238E27FC236}">
                    <a16:creationId xmlns:a16="http://schemas.microsoft.com/office/drawing/2014/main" id="{998350A7-0615-C644-9F45-39D62BDB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3" name="Group 70">
                <a:extLst>
                  <a:ext uri="{FF2B5EF4-FFF2-40B4-BE49-F238E27FC236}">
                    <a16:creationId xmlns:a16="http://schemas.microsoft.com/office/drawing/2014/main" id="{B66F256F-0190-C34D-B1CF-5EC3FBA6E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9" name="AutoShape 71">
                  <a:extLst>
                    <a:ext uri="{FF2B5EF4-FFF2-40B4-BE49-F238E27FC236}">
                      <a16:creationId xmlns:a16="http://schemas.microsoft.com/office/drawing/2014/main" id="{B44DED58-257C-B64B-BAD6-1093812EF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20" name="AutoShape 72">
                  <a:extLst>
                    <a:ext uri="{FF2B5EF4-FFF2-40B4-BE49-F238E27FC236}">
                      <a16:creationId xmlns:a16="http://schemas.microsoft.com/office/drawing/2014/main" id="{17264758-5A11-0143-AA34-8D5FF585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4" name="Freeform 73">
                <a:extLst>
                  <a:ext uri="{FF2B5EF4-FFF2-40B4-BE49-F238E27FC236}">
                    <a16:creationId xmlns:a16="http://schemas.microsoft.com/office/drawing/2014/main" id="{F9396AFF-50A0-E543-85ED-A1775DCA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74">
                <a:extLst>
                  <a:ext uri="{FF2B5EF4-FFF2-40B4-BE49-F238E27FC236}">
                    <a16:creationId xmlns:a16="http://schemas.microsoft.com/office/drawing/2014/main" id="{EFAA059B-DB96-6A46-B4E6-8F3321F53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7" name="AutoShape 75">
                  <a:extLst>
                    <a:ext uri="{FF2B5EF4-FFF2-40B4-BE49-F238E27FC236}">
                      <a16:creationId xmlns:a16="http://schemas.microsoft.com/office/drawing/2014/main" id="{83348DAB-4511-F04F-BD32-D337DF959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18" name="AutoShape 76">
                  <a:extLst>
                    <a:ext uri="{FF2B5EF4-FFF2-40B4-BE49-F238E27FC236}">
                      <a16:creationId xmlns:a16="http://schemas.microsoft.com/office/drawing/2014/main" id="{A1C8B31D-3D51-2648-9688-2AEA89487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6" name="Rectangle 77">
                <a:extLst>
                  <a:ext uri="{FF2B5EF4-FFF2-40B4-BE49-F238E27FC236}">
                    <a16:creationId xmlns:a16="http://schemas.microsoft.com/office/drawing/2014/main" id="{7EF69E7C-0C67-7148-8FE3-54101303E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7" name="Freeform 78">
                <a:extLst>
                  <a:ext uri="{FF2B5EF4-FFF2-40B4-BE49-F238E27FC236}">
                    <a16:creationId xmlns:a16="http://schemas.microsoft.com/office/drawing/2014/main" id="{FBDFC7A2-78F6-6B42-8CB8-7F23EE4E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79">
                <a:extLst>
                  <a:ext uri="{FF2B5EF4-FFF2-40B4-BE49-F238E27FC236}">
                    <a16:creationId xmlns:a16="http://schemas.microsoft.com/office/drawing/2014/main" id="{CC939040-7BF3-9046-BF6A-0458E0E2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80">
                <a:extLst>
                  <a:ext uri="{FF2B5EF4-FFF2-40B4-BE49-F238E27FC236}">
                    <a16:creationId xmlns:a16="http://schemas.microsoft.com/office/drawing/2014/main" id="{D3889CB4-554F-C549-9233-410F2A70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01CB4D71-6B24-D14B-8E88-E20AA937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utoShape 82">
                <a:extLst>
                  <a:ext uri="{FF2B5EF4-FFF2-40B4-BE49-F238E27FC236}">
                    <a16:creationId xmlns:a16="http://schemas.microsoft.com/office/drawing/2014/main" id="{765BBEDF-3C6B-1040-8B52-503C49ECE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AutoShape 83">
                <a:extLst>
                  <a:ext uri="{FF2B5EF4-FFF2-40B4-BE49-F238E27FC236}">
                    <a16:creationId xmlns:a16="http://schemas.microsoft.com/office/drawing/2014/main" id="{6FAE78A0-65F7-5C4E-B7EA-70A78571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3" name="Oval 84">
                <a:extLst>
                  <a:ext uri="{FF2B5EF4-FFF2-40B4-BE49-F238E27FC236}">
                    <a16:creationId xmlns:a16="http://schemas.microsoft.com/office/drawing/2014/main" id="{AABAB6CF-26FB-E547-93D6-6BFF671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Oval 85">
                <a:extLst>
                  <a:ext uri="{FF2B5EF4-FFF2-40B4-BE49-F238E27FC236}">
                    <a16:creationId xmlns:a16="http://schemas.microsoft.com/office/drawing/2014/main" id="{EE66FB07-9865-0B46-8669-F1B01050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5" name="Oval 86">
                <a:extLst>
                  <a:ext uri="{FF2B5EF4-FFF2-40B4-BE49-F238E27FC236}">
                    <a16:creationId xmlns:a16="http://schemas.microsoft.com/office/drawing/2014/main" id="{5A789240-A8CA-A84D-A9E3-BD6D3717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Rectangle 87">
                <a:extLst>
                  <a:ext uri="{FF2B5EF4-FFF2-40B4-BE49-F238E27FC236}">
                    <a16:creationId xmlns:a16="http://schemas.microsoft.com/office/drawing/2014/main" id="{A762B790-F441-E240-934E-A9664B2F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3" name="Group 88">
              <a:extLst>
                <a:ext uri="{FF2B5EF4-FFF2-40B4-BE49-F238E27FC236}">
                  <a16:creationId xmlns:a16="http://schemas.microsoft.com/office/drawing/2014/main" id="{17DC5732-628F-6741-852D-2CBD1EC0F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9865" y="3576238"/>
              <a:ext cx="223838" cy="501650"/>
              <a:chOff x="4140" y="429"/>
              <a:chExt cx="1425" cy="2396"/>
            </a:xfrm>
          </p:grpSpPr>
          <p:sp>
            <p:nvSpPr>
              <p:cNvPr id="144" name="Freeform 89">
                <a:extLst>
                  <a:ext uri="{FF2B5EF4-FFF2-40B4-BE49-F238E27FC236}">
                    <a16:creationId xmlns:a16="http://schemas.microsoft.com/office/drawing/2014/main" id="{66258626-CF43-4144-AFB5-A001FE5B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90">
                <a:extLst>
                  <a:ext uri="{FF2B5EF4-FFF2-40B4-BE49-F238E27FC236}">
                    <a16:creationId xmlns:a16="http://schemas.microsoft.com/office/drawing/2014/main" id="{75E92CB8-71C3-E048-84D7-F08068A4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Freeform 91">
                <a:extLst>
                  <a:ext uri="{FF2B5EF4-FFF2-40B4-BE49-F238E27FC236}">
                    <a16:creationId xmlns:a16="http://schemas.microsoft.com/office/drawing/2014/main" id="{71C22EB9-D8A4-F04F-A304-D772EEAB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92">
                <a:extLst>
                  <a:ext uri="{FF2B5EF4-FFF2-40B4-BE49-F238E27FC236}">
                    <a16:creationId xmlns:a16="http://schemas.microsoft.com/office/drawing/2014/main" id="{A649EF14-8235-8B4A-8B8B-3AC2B2B64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3">
                <a:extLst>
                  <a:ext uri="{FF2B5EF4-FFF2-40B4-BE49-F238E27FC236}">
                    <a16:creationId xmlns:a16="http://schemas.microsoft.com/office/drawing/2014/main" id="{2C3B9489-DBCD-1B41-A1E0-9939F842A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9" name="Group 94">
                <a:extLst>
                  <a:ext uri="{FF2B5EF4-FFF2-40B4-BE49-F238E27FC236}">
                    <a16:creationId xmlns:a16="http://schemas.microsoft.com/office/drawing/2014/main" id="{5EA53608-D5A4-FB4B-8294-6D9D65EFF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95">
                  <a:extLst>
                    <a:ext uri="{FF2B5EF4-FFF2-40B4-BE49-F238E27FC236}">
                      <a16:creationId xmlns:a16="http://schemas.microsoft.com/office/drawing/2014/main" id="{AED3F1D5-BB8C-254E-83E5-6EAB6528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5" name="AutoShape 96">
                  <a:extLst>
                    <a:ext uri="{FF2B5EF4-FFF2-40B4-BE49-F238E27FC236}">
                      <a16:creationId xmlns:a16="http://schemas.microsoft.com/office/drawing/2014/main" id="{942D2E9F-6E36-084E-9FBC-AD82CA243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0" name="Rectangle 97">
                <a:extLst>
                  <a:ext uri="{FF2B5EF4-FFF2-40B4-BE49-F238E27FC236}">
                    <a16:creationId xmlns:a16="http://schemas.microsoft.com/office/drawing/2014/main" id="{E8FF0B53-6745-A84C-89E0-B850FA20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1" name="Group 98">
                <a:extLst>
                  <a:ext uri="{FF2B5EF4-FFF2-40B4-BE49-F238E27FC236}">
                    <a16:creationId xmlns:a16="http://schemas.microsoft.com/office/drawing/2014/main" id="{3E1DFAB8-85DC-9B47-A3FC-17FA76E4D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99">
                  <a:extLst>
                    <a:ext uri="{FF2B5EF4-FFF2-40B4-BE49-F238E27FC236}">
                      <a16:creationId xmlns:a16="http://schemas.microsoft.com/office/drawing/2014/main" id="{9B63DA8A-7611-6449-A57A-B40172E5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AutoShape 100">
                  <a:extLst>
                    <a:ext uri="{FF2B5EF4-FFF2-40B4-BE49-F238E27FC236}">
                      <a16:creationId xmlns:a16="http://schemas.microsoft.com/office/drawing/2014/main" id="{AB3060D8-D09B-3F4B-AEE4-AEE61862C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2" name="Rectangle 101">
                <a:extLst>
                  <a:ext uri="{FF2B5EF4-FFF2-40B4-BE49-F238E27FC236}">
                    <a16:creationId xmlns:a16="http://schemas.microsoft.com/office/drawing/2014/main" id="{3C0F1872-3B7D-4A41-8B0C-E81E4AC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Rectangle 102">
                <a:extLst>
                  <a:ext uri="{FF2B5EF4-FFF2-40B4-BE49-F238E27FC236}">
                    <a16:creationId xmlns:a16="http://schemas.microsoft.com/office/drawing/2014/main" id="{660918F1-C396-1647-B4E6-234CB13D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4" name="Group 103">
                <a:extLst>
                  <a:ext uri="{FF2B5EF4-FFF2-40B4-BE49-F238E27FC236}">
                    <a16:creationId xmlns:a16="http://schemas.microsoft.com/office/drawing/2014/main" id="{A148F5A9-0478-8F4F-89E7-8C3944634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104">
                  <a:extLst>
                    <a:ext uri="{FF2B5EF4-FFF2-40B4-BE49-F238E27FC236}">
                      <a16:creationId xmlns:a16="http://schemas.microsoft.com/office/drawing/2014/main" id="{80F9D10C-B532-B14A-B8EA-13E7BE80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1" name="AutoShape 105">
                  <a:extLst>
                    <a:ext uri="{FF2B5EF4-FFF2-40B4-BE49-F238E27FC236}">
                      <a16:creationId xmlns:a16="http://schemas.microsoft.com/office/drawing/2014/main" id="{88383691-0F9A-5544-9926-129A049B8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5" name="Freeform 106">
                <a:extLst>
                  <a:ext uri="{FF2B5EF4-FFF2-40B4-BE49-F238E27FC236}">
                    <a16:creationId xmlns:a16="http://schemas.microsoft.com/office/drawing/2014/main" id="{5F307D13-C702-C846-AAC3-1F59F5B9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6" name="Group 107">
                <a:extLst>
                  <a:ext uri="{FF2B5EF4-FFF2-40B4-BE49-F238E27FC236}">
                    <a16:creationId xmlns:a16="http://schemas.microsoft.com/office/drawing/2014/main" id="{26FB1383-43C2-B14E-B7B3-0D43473DA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108">
                  <a:extLst>
                    <a:ext uri="{FF2B5EF4-FFF2-40B4-BE49-F238E27FC236}">
                      <a16:creationId xmlns:a16="http://schemas.microsoft.com/office/drawing/2014/main" id="{D061EDA9-2C53-BE45-915E-589037D8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AutoShape 109">
                  <a:extLst>
                    <a:ext uri="{FF2B5EF4-FFF2-40B4-BE49-F238E27FC236}">
                      <a16:creationId xmlns:a16="http://schemas.microsoft.com/office/drawing/2014/main" id="{998AB447-94FE-834C-84AB-CB37AB30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7" name="Rectangle 110">
                <a:extLst>
                  <a:ext uri="{FF2B5EF4-FFF2-40B4-BE49-F238E27FC236}">
                    <a16:creationId xmlns:a16="http://schemas.microsoft.com/office/drawing/2014/main" id="{7E161FDF-4931-A54D-9200-97C2E9F03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:a16="http://schemas.microsoft.com/office/drawing/2014/main" id="{6F205231-B042-214A-BAF1-BBBFAAE8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:a16="http://schemas.microsoft.com/office/drawing/2014/main" id="{2C9F0014-AAE6-1E42-B6A0-5FDBFB094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13">
                <a:extLst>
                  <a:ext uri="{FF2B5EF4-FFF2-40B4-BE49-F238E27FC236}">
                    <a16:creationId xmlns:a16="http://schemas.microsoft.com/office/drawing/2014/main" id="{8553CA72-700C-7E4C-96EA-C8E02AC5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:a16="http://schemas.microsoft.com/office/drawing/2014/main" id="{E1B0C7DC-C796-224B-95BB-EA9A64983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38969B4B-14F8-4C4B-9F4D-1C97094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AutoShape 116">
                <a:extLst>
                  <a:ext uri="{FF2B5EF4-FFF2-40B4-BE49-F238E27FC236}">
                    <a16:creationId xmlns:a16="http://schemas.microsoft.com/office/drawing/2014/main" id="{20FB94C7-96EF-D64F-9AEA-E2F1422F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Oval 117">
                <a:extLst>
                  <a:ext uri="{FF2B5EF4-FFF2-40B4-BE49-F238E27FC236}">
                    <a16:creationId xmlns:a16="http://schemas.microsoft.com/office/drawing/2014/main" id="{307DF5A4-259A-DC44-9789-8EE92438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Oval 118">
                <a:extLst>
                  <a:ext uri="{FF2B5EF4-FFF2-40B4-BE49-F238E27FC236}">
                    <a16:creationId xmlns:a16="http://schemas.microsoft.com/office/drawing/2014/main" id="{6D1DB86E-92BD-2544-B8B1-844EDAE5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6" name="Oval 119">
                <a:extLst>
                  <a:ext uri="{FF2B5EF4-FFF2-40B4-BE49-F238E27FC236}">
                    <a16:creationId xmlns:a16="http://schemas.microsoft.com/office/drawing/2014/main" id="{B13B6B0E-57D8-B54A-814C-263EB46D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20">
                <a:extLst>
                  <a:ext uri="{FF2B5EF4-FFF2-40B4-BE49-F238E27FC236}">
                    <a16:creationId xmlns:a16="http://schemas.microsoft.com/office/drawing/2014/main" id="{270171A8-F5A4-F640-8B20-2A908A8B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E31BA10A-DEA2-4D4B-AB0D-89FB36E5C7B3}"/>
              </a:ext>
            </a:extLst>
          </p:cNvPr>
          <p:cNvSpPr/>
          <p:nvPr/>
        </p:nvSpPr>
        <p:spPr>
          <a:xfrm>
            <a:off x="6069496" y="2941983"/>
            <a:ext cx="3750365" cy="2491408"/>
          </a:xfrm>
          <a:custGeom>
            <a:avLst/>
            <a:gdLst>
              <a:gd name="connsiteX0" fmla="*/ 331304 w 3750365"/>
              <a:gd name="connsiteY0" fmla="*/ 0 h 2491408"/>
              <a:gd name="connsiteX1" fmla="*/ 0 w 3750365"/>
              <a:gd name="connsiteY1" fmla="*/ 861391 h 2491408"/>
              <a:gd name="connsiteX2" fmla="*/ 13252 w 3750365"/>
              <a:gd name="connsiteY2" fmla="*/ 1378226 h 2491408"/>
              <a:gd name="connsiteX3" fmla="*/ 26504 w 3750365"/>
              <a:gd name="connsiteY3" fmla="*/ 2491408 h 2491408"/>
              <a:gd name="connsiteX4" fmla="*/ 3750365 w 3750365"/>
              <a:gd name="connsiteY4" fmla="*/ 2451652 h 2491408"/>
              <a:gd name="connsiteX5" fmla="*/ 3723861 w 3750365"/>
              <a:gd name="connsiteY5" fmla="*/ 79513 h 2491408"/>
              <a:gd name="connsiteX6" fmla="*/ 331304 w 3750365"/>
              <a:gd name="connsiteY6" fmla="*/ 0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0365" h="2491408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1DCC9415-F6BD-EB4B-8CBA-8543440A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578100" imgH="355600" progId="Word.Picture.8">
                  <p:embed/>
                </p:oleObj>
              </mc:Choice>
              <mc:Fallback>
                <p:oleObj name="Picture" r:id="rId3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7A046D-38A0-4C4D-89C5-98A73D6176B8}"/>
              </a:ext>
            </a:extLst>
          </p:cNvPr>
          <p:cNvSpPr/>
          <p:nvPr/>
        </p:nvSpPr>
        <p:spPr>
          <a:xfrm>
            <a:off x="2766060" y="3200400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02EA8C-0D47-4345-907B-176DCE82FE33}"/>
              </a:ext>
            </a:extLst>
          </p:cNvPr>
          <p:cNvSpPr txBox="1">
            <a:spLocks noChangeArrowheads="1"/>
          </p:cNvSpPr>
          <p:nvPr/>
        </p:nvSpPr>
        <p:spPr>
          <a:xfrm>
            <a:off x="938540" y="1295239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4" descr="gbn_seqnum">
            <a:extLst>
              <a:ext uri="{FF2B5EF4-FFF2-40B4-BE49-F238E27FC236}">
                <a16:creationId xmlns:a16="http://schemas.microsoft.com/office/drawing/2014/main" id="{7F787B9F-F0D5-184B-849D-6DD1215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1" y="2576024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CC992CE-9CC7-5B4F-A0DC-4AE1FB2B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782281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DEE9FF9-C882-024E-8974-9BAEDEEE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D350FA-D6D7-FD41-A9BE-7C8ADB1B89FE}"/>
              </a:ext>
            </a:extLst>
          </p:cNvPr>
          <p:cNvSpPr txBox="1">
            <a:spLocks noChangeArrowheads="1"/>
          </p:cNvSpPr>
          <p:nvPr/>
        </p:nvSpPr>
        <p:spPr>
          <a:xfrm>
            <a:off x="803389" y="1374775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1F1563-4EE6-624A-B419-51472DAFC422}"/>
              </a:ext>
            </a:extLst>
          </p:cNvPr>
          <p:cNvGrpSpPr/>
          <p:nvPr/>
        </p:nvGrpSpPr>
        <p:grpSpPr>
          <a:xfrm>
            <a:off x="965200" y="4368800"/>
            <a:ext cx="10131689" cy="2135212"/>
            <a:chOff x="965200" y="4368800"/>
            <a:chExt cx="10131689" cy="21352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C749AC-5A6B-CE44-BD87-CDEAD30D68DC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AB02A-A4B7-9D4F-A1D7-19D810FD4F54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FBB702-FA2B-A04A-B08F-95DFA12C7EDD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745A3-C7DB-3942-A271-0A92B4788494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42AB67-120B-794E-928E-64266D32C52D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26C37-8D68-3743-89DE-5821F910BA38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FA41E-5B3A-9E42-85D0-F244A9CA09BA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459346-9ED9-4045-B9EF-F21C877F5C71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135D84-780D-1C4B-B705-7166D92BFCB2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92DF50-BC76-3348-AFB6-0E120E535E9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359C03-4942-1F4E-9943-A4770ABD7A5C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FB1D15-C716-6642-9A8C-FF574649B132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DA1BD1-92DD-964D-A4AD-4395424A812F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4D852D-4652-CD46-A032-5387C52666B7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499E9-05E0-2848-A525-BB3AC2E78B77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E59F90-0AC1-D949-8CB5-B7E829DBDF1B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C9899-6096-4643-8719-DE793696866F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F847CB-3827-2544-8543-6EF3912864FB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AF6502-A49B-FB42-8066-694FB04355A3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8A9EC-F9D6-AD41-BDA3-40B447572E22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6C7DB5-7268-0B44-A56E-B28CC92134BC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046972-9F03-F944-BC25-0B2150456151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CC5FA3-3D8B-6548-BA93-1DA3D5DF3E6E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5F6F20-040F-1941-B33E-7134B25528B8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974E79-9D0E-3745-ABD9-0984B3110ABE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2C8E0E-B0A1-2140-BDEC-22D5E69331DA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D2730539-5138-AA4F-8FB6-75E50809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:a16="http://schemas.microsoft.com/office/drawing/2014/main" id="{AF86798F-8D3B-3F46-8E9A-88A423C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197326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713287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C2478-ADE4-9940-A00F-07B0A8A168AB}"/>
              </a:ext>
            </a:extLst>
          </p:cNvPr>
          <p:cNvGrpSpPr/>
          <p:nvPr/>
        </p:nvGrpSpPr>
        <p:grpSpPr>
          <a:xfrm>
            <a:off x="6061075" y="4884737"/>
            <a:ext cx="2114550" cy="1179513"/>
            <a:chOff x="6061075" y="4884737"/>
            <a:chExt cx="2114550" cy="1179513"/>
          </a:xfrm>
        </p:grpSpPr>
        <p:sp>
          <p:nvSpPr>
            <p:cNvPr id="132" name="Line 37">
              <a:extLst>
                <a:ext uri="{FF2B5EF4-FFF2-40B4-BE49-F238E27FC236}">
                  <a16:creationId xmlns:a16="http://schemas.microsoft.com/office/drawing/2014/main" id="{87F3997F-AC6F-E94C-BDDA-D675458B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id="{F145FE1E-AA9A-9247-82EE-3228DB0D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A6917865-5501-404F-B05D-FD50B31DA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id="{C1F71149-521E-A245-80B1-E26288E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6" name="Text Box 41">
            <a:extLst>
              <a:ext uri="{FF2B5EF4-FFF2-40B4-BE49-F238E27FC236}">
                <a16:creationId xmlns:a16="http://schemas.microsoft.com/office/drawing/2014/main" id="{C2E1F2DD-A0AF-3A4F-84ED-5EB921B7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7" y="34972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9460E1DE-6181-0944-8A7F-243E2C94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0179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8" name="Text Box 43">
            <a:extLst>
              <a:ext uri="{FF2B5EF4-FFF2-40B4-BE49-F238E27FC236}">
                <a16:creationId xmlns:a16="http://schemas.microsoft.com/office/drawing/2014/main" id="{9372D8AC-242E-6F41-B4F3-7282D16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172075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139" name="Text Box 44">
            <a:extLst>
              <a:ext uri="{FF2B5EF4-FFF2-40B4-BE49-F238E27FC236}">
                <a16:creationId xmlns:a16="http://schemas.microsoft.com/office/drawing/2014/main" id="{3FF05DAC-881F-5A4C-85B0-7DEC9D8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400050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E6ECF-EC8F-534A-B975-E7A316543BA2}"/>
              </a:ext>
            </a:extLst>
          </p:cNvPr>
          <p:cNvGrpSpPr/>
          <p:nvPr/>
        </p:nvGrpSpPr>
        <p:grpSpPr>
          <a:xfrm>
            <a:off x="7108825" y="5376862"/>
            <a:ext cx="1081087" cy="1303338"/>
            <a:chOff x="7083425" y="5376862"/>
            <a:chExt cx="1081087" cy="1303338"/>
          </a:xfrm>
        </p:grpSpPr>
        <p:sp>
          <p:nvSpPr>
            <p:cNvPr id="172" name="Line 100">
              <a:extLst>
                <a:ext uri="{FF2B5EF4-FFF2-40B4-BE49-F238E27FC236}">
                  <a16:creationId xmlns:a16="http://schemas.microsoft.com/office/drawing/2014/main" id="{50E2BD6B-ADC1-C84D-8DBB-656FE09D3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01">
              <a:extLst>
                <a:ext uri="{FF2B5EF4-FFF2-40B4-BE49-F238E27FC236}">
                  <a16:creationId xmlns:a16="http://schemas.microsoft.com/office/drawing/2014/main" id="{84B4DDDE-6474-8442-BB57-A50ADD9C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Line 102">
              <a:extLst>
                <a:ext uri="{FF2B5EF4-FFF2-40B4-BE49-F238E27FC236}">
                  <a16:creationId xmlns:a16="http://schemas.microsoft.com/office/drawing/2014/main" id="{73C0C64C-D6E3-AC4F-B1DD-2ECA3B11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Line 103">
              <a:extLst>
                <a:ext uri="{FF2B5EF4-FFF2-40B4-BE49-F238E27FC236}">
                  <a16:creationId xmlns:a16="http://schemas.microsoft.com/office/drawing/2014/main" id="{2133D681-30CA-654C-AE01-4F7EF0A3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2" y="16129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D2E57CDD-AF57-3E45-9B83-97B06BD5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6" grpId="0"/>
      <p:bldP spid="137" grpId="0"/>
      <p:bldP spid="138" grpId="0"/>
      <p:bldP spid="1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09D24536-1438-724B-97D9-02D061CA29EA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DFB6A67-ADC6-9C4B-84A6-543096C4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sender, receiver windows</a:t>
            </a:r>
            <a:endParaRPr lang="en-US" sz="4400" dirty="0"/>
          </a:p>
        </p:txBody>
      </p:sp>
      <p:pic>
        <p:nvPicPr>
          <p:cNvPr id="6" name="Picture 3" descr="sr_seqnum">
            <a:extLst>
              <a:ext uri="{FF2B5EF4-FFF2-40B4-BE49-F238E27FC236}">
                <a16:creationId xmlns:a16="http://schemas.microsoft.com/office/drawing/2014/main" id="{B408F707-79A8-7C45-92D6-B9D41955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26602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9314B-F457-C74F-8B5C-8B9FBE998696}"/>
              </a:ext>
            </a:extLst>
          </p:cNvPr>
          <p:cNvSpPr/>
          <p:nvPr/>
        </p:nvSpPr>
        <p:spPr>
          <a:xfrm>
            <a:off x="2150592" y="4671612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38C4F-2B96-9546-A76A-EDC479247B21}"/>
              </a:ext>
            </a:extLst>
          </p:cNvPr>
          <p:cNvSpPr/>
          <p:nvPr/>
        </p:nvSpPr>
        <p:spPr>
          <a:xfrm>
            <a:off x="2299806" y="4667895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D7889-A737-7D4B-971C-3750988F6013}"/>
              </a:ext>
            </a:extLst>
          </p:cNvPr>
          <p:cNvSpPr/>
          <p:nvPr/>
        </p:nvSpPr>
        <p:spPr>
          <a:xfrm>
            <a:off x="2452206" y="466736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AD1DC-A49B-E740-9378-AEE45A7316AB}"/>
              </a:ext>
            </a:extLst>
          </p:cNvPr>
          <p:cNvSpPr/>
          <p:nvPr/>
        </p:nvSpPr>
        <p:spPr>
          <a:xfrm>
            <a:off x="2604606" y="466683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9C4CB6-96AA-2142-B786-5286E4736F13}"/>
              </a:ext>
            </a:extLst>
          </p:cNvPr>
          <p:cNvSpPr/>
          <p:nvPr/>
        </p:nvSpPr>
        <p:spPr>
          <a:xfrm>
            <a:off x="2760192" y="4663116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401EB-5081-DE4D-B48D-957376A4A1E9}"/>
              </a:ext>
            </a:extLst>
          </p:cNvPr>
          <p:cNvSpPr/>
          <p:nvPr/>
        </p:nvSpPr>
        <p:spPr>
          <a:xfrm>
            <a:off x="2915778" y="4665771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2D6A3-AE73-C845-B552-42990FBA7272}"/>
              </a:ext>
            </a:extLst>
          </p:cNvPr>
          <p:cNvSpPr/>
          <p:nvPr/>
        </p:nvSpPr>
        <p:spPr>
          <a:xfrm>
            <a:off x="3064992" y="466205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D0AD03-5829-A84F-B214-1C5783CA72DE}"/>
              </a:ext>
            </a:extLst>
          </p:cNvPr>
          <p:cNvSpPr/>
          <p:nvPr/>
        </p:nvSpPr>
        <p:spPr>
          <a:xfrm>
            <a:off x="3220578" y="466152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0F0D8A-CE6F-474B-B2DC-9775F3C752BA}"/>
              </a:ext>
            </a:extLst>
          </p:cNvPr>
          <p:cNvSpPr/>
          <p:nvPr/>
        </p:nvSpPr>
        <p:spPr>
          <a:xfrm>
            <a:off x="3369792" y="4664178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ACE9B-6FB7-7D46-8909-5B520DE90656}"/>
              </a:ext>
            </a:extLst>
          </p:cNvPr>
          <p:cNvSpPr/>
          <p:nvPr/>
        </p:nvSpPr>
        <p:spPr>
          <a:xfrm>
            <a:off x="914400" y="3897630"/>
            <a:ext cx="10835640" cy="28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5ADF915-960F-4549-A41A-E37050FD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DAFC84-FD76-BE4E-9E1F-0F49401B0D9B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D58A7C-C9C7-8442-855F-43F3A49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4B0682BD-2D45-384C-A3BE-B71A10F3C9D2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480EC05-1FA2-1449-9DA4-EE3CBEF3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EE55EB3-D10F-D944-85E2-05ABE9F3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B417EC-6705-FB4A-BE74-163FB12F88C6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CF7478D-ADC0-4749-9951-A140F00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39FDE2D-E714-5A49-BA51-5350EC42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B84C2084-BE83-5E42-B1FF-F6D6F4774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C313B5FA-94EA-DF4A-8CF3-F58277EB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DDD5CA52-38FB-BF40-B64E-C5C9EE06B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4E14E77-C43E-7D40-89D1-406C4092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2" name="Line 37">
            <a:extLst>
              <a:ext uri="{FF2B5EF4-FFF2-40B4-BE49-F238E27FC236}">
                <a16:creationId xmlns:a16="http://schemas.microsoft.com/office/drawing/2014/main" id="{87F3997F-AC6F-E94C-BDDA-D675458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2" name="Line 100">
            <a:extLst>
              <a:ext uri="{FF2B5EF4-FFF2-40B4-BE49-F238E27FC236}">
                <a16:creationId xmlns:a16="http://schemas.microsoft.com/office/drawing/2014/main" id="{50E2BD6B-ADC1-C84D-8DBB-656FE09D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BABEA9E2-FB48-7943-B33A-C867AB1A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325F31E4-5A9D-1040-8789-38B287C1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2C93E184-20A0-D148-9427-205CD214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86" name="Text Box 34">
            <a:extLst>
              <a:ext uri="{FF2B5EF4-FFF2-40B4-BE49-F238E27FC236}">
                <a16:creationId xmlns:a16="http://schemas.microsoft.com/office/drawing/2014/main" id="{68B83592-7F50-904A-B0CC-EE81AD5F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87" name="Text Box 35">
            <a:extLst>
              <a:ext uri="{FF2B5EF4-FFF2-40B4-BE49-F238E27FC236}">
                <a16:creationId xmlns:a16="http://schemas.microsoft.com/office/drawing/2014/main" id="{CD12A2A4-73A8-BA4D-9548-DF22CB73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88" name="Text Box 93">
            <a:extLst>
              <a:ext uri="{FF2B5EF4-FFF2-40B4-BE49-F238E27FC236}">
                <a16:creationId xmlns:a16="http://schemas.microsoft.com/office/drawing/2014/main" id="{DA7120B9-9E7A-1348-95F0-2AB8574C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31C667D1-6F31-7340-B2B9-6B7265E4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7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9E5931-D189-1349-BB68-FDFA9711FCA5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307" name="Group 8">
              <a:extLst>
                <a:ext uri="{FF2B5EF4-FFF2-40B4-BE49-F238E27FC236}">
                  <a16:creationId xmlns:a16="http://schemas.microsoft.com/office/drawing/2014/main" id="{1942F5A2-ABA0-D244-B423-E4608684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341" name="Rectangle 7">
                <a:extLst>
                  <a:ext uri="{FF2B5EF4-FFF2-40B4-BE49-F238E27FC236}">
                    <a16:creationId xmlns:a16="http://schemas.microsoft.com/office/drawing/2014/main" id="{0EE62060-91FC-404F-BDD6-87AA7C69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2" name="Text Box 6">
                <a:extLst>
                  <a:ext uri="{FF2B5EF4-FFF2-40B4-BE49-F238E27FC236}">
                    <a16:creationId xmlns:a16="http://schemas.microsoft.com/office/drawing/2014/main" id="{93619256-616D-2A4C-B9B8-7455F78BF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8" name="Group 9">
              <a:extLst>
                <a:ext uri="{FF2B5EF4-FFF2-40B4-BE49-F238E27FC236}">
                  <a16:creationId xmlns:a16="http://schemas.microsoft.com/office/drawing/2014/main" id="{94E9A178-E13E-6D46-B99E-B3FDE88BD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339" name="Rectangle 10">
                <a:extLst>
                  <a:ext uri="{FF2B5EF4-FFF2-40B4-BE49-F238E27FC236}">
                    <a16:creationId xmlns:a16="http://schemas.microsoft.com/office/drawing/2014/main" id="{1D7DB47D-B4D8-DA4B-849C-0C854A63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0" name="Text Box 11">
                <a:extLst>
                  <a:ext uri="{FF2B5EF4-FFF2-40B4-BE49-F238E27FC236}">
                    <a16:creationId xmlns:a16="http://schemas.microsoft.com/office/drawing/2014/main" id="{66376DC4-0D4B-F448-8D81-BDEC9FFF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9" name="Group 12">
              <a:extLst>
                <a:ext uri="{FF2B5EF4-FFF2-40B4-BE49-F238E27FC236}">
                  <a16:creationId xmlns:a16="http://schemas.microsoft.com/office/drawing/2014/main" id="{75D0BF09-C33A-BF4B-8E6F-BD5C588B4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337" name="Rectangle 13">
                <a:extLst>
                  <a:ext uri="{FF2B5EF4-FFF2-40B4-BE49-F238E27FC236}">
                    <a16:creationId xmlns:a16="http://schemas.microsoft.com/office/drawing/2014/main" id="{3DC28863-C1E4-3940-A9B4-5C23D5FD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8" name="Text Box 14">
                <a:extLst>
                  <a:ext uri="{FF2B5EF4-FFF2-40B4-BE49-F238E27FC236}">
                    <a16:creationId xmlns:a16="http://schemas.microsoft.com/office/drawing/2014/main" id="{183D495E-EC2B-E34D-968D-949D6F983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0" name="Line 15">
              <a:extLst>
                <a:ext uri="{FF2B5EF4-FFF2-40B4-BE49-F238E27FC236}">
                  <a16:creationId xmlns:a16="http://schemas.microsoft.com/office/drawing/2014/main" id="{83280B47-6119-B24D-BD4C-7A570462D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Line 16">
              <a:extLst>
                <a:ext uri="{FF2B5EF4-FFF2-40B4-BE49-F238E27FC236}">
                  <a16:creationId xmlns:a16="http://schemas.microsoft.com/office/drawing/2014/main" id="{B4A96E1E-1FCC-8748-AE3E-6BEA13978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Line 17">
              <a:extLst>
                <a:ext uri="{FF2B5EF4-FFF2-40B4-BE49-F238E27FC236}">
                  <a16:creationId xmlns:a16="http://schemas.microsoft.com/office/drawing/2014/main" id="{2BCA50D6-62FE-B64C-BB19-B11FA042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Text Box 18">
              <a:extLst>
                <a:ext uri="{FF2B5EF4-FFF2-40B4-BE49-F238E27FC236}">
                  <a16:creationId xmlns:a16="http://schemas.microsoft.com/office/drawing/2014/main" id="{02E658FD-889C-5340-9640-AD71BE21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4" name="Text Box 19">
              <a:extLst>
                <a:ext uri="{FF2B5EF4-FFF2-40B4-BE49-F238E27FC236}">
                  <a16:creationId xmlns:a16="http://schemas.microsoft.com/office/drawing/2014/main" id="{45B5E1FA-8F5B-7040-AFD4-A6F0EAFD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15" name="Text Box 20">
              <a:extLst>
                <a:ext uri="{FF2B5EF4-FFF2-40B4-BE49-F238E27FC236}">
                  <a16:creationId xmlns:a16="http://schemas.microsoft.com/office/drawing/2014/main" id="{8D9B9494-8D5C-BE4F-BED0-A4F8E50D1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16" name="Group 23">
              <a:extLst>
                <a:ext uri="{FF2B5EF4-FFF2-40B4-BE49-F238E27FC236}">
                  <a16:creationId xmlns:a16="http://schemas.microsoft.com/office/drawing/2014/main" id="{82E7EEF6-E6E0-8B4B-B2E2-D6AFBD46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335" name="Rectangle 24">
                <a:extLst>
                  <a:ext uri="{FF2B5EF4-FFF2-40B4-BE49-F238E27FC236}">
                    <a16:creationId xmlns:a16="http://schemas.microsoft.com/office/drawing/2014/main" id="{863DCB74-5DAF-1847-A592-4A82497E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6" name="Text Box 25">
                <a:extLst>
                  <a:ext uri="{FF2B5EF4-FFF2-40B4-BE49-F238E27FC236}">
                    <a16:creationId xmlns:a16="http://schemas.microsoft.com/office/drawing/2014/main" id="{529BD457-0C19-5348-B5FA-B02FB9614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7" name="Line 32">
              <a:extLst>
                <a:ext uri="{FF2B5EF4-FFF2-40B4-BE49-F238E27FC236}">
                  <a16:creationId xmlns:a16="http://schemas.microsoft.com/office/drawing/2014/main" id="{39D1ADF5-0FC0-9A45-A89C-C202445B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8" name="Text Box 35">
              <a:extLst>
                <a:ext uri="{FF2B5EF4-FFF2-40B4-BE49-F238E27FC236}">
                  <a16:creationId xmlns:a16="http://schemas.microsoft.com/office/drawing/2014/main" id="{62D99CB5-14A3-E647-86CE-3B7DE5DC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9" name="Text Box 39">
              <a:extLst>
                <a:ext uri="{FF2B5EF4-FFF2-40B4-BE49-F238E27FC236}">
                  <a16:creationId xmlns:a16="http://schemas.microsoft.com/office/drawing/2014/main" id="{DE3A732F-D913-5C40-8075-B3896B74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20" name="Rectangle 45">
              <a:extLst>
                <a:ext uri="{FF2B5EF4-FFF2-40B4-BE49-F238E27FC236}">
                  <a16:creationId xmlns:a16="http://schemas.microsoft.com/office/drawing/2014/main" id="{3AC813D7-A587-1341-B108-1D1C3BDD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Text Box 46">
              <a:extLst>
                <a:ext uri="{FF2B5EF4-FFF2-40B4-BE49-F238E27FC236}">
                  <a16:creationId xmlns:a16="http://schemas.microsoft.com/office/drawing/2014/main" id="{AD53B46B-0462-8349-BFB4-D8EE1679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22" name="Rectangle 50">
              <a:extLst>
                <a:ext uri="{FF2B5EF4-FFF2-40B4-BE49-F238E27FC236}">
                  <a16:creationId xmlns:a16="http://schemas.microsoft.com/office/drawing/2014/main" id="{AD80CE9F-F5D1-7B43-A091-123A5ECF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Text Box 51">
              <a:extLst>
                <a:ext uri="{FF2B5EF4-FFF2-40B4-BE49-F238E27FC236}">
                  <a16:creationId xmlns:a16="http://schemas.microsoft.com/office/drawing/2014/main" id="{EB22B0CE-8744-094D-B844-BAC4F3B9B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24" name="Rectangle 53">
              <a:extLst>
                <a:ext uri="{FF2B5EF4-FFF2-40B4-BE49-F238E27FC236}">
                  <a16:creationId xmlns:a16="http://schemas.microsoft.com/office/drawing/2014/main" id="{B4035F3F-8265-144D-A6FF-D585783A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54">
              <a:extLst>
                <a:ext uri="{FF2B5EF4-FFF2-40B4-BE49-F238E27FC236}">
                  <a16:creationId xmlns:a16="http://schemas.microsoft.com/office/drawing/2014/main" id="{6E183FB6-D313-5643-AF16-2BCB0570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26" name="Line 62">
              <a:extLst>
                <a:ext uri="{FF2B5EF4-FFF2-40B4-BE49-F238E27FC236}">
                  <a16:creationId xmlns:a16="http://schemas.microsoft.com/office/drawing/2014/main" id="{2A5D31EF-8FFA-DA4D-8EDA-36C5F17B4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Line 63">
              <a:extLst>
                <a:ext uri="{FF2B5EF4-FFF2-40B4-BE49-F238E27FC236}">
                  <a16:creationId xmlns:a16="http://schemas.microsoft.com/office/drawing/2014/main" id="{EC59E951-2D9E-ED41-A941-387BCF81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Line 64">
              <a:extLst>
                <a:ext uri="{FF2B5EF4-FFF2-40B4-BE49-F238E27FC236}">
                  <a16:creationId xmlns:a16="http://schemas.microsoft.com/office/drawing/2014/main" id="{20E85F7F-62CA-5046-92BB-0A98B265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9" name="Text Box 65">
              <a:extLst>
                <a:ext uri="{FF2B5EF4-FFF2-40B4-BE49-F238E27FC236}">
                  <a16:creationId xmlns:a16="http://schemas.microsoft.com/office/drawing/2014/main" id="{0E3A167C-8674-7748-A55E-C8BB9290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0" name="Text Box 66">
              <a:extLst>
                <a:ext uri="{FF2B5EF4-FFF2-40B4-BE49-F238E27FC236}">
                  <a16:creationId xmlns:a16="http://schemas.microsoft.com/office/drawing/2014/main" id="{1F48C814-D936-5149-ABD9-EBAB7DD4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1" name="Text Box 67">
              <a:extLst>
                <a:ext uri="{FF2B5EF4-FFF2-40B4-BE49-F238E27FC236}">
                  <a16:creationId xmlns:a16="http://schemas.microsoft.com/office/drawing/2014/main" id="{55F809AC-7CEA-CD47-9D93-F22586E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2" name="Text Box 68">
              <a:extLst>
                <a:ext uri="{FF2B5EF4-FFF2-40B4-BE49-F238E27FC236}">
                  <a16:creationId xmlns:a16="http://schemas.microsoft.com/office/drawing/2014/main" id="{E3B0F057-7806-9C4B-8EB7-5C2A7E6C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33" name="Line 69">
              <a:extLst>
                <a:ext uri="{FF2B5EF4-FFF2-40B4-BE49-F238E27FC236}">
                  <a16:creationId xmlns:a16="http://schemas.microsoft.com/office/drawing/2014/main" id="{14184EFC-08DC-8F48-8656-38EAFBF9A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4" name="Text Box 117">
            <a:extLst>
              <a:ext uri="{FF2B5EF4-FFF2-40B4-BE49-F238E27FC236}">
                <a16:creationId xmlns:a16="http://schemas.microsoft.com/office/drawing/2014/main" id="{03C18204-473B-6144-BF07-9B86DD89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24ABB9-F69F-E54C-9DFF-5CF4B1475C1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302" name="Text Box 40">
              <a:extLst>
                <a:ext uri="{FF2B5EF4-FFF2-40B4-BE49-F238E27FC236}">
                  <a16:creationId xmlns:a16="http://schemas.microsoft.com/office/drawing/2014/main" id="{7AAB2DA8-8AB9-0A42-AA24-900F507B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3" name="Text Box 41">
              <a:extLst>
                <a:ext uri="{FF2B5EF4-FFF2-40B4-BE49-F238E27FC236}">
                  <a16:creationId xmlns:a16="http://schemas.microsoft.com/office/drawing/2014/main" id="{3598A985-11A7-2044-B9F4-C6844C5E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4" name="Line 58">
              <a:extLst>
                <a:ext uri="{FF2B5EF4-FFF2-40B4-BE49-F238E27FC236}">
                  <a16:creationId xmlns:a16="http://schemas.microsoft.com/office/drawing/2014/main" id="{D0BD8176-5A1C-2F42-A376-096BA364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5" name="Line 59">
              <a:extLst>
                <a:ext uri="{FF2B5EF4-FFF2-40B4-BE49-F238E27FC236}">
                  <a16:creationId xmlns:a16="http://schemas.microsoft.com/office/drawing/2014/main" id="{5593C4C2-6D68-884B-8AE3-58E5D1DC6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4" name="Group 72">
              <a:extLst>
                <a:ext uri="{FF2B5EF4-FFF2-40B4-BE49-F238E27FC236}">
                  <a16:creationId xmlns:a16="http://schemas.microsoft.com/office/drawing/2014/main" id="{0A13F6C1-3774-494B-8A3C-5D027253D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378" name="Rectangle 73">
                <a:extLst>
                  <a:ext uri="{FF2B5EF4-FFF2-40B4-BE49-F238E27FC236}">
                    <a16:creationId xmlns:a16="http://schemas.microsoft.com/office/drawing/2014/main" id="{31A35EF5-5E84-C54D-8814-1DCE9ACB3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Text Box 74">
                <a:extLst>
                  <a:ext uri="{FF2B5EF4-FFF2-40B4-BE49-F238E27FC236}">
                    <a16:creationId xmlns:a16="http://schemas.microsoft.com/office/drawing/2014/main" id="{68D007B8-2247-874B-BE2A-66BD08115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5" name="Group 75">
              <a:extLst>
                <a:ext uri="{FF2B5EF4-FFF2-40B4-BE49-F238E27FC236}">
                  <a16:creationId xmlns:a16="http://schemas.microsoft.com/office/drawing/2014/main" id="{8AFEBDCB-F9EB-FA4B-B9DD-D18BF76F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376" name="Rectangle 76">
                <a:extLst>
                  <a:ext uri="{FF2B5EF4-FFF2-40B4-BE49-F238E27FC236}">
                    <a16:creationId xmlns:a16="http://schemas.microsoft.com/office/drawing/2014/main" id="{44D312F6-1BAF-6745-9666-7EDB183F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77">
                <a:extLst>
                  <a:ext uri="{FF2B5EF4-FFF2-40B4-BE49-F238E27FC236}">
                    <a16:creationId xmlns:a16="http://schemas.microsoft.com/office/drawing/2014/main" id="{FA389E1B-1FC9-174D-BE78-CB7863805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6" name="Group 78">
              <a:extLst>
                <a:ext uri="{FF2B5EF4-FFF2-40B4-BE49-F238E27FC236}">
                  <a16:creationId xmlns:a16="http://schemas.microsoft.com/office/drawing/2014/main" id="{65618DE4-E600-5F43-BF4D-D218CB027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374" name="Rectangle 79">
                <a:extLst>
                  <a:ext uri="{FF2B5EF4-FFF2-40B4-BE49-F238E27FC236}">
                    <a16:creationId xmlns:a16="http://schemas.microsoft.com/office/drawing/2014/main" id="{FCDE5993-57F4-FD43-820D-D54B2429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Text Box 80">
                <a:extLst>
                  <a:ext uri="{FF2B5EF4-FFF2-40B4-BE49-F238E27FC236}">
                    <a16:creationId xmlns:a16="http://schemas.microsoft.com/office/drawing/2014/main" id="{C513FF21-ED92-9444-9E53-0248290D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47" name="Line 81">
              <a:extLst>
                <a:ext uri="{FF2B5EF4-FFF2-40B4-BE49-F238E27FC236}">
                  <a16:creationId xmlns:a16="http://schemas.microsoft.com/office/drawing/2014/main" id="{4DF4A6D3-1388-4140-80DA-D3AA398F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Line 82">
              <a:extLst>
                <a:ext uri="{FF2B5EF4-FFF2-40B4-BE49-F238E27FC236}">
                  <a16:creationId xmlns:a16="http://schemas.microsoft.com/office/drawing/2014/main" id="{9F5B609B-A64B-AB46-BE65-3CC9EBB1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Line 83">
              <a:extLst>
                <a:ext uri="{FF2B5EF4-FFF2-40B4-BE49-F238E27FC236}">
                  <a16:creationId xmlns:a16="http://schemas.microsoft.com/office/drawing/2014/main" id="{27722A74-5DAE-0946-97DB-8A82FE598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Text Box 84">
              <a:extLst>
                <a:ext uri="{FF2B5EF4-FFF2-40B4-BE49-F238E27FC236}">
                  <a16:creationId xmlns:a16="http://schemas.microsoft.com/office/drawing/2014/main" id="{CE71F8A0-0A9C-4C4E-A305-C82195C44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1" name="Text Box 85">
              <a:extLst>
                <a:ext uri="{FF2B5EF4-FFF2-40B4-BE49-F238E27FC236}">
                  <a16:creationId xmlns:a16="http://schemas.microsoft.com/office/drawing/2014/main" id="{DBA88F99-7C3D-A645-A43F-445E459F8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52" name="Text Box 86">
              <a:extLst>
                <a:ext uri="{FF2B5EF4-FFF2-40B4-BE49-F238E27FC236}">
                  <a16:creationId xmlns:a16="http://schemas.microsoft.com/office/drawing/2014/main" id="{E00B6B45-404A-1D4B-88E9-28B3280E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353" name="Rectangle 88">
              <a:extLst>
                <a:ext uri="{FF2B5EF4-FFF2-40B4-BE49-F238E27FC236}">
                  <a16:creationId xmlns:a16="http://schemas.microsoft.com/office/drawing/2014/main" id="{00D5F247-083B-9D41-8B0F-F0142DCC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89">
              <a:extLst>
                <a:ext uri="{FF2B5EF4-FFF2-40B4-BE49-F238E27FC236}">
                  <a16:creationId xmlns:a16="http://schemas.microsoft.com/office/drawing/2014/main" id="{C8788A25-6EDB-1448-BC16-FF3C9266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55" name="Line 90">
              <a:extLst>
                <a:ext uri="{FF2B5EF4-FFF2-40B4-BE49-F238E27FC236}">
                  <a16:creationId xmlns:a16="http://schemas.microsoft.com/office/drawing/2014/main" id="{DF246AA7-F9CB-F242-9DA2-F15BE67FC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6" name="Text Box 91">
              <a:extLst>
                <a:ext uri="{FF2B5EF4-FFF2-40B4-BE49-F238E27FC236}">
                  <a16:creationId xmlns:a16="http://schemas.microsoft.com/office/drawing/2014/main" id="{73C28AE9-7587-A847-8F64-35A78283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7" name="Rectangle 95">
              <a:extLst>
                <a:ext uri="{FF2B5EF4-FFF2-40B4-BE49-F238E27FC236}">
                  <a16:creationId xmlns:a16="http://schemas.microsoft.com/office/drawing/2014/main" id="{755DB6B7-F467-9247-B083-632289FD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Text Box 96">
              <a:extLst>
                <a:ext uri="{FF2B5EF4-FFF2-40B4-BE49-F238E27FC236}">
                  <a16:creationId xmlns:a16="http://schemas.microsoft.com/office/drawing/2014/main" id="{A97EABBF-ADD6-1D49-B7F4-AAB3EB89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59" name="Rectangle 97">
              <a:extLst>
                <a:ext uri="{FF2B5EF4-FFF2-40B4-BE49-F238E27FC236}">
                  <a16:creationId xmlns:a16="http://schemas.microsoft.com/office/drawing/2014/main" id="{3EE66D50-BD61-0E4A-9CF7-EF712D18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Text Box 98">
              <a:extLst>
                <a:ext uri="{FF2B5EF4-FFF2-40B4-BE49-F238E27FC236}">
                  <a16:creationId xmlns:a16="http://schemas.microsoft.com/office/drawing/2014/main" id="{0FDF5234-E7F1-9D4F-9A97-BD478EC2E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61" name="Rectangle 99">
              <a:extLst>
                <a:ext uri="{FF2B5EF4-FFF2-40B4-BE49-F238E27FC236}">
                  <a16:creationId xmlns:a16="http://schemas.microsoft.com/office/drawing/2014/main" id="{633C63B7-2909-DE47-BCBB-44897C7F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Text Box 100">
              <a:extLst>
                <a:ext uri="{FF2B5EF4-FFF2-40B4-BE49-F238E27FC236}">
                  <a16:creationId xmlns:a16="http://schemas.microsoft.com/office/drawing/2014/main" id="{2812F92C-4236-294E-A0BC-A2833FCDB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63" name="Line 103">
              <a:extLst>
                <a:ext uri="{FF2B5EF4-FFF2-40B4-BE49-F238E27FC236}">
                  <a16:creationId xmlns:a16="http://schemas.microsoft.com/office/drawing/2014/main" id="{FF2E4D9A-CE76-6945-ACCA-B13DC728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Line 104">
              <a:extLst>
                <a:ext uri="{FF2B5EF4-FFF2-40B4-BE49-F238E27FC236}">
                  <a16:creationId xmlns:a16="http://schemas.microsoft.com/office/drawing/2014/main" id="{E53CC8D8-A794-8545-9766-CEE36A66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07">
              <a:extLst>
                <a:ext uri="{FF2B5EF4-FFF2-40B4-BE49-F238E27FC236}">
                  <a16:creationId xmlns:a16="http://schemas.microsoft.com/office/drawing/2014/main" id="{5E4F7443-630A-5146-8A13-69B6B28A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66" name="Text Box 109">
              <a:extLst>
                <a:ext uri="{FF2B5EF4-FFF2-40B4-BE49-F238E27FC236}">
                  <a16:creationId xmlns:a16="http://schemas.microsoft.com/office/drawing/2014/main" id="{E330918C-EA47-534F-84FC-AD449C29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67" name="Line 110">
              <a:extLst>
                <a:ext uri="{FF2B5EF4-FFF2-40B4-BE49-F238E27FC236}">
                  <a16:creationId xmlns:a16="http://schemas.microsoft.com/office/drawing/2014/main" id="{5A45AB60-B76D-5A4B-8C09-04809F1E5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Line 112">
              <a:extLst>
                <a:ext uri="{FF2B5EF4-FFF2-40B4-BE49-F238E27FC236}">
                  <a16:creationId xmlns:a16="http://schemas.microsoft.com/office/drawing/2014/main" id="{F4CED333-2B29-5047-9987-7FF2B5DE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9" name="Group 115">
              <a:extLst>
                <a:ext uri="{FF2B5EF4-FFF2-40B4-BE49-F238E27FC236}">
                  <a16:creationId xmlns:a16="http://schemas.microsoft.com/office/drawing/2014/main" id="{6E7A2A89-7268-A649-8EAD-C55997BFA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372" name="Rectangle 113">
                <a:extLst>
                  <a:ext uri="{FF2B5EF4-FFF2-40B4-BE49-F238E27FC236}">
                    <a16:creationId xmlns:a16="http://schemas.microsoft.com/office/drawing/2014/main" id="{FB4CA816-07E8-3E4B-B5D4-D5F33814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Text Box 114">
                <a:extLst>
                  <a:ext uri="{FF2B5EF4-FFF2-40B4-BE49-F238E27FC236}">
                    <a16:creationId xmlns:a16="http://schemas.microsoft.com/office/drawing/2014/main" id="{20879E2F-191F-0042-ABAE-F525B0ADB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370" name="Text Box 116">
              <a:extLst>
                <a:ext uri="{FF2B5EF4-FFF2-40B4-BE49-F238E27FC236}">
                  <a16:creationId xmlns:a16="http://schemas.microsoft.com/office/drawing/2014/main" id="{8FD7E63C-BA27-9E4C-A8A6-56DE67BA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371" name="Text Box 119">
            <a:extLst>
              <a:ext uri="{FF2B5EF4-FFF2-40B4-BE49-F238E27FC236}">
                <a16:creationId xmlns:a16="http://schemas.microsoft.com/office/drawing/2014/main" id="{5339E393-341F-2B4B-9A2F-912F5CB0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A8BECC0D-D119-A543-A313-AE46EF8BD57C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Slide Number Placeholder 2">
            <a:extLst>
              <a:ext uri="{FF2B5EF4-FFF2-40B4-BE49-F238E27FC236}">
                <a16:creationId xmlns:a16="http://schemas.microsoft.com/office/drawing/2014/main" id="{0E39ABAA-753D-794D-9119-FEAB296B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7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D782CDAA-0416-784F-B3B4-73D20461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97" y="3949577"/>
            <a:ext cx="5038193" cy="2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what relationship is needed between sequence # size and window size to avoid problem in scenario (b)?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9E5931-D189-1349-BB68-FDFA9711FCA5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307" name="Group 8">
              <a:extLst>
                <a:ext uri="{FF2B5EF4-FFF2-40B4-BE49-F238E27FC236}">
                  <a16:creationId xmlns:a16="http://schemas.microsoft.com/office/drawing/2014/main" id="{1942F5A2-ABA0-D244-B423-E4608684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341" name="Rectangle 7">
                <a:extLst>
                  <a:ext uri="{FF2B5EF4-FFF2-40B4-BE49-F238E27FC236}">
                    <a16:creationId xmlns:a16="http://schemas.microsoft.com/office/drawing/2014/main" id="{0EE62060-91FC-404F-BDD6-87AA7C69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2" name="Text Box 6">
                <a:extLst>
                  <a:ext uri="{FF2B5EF4-FFF2-40B4-BE49-F238E27FC236}">
                    <a16:creationId xmlns:a16="http://schemas.microsoft.com/office/drawing/2014/main" id="{93619256-616D-2A4C-B9B8-7455F78BF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8" name="Group 9">
              <a:extLst>
                <a:ext uri="{FF2B5EF4-FFF2-40B4-BE49-F238E27FC236}">
                  <a16:creationId xmlns:a16="http://schemas.microsoft.com/office/drawing/2014/main" id="{94E9A178-E13E-6D46-B99E-B3FDE88BD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339" name="Rectangle 10">
                <a:extLst>
                  <a:ext uri="{FF2B5EF4-FFF2-40B4-BE49-F238E27FC236}">
                    <a16:creationId xmlns:a16="http://schemas.microsoft.com/office/drawing/2014/main" id="{1D7DB47D-B4D8-DA4B-849C-0C854A63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0" name="Text Box 11">
                <a:extLst>
                  <a:ext uri="{FF2B5EF4-FFF2-40B4-BE49-F238E27FC236}">
                    <a16:creationId xmlns:a16="http://schemas.microsoft.com/office/drawing/2014/main" id="{66376DC4-0D4B-F448-8D81-BDEC9FFF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9" name="Group 12">
              <a:extLst>
                <a:ext uri="{FF2B5EF4-FFF2-40B4-BE49-F238E27FC236}">
                  <a16:creationId xmlns:a16="http://schemas.microsoft.com/office/drawing/2014/main" id="{75D0BF09-C33A-BF4B-8E6F-BD5C588B4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337" name="Rectangle 13">
                <a:extLst>
                  <a:ext uri="{FF2B5EF4-FFF2-40B4-BE49-F238E27FC236}">
                    <a16:creationId xmlns:a16="http://schemas.microsoft.com/office/drawing/2014/main" id="{3DC28863-C1E4-3940-A9B4-5C23D5FD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8" name="Text Box 14">
                <a:extLst>
                  <a:ext uri="{FF2B5EF4-FFF2-40B4-BE49-F238E27FC236}">
                    <a16:creationId xmlns:a16="http://schemas.microsoft.com/office/drawing/2014/main" id="{183D495E-EC2B-E34D-968D-949D6F983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0" name="Line 15">
              <a:extLst>
                <a:ext uri="{FF2B5EF4-FFF2-40B4-BE49-F238E27FC236}">
                  <a16:creationId xmlns:a16="http://schemas.microsoft.com/office/drawing/2014/main" id="{83280B47-6119-B24D-BD4C-7A570462D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Line 16">
              <a:extLst>
                <a:ext uri="{FF2B5EF4-FFF2-40B4-BE49-F238E27FC236}">
                  <a16:creationId xmlns:a16="http://schemas.microsoft.com/office/drawing/2014/main" id="{B4A96E1E-1FCC-8748-AE3E-6BEA13978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Line 17">
              <a:extLst>
                <a:ext uri="{FF2B5EF4-FFF2-40B4-BE49-F238E27FC236}">
                  <a16:creationId xmlns:a16="http://schemas.microsoft.com/office/drawing/2014/main" id="{2BCA50D6-62FE-B64C-BB19-B11FA042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Text Box 18">
              <a:extLst>
                <a:ext uri="{FF2B5EF4-FFF2-40B4-BE49-F238E27FC236}">
                  <a16:creationId xmlns:a16="http://schemas.microsoft.com/office/drawing/2014/main" id="{02E658FD-889C-5340-9640-AD71BE21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4" name="Text Box 19">
              <a:extLst>
                <a:ext uri="{FF2B5EF4-FFF2-40B4-BE49-F238E27FC236}">
                  <a16:creationId xmlns:a16="http://schemas.microsoft.com/office/drawing/2014/main" id="{45B5E1FA-8F5B-7040-AFD4-A6F0EAFD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15" name="Text Box 20">
              <a:extLst>
                <a:ext uri="{FF2B5EF4-FFF2-40B4-BE49-F238E27FC236}">
                  <a16:creationId xmlns:a16="http://schemas.microsoft.com/office/drawing/2014/main" id="{8D9B9494-8D5C-BE4F-BED0-A4F8E50D1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16" name="Group 23">
              <a:extLst>
                <a:ext uri="{FF2B5EF4-FFF2-40B4-BE49-F238E27FC236}">
                  <a16:creationId xmlns:a16="http://schemas.microsoft.com/office/drawing/2014/main" id="{82E7EEF6-E6E0-8B4B-B2E2-D6AFBD46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335" name="Rectangle 24">
                <a:extLst>
                  <a:ext uri="{FF2B5EF4-FFF2-40B4-BE49-F238E27FC236}">
                    <a16:creationId xmlns:a16="http://schemas.microsoft.com/office/drawing/2014/main" id="{863DCB74-5DAF-1847-A592-4A82497E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6" name="Text Box 25">
                <a:extLst>
                  <a:ext uri="{FF2B5EF4-FFF2-40B4-BE49-F238E27FC236}">
                    <a16:creationId xmlns:a16="http://schemas.microsoft.com/office/drawing/2014/main" id="{529BD457-0C19-5348-B5FA-B02FB9614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7" name="Line 32">
              <a:extLst>
                <a:ext uri="{FF2B5EF4-FFF2-40B4-BE49-F238E27FC236}">
                  <a16:creationId xmlns:a16="http://schemas.microsoft.com/office/drawing/2014/main" id="{39D1ADF5-0FC0-9A45-A89C-C202445B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8" name="Text Box 35">
              <a:extLst>
                <a:ext uri="{FF2B5EF4-FFF2-40B4-BE49-F238E27FC236}">
                  <a16:creationId xmlns:a16="http://schemas.microsoft.com/office/drawing/2014/main" id="{62D99CB5-14A3-E647-86CE-3B7DE5DC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9" name="Text Box 39">
              <a:extLst>
                <a:ext uri="{FF2B5EF4-FFF2-40B4-BE49-F238E27FC236}">
                  <a16:creationId xmlns:a16="http://schemas.microsoft.com/office/drawing/2014/main" id="{DE3A732F-D913-5C40-8075-B3896B74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20" name="Rectangle 45">
              <a:extLst>
                <a:ext uri="{FF2B5EF4-FFF2-40B4-BE49-F238E27FC236}">
                  <a16:creationId xmlns:a16="http://schemas.microsoft.com/office/drawing/2014/main" id="{3AC813D7-A587-1341-B108-1D1C3BDD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Text Box 46">
              <a:extLst>
                <a:ext uri="{FF2B5EF4-FFF2-40B4-BE49-F238E27FC236}">
                  <a16:creationId xmlns:a16="http://schemas.microsoft.com/office/drawing/2014/main" id="{AD53B46B-0462-8349-BFB4-D8EE1679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22" name="Rectangle 50">
              <a:extLst>
                <a:ext uri="{FF2B5EF4-FFF2-40B4-BE49-F238E27FC236}">
                  <a16:creationId xmlns:a16="http://schemas.microsoft.com/office/drawing/2014/main" id="{AD80CE9F-F5D1-7B43-A091-123A5ECF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Text Box 51">
              <a:extLst>
                <a:ext uri="{FF2B5EF4-FFF2-40B4-BE49-F238E27FC236}">
                  <a16:creationId xmlns:a16="http://schemas.microsoft.com/office/drawing/2014/main" id="{EB22B0CE-8744-094D-B844-BAC4F3B9B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24" name="Rectangle 53">
              <a:extLst>
                <a:ext uri="{FF2B5EF4-FFF2-40B4-BE49-F238E27FC236}">
                  <a16:creationId xmlns:a16="http://schemas.microsoft.com/office/drawing/2014/main" id="{B4035F3F-8265-144D-A6FF-D585783A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54">
              <a:extLst>
                <a:ext uri="{FF2B5EF4-FFF2-40B4-BE49-F238E27FC236}">
                  <a16:creationId xmlns:a16="http://schemas.microsoft.com/office/drawing/2014/main" id="{6E183FB6-D313-5643-AF16-2BCB0570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26" name="Line 62">
              <a:extLst>
                <a:ext uri="{FF2B5EF4-FFF2-40B4-BE49-F238E27FC236}">
                  <a16:creationId xmlns:a16="http://schemas.microsoft.com/office/drawing/2014/main" id="{2A5D31EF-8FFA-DA4D-8EDA-36C5F17B4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Line 63">
              <a:extLst>
                <a:ext uri="{FF2B5EF4-FFF2-40B4-BE49-F238E27FC236}">
                  <a16:creationId xmlns:a16="http://schemas.microsoft.com/office/drawing/2014/main" id="{EC59E951-2D9E-ED41-A941-387BCF81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Line 64">
              <a:extLst>
                <a:ext uri="{FF2B5EF4-FFF2-40B4-BE49-F238E27FC236}">
                  <a16:creationId xmlns:a16="http://schemas.microsoft.com/office/drawing/2014/main" id="{20E85F7F-62CA-5046-92BB-0A98B265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9" name="Text Box 65">
              <a:extLst>
                <a:ext uri="{FF2B5EF4-FFF2-40B4-BE49-F238E27FC236}">
                  <a16:creationId xmlns:a16="http://schemas.microsoft.com/office/drawing/2014/main" id="{0E3A167C-8674-7748-A55E-C8BB9290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0" name="Text Box 66">
              <a:extLst>
                <a:ext uri="{FF2B5EF4-FFF2-40B4-BE49-F238E27FC236}">
                  <a16:creationId xmlns:a16="http://schemas.microsoft.com/office/drawing/2014/main" id="{1F48C814-D936-5149-ABD9-EBAB7DD4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1" name="Text Box 67">
              <a:extLst>
                <a:ext uri="{FF2B5EF4-FFF2-40B4-BE49-F238E27FC236}">
                  <a16:creationId xmlns:a16="http://schemas.microsoft.com/office/drawing/2014/main" id="{55F809AC-7CEA-CD47-9D93-F22586E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2" name="Text Box 68">
              <a:extLst>
                <a:ext uri="{FF2B5EF4-FFF2-40B4-BE49-F238E27FC236}">
                  <a16:creationId xmlns:a16="http://schemas.microsoft.com/office/drawing/2014/main" id="{E3B0F057-7806-9C4B-8EB7-5C2A7E6C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33" name="Line 69">
              <a:extLst>
                <a:ext uri="{FF2B5EF4-FFF2-40B4-BE49-F238E27FC236}">
                  <a16:creationId xmlns:a16="http://schemas.microsoft.com/office/drawing/2014/main" id="{14184EFC-08DC-8F48-8656-38EAFBF9A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4" name="Text Box 117">
            <a:extLst>
              <a:ext uri="{FF2B5EF4-FFF2-40B4-BE49-F238E27FC236}">
                <a16:creationId xmlns:a16="http://schemas.microsoft.com/office/drawing/2014/main" id="{03C18204-473B-6144-BF07-9B86DD89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24ABB9-F69F-E54C-9DFF-5CF4B1475C1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302" name="Text Box 40">
              <a:extLst>
                <a:ext uri="{FF2B5EF4-FFF2-40B4-BE49-F238E27FC236}">
                  <a16:creationId xmlns:a16="http://schemas.microsoft.com/office/drawing/2014/main" id="{7AAB2DA8-8AB9-0A42-AA24-900F507B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3" name="Text Box 41">
              <a:extLst>
                <a:ext uri="{FF2B5EF4-FFF2-40B4-BE49-F238E27FC236}">
                  <a16:creationId xmlns:a16="http://schemas.microsoft.com/office/drawing/2014/main" id="{3598A985-11A7-2044-B9F4-C6844C5E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4" name="Line 58">
              <a:extLst>
                <a:ext uri="{FF2B5EF4-FFF2-40B4-BE49-F238E27FC236}">
                  <a16:creationId xmlns:a16="http://schemas.microsoft.com/office/drawing/2014/main" id="{D0BD8176-5A1C-2F42-A376-096BA364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5" name="Line 59">
              <a:extLst>
                <a:ext uri="{FF2B5EF4-FFF2-40B4-BE49-F238E27FC236}">
                  <a16:creationId xmlns:a16="http://schemas.microsoft.com/office/drawing/2014/main" id="{5593C4C2-6D68-884B-8AE3-58E5D1DC6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4" name="Group 72">
              <a:extLst>
                <a:ext uri="{FF2B5EF4-FFF2-40B4-BE49-F238E27FC236}">
                  <a16:creationId xmlns:a16="http://schemas.microsoft.com/office/drawing/2014/main" id="{0A13F6C1-3774-494B-8A3C-5D027253D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378" name="Rectangle 73">
                <a:extLst>
                  <a:ext uri="{FF2B5EF4-FFF2-40B4-BE49-F238E27FC236}">
                    <a16:creationId xmlns:a16="http://schemas.microsoft.com/office/drawing/2014/main" id="{31A35EF5-5E84-C54D-8814-1DCE9ACB3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Text Box 74">
                <a:extLst>
                  <a:ext uri="{FF2B5EF4-FFF2-40B4-BE49-F238E27FC236}">
                    <a16:creationId xmlns:a16="http://schemas.microsoft.com/office/drawing/2014/main" id="{68D007B8-2247-874B-BE2A-66BD08115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5" name="Group 75">
              <a:extLst>
                <a:ext uri="{FF2B5EF4-FFF2-40B4-BE49-F238E27FC236}">
                  <a16:creationId xmlns:a16="http://schemas.microsoft.com/office/drawing/2014/main" id="{8AFEBDCB-F9EB-FA4B-B9DD-D18BF76F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376" name="Rectangle 76">
                <a:extLst>
                  <a:ext uri="{FF2B5EF4-FFF2-40B4-BE49-F238E27FC236}">
                    <a16:creationId xmlns:a16="http://schemas.microsoft.com/office/drawing/2014/main" id="{44D312F6-1BAF-6745-9666-7EDB183F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77">
                <a:extLst>
                  <a:ext uri="{FF2B5EF4-FFF2-40B4-BE49-F238E27FC236}">
                    <a16:creationId xmlns:a16="http://schemas.microsoft.com/office/drawing/2014/main" id="{FA389E1B-1FC9-174D-BE78-CB7863805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6" name="Group 78">
              <a:extLst>
                <a:ext uri="{FF2B5EF4-FFF2-40B4-BE49-F238E27FC236}">
                  <a16:creationId xmlns:a16="http://schemas.microsoft.com/office/drawing/2014/main" id="{65618DE4-E600-5F43-BF4D-D218CB027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374" name="Rectangle 79">
                <a:extLst>
                  <a:ext uri="{FF2B5EF4-FFF2-40B4-BE49-F238E27FC236}">
                    <a16:creationId xmlns:a16="http://schemas.microsoft.com/office/drawing/2014/main" id="{FCDE5993-57F4-FD43-820D-D54B2429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Text Box 80">
                <a:extLst>
                  <a:ext uri="{FF2B5EF4-FFF2-40B4-BE49-F238E27FC236}">
                    <a16:creationId xmlns:a16="http://schemas.microsoft.com/office/drawing/2014/main" id="{C513FF21-ED92-9444-9E53-0248290D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47" name="Line 81">
              <a:extLst>
                <a:ext uri="{FF2B5EF4-FFF2-40B4-BE49-F238E27FC236}">
                  <a16:creationId xmlns:a16="http://schemas.microsoft.com/office/drawing/2014/main" id="{4DF4A6D3-1388-4140-80DA-D3AA398F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Line 82">
              <a:extLst>
                <a:ext uri="{FF2B5EF4-FFF2-40B4-BE49-F238E27FC236}">
                  <a16:creationId xmlns:a16="http://schemas.microsoft.com/office/drawing/2014/main" id="{9F5B609B-A64B-AB46-BE65-3CC9EBB1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Line 83">
              <a:extLst>
                <a:ext uri="{FF2B5EF4-FFF2-40B4-BE49-F238E27FC236}">
                  <a16:creationId xmlns:a16="http://schemas.microsoft.com/office/drawing/2014/main" id="{27722A74-5DAE-0946-97DB-8A82FE598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Text Box 84">
              <a:extLst>
                <a:ext uri="{FF2B5EF4-FFF2-40B4-BE49-F238E27FC236}">
                  <a16:creationId xmlns:a16="http://schemas.microsoft.com/office/drawing/2014/main" id="{CE71F8A0-0A9C-4C4E-A305-C82195C44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1" name="Text Box 85">
              <a:extLst>
                <a:ext uri="{FF2B5EF4-FFF2-40B4-BE49-F238E27FC236}">
                  <a16:creationId xmlns:a16="http://schemas.microsoft.com/office/drawing/2014/main" id="{DBA88F99-7C3D-A645-A43F-445E459F8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52" name="Text Box 86">
              <a:extLst>
                <a:ext uri="{FF2B5EF4-FFF2-40B4-BE49-F238E27FC236}">
                  <a16:creationId xmlns:a16="http://schemas.microsoft.com/office/drawing/2014/main" id="{E00B6B45-404A-1D4B-88E9-28B3280E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353" name="Rectangle 88">
              <a:extLst>
                <a:ext uri="{FF2B5EF4-FFF2-40B4-BE49-F238E27FC236}">
                  <a16:creationId xmlns:a16="http://schemas.microsoft.com/office/drawing/2014/main" id="{00D5F247-083B-9D41-8B0F-F0142DCC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89">
              <a:extLst>
                <a:ext uri="{FF2B5EF4-FFF2-40B4-BE49-F238E27FC236}">
                  <a16:creationId xmlns:a16="http://schemas.microsoft.com/office/drawing/2014/main" id="{C8788A25-6EDB-1448-BC16-FF3C9266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55" name="Line 90">
              <a:extLst>
                <a:ext uri="{FF2B5EF4-FFF2-40B4-BE49-F238E27FC236}">
                  <a16:creationId xmlns:a16="http://schemas.microsoft.com/office/drawing/2014/main" id="{DF246AA7-F9CB-F242-9DA2-F15BE67FC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6" name="Text Box 91">
              <a:extLst>
                <a:ext uri="{FF2B5EF4-FFF2-40B4-BE49-F238E27FC236}">
                  <a16:creationId xmlns:a16="http://schemas.microsoft.com/office/drawing/2014/main" id="{73C28AE9-7587-A847-8F64-35A78283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7" name="Rectangle 95">
              <a:extLst>
                <a:ext uri="{FF2B5EF4-FFF2-40B4-BE49-F238E27FC236}">
                  <a16:creationId xmlns:a16="http://schemas.microsoft.com/office/drawing/2014/main" id="{755DB6B7-F467-9247-B083-632289FD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Text Box 96">
              <a:extLst>
                <a:ext uri="{FF2B5EF4-FFF2-40B4-BE49-F238E27FC236}">
                  <a16:creationId xmlns:a16="http://schemas.microsoft.com/office/drawing/2014/main" id="{A97EABBF-ADD6-1D49-B7F4-AAB3EB89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59" name="Rectangle 97">
              <a:extLst>
                <a:ext uri="{FF2B5EF4-FFF2-40B4-BE49-F238E27FC236}">
                  <a16:creationId xmlns:a16="http://schemas.microsoft.com/office/drawing/2014/main" id="{3EE66D50-BD61-0E4A-9CF7-EF712D18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Text Box 98">
              <a:extLst>
                <a:ext uri="{FF2B5EF4-FFF2-40B4-BE49-F238E27FC236}">
                  <a16:creationId xmlns:a16="http://schemas.microsoft.com/office/drawing/2014/main" id="{0FDF5234-E7F1-9D4F-9A97-BD478EC2E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61" name="Rectangle 99">
              <a:extLst>
                <a:ext uri="{FF2B5EF4-FFF2-40B4-BE49-F238E27FC236}">
                  <a16:creationId xmlns:a16="http://schemas.microsoft.com/office/drawing/2014/main" id="{633C63B7-2909-DE47-BCBB-44897C7F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Text Box 100">
              <a:extLst>
                <a:ext uri="{FF2B5EF4-FFF2-40B4-BE49-F238E27FC236}">
                  <a16:creationId xmlns:a16="http://schemas.microsoft.com/office/drawing/2014/main" id="{2812F92C-4236-294E-A0BC-A2833FCDB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63" name="Line 103">
              <a:extLst>
                <a:ext uri="{FF2B5EF4-FFF2-40B4-BE49-F238E27FC236}">
                  <a16:creationId xmlns:a16="http://schemas.microsoft.com/office/drawing/2014/main" id="{FF2E4D9A-CE76-6945-ACCA-B13DC728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Line 104">
              <a:extLst>
                <a:ext uri="{FF2B5EF4-FFF2-40B4-BE49-F238E27FC236}">
                  <a16:creationId xmlns:a16="http://schemas.microsoft.com/office/drawing/2014/main" id="{E53CC8D8-A794-8545-9766-CEE36A66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07">
              <a:extLst>
                <a:ext uri="{FF2B5EF4-FFF2-40B4-BE49-F238E27FC236}">
                  <a16:creationId xmlns:a16="http://schemas.microsoft.com/office/drawing/2014/main" id="{5E4F7443-630A-5146-8A13-69B6B28A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66" name="Text Box 109">
              <a:extLst>
                <a:ext uri="{FF2B5EF4-FFF2-40B4-BE49-F238E27FC236}">
                  <a16:creationId xmlns:a16="http://schemas.microsoft.com/office/drawing/2014/main" id="{E330918C-EA47-534F-84FC-AD449C29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67" name="Line 110">
              <a:extLst>
                <a:ext uri="{FF2B5EF4-FFF2-40B4-BE49-F238E27FC236}">
                  <a16:creationId xmlns:a16="http://schemas.microsoft.com/office/drawing/2014/main" id="{5A45AB60-B76D-5A4B-8C09-04809F1E5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Line 112">
              <a:extLst>
                <a:ext uri="{FF2B5EF4-FFF2-40B4-BE49-F238E27FC236}">
                  <a16:creationId xmlns:a16="http://schemas.microsoft.com/office/drawing/2014/main" id="{F4CED333-2B29-5047-9987-7FF2B5DE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9" name="Group 115">
              <a:extLst>
                <a:ext uri="{FF2B5EF4-FFF2-40B4-BE49-F238E27FC236}">
                  <a16:creationId xmlns:a16="http://schemas.microsoft.com/office/drawing/2014/main" id="{6E7A2A89-7268-A649-8EAD-C55997BFA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372" name="Rectangle 113">
                <a:extLst>
                  <a:ext uri="{FF2B5EF4-FFF2-40B4-BE49-F238E27FC236}">
                    <a16:creationId xmlns:a16="http://schemas.microsoft.com/office/drawing/2014/main" id="{FB4CA816-07E8-3E4B-B5D4-D5F33814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Text Box 114">
                <a:extLst>
                  <a:ext uri="{FF2B5EF4-FFF2-40B4-BE49-F238E27FC236}">
                    <a16:creationId xmlns:a16="http://schemas.microsoft.com/office/drawing/2014/main" id="{20879E2F-191F-0042-ABAE-F525B0ADB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370" name="Text Box 116">
              <a:extLst>
                <a:ext uri="{FF2B5EF4-FFF2-40B4-BE49-F238E27FC236}">
                  <a16:creationId xmlns:a16="http://schemas.microsoft.com/office/drawing/2014/main" id="{8FD7E63C-BA27-9E4C-A8A6-56DE67BA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371" name="Text Box 119">
            <a:extLst>
              <a:ext uri="{FF2B5EF4-FFF2-40B4-BE49-F238E27FC236}">
                <a16:creationId xmlns:a16="http://schemas.microsoft.com/office/drawing/2014/main" id="{5339E393-341F-2B4B-9A2F-912F5CB0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A8BECC0D-D119-A543-A313-AE46EF8BD57C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6268CD-290F-C649-A065-0503FC9197DB}"/>
              </a:ext>
            </a:extLst>
          </p:cNvPr>
          <p:cNvGrpSpPr/>
          <p:nvPr/>
        </p:nvGrpSpPr>
        <p:grpSpPr>
          <a:xfrm>
            <a:off x="6612895" y="981529"/>
            <a:ext cx="2769497" cy="5564188"/>
            <a:chOff x="6612895" y="981529"/>
            <a:chExt cx="2769497" cy="55641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772DC8-1267-2046-8CD5-6C8C299A5017}"/>
                </a:ext>
              </a:extLst>
            </p:cNvPr>
            <p:cNvSpPr/>
            <p:nvPr/>
          </p:nvSpPr>
          <p:spPr>
            <a:xfrm>
              <a:off x="6612895" y="981529"/>
              <a:ext cx="2463800" cy="556418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1" name="Group 122">
              <a:extLst>
                <a:ext uri="{FF2B5EF4-FFF2-40B4-BE49-F238E27FC236}">
                  <a16:creationId xmlns:a16="http://schemas.microsoft.com/office/drawing/2014/main" id="{E039FCAB-16C2-CA40-8F03-2E2D41DC3C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4867" y="1005799"/>
              <a:ext cx="517525" cy="5278437"/>
              <a:chOff x="3821" y="550"/>
              <a:chExt cx="326" cy="3325"/>
            </a:xfrm>
          </p:grpSpPr>
          <p:pic>
            <p:nvPicPr>
              <p:cNvPr id="382" name="Picture 5" descr="curtain">
                <a:extLst>
                  <a:ext uri="{FF2B5EF4-FFF2-40B4-BE49-F238E27FC236}">
                    <a16:creationId xmlns:a16="http://schemas.microsoft.com/office/drawing/2014/main" id="{403F5413-B503-FE4C-9AC1-492926543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3" y="550"/>
                <a:ext cx="284" cy="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3" name="Picture 111" descr="curtain">
                <a:extLst>
                  <a:ext uri="{FF2B5EF4-FFF2-40B4-BE49-F238E27FC236}">
                    <a16:creationId xmlns:a16="http://schemas.microsoft.com/office/drawing/2014/main" id="{21203F3F-D4DD-E848-A9F4-2C0EDDF31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1" y="2564"/>
                <a:ext cx="326" cy="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80" name="Text Box 121">
            <a:extLst>
              <a:ext uri="{FF2B5EF4-FFF2-40B4-BE49-F238E27FC236}">
                <a16:creationId xmlns:a16="http://schemas.microsoft.com/office/drawing/2014/main" id="{1D394A1F-BD9E-ED47-964B-579F38672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617" y="2358260"/>
            <a:ext cx="210709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can’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see sender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behavior identical in both cases!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something’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(very) wrong!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0AA9808B-5BBB-4C4D-B51B-5BA930FB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8559</Words>
  <Application>Microsoft Macintosh PowerPoint</Application>
  <PresentationFormat>Widescreen</PresentationFormat>
  <Paragraphs>1692</Paragraphs>
  <Slides>72</Slides>
  <Notes>72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ＭＳ Ｐゴシック</vt:lpstr>
      <vt:lpstr>Arial</vt:lpstr>
      <vt:lpstr>Calibri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CSCE 5580 – Computer Networks  Instructor: Tao Wang</vt:lpstr>
      <vt:lpstr>Transport layer: roadmap</vt:lpstr>
      <vt:lpstr>Transport services and protocols</vt:lpstr>
      <vt:lpstr>Transport Layer Actions</vt:lpstr>
      <vt:lpstr>Transport Layer Actions</vt:lpstr>
      <vt:lpstr>Two principal Internet transport protocols</vt:lpstr>
      <vt:lpstr>Chapter 3: roadmap</vt:lpstr>
      <vt:lpstr>Multiplexing/demultiplexing</vt:lpstr>
      <vt:lpstr>PowerPoint Presentation</vt:lpstr>
      <vt:lpstr>PowerPoint Presentation</vt:lpstr>
      <vt:lpstr>PowerPoint Presentation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Question</vt:lpstr>
      <vt:lpstr>Summary: UDP</vt:lpstr>
      <vt:lpstr>Chapter 3: roadmap</vt:lpstr>
      <vt:lpstr>Principles of reliable data transfer </vt:lpstr>
      <vt:lpstr>Principles of reliable data transfer </vt:lpstr>
      <vt:lpstr>Principles of reliable data transfer </vt:lpstr>
      <vt:lpstr>What do we need for reliable data transfer </vt:lpstr>
      <vt:lpstr>Reliable data transfer protocol (rdt): interfaces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specifications</vt:lpstr>
      <vt:lpstr>rdt2.0: FSM specification</vt:lpstr>
      <vt:lpstr>rdt2.0: operation with no errors</vt:lpstr>
      <vt:lpstr>rdt2.0: corrupted packet scenario</vt:lpstr>
      <vt:lpstr>rdt2.0 has a fatal flaw!</vt:lpstr>
      <vt:lpstr>rdt2.1: sender, handling garbled ACK/NAKs</vt:lpstr>
      <vt:lpstr>rdt2.1: receiver, handling garbled ACK/NAKs</vt:lpstr>
      <vt:lpstr>rdt2.1: discussion</vt:lpstr>
      <vt:lpstr>rdt2.2: a NAK-free protocol</vt:lpstr>
      <vt:lpstr>rdt2.2: sender, receiver fragments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  <vt:lpstr>rdt3.0: pipelined protocols operation</vt:lpstr>
      <vt:lpstr>Pipelining: increased utilization</vt:lpstr>
      <vt:lpstr>Go-Back-N: sender</vt:lpstr>
      <vt:lpstr>Go-Back-N: receiver</vt:lpstr>
      <vt:lpstr>Go-Back-N in action</vt:lpstr>
      <vt:lpstr>Selective repeat: the approach</vt:lpstr>
      <vt:lpstr>Selective repeat: sender, receiver windows</vt:lpstr>
      <vt:lpstr>Selective repeat: sender and receiver</vt:lpstr>
      <vt:lpstr>Selective Repeat in action</vt:lpstr>
      <vt:lpstr>Selective repeat:  a dilemma!</vt:lpstr>
      <vt:lpstr>Selective repeat:  a dilemma!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Zalavadia, Kishan Kumar</cp:lastModifiedBy>
  <cp:revision>351</cp:revision>
  <dcterms:created xsi:type="dcterms:W3CDTF">2020-01-18T07:24:59Z</dcterms:created>
  <dcterms:modified xsi:type="dcterms:W3CDTF">2024-10-10T15:09:39Z</dcterms:modified>
</cp:coreProperties>
</file>