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88" r:id="rId1"/>
  </p:sldMasterIdLst>
  <p:notesMasterIdLst>
    <p:notesMasterId r:id="rId15"/>
  </p:notesMasterIdLst>
  <p:sldIdLst>
    <p:sldId id="257" r:id="rId2"/>
    <p:sldId id="328" r:id="rId3"/>
    <p:sldId id="33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2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5D"/>
    <a:srgbClr val="0BC392"/>
    <a:srgbClr val="35F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1" autoAdjust="0"/>
    <p:restoredTop sz="76843"/>
  </p:normalViewPr>
  <p:slideViewPr>
    <p:cSldViewPr snapToGrid="0">
      <p:cViewPr>
        <p:scale>
          <a:sx n="83" d="100"/>
          <a:sy n="83" d="100"/>
        </p:scale>
        <p:origin x="1240" y="144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3D6CF-3AEE-46C9-BBFA-2E5D0FBC1F6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AD9C4-6867-4899-B4EB-83C6DAB977CF}">
      <dgm:prSet/>
      <dgm:spPr/>
      <dgm:t>
        <a:bodyPr/>
        <a:lstStyle/>
        <a:p>
          <a:r>
            <a:rPr lang="en-US" b="1" dirty="0">
              <a:solidFill>
                <a:srgbClr val="FFE85D"/>
              </a:solidFill>
            </a:rPr>
            <a:t>Tested</a:t>
          </a:r>
          <a:r>
            <a:rPr lang="en-US" b="1" dirty="0"/>
            <a:t>:</a:t>
          </a:r>
          <a:r>
            <a:rPr lang="en-US" b="0" dirty="0"/>
            <a:t> 16 email providers, 20 clients.</a:t>
          </a:r>
          <a:endParaRPr lang="en-US" dirty="0"/>
        </a:p>
      </dgm:t>
    </dgm:pt>
    <dgm:pt modelId="{7493243C-80EA-4219-A999-BAFCEF66EE0B}" type="parTrans" cxnId="{8967D8DC-60C5-4D80-8A44-B39BD7E7E12A}">
      <dgm:prSet/>
      <dgm:spPr/>
      <dgm:t>
        <a:bodyPr/>
        <a:lstStyle/>
        <a:p>
          <a:endParaRPr lang="en-US"/>
        </a:p>
      </dgm:t>
    </dgm:pt>
    <dgm:pt modelId="{924AAD0A-9079-42C1-8F4F-85D2E2E92D2F}" type="sibTrans" cxnId="{8967D8DC-60C5-4D80-8A44-B39BD7E7E12A}">
      <dgm:prSet/>
      <dgm:spPr/>
      <dgm:t>
        <a:bodyPr/>
        <a:lstStyle/>
        <a:p>
          <a:endParaRPr lang="en-US"/>
        </a:p>
      </dgm:t>
    </dgm:pt>
    <dgm:pt modelId="{B81F07B5-66F1-4CC2-B171-366E709F58BB}">
      <dgm:prSet/>
      <dgm:spPr/>
      <dgm:t>
        <a:bodyPr/>
        <a:lstStyle/>
        <a:p>
          <a:r>
            <a:rPr lang="en-US" b="1" dirty="0">
              <a:solidFill>
                <a:srgbClr val="FFE85D"/>
              </a:solidFill>
            </a:rPr>
            <a:t>Findings</a:t>
          </a:r>
          <a:r>
            <a:rPr lang="en-US" b="1" dirty="0"/>
            <a:t>:</a:t>
          </a:r>
          <a:endParaRPr lang="en-US" dirty="0"/>
        </a:p>
      </dgm:t>
    </dgm:pt>
    <dgm:pt modelId="{EEEDEA22-D857-4877-937D-621D32E984D6}" type="parTrans" cxnId="{F2F42A2B-2FBD-42F1-8765-9CD196A5D441}">
      <dgm:prSet/>
      <dgm:spPr/>
      <dgm:t>
        <a:bodyPr/>
        <a:lstStyle/>
        <a:p>
          <a:endParaRPr lang="en-US"/>
        </a:p>
      </dgm:t>
    </dgm:pt>
    <dgm:pt modelId="{E58E30AC-34A2-438C-898A-4DDF420F042D}" type="sibTrans" cxnId="{F2F42A2B-2FBD-42F1-8765-9CD196A5D441}">
      <dgm:prSet/>
      <dgm:spPr/>
      <dgm:t>
        <a:bodyPr/>
        <a:lstStyle/>
        <a:p>
          <a:endParaRPr lang="en-US"/>
        </a:p>
      </dgm:t>
    </dgm:pt>
    <dgm:pt modelId="{29BC683A-E408-40ED-B04E-2D1F23A692E0}">
      <dgm:prSet/>
      <dgm:spPr/>
      <dgm:t>
        <a:bodyPr/>
        <a:lstStyle/>
        <a:p>
          <a:r>
            <a:rPr lang="en-US" b="0" dirty="0"/>
            <a:t>8 providers are vulnerable to spoofing attacks.</a:t>
          </a:r>
          <a:endParaRPr lang="en-US" dirty="0"/>
        </a:p>
      </dgm:t>
    </dgm:pt>
    <dgm:pt modelId="{90EC0086-C417-4543-821E-19F5E78F775C}" type="parTrans" cxnId="{BD905D56-E87B-4B83-B679-02E7BEF3B76C}">
      <dgm:prSet/>
      <dgm:spPr/>
      <dgm:t>
        <a:bodyPr/>
        <a:lstStyle/>
        <a:p>
          <a:endParaRPr lang="en-US"/>
        </a:p>
      </dgm:t>
    </dgm:pt>
    <dgm:pt modelId="{E94B92D2-761A-4F3E-957C-540E7E7D35B8}" type="sibTrans" cxnId="{BD905D56-E87B-4B83-B679-02E7BEF3B76C}">
      <dgm:prSet/>
      <dgm:spPr/>
      <dgm:t>
        <a:bodyPr/>
        <a:lstStyle/>
        <a:p>
          <a:endParaRPr lang="en-US"/>
        </a:p>
      </dgm:t>
    </dgm:pt>
    <dgm:pt modelId="{1EFF6A5B-30F6-419F-AAAD-3AF6E80DFF94}">
      <dgm:prSet/>
      <dgm:spPr/>
      <dgm:t>
        <a:bodyPr/>
        <a:lstStyle/>
        <a:p>
          <a:r>
            <a:rPr lang="en-US" b="0" dirty="0"/>
            <a:t>All 20 clients displayed spoofed Sender fields without warnings.</a:t>
          </a:r>
          <a:endParaRPr lang="en-US" dirty="0"/>
        </a:p>
      </dgm:t>
    </dgm:pt>
    <dgm:pt modelId="{FF1A250D-CC77-43C2-92A0-50AAD2BB2CE2}" type="parTrans" cxnId="{62FC1212-89A4-451D-A3F9-85AF675826D4}">
      <dgm:prSet/>
      <dgm:spPr/>
      <dgm:t>
        <a:bodyPr/>
        <a:lstStyle/>
        <a:p>
          <a:endParaRPr lang="en-US"/>
        </a:p>
      </dgm:t>
    </dgm:pt>
    <dgm:pt modelId="{920019C1-1141-4471-A614-A03BD9305E50}" type="sibTrans" cxnId="{62FC1212-89A4-451D-A3F9-85AF675826D4}">
      <dgm:prSet/>
      <dgm:spPr/>
      <dgm:t>
        <a:bodyPr/>
        <a:lstStyle/>
        <a:p>
          <a:endParaRPr lang="en-US"/>
        </a:p>
      </dgm:t>
    </dgm:pt>
    <dgm:pt modelId="{68B4647D-C82D-7847-8762-18BB0DD42887}" type="pres">
      <dgm:prSet presAssocID="{7A33D6CF-3AEE-46C9-BBFA-2E5D0FBC1F6C}" presName="cycle" presStyleCnt="0">
        <dgm:presLayoutVars>
          <dgm:dir/>
          <dgm:resizeHandles val="exact"/>
        </dgm:presLayoutVars>
      </dgm:prSet>
      <dgm:spPr/>
    </dgm:pt>
    <dgm:pt modelId="{EDFC375D-3379-E94E-9472-0F6EB7557568}" type="pres">
      <dgm:prSet presAssocID="{B81F07B5-66F1-4CC2-B171-366E709F58BB}" presName="dummy" presStyleCnt="0"/>
      <dgm:spPr/>
    </dgm:pt>
    <dgm:pt modelId="{72444342-46F3-954B-82C8-EC1B5056803F}" type="pres">
      <dgm:prSet presAssocID="{B81F07B5-66F1-4CC2-B171-366E709F58BB}" presName="node" presStyleLbl="revTx" presStyleIdx="0" presStyleCnt="2">
        <dgm:presLayoutVars>
          <dgm:bulletEnabled val="1"/>
        </dgm:presLayoutVars>
      </dgm:prSet>
      <dgm:spPr/>
    </dgm:pt>
    <dgm:pt modelId="{CC731592-1D20-2542-BD4C-4209252B2F7F}" type="pres">
      <dgm:prSet presAssocID="{E58E30AC-34A2-438C-898A-4DDF420F042D}" presName="sibTrans" presStyleLbl="node1" presStyleIdx="0" presStyleCnt="2"/>
      <dgm:spPr/>
    </dgm:pt>
    <dgm:pt modelId="{D1001961-5337-EC47-9F7E-B5115DEA20E3}" type="pres">
      <dgm:prSet presAssocID="{4C1AD9C4-6867-4899-B4EB-83C6DAB977CF}" presName="dummy" presStyleCnt="0"/>
      <dgm:spPr/>
    </dgm:pt>
    <dgm:pt modelId="{37B4F39C-1B96-A448-A0E1-39D1E13FB846}" type="pres">
      <dgm:prSet presAssocID="{4C1AD9C4-6867-4899-B4EB-83C6DAB977CF}" presName="node" presStyleLbl="revTx" presStyleIdx="1" presStyleCnt="2">
        <dgm:presLayoutVars>
          <dgm:bulletEnabled val="1"/>
        </dgm:presLayoutVars>
      </dgm:prSet>
      <dgm:spPr/>
    </dgm:pt>
    <dgm:pt modelId="{7F475A4E-E6D7-E64F-A39E-4C9F474D6A58}" type="pres">
      <dgm:prSet presAssocID="{924AAD0A-9079-42C1-8F4F-85D2E2E92D2F}" presName="sibTrans" presStyleLbl="node1" presStyleIdx="1" presStyleCnt="2"/>
      <dgm:spPr/>
    </dgm:pt>
  </dgm:ptLst>
  <dgm:cxnLst>
    <dgm:cxn modelId="{0CCA8F04-E2F8-7C44-B5C7-0B58A0CFAA37}" type="presOf" srcId="{29BC683A-E408-40ED-B04E-2D1F23A692E0}" destId="{72444342-46F3-954B-82C8-EC1B5056803F}" srcOrd="0" destOrd="1" presId="urn:microsoft.com/office/officeart/2005/8/layout/cycle1"/>
    <dgm:cxn modelId="{62FC1212-89A4-451D-A3F9-85AF675826D4}" srcId="{B81F07B5-66F1-4CC2-B171-366E709F58BB}" destId="{1EFF6A5B-30F6-419F-AAAD-3AF6E80DFF94}" srcOrd="1" destOrd="0" parTransId="{FF1A250D-CC77-43C2-92A0-50AAD2BB2CE2}" sibTransId="{920019C1-1141-4471-A614-A03BD9305E50}"/>
    <dgm:cxn modelId="{F2F42A2B-2FBD-42F1-8765-9CD196A5D441}" srcId="{7A33D6CF-3AEE-46C9-BBFA-2E5D0FBC1F6C}" destId="{B81F07B5-66F1-4CC2-B171-366E709F58BB}" srcOrd="0" destOrd="0" parTransId="{EEEDEA22-D857-4877-937D-621D32E984D6}" sibTransId="{E58E30AC-34A2-438C-898A-4DDF420F042D}"/>
    <dgm:cxn modelId="{BD905D56-E87B-4B83-B679-02E7BEF3B76C}" srcId="{B81F07B5-66F1-4CC2-B171-366E709F58BB}" destId="{29BC683A-E408-40ED-B04E-2D1F23A692E0}" srcOrd="0" destOrd="0" parTransId="{90EC0086-C417-4543-821E-19F5E78F775C}" sibTransId="{E94B92D2-761A-4F3E-957C-540E7E7D35B8}"/>
    <dgm:cxn modelId="{DBAE045B-E5E5-1C44-9AE4-90625B08AB01}" type="presOf" srcId="{924AAD0A-9079-42C1-8F4F-85D2E2E92D2F}" destId="{7F475A4E-E6D7-E64F-A39E-4C9F474D6A58}" srcOrd="0" destOrd="0" presId="urn:microsoft.com/office/officeart/2005/8/layout/cycle1"/>
    <dgm:cxn modelId="{499D5D92-0D54-D547-9854-E4A1147F77E7}" type="presOf" srcId="{7A33D6CF-3AEE-46C9-BBFA-2E5D0FBC1F6C}" destId="{68B4647D-C82D-7847-8762-18BB0DD42887}" srcOrd="0" destOrd="0" presId="urn:microsoft.com/office/officeart/2005/8/layout/cycle1"/>
    <dgm:cxn modelId="{352B01A6-9490-3C4A-8BE9-64D407F55A7F}" type="presOf" srcId="{4C1AD9C4-6867-4899-B4EB-83C6DAB977CF}" destId="{37B4F39C-1B96-A448-A0E1-39D1E13FB846}" srcOrd="0" destOrd="0" presId="urn:microsoft.com/office/officeart/2005/8/layout/cycle1"/>
    <dgm:cxn modelId="{0E4BD0A7-CC64-2641-9B50-858BBF036E89}" type="presOf" srcId="{E58E30AC-34A2-438C-898A-4DDF420F042D}" destId="{CC731592-1D20-2542-BD4C-4209252B2F7F}" srcOrd="0" destOrd="0" presId="urn:microsoft.com/office/officeart/2005/8/layout/cycle1"/>
    <dgm:cxn modelId="{419135AA-7723-0B4D-8DF6-992D1803B0DB}" type="presOf" srcId="{1EFF6A5B-30F6-419F-AAAD-3AF6E80DFF94}" destId="{72444342-46F3-954B-82C8-EC1B5056803F}" srcOrd="0" destOrd="2" presId="urn:microsoft.com/office/officeart/2005/8/layout/cycle1"/>
    <dgm:cxn modelId="{02FF3ACF-FE20-BA4E-AD71-4468D0EA91A2}" type="presOf" srcId="{B81F07B5-66F1-4CC2-B171-366E709F58BB}" destId="{72444342-46F3-954B-82C8-EC1B5056803F}" srcOrd="0" destOrd="0" presId="urn:microsoft.com/office/officeart/2005/8/layout/cycle1"/>
    <dgm:cxn modelId="{8967D8DC-60C5-4D80-8A44-B39BD7E7E12A}" srcId="{7A33D6CF-3AEE-46C9-BBFA-2E5D0FBC1F6C}" destId="{4C1AD9C4-6867-4899-B4EB-83C6DAB977CF}" srcOrd="1" destOrd="0" parTransId="{7493243C-80EA-4219-A999-BAFCEF66EE0B}" sibTransId="{924AAD0A-9079-42C1-8F4F-85D2E2E92D2F}"/>
    <dgm:cxn modelId="{C005ADF9-DDAD-1C4B-A563-6D17258FA4BE}" type="presParOf" srcId="{68B4647D-C82D-7847-8762-18BB0DD42887}" destId="{EDFC375D-3379-E94E-9472-0F6EB7557568}" srcOrd="0" destOrd="0" presId="urn:microsoft.com/office/officeart/2005/8/layout/cycle1"/>
    <dgm:cxn modelId="{5880B3BD-F717-3642-B683-368D64256F01}" type="presParOf" srcId="{68B4647D-C82D-7847-8762-18BB0DD42887}" destId="{72444342-46F3-954B-82C8-EC1B5056803F}" srcOrd="1" destOrd="0" presId="urn:microsoft.com/office/officeart/2005/8/layout/cycle1"/>
    <dgm:cxn modelId="{318402A7-3278-5D4D-BD46-CD4968AD3C17}" type="presParOf" srcId="{68B4647D-C82D-7847-8762-18BB0DD42887}" destId="{CC731592-1D20-2542-BD4C-4209252B2F7F}" srcOrd="2" destOrd="0" presId="urn:microsoft.com/office/officeart/2005/8/layout/cycle1"/>
    <dgm:cxn modelId="{9F1F141C-B8C7-1645-ADEE-0D7606866379}" type="presParOf" srcId="{68B4647D-C82D-7847-8762-18BB0DD42887}" destId="{D1001961-5337-EC47-9F7E-B5115DEA20E3}" srcOrd="3" destOrd="0" presId="urn:microsoft.com/office/officeart/2005/8/layout/cycle1"/>
    <dgm:cxn modelId="{1475A762-889A-9A42-BB0A-82BC8E78F53B}" type="presParOf" srcId="{68B4647D-C82D-7847-8762-18BB0DD42887}" destId="{37B4F39C-1B96-A448-A0E1-39D1E13FB846}" srcOrd="4" destOrd="0" presId="urn:microsoft.com/office/officeart/2005/8/layout/cycle1"/>
    <dgm:cxn modelId="{BF5E3BA5-AF84-EA40-BDF1-9A78E92249F7}" type="presParOf" srcId="{68B4647D-C82D-7847-8762-18BB0DD42887}" destId="{7F475A4E-E6D7-E64F-A39E-4C9F474D6A58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2E3FD-F580-49DE-BBBE-9F3E1757690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1A268C-76B1-4BE7-A930-0BA2442363C9}">
      <dgm:prSet custT="1"/>
      <dgm:spPr/>
      <dgm:t>
        <a:bodyPr/>
        <a:lstStyle/>
        <a:p>
          <a:r>
            <a:rPr lang="en-US" sz="2000" b="0"/>
            <a:t>Results may only generalize to some email platforms.</a:t>
          </a:r>
          <a:endParaRPr lang="en-US" sz="2000"/>
        </a:p>
      </dgm:t>
    </dgm:pt>
    <dgm:pt modelId="{0D17BF2E-FFB1-46C5-9428-C52956FA9C44}" type="parTrans" cxnId="{03317B7D-F36A-412B-BEF1-9678F32BE5FD}">
      <dgm:prSet/>
      <dgm:spPr/>
      <dgm:t>
        <a:bodyPr/>
        <a:lstStyle/>
        <a:p>
          <a:endParaRPr lang="en-US" sz="2000"/>
        </a:p>
      </dgm:t>
    </dgm:pt>
    <dgm:pt modelId="{9F2452AA-8322-4184-934A-4F61E8D51F98}" type="sibTrans" cxnId="{03317B7D-F36A-412B-BEF1-9678F32BE5FD}">
      <dgm:prSet/>
      <dgm:spPr/>
      <dgm:t>
        <a:bodyPr/>
        <a:lstStyle/>
        <a:p>
          <a:endParaRPr lang="en-US" sz="2000"/>
        </a:p>
      </dgm:t>
    </dgm:pt>
    <dgm:pt modelId="{C7DA0192-BE14-4B07-B2CC-5D897808AC03}">
      <dgm:prSet custT="1"/>
      <dgm:spPr/>
      <dgm:t>
        <a:bodyPr/>
        <a:lstStyle/>
        <a:p>
          <a:r>
            <a:rPr lang="en-US" sz="2000" b="0" dirty="0"/>
            <a:t>Some spoofing methods depend on specific client behaviors.</a:t>
          </a:r>
          <a:endParaRPr lang="en-US" sz="2000" dirty="0"/>
        </a:p>
      </dgm:t>
    </dgm:pt>
    <dgm:pt modelId="{4407890B-E907-4570-B750-F1D17974E1D9}" type="parTrans" cxnId="{268F4FC8-FC08-46EE-A026-8907B50E1B91}">
      <dgm:prSet/>
      <dgm:spPr/>
      <dgm:t>
        <a:bodyPr/>
        <a:lstStyle/>
        <a:p>
          <a:endParaRPr lang="en-US" sz="2000"/>
        </a:p>
      </dgm:t>
    </dgm:pt>
    <dgm:pt modelId="{BE3D23BC-2BB5-4B7E-8F44-AD82FF8EEEA6}" type="sibTrans" cxnId="{268F4FC8-FC08-46EE-A026-8907B50E1B91}">
      <dgm:prSet/>
      <dgm:spPr/>
      <dgm:t>
        <a:bodyPr/>
        <a:lstStyle/>
        <a:p>
          <a:endParaRPr lang="en-US" sz="2000"/>
        </a:p>
      </dgm:t>
    </dgm:pt>
    <dgm:pt modelId="{0CBBC930-7EA6-4F95-A7C8-666D1E2E123C}">
      <dgm:prSet custT="1"/>
      <dgm:spPr/>
      <dgm:t>
        <a:bodyPr/>
        <a:lstStyle/>
        <a:p>
          <a:r>
            <a:rPr lang="en-US" sz="2000" b="0"/>
            <a:t>The evaluation primarily focused on mainstream providers.</a:t>
          </a:r>
          <a:endParaRPr lang="en-US" sz="2000"/>
        </a:p>
      </dgm:t>
    </dgm:pt>
    <dgm:pt modelId="{61DE319E-F5F6-4AFE-ACF2-C67FEBB840D9}" type="parTrans" cxnId="{39197B08-821F-4A67-840D-6FD7A978B4B7}">
      <dgm:prSet/>
      <dgm:spPr/>
      <dgm:t>
        <a:bodyPr/>
        <a:lstStyle/>
        <a:p>
          <a:endParaRPr lang="en-US" sz="2000"/>
        </a:p>
      </dgm:t>
    </dgm:pt>
    <dgm:pt modelId="{1404122E-4A44-4FCB-B32B-67924066D700}" type="sibTrans" cxnId="{39197B08-821F-4A67-840D-6FD7A978B4B7}">
      <dgm:prSet/>
      <dgm:spPr/>
      <dgm:t>
        <a:bodyPr/>
        <a:lstStyle/>
        <a:p>
          <a:endParaRPr lang="en-US" sz="2000"/>
        </a:p>
      </dgm:t>
    </dgm:pt>
    <dgm:pt modelId="{0023496F-473A-4993-B68A-3A114FA0A23A}" type="pres">
      <dgm:prSet presAssocID="{E2C2E3FD-F580-49DE-BBBE-9F3E1757690E}" presName="root" presStyleCnt="0">
        <dgm:presLayoutVars>
          <dgm:dir/>
          <dgm:resizeHandles val="exact"/>
        </dgm:presLayoutVars>
      </dgm:prSet>
      <dgm:spPr/>
    </dgm:pt>
    <dgm:pt modelId="{E395A4C0-E0B2-47ED-B85A-1CDEA92739CE}" type="pres">
      <dgm:prSet presAssocID="{1D1A268C-76B1-4BE7-A930-0BA2442363C9}" presName="compNode" presStyleCnt="0"/>
      <dgm:spPr/>
    </dgm:pt>
    <dgm:pt modelId="{8059BD84-4157-4E17-A097-857E75834042}" type="pres">
      <dgm:prSet presAssocID="{1D1A268C-76B1-4BE7-A930-0BA2442363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96B4A46-F3F0-4B16-8E5F-36605C311A06}" type="pres">
      <dgm:prSet presAssocID="{1D1A268C-76B1-4BE7-A930-0BA2442363C9}" presName="spaceRect" presStyleCnt="0"/>
      <dgm:spPr/>
    </dgm:pt>
    <dgm:pt modelId="{9855469F-B474-490E-8F3F-EDAB852356A6}" type="pres">
      <dgm:prSet presAssocID="{1D1A268C-76B1-4BE7-A930-0BA2442363C9}" presName="textRect" presStyleLbl="revTx" presStyleIdx="0" presStyleCnt="3">
        <dgm:presLayoutVars>
          <dgm:chMax val="1"/>
          <dgm:chPref val="1"/>
        </dgm:presLayoutVars>
      </dgm:prSet>
      <dgm:spPr/>
    </dgm:pt>
    <dgm:pt modelId="{ED1D9427-35E7-482B-8534-37263894B4E8}" type="pres">
      <dgm:prSet presAssocID="{9F2452AA-8322-4184-934A-4F61E8D51F98}" presName="sibTrans" presStyleCnt="0"/>
      <dgm:spPr/>
    </dgm:pt>
    <dgm:pt modelId="{D0C709CB-CD30-4743-BF0B-FF587DF0EC60}" type="pres">
      <dgm:prSet presAssocID="{C7DA0192-BE14-4B07-B2CC-5D897808AC03}" presName="compNode" presStyleCnt="0"/>
      <dgm:spPr/>
    </dgm:pt>
    <dgm:pt modelId="{418D9832-4489-44A3-8B1C-F4698BD57EF0}" type="pres">
      <dgm:prSet presAssocID="{C7DA0192-BE14-4B07-B2CC-5D897808AC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D3F1B49-E265-4705-8DF4-D33E3E4FBAB0}" type="pres">
      <dgm:prSet presAssocID="{C7DA0192-BE14-4B07-B2CC-5D897808AC03}" presName="spaceRect" presStyleCnt="0"/>
      <dgm:spPr/>
    </dgm:pt>
    <dgm:pt modelId="{2CCBB6F4-07A9-4723-ADA7-329408CE3671}" type="pres">
      <dgm:prSet presAssocID="{C7DA0192-BE14-4B07-B2CC-5D897808AC03}" presName="textRect" presStyleLbl="revTx" presStyleIdx="1" presStyleCnt="3">
        <dgm:presLayoutVars>
          <dgm:chMax val="1"/>
          <dgm:chPref val="1"/>
        </dgm:presLayoutVars>
      </dgm:prSet>
      <dgm:spPr/>
    </dgm:pt>
    <dgm:pt modelId="{FD8B36B8-399B-4B08-A555-831A1126558E}" type="pres">
      <dgm:prSet presAssocID="{BE3D23BC-2BB5-4B7E-8F44-AD82FF8EEEA6}" presName="sibTrans" presStyleCnt="0"/>
      <dgm:spPr/>
    </dgm:pt>
    <dgm:pt modelId="{527F72AE-D007-48B2-A089-FD2C6B816A24}" type="pres">
      <dgm:prSet presAssocID="{0CBBC930-7EA6-4F95-A7C8-666D1E2E123C}" presName="compNode" presStyleCnt="0"/>
      <dgm:spPr/>
    </dgm:pt>
    <dgm:pt modelId="{9486197F-4E1F-4E84-9B58-146804A2FB87}" type="pres">
      <dgm:prSet presAssocID="{0CBBC930-7EA6-4F95-A7C8-666D1E2E12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C96C45-B0FC-47C8-886A-48C43631F462}" type="pres">
      <dgm:prSet presAssocID="{0CBBC930-7EA6-4F95-A7C8-666D1E2E123C}" presName="spaceRect" presStyleCnt="0"/>
      <dgm:spPr/>
    </dgm:pt>
    <dgm:pt modelId="{8E0F32EC-9932-420F-ABB2-D8AD86E24704}" type="pres">
      <dgm:prSet presAssocID="{0CBBC930-7EA6-4F95-A7C8-666D1E2E12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0B9400-FE6F-4028-BF45-9F967E5633DD}" type="presOf" srcId="{E2C2E3FD-F580-49DE-BBBE-9F3E1757690E}" destId="{0023496F-473A-4993-B68A-3A114FA0A23A}" srcOrd="0" destOrd="0" presId="urn:microsoft.com/office/officeart/2018/2/layout/IconLabelList"/>
    <dgm:cxn modelId="{39197B08-821F-4A67-840D-6FD7A978B4B7}" srcId="{E2C2E3FD-F580-49DE-BBBE-9F3E1757690E}" destId="{0CBBC930-7EA6-4F95-A7C8-666D1E2E123C}" srcOrd="2" destOrd="0" parTransId="{61DE319E-F5F6-4AFE-ACF2-C67FEBB840D9}" sibTransId="{1404122E-4A44-4FCB-B32B-67924066D700}"/>
    <dgm:cxn modelId="{03317B7D-F36A-412B-BEF1-9678F32BE5FD}" srcId="{E2C2E3FD-F580-49DE-BBBE-9F3E1757690E}" destId="{1D1A268C-76B1-4BE7-A930-0BA2442363C9}" srcOrd="0" destOrd="0" parTransId="{0D17BF2E-FFB1-46C5-9428-C52956FA9C44}" sibTransId="{9F2452AA-8322-4184-934A-4F61E8D51F98}"/>
    <dgm:cxn modelId="{7EC8068D-6816-4D4F-8042-C78159B83992}" type="presOf" srcId="{C7DA0192-BE14-4B07-B2CC-5D897808AC03}" destId="{2CCBB6F4-07A9-4723-ADA7-329408CE3671}" srcOrd="0" destOrd="0" presId="urn:microsoft.com/office/officeart/2018/2/layout/IconLabelList"/>
    <dgm:cxn modelId="{31AD05AE-8058-4A85-A88E-045D7406EF40}" type="presOf" srcId="{0CBBC930-7EA6-4F95-A7C8-666D1E2E123C}" destId="{8E0F32EC-9932-420F-ABB2-D8AD86E24704}" srcOrd="0" destOrd="0" presId="urn:microsoft.com/office/officeart/2018/2/layout/IconLabelList"/>
    <dgm:cxn modelId="{AACE96C1-AC9D-4BA6-B9FB-EE5B350C42ED}" type="presOf" srcId="{1D1A268C-76B1-4BE7-A930-0BA2442363C9}" destId="{9855469F-B474-490E-8F3F-EDAB852356A6}" srcOrd="0" destOrd="0" presId="urn:microsoft.com/office/officeart/2018/2/layout/IconLabelList"/>
    <dgm:cxn modelId="{268F4FC8-FC08-46EE-A026-8907B50E1B91}" srcId="{E2C2E3FD-F580-49DE-BBBE-9F3E1757690E}" destId="{C7DA0192-BE14-4B07-B2CC-5D897808AC03}" srcOrd="1" destOrd="0" parTransId="{4407890B-E907-4570-B750-F1D17974E1D9}" sibTransId="{BE3D23BC-2BB5-4B7E-8F44-AD82FF8EEEA6}"/>
    <dgm:cxn modelId="{42C27601-2608-49A5-B172-67F0B3E25625}" type="presParOf" srcId="{0023496F-473A-4993-B68A-3A114FA0A23A}" destId="{E395A4C0-E0B2-47ED-B85A-1CDEA92739CE}" srcOrd="0" destOrd="0" presId="urn:microsoft.com/office/officeart/2018/2/layout/IconLabelList"/>
    <dgm:cxn modelId="{8A90A8C5-F92A-4F88-8E15-8F7DE4EC4DD5}" type="presParOf" srcId="{E395A4C0-E0B2-47ED-B85A-1CDEA92739CE}" destId="{8059BD84-4157-4E17-A097-857E75834042}" srcOrd="0" destOrd="0" presId="urn:microsoft.com/office/officeart/2018/2/layout/IconLabelList"/>
    <dgm:cxn modelId="{C3FF6613-394E-4FB5-99B6-6F55F3D1DFDA}" type="presParOf" srcId="{E395A4C0-E0B2-47ED-B85A-1CDEA92739CE}" destId="{D96B4A46-F3F0-4B16-8E5F-36605C311A06}" srcOrd="1" destOrd="0" presId="urn:microsoft.com/office/officeart/2018/2/layout/IconLabelList"/>
    <dgm:cxn modelId="{62E7A68E-DD52-401F-8F1B-1406DB44251C}" type="presParOf" srcId="{E395A4C0-E0B2-47ED-B85A-1CDEA92739CE}" destId="{9855469F-B474-490E-8F3F-EDAB852356A6}" srcOrd="2" destOrd="0" presId="urn:microsoft.com/office/officeart/2018/2/layout/IconLabelList"/>
    <dgm:cxn modelId="{733688AA-3495-4E67-A204-CD2FFB3C2044}" type="presParOf" srcId="{0023496F-473A-4993-B68A-3A114FA0A23A}" destId="{ED1D9427-35E7-482B-8534-37263894B4E8}" srcOrd="1" destOrd="0" presId="urn:microsoft.com/office/officeart/2018/2/layout/IconLabelList"/>
    <dgm:cxn modelId="{B827A606-28FF-4CDD-B4CA-D7E31CC99573}" type="presParOf" srcId="{0023496F-473A-4993-B68A-3A114FA0A23A}" destId="{D0C709CB-CD30-4743-BF0B-FF587DF0EC60}" srcOrd="2" destOrd="0" presId="urn:microsoft.com/office/officeart/2018/2/layout/IconLabelList"/>
    <dgm:cxn modelId="{7AAEBC41-5E3D-49B6-B81D-96D4ABB254D0}" type="presParOf" srcId="{D0C709CB-CD30-4743-BF0B-FF587DF0EC60}" destId="{418D9832-4489-44A3-8B1C-F4698BD57EF0}" srcOrd="0" destOrd="0" presId="urn:microsoft.com/office/officeart/2018/2/layout/IconLabelList"/>
    <dgm:cxn modelId="{B36243BE-86DB-4E25-A07F-F95988911B7A}" type="presParOf" srcId="{D0C709CB-CD30-4743-BF0B-FF587DF0EC60}" destId="{9D3F1B49-E265-4705-8DF4-D33E3E4FBAB0}" srcOrd="1" destOrd="0" presId="urn:microsoft.com/office/officeart/2018/2/layout/IconLabelList"/>
    <dgm:cxn modelId="{B59CB91D-4F35-4126-A9CC-E02C472AF6B2}" type="presParOf" srcId="{D0C709CB-CD30-4743-BF0B-FF587DF0EC60}" destId="{2CCBB6F4-07A9-4723-ADA7-329408CE3671}" srcOrd="2" destOrd="0" presId="urn:microsoft.com/office/officeart/2018/2/layout/IconLabelList"/>
    <dgm:cxn modelId="{9DC845BE-BF88-4840-A06A-9F58DA71409D}" type="presParOf" srcId="{0023496F-473A-4993-B68A-3A114FA0A23A}" destId="{FD8B36B8-399B-4B08-A555-831A1126558E}" srcOrd="3" destOrd="0" presId="urn:microsoft.com/office/officeart/2018/2/layout/IconLabelList"/>
    <dgm:cxn modelId="{BCDAB0B9-DE3C-4058-8EAC-3F9709CB073B}" type="presParOf" srcId="{0023496F-473A-4993-B68A-3A114FA0A23A}" destId="{527F72AE-D007-48B2-A089-FD2C6B816A24}" srcOrd="4" destOrd="0" presId="urn:microsoft.com/office/officeart/2018/2/layout/IconLabelList"/>
    <dgm:cxn modelId="{F930620F-8553-4543-9B25-FF8636B683FA}" type="presParOf" srcId="{527F72AE-D007-48B2-A089-FD2C6B816A24}" destId="{9486197F-4E1F-4E84-9B58-146804A2FB87}" srcOrd="0" destOrd="0" presId="urn:microsoft.com/office/officeart/2018/2/layout/IconLabelList"/>
    <dgm:cxn modelId="{2BFB75A4-8889-4FCD-A6A7-90418EA5716C}" type="presParOf" srcId="{527F72AE-D007-48B2-A089-FD2C6B816A24}" destId="{D0C96C45-B0FC-47C8-886A-48C43631F462}" srcOrd="1" destOrd="0" presId="urn:microsoft.com/office/officeart/2018/2/layout/IconLabelList"/>
    <dgm:cxn modelId="{02147106-CBF8-4E22-9333-65741C4E299C}" type="presParOf" srcId="{527F72AE-D007-48B2-A089-FD2C6B816A24}" destId="{8E0F32EC-9932-420F-ABB2-D8AD86E247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48764C-B4C7-4D3B-96B8-C51289BD324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EFC64-73DA-404C-8845-85ACA19B195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dirty="0"/>
            <a:t>Delegation Mechanism vulnerabilities expose email systems to spoofing attacks.</a:t>
          </a:r>
          <a:endParaRPr lang="en-US" sz="1800" dirty="0"/>
        </a:p>
      </dgm:t>
    </dgm:pt>
    <dgm:pt modelId="{82350597-960C-44E6-8841-173C30278BD7}" type="parTrans" cxnId="{07D7BE2C-D9D4-46B1-B28A-20B8C2808C9B}">
      <dgm:prSet/>
      <dgm:spPr/>
      <dgm:t>
        <a:bodyPr/>
        <a:lstStyle/>
        <a:p>
          <a:endParaRPr lang="en-US"/>
        </a:p>
      </dgm:t>
    </dgm:pt>
    <dgm:pt modelId="{802F7565-2A85-4FF1-9E01-A33AC214616C}" type="sibTrans" cxnId="{07D7BE2C-D9D4-46B1-B28A-20B8C2808C9B}">
      <dgm:prSet/>
      <dgm:spPr/>
      <dgm:t>
        <a:bodyPr/>
        <a:lstStyle/>
        <a:p>
          <a:endParaRPr lang="en-US"/>
        </a:p>
      </dgm:t>
    </dgm:pt>
    <dgm:pt modelId="{40BA8B5E-EC1A-48C0-BE03-72D38CBA125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dirty="0"/>
            <a:t>Security protocols like SPF/DKIM overlook the </a:t>
          </a:r>
          <a:r>
            <a:rPr lang="en-US" sz="1800" b="0" i="1" dirty="0"/>
            <a:t>Sender</a:t>
          </a:r>
          <a:r>
            <a:rPr lang="en-US" sz="1800" b="0" dirty="0"/>
            <a:t> field.</a:t>
          </a:r>
          <a:endParaRPr lang="en-US" sz="1800" dirty="0"/>
        </a:p>
      </dgm:t>
    </dgm:pt>
    <dgm:pt modelId="{056F152D-DC4D-423F-BB43-9CB0196A26AD}" type="parTrans" cxnId="{7D61369A-7AD1-409C-856D-875569AB839F}">
      <dgm:prSet/>
      <dgm:spPr/>
      <dgm:t>
        <a:bodyPr/>
        <a:lstStyle/>
        <a:p>
          <a:endParaRPr lang="en-US"/>
        </a:p>
      </dgm:t>
    </dgm:pt>
    <dgm:pt modelId="{782ABCD2-33E1-40EC-932A-2FAC8448DAF5}" type="sibTrans" cxnId="{7D61369A-7AD1-409C-856D-875569AB839F}">
      <dgm:prSet/>
      <dgm:spPr/>
      <dgm:t>
        <a:bodyPr/>
        <a:lstStyle/>
        <a:p>
          <a:endParaRPr lang="en-US"/>
        </a:p>
      </dgm:t>
    </dgm:pt>
    <dgm:pt modelId="{CEB03F0E-9F85-454C-8684-A3F6CBFCD03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dirty="0"/>
            <a:t>Stronger validation, better client-side defenses, and user awareness are critical.</a:t>
          </a:r>
          <a:endParaRPr lang="en-US" sz="1800" dirty="0"/>
        </a:p>
      </dgm:t>
    </dgm:pt>
    <dgm:pt modelId="{88BF228A-DE9D-45E3-BBAF-64426FF17F78}" type="parTrans" cxnId="{0FA3693B-EA55-464B-B2C1-6434C2B5A8B3}">
      <dgm:prSet/>
      <dgm:spPr/>
      <dgm:t>
        <a:bodyPr/>
        <a:lstStyle/>
        <a:p>
          <a:endParaRPr lang="en-US"/>
        </a:p>
      </dgm:t>
    </dgm:pt>
    <dgm:pt modelId="{1917C146-C5C2-4D6A-A3E2-8BA4BD6547F2}" type="sibTrans" cxnId="{0FA3693B-EA55-464B-B2C1-6434C2B5A8B3}">
      <dgm:prSet/>
      <dgm:spPr/>
      <dgm:t>
        <a:bodyPr/>
        <a:lstStyle/>
        <a:p>
          <a:endParaRPr lang="en-US"/>
        </a:p>
      </dgm:t>
    </dgm:pt>
    <dgm:pt modelId="{480C4D7D-4119-49B7-87AC-C22BD0AD9B8D}" type="pres">
      <dgm:prSet presAssocID="{0048764C-B4C7-4D3B-96B8-C51289BD3248}" presName="root" presStyleCnt="0">
        <dgm:presLayoutVars>
          <dgm:dir/>
          <dgm:resizeHandles val="exact"/>
        </dgm:presLayoutVars>
      </dgm:prSet>
      <dgm:spPr/>
    </dgm:pt>
    <dgm:pt modelId="{005336EE-CDF0-4BD9-839C-500B7C6E8FFA}" type="pres">
      <dgm:prSet presAssocID="{A6EEFC64-73DA-404C-8845-85ACA19B1956}" presName="compNode" presStyleCnt="0"/>
      <dgm:spPr/>
    </dgm:pt>
    <dgm:pt modelId="{AFB1D5E0-0439-45F8-9B87-8781640A9B63}" type="pres">
      <dgm:prSet presAssocID="{A6EEFC64-73DA-404C-8845-85ACA19B1956}" presName="iconBgRect" presStyleLbl="bgShp" presStyleIdx="0" presStyleCnt="3"/>
      <dgm:spPr/>
    </dgm:pt>
    <dgm:pt modelId="{470B50C6-740C-4509-8E67-38A9264985C6}" type="pres">
      <dgm:prSet presAssocID="{A6EEFC64-73DA-404C-8845-85ACA19B19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5523E72-6585-4D85-84AA-3AFD356C685E}" type="pres">
      <dgm:prSet presAssocID="{A6EEFC64-73DA-404C-8845-85ACA19B1956}" presName="spaceRect" presStyleCnt="0"/>
      <dgm:spPr/>
    </dgm:pt>
    <dgm:pt modelId="{3A3909AD-A961-4A82-A563-BEF538CA072C}" type="pres">
      <dgm:prSet presAssocID="{A6EEFC64-73DA-404C-8845-85ACA19B1956}" presName="textRect" presStyleLbl="revTx" presStyleIdx="0" presStyleCnt="3" custScaleX="172726">
        <dgm:presLayoutVars>
          <dgm:chMax val="1"/>
          <dgm:chPref val="1"/>
        </dgm:presLayoutVars>
      </dgm:prSet>
      <dgm:spPr/>
    </dgm:pt>
    <dgm:pt modelId="{5FEECD43-40A7-4401-B94D-54D2AA08165B}" type="pres">
      <dgm:prSet presAssocID="{802F7565-2A85-4FF1-9E01-A33AC214616C}" presName="sibTrans" presStyleCnt="0"/>
      <dgm:spPr/>
    </dgm:pt>
    <dgm:pt modelId="{A4B9890F-B5AF-4C0E-82CE-1314506515DE}" type="pres">
      <dgm:prSet presAssocID="{40BA8B5E-EC1A-48C0-BE03-72D38CBA1256}" presName="compNode" presStyleCnt="0"/>
      <dgm:spPr/>
    </dgm:pt>
    <dgm:pt modelId="{50564E08-BD8B-47F0-B73E-E019A3617E23}" type="pres">
      <dgm:prSet presAssocID="{40BA8B5E-EC1A-48C0-BE03-72D38CBA1256}" presName="iconBgRect" presStyleLbl="bgShp" presStyleIdx="1" presStyleCnt="3"/>
      <dgm:spPr/>
    </dgm:pt>
    <dgm:pt modelId="{62EFD9B7-0E15-4BA6-8CF0-5DD0702EB284}" type="pres">
      <dgm:prSet presAssocID="{40BA8B5E-EC1A-48C0-BE03-72D38CBA12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AB23AD7-44C2-473B-B39A-5F3EF66AB7A0}" type="pres">
      <dgm:prSet presAssocID="{40BA8B5E-EC1A-48C0-BE03-72D38CBA1256}" presName="spaceRect" presStyleCnt="0"/>
      <dgm:spPr/>
    </dgm:pt>
    <dgm:pt modelId="{935950E1-3ABD-48F5-BF50-D90192ABB480}" type="pres">
      <dgm:prSet presAssocID="{40BA8B5E-EC1A-48C0-BE03-72D38CBA1256}" presName="textRect" presStyleLbl="revTx" presStyleIdx="1" presStyleCnt="3" custScaleX="182236">
        <dgm:presLayoutVars>
          <dgm:chMax val="1"/>
          <dgm:chPref val="1"/>
        </dgm:presLayoutVars>
      </dgm:prSet>
      <dgm:spPr/>
    </dgm:pt>
    <dgm:pt modelId="{E8663290-E2A9-4469-A9BC-3909F758E44E}" type="pres">
      <dgm:prSet presAssocID="{782ABCD2-33E1-40EC-932A-2FAC8448DAF5}" presName="sibTrans" presStyleCnt="0"/>
      <dgm:spPr/>
    </dgm:pt>
    <dgm:pt modelId="{090E41F7-4E9D-4A4F-BCE1-E4490E0BF3F0}" type="pres">
      <dgm:prSet presAssocID="{CEB03F0E-9F85-454C-8684-A3F6CBFCD030}" presName="compNode" presStyleCnt="0"/>
      <dgm:spPr/>
    </dgm:pt>
    <dgm:pt modelId="{E97ADD84-EC4B-41CF-A7BA-B836D7A631B0}" type="pres">
      <dgm:prSet presAssocID="{CEB03F0E-9F85-454C-8684-A3F6CBFCD030}" presName="iconBgRect" presStyleLbl="bgShp" presStyleIdx="2" presStyleCnt="3"/>
      <dgm:spPr/>
    </dgm:pt>
    <dgm:pt modelId="{2A3510B1-A260-42A2-892B-17CD7088F26D}" type="pres">
      <dgm:prSet presAssocID="{CEB03F0E-9F85-454C-8684-A3F6CBFCD0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on"/>
        </a:ext>
      </dgm:extLst>
    </dgm:pt>
    <dgm:pt modelId="{66165093-3310-4534-9D79-4F5D92C576E2}" type="pres">
      <dgm:prSet presAssocID="{CEB03F0E-9F85-454C-8684-A3F6CBFCD030}" presName="spaceRect" presStyleCnt="0"/>
      <dgm:spPr/>
    </dgm:pt>
    <dgm:pt modelId="{7068F658-039E-4565-A824-4C1043608EBF}" type="pres">
      <dgm:prSet presAssocID="{CEB03F0E-9F85-454C-8684-A3F6CBFCD030}" presName="textRect" presStyleLbl="revTx" presStyleIdx="2" presStyleCnt="3" custScaleX="187778">
        <dgm:presLayoutVars>
          <dgm:chMax val="1"/>
          <dgm:chPref val="1"/>
        </dgm:presLayoutVars>
      </dgm:prSet>
      <dgm:spPr/>
    </dgm:pt>
  </dgm:ptLst>
  <dgm:cxnLst>
    <dgm:cxn modelId="{07D7BE2C-D9D4-46B1-B28A-20B8C2808C9B}" srcId="{0048764C-B4C7-4D3B-96B8-C51289BD3248}" destId="{A6EEFC64-73DA-404C-8845-85ACA19B1956}" srcOrd="0" destOrd="0" parTransId="{82350597-960C-44E6-8841-173C30278BD7}" sibTransId="{802F7565-2A85-4FF1-9E01-A33AC214616C}"/>
    <dgm:cxn modelId="{0FA3693B-EA55-464B-B2C1-6434C2B5A8B3}" srcId="{0048764C-B4C7-4D3B-96B8-C51289BD3248}" destId="{CEB03F0E-9F85-454C-8684-A3F6CBFCD030}" srcOrd="2" destOrd="0" parTransId="{88BF228A-DE9D-45E3-BBAF-64426FF17F78}" sibTransId="{1917C146-C5C2-4D6A-A3E2-8BA4BD6547F2}"/>
    <dgm:cxn modelId="{7D61369A-7AD1-409C-856D-875569AB839F}" srcId="{0048764C-B4C7-4D3B-96B8-C51289BD3248}" destId="{40BA8B5E-EC1A-48C0-BE03-72D38CBA1256}" srcOrd="1" destOrd="0" parTransId="{056F152D-DC4D-423F-BB43-9CB0196A26AD}" sibTransId="{782ABCD2-33E1-40EC-932A-2FAC8448DAF5}"/>
    <dgm:cxn modelId="{ABD098B0-1971-44D1-B472-ED703546B2C1}" type="presOf" srcId="{0048764C-B4C7-4D3B-96B8-C51289BD3248}" destId="{480C4D7D-4119-49B7-87AC-C22BD0AD9B8D}" srcOrd="0" destOrd="0" presId="urn:microsoft.com/office/officeart/2018/5/layout/IconCircleLabelList"/>
    <dgm:cxn modelId="{7F6BD8B2-59F3-4FAE-93BB-9D44A7E70F37}" type="presOf" srcId="{40BA8B5E-EC1A-48C0-BE03-72D38CBA1256}" destId="{935950E1-3ABD-48F5-BF50-D90192ABB480}" srcOrd="0" destOrd="0" presId="urn:microsoft.com/office/officeart/2018/5/layout/IconCircleLabelList"/>
    <dgm:cxn modelId="{ABF894C0-9091-434A-B8EA-004C371AF48D}" type="presOf" srcId="{CEB03F0E-9F85-454C-8684-A3F6CBFCD030}" destId="{7068F658-039E-4565-A824-4C1043608EBF}" srcOrd="0" destOrd="0" presId="urn:microsoft.com/office/officeart/2018/5/layout/IconCircleLabelList"/>
    <dgm:cxn modelId="{38E769E1-BF57-4235-89AF-410F86706199}" type="presOf" srcId="{A6EEFC64-73DA-404C-8845-85ACA19B1956}" destId="{3A3909AD-A961-4A82-A563-BEF538CA072C}" srcOrd="0" destOrd="0" presId="urn:microsoft.com/office/officeart/2018/5/layout/IconCircleLabelList"/>
    <dgm:cxn modelId="{05C221EF-79DE-475F-BB56-E9E79A3C6AA6}" type="presParOf" srcId="{480C4D7D-4119-49B7-87AC-C22BD0AD9B8D}" destId="{005336EE-CDF0-4BD9-839C-500B7C6E8FFA}" srcOrd="0" destOrd="0" presId="urn:microsoft.com/office/officeart/2018/5/layout/IconCircleLabelList"/>
    <dgm:cxn modelId="{08B3BA90-3EF6-41C9-8CAA-A87246B8D4FB}" type="presParOf" srcId="{005336EE-CDF0-4BD9-839C-500B7C6E8FFA}" destId="{AFB1D5E0-0439-45F8-9B87-8781640A9B63}" srcOrd="0" destOrd="0" presId="urn:microsoft.com/office/officeart/2018/5/layout/IconCircleLabelList"/>
    <dgm:cxn modelId="{1996AE97-801C-4B59-821B-F4E9C53CC473}" type="presParOf" srcId="{005336EE-CDF0-4BD9-839C-500B7C6E8FFA}" destId="{470B50C6-740C-4509-8E67-38A9264985C6}" srcOrd="1" destOrd="0" presId="urn:microsoft.com/office/officeart/2018/5/layout/IconCircleLabelList"/>
    <dgm:cxn modelId="{0D2149D0-0989-43EE-8592-FFEDF0AEC475}" type="presParOf" srcId="{005336EE-CDF0-4BD9-839C-500B7C6E8FFA}" destId="{65523E72-6585-4D85-84AA-3AFD356C685E}" srcOrd="2" destOrd="0" presId="urn:microsoft.com/office/officeart/2018/5/layout/IconCircleLabelList"/>
    <dgm:cxn modelId="{B1D39BA1-0B3B-44A9-822B-502B58C42881}" type="presParOf" srcId="{005336EE-CDF0-4BD9-839C-500B7C6E8FFA}" destId="{3A3909AD-A961-4A82-A563-BEF538CA072C}" srcOrd="3" destOrd="0" presId="urn:microsoft.com/office/officeart/2018/5/layout/IconCircleLabelList"/>
    <dgm:cxn modelId="{FCA733ED-E7CA-43ED-8F83-C1123254F538}" type="presParOf" srcId="{480C4D7D-4119-49B7-87AC-C22BD0AD9B8D}" destId="{5FEECD43-40A7-4401-B94D-54D2AA08165B}" srcOrd="1" destOrd="0" presId="urn:microsoft.com/office/officeart/2018/5/layout/IconCircleLabelList"/>
    <dgm:cxn modelId="{4E582F7A-FA27-4490-8D56-6E2F1EC17ED0}" type="presParOf" srcId="{480C4D7D-4119-49B7-87AC-C22BD0AD9B8D}" destId="{A4B9890F-B5AF-4C0E-82CE-1314506515DE}" srcOrd="2" destOrd="0" presId="urn:microsoft.com/office/officeart/2018/5/layout/IconCircleLabelList"/>
    <dgm:cxn modelId="{AFBF64FE-7EAA-4752-9B38-25FB6EADE2ED}" type="presParOf" srcId="{A4B9890F-B5AF-4C0E-82CE-1314506515DE}" destId="{50564E08-BD8B-47F0-B73E-E019A3617E23}" srcOrd="0" destOrd="0" presId="urn:microsoft.com/office/officeart/2018/5/layout/IconCircleLabelList"/>
    <dgm:cxn modelId="{7F6CD20D-F0B2-4127-8F18-A69781EDAF4E}" type="presParOf" srcId="{A4B9890F-B5AF-4C0E-82CE-1314506515DE}" destId="{62EFD9B7-0E15-4BA6-8CF0-5DD0702EB284}" srcOrd="1" destOrd="0" presId="urn:microsoft.com/office/officeart/2018/5/layout/IconCircleLabelList"/>
    <dgm:cxn modelId="{16B0AEE7-4A90-4035-A853-AD210C9FC539}" type="presParOf" srcId="{A4B9890F-B5AF-4C0E-82CE-1314506515DE}" destId="{3AB23AD7-44C2-473B-B39A-5F3EF66AB7A0}" srcOrd="2" destOrd="0" presId="urn:microsoft.com/office/officeart/2018/5/layout/IconCircleLabelList"/>
    <dgm:cxn modelId="{B255EDE8-E027-4755-A5F3-9A40CAE7F4CE}" type="presParOf" srcId="{A4B9890F-B5AF-4C0E-82CE-1314506515DE}" destId="{935950E1-3ABD-48F5-BF50-D90192ABB480}" srcOrd="3" destOrd="0" presId="urn:microsoft.com/office/officeart/2018/5/layout/IconCircleLabelList"/>
    <dgm:cxn modelId="{3CEEC2A0-7B84-4D91-A0F6-17C7E1558CD7}" type="presParOf" srcId="{480C4D7D-4119-49B7-87AC-C22BD0AD9B8D}" destId="{E8663290-E2A9-4469-A9BC-3909F758E44E}" srcOrd="3" destOrd="0" presId="urn:microsoft.com/office/officeart/2018/5/layout/IconCircleLabelList"/>
    <dgm:cxn modelId="{7E3EAB50-BCB7-4ED8-A5FF-95D5E00104D7}" type="presParOf" srcId="{480C4D7D-4119-49B7-87AC-C22BD0AD9B8D}" destId="{090E41F7-4E9D-4A4F-BCE1-E4490E0BF3F0}" srcOrd="4" destOrd="0" presId="urn:microsoft.com/office/officeart/2018/5/layout/IconCircleLabelList"/>
    <dgm:cxn modelId="{30489147-6C1A-4A3B-90EF-CC4F29BFE102}" type="presParOf" srcId="{090E41F7-4E9D-4A4F-BCE1-E4490E0BF3F0}" destId="{E97ADD84-EC4B-41CF-A7BA-B836D7A631B0}" srcOrd="0" destOrd="0" presId="urn:microsoft.com/office/officeart/2018/5/layout/IconCircleLabelList"/>
    <dgm:cxn modelId="{A29746A1-50B0-41B3-9A72-17FFA7FD331B}" type="presParOf" srcId="{090E41F7-4E9D-4A4F-BCE1-E4490E0BF3F0}" destId="{2A3510B1-A260-42A2-892B-17CD7088F26D}" srcOrd="1" destOrd="0" presId="urn:microsoft.com/office/officeart/2018/5/layout/IconCircleLabelList"/>
    <dgm:cxn modelId="{B8B7FCA2-D53A-44CB-9960-E6015B9B2B7A}" type="presParOf" srcId="{090E41F7-4E9D-4A4F-BCE1-E4490E0BF3F0}" destId="{66165093-3310-4534-9D79-4F5D92C576E2}" srcOrd="2" destOrd="0" presId="urn:microsoft.com/office/officeart/2018/5/layout/IconCircleLabelList"/>
    <dgm:cxn modelId="{D0FC15BD-35A3-441A-8AD5-9267D66F9889}" type="presParOf" srcId="{090E41F7-4E9D-4A4F-BCE1-E4490E0BF3F0}" destId="{7068F658-039E-4565-A824-4C1043608E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44342-46F3-954B-82C8-EC1B5056803F}">
      <dsp:nvSpPr>
        <dsp:cNvPr id="0" name=""/>
        <dsp:cNvSpPr/>
      </dsp:nvSpPr>
      <dsp:spPr>
        <a:xfrm>
          <a:off x="6179389" y="1331646"/>
          <a:ext cx="2527378" cy="252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E85D"/>
              </a:solidFill>
            </a:rPr>
            <a:t>Findings</a:t>
          </a:r>
          <a:r>
            <a:rPr lang="en-US" sz="2400" b="1" kern="1200" dirty="0"/>
            <a:t>: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/>
            <a:t>8 providers are vulnerable to spoofing attacks.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/>
            <a:t>All 20 clients displayed spoofed Sender fields without warnings.</a:t>
          </a:r>
          <a:endParaRPr lang="en-US" sz="1900" kern="1200" dirty="0"/>
        </a:p>
      </dsp:txBody>
      <dsp:txXfrm>
        <a:off x="6179389" y="1331646"/>
        <a:ext cx="2527378" cy="2527378"/>
      </dsp:txXfrm>
    </dsp:sp>
    <dsp:sp modelId="{CC731592-1D20-2542-BD4C-4209252B2F7F}">
      <dsp:nvSpPr>
        <dsp:cNvPr id="0" name=""/>
        <dsp:cNvSpPr/>
      </dsp:nvSpPr>
      <dsp:spPr>
        <a:xfrm>
          <a:off x="2784075" y="-1120"/>
          <a:ext cx="5192912" cy="5192912"/>
        </a:xfrm>
        <a:prstGeom prst="circularArrow">
          <a:avLst>
            <a:gd name="adj1" fmla="val 9491"/>
            <a:gd name="adj2" fmla="val 685668"/>
            <a:gd name="adj3" fmla="val 7847303"/>
            <a:gd name="adj4" fmla="val 2267029"/>
            <a:gd name="adj5" fmla="val 110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4F39C-1B96-A448-A0E1-39D1E13FB846}">
      <dsp:nvSpPr>
        <dsp:cNvPr id="0" name=""/>
        <dsp:cNvSpPr/>
      </dsp:nvSpPr>
      <dsp:spPr>
        <a:xfrm>
          <a:off x="2054295" y="1331646"/>
          <a:ext cx="2527378" cy="252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E85D"/>
              </a:solidFill>
            </a:rPr>
            <a:t>Tested</a:t>
          </a:r>
          <a:r>
            <a:rPr lang="en-US" sz="2400" b="1" kern="1200" dirty="0"/>
            <a:t>:</a:t>
          </a:r>
          <a:r>
            <a:rPr lang="en-US" sz="2400" b="0" kern="1200" dirty="0"/>
            <a:t> 16 email providers, 20 clients.</a:t>
          </a:r>
          <a:endParaRPr lang="en-US" sz="2400" kern="1200" dirty="0"/>
        </a:p>
      </dsp:txBody>
      <dsp:txXfrm>
        <a:off x="2054295" y="1331646"/>
        <a:ext cx="2527378" cy="2527378"/>
      </dsp:txXfrm>
    </dsp:sp>
    <dsp:sp modelId="{7F475A4E-E6D7-E64F-A39E-4C9F474D6A58}">
      <dsp:nvSpPr>
        <dsp:cNvPr id="0" name=""/>
        <dsp:cNvSpPr/>
      </dsp:nvSpPr>
      <dsp:spPr>
        <a:xfrm>
          <a:off x="2784075" y="-1120"/>
          <a:ext cx="5192912" cy="5192912"/>
        </a:xfrm>
        <a:prstGeom prst="circularArrow">
          <a:avLst>
            <a:gd name="adj1" fmla="val 9491"/>
            <a:gd name="adj2" fmla="val 685668"/>
            <a:gd name="adj3" fmla="val 18647303"/>
            <a:gd name="adj4" fmla="val 13067029"/>
            <a:gd name="adj5" fmla="val 110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9BD84-4157-4E17-A097-857E75834042}">
      <dsp:nvSpPr>
        <dsp:cNvPr id="0" name=""/>
        <dsp:cNvSpPr/>
      </dsp:nvSpPr>
      <dsp:spPr>
        <a:xfrm>
          <a:off x="796978" y="430106"/>
          <a:ext cx="1086518" cy="1086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5469F-B474-490E-8F3F-EDAB852356A6}">
      <dsp:nvSpPr>
        <dsp:cNvPr id="0" name=""/>
        <dsp:cNvSpPr/>
      </dsp:nvSpPr>
      <dsp:spPr>
        <a:xfrm>
          <a:off x="132994" y="1906600"/>
          <a:ext cx="2414485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Results may only generalize to some email platforms.</a:t>
          </a:r>
          <a:endParaRPr lang="en-US" sz="2000" kern="1200"/>
        </a:p>
      </dsp:txBody>
      <dsp:txXfrm>
        <a:off x="132994" y="1906600"/>
        <a:ext cx="2414485" cy="1122187"/>
      </dsp:txXfrm>
    </dsp:sp>
    <dsp:sp modelId="{418D9832-4489-44A3-8B1C-F4698BD57EF0}">
      <dsp:nvSpPr>
        <dsp:cNvPr id="0" name=""/>
        <dsp:cNvSpPr/>
      </dsp:nvSpPr>
      <dsp:spPr>
        <a:xfrm>
          <a:off x="3633999" y="430106"/>
          <a:ext cx="1086518" cy="1086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BB6F4-07A9-4723-ADA7-329408CE3671}">
      <dsp:nvSpPr>
        <dsp:cNvPr id="0" name=""/>
        <dsp:cNvSpPr/>
      </dsp:nvSpPr>
      <dsp:spPr>
        <a:xfrm>
          <a:off x="2970015" y="1906600"/>
          <a:ext cx="2414485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Some spoofing methods depend on specific client behaviors.</a:t>
          </a:r>
          <a:endParaRPr lang="en-US" sz="2000" kern="1200" dirty="0"/>
        </a:p>
      </dsp:txBody>
      <dsp:txXfrm>
        <a:off x="2970015" y="1906600"/>
        <a:ext cx="2414485" cy="1122187"/>
      </dsp:txXfrm>
    </dsp:sp>
    <dsp:sp modelId="{9486197F-4E1F-4E84-9B58-146804A2FB87}">
      <dsp:nvSpPr>
        <dsp:cNvPr id="0" name=""/>
        <dsp:cNvSpPr/>
      </dsp:nvSpPr>
      <dsp:spPr>
        <a:xfrm>
          <a:off x="6471020" y="430106"/>
          <a:ext cx="1086518" cy="1086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F32EC-9932-420F-ABB2-D8AD86E24704}">
      <dsp:nvSpPr>
        <dsp:cNvPr id="0" name=""/>
        <dsp:cNvSpPr/>
      </dsp:nvSpPr>
      <dsp:spPr>
        <a:xfrm>
          <a:off x="5807036" y="1906600"/>
          <a:ext cx="2414485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The evaluation primarily focused on mainstream providers.</a:t>
          </a:r>
          <a:endParaRPr lang="en-US" sz="2000" kern="1200"/>
        </a:p>
      </dsp:txBody>
      <dsp:txXfrm>
        <a:off x="5807036" y="1906600"/>
        <a:ext cx="2414485" cy="1122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1D5E0-0439-45F8-9B87-8781640A9B63}">
      <dsp:nvSpPr>
        <dsp:cNvPr id="0" name=""/>
        <dsp:cNvSpPr/>
      </dsp:nvSpPr>
      <dsp:spPr>
        <a:xfrm>
          <a:off x="1460122" y="867"/>
          <a:ext cx="1021869" cy="10218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B50C6-740C-4509-8E67-38A9264985C6}">
      <dsp:nvSpPr>
        <dsp:cNvPr id="0" name=""/>
        <dsp:cNvSpPr/>
      </dsp:nvSpPr>
      <dsp:spPr>
        <a:xfrm>
          <a:off x="1677897" y="218643"/>
          <a:ext cx="586318" cy="586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909AD-A961-4A82-A563-BEF538CA072C}">
      <dsp:nvSpPr>
        <dsp:cNvPr id="0" name=""/>
        <dsp:cNvSpPr/>
      </dsp:nvSpPr>
      <dsp:spPr>
        <a:xfrm>
          <a:off x="524307" y="1341024"/>
          <a:ext cx="2893497" cy="771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dirty="0"/>
            <a:t>Delegation Mechanism vulnerabilities expose email systems to spoofing attacks.</a:t>
          </a:r>
          <a:endParaRPr lang="en-US" sz="1800" kern="1200" dirty="0"/>
        </a:p>
      </dsp:txBody>
      <dsp:txXfrm>
        <a:off x="524307" y="1341024"/>
        <a:ext cx="2893497" cy="771735"/>
      </dsp:txXfrm>
    </dsp:sp>
    <dsp:sp modelId="{50564E08-BD8B-47F0-B73E-E019A3617E23}">
      <dsp:nvSpPr>
        <dsp:cNvPr id="0" name=""/>
        <dsp:cNvSpPr/>
      </dsp:nvSpPr>
      <dsp:spPr>
        <a:xfrm>
          <a:off x="4726434" y="867"/>
          <a:ext cx="1021869" cy="10218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FD9B7-0E15-4BA6-8CF0-5DD0702EB284}">
      <dsp:nvSpPr>
        <dsp:cNvPr id="0" name=""/>
        <dsp:cNvSpPr/>
      </dsp:nvSpPr>
      <dsp:spPr>
        <a:xfrm>
          <a:off x="4944210" y="218643"/>
          <a:ext cx="586318" cy="586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950E1-3ABD-48F5-BF50-D90192ABB480}">
      <dsp:nvSpPr>
        <dsp:cNvPr id="0" name=""/>
        <dsp:cNvSpPr/>
      </dsp:nvSpPr>
      <dsp:spPr>
        <a:xfrm>
          <a:off x="3710964" y="1341024"/>
          <a:ext cx="3052808" cy="771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dirty="0"/>
            <a:t>Security protocols like SPF/DKIM overlook the </a:t>
          </a:r>
          <a:r>
            <a:rPr lang="en-US" sz="1800" b="0" i="1" kern="1200" dirty="0"/>
            <a:t>Sender</a:t>
          </a:r>
          <a:r>
            <a:rPr lang="en-US" sz="1800" b="0" kern="1200" dirty="0"/>
            <a:t> field.</a:t>
          </a:r>
          <a:endParaRPr lang="en-US" sz="1800" kern="1200" dirty="0"/>
        </a:p>
      </dsp:txBody>
      <dsp:txXfrm>
        <a:off x="3710964" y="1341024"/>
        <a:ext cx="3052808" cy="771735"/>
      </dsp:txXfrm>
    </dsp:sp>
    <dsp:sp modelId="{E97ADD84-EC4B-41CF-A7BA-B836D7A631B0}">
      <dsp:nvSpPr>
        <dsp:cNvPr id="0" name=""/>
        <dsp:cNvSpPr/>
      </dsp:nvSpPr>
      <dsp:spPr>
        <a:xfrm>
          <a:off x="8118822" y="867"/>
          <a:ext cx="1021869" cy="10218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510B1-A260-42A2-892B-17CD7088F26D}">
      <dsp:nvSpPr>
        <dsp:cNvPr id="0" name=""/>
        <dsp:cNvSpPr/>
      </dsp:nvSpPr>
      <dsp:spPr>
        <a:xfrm>
          <a:off x="8336597" y="218643"/>
          <a:ext cx="586318" cy="586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8F658-039E-4565-A824-4C1043608EBF}">
      <dsp:nvSpPr>
        <dsp:cNvPr id="0" name=""/>
        <dsp:cNvSpPr/>
      </dsp:nvSpPr>
      <dsp:spPr>
        <a:xfrm>
          <a:off x="7056932" y="1341024"/>
          <a:ext cx="3145648" cy="771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dirty="0"/>
            <a:t>Stronger validation, better client-side defenses, and user awareness are critical.</a:t>
          </a:r>
          <a:endParaRPr lang="en-US" sz="1800" kern="1200" dirty="0"/>
        </a:p>
      </dsp:txBody>
      <dsp:txXfrm>
        <a:off x="7056932" y="1341024"/>
        <a:ext cx="3145648" cy="771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B95F-2D53-F942-8204-9621913173C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0B5C9-B375-E54D-9799-40B69771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8A9A0A34-FD08-3561-616F-510919CDF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39F51A4B-E19A-E625-8387-1583527C7B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Need validation for the spoofed descendent field.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Modify the spoofed descendent field during the 1</a:t>
            </a:r>
            <a:r>
              <a:rPr lang="en-US" baseline="30000" dirty="0"/>
              <a:t>st</a:t>
            </a:r>
            <a:r>
              <a:rPr lang="en-US" dirty="0"/>
              <a:t> SMTP.</a:t>
            </a:r>
            <a:endParaRPr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43EECBF1-E384-CF52-2FD1-8B906BE0B0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76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AFE80B76-024B-11BA-497B-82448C5D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854E120B-9547-B222-B4A9-A100CDA6F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8FFB8A73-645B-A145-4F6D-F016B3A575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393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D2E34BE4-F3C7-2925-8376-C066D8F6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A05938B8-A758-2F9E-E0C9-1F5C3965E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3CF4CBC3-1187-E3BD-3A4D-DE601A8B2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50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SMTP</a:t>
            </a:r>
            <a:r>
              <a:rPr lang="en-US" b="1" u="sng" dirty="0"/>
              <a:t>: Basic protocol </a:t>
            </a:r>
            <a:r>
              <a:rPr lang="en-US" dirty="0"/>
              <a:t>to send email.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SMTP </a:t>
            </a:r>
            <a:r>
              <a:rPr lang="en-US" b="1" u="sng" dirty="0"/>
              <a:t>lacks authentication</a:t>
            </a:r>
            <a:r>
              <a:rPr lang="en-US" dirty="0"/>
              <a:t> of the email sender.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address this problem: SPF/DKIM/DMARC</a:t>
            </a: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93587F14-5004-7D9F-577C-1BC6B87E9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42C6951A-D05C-76AF-DA1F-768B6EB923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DMARC: Verifies the </a:t>
            </a:r>
            <a:r>
              <a:rPr lang="en-US" b="1" u="sng" dirty="0"/>
              <a:t>consistency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Security extensions are </a:t>
            </a:r>
            <a:r>
              <a:rPr lang="en-US" b="1" u="sng" dirty="0"/>
              <a:t>not designed for the delegation</a:t>
            </a:r>
            <a:r>
              <a:rPr lang="en-US" dirty="0"/>
              <a:t> mechanism of the email.</a:t>
            </a:r>
            <a:endParaRPr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B6053151-6AEE-9D41-6185-6C61C76531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06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1D70A46C-94E4-47C4-96CF-5636483A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27F13334-452D-A6BB-7992-9C024B58B5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Sender field is not validated by any security extensions.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3C6E3C72-641E-3966-30E9-C7F8ED0169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212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486D5166-C1BC-250F-6C5E-1E7FBFB89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80D7B9BD-DB8C-8F79-A67C-1C4807D1CD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Can the delegation mechanism being exploited in Email spoofing attacks?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Multi-address From the field:</a:t>
            </a:r>
            <a:r>
              <a:rPr lang="en-US" dirty="0"/>
              <a:t> Adds multiple </a:t>
            </a:r>
            <a:r>
              <a:rPr lang="en-US" dirty="0">
                <a:highlight>
                  <a:srgbClr val="FFFF00"/>
                </a:highlight>
              </a:rPr>
              <a:t>fake</a:t>
            </a:r>
            <a:r>
              <a:rPr lang="en-US" dirty="0"/>
              <a:t> addresses.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Non-truncated From field:</a:t>
            </a:r>
            <a:r>
              <a:rPr lang="en-US" dirty="0"/>
              <a:t> Manipulates formatting to mislead.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Multiple From fields:</a:t>
            </a:r>
            <a:r>
              <a:rPr lang="en-US" dirty="0"/>
              <a:t> Uses multiple From headers for confusion.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Angle Bracket Parsing:</a:t>
            </a:r>
            <a:r>
              <a:rPr lang="en-US" dirty="0"/>
              <a:t> Exploits syntax ambiguities in email parsing.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Encoded Addresses:</a:t>
            </a:r>
            <a:r>
              <a:rPr lang="en-US" dirty="0"/>
              <a:t> Hides information using Base64 encoding.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Fully Encoded From field:</a:t>
            </a:r>
            <a:r>
              <a:rPr lang="en-US" dirty="0"/>
              <a:t> Entire address encoded to evade checks.</a:t>
            </a:r>
            <a:endParaRPr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60F9E29E-2AC7-5ABD-0EAB-098BBB8E01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93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94BA2FD6-8A51-99C8-9772-8F9FCF4B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7ACE7F16-1B57-D10E-BF16-4F3873680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Model passes the SPF/DKIM security mechanism.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Attacker will </a:t>
            </a:r>
            <a:r>
              <a:rPr lang="en-US" b="1" u="sng" dirty="0"/>
              <a:t>not modify the SMTP</a:t>
            </a:r>
            <a:r>
              <a:rPr lang="en-US" dirty="0"/>
              <a:t> commands.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sender domain is </a:t>
            </a:r>
            <a:r>
              <a:rPr lang="en-US" b="1" u="sng" dirty="0"/>
              <a:t>fully controlled by the attackers</a:t>
            </a:r>
            <a:endParaRPr b="1" u="sng"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64780E6A-C8D7-2559-8A7F-288860107E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58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5CC29FF2-E3EC-90D6-3C88-7F464E73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2F019A27-ED7A-364B-8D28-EEB304882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u="sng" dirty="0"/>
              <a:t>Protocols</a:t>
            </a:r>
            <a:r>
              <a:rPr lang="en-US" dirty="0"/>
              <a:t>: The sender field is neglected by the security protocols.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u="sng" dirty="0"/>
              <a:t>Implementation</a:t>
            </a:r>
            <a:r>
              <a:rPr lang="en-US" dirty="0"/>
              <a:t>: Various email providers and clients have different implementations of the delegation mechanism.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u="sng" dirty="0"/>
              <a:t>Providers</a:t>
            </a:r>
            <a:r>
              <a:rPr lang="en-US" dirty="0"/>
              <a:t>: Provides servers: Gmail, Outlook, </a:t>
            </a:r>
            <a:r>
              <a:rPr lang="en-US" dirty="0" err="1"/>
              <a:t>etc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u="sng" dirty="0"/>
              <a:t>Client</a:t>
            </a:r>
            <a:r>
              <a:rPr lang="en-US" dirty="0"/>
              <a:t>: How we use: Web, App.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384AE6A9-85AE-2C39-6E32-D01B76712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1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F31542E3-FFBD-D3E8-78A9-C30D61C17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A1110EDA-69F4-B659-AA3E-4FCF8FE031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F24D2466-4E7C-6637-AFB5-81819666F5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56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539B930B-33AA-C62F-5ED5-0EFB48CE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>
            <a:extLst>
              <a:ext uri="{FF2B5EF4-FFF2-40B4-BE49-F238E27FC236}">
                <a16:creationId xmlns:a16="http://schemas.microsoft.com/office/drawing/2014/main" id="{C1588BB1-6EAC-820E-4B02-11A2C66F1C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>
            <a:extLst>
              <a:ext uri="{FF2B5EF4-FFF2-40B4-BE49-F238E27FC236}">
                <a16:creationId xmlns:a16="http://schemas.microsoft.com/office/drawing/2014/main" id="{59485CFB-BDC0-D1AF-0786-8645953DC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77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14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9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9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2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BC681D-881B-1D4D-A26A-DAA8A1E1F87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A58DD44-E01D-AA47-A9EF-EA0A6D41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5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9" r:id="rId1"/>
    <p:sldLayoutId id="2147484690" r:id="rId2"/>
    <p:sldLayoutId id="2147484691" r:id="rId3"/>
    <p:sldLayoutId id="2147484692" r:id="rId4"/>
    <p:sldLayoutId id="2147484693" r:id="rId5"/>
    <p:sldLayoutId id="2147484694" r:id="rId6"/>
    <p:sldLayoutId id="2147484695" r:id="rId7"/>
    <p:sldLayoutId id="2147484696" r:id="rId8"/>
    <p:sldLayoutId id="2147484697" r:id="rId9"/>
    <p:sldLayoutId id="2147484698" r:id="rId10"/>
    <p:sldLayoutId id="2147484699" r:id="rId11"/>
    <p:sldLayoutId id="2147484700" r:id="rId12"/>
    <p:sldLayoutId id="2147484701" r:id="rId13"/>
    <p:sldLayoutId id="2147484702" r:id="rId14"/>
    <p:sldLayoutId id="2147484703" r:id="rId15"/>
    <p:sldLayoutId id="2147484704" r:id="rId16"/>
    <p:sldLayoutId id="21474847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215400" y="228600"/>
            <a:ext cx="12319500" cy="134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CSCE 5580: Computer Networks</a:t>
            </a:r>
            <a:endParaRPr lang="en-US"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470400" y="1774669"/>
            <a:ext cx="11251200" cy="101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just"/>
            <a:r>
              <a:rPr lang="en-US" b="1" dirty="0" err="1">
                <a:solidFill>
                  <a:schemeClr val="accent5"/>
                </a:solidFill>
                <a:effectLst/>
                <a:latin typeface="Open Sans" panose="020B0606030504020204" pitchFamily="34" charset="0"/>
              </a:rPr>
              <a:t>FakeBehalf</a:t>
            </a:r>
            <a:r>
              <a:rPr lang="en-US" b="1" dirty="0">
                <a:solidFill>
                  <a:schemeClr val="accent5"/>
                </a:solidFill>
                <a:effectLst/>
                <a:latin typeface="Open Sans" panose="020B0606030504020204" pitchFamily="34" charset="0"/>
              </a:rPr>
              <a:t>: Imperceptible Email Spoofing Attacks against the Delegation Mechanism in Email Systems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80B0BA-4371-F775-6A68-88230B186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48619"/>
              </p:ext>
            </p:extLst>
          </p:nvPr>
        </p:nvGraphicFramePr>
        <p:xfrm>
          <a:off x="3897860" y="3807148"/>
          <a:ext cx="4396280" cy="1112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71241">
                  <a:extLst>
                    <a:ext uri="{9D8B030D-6E8A-4147-A177-3AD203B41FA5}">
                      <a16:colId xmlns:a16="http://schemas.microsoft.com/office/drawing/2014/main" val="2201836147"/>
                    </a:ext>
                  </a:extLst>
                </a:gridCol>
                <a:gridCol w="1425039">
                  <a:extLst>
                    <a:ext uri="{9D8B030D-6E8A-4147-A177-3AD203B41FA5}">
                      <a16:colId xmlns:a16="http://schemas.microsoft.com/office/drawing/2014/main" val="101905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61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Kishan Kumar Zalavadia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11685261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93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Valapadasu</a:t>
                      </a:r>
                      <a:r>
                        <a:rPr lang="en-US" dirty="0"/>
                        <a:t> Uday Bhaskar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11696364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851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D3FE83A-4229-53CF-4DF5-FE90A9135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E4896073-F39C-BCEE-C781-254073F0A0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Proposed defensive Mechanism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93C631B5-C5EC-4D56-F407-520F8D9A5D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468" y="1103249"/>
            <a:ext cx="10761064" cy="51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200" b="1">
                <a:solidFill>
                  <a:srgbClr val="FFE85D"/>
                </a:solidFill>
              </a:rPr>
              <a:t>Validation Scheme for Providers: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Ensure consistency during email transmission between the Sender, From, and MAIL FROM fields.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Authenticate the Sender field in the first SMTP session.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Modify unauthenticated Sender fields to align with MAIL FROM.</a:t>
            </a:r>
          </a:p>
          <a:p>
            <a:pPr algn="just"/>
            <a:r>
              <a:rPr lang="en-US" sz="2200" b="1">
                <a:solidFill>
                  <a:srgbClr val="FFE85D"/>
                </a:solidFill>
              </a:rPr>
              <a:t>Client-Side Improvements: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Display full From field details (e.g., multi-addresses).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Expose Delegate information to users.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Parse additional header fields (e.g., </a:t>
            </a:r>
            <a:r>
              <a:rPr lang="en-US" sz="2200" i="1">
                <a:solidFill>
                  <a:schemeClr val="tx1"/>
                </a:solidFill>
              </a:rPr>
              <a:t>Return-Path</a:t>
            </a:r>
            <a:r>
              <a:rPr lang="en-US" sz="2200">
                <a:solidFill>
                  <a:schemeClr val="tx1"/>
                </a:solidFill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Issue warnings for suspicious Sender fields.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8C2935-5BA1-0779-05F2-8A9F3A35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783" y="4403303"/>
            <a:ext cx="4978228" cy="19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1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5">
          <a:extLst>
            <a:ext uri="{FF2B5EF4-FFF2-40B4-BE49-F238E27FC236}">
              <a16:creationId xmlns:a16="http://schemas.microsoft.com/office/drawing/2014/main" id="{6485A944-8D95-7555-7E11-F66B3B374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E10D8F58-6025-483A-190E-0BF9CDF10B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chemeClr val="lt1"/>
              </a:buClr>
              <a:buSzPts val="4000"/>
            </a:pPr>
            <a:r>
              <a:rPr lang="en-US" sz="4000" b="1" dirty="0">
                <a:solidFill>
                  <a:schemeClr val="tx1"/>
                </a:solidFill>
                <a:sym typeface="Arial"/>
              </a:rPr>
              <a:t>Limitations</a:t>
            </a:r>
            <a:endParaRPr 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69" name="Google Shape;67;p2">
            <a:extLst>
              <a:ext uri="{FF2B5EF4-FFF2-40B4-BE49-F238E27FC236}">
                <a16:creationId xmlns:a16="http://schemas.microsoft.com/office/drawing/2014/main" id="{CE299B6D-C0EE-8BFC-AB7D-40A2EAC063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589932"/>
              </p:ext>
            </p:extLst>
          </p:nvPr>
        </p:nvGraphicFramePr>
        <p:xfrm>
          <a:off x="1918741" y="731023"/>
          <a:ext cx="8354517" cy="3458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Google Shape;66;p2">
            <a:extLst>
              <a:ext uri="{FF2B5EF4-FFF2-40B4-BE49-F238E27FC236}">
                <a16:creationId xmlns:a16="http://schemas.microsoft.com/office/drawing/2014/main" id="{4A74B9D2-878B-38C3-B056-8425A0BDB10E}"/>
              </a:ext>
            </a:extLst>
          </p:cNvPr>
          <p:cNvSpPr txBox="1">
            <a:spLocks/>
          </p:cNvSpPr>
          <p:nvPr/>
        </p:nvSpPr>
        <p:spPr>
          <a:xfrm>
            <a:off x="1646731" y="3942608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Future Work</a:t>
            </a:r>
            <a:endParaRPr lang="en-US" dirty="0"/>
          </a:p>
        </p:txBody>
      </p:sp>
      <p:sp>
        <p:nvSpPr>
          <p:cNvPr id="3" name="Google Shape;67;p2">
            <a:extLst>
              <a:ext uri="{FF2B5EF4-FFF2-40B4-BE49-F238E27FC236}">
                <a16:creationId xmlns:a16="http://schemas.microsoft.com/office/drawing/2014/main" id="{732EC5A5-6A27-F897-43C4-4901A13823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5045857"/>
            <a:ext cx="10726888" cy="1761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Expand testing to niche email providers and platforms.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Investigate client-level security improvements to handle spoofing.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Develop advanced methods for detecting spoofed Sender fields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408132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9BDE3EF9-6CB9-48DA-A55D-29B35EE37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2">
            <a:extLst>
              <a:ext uri="{FF2B5EF4-FFF2-40B4-BE49-F238E27FC236}">
                <a16:creationId xmlns:a16="http://schemas.microsoft.com/office/drawing/2014/main" id="{A67F0407-652E-4EAC-40AE-2E12F0C2CE02}"/>
              </a:ext>
            </a:extLst>
          </p:cNvPr>
          <p:cNvSpPr txBox="1">
            <a:spLocks/>
          </p:cNvSpPr>
          <p:nvPr/>
        </p:nvSpPr>
        <p:spPr>
          <a:xfrm>
            <a:off x="1524000" y="153209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lang="en-US" dirty="0"/>
          </a:p>
        </p:txBody>
      </p:sp>
      <p:graphicFrame>
        <p:nvGraphicFramePr>
          <p:cNvPr id="70" name="Google Shape;67;p2">
            <a:extLst>
              <a:ext uri="{FF2B5EF4-FFF2-40B4-BE49-F238E27FC236}">
                <a16:creationId xmlns:a16="http://schemas.microsoft.com/office/drawing/2014/main" id="{A31482F6-B55D-F837-6470-A633E9E81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030569"/>
              </p:ext>
            </p:extLst>
          </p:nvPr>
        </p:nvGraphicFramePr>
        <p:xfrm>
          <a:off x="884343" y="1210022"/>
          <a:ext cx="10726889" cy="2113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66;p2">
            <a:extLst>
              <a:ext uri="{FF2B5EF4-FFF2-40B4-BE49-F238E27FC236}">
                <a16:creationId xmlns:a16="http://schemas.microsoft.com/office/drawing/2014/main" id="{8D501613-E2BE-65D4-279B-1001B4AAA4D9}"/>
              </a:ext>
            </a:extLst>
          </p:cNvPr>
          <p:cNvSpPr txBox="1">
            <a:spLocks/>
          </p:cNvSpPr>
          <p:nvPr/>
        </p:nvSpPr>
        <p:spPr>
          <a:xfrm>
            <a:off x="1675787" y="4117589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Reference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6CB66-5A2B-C0DE-6164-0F81D7E0D9A3}"/>
              </a:ext>
            </a:extLst>
          </p:cNvPr>
          <p:cNvSpPr txBox="1"/>
          <p:nvPr/>
        </p:nvSpPr>
        <p:spPr>
          <a:xfrm>
            <a:off x="2135102" y="5302396"/>
            <a:ext cx="8684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u="sng" dirty="0"/>
              <a:t>https://</a:t>
            </a:r>
            <a:r>
              <a:rPr lang="en-US" sz="2200" i="1" u="sng" dirty="0" err="1"/>
              <a:t>www.usenix.org</a:t>
            </a:r>
            <a:r>
              <a:rPr lang="en-US" sz="2200" i="1" u="sng" dirty="0"/>
              <a:t>/conference/usenixsecurity24/presentation/ma-</a:t>
            </a:r>
            <a:r>
              <a:rPr lang="en-US" sz="2200" i="1" u="sng" dirty="0" err="1"/>
              <a:t>jinrui</a:t>
            </a:r>
            <a:endParaRPr lang="en-US" sz="2200" i="1" u="sng" dirty="0"/>
          </a:p>
        </p:txBody>
      </p:sp>
    </p:spTree>
    <p:extLst>
      <p:ext uri="{BB962C8B-B14F-4D97-AF65-F5344CB8AC3E}">
        <p14:creationId xmlns:p14="http://schemas.microsoft.com/office/powerpoint/2010/main" val="363558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9352B-FB5D-E32F-BF5B-E4FB6FF5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wrap="square" anchor="ctr">
            <a:normAutofit/>
          </a:bodyPr>
          <a:lstStyle/>
          <a:p>
            <a:pPr algn="l"/>
            <a:r>
              <a:rPr lang="en-US" sz="720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 You</a:t>
            </a:r>
            <a:br>
              <a:rPr lang="en-US" sz="720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4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Introduction: Email</a:t>
            </a:r>
            <a:endParaRPr lang="en-US"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subTitle" idx="1"/>
          </p:nvPr>
        </p:nvSpPr>
        <p:spPr>
          <a:xfrm>
            <a:off x="698624" y="1079500"/>
            <a:ext cx="10794752" cy="201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n-US" sz="2400" b="1" dirty="0">
                <a:solidFill>
                  <a:schemeClr val="accent5"/>
                </a:solidFill>
              </a:rPr>
              <a:t>Context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Over 347.3 billion emails are sent daily.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n-US" sz="2400" b="1" dirty="0">
                <a:solidFill>
                  <a:schemeClr val="accent5"/>
                </a:solidFill>
              </a:rPr>
              <a:t>Delegation Mechanism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Allows sending emails on behalf of others using the </a:t>
            </a:r>
            <a:r>
              <a:rPr lang="en-US" sz="2400" i="1" dirty="0">
                <a:solidFill>
                  <a:schemeClr val="tx1"/>
                </a:solidFill>
              </a:rPr>
              <a:t>Sender</a:t>
            </a:r>
            <a:r>
              <a:rPr lang="en-US" sz="2400" dirty="0">
                <a:solidFill>
                  <a:schemeClr val="tx1"/>
                </a:solidFill>
              </a:rPr>
              <a:t> field.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n-US" sz="2400" b="1" dirty="0">
                <a:solidFill>
                  <a:schemeClr val="accent5"/>
                </a:solidFill>
              </a:rPr>
              <a:t>Problem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Vulnerabilities in the </a:t>
            </a:r>
            <a:r>
              <a:rPr lang="en-US" sz="2400" i="1" dirty="0">
                <a:solidFill>
                  <a:schemeClr val="tx1"/>
                </a:solidFill>
              </a:rPr>
              <a:t>Sender</a:t>
            </a:r>
            <a:r>
              <a:rPr lang="en-US" sz="2400" dirty="0">
                <a:solidFill>
                  <a:schemeClr val="tx1"/>
                </a:solidFill>
              </a:rPr>
              <a:t> field bypass existing security measures (e.g., DKIM, DMARC).  Original SMTP lacks sender authentication.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64"/>
              <a:buNone/>
            </a:pPr>
            <a:r>
              <a:rPr lang="en-US" sz="2400" b="1" dirty="0">
                <a:solidFill>
                  <a:schemeClr val="accent5"/>
                </a:solidFill>
              </a:rPr>
              <a:t>Goal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Analyze these vulnerabilities and propose solutions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" name="Picture 2" descr="A diagram of a server&#10;&#10;Description automatically generated">
            <a:extLst>
              <a:ext uri="{FF2B5EF4-FFF2-40B4-BE49-F238E27FC236}">
                <a16:creationId xmlns:a16="http://schemas.microsoft.com/office/drawing/2014/main" id="{E35CD93F-0D37-B3AB-FB3C-CD7293B4B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29000"/>
            <a:ext cx="9144000" cy="30518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CAE35DE6-34FE-B27F-E0FD-A7CF76694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3A3A7B71-6CC2-FAB6-9501-478B212734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Introduction: Security Extension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9E19D-758A-DD62-DD18-8864CB465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85" y="1823368"/>
            <a:ext cx="11581229" cy="39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0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C9F3192-0156-9D07-4CDD-BA2A9E22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01109C8D-0C54-9C2A-A44D-E9D3DAE2A17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Introduction: Email Delegation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42408700-2D7D-297D-E567-90842D67EA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8624" y="1079500"/>
            <a:ext cx="10794752" cy="306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</a:rPr>
              <a:t>Allows entities to send emails on behalf of the author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</a:rPr>
              <a:t>The sender field indicates the agent for email delivery (Delegate)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</a:rPr>
              <a:t>Two key vulnerabilities were identified: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+mj-lt"/>
              </a:rPr>
              <a:t>Sender field fabrication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+mj-lt"/>
              </a:rPr>
              <a:t>Inconsistent Delegation implementation</a:t>
            </a:r>
          </a:p>
        </p:txBody>
      </p:sp>
      <p:pic>
        <p:nvPicPr>
          <p:cNvPr id="4" name="Picture 3" descr="A diagram of a person&#10;&#10;Description automatically generated">
            <a:extLst>
              <a:ext uri="{FF2B5EF4-FFF2-40B4-BE49-F238E27FC236}">
                <a16:creationId xmlns:a16="http://schemas.microsoft.com/office/drawing/2014/main" id="{4CF03D0D-9319-3BD5-93F6-15805516A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297" y="3429000"/>
            <a:ext cx="8427406" cy="28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4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AD0B8962-C316-FCC5-EE1D-877001DCD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AB74C279-26C1-E6A9-E4CB-A724904D6A3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Introduction: Email Spoofing attack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03EF655A-F27B-D4FF-73CF-70510B4E45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8624" y="1079499"/>
            <a:ext cx="6200940" cy="51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</a:rPr>
              <a:t>Overview of Techniques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Multi-address From field.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Non-truncated From field.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Multiple From fields.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Angle brackets Parsing.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Encoded addresses.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Fully encoded From field.</a:t>
            </a:r>
          </a:p>
          <a:p>
            <a:pPr algn="l"/>
            <a:r>
              <a:rPr lang="en-US" sz="2200" b="1" dirty="0">
                <a:solidFill>
                  <a:schemeClr val="tx1"/>
                </a:solidFill>
              </a:rPr>
              <a:t>Impact:</a:t>
            </a:r>
            <a:r>
              <a:rPr lang="en-US" sz="2200" dirty="0">
                <a:solidFill>
                  <a:schemeClr val="tx1"/>
                </a:solidFill>
              </a:rPr>
              <a:t> Successfully bypassed authentication in 8/16 providers.</a:t>
            </a:r>
            <a:endParaRPr lang="en-US" sz="2200" b="0" i="0" dirty="0">
              <a:solidFill>
                <a:schemeClr val="tx1"/>
              </a:solidFill>
              <a:effectLst/>
              <a:latin typeface="__fkGroteskNeue_598ab8"/>
            </a:endParaRPr>
          </a:p>
        </p:txBody>
      </p:sp>
      <p:pic>
        <p:nvPicPr>
          <p:cNvPr id="3" name="Picture 2" descr="A diagram of a person's email&#10;&#10;Description automatically generated">
            <a:extLst>
              <a:ext uri="{FF2B5EF4-FFF2-40B4-BE49-F238E27FC236}">
                <a16:creationId xmlns:a16="http://schemas.microsoft.com/office/drawing/2014/main" id="{41B054CB-A971-2AB7-227D-B7752AA8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64" y="1350818"/>
            <a:ext cx="5092700" cy="32258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5E99D5-79B8-3C94-7D5F-1FFC882E7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954" y="4691031"/>
            <a:ext cx="3543422" cy="207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70B85D2A-408F-7784-86FA-49E16F96D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34F0B404-C70D-B6C9-1D66-04A0FF5A4A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Attack Models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A2E71E22-D9A9-7AAF-767D-249A714AD1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8624" y="1079499"/>
            <a:ext cx="4463184" cy="51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2200" b="1" dirty="0">
                <a:solidFill>
                  <a:srgbClr val="FFE85D"/>
                </a:solidFill>
              </a:rPr>
              <a:t>Entities: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Alice (trusted sender), Bob (recipient), Eve (attacker).</a:t>
            </a:r>
          </a:p>
          <a:p>
            <a:pPr algn="l"/>
            <a:r>
              <a:rPr lang="en-US" sz="2200" b="1" dirty="0">
                <a:solidFill>
                  <a:srgbClr val="FFE85D"/>
                </a:solidFill>
              </a:rPr>
              <a:t>How it works: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Eve manipulates the </a:t>
            </a:r>
            <a:r>
              <a:rPr lang="en-US" sz="2200" i="1" dirty="0">
                <a:solidFill>
                  <a:schemeClr val="tx1"/>
                </a:solidFill>
              </a:rPr>
              <a:t>Sender</a:t>
            </a:r>
            <a:r>
              <a:rPr lang="en-US" sz="2200" dirty="0">
                <a:solidFill>
                  <a:schemeClr val="tx1"/>
                </a:solidFill>
              </a:rPr>
              <a:t> field to impersonate Alice.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Exploits gaps in SPF/DKIM authentication to bypass detection.</a:t>
            </a:r>
          </a:p>
          <a:p>
            <a:pPr algn="l"/>
            <a:r>
              <a:rPr lang="en-US" sz="2200" b="1" dirty="0">
                <a:solidFill>
                  <a:srgbClr val="FFE85D"/>
                </a:solidFill>
              </a:rPr>
              <a:t>Outcome:</a:t>
            </a:r>
            <a:r>
              <a:rPr lang="en-US" sz="2200" dirty="0">
                <a:solidFill>
                  <a:srgbClr val="FFE85D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Spoofed emails pass checks and appear legitimate to Bob.</a:t>
            </a:r>
            <a:endParaRPr lang="en-US" sz="2200" b="0" i="0" dirty="0">
              <a:solidFill>
                <a:schemeClr val="tx1"/>
              </a:solidFill>
              <a:effectLst/>
              <a:latin typeface="__fkGroteskNeue_598ab8"/>
            </a:endParaRPr>
          </a:p>
        </p:txBody>
      </p:sp>
      <p:pic>
        <p:nvPicPr>
          <p:cNvPr id="4" name="Picture 3" descr="A diagram of a server&#10;&#10;Description automatically generated">
            <a:extLst>
              <a:ext uri="{FF2B5EF4-FFF2-40B4-BE49-F238E27FC236}">
                <a16:creationId xmlns:a16="http://schemas.microsoft.com/office/drawing/2014/main" id="{267F5270-BE51-85F5-7F51-E3A4BD3C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808" y="1686791"/>
            <a:ext cx="6882801" cy="34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E22FBBEF-573A-3B8A-1783-82200EC6B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CDBF00CA-3850-CAE7-14D7-F50018A79B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Security Issues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57BAE316-CE10-1142-223C-7CBF5AA4C8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6403" y="1150751"/>
            <a:ext cx="10939194" cy="51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200" b="1" dirty="0">
                <a:solidFill>
                  <a:srgbClr val="FFE85D"/>
                </a:solidFill>
              </a:rPr>
              <a:t>Vulnerability 1: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tx1"/>
                </a:solidFill>
              </a:rPr>
              <a:t>Sender</a:t>
            </a:r>
            <a:r>
              <a:rPr lang="en-US" sz="2200" dirty="0">
                <a:solidFill>
                  <a:schemeClr val="tx1"/>
                </a:solidFill>
              </a:rPr>
              <a:t> field lacks authentication; attackers can arbitrarily fabricate 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11/16 providers allow spoofed Sender fields without modification.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algn="just"/>
            <a:r>
              <a:rPr lang="en-US" sz="2200" b="1" dirty="0">
                <a:solidFill>
                  <a:srgbClr val="FFE85D"/>
                </a:solidFill>
              </a:rPr>
              <a:t>Vulnerability 2: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Inconsistent Delegation Mechanism implementations.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7/20 clients fail to expose Delegate information, increasing risks.</a:t>
            </a:r>
          </a:p>
        </p:txBody>
      </p:sp>
    </p:spTree>
    <p:extLst>
      <p:ext uri="{BB962C8B-B14F-4D97-AF65-F5344CB8AC3E}">
        <p14:creationId xmlns:p14="http://schemas.microsoft.com/office/powerpoint/2010/main" val="242348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77B0D85-F49B-360E-C609-5523459B6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26088645-3BAF-04EA-A19D-55254FE920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Attack Results</a:t>
            </a:r>
            <a:endParaRPr lang="en-US" dirty="0"/>
          </a:p>
        </p:txBody>
      </p:sp>
      <p:graphicFrame>
        <p:nvGraphicFramePr>
          <p:cNvPr id="69" name="Google Shape;67;p2">
            <a:extLst>
              <a:ext uri="{FF2B5EF4-FFF2-40B4-BE49-F238E27FC236}">
                <a16:creationId xmlns:a16="http://schemas.microsoft.com/office/drawing/2014/main" id="{9E331410-4C03-68B2-FAFB-CE8B16F7F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023401"/>
              </p:ext>
            </p:extLst>
          </p:nvPr>
        </p:nvGraphicFramePr>
        <p:xfrm>
          <a:off x="715468" y="1103249"/>
          <a:ext cx="10761064" cy="519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35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228902B9-BEF4-B6D2-2E06-6CE16B88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F700C575-0267-C69A-06F8-B9A5D4062C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Attack Results (Cont.)</a:t>
            </a:r>
            <a:endParaRPr lang="en-US" dirty="0"/>
          </a:p>
        </p:txBody>
      </p:sp>
      <p:sp>
        <p:nvSpPr>
          <p:cNvPr id="67" name="Google Shape;67;p2">
            <a:extLst>
              <a:ext uri="{FF2B5EF4-FFF2-40B4-BE49-F238E27FC236}">
                <a16:creationId xmlns:a16="http://schemas.microsoft.com/office/drawing/2014/main" id="{1BA616B6-A327-1CD9-C37B-C6139CB008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468" y="1103249"/>
            <a:ext cx="10761064" cy="51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200" b="1" dirty="0">
                <a:solidFill>
                  <a:srgbClr val="FFE85D"/>
                </a:solidFill>
              </a:rPr>
              <a:t>Example Cases: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Case 1: Clients show the wrong Delegate.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Case 2: Servers modify the Sender field but fail to expose Delegate.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Case 3: Web interface issues exposing delegates</a:t>
            </a:r>
          </a:p>
        </p:txBody>
      </p: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F6281EF6-5B6B-9582-26C7-E6FF6AC0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62" y="3128091"/>
            <a:ext cx="2928008" cy="31925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76199DF-15A8-0FD5-33DB-AD3A66B4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71" y="3063578"/>
            <a:ext cx="3166855" cy="3321557"/>
          </a:xfrm>
          <a:prstGeom prst="rect">
            <a:avLst/>
          </a:prstGeom>
        </p:spPr>
      </p:pic>
      <p:pic>
        <p:nvPicPr>
          <p:cNvPr id="8" name="Picture 7" descr="A screenshot of a email&#10;&#10;Description automatically generated">
            <a:extLst>
              <a:ext uri="{FF2B5EF4-FFF2-40B4-BE49-F238E27FC236}">
                <a16:creationId xmlns:a16="http://schemas.microsoft.com/office/drawing/2014/main" id="{4ABE884E-7490-50C1-9C1E-BCA413BEF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976" y="3612282"/>
            <a:ext cx="3484240" cy="2681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14B8C5-3820-C90E-6E7D-50B24A844E13}"/>
              </a:ext>
            </a:extLst>
          </p:cNvPr>
          <p:cNvSpPr txBox="1"/>
          <p:nvPr/>
        </p:nvSpPr>
        <p:spPr>
          <a:xfrm>
            <a:off x="1343662" y="63988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92670-5B00-5493-C8D7-4166F5B484FC}"/>
              </a:ext>
            </a:extLst>
          </p:cNvPr>
          <p:cNvSpPr txBox="1"/>
          <p:nvPr/>
        </p:nvSpPr>
        <p:spPr>
          <a:xfrm>
            <a:off x="5691882" y="636962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DD367-AE20-EC50-D677-935E1292A6F4}"/>
              </a:ext>
            </a:extLst>
          </p:cNvPr>
          <p:cNvSpPr txBox="1"/>
          <p:nvPr/>
        </p:nvSpPr>
        <p:spPr>
          <a:xfrm>
            <a:off x="10054531" y="632062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11215213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761</Words>
  <Application>Microsoft Macintosh PowerPoint</Application>
  <PresentationFormat>Widescreen</PresentationFormat>
  <Paragraphs>110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__fkGroteskNeue_598ab8</vt:lpstr>
      <vt:lpstr>Aptos</vt:lpstr>
      <vt:lpstr>Arial</vt:lpstr>
      <vt:lpstr>Calibri</vt:lpstr>
      <vt:lpstr>Corbel</vt:lpstr>
      <vt:lpstr>Open Sans</vt:lpstr>
      <vt:lpstr>Depth</vt:lpstr>
      <vt:lpstr>CSCE 5580: Computer Networks</vt:lpstr>
      <vt:lpstr>Introduction: Email</vt:lpstr>
      <vt:lpstr>Introduction: Security Extension</vt:lpstr>
      <vt:lpstr>Introduction: Email Delegation</vt:lpstr>
      <vt:lpstr>Introduction: Email Spoofing attack</vt:lpstr>
      <vt:lpstr>Attack Models</vt:lpstr>
      <vt:lpstr>Security Issues</vt:lpstr>
      <vt:lpstr>Attack Results</vt:lpstr>
      <vt:lpstr>Attack Results (Cont.)</vt:lpstr>
      <vt:lpstr>Proposed defensive Mechanism</vt:lpstr>
      <vt:lpstr>Limitations</vt:lpstr>
      <vt:lpstr>PowerPoint Presentation</vt:lpstr>
      <vt:lpstr>Thank  You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Zalavadia, Kishan Kumar</dc:creator>
  <cp:lastModifiedBy>Zalavadia, Kishan Kumar</cp:lastModifiedBy>
  <cp:revision>137</cp:revision>
  <dcterms:created xsi:type="dcterms:W3CDTF">2024-11-02T15:06:16Z</dcterms:created>
  <dcterms:modified xsi:type="dcterms:W3CDTF">2024-12-03T03:57:30Z</dcterms:modified>
</cp:coreProperties>
</file>