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68B969-C7CE-4CB3-86C0-A9EB735306A3}"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112421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317615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3114782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6823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8385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8B969-C7CE-4CB3-86C0-A9EB735306A3}"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72345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8B969-C7CE-4CB3-86C0-A9EB735306A3}"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6781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B969-C7CE-4CB3-86C0-A9EB735306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31727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B969-C7CE-4CB3-86C0-A9EB735306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82150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B969-C7CE-4CB3-86C0-A9EB735306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52678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68B969-C7CE-4CB3-86C0-A9EB735306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326566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150507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8B969-C7CE-4CB3-86C0-A9EB735306A3}"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153836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8B969-C7CE-4CB3-86C0-A9EB735306A3}"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402928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8B969-C7CE-4CB3-86C0-A9EB735306A3}"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191630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287061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B969-C7CE-4CB3-86C0-A9EB735306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7E37-C08E-452F-AC9E-ED69C41968F7}" type="slidenum">
              <a:rPr lang="en-US" smtClean="0"/>
              <a:t>‹#›</a:t>
            </a:fld>
            <a:endParaRPr lang="en-US"/>
          </a:p>
        </p:txBody>
      </p:sp>
    </p:spTree>
    <p:extLst>
      <p:ext uri="{BB962C8B-B14F-4D97-AF65-F5344CB8AC3E}">
        <p14:creationId xmlns:p14="http://schemas.microsoft.com/office/powerpoint/2010/main" val="64337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568B969-C7CE-4CB3-86C0-A9EB735306A3}"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8C57E37-C08E-452F-AC9E-ED69C41968F7}" type="slidenum">
              <a:rPr lang="en-US" smtClean="0"/>
              <a:t>‹#›</a:t>
            </a:fld>
            <a:endParaRPr lang="en-US"/>
          </a:p>
        </p:txBody>
      </p:sp>
    </p:spTree>
    <p:extLst>
      <p:ext uri="{BB962C8B-B14F-4D97-AF65-F5344CB8AC3E}">
        <p14:creationId xmlns:p14="http://schemas.microsoft.com/office/powerpoint/2010/main" val="22936258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546-8C70-4B72-C90E-36EB9BA67468}"/>
              </a:ext>
            </a:extLst>
          </p:cNvPr>
          <p:cNvSpPr>
            <a:spLocks noGrp="1"/>
          </p:cNvSpPr>
          <p:nvPr>
            <p:ph type="ctrTitle"/>
          </p:nvPr>
        </p:nvSpPr>
        <p:spPr>
          <a:xfrm>
            <a:off x="-1546952" y="597107"/>
            <a:ext cx="10228244" cy="2566518"/>
          </a:xfrm>
        </p:spPr>
        <p:txBody>
          <a:bodyPr/>
          <a:lstStyle/>
          <a:p>
            <a:r>
              <a:rPr lang="en-US" dirty="0">
                <a:latin typeface="Baskerville Old Face" panose="02020602080505020303" pitchFamily="18" charset="0"/>
              </a:rPr>
              <a:t>CREDIT CARD</a:t>
            </a:r>
          </a:p>
        </p:txBody>
      </p:sp>
      <p:sp>
        <p:nvSpPr>
          <p:cNvPr id="3" name="Subtitle 2">
            <a:extLst>
              <a:ext uri="{FF2B5EF4-FFF2-40B4-BE49-F238E27FC236}">
                <a16:creationId xmlns:a16="http://schemas.microsoft.com/office/drawing/2014/main" id="{82003887-9D98-D60D-718D-CB7B07A7E45F}"/>
              </a:ext>
            </a:extLst>
          </p:cNvPr>
          <p:cNvSpPr>
            <a:spLocks noGrp="1"/>
          </p:cNvSpPr>
          <p:nvPr>
            <p:ph type="subTitle" idx="1"/>
          </p:nvPr>
        </p:nvSpPr>
        <p:spPr>
          <a:xfrm>
            <a:off x="-473726" y="1718630"/>
            <a:ext cx="6462310" cy="1134737"/>
          </a:xfrm>
        </p:spPr>
        <p:txBody>
          <a:bodyPr>
            <a:normAutofit/>
          </a:bodyPr>
          <a:lstStyle/>
          <a:p>
            <a:r>
              <a:rPr lang="en-US" sz="4800" dirty="0">
                <a:latin typeface="Arial" panose="020B0604020202020204" pitchFamily="34" charset="0"/>
                <a:cs typeface="Arial" panose="020B0604020202020204" pitchFamily="34" charset="0"/>
              </a:rPr>
              <a:t>STATUS REPORT</a:t>
            </a:r>
          </a:p>
        </p:txBody>
      </p:sp>
      <p:pic>
        <p:nvPicPr>
          <p:cNvPr id="5" name="Picture 4">
            <a:extLst>
              <a:ext uri="{FF2B5EF4-FFF2-40B4-BE49-F238E27FC236}">
                <a16:creationId xmlns:a16="http://schemas.microsoft.com/office/drawing/2014/main" id="{332A48AD-3182-2932-E3C1-59C657B9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515" y="3429000"/>
            <a:ext cx="3822853" cy="3822853"/>
          </a:xfrm>
          <a:prstGeom prst="rect">
            <a:avLst/>
          </a:prstGeom>
        </p:spPr>
      </p:pic>
    </p:spTree>
    <p:extLst>
      <p:ext uri="{BB962C8B-B14F-4D97-AF65-F5344CB8AC3E}">
        <p14:creationId xmlns:p14="http://schemas.microsoft.com/office/powerpoint/2010/main" val="19677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5C78-4679-13F2-CAAE-061111821CC5}"/>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BDF9860A-839C-3D7A-949B-B7129078FD60}"/>
              </a:ext>
            </a:extLst>
          </p:cNvPr>
          <p:cNvSpPr>
            <a:spLocks noGrp="1"/>
          </p:cNvSpPr>
          <p:nvPr>
            <p:ph idx="1"/>
          </p:nvPr>
        </p:nvSpPr>
        <p:spPr/>
        <p:txBody>
          <a:bodyPr/>
          <a:lstStyle/>
          <a:p>
            <a:r>
              <a:rPr lang="en-US" b="0" i="0" dirty="0">
                <a:solidFill>
                  <a:schemeClr val="tx1"/>
                </a:solidFill>
                <a:effectLst/>
                <a:latin typeface="__Inter_d65c78"/>
              </a:rPr>
              <a:t>The objective of the credit card project is to analyze customer insights and revenue data to identify trends that drive profitability. By examining contributions from different demographics, such as gender and age group, the project aims to inform targeted marketing strategies and optimize product offerings. Additionally, it seeks to assess customer satisfaction levels to enhance service delivery and improve overall customer experience. Ultimately, the goal is to leverage data-driven insights to drive revenue growth and better engage with customers.</a:t>
            </a:r>
            <a:endParaRPr lang="en-US" dirty="0">
              <a:solidFill>
                <a:schemeClr val="tx1"/>
              </a:solidFill>
            </a:endParaRPr>
          </a:p>
        </p:txBody>
      </p:sp>
    </p:spTree>
    <p:extLst>
      <p:ext uri="{BB962C8B-B14F-4D97-AF65-F5344CB8AC3E}">
        <p14:creationId xmlns:p14="http://schemas.microsoft.com/office/powerpoint/2010/main" val="24126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30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3C49-C70B-95B4-1C43-3541460F006C}"/>
              </a:ext>
            </a:extLst>
          </p:cNvPr>
          <p:cNvSpPr>
            <a:spLocks noGrp="1"/>
          </p:cNvSpPr>
          <p:nvPr>
            <p:ph type="title"/>
          </p:nvPr>
        </p:nvSpPr>
        <p:spPr/>
        <p:txBody>
          <a:bodyPr/>
          <a:lstStyle/>
          <a:p>
            <a:r>
              <a:rPr lang="en-US" dirty="0"/>
              <a:t>DAX QUERIES</a:t>
            </a:r>
          </a:p>
        </p:txBody>
      </p:sp>
      <p:sp>
        <p:nvSpPr>
          <p:cNvPr id="3" name="Content Placeholder 2">
            <a:extLst>
              <a:ext uri="{FF2B5EF4-FFF2-40B4-BE49-F238E27FC236}">
                <a16:creationId xmlns:a16="http://schemas.microsoft.com/office/drawing/2014/main" id="{14ED0BD1-E1F5-EC46-8D4F-B7DB9C43B841}"/>
              </a:ext>
            </a:extLst>
          </p:cNvPr>
          <p:cNvSpPr>
            <a:spLocks noGrp="1"/>
          </p:cNvSpPr>
          <p:nvPr>
            <p:ph idx="1"/>
          </p:nvPr>
        </p:nvSpPr>
        <p:spPr/>
        <p:txBody>
          <a:bodyPr/>
          <a:lstStyle/>
          <a:p>
            <a:r>
              <a:rPr lang="en-US" sz="2400" b="0" dirty="0">
                <a:solidFill>
                  <a:schemeClr val="tx1"/>
                </a:solidFill>
                <a:effectLst/>
                <a:latin typeface="Consolas" panose="020B0609020204030204" pitchFamily="49" charset="0"/>
              </a:rPr>
              <a:t>Revenue = </a:t>
            </a:r>
            <a:r>
              <a:rPr lang="en-US" sz="1800" b="0" dirty="0" err="1">
                <a:solidFill>
                  <a:schemeClr val="tx1"/>
                </a:solidFill>
                <a:effectLst/>
                <a:latin typeface="Consolas" panose="020B0609020204030204" pitchFamily="49" charset="0"/>
              </a:rPr>
              <a:t>credit_card</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Annual_Fees</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credit_card</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Total_Trans_Amt</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credit_card</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Interest_Earned</a:t>
            </a:r>
            <a:r>
              <a:rPr lang="en-US" sz="1800" b="0" dirty="0">
                <a:solidFill>
                  <a:schemeClr val="tx1"/>
                </a:solidFill>
                <a:effectLst/>
                <a:latin typeface="Consolas" panose="020B0609020204030204" pitchFamily="49" charset="0"/>
              </a:rPr>
              <a:t>]</a:t>
            </a:r>
          </a:p>
          <a:p>
            <a:pPr marL="0" indent="0">
              <a:buNone/>
            </a:pPr>
            <a:endParaRPr lang="en-US" dirty="0"/>
          </a:p>
          <a:p>
            <a:pPr>
              <a:lnSpc>
                <a:spcPts val="1350"/>
              </a:lnSpc>
            </a:pPr>
            <a:r>
              <a:rPr lang="en-US" b="0" dirty="0" err="1">
                <a:solidFill>
                  <a:schemeClr val="tx1"/>
                </a:solidFill>
                <a:effectLst/>
                <a:latin typeface="Consolas" panose="020B0609020204030204" pitchFamily="49" charset="0"/>
              </a:rPr>
              <a:t>Age_group</a:t>
            </a:r>
            <a:r>
              <a:rPr lang="en-US" b="0" dirty="0">
                <a:solidFill>
                  <a:schemeClr val="tx1"/>
                </a:solidFill>
                <a:effectLst/>
                <a:latin typeface="Consolas" panose="020B0609020204030204" pitchFamily="49" charset="0"/>
              </a:rPr>
              <a:t> = </a:t>
            </a:r>
          </a:p>
          <a:p>
            <a:pPr>
              <a:lnSpc>
                <a:spcPts val="1350"/>
              </a:lnSpc>
            </a:pPr>
            <a:r>
              <a:rPr lang="en-US" sz="2000" b="0" dirty="0">
                <a:solidFill>
                  <a:schemeClr val="tx1"/>
                </a:solidFill>
                <a:effectLst/>
                <a:latin typeface="Consolas" panose="020B0609020204030204" pitchFamily="49" charset="0"/>
              </a:rPr>
              <a:t>SWITCH(TRUE(),customer[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]&lt;30,"20-30",</a:t>
            </a:r>
          </a:p>
          <a:p>
            <a:pPr>
              <a:lnSpc>
                <a:spcPts val="1350"/>
              </a:lnSpc>
            </a:pPr>
            <a:r>
              <a:rPr lang="en-US" sz="2000" b="0" dirty="0">
                <a:solidFill>
                  <a:schemeClr val="tx1"/>
                </a:solidFill>
                <a:effectLst/>
                <a:latin typeface="Consolas" panose="020B0609020204030204" pitchFamily="49" charset="0"/>
              </a:rPr>
              <a:t>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]&gt;=30 &amp;&amp; 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]&lt;40,"30-40",</a:t>
            </a:r>
          </a:p>
          <a:p>
            <a:pPr>
              <a:lnSpc>
                <a:spcPts val="1350"/>
              </a:lnSpc>
            </a:pPr>
            <a:r>
              <a:rPr lang="en-US" sz="2000" b="0" dirty="0">
                <a:solidFill>
                  <a:schemeClr val="tx1"/>
                </a:solidFill>
                <a:effectLst/>
                <a:latin typeface="Consolas" panose="020B0609020204030204" pitchFamily="49" charset="0"/>
              </a:rPr>
              <a:t>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]&gt;=40 &amp;&amp; 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]&lt;50,"40-50",</a:t>
            </a:r>
          </a:p>
          <a:p>
            <a:pPr>
              <a:lnSpc>
                <a:spcPts val="1350"/>
              </a:lnSpc>
            </a:pPr>
            <a:r>
              <a:rPr lang="en-US" sz="2000" b="0" dirty="0">
                <a:solidFill>
                  <a:schemeClr val="tx1"/>
                </a:solidFill>
                <a:effectLst/>
                <a:latin typeface="Consolas" panose="020B0609020204030204" pitchFamily="49" charset="0"/>
              </a:rPr>
              <a:t>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]&gt;=50 &amp;&amp; 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]&lt;60,"50-60",</a:t>
            </a:r>
          </a:p>
          <a:p>
            <a:pPr>
              <a:lnSpc>
                <a:spcPts val="1350"/>
              </a:lnSpc>
            </a:pPr>
            <a:r>
              <a:rPr lang="en-US" sz="2000" b="0" dirty="0">
                <a:solidFill>
                  <a:schemeClr val="tx1"/>
                </a:solidFill>
                <a:effectLst/>
                <a:latin typeface="Consolas" panose="020B0609020204030204" pitchFamily="49" charset="0"/>
              </a:rPr>
              <a:t>customer[</a:t>
            </a:r>
            <a:r>
              <a:rPr lang="en-US" sz="2000" b="0" dirty="0" err="1">
                <a:solidFill>
                  <a:schemeClr val="tx1"/>
                </a:solidFill>
                <a:effectLst/>
                <a:latin typeface="Consolas" panose="020B0609020204030204" pitchFamily="49" charset="0"/>
              </a:rPr>
              <a:t>Customer_Age</a:t>
            </a:r>
            <a:r>
              <a:rPr lang="en-US" sz="2000" b="0" dirty="0">
                <a:solidFill>
                  <a:schemeClr val="tx1"/>
                </a:solidFill>
                <a:effectLst/>
                <a:latin typeface="Consolas" panose="020B0609020204030204" pitchFamily="49" charset="0"/>
              </a:rPr>
              <a:t>]&gt;=60 ,"60+",</a:t>
            </a:r>
          </a:p>
          <a:p>
            <a:pPr>
              <a:lnSpc>
                <a:spcPts val="1350"/>
              </a:lnSpc>
            </a:pPr>
            <a:r>
              <a:rPr lang="en-US" sz="2000" b="0" dirty="0">
                <a:solidFill>
                  <a:schemeClr val="tx1"/>
                </a:solidFill>
                <a:effectLst/>
                <a:latin typeface="Consolas" panose="020B0609020204030204" pitchFamily="49" charset="0"/>
              </a:rPr>
              <a:t>"unknown")</a:t>
            </a:r>
          </a:p>
          <a:p>
            <a:pPr>
              <a:lnSpc>
                <a:spcPts val="1350"/>
              </a:lnSpc>
            </a:pPr>
            <a:endParaRPr lang="en-US" sz="2000" dirty="0">
              <a:solidFill>
                <a:schemeClr val="tx1"/>
              </a:solidFill>
              <a:latin typeface="Consolas" panose="020B0609020204030204" pitchFamily="49" charset="0"/>
            </a:endParaRPr>
          </a:p>
          <a:p>
            <a:pPr>
              <a:lnSpc>
                <a:spcPts val="1350"/>
              </a:lnSpc>
            </a:pPr>
            <a:r>
              <a:rPr lang="en-US" sz="1800" b="0" dirty="0">
                <a:solidFill>
                  <a:schemeClr val="tx1"/>
                </a:solidFill>
                <a:effectLst/>
                <a:latin typeface="Consolas" panose="020B0609020204030204" pitchFamily="49" charset="0"/>
              </a:rPr>
              <a:t>week_num2 = WEEKDAY(</a:t>
            </a:r>
            <a:r>
              <a:rPr lang="en-US" sz="1800" b="0" dirty="0" err="1">
                <a:solidFill>
                  <a:schemeClr val="tx1"/>
                </a:solidFill>
                <a:effectLst/>
                <a:latin typeface="Consolas" panose="020B0609020204030204" pitchFamily="49" charset="0"/>
              </a:rPr>
              <a:t>credit_card</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Week_Start_Date</a:t>
            </a:r>
            <a:r>
              <a:rPr lang="en-US" sz="1800" b="0" dirty="0">
                <a:solidFill>
                  <a:schemeClr val="tx1"/>
                </a:solidFill>
                <a:effectLst/>
                <a:latin typeface="Consolas" panose="020B0609020204030204" pitchFamily="49" charset="0"/>
              </a:rPr>
              <a:t>])</a:t>
            </a:r>
            <a:endParaRPr lang="en-US" sz="1400" b="0" dirty="0">
              <a:solidFill>
                <a:schemeClr val="tx1"/>
              </a:solidFill>
              <a:effectLst/>
              <a:latin typeface="Consolas" panose="020B0609020204030204" pitchFamily="49" charset="0"/>
            </a:endParaRPr>
          </a:p>
          <a:p>
            <a:pPr>
              <a:lnSpc>
                <a:spcPts val="1350"/>
              </a:lnSpc>
            </a:pPr>
            <a:endParaRPr lang="en-US" sz="2000" b="0" dirty="0">
              <a:solidFill>
                <a:schemeClr val="tx1"/>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74927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F9C8-4CC7-3C32-A419-3EC9C6894B09}"/>
              </a:ext>
            </a:extLst>
          </p:cNvPr>
          <p:cNvSpPr>
            <a:spLocks noGrp="1"/>
          </p:cNvSpPr>
          <p:nvPr>
            <p:ph type="title"/>
          </p:nvPr>
        </p:nvSpPr>
        <p:spPr/>
        <p:txBody>
          <a:bodyPr>
            <a:normAutofit/>
          </a:bodyPr>
          <a:lstStyle/>
          <a:p>
            <a:r>
              <a:rPr lang="en-US" sz="3600" dirty="0"/>
              <a:t>PROJECT INSIGHTS:-</a:t>
            </a:r>
          </a:p>
        </p:txBody>
      </p:sp>
      <p:sp>
        <p:nvSpPr>
          <p:cNvPr id="3" name="Content Placeholder 2">
            <a:extLst>
              <a:ext uri="{FF2B5EF4-FFF2-40B4-BE49-F238E27FC236}">
                <a16:creationId xmlns:a16="http://schemas.microsoft.com/office/drawing/2014/main" id="{CE4B2357-A87D-A215-BDEC-B49C54480C59}"/>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OVERALL REVENUE IS  23.44M</a:t>
            </a:r>
          </a:p>
          <a:p>
            <a:r>
              <a:rPr lang="en-US" sz="2000" dirty="0">
                <a:latin typeface="Arial" panose="020B0604020202020204" pitchFamily="34" charset="0"/>
                <a:cs typeface="Arial" panose="020B0604020202020204" pitchFamily="34" charset="0"/>
              </a:rPr>
              <a:t>TOTAL INTEREST EARNED IS  3.32M</a:t>
            </a:r>
          </a:p>
          <a:p>
            <a:r>
              <a:rPr lang="en-US" sz="2000" dirty="0">
                <a:latin typeface="Arial" panose="020B0604020202020204" pitchFamily="34" charset="0"/>
                <a:cs typeface="Arial" panose="020B0604020202020204" pitchFamily="34" charset="0"/>
              </a:rPr>
              <a:t>TOTAL TRANSACTION AMOUNT IS 19M</a:t>
            </a:r>
          </a:p>
          <a:p>
            <a:r>
              <a:rPr lang="en-US" sz="2000" dirty="0">
                <a:latin typeface="Arial" panose="020B0604020202020204" pitchFamily="34" charset="0"/>
                <a:cs typeface="Arial" panose="020B0604020202020204" pitchFamily="34" charset="0"/>
              </a:rPr>
              <a:t>MALE CUSTOMER ARE CONTRIBUTING 12.62M REVENUE AND FEMALE CONTRIBUTING 10.82</a:t>
            </a:r>
          </a:p>
          <a:p>
            <a:r>
              <a:rPr lang="en-US" sz="2000" dirty="0">
                <a:latin typeface="Arial" panose="020B0604020202020204" pitchFamily="34" charset="0"/>
                <a:cs typeface="Arial" panose="020B0604020202020204" pitchFamily="34" charset="0"/>
              </a:rPr>
              <a:t>BLUE AND SILVER CREDIT CARD ARE  TOTALLY CONTRIBUTING TO 22.1</a:t>
            </a:r>
          </a:p>
          <a:p>
            <a:r>
              <a:rPr lang="en-US" sz="2000" dirty="0">
                <a:latin typeface="Arial" panose="020B0604020202020204" pitchFamily="34" charset="0"/>
                <a:cs typeface="Arial" panose="020B0604020202020204" pitchFamily="34" charset="0"/>
              </a:rPr>
              <a:t>40 TO 60 YEARS AGE GROUP PROVIDING MAXIMUM REVENUE</a:t>
            </a:r>
          </a:p>
          <a:p>
            <a:r>
              <a:rPr lang="en-US" sz="2000" dirty="0">
                <a:latin typeface="Arial" panose="020B0604020202020204" pitchFamily="34" charset="0"/>
                <a:cs typeface="Arial" panose="020B0604020202020204" pitchFamily="34" charset="0"/>
              </a:rPr>
              <a:t>BUSINESS MAN AND WHITE COLLAR CUSTOMERS USING MORE CREDIT CARD THAN OTHERS</a:t>
            </a:r>
          </a:p>
          <a:p>
            <a:r>
              <a:rPr lang="en-US" sz="2000" dirty="0">
                <a:latin typeface="Arial" panose="020B0604020202020204" pitchFamily="34" charset="0"/>
                <a:cs typeface="Arial" panose="020B0604020202020204" pitchFamily="34" charset="0"/>
              </a:rPr>
              <a:t>AVERAGE CUSTOMER SATISFACTION SCORE IS 2.86</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3024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70</TotalTime>
  <Words>288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__Inter_d65c78</vt:lpstr>
      <vt:lpstr>Arial</vt:lpstr>
      <vt:lpstr>Baskerville Old Face</vt:lpstr>
      <vt:lpstr>Consolas</vt:lpstr>
      <vt:lpstr>Corbel</vt:lpstr>
      <vt:lpstr>Depth</vt:lpstr>
      <vt:lpstr>CREDIT CARD</vt:lpstr>
      <vt:lpstr>PROJECT OBJECTIVE</vt:lpstr>
      <vt:lpstr>PowerPoint Presentation</vt:lpstr>
      <vt:lpstr>DAX QUERIES</vt:lpstr>
      <vt:lpstr>PROJECT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TDM彡 GEMER</dc:creator>
  <cp:lastModifiedBy>TDM彡 GEMER</cp:lastModifiedBy>
  <cp:revision>1</cp:revision>
  <dcterms:created xsi:type="dcterms:W3CDTF">2024-12-02T10:31:39Z</dcterms:created>
  <dcterms:modified xsi:type="dcterms:W3CDTF">2024-12-02T11:42:30Z</dcterms:modified>
</cp:coreProperties>
</file>