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DM彡 GEMER" userId="388d0b74254c4e69" providerId="LiveId" clId="{10433C44-BA3E-4C3B-BC33-77E13C136947}"/>
    <pc:docChg chg="undo custSel modSld">
      <pc:chgData name="TDM彡 GEMER" userId="388d0b74254c4e69" providerId="LiveId" clId="{10433C44-BA3E-4C3B-BC33-77E13C136947}" dt="2024-12-04T10:41:08.504" v="11" actId="478"/>
      <pc:docMkLst>
        <pc:docMk/>
      </pc:docMkLst>
      <pc:sldChg chg="addSp delSp modSp mod">
        <pc:chgData name="TDM彡 GEMER" userId="388d0b74254c4e69" providerId="LiveId" clId="{10433C44-BA3E-4C3B-BC33-77E13C136947}" dt="2024-12-04T10:41:08.504" v="11" actId="478"/>
        <pc:sldMkLst>
          <pc:docMk/>
          <pc:sldMk cId="3081465088" sldId="274"/>
        </pc:sldMkLst>
        <pc:spChg chg="add del mod">
          <ac:chgData name="TDM彡 GEMER" userId="388d0b74254c4e69" providerId="LiveId" clId="{10433C44-BA3E-4C3B-BC33-77E13C136947}" dt="2024-12-04T10:41:08.504" v="11" actId="478"/>
          <ac:spMkLst>
            <pc:docMk/>
            <pc:sldMk cId="3081465088" sldId="274"/>
            <ac:spMk id="3" creationId="{B3BCB0B1-3ED9-B1CC-DA24-ACC7689E03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63185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7D4179-2F6B-4430-91C7-7BC8DD73160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68570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2693437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1005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74375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3142282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4056934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2903678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79892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371320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274564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7D4179-2F6B-4430-91C7-7BC8DD73160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179917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7D4179-2F6B-4430-91C7-7BC8DD731609}"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426337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346276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251514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67D4179-2F6B-4430-91C7-7BC8DD731609}" type="datetimeFigureOut">
              <a:rPr lang="en-US" smtClean="0"/>
              <a:t>12/4/2024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385328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7D4179-2F6B-4430-91C7-7BC8DD73160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9B769-123B-4AF1-A401-AB00C7F8E797}" type="slidenum">
              <a:rPr lang="en-US" smtClean="0"/>
              <a:t>‹#›</a:t>
            </a:fld>
            <a:endParaRPr lang="en-US"/>
          </a:p>
        </p:txBody>
      </p:sp>
    </p:spTree>
    <p:extLst>
      <p:ext uri="{BB962C8B-B14F-4D97-AF65-F5344CB8AC3E}">
        <p14:creationId xmlns:p14="http://schemas.microsoft.com/office/powerpoint/2010/main" val="166634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7D4179-2F6B-4430-91C7-7BC8DD731609}" type="datetimeFigureOut">
              <a:rPr lang="en-US" smtClean="0"/>
              <a:t>12/4/2024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19B769-123B-4AF1-A401-AB00C7F8E797}" type="slidenum">
              <a:rPr lang="en-US" smtClean="0"/>
              <a:t>‹#›</a:t>
            </a:fld>
            <a:endParaRPr lang="en-US"/>
          </a:p>
        </p:txBody>
      </p:sp>
    </p:spTree>
    <p:extLst>
      <p:ext uri="{BB962C8B-B14F-4D97-AF65-F5344CB8AC3E}">
        <p14:creationId xmlns:p14="http://schemas.microsoft.com/office/powerpoint/2010/main" val="3317728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897D-4689-CF5F-1C34-985F84A06C32}"/>
              </a:ext>
            </a:extLst>
          </p:cNvPr>
          <p:cNvSpPr>
            <a:spLocks noGrp="1"/>
          </p:cNvSpPr>
          <p:nvPr>
            <p:ph type="ctrTitle"/>
          </p:nvPr>
        </p:nvSpPr>
        <p:spPr>
          <a:xfrm>
            <a:off x="1013552" y="-289412"/>
            <a:ext cx="9386372" cy="1655762"/>
          </a:xfrm>
        </p:spPr>
        <p:txBody>
          <a:bodyPr>
            <a:normAutofit/>
          </a:bodyPr>
          <a:lstStyle/>
          <a:p>
            <a:r>
              <a:rPr lang="en-US" sz="4500" dirty="0">
                <a:latin typeface="Bahnschrift" panose="020B0502040204020203" pitchFamily="34" charset="0"/>
              </a:rPr>
              <a:t>GLOBAL ONLINE ORDERS PROJECT </a:t>
            </a:r>
            <a:r>
              <a:rPr lang="en-US" sz="3300" dirty="0">
                <a:latin typeface="Bahnschrift" panose="020B0502040204020203" pitchFamily="34" charset="0"/>
              </a:rPr>
              <a:t>USING SQL</a:t>
            </a:r>
          </a:p>
        </p:txBody>
      </p:sp>
      <p:pic>
        <p:nvPicPr>
          <p:cNvPr id="5" name="Picture 4">
            <a:extLst>
              <a:ext uri="{FF2B5EF4-FFF2-40B4-BE49-F238E27FC236}">
                <a16:creationId xmlns:a16="http://schemas.microsoft.com/office/drawing/2014/main" id="{7BE98DE3-F102-5AD4-1D7D-084B85B56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35" y="297455"/>
            <a:ext cx="793216" cy="694063"/>
          </a:xfrm>
          <a:prstGeom prst="rect">
            <a:avLst/>
          </a:prstGeom>
        </p:spPr>
      </p:pic>
      <p:pic>
        <p:nvPicPr>
          <p:cNvPr id="11" name="Picture 10">
            <a:extLst>
              <a:ext uri="{FF2B5EF4-FFF2-40B4-BE49-F238E27FC236}">
                <a16:creationId xmlns:a16="http://schemas.microsoft.com/office/drawing/2014/main" id="{7882A65D-B2CB-F79D-8829-D5D52F9D8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21" y="1806766"/>
            <a:ext cx="5635269" cy="4850235"/>
          </a:xfrm>
          <a:prstGeom prst="rect">
            <a:avLst/>
          </a:prstGeom>
        </p:spPr>
      </p:pic>
      <p:pic>
        <p:nvPicPr>
          <p:cNvPr id="13" name="Picture 12">
            <a:extLst>
              <a:ext uri="{FF2B5EF4-FFF2-40B4-BE49-F238E27FC236}">
                <a16:creationId xmlns:a16="http://schemas.microsoft.com/office/drawing/2014/main" id="{BB42E11A-1240-9BDF-C4EB-E35F7E8B7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990" y="1806766"/>
            <a:ext cx="5907289" cy="4850235"/>
          </a:xfrm>
          <a:prstGeom prst="rect">
            <a:avLst/>
          </a:prstGeom>
        </p:spPr>
      </p:pic>
    </p:spTree>
    <p:extLst>
      <p:ext uri="{BB962C8B-B14F-4D97-AF65-F5344CB8AC3E}">
        <p14:creationId xmlns:p14="http://schemas.microsoft.com/office/powerpoint/2010/main" val="47514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53272-0B02-4A8F-430F-47B10E459303}"/>
              </a:ext>
            </a:extLst>
          </p:cNvPr>
          <p:cNvSpPr>
            <a:spLocks noGrp="1"/>
          </p:cNvSpPr>
          <p:nvPr>
            <p:ph type="title"/>
          </p:nvPr>
        </p:nvSpPr>
        <p:spPr>
          <a:xfrm>
            <a:off x="591027" y="78144"/>
            <a:ext cx="9404723" cy="1400530"/>
          </a:xfrm>
        </p:spPr>
        <p:txBody>
          <a:bodyPr/>
          <a:lstStyle/>
          <a:p>
            <a:r>
              <a:rPr lang="en-US" sz="3200" dirty="0">
                <a:latin typeface="Bahnschrift" panose="020B0502040204020203" pitchFamily="34" charset="0"/>
              </a:rPr>
              <a:t>How many customers are there in the database</a:t>
            </a:r>
            <a:r>
              <a:rPr lang="en-US" sz="3600" dirty="0">
                <a:latin typeface="Bahnschrift" panose="020B0502040204020203" pitchFamily="34" charset="0"/>
              </a:rPr>
              <a:t>?</a:t>
            </a:r>
          </a:p>
        </p:txBody>
      </p:sp>
      <p:pic>
        <p:nvPicPr>
          <p:cNvPr id="6" name="Picture 5">
            <a:extLst>
              <a:ext uri="{FF2B5EF4-FFF2-40B4-BE49-F238E27FC236}">
                <a16:creationId xmlns:a16="http://schemas.microsoft.com/office/drawing/2014/main" id="{A28ECCA8-5A25-B7DA-C6ED-B7551AEF8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44" y="1577000"/>
            <a:ext cx="7587841" cy="339935"/>
          </a:xfrm>
          <a:prstGeom prst="rect">
            <a:avLst/>
          </a:prstGeom>
        </p:spPr>
      </p:pic>
      <p:pic>
        <p:nvPicPr>
          <p:cNvPr id="8" name="Picture 7">
            <a:extLst>
              <a:ext uri="{FF2B5EF4-FFF2-40B4-BE49-F238E27FC236}">
                <a16:creationId xmlns:a16="http://schemas.microsoft.com/office/drawing/2014/main" id="{679842D0-B841-ADF5-1F2C-6F8DA6A6C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936" y="4414849"/>
            <a:ext cx="3406061" cy="1052434"/>
          </a:xfrm>
          <a:prstGeom prst="rect">
            <a:avLst/>
          </a:prstGeom>
        </p:spPr>
      </p:pic>
      <p:cxnSp>
        <p:nvCxnSpPr>
          <p:cNvPr id="9" name="Straight Arrow Connector 8">
            <a:extLst>
              <a:ext uri="{FF2B5EF4-FFF2-40B4-BE49-F238E27FC236}">
                <a16:creationId xmlns:a16="http://schemas.microsoft.com/office/drawing/2014/main" id="{0941150E-FCF7-24F7-443A-752825CEBA95}"/>
              </a:ext>
            </a:extLst>
          </p:cNvPr>
          <p:cNvCxnSpPr>
            <a:cxnSpLocks/>
          </p:cNvCxnSpPr>
          <p:nvPr/>
        </p:nvCxnSpPr>
        <p:spPr>
          <a:xfrm>
            <a:off x="6096000" y="2357610"/>
            <a:ext cx="0" cy="1663547"/>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705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150960-11F8-A162-3C2F-BF32DE967749}"/>
              </a:ext>
            </a:extLst>
          </p:cNvPr>
          <p:cNvSpPr>
            <a:spLocks noGrp="1"/>
          </p:cNvSpPr>
          <p:nvPr>
            <p:ph type="title"/>
          </p:nvPr>
        </p:nvSpPr>
        <p:spPr>
          <a:xfrm>
            <a:off x="591027" y="78144"/>
            <a:ext cx="9404723" cy="1400530"/>
          </a:xfrm>
        </p:spPr>
        <p:txBody>
          <a:bodyPr/>
          <a:lstStyle/>
          <a:p>
            <a:r>
              <a:rPr lang="en-US" sz="3200" dirty="0">
                <a:latin typeface="Bahnschrift" panose="020B0502040204020203" pitchFamily="34" charset="0"/>
              </a:rPr>
              <a:t>what are all the products available</a:t>
            </a:r>
            <a:r>
              <a:rPr lang="en-US" sz="3600" dirty="0">
                <a:latin typeface="Bahnschrift" panose="020B0502040204020203" pitchFamily="34" charset="0"/>
              </a:rPr>
              <a:t>?</a:t>
            </a:r>
          </a:p>
        </p:txBody>
      </p:sp>
      <p:pic>
        <p:nvPicPr>
          <p:cNvPr id="6" name="Picture 5">
            <a:extLst>
              <a:ext uri="{FF2B5EF4-FFF2-40B4-BE49-F238E27FC236}">
                <a16:creationId xmlns:a16="http://schemas.microsoft.com/office/drawing/2014/main" id="{D8A1CFAF-4C6C-BCF8-A3C6-7965F8A9B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75" y="1478674"/>
            <a:ext cx="6971342" cy="306059"/>
          </a:xfrm>
          <a:prstGeom prst="rect">
            <a:avLst/>
          </a:prstGeom>
        </p:spPr>
      </p:pic>
      <p:pic>
        <p:nvPicPr>
          <p:cNvPr id="10" name="Picture 9">
            <a:extLst>
              <a:ext uri="{FF2B5EF4-FFF2-40B4-BE49-F238E27FC236}">
                <a16:creationId xmlns:a16="http://schemas.microsoft.com/office/drawing/2014/main" id="{D09711DF-BB70-328A-5E28-2BDDD8E41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491" y="4373003"/>
            <a:ext cx="3753418" cy="1400530"/>
          </a:xfrm>
          <a:prstGeom prst="rect">
            <a:avLst/>
          </a:prstGeom>
        </p:spPr>
      </p:pic>
      <p:cxnSp>
        <p:nvCxnSpPr>
          <p:cNvPr id="11" name="Straight Arrow Connector 10">
            <a:extLst>
              <a:ext uri="{FF2B5EF4-FFF2-40B4-BE49-F238E27FC236}">
                <a16:creationId xmlns:a16="http://schemas.microsoft.com/office/drawing/2014/main" id="{29852525-4424-9E11-6FDC-6C75EA245AB0}"/>
              </a:ext>
            </a:extLst>
          </p:cNvPr>
          <p:cNvCxnSpPr>
            <a:cxnSpLocks/>
          </p:cNvCxnSpPr>
          <p:nvPr/>
        </p:nvCxnSpPr>
        <p:spPr>
          <a:xfrm>
            <a:off x="6096000" y="2357610"/>
            <a:ext cx="0" cy="1663547"/>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134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5E680F-C9D6-3F35-0BF2-F60F78A9C1D3}"/>
              </a:ext>
            </a:extLst>
          </p:cNvPr>
          <p:cNvSpPr>
            <a:spLocks noGrp="1"/>
          </p:cNvSpPr>
          <p:nvPr>
            <p:ph type="title"/>
          </p:nvPr>
        </p:nvSpPr>
        <p:spPr>
          <a:xfrm>
            <a:off x="591027" y="78144"/>
            <a:ext cx="9404723" cy="1400530"/>
          </a:xfrm>
        </p:spPr>
        <p:txBody>
          <a:bodyPr/>
          <a:lstStyle/>
          <a:p>
            <a:r>
              <a:rPr lang="en-US" sz="2800" dirty="0">
                <a:latin typeface="Bahnschrift" panose="020B0502040204020203" pitchFamily="34" charset="0"/>
              </a:rPr>
              <a:t>Which products belong to the 'Beverages' category?</a:t>
            </a:r>
          </a:p>
        </p:txBody>
      </p:sp>
      <p:pic>
        <p:nvPicPr>
          <p:cNvPr id="6" name="Picture 5">
            <a:extLst>
              <a:ext uri="{FF2B5EF4-FFF2-40B4-BE49-F238E27FC236}">
                <a16:creationId xmlns:a16="http://schemas.microsoft.com/office/drawing/2014/main" id="{D8EE9E1B-DA10-5C59-ABF9-14271E43B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31" y="1150015"/>
            <a:ext cx="8526065" cy="657317"/>
          </a:xfrm>
          <a:prstGeom prst="rect">
            <a:avLst/>
          </a:prstGeom>
        </p:spPr>
      </p:pic>
      <p:pic>
        <p:nvPicPr>
          <p:cNvPr id="8" name="Picture 7">
            <a:extLst>
              <a:ext uri="{FF2B5EF4-FFF2-40B4-BE49-F238E27FC236}">
                <a16:creationId xmlns:a16="http://schemas.microsoft.com/office/drawing/2014/main" id="{A13231BE-5A5C-57AF-28F5-0B28DCE5E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480" y="3105659"/>
            <a:ext cx="4620270" cy="3400900"/>
          </a:xfrm>
          <a:prstGeom prst="rect">
            <a:avLst/>
          </a:prstGeom>
        </p:spPr>
      </p:pic>
      <p:cxnSp>
        <p:nvCxnSpPr>
          <p:cNvPr id="9" name="Straight Arrow Connector 8">
            <a:extLst>
              <a:ext uri="{FF2B5EF4-FFF2-40B4-BE49-F238E27FC236}">
                <a16:creationId xmlns:a16="http://schemas.microsoft.com/office/drawing/2014/main" id="{31E8505C-0105-503A-0271-7BFF68532E4D}"/>
              </a:ext>
            </a:extLst>
          </p:cNvPr>
          <p:cNvCxnSpPr>
            <a:cxnSpLocks/>
          </p:cNvCxnSpPr>
          <p:nvPr/>
        </p:nvCxnSpPr>
        <p:spPr>
          <a:xfrm flipH="1" flipV="1">
            <a:off x="2016087" y="2357610"/>
            <a:ext cx="3672" cy="2906616"/>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0B6C8AB1-036F-C8B9-E679-9673BAE704AB}"/>
              </a:ext>
            </a:extLst>
          </p:cNvPr>
          <p:cNvCxnSpPr>
            <a:cxnSpLocks/>
          </p:cNvCxnSpPr>
          <p:nvPr/>
        </p:nvCxnSpPr>
        <p:spPr>
          <a:xfrm>
            <a:off x="2016087" y="5264226"/>
            <a:ext cx="2073007" cy="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723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B69A57-410B-F54E-70FF-D705A5FDACD2}"/>
              </a:ext>
            </a:extLst>
          </p:cNvPr>
          <p:cNvSpPr>
            <a:spLocks noGrp="1"/>
          </p:cNvSpPr>
          <p:nvPr>
            <p:ph type="title"/>
          </p:nvPr>
        </p:nvSpPr>
        <p:spPr>
          <a:xfrm>
            <a:off x="591027" y="78144"/>
            <a:ext cx="9404723" cy="1400530"/>
          </a:xfrm>
        </p:spPr>
        <p:txBody>
          <a:bodyPr/>
          <a:lstStyle/>
          <a:p>
            <a:r>
              <a:rPr lang="en-US" sz="2800" dirty="0">
                <a:latin typeface="Bahnschrift" panose="020B0502040204020203" pitchFamily="34" charset="0"/>
              </a:rPr>
              <a:t>What are the top 5 products by total quantity ordered?</a:t>
            </a:r>
          </a:p>
        </p:txBody>
      </p:sp>
      <p:pic>
        <p:nvPicPr>
          <p:cNvPr id="6" name="Picture 5">
            <a:extLst>
              <a:ext uri="{FF2B5EF4-FFF2-40B4-BE49-F238E27FC236}">
                <a16:creationId xmlns:a16="http://schemas.microsoft.com/office/drawing/2014/main" id="{25B21E8E-BE6B-14DD-7DF2-EA74D4C3A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44" y="1124914"/>
            <a:ext cx="9945488" cy="876422"/>
          </a:xfrm>
          <a:prstGeom prst="rect">
            <a:avLst/>
          </a:prstGeom>
        </p:spPr>
      </p:pic>
      <p:pic>
        <p:nvPicPr>
          <p:cNvPr id="10" name="Picture 9">
            <a:extLst>
              <a:ext uri="{FF2B5EF4-FFF2-40B4-BE49-F238E27FC236}">
                <a16:creationId xmlns:a16="http://schemas.microsoft.com/office/drawing/2014/main" id="{DD312072-7C0D-041C-A643-51D963BC0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653" y="4099410"/>
            <a:ext cx="3429479" cy="1810003"/>
          </a:xfrm>
          <a:prstGeom prst="rect">
            <a:avLst/>
          </a:prstGeom>
        </p:spPr>
      </p:pic>
      <p:cxnSp>
        <p:nvCxnSpPr>
          <p:cNvPr id="11" name="Straight Arrow Connector 10">
            <a:extLst>
              <a:ext uri="{FF2B5EF4-FFF2-40B4-BE49-F238E27FC236}">
                <a16:creationId xmlns:a16="http://schemas.microsoft.com/office/drawing/2014/main" id="{D0C58A57-8CA9-5D47-EA6E-E35CE4A61ED6}"/>
              </a:ext>
            </a:extLst>
          </p:cNvPr>
          <p:cNvCxnSpPr>
            <a:cxnSpLocks/>
          </p:cNvCxnSpPr>
          <p:nvPr/>
        </p:nvCxnSpPr>
        <p:spPr>
          <a:xfrm flipH="1" flipV="1">
            <a:off x="2016087" y="2357610"/>
            <a:ext cx="3672" cy="2906616"/>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BD3F594F-4B13-A485-94DD-86750ECCA034}"/>
              </a:ext>
            </a:extLst>
          </p:cNvPr>
          <p:cNvCxnSpPr>
            <a:cxnSpLocks/>
          </p:cNvCxnSpPr>
          <p:nvPr/>
        </p:nvCxnSpPr>
        <p:spPr>
          <a:xfrm>
            <a:off x="2016087" y="5264226"/>
            <a:ext cx="4079913" cy="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60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C61664-1810-D585-D9E7-34135ECA0602}"/>
              </a:ext>
            </a:extLst>
          </p:cNvPr>
          <p:cNvSpPr>
            <a:spLocks noGrp="1"/>
          </p:cNvSpPr>
          <p:nvPr>
            <p:ph type="title"/>
          </p:nvPr>
        </p:nvSpPr>
        <p:spPr>
          <a:xfrm>
            <a:off x="591027" y="78144"/>
            <a:ext cx="9404723" cy="1400530"/>
          </a:xfrm>
        </p:spPr>
        <p:txBody>
          <a:bodyPr/>
          <a:lstStyle/>
          <a:p>
            <a:r>
              <a:rPr lang="en-US" sz="2800" dirty="0">
                <a:latin typeface="Bahnschrift" panose="020B0502040204020203" pitchFamily="34" charset="0"/>
              </a:rPr>
              <a:t>What is the total sales amount for each product category?</a:t>
            </a:r>
          </a:p>
        </p:txBody>
      </p:sp>
      <p:pic>
        <p:nvPicPr>
          <p:cNvPr id="6" name="Picture 5">
            <a:extLst>
              <a:ext uri="{FF2B5EF4-FFF2-40B4-BE49-F238E27FC236}">
                <a16:creationId xmlns:a16="http://schemas.microsoft.com/office/drawing/2014/main" id="{737708BB-1477-A610-2AB0-7049095AB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0" y="1333208"/>
            <a:ext cx="10136015" cy="905001"/>
          </a:xfrm>
          <a:prstGeom prst="rect">
            <a:avLst/>
          </a:prstGeom>
        </p:spPr>
      </p:pic>
      <p:pic>
        <p:nvPicPr>
          <p:cNvPr id="8" name="Picture 7">
            <a:extLst>
              <a:ext uri="{FF2B5EF4-FFF2-40B4-BE49-F238E27FC236}">
                <a16:creationId xmlns:a16="http://schemas.microsoft.com/office/drawing/2014/main" id="{C41A1510-6222-856C-951A-1D4B60DD2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450" y="3493273"/>
            <a:ext cx="3077004" cy="2381582"/>
          </a:xfrm>
          <a:prstGeom prst="rect">
            <a:avLst/>
          </a:prstGeom>
        </p:spPr>
      </p:pic>
      <p:cxnSp>
        <p:nvCxnSpPr>
          <p:cNvPr id="9" name="Straight Arrow Connector 8">
            <a:extLst>
              <a:ext uri="{FF2B5EF4-FFF2-40B4-BE49-F238E27FC236}">
                <a16:creationId xmlns:a16="http://schemas.microsoft.com/office/drawing/2014/main" id="{829D3B5E-2F18-DF58-B9EB-5EC21971958C}"/>
              </a:ext>
            </a:extLst>
          </p:cNvPr>
          <p:cNvCxnSpPr>
            <a:cxnSpLocks/>
          </p:cNvCxnSpPr>
          <p:nvPr/>
        </p:nvCxnSpPr>
        <p:spPr>
          <a:xfrm flipH="1" flipV="1">
            <a:off x="2016087" y="2357610"/>
            <a:ext cx="3672" cy="2906616"/>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01D96C80-767D-C12B-BCB8-CFAC4DFCF9E6}"/>
              </a:ext>
            </a:extLst>
          </p:cNvPr>
          <p:cNvCxnSpPr>
            <a:cxnSpLocks/>
          </p:cNvCxnSpPr>
          <p:nvPr/>
        </p:nvCxnSpPr>
        <p:spPr>
          <a:xfrm>
            <a:off x="2016087" y="5264226"/>
            <a:ext cx="4079913" cy="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07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2B8952-5023-DC37-A240-05B9EFFF3517}"/>
              </a:ext>
            </a:extLst>
          </p:cNvPr>
          <p:cNvSpPr>
            <a:spLocks noGrp="1"/>
          </p:cNvSpPr>
          <p:nvPr>
            <p:ph type="title"/>
          </p:nvPr>
        </p:nvSpPr>
        <p:spPr>
          <a:xfrm>
            <a:off x="591027" y="78144"/>
            <a:ext cx="9404723" cy="1400530"/>
          </a:xfrm>
        </p:spPr>
        <p:txBody>
          <a:bodyPr/>
          <a:lstStyle/>
          <a:p>
            <a:r>
              <a:rPr lang="en-US" sz="2800" dirty="0">
                <a:latin typeface="Bahnschrift" panose="020B0502040204020203" pitchFamily="34" charset="0"/>
              </a:rPr>
              <a:t>How many customers have placed more than one order?</a:t>
            </a:r>
          </a:p>
        </p:txBody>
      </p:sp>
      <p:pic>
        <p:nvPicPr>
          <p:cNvPr id="6" name="Picture 5">
            <a:extLst>
              <a:ext uri="{FF2B5EF4-FFF2-40B4-BE49-F238E27FC236}">
                <a16:creationId xmlns:a16="http://schemas.microsoft.com/office/drawing/2014/main" id="{17C5FAF0-3850-4FFE-BA32-8905B1BB9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96" y="983305"/>
            <a:ext cx="9907383" cy="990738"/>
          </a:xfrm>
          <a:prstGeom prst="rect">
            <a:avLst/>
          </a:prstGeom>
        </p:spPr>
      </p:pic>
      <p:pic>
        <p:nvPicPr>
          <p:cNvPr id="8" name="Picture 7">
            <a:extLst>
              <a:ext uri="{FF2B5EF4-FFF2-40B4-BE49-F238E27FC236}">
                <a16:creationId xmlns:a16="http://schemas.microsoft.com/office/drawing/2014/main" id="{359A5FFB-FBBC-44F5-3966-32DE72D46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908" y="3074357"/>
            <a:ext cx="4515480" cy="3000794"/>
          </a:xfrm>
          <a:prstGeom prst="rect">
            <a:avLst/>
          </a:prstGeom>
        </p:spPr>
      </p:pic>
      <p:cxnSp>
        <p:nvCxnSpPr>
          <p:cNvPr id="9" name="Straight Arrow Connector 8">
            <a:extLst>
              <a:ext uri="{FF2B5EF4-FFF2-40B4-BE49-F238E27FC236}">
                <a16:creationId xmlns:a16="http://schemas.microsoft.com/office/drawing/2014/main" id="{DF1753CC-EA3B-B432-0257-70F9EB86465B}"/>
              </a:ext>
            </a:extLst>
          </p:cNvPr>
          <p:cNvCxnSpPr>
            <a:cxnSpLocks/>
          </p:cNvCxnSpPr>
          <p:nvPr/>
        </p:nvCxnSpPr>
        <p:spPr>
          <a:xfrm flipH="1" flipV="1">
            <a:off x="2016087" y="2357610"/>
            <a:ext cx="3672" cy="2906616"/>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9B10A60D-D690-4165-D4F4-CBF234716B7A}"/>
              </a:ext>
            </a:extLst>
          </p:cNvPr>
          <p:cNvCxnSpPr>
            <a:cxnSpLocks/>
          </p:cNvCxnSpPr>
          <p:nvPr/>
        </p:nvCxnSpPr>
        <p:spPr>
          <a:xfrm>
            <a:off x="2016087" y="5264226"/>
            <a:ext cx="2996588" cy="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B40A72-B766-F510-54BF-1E3F3C5A3DFA}"/>
              </a:ext>
            </a:extLst>
          </p:cNvPr>
          <p:cNvSpPr>
            <a:spLocks noGrp="1"/>
          </p:cNvSpPr>
          <p:nvPr>
            <p:ph type="title"/>
          </p:nvPr>
        </p:nvSpPr>
        <p:spPr>
          <a:xfrm>
            <a:off x="591027" y="78144"/>
            <a:ext cx="9404723" cy="1400530"/>
          </a:xfrm>
        </p:spPr>
        <p:txBody>
          <a:bodyPr/>
          <a:lstStyle/>
          <a:p>
            <a:r>
              <a:rPr lang="en-US" sz="2800" dirty="0">
                <a:latin typeface="Bahnschrift" panose="020B0502040204020203" pitchFamily="34" charset="0"/>
              </a:rPr>
              <a:t>Which employee has the highest total sales amount ?</a:t>
            </a:r>
          </a:p>
        </p:txBody>
      </p:sp>
      <p:pic>
        <p:nvPicPr>
          <p:cNvPr id="6" name="Picture 5">
            <a:extLst>
              <a:ext uri="{FF2B5EF4-FFF2-40B4-BE49-F238E27FC236}">
                <a16:creationId xmlns:a16="http://schemas.microsoft.com/office/drawing/2014/main" id="{91BDB437-2BC1-B8FA-6361-12EED28EB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76" y="1085522"/>
            <a:ext cx="7516274" cy="2343477"/>
          </a:xfrm>
          <a:prstGeom prst="rect">
            <a:avLst/>
          </a:prstGeom>
        </p:spPr>
      </p:pic>
      <p:pic>
        <p:nvPicPr>
          <p:cNvPr id="8" name="Picture 7">
            <a:extLst>
              <a:ext uri="{FF2B5EF4-FFF2-40B4-BE49-F238E27FC236}">
                <a16:creationId xmlns:a16="http://schemas.microsoft.com/office/drawing/2014/main" id="{FD23278F-64D7-E6D5-D619-A73BBB24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269" y="5041125"/>
            <a:ext cx="3753374" cy="962159"/>
          </a:xfrm>
          <a:prstGeom prst="rect">
            <a:avLst/>
          </a:prstGeom>
        </p:spPr>
      </p:pic>
      <p:cxnSp>
        <p:nvCxnSpPr>
          <p:cNvPr id="9" name="Straight Arrow Connector 8">
            <a:extLst>
              <a:ext uri="{FF2B5EF4-FFF2-40B4-BE49-F238E27FC236}">
                <a16:creationId xmlns:a16="http://schemas.microsoft.com/office/drawing/2014/main" id="{EE9A6CFA-AA34-BBFE-EEFD-7CB20C506703}"/>
              </a:ext>
            </a:extLst>
          </p:cNvPr>
          <p:cNvCxnSpPr>
            <a:cxnSpLocks/>
          </p:cNvCxnSpPr>
          <p:nvPr/>
        </p:nvCxnSpPr>
        <p:spPr>
          <a:xfrm>
            <a:off x="6044588" y="3888954"/>
            <a:ext cx="0" cy="716097"/>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647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F535DBE-5227-D9EC-8384-E4A0E7B19B08}"/>
              </a:ext>
            </a:extLst>
          </p:cNvPr>
          <p:cNvSpPr>
            <a:spLocks noGrp="1"/>
          </p:cNvSpPr>
          <p:nvPr>
            <p:ph type="title"/>
          </p:nvPr>
        </p:nvSpPr>
        <p:spPr>
          <a:xfrm>
            <a:off x="591027" y="78144"/>
            <a:ext cx="9404723" cy="1400530"/>
          </a:xfrm>
        </p:spPr>
        <p:txBody>
          <a:bodyPr/>
          <a:lstStyle/>
          <a:p>
            <a:r>
              <a:rPr lang="en-US" sz="2800" dirty="0">
                <a:latin typeface="Bahnschrift" panose="020B0502040204020203" pitchFamily="34" charset="0"/>
              </a:rPr>
              <a:t>Which supplier provides the highest number of products?</a:t>
            </a:r>
          </a:p>
        </p:txBody>
      </p:sp>
      <p:pic>
        <p:nvPicPr>
          <p:cNvPr id="7" name="Picture 6">
            <a:extLst>
              <a:ext uri="{FF2B5EF4-FFF2-40B4-BE49-F238E27FC236}">
                <a16:creationId xmlns:a16="http://schemas.microsoft.com/office/drawing/2014/main" id="{E44022AE-1F63-59AD-24F3-B5B4ADBC0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27" y="1478674"/>
            <a:ext cx="9221487" cy="952633"/>
          </a:xfrm>
          <a:prstGeom prst="rect">
            <a:avLst/>
          </a:prstGeom>
        </p:spPr>
      </p:pic>
      <p:pic>
        <p:nvPicPr>
          <p:cNvPr id="9" name="Picture 8">
            <a:extLst>
              <a:ext uri="{FF2B5EF4-FFF2-40B4-BE49-F238E27FC236}">
                <a16:creationId xmlns:a16="http://schemas.microsoft.com/office/drawing/2014/main" id="{4DA42B42-287E-742F-7747-0CF586935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530" y="4557816"/>
            <a:ext cx="5858806" cy="1060786"/>
          </a:xfrm>
          <a:prstGeom prst="rect">
            <a:avLst/>
          </a:prstGeom>
        </p:spPr>
      </p:pic>
      <p:cxnSp>
        <p:nvCxnSpPr>
          <p:cNvPr id="10" name="Straight Arrow Connector 9">
            <a:extLst>
              <a:ext uri="{FF2B5EF4-FFF2-40B4-BE49-F238E27FC236}">
                <a16:creationId xmlns:a16="http://schemas.microsoft.com/office/drawing/2014/main" id="{492474D1-7722-0EC2-42C4-43C295C0E948}"/>
              </a:ext>
            </a:extLst>
          </p:cNvPr>
          <p:cNvCxnSpPr>
            <a:cxnSpLocks/>
          </p:cNvCxnSpPr>
          <p:nvPr/>
        </p:nvCxnSpPr>
        <p:spPr>
          <a:xfrm>
            <a:off x="6011537" y="2743200"/>
            <a:ext cx="0" cy="1597446"/>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71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810CCA-73E7-8133-C163-46C34162F8B3}"/>
              </a:ext>
            </a:extLst>
          </p:cNvPr>
          <p:cNvSpPr>
            <a:spLocks noGrp="1"/>
          </p:cNvSpPr>
          <p:nvPr>
            <p:ph type="title"/>
          </p:nvPr>
        </p:nvSpPr>
        <p:spPr>
          <a:xfrm>
            <a:off x="591027" y="78144"/>
            <a:ext cx="9404723" cy="1400530"/>
          </a:xfrm>
        </p:spPr>
        <p:txBody>
          <a:bodyPr/>
          <a:lstStyle/>
          <a:p>
            <a:r>
              <a:rPr lang="en-US" sz="2800" dirty="0">
                <a:latin typeface="Bahnschrift" panose="020B0502040204020203" pitchFamily="34" charset="0"/>
              </a:rPr>
              <a:t>How have orders changed over the months? Provide the total number of orders per month.?</a:t>
            </a:r>
          </a:p>
        </p:txBody>
      </p:sp>
      <p:pic>
        <p:nvPicPr>
          <p:cNvPr id="6" name="Picture 5">
            <a:extLst>
              <a:ext uri="{FF2B5EF4-FFF2-40B4-BE49-F238E27FC236}">
                <a16:creationId xmlns:a16="http://schemas.microsoft.com/office/drawing/2014/main" id="{129FA41B-7033-2A4D-8E5E-78A28B689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18" y="1680918"/>
            <a:ext cx="8516539" cy="571580"/>
          </a:xfrm>
          <a:prstGeom prst="rect">
            <a:avLst/>
          </a:prstGeom>
        </p:spPr>
      </p:pic>
      <p:pic>
        <p:nvPicPr>
          <p:cNvPr id="8" name="Picture 7">
            <a:extLst>
              <a:ext uri="{FF2B5EF4-FFF2-40B4-BE49-F238E27FC236}">
                <a16:creationId xmlns:a16="http://schemas.microsoft.com/office/drawing/2014/main" id="{33F9663E-B19C-D307-950C-387D55F9C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275" y="3805876"/>
            <a:ext cx="3353268" cy="2353003"/>
          </a:xfrm>
          <a:prstGeom prst="rect">
            <a:avLst/>
          </a:prstGeom>
        </p:spPr>
      </p:pic>
      <p:cxnSp>
        <p:nvCxnSpPr>
          <p:cNvPr id="9" name="Straight Arrow Connector 8">
            <a:extLst>
              <a:ext uri="{FF2B5EF4-FFF2-40B4-BE49-F238E27FC236}">
                <a16:creationId xmlns:a16="http://schemas.microsoft.com/office/drawing/2014/main" id="{88552C9C-8939-8624-77EC-E1F16C427510}"/>
              </a:ext>
            </a:extLst>
          </p:cNvPr>
          <p:cNvCxnSpPr>
            <a:cxnSpLocks/>
          </p:cNvCxnSpPr>
          <p:nvPr/>
        </p:nvCxnSpPr>
        <p:spPr>
          <a:xfrm flipH="1" flipV="1">
            <a:off x="2699132" y="2454742"/>
            <a:ext cx="3672" cy="2906616"/>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4F7F79A4-FA1A-0F5C-C18C-3B7E76ADF6AA}"/>
              </a:ext>
            </a:extLst>
          </p:cNvPr>
          <p:cNvCxnSpPr>
            <a:cxnSpLocks/>
          </p:cNvCxnSpPr>
          <p:nvPr/>
        </p:nvCxnSpPr>
        <p:spPr>
          <a:xfrm>
            <a:off x="2699132" y="5361358"/>
            <a:ext cx="2996588" cy="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5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E403-C054-4053-A1C8-55E7F149FDCB}"/>
              </a:ext>
            </a:extLst>
          </p:cNvPr>
          <p:cNvSpPr>
            <a:spLocks noGrp="1"/>
          </p:cNvSpPr>
          <p:nvPr>
            <p:ph type="title"/>
          </p:nvPr>
        </p:nvSpPr>
        <p:spPr>
          <a:xfrm>
            <a:off x="4226593" y="1609488"/>
            <a:ext cx="7275017" cy="2510819"/>
          </a:xfrm>
        </p:spPr>
        <p:txBody>
          <a:bodyPr/>
          <a:lstStyle/>
          <a:p>
            <a:r>
              <a:rPr lang="en-US" sz="6000" dirty="0">
                <a:latin typeface="Arial Black" panose="020B0A04020102020204" pitchFamily="34" charset="0"/>
              </a:rPr>
              <a:t>THANK</a:t>
            </a:r>
            <a:br>
              <a:rPr lang="en-US" sz="6000" dirty="0">
                <a:latin typeface="Arial Black" panose="020B0A04020102020204" pitchFamily="34" charset="0"/>
              </a:rPr>
            </a:br>
            <a:r>
              <a:rPr lang="en-US" sz="6000" dirty="0">
                <a:latin typeface="Arial Black" panose="020B0A04020102020204" pitchFamily="34" charset="0"/>
              </a:rPr>
              <a:t>  YOU!</a:t>
            </a:r>
          </a:p>
        </p:txBody>
      </p:sp>
      <p:sp>
        <p:nvSpPr>
          <p:cNvPr id="4" name="TextBox 3">
            <a:extLst>
              <a:ext uri="{FF2B5EF4-FFF2-40B4-BE49-F238E27FC236}">
                <a16:creationId xmlns:a16="http://schemas.microsoft.com/office/drawing/2014/main" id="{D806F189-29DF-F638-F901-9C1C7C1CDDEA}"/>
              </a:ext>
            </a:extLst>
          </p:cNvPr>
          <p:cNvSpPr txBox="1"/>
          <p:nvPr/>
        </p:nvSpPr>
        <p:spPr>
          <a:xfrm>
            <a:off x="10047383" y="5063846"/>
            <a:ext cx="2456761" cy="369332"/>
          </a:xfrm>
          <a:prstGeom prst="rect">
            <a:avLst/>
          </a:prstGeom>
          <a:noFill/>
        </p:spPr>
        <p:txBody>
          <a:bodyPr wrap="square" rtlCol="0">
            <a:spAutoFit/>
          </a:bodyPr>
          <a:lstStyle/>
          <a:p>
            <a:r>
              <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rPr>
              <a:t>KISHAN GUPTA</a:t>
            </a:r>
          </a:p>
        </p:txBody>
      </p:sp>
    </p:spTree>
    <p:extLst>
      <p:ext uri="{BB962C8B-B14F-4D97-AF65-F5344CB8AC3E}">
        <p14:creationId xmlns:p14="http://schemas.microsoft.com/office/powerpoint/2010/main" val="308146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1B7F-1207-2D28-75C1-E58E2EE156D5}"/>
              </a:ext>
            </a:extLst>
          </p:cNvPr>
          <p:cNvSpPr>
            <a:spLocks noGrp="1"/>
          </p:cNvSpPr>
          <p:nvPr>
            <p:ph type="title"/>
          </p:nvPr>
        </p:nvSpPr>
        <p:spPr/>
        <p:txBody>
          <a:bodyPr/>
          <a:lstStyle/>
          <a:p>
            <a:r>
              <a:rPr lang="en-US" dirty="0">
                <a:latin typeface="Arial Rounded MT Bold" panose="020F0704030504030204" pitchFamily="34" charset="0"/>
              </a:rPr>
              <a:t>INTRODUCTION TO THE PROJECT</a:t>
            </a:r>
          </a:p>
        </p:txBody>
      </p:sp>
      <p:sp>
        <p:nvSpPr>
          <p:cNvPr id="4" name="TextBox 3">
            <a:extLst>
              <a:ext uri="{FF2B5EF4-FFF2-40B4-BE49-F238E27FC236}">
                <a16:creationId xmlns:a16="http://schemas.microsoft.com/office/drawing/2014/main" id="{C1E3CF32-584E-F7E1-5FDA-7E9859E94162}"/>
              </a:ext>
            </a:extLst>
          </p:cNvPr>
          <p:cNvSpPr txBox="1"/>
          <p:nvPr/>
        </p:nvSpPr>
        <p:spPr>
          <a:xfrm>
            <a:off x="646111" y="1762698"/>
            <a:ext cx="10822448" cy="3539430"/>
          </a:xfrm>
          <a:prstGeom prst="rect">
            <a:avLst/>
          </a:prstGeom>
          <a:noFill/>
        </p:spPr>
        <p:txBody>
          <a:bodyPr wrap="square" rtlCol="0">
            <a:spAutoFit/>
          </a:bodyPr>
          <a:lstStyle/>
          <a:p>
            <a:r>
              <a:rPr lang="en-US" sz="2800" b="0" i="0" dirty="0">
                <a:solidFill>
                  <a:schemeClr val="tx1">
                    <a:lumMod val="95000"/>
                  </a:schemeClr>
                </a:solidFill>
                <a:effectLst/>
                <a:latin typeface="__Inter_d65c78"/>
              </a:rPr>
              <a:t>This project focuses on analyzing a relational database that captures various aspects of a fictional company's operations, including products, customers, employees, and orders. By using SQL queries, we aim to extract valuable insights from the data, such as sales trends, customer behaviors, and employee performance. The findings will help inform strategic decisions and improve overall business efficiency. This analysis serves as a practical application of data management and analytics in a real-world context.</a:t>
            </a:r>
            <a:endParaRPr lang="en-US" sz="2800" dirty="0">
              <a:solidFill>
                <a:schemeClr val="tx1">
                  <a:lumMod val="95000"/>
                </a:schemeClr>
              </a:solidFill>
            </a:endParaRPr>
          </a:p>
        </p:txBody>
      </p:sp>
    </p:spTree>
    <p:extLst>
      <p:ext uri="{BB962C8B-B14F-4D97-AF65-F5344CB8AC3E}">
        <p14:creationId xmlns:p14="http://schemas.microsoft.com/office/powerpoint/2010/main" val="38518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FF36-3D42-83B2-5FCE-5B37C82F860B}"/>
              </a:ext>
            </a:extLst>
          </p:cNvPr>
          <p:cNvSpPr>
            <a:spLocks noGrp="1"/>
          </p:cNvSpPr>
          <p:nvPr>
            <p:ph type="title"/>
          </p:nvPr>
        </p:nvSpPr>
        <p:spPr>
          <a:xfrm>
            <a:off x="591027" y="78144"/>
            <a:ext cx="9404723" cy="1400530"/>
          </a:xfrm>
        </p:spPr>
        <p:txBody>
          <a:bodyPr/>
          <a:lstStyle/>
          <a:p>
            <a:r>
              <a:rPr lang="en-US" dirty="0">
                <a:latin typeface="Bahnschrift" panose="020B0502040204020203" pitchFamily="34" charset="0"/>
              </a:rPr>
              <a:t>Find all customers from USA ?</a:t>
            </a:r>
          </a:p>
        </p:txBody>
      </p:sp>
      <p:pic>
        <p:nvPicPr>
          <p:cNvPr id="5" name="Picture 4">
            <a:extLst>
              <a:ext uri="{FF2B5EF4-FFF2-40B4-BE49-F238E27FC236}">
                <a16:creationId xmlns:a16="http://schemas.microsoft.com/office/drawing/2014/main" id="{EE5A66AA-3799-AB43-F119-E6BA2834D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31" y="1297673"/>
            <a:ext cx="5401429" cy="362001"/>
          </a:xfrm>
          <a:prstGeom prst="rect">
            <a:avLst/>
          </a:prstGeom>
        </p:spPr>
      </p:pic>
      <p:pic>
        <p:nvPicPr>
          <p:cNvPr id="7" name="Picture 6">
            <a:extLst>
              <a:ext uri="{FF2B5EF4-FFF2-40B4-BE49-F238E27FC236}">
                <a16:creationId xmlns:a16="http://schemas.microsoft.com/office/drawing/2014/main" id="{B6DFCEAE-6516-7BE8-4B88-0172B1C0E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391" y="3574165"/>
            <a:ext cx="10250330" cy="2286809"/>
          </a:xfrm>
          <a:prstGeom prst="rect">
            <a:avLst/>
          </a:prstGeom>
        </p:spPr>
      </p:pic>
      <p:cxnSp>
        <p:nvCxnSpPr>
          <p:cNvPr id="9" name="Straight Arrow Connector 8">
            <a:extLst>
              <a:ext uri="{FF2B5EF4-FFF2-40B4-BE49-F238E27FC236}">
                <a16:creationId xmlns:a16="http://schemas.microsoft.com/office/drawing/2014/main" id="{23E7AC73-E17B-089C-4E25-CE0394107783}"/>
              </a:ext>
            </a:extLst>
          </p:cNvPr>
          <p:cNvCxnSpPr/>
          <p:nvPr/>
        </p:nvCxnSpPr>
        <p:spPr>
          <a:xfrm>
            <a:off x="3855904" y="1961002"/>
            <a:ext cx="0" cy="1299991"/>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31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967A40-DDEA-EA22-C80C-979AC42004C4}"/>
              </a:ext>
            </a:extLst>
          </p:cNvPr>
          <p:cNvSpPr>
            <a:spLocks noGrp="1"/>
          </p:cNvSpPr>
          <p:nvPr>
            <p:ph type="title"/>
          </p:nvPr>
        </p:nvSpPr>
        <p:spPr>
          <a:xfrm>
            <a:off x="591027" y="78144"/>
            <a:ext cx="9404723" cy="1400530"/>
          </a:xfrm>
        </p:spPr>
        <p:txBody>
          <a:bodyPr/>
          <a:lstStyle/>
          <a:p>
            <a:r>
              <a:rPr lang="en-US" sz="3600" dirty="0">
                <a:latin typeface="Bahnschrift" panose="020B0502040204020203" pitchFamily="34" charset="0"/>
              </a:rPr>
              <a:t>Find all suppliers from a specific country?</a:t>
            </a:r>
          </a:p>
        </p:txBody>
      </p:sp>
      <p:pic>
        <p:nvPicPr>
          <p:cNvPr id="6" name="Picture 5">
            <a:extLst>
              <a:ext uri="{FF2B5EF4-FFF2-40B4-BE49-F238E27FC236}">
                <a16:creationId xmlns:a16="http://schemas.microsoft.com/office/drawing/2014/main" id="{4367A6E3-6208-BD8D-665F-E5D499BB8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11" y="1335779"/>
            <a:ext cx="7247457" cy="404886"/>
          </a:xfrm>
          <a:prstGeom prst="rect">
            <a:avLst/>
          </a:prstGeom>
        </p:spPr>
      </p:pic>
      <p:pic>
        <p:nvPicPr>
          <p:cNvPr id="8" name="Picture 7">
            <a:extLst>
              <a:ext uri="{FF2B5EF4-FFF2-40B4-BE49-F238E27FC236}">
                <a16:creationId xmlns:a16="http://schemas.microsoft.com/office/drawing/2014/main" id="{91615AF8-37BB-E0BD-C5D1-FBE47D10B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27" y="3832283"/>
            <a:ext cx="11222016" cy="1951572"/>
          </a:xfrm>
          <a:prstGeom prst="rect">
            <a:avLst/>
          </a:prstGeom>
        </p:spPr>
      </p:pic>
      <p:cxnSp>
        <p:nvCxnSpPr>
          <p:cNvPr id="9" name="Straight Arrow Connector 8">
            <a:extLst>
              <a:ext uri="{FF2B5EF4-FFF2-40B4-BE49-F238E27FC236}">
                <a16:creationId xmlns:a16="http://schemas.microsoft.com/office/drawing/2014/main" id="{6681344D-925B-E8F2-F57B-1499DD845907}"/>
              </a:ext>
            </a:extLst>
          </p:cNvPr>
          <p:cNvCxnSpPr/>
          <p:nvPr/>
        </p:nvCxnSpPr>
        <p:spPr>
          <a:xfrm>
            <a:off x="3855904" y="1961002"/>
            <a:ext cx="0" cy="1299991"/>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964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4A33DA4-217F-2B1D-26AA-FFA5138380AC}"/>
              </a:ext>
            </a:extLst>
          </p:cNvPr>
          <p:cNvCxnSpPr>
            <a:cxnSpLocks/>
          </p:cNvCxnSpPr>
          <p:nvPr/>
        </p:nvCxnSpPr>
        <p:spPr>
          <a:xfrm>
            <a:off x="4351664" y="4010140"/>
            <a:ext cx="2831334" cy="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F35C2206-F820-0F1B-CB64-5AE70263C635}"/>
              </a:ext>
            </a:extLst>
          </p:cNvPr>
          <p:cNvSpPr>
            <a:spLocks noGrp="1"/>
          </p:cNvSpPr>
          <p:nvPr>
            <p:ph type="title"/>
          </p:nvPr>
        </p:nvSpPr>
        <p:spPr>
          <a:xfrm>
            <a:off x="591027" y="78144"/>
            <a:ext cx="9404723" cy="1400530"/>
          </a:xfrm>
        </p:spPr>
        <p:txBody>
          <a:bodyPr/>
          <a:lstStyle/>
          <a:p>
            <a:r>
              <a:rPr lang="en-US" sz="3000" dirty="0">
                <a:latin typeface="Bahnschrift" panose="020B0502040204020203" pitchFamily="34" charset="0"/>
              </a:rPr>
              <a:t>Find the total number of customers in each country?</a:t>
            </a:r>
          </a:p>
        </p:txBody>
      </p:sp>
      <p:pic>
        <p:nvPicPr>
          <p:cNvPr id="11" name="Picture 10">
            <a:extLst>
              <a:ext uri="{FF2B5EF4-FFF2-40B4-BE49-F238E27FC236}">
                <a16:creationId xmlns:a16="http://schemas.microsoft.com/office/drawing/2014/main" id="{552F4B28-DB9D-A8FD-982D-D9870F374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2" y="1013767"/>
            <a:ext cx="8735644" cy="357546"/>
          </a:xfrm>
          <a:prstGeom prst="rect">
            <a:avLst/>
          </a:prstGeom>
        </p:spPr>
      </p:pic>
      <p:pic>
        <p:nvPicPr>
          <p:cNvPr id="13" name="Picture 12">
            <a:extLst>
              <a:ext uri="{FF2B5EF4-FFF2-40B4-BE49-F238E27FC236}">
                <a16:creationId xmlns:a16="http://schemas.microsoft.com/office/drawing/2014/main" id="{F618EA44-1284-84A6-DB1F-B7E3D7673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436" y="1478674"/>
            <a:ext cx="2972215" cy="3219899"/>
          </a:xfrm>
          <a:prstGeom prst="rect">
            <a:avLst/>
          </a:prstGeom>
        </p:spPr>
      </p:pic>
      <p:pic>
        <p:nvPicPr>
          <p:cNvPr id="15" name="Picture 14">
            <a:extLst>
              <a:ext uri="{FF2B5EF4-FFF2-40B4-BE49-F238E27FC236}">
                <a16:creationId xmlns:a16="http://schemas.microsoft.com/office/drawing/2014/main" id="{27F76C7A-749F-E304-D896-E2A6BE82B4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4436" y="4217114"/>
            <a:ext cx="3029373" cy="2324424"/>
          </a:xfrm>
          <a:prstGeom prst="rect">
            <a:avLst/>
          </a:prstGeom>
        </p:spPr>
      </p:pic>
      <p:cxnSp>
        <p:nvCxnSpPr>
          <p:cNvPr id="18" name="Straight Arrow Connector 17">
            <a:extLst>
              <a:ext uri="{FF2B5EF4-FFF2-40B4-BE49-F238E27FC236}">
                <a16:creationId xmlns:a16="http://schemas.microsoft.com/office/drawing/2014/main" id="{EFBE7BFD-DFE5-0AC8-047F-48FFAC63ADEB}"/>
              </a:ext>
            </a:extLst>
          </p:cNvPr>
          <p:cNvCxnSpPr>
            <a:cxnSpLocks/>
          </p:cNvCxnSpPr>
          <p:nvPr/>
        </p:nvCxnSpPr>
        <p:spPr>
          <a:xfrm flipH="1" flipV="1">
            <a:off x="4351664" y="1696739"/>
            <a:ext cx="2540" cy="2302276"/>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86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620E19-306B-14C2-9C08-868E50A54093}"/>
              </a:ext>
            </a:extLst>
          </p:cNvPr>
          <p:cNvSpPr>
            <a:spLocks noGrp="1"/>
          </p:cNvSpPr>
          <p:nvPr>
            <p:ph type="title"/>
          </p:nvPr>
        </p:nvSpPr>
        <p:spPr>
          <a:xfrm>
            <a:off x="591027" y="78144"/>
            <a:ext cx="9404723" cy="1400530"/>
          </a:xfrm>
        </p:spPr>
        <p:txBody>
          <a:bodyPr/>
          <a:lstStyle/>
          <a:p>
            <a:r>
              <a:rPr lang="en-US" sz="3600" dirty="0">
                <a:latin typeface="Bahnschrift" panose="020B0502040204020203" pitchFamily="34" charset="0"/>
              </a:rPr>
              <a:t>Find the details of customers and the shippers they use?</a:t>
            </a:r>
          </a:p>
        </p:txBody>
      </p:sp>
      <p:pic>
        <p:nvPicPr>
          <p:cNvPr id="8" name="Picture 7">
            <a:extLst>
              <a:ext uri="{FF2B5EF4-FFF2-40B4-BE49-F238E27FC236}">
                <a16:creationId xmlns:a16="http://schemas.microsoft.com/office/drawing/2014/main" id="{9E95EEA8-C21B-172A-317E-5C7F5CCB0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20" y="1754250"/>
            <a:ext cx="11622795" cy="325297"/>
          </a:xfrm>
          <a:prstGeom prst="rect">
            <a:avLst/>
          </a:prstGeom>
        </p:spPr>
      </p:pic>
      <p:pic>
        <p:nvPicPr>
          <p:cNvPr id="10" name="Picture 9">
            <a:extLst>
              <a:ext uri="{FF2B5EF4-FFF2-40B4-BE49-F238E27FC236}">
                <a16:creationId xmlns:a16="http://schemas.microsoft.com/office/drawing/2014/main" id="{2C5EBD0F-A2A0-D864-50E8-8B1FD9858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567" y="4247384"/>
            <a:ext cx="8724207" cy="1408798"/>
          </a:xfrm>
          <a:prstGeom prst="rect">
            <a:avLst/>
          </a:prstGeom>
        </p:spPr>
      </p:pic>
      <p:cxnSp>
        <p:nvCxnSpPr>
          <p:cNvPr id="11" name="Straight Arrow Connector 10">
            <a:extLst>
              <a:ext uri="{FF2B5EF4-FFF2-40B4-BE49-F238E27FC236}">
                <a16:creationId xmlns:a16="http://schemas.microsoft.com/office/drawing/2014/main" id="{A4C8A565-39FF-A5E6-82A7-0FB4277CA5F9}"/>
              </a:ext>
            </a:extLst>
          </p:cNvPr>
          <p:cNvCxnSpPr/>
          <p:nvPr/>
        </p:nvCxnSpPr>
        <p:spPr>
          <a:xfrm>
            <a:off x="3910988" y="2522863"/>
            <a:ext cx="0" cy="1299991"/>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539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9BC4F5-F50B-7900-BE2D-382A458339F6}"/>
              </a:ext>
            </a:extLst>
          </p:cNvPr>
          <p:cNvSpPr>
            <a:spLocks noGrp="1"/>
          </p:cNvSpPr>
          <p:nvPr>
            <p:ph type="title"/>
          </p:nvPr>
        </p:nvSpPr>
        <p:spPr>
          <a:xfrm>
            <a:off x="591027" y="78144"/>
            <a:ext cx="9404723" cy="1400530"/>
          </a:xfrm>
        </p:spPr>
        <p:txBody>
          <a:bodyPr/>
          <a:lstStyle/>
          <a:p>
            <a:r>
              <a:rPr lang="en-US" sz="3600" dirty="0">
                <a:latin typeface="Bahnschrift" panose="020B0502040204020203" pitchFamily="34" charset="0"/>
              </a:rPr>
              <a:t>Get the suppliers who provide products in the USA?</a:t>
            </a:r>
          </a:p>
        </p:txBody>
      </p:sp>
      <p:pic>
        <p:nvPicPr>
          <p:cNvPr id="6" name="Picture 5">
            <a:extLst>
              <a:ext uri="{FF2B5EF4-FFF2-40B4-BE49-F238E27FC236}">
                <a16:creationId xmlns:a16="http://schemas.microsoft.com/office/drawing/2014/main" id="{8589244D-8EDB-76CC-C6E8-997F268A5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27" y="1478674"/>
            <a:ext cx="8440328" cy="628738"/>
          </a:xfrm>
          <a:prstGeom prst="rect">
            <a:avLst/>
          </a:prstGeom>
        </p:spPr>
      </p:pic>
      <p:pic>
        <p:nvPicPr>
          <p:cNvPr id="8" name="Picture 7">
            <a:extLst>
              <a:ext uri="{FF2B5EF4-FFF2-40B4-BE49-F238E27FC236}">
                <a16:creationId xmlns:a16="http://schemas.microsoft.com/office/drawing/2014/main" id="{F7C3F37D-B00E-342F-1FA3-36B664422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939" y="3330143"/>
            <a:ext cx="6068272" cy="3172268"/>
          </a:xfrm>
          <a:prstGeom prst="rect">
            <a:avLst/>
          </a:prstGeom>
        </p:spPr>
      </p:pic>
      <p:cxnSp>
        <p:nvCxnSpPr>
          <p:cNvPr id="9" name="Straight Arrow Connector 8">
            <a:extLst>
              <a:ext uri="{FF2B5EF4-FFF2-40B4-BE49-F238E27FC236}">
                <a16:creationId xmlns:a16="http://schemas.microsoft.com/office/drawing/2014/main" id="{E6F4249E-D5CC-9BDB-1CD5-20277DC5100D}"/>
              </a:ext>
            </a:extLst>
          </p:cNvPr>
          <p:cNvCxnSpPr>
            <a:cxnSpLocks/>
          </p:cNvCxnSpPr>
          <p:nvPr/>
        </p:nvCxnSpPr>
        <p:spPr>
          <a:xfrm>
            <a:off x="5199962" y="2357610"/>
            <a:ext cx="0" cy="716097"/>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064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F4B3FD-9BE1-F6A1-1F07-574897C2009B}"/>
              </a:ext>
            </a:extLst>
          </p:cNvPr>
          <p:cNvSpPr>
            <a:spLocks noGrp="1"/>
          </p:cNvSpPr>
          <p:nvPr>
            <p:ph type="title"/>
          </p:nvPr>
        </p:nvSpPr>
        <p:spPr>
          <a:xfrm>
            <a:off x="591027" y="78144"/>
            <a:ext cx="9404723" cy="1400530"/>
          </a:xfrm>
        </p:spPr>
        <p:txBody>
          <a:bodyPr/>
          <a:lstStyle/>
          <a:p>
            <a:r>
              <a:rPr lang="en-US" sz="3600" dirty="0">
                <a:latin typeface="Bahnschrift" panose="020B0502040204020203" pitchFamily="34" charset="0"/>
              </a:rPr>
              <a:t>Find the shippers and their contact details?</a:t>
            </a:r>
          </a:p>
        </p:txBody>
      </p:sp>
      <p:pic>
        <p:nvPicPr>
          <p:cNvPr id="6" name="Picture 5">
            <a:extLst>
              <a:ext uri="{FF2B5EF4-FFF2-40B4-BE49-F238E27FC236}">
                <a16:creationId xmlns:a16="http://schemas.microsoft.com/office/drawing/2014/main" id="{5CF7E00D-0B3F-AD04-9886-23091B34B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66" y="1345305"/>
            <a:ext cx="8445824" cy="428411"/>
          </a:xfrm>
          <a:prstGeom prst="rect">
            <a:avLst/>
          </a:prstGeom>
        </p:spPr>
      </p:pic>
      <p:pic>
        <p:nvPicPr>
          <p:cNvPr id="8" name="Picture 7">
            <a:extLst>
              <a:ext uri="{FF2B5EF4-FFF2-40B4-BE49-F238E27FC236}">
                <a16:creationId xmlns:a16="http://schemas.microsoft.com/office/drawing/2014/main" id="{FCF9D5ED-C91E-8C87-B912-5BF4A12AF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854" y="3887043"/>
            <a:ext cx="7469793" cy="1918846"/>
          </a:xfrm>
          <a:prstGeom prst="rect">
            <a:avLst/>
          </a:prstGeom>
        </p:spPr>
      </p:pic>
      <p:cxnSp>
        <p:nvCxnSpPr>
          <p:cNvPr id="9" name="Straight Arrow Connector 8">
            <a:extLst>
              <a:ext uri="{FF2B5EF4-FFF2-40B4-BE49-F238E27FC236}">
                <a16:creationId xmlns:a16="http://schemas.microsoft.com/office/drawing/2014/main" id="{A6EE7FEE-E596-E1B0-C020-00DB369E704A}"/>
              </a:ext>
            </a:extLst>
          </p:cNvPr>
          <p:cNvCxnSpPr>
            <a:cxnSpLocks/>
          </p:cNvCxnSpPr>
          <p:nvPr/>
        </p:nvCxnSpPr>
        <p:spPr>
          <a:xfrm>
            <a:off x="5199962" y="2357610"/>
            <a:ext cx="0" cy="1333041"/>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595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5356E1-6756-DCD2-4641-9DD750597103}"/>
              </a:ext>
            </a:extLst>
          </p:cNvPr>
          <p:cNvSpPr>
            <a:spLocks noGrp="1"/>
          </p:cNvSpPr>
          <p:nvPr>
            <p:ph type="title"/>
          </p:nvPr>
        </p:nvSpPr>
        <p:spPr>
          <a:xfrm>
            <a:off x="591027" y="78144"/>
            <a:ext cx="9404723" cy="1400530"/>
          </a:xfrm>
        </p:spPr>
        <p:txBody>
          <a:bodyPr/>
          <a:lstStyle/>
          <a:p>
            <a:r>
              <a:rPr lang="en-US" sz="3600" dirty="0">
                <a:latin typeface="Bahnschrift" panose="020B0502040204020203" pitchFamily="34" charset="0"/>
              </a:rPr>
              <a:t>Update the contact phone of a supplier?</a:t>
            </a:r>
          </a:p>
        </p:txBody>
      </p:sp>
      <p:pic>
        <p:nvPicPr>
          <p:cNvPr id="6" name="Picture 5">
            <a:extLst>
              <a:ext uri="{FF2B5EF4-FFF2-40B4-BE49-F238E27FC236}">
                <a16:creationId xmlns:a16="http://schemas.microsoft.com/office/drawing/2014/main" id="{C74CBE41-00DC-2E2E-0C81-4B5BC3DE4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572" y="1601229"/>
            <a:ext cx="5801535" cy="362001"/>
          </a:xfrm>
          <a:prstGeom prst="rect">
            <a:avLst/>
          </a:prstGeom>
        </p:spPr>
      </p:pic>
      <p:pic>
        <p:nvPicPr>
          <p:cNvPr id="8" name="Picture 7">
            <a:extLst>
              <a:ext uri="{FF2B5EF4-FFF2-40B4-BE49-F238E27FC236}">
                <a16:creationId xmlns:a16="http://schemas.microsoft.com/office/drawing/2014/main" id="{509DF733-4F2B-0985-FC4C-CC9AD1142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224" y="3889441"/>
            <a:ext cx="5749176" cy="1718145"/>
          </a:xfrm>
          <a:prstGeom prst="rect">
            <a:avLst/>
          </a:prstGeom>
        </p:spPr>
      </p:pic>
      <p:cxnSp>
        <p:nvCxnSpPr>
          <p:cNvPr id="9" name="Straight Arrow Connector 8">
            <a:extLst>
              <a:ext uri="{FF2B5EF4-FFF2-40B4-BE49-F238E27FC236}">
                <a16:creationId xmlns:a16="http://schemas.microsoft.com/office/drawing/2014/main" id="{8161021B-F9B0-EFCC-059A-B8CE776CCEC4}"/>
              </a:ext>
            </a:extLst>
          </p:cNvPr>
          <p:cNvCxnSpPr>
            <a:cxnSpLocks/>
          </p:cNvCxnSpPr>
          <p:nvPr/>
        </p:nvCxnSpPr>
        <p:spPr>
          <a:xfrm>
            <a:off x="6096000" y="2357610"/>
            <a:ext cx="0" cy="107139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2527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TotalTime>
  <Words>255</Words>
  <Application>Microsoft Office PowerPoint</Application>
  <PresentationFormat>Widescreen</PresentationFormat>
  <Paragraphs>21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__Inter_d65c78</vt:lpstr>
      <vt:lpstr>Arial Black</vt:lpstr>
      <vt:lpstr>Arial Rounded MT Bold</vt:lpstr>
      <vt:lpstr>Bahnschrift</vt:lpstr>
      <vt:lpstr>Cascadia Mono SemiBold</vt:lpstr>
      <vt:lpstr>Century Gothic</vt:lpstr>
      <vt:lpstr>Wingdings 3</vt:lpstr>
      <vt:lpstr>Ion</vt:lpstr>
      <vt:lpstr>GLOBAL ONLINE ORDERS PROJECT USING SQL</vt:lpstr>
      <vt:lpstr>INTRODUCTION TO THE PROJECT</vt:lpstr>
      <vt:lpstr>Find all customers from USA ?</vt:lpstr>
      <vt:lpstr>Find all suppliers from a specific country?</vt:lpstr>
      <vt:lpstr>Find the total number of customers in each country?</vt:lpstr>
      <vt:lpstr>Find the details of customers and the shippers they use?</vt:lpstr>
      <vt:lpstr>Get the suppliers who provide products in the USA?</vt:lpstr>
      <vt:lpstr>Find the shippers and their contact details?</vt:lpstr>
      <vt:lpstr>Update the contact phone of a supplier?</vt:lpstr>
      <vt:lpstr>How many customers are there in the database?</vt:lpstr>
      <vt:lpstr>what are all the products available?</vt:lpstr>
      <vt:lpstr>Which products belong to the 'Beverages' category?</vt:lpstr>
      <vt:lpstr>What are the top 5 products by total quantity ordered?</vt:lpstr>
      <vt:lpstr>What is the total sales amount for each product category?</vt:lpstr>
      <vt:lpstr>How many customers have placed more than one order?</vt:lpstr>
      <vt:lpstr>Which employee has the highest total sales amount ?</vt:lpstr>
      <vt:lpstr>Which supplier provides the highest number of products?</vt:lpstr>
      <vt:lpstr>How have orders changed over the months? Provide the total number of orders per month.?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TDM彡 GEMER</dc:creator>
  <cp:lastModifiedBy>TDM彡 GEMER</cp:lastModifiedBy>
  <cp:revision>1</cp:revision>
  <dcterms:created xsi:type="dcterms:W3CDTF">2024-11-26T09:52:35Z</dcterms:created>
  <dcterms:modified xsi:type="dcterms:W3CDTF">2024-12-04T10:41:13Z</dcterms:modified>
</cp:coreProperties>
</file>