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7" r:id="rId6"/>
    <p:sldId id="268" r:id="rId7"/>
    <p:sldId id="260" r:id="rId8"/>
    <p:sldId id="261" r:id="rId9"/>
    <p:sldId id="262" r:id="rId10"/>
    <p:sldId id="263" r:id="rId11"/>
    <p:sldId id="269" r:id="rId12"/>
    <p:sldId id="270" r:id="rId13"/>
    <p:sldId id="264" r:id="rId14"/>
    <p:sldId id="265" r:id="rId15"/>
    <p:sldId id="266"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alpython.com/linear-regression-in-pyth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2387602"/>
          </a:xfrm>
          <a:prstGeom prst="rect">
            <a:avLst/>
          </a:prstGeom>
          <a:noFill/>
          <a:ln>
            <a:noFill/>
          </a:ln>
        </p:spPr>
        <p:txBody>
          <a:bodyPr spcFirstLastPara="1" wrap="square" lIns="45700" tIns="45700" rIns="45700" bIns="45700" anchor="b" anchorCtr="0">
            <a:normAutofit/>
          </a:bodyPr>
          <a:lstStyle/>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4000"/>
              <a:buFont typeface="Arial"/>
              <a:buNone/>
            </a:pPr>
            <a:endParaRPr dirty="0"/>
          </a:p>
          <a:p>
            <a:pPr marL="0" lvl="0" indent="0" algn="ctr" rtl="0">
              <a:lnSpc>
                <a:spcPct val="90000"/>
              </a:lnSpc>
              <a:spcBef>
                <a:spcPts val="0"/>
              </a:spcBef>
              <a:spcAft>
                <a:spcPts val="0"/>
              </a:spcAft>
              <a:buClr>
                <a:srgbClr val="000000"/>
              </a:buClr>
              <a:buSzPts val="2900"/>
              <a:buFont typeface="Arial"/>
              <a:buNone/>
            </a:pPr>
            <a:r>
              <a:rPr lang="en-US" sz="2900" b="0" dirty="0">
                <a:latin typeface="Arial"/>
                <a:ea typeface="Arial"/>
                <a:cs typeface="Arial"/>
                <a:sym typeface="Arial"/>
              </a:rPr>
              <a:t>Title: </a:t>
            </a:r>
            <a:r>
              <a:rPr lang="en-US" sz="2900" b="0" dirty="0"/>
              <a:t>Housing Prediction Analysis</a:t>
            </a:r>
            <a:endParaRPr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marL="0" marR="0" lvl="0" indent="0" algn="l" rtl="0">
              <a:lnSpc>
                <a:spcPct val="90000"/>
              </a:lnSpc>
              <a:spcBef>
                <a:spcPts val="0"/>
              </a:spcBef>
              <a:spcAft>
                <a:spcPts val="0"/>
              </a:spcAft>
              <a:buClr>
                <a:srgbClr val="000000"/>
              </a:buClr>
              <a:buSzPts val="1500"/>
              <a:buFont typeface="Arial"/>
              <a:buNone/>
            </a:pPr>
            <a:r>
              <a:rPr lang="en-US" sz="1500" b="0" i="0" u="none" strike="noStrike" cap="none" dirty="0">
                <a:solidFill>
                  <a:srgbClr val="000000"/>
                </a:solidFill>
                <a:latin typeface="Arial"/>
                <a:ea typeface="Arial"/>
                <a:cs typeface="Arial"/>
                <a:sym typeface="Arial"/>
              </a:rPr>
              <a:t>Author: </a:t>
            </a:r>
            <a:r>
              <a:rPr lang="en-US" sz="1500" dirty="0"/>
              <a:t>Kishan Kalaria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Analysis and Results Model 1</a:t>
            </a:r>
            <a:endParaRPr dirty="0"/>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a:p>
        </p:txBody>
      </p:sp>
      <p:sp>
        <p:nvSpPr>
          <p:cNvPr id="146" name="Google Shape;146;p8"/>
          <p:cNvSpPr txBox="1">
            <a:spLocks noGrp="1"/>
          </p:cNvSpPr>
          <p:nvPr>
            <p:ph type="body" idx="1"/>
          </p:nvPr>
        </p:nvSpPr>
        <p:spPr>
          <a:xfrm>
            <a:off x="606342" y="137981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endParaRPr dirty="0"/>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3" name="Picture 2">
            <a:extLst>
              <a:ext uri="{FF2B5EF4-FFF2-40B4-BE49-F238E27FC236}">
                <a16:creationId xmlns:a16="http://schemas.microsoft.com/office/drawing/2014/main" id="{45812B78-D05E-913D-44AB-FC1BBF99BA19}"/>
              </a:ext>
            </a:extLst>
          </p:cNvPr>
          <p:cNvPicPr>
            <a:picLocks noChangeAspect="1"/>
          </p:cNvPicPr>
          <p:nvPr/>
        </p:nvPicPr>
        <p:blipFill>
          <a:blip r:embed="rId3"/>
          <a:stretch>
            <a:fillRect/>
          </a:stretch>
        </p:blipFill>
        <p:spPr>
          <a:xfrm>
            <a:off x="668910" y="1442973"/>
            <a:ext cx="7868748" cy="3467584"/>
          </a:xfrm>
          <a:prstGeom prst="rect">
            <a:avLst/>
          </a:prstGeom>
        </p:spPr>
      </p:pic>
      <p:sp>
        <p:nvSpPr>
          <p:cNvPr id="6" name="Rectangle 2">
            <a:extLst>
              <a:ext uri="{FF2B5EF4-FFF2-40B4-BE49-F238E27FC236}">
                <a16:creationId xmlns:a16="http://schemas.microsoft.com/office/drawing/2014/main" id="{85EFEB30-C018-5D21-24F6-679DCD800996}"/>
              </a:ext>
            </a:extLst>
          </p:cNvPr>
          <p:cNvSpPr>
            <a:spLocks noChangeArrowheads="1"/>
          </p:cNvSpPr>
          <p:nvPr/>
        </p:nvSpPr>
        <p:spPr bwMode="auto">
          <a:xfrm>
            <a:off x="668910" y="5100482"/>
            <a:ext cx="7725282"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{0.7483862926719747}</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A12A-6970-7996-8BD3-EC1FDF7393D6}"/>
              </a:ext>
            </a:extLst>
          </p:cNvPr>
          <p:cNvSpPr>
            <a:spLocks noGrp="1"/>
          </p:cNvSpPr>
          <p:nvPr>
            <p:ph type="title"/>
          </p:nvPr>
        </p:nvSpPr>
        <p:spPr/>
        <p:txBody>
          <a:bodyPr/>
          <a:lstStyle/>
          <a:p>
            <a:r>
              <a:rPr lang="en-US" dirty="0"/>
              <a:t>Model 2 Results</a:t>
            </a:r>
          </a:p>
        </p:txBody>
      </p:sp>
      <p:sp>
        <p:nvSpPr>
          <p:cNvPr id="3" name="Text Placeholder 2">
            <a:extLst>
              <a:ext uri="{FF2B5EF4-FFF2-40B4-BE49-F238E27FC236}">
                <a16:creationId xmlns:a16="http://schemas.microsoft.com/office/drawing/2014/main" id="{55CE9A19-2EF3-A555-E80B-AAC3CC28D121}"/>
              </a:ext>
            </a:extLst>
          </p:cNvPr>
          <p:cNvSpPr>
            <a:spLocks noGrp="1"/>
          </p:cNvSpPr>
          <p:nvPr>
            <p:ph type="body" idx="1"/>
          </p:nvPr>
        </p:nvSpPr>
        <p:spPr/>
        <p:txBody>
          <a:bodyPr/>
          <a:lstStyle/>
          <a:p>
            <a:endParaRPr lang="en-US" dirty="0"/>
          </a:p>
        </p:txBody>
      </p:sp>
      <p:pic>
        <p:nvPicPr>
          <p:cNvPr id="7" name="Picture 6">
            <a:extLst>
              <a:ext uri="{FF2B5EF4-FFF2-40B4-BE49-F238E27FC236}">
                <a16:creationId xmlns:a16="http://schemas.microsoft.com/office/drawing/2014/main" id="{9ED1634A-D3E0-B23E-5EC8-3731C7B06A0D}"/>
              </a:ext>
            </a:extLst>
          </p:cNvPr>
          <p:cNvPicPr>
            <a:picLocks noChangeAspect="1"/>
          </p:cNvPicPr>
          <p:nvPr/>
        </p:nvPicPr>
        <p:blipFill>
          <a:blip r:embed="rId2"/>
          <a:stretch>
            <a:fillRect/>
          </a:stretch>
        </p:blipFill>
        <p:spPr>
          <a:xfrm>
            <a:off x="551395" y="1825625"/>
            <a:ext cx="7459116" cy="3467584"/>
          </a:xfrm>
          <a:prstGeom prst="rect">
            <a:avLst/>
          </a:prstGeom>
        </p:spPr>
      </p:pic>
      <p:sp>
        <p:nvSpPr>
          <p:cNvPr id="9" name="Rectangle 2">
            <a:extLst>
              <a:ext uri="{FF2B5EF4-FFF2-40B4-BE49-F238E27FC236}">
                <a16:creationId xmlns:a16="http://schemas.microsoft.com/office/drawing/2014/main" id="{6C75817D-6D8C-BED1-49FA-7EA257ACE323}"/>
              </a:ext>
            </a:extLst>
          </p:cNvPr>
          <p:cNvSpPr>
            <a:spLocks noChangeArrowheads="1"/>
          </p:cNvSpPr>
          <p:nvPr/>
        </p:nvSpPr>
        <p:spPr bwMode="auto">
          <a:xfrm>
            <a:off x="704088" y="5444865"/>
            <a:ext cx="773582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{0.692742149014746}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539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B742-E492-BF78-2254-2F02A8B774BE}"/>
              </a:ext>
            </a:extLst>
          </p:cNvPr>
          <p:cNvSpPr>
            <a:spLocks noGrp="1"/>
          </p:cNvSpPr>
          <p:nvPr>
            <p:ph type="title"/>
          </p:nvPr>
        </p:nvSpPr>
        <p:spPr/>
        <p:txBody>
          <a:bodyPr/>
          <a:lstStyle/>
          <a:p>
            <a:r>
              <a:rPr lang="en-US" dirty="0"/>
              <a:t>Model 3 Results</a:t>
            </a:r>
          </a:p>
        </p:txBody>
      </p:sp>
      <p:sp>
        <p:nvSpPr>
          <p:cNvPr id="3" name="Text Placeholder 2">
            <a:extLst>
              <a:ext uri="{FF2B5EF4-FFF2-40B4-BE49-F238E27FC236}">
                <a16:creationId xmlns:a16="http://schemas.microsoft.com/office/drawing/2014/main" id="{55948C8B-165E-BF1C-144F-C233C4D94994}"/>
              </a:ext>
            </a:extLst>
          </p:cNvPr>
          <p:cNvSpPr>
            <a:spLocks noGrp="1"/>
          </p:cNvSpPr>
          <p:nvPr>
            <p:ph type="body" idx="1"/>
          </p:nvPr>
        </p:nvSpPr>
        <p:spPr>
          <a:xfrm>
            <a:off x="628650" y="1253331"/>
            <a:ext cx="7886700" cy="4351338"/>
          </a:xfrm>
        </p:spPr>
        <p:txBody>
          <a:bodyPr/>
          <a:lstStyle/>
          <a:p>
            <a:pPr marL="114300" indent="0">
              <a:buNone/>
            </a:pPr>
            <a:endParaRPr lang="en-US" dirty="0"/>
          </a:p>
        </p:txBody>
      </p:sp>
      <p:pic>
        <p:nvPicPr>
          <p:cNvPr id="5" name="Picture 4">
            <a:extLst>
              <a:ext uri="{FF2B5EF4-FFF2-40B4-BE49-F238E27FC236}">
                <a16:creationId xmlns:a16="http://schemas.microsoft.com/office/drawing/2014/main" id="{CEE02091-1C2C-C8FA-91F4-7B56A204644B}"/>
              </a:ext>
            </a:extLst>
          </p:cNvPr>
          <p:cNvPicPr>
            <a:picLocks noChangeAspect="1"/>
          </p:cNvPicPr>
          <p:nvPr/>
        </p:nvPicPr>
        <p:blipFill>
          <a:blip r:embed="rId2"/>
          <a:stretch>
            <a:fillRect/>
          </a:stretch>
        </p:blipFill>
        <p:spPr>
          <a:xfrm>
            <a:off x="628651" y="1462000"/>
            <a:ext cx="2946654" cy="4351338"/>
          </a:xfrm>
          <a:prstGeom prst="rect">
            <a:avLst/>
          </a:prstGeom>
        </p:spPr>
      </p:pic>
      <p:sp>
        <p:nvSpPr>
          <p:cNvPr id="7" name="Rectangle 2">
            <a:extLst>
              <a:ext uri="{FF2B5EF4-FFF2-40B4-BE49-F238E27FC236}">
                <a16:creationId xmlns:a16="http://schemas.microsoft.com/office/drawing/2014/main" id="{9ECBFD49-865E-B37C-21CB-1B4B46B2392C}"/>
              </a:ext>
            </a:extLst>
          </p:cNvPr>
          <p:cNvSpPr>
            <a:spLocks noChangeArrowheads="1"/>
          </p:cNvSpPr>
          <p:nvPr/>
        </p:nvSpPr>
        <p:spPr bwMode="auto">
          <a:xfrm>
            <a:off x="804672" y="5813338"/>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{0.573239793536416}</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427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Verification</a:t>
            </a:r>
            <a:endParaRPr/>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13</a:t>
            </a:fld>
            <a:endParaRPr/>
          </a:p>
        </p:txBody>
      </p:sp>
      <p:sp>
        <p:nvSpPr>
          <p:cNvPr id="154" name="Google Shape;154;p9"/>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My best model was the one that used six of the most highly correlated variables. The less variables used the worse the model got, even if the most highly correlated variable was used against Sale Price.</a:t>
            </a:r>
            <a:endParaRPr dirty="0"/>
          </a:p>
        </p:txBody>
      </p:sp>
      <p:sp>
        <p:nvSpPr>
          <p:cNvPr id="155" name="Google Shape;155;p9"/>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14</a:t>
            </a:fld>
            <a:endParaRPr/>
          </a:p>
        </p:txBody>
      </p:sp>
      <p:sp>
        <p:nvSpPr>
          <p:cNvPr id="162" name="Google Shape;162;p10"/>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While I think the linear regression model works well in this scenario, I believe that the data we were given required good massaging. As a example there were more non-numeric data points then numeric. When only passing in numeric values into the model it leaves out a lot of possible analysis in a regression model.</a:t>
            </a:r>
            <a:endParaRPr dirty="0"/>
          </a:p>
        </p:txBody>
      </p:sp>
      <p:sp>
        <p:nvSpPr>
          <p:cNvPr id="163" name="Google Shape;163;p10"/>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References</a:t>
            </a:r>
            <a:endParaRPr/>
          </a:p>
        </p:txBody>
      </p:sp>
      <p:sp>
        <p:nvSpPr>
          <p:cNvPr id="169" name="Google Shape;169;p11"/>
          <p:cNvSpPr txBox="1">
            <a:spLocks noGrp="1"/>
          </p:cNvSpPr>
          <p:nvPr>
            <p:ph type="sldNum" idx="4294967295"/>
          </p:nvPr>
        </p:nvSpPr>
        <p:spPr>
          <a:xfrm>
            <a:off x="4421704" y="6356351"/>
            <a:ext cx="300592"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15</a:t>
            </a:fld>
            <a:endParaRPr/>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99000"/>
              </a:lnSpc>
              <a:spcBef>
                <a:spcPts val="1200"/>
              </a:spcBef>
              <a:spcAft>
                <a:spcPts val="0"/>
              </a:spcAft>
              <a:buClr>
                <a:srgbClr val="000000"/>
              </a:buClr>
              <a:buSzPts val="1800"/>
              <a:buNone/>
            </a:pPr>
            <a:r>
              <a:rPr lang="en-US" sz="1800" b="1" dirty="0">
                <a:latin typeface="Arial"/>
                <a:ea typeface="Arial"/>
                <a:cs typeface="Arial"/>
                <a:sym typeface="Arial"/>
              </a:rPr>
              <a:t>Use this as a sample for websites:</a:t>
            </a:r>
            <a:endParaRPr dirty="0"/>
          </a:p>
          <a:p>
            <a:pPr marL="0" lvl="0" indent="0" algn="l" rtl="0">
              <a:lnSpc>
                <a:spcPct val="99000"/>
              </a:lnSpc>
              <a:spcBef>
                <a:spcPts val="1200"/>
              </a:spcBef>
              <a:spcAft>
                <a:spcPts val="0"/>
              </a:spcAft>
              <a:buClr>
                <a:srgbClr val="000000"/>
              </a:buClr>
              <a:buSzPts val="1800"/>
              <a:buNone/>
            </a:pPr>
            <a:r>
              <a:rPr lang="en-US" sz="1800" dirty="0" err="1">
                <a:latin typeface="Arial"/>
                <a:ea typeface="Arial"/>
                <a:cs typeface="Arial"/>
                <a:sym typeface="Arial"/>
              </a:rPr>
              <a:t>Stojilkovic</a:t>
            </a:r>
            <a:r>
              <a:rPr lang="en-US" sz="1800" dirty="0">
                <a:latin typeface="Arial"/>
                <a:ea typeface="Arial"/>
                <a:cs typeface="Arial"/>
                <a:sym typeface="Arial"/>
              </a:rPr>
              <a:t>, Mirko. “Linear Regression in Python.” Real Python, </a:t>
            </a:r>
            <a:r>
              <a:rPr lang="en-US" sz="1800" dirty="0">
                <a:latin typeface="Arial"/>
                <a:ea typeface="Arial"/>
                <a:cs typeface="Arial"/>
                <a:sym typeface="Arial"/>
                <a:hlinkClick r:id="rId3"/>
              </a:rPr>
              <a:t>https://realpython.com/linear-regression-in-python/</a:t>
            </a:r>
            <a:r>
              <a:rPr lang="en-US" sz="1800" dirty="0">
                <a:latin typeface="Arial"/>
                <a:ea typeface="Arial"/>
                <a:cs typeface="Arial"/>
                <a:sym typeface="Arial"/>
              </a:rPr>
              <a:t> .</a:t>
            </a:r>
            <a:endParaRPr dirty="0"/>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0" name="Google Shape;100;p2"/>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The purpose of this project is to create multiple predictive models to determine which provides the most accurate predictions as it relates to the sale price of a home. This project also allows us to test multiple variables and see which combinations, and  which models produce the most accurate results.</a:t>
            </a:r>
            <a:endParaRPr dirty="0"/>
          </a:p>
        </p:txBody>
      </p:sp>
      <p:sp>
        <p:nvSpPr>
          <p:cNvPr id="101" name="Google Shape;101;p2"/>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8" name="Google Shape;108;p3"/>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Our data is stored in a csv file called </a:t>
            </a:r>
            <a:r>
              <a:rPr lang="en-US" sz="1800" dirty="0" err="1">
                <a:latin typeface="Arial"/>
                <a:cs typeface="Arial"/>
                <a:sym typeface="Arial"/>
              </a:rPr>
              <a:t>houseSmallData</a:t>
            </a:r>
            <a:r>
              <a:rPr lang="en-US" sz="1800" dirty="0">
                <a:latin typeface="Arial"/>
                <a:cs typeface="Arial"/>
                <a:sym typeface="Arial"/>
              </a:rPr>
              <a:t>. It has approximately 100 rows and more then 50 columns. Data is both numeric and non-numerical. Numeric data includes sq footage, garage space, and more. Non-numeric data includes lot shape, utilities, zoning </a:t>
            </a:r>
            <a:r>
              <a:rPr lang="en-US" sz="1800" dirty="0" err="1">
                <a:latin typeface="Arial"/>
                <a:cs typeface="Arial"/>
                <a:sym typeface="Arial"/>
              </a:rPr>
              <a:t>ect</a:t>
            </a:r>
            <a:r>
              <a:rPr lang="en-US" sz="1800" dirty="0">
                <a:latin typeface="Arial"/>
                <a:cs typeface="Arial"/>
                <a:sym typeface="Arial"/>
              </a:rPr>
              <a:t>.</a:t>
            </a:r>
            <a:endParaRPr dirty="0"/>
          </a:p>
        </p:txBody>
      </p:sp>
      <p:sp>
        <p:nvSpPr>
          <p:cNvPr id="109" name="Google Shape;109;p3"/>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628650" y="1321652"/>
            <a:ext cx="7886700" cy="435134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800"/>
              <a:buNone/>
            </a:pPr>
            <a:endParaRPr sz="1800" dirty="0">
              <a:latin typeface="Arial"/>
              <a:ea typeface="Arial"/>
              <a:cs typeface="Arial"/>
              <a:sym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sp>
        <p:nvSpPr>
          <p:cNvPr id="117" name="Google Shape;117;p4"/>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4" name="Picture 3">
            <a:extLst>
              <a:ext uri="{FF2B5EF4-FFF2-40B4-BE49-F238E27FC236}">
                <a16:creationId xmlns:a16="http://schemas.microsoft.com/office/drawing/2014/main" id="{4534B8BB-28F4-8B36-741A-5D156E26A9FD}"/>
              </a:ext>
            </a:extLst>
          </p:cNvPr>
          <p:cNvPicPr>
            <a:picLocks noChangeAspect="1"/>
          </p:cNvPicPr>
          <p:nvPr/>
        </p:nvPicPr>
        <p:blipFill>
          <a:blip r:embed="rId3"/>
          <a:stretch>
            <a:fillRect/>
          </a:stretch>
        </p:blipFill>
        <p:spPr>
          <a:xfrm>
            <a:off x="0" y="959211"/>
            <a:ext cx="9144000" cy="49395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C783-217A-3975-1030-9E24254DF6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510EC0A-0936-9B75-3607-2A68E92CE3F9}"/>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39DE6F1A-F8F4-43E5-8143-755BC32B6AA5}"/>
              </a:ext>
            </a:extLst>
          </p:cNvPr>
          <p:cNvPicPr>
            <a:picLocks noChangeAspect="1"/>
          </p:cNvPicPr>
          <p:nvPr/>
        </p:nvPicPr>
        <p:blipFill>
          <a:blip r:embed="rId2"/>
          <a:stretch>
            <a:fillRect/>
          </a:stretch>
        </p:blipFill>
        <p:spPr>
          <a:xfrm>
            <a:off x="0" y="691571"/>
            <a:ext cx="9144000" cy="5474857"/>
          </a:xfrm>
          <a:prstGeom prst="rect">
            <a:avLst/>
          </a:prstGeom>
        </p:spPr>
      </p:pic>
    </p:spTree>
    <p:extLst>
      <p:ext uri="{BB962C8B-B14F-4D97-AF65-F5344CB8AC3E}">
        <p14:creationId xmlns:p14="http://schemas.microsoft.com/office/powerpoint/2010/main" val="390721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AD60-D877-DB0E-B25B-4F05961786D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C5B8B83-3363-4B82-2A9F-A33FFE3E5BAC}"/>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702800E3-A6F3-B283-4F78-A549DC6A8577}"/>
              </a:ext>
            </a:extLst>
          </p:cNvPr>
          <p:cNvPicPr>
            <a:picLocks noChangeAspect="1"/>
          </p:cNvPicPr>
          <p:nvPr/>
        </p:nvPicPr>
        <p:blipFill>
          <a:blip r:embed="rId2"/>
          <a:stretch>
            <a:fillRect/>
          </a:stretch>
        </p:blipFill>
        <p:spPr>
          <a:xfrm>
            <a:off x="0" y="1327845"/>
            <a:ext cx="9144000" cy="4202309"/>
          </a:xfrm>
          <a:prstGeom prst="rect">
            <a:avLst/>
          </a:prstGeom>
        </p:spPr>
      </p:pic>
    </p:spTree>
    <p:extLst>
      <p:ext uri="{BB962C8B-B14F-4D97-AF65-F5344CB8AC3E}">
        <p14:creationId xmlns:p14="http://schemas.microsoft.com/office/powerpoint/2010/main" val="329470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514350" lvl="0" indent="-514350" algn="l" rtl="0">
              <a:lnSpc>
                <a:spcPct val="110000"/>
              </a:lnSpc>
              <a:spcBef>
                <a:spcPts val="0"/>
              </a:spcBef>
              <a:spcAft>
                <a:spcPts val="0"/>
              </a:spcAft>
              <a:buClr>
                <a:srgbClr val="000000"/>
              </a:buClr>
              <a:buSzPts val="1800"/>
              <a:buAutoNum type="arabicPeriod"/>
            </a:pPr>
            <a:r>
              <a:rPr lang="en-US" dirty="0"/>
              <a:t>Load the data into a </a:t>
            </a:r>
            <a:r>
              <a:rPr lang="en-US" dirty="0" err="1"/>
              <a:t>dataframe</a:t>
            </a:r>
            <a:r>
              <a:rPr lang="en-US" dirty="0"/>
              <a:t>.</a:t>
            </a:r>
          </a:p>
          <a:p>
            <a:pPr marL="514350" lvl="0" indent="-514350" algn="l" rtl="0">
              <a:lnSpc>
                <a:spcPct val="110000"/>
              </a:lnSpc>
              <a:spcBef>
                <a:spcPts val="0"/>
              </a:spcBef>
              <a:spcAft>
                <a:spcPts val="0"/>
              </a:spcAft>
              <a:buClr>
                <a:srgbClr val="000000"/>
              </a:buClr>
              <a:buSzPts val="1800"/>
              <a:buAutoNum type="arabicPeriod"/>
            </a:pPr>
            <a:r>
              <a:rPr lang="en-US" dirty="0"/>
              <a:t>Analyze the data, </a:t>
            </a:r>
            <a:r>
              <a:rPr lang="en-US" dirty="0" err="1"/>
              <a:t>ie</a:t>
            </a:r>
            <a:r>
              <a:rPr lang="en-US" dirty="0"/>
              <a:t> numerical vs non-numerical rows, how many </a:t>
            </a:r>
            <a:r>
              <a:rPr lang="en-US" dirty="0" err="1"/>
              <a:t>NaNs</a:t>
            </a:r>
            <a:r>
              <a:rPr lang="en-US" dirty="0"/>
              <a:t> </a:t>
            </a:r>
            <a:r>
              <a:rPr lang="en-US" dirty="0" err="1"/>
              <a:t>ect</a:t>
            </a:r>
            <a:r>
              <a:rPr lang="en-US" dirty="0"/>
              <a:t>..</a:t>
            </a:r>
          </a:p>
          <a:p>
            <a:pPr marL="514350" lvl="0" indent="-514350" algn="l" rtl="0">
              <a:lnSpc>
                <a:spcPct val="110000"/>
              </a:lnSpc>
              <a:spcBef>
                <a:spcPts val="0"/>
              </a:spcBef>
              <a:spcAft>
                <a:spcPts val="0"/>
              </a:spcAft>
              <a:buClr>
                <a:srgbClr val="000000"/>
              </a:buClr>
              <a:buSzPts val="1800"/>
              <a:buAutoNum type="arabicPeriod"/>
            </a:pPr>
            <a:r>
              <a:rPr lang="en-US" dirty="0"/>
              <a:t>Clean the data, </a:t>
            </a:r>
            <a:r>
              <a:rPr lang="en-US" dirty="0" err="1"/>
              <a:t>ie</a:t>
            </a:r>
            <a:r>
              <a:rPr lang="en-US" dirty="0"/>
              <a:t> remove non-numerical data.</a:t>
            </a:r>
          </a:p>
          <a:p>
            <a:pPr marL="514350" lvl="0" indent="-514350" algn="l" rtl="0">
              <a:lnSpc>
                <a:spcPct val="110000"/>
              </a:lnSpc>
              <a:spcBef>
                <a:spcPts val="0"/>
              </a:spcBef>
              <a:spcAft>
                <a:spcPts val="0"/>
              </a:spcAft>
              <a:buClr>
                <a:srgbClr val="000000"/>
              </a:buClr>
              <a:buSzPts val="1800"/>
              <a:buAutoNum type="arabicPeriod"/>
            </a:pPr>
            <a:r>
              <a:rPr lang="en-US" dirty="0"/>
              <a:t>Create correlations between the variables to sale price.</a:t>
            </a:r>
          </a:p>
          <a:p>
            <a:pPr marL="514350" lvl="0" indent="-514350" algn="l" rtl="0">
              <a:lnSpc>
                <a:spcPct val="110000"/>
              </a:lnSpc>
              <a:spcBef>
                <a:spcPts val="0"/>
              </a:spcBef>
              <a:spcAft>
                <a:spcPts val="0"/>
              </a:spcAft>
              <a:buClr>
                <a:srgbClr val="000000"/>
              </a:buClr>
              <a:buSzPts val="1800"/>
              <a:buAutoNum type="arabicPeriod"/>
            </a:pPr>
            <a:r>
              <a:rPr lang="en-US" dirty="0"/>
              <a:t>Determine which variables to train and apply to linear aggression model</a:t>
            </a:r>
          </a:p>
        </p:txBody>
      </p:sp>
      <p:sp>
        <p:nvSpPr>
          <p:cNvPr id="125" name="Google Shape;125;p5"/>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628650" y="1253331"/>
            <a:ext cx="7886700" cy="4351338"/>
          </a:xfrm>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110000"/>
              </a:lnSpc>
              <a:spcBef>
                <a:spcPts val="0"/>
              </a:spcBef>
              <a:spcAft>
                <a:spcPts val="0"/>
              </a:spcAft>
              <a:buClr>
                <a:srgbClr val="000000"/>
              </a:buClr>
              <a:buSzPts val="1800"/>
              <a:buNone/>
            </a:pPr>
            <a:r>
              <a:rPr lang="en-US" dirty="0"/>
              <a:t>I found that the more variables the better the model. Reducing the number of variables flowing into the model, even only selecting the highest correlated ones causes the model to perform poorly. Second I observed that there is not much difference if non-numerical values are included. I used an encoding function to give non-numerical values a numeric value to be used in a model, but only one non-numeric value made it to the top six most correlated values.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Project Description</a:t>
            </a:r>
            <a:endParaRPr/>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I used the linear regression model. I believed that this model was the best to use because we were comparing multiple variables to one variable in this case the </a:t>
            </a:r>
            <a:r>
              <a:rPr lang="en-US" sz="1800" dirty="0" err="1">
                <a:latin typeface="Arial"/>
                <a:cs typeface="Arial"/>
                <a:sym typeface="Arial"/>
              </a:rPr>
              <a:t>SalePrice</a:t>
            </a:r>
            <a:r>
              <a:rPr lang="en-US" sz="1800" dirty="0">
                <a:latin typeface="Arial"/>
                <a:cs typeface="Arial"/>
                <a:sym typeface="Arial"/>
              </a:rPr>
              <a:t>.</a:t>
            </a:r>
          </a:p>
          <a:p>
            <a:pPr marL="0" lvl="0" indent="0" algn="l" rtl="0">
              <a:lnSpc>
                <a:spcPct val="110000"/>
              </a:lnSpc>
              <a:spcBef>
                <a:spcPts val="0"/>
              </a:spcBef>
              <a:spcAft>
                <a:spcPts val="0"/>
              </a:spcAft>
              <a:buClr>
                <a:srgbClr val="000000"/>
              </a:buClr>
              <a:buSzPts val="1800"/>
              <a:buNone/>
            </a:pPr>
            <a:endParaRPr lang="en-US" sz="1800" dirty="0">
              <a:latin typeface="Arial"/>
              <a:cs typeface="Arial"/>
              <a:sym typeface="Arial"/>
            </a:endParaRPr>
          </a:p>
          <a:p>
            <a:pPr marL="0" lvl="0" indent="0" algn="l" rtl="0">
              <a:lnSpc>
                <a:spcPct val="110000"/>
              </a:lnSpc>
              <a:spcBef>
                <a:spcPts val="0"/>
              </a:spcBef>
              <a:spcAft>
                <a:spcPts val="0"/>
              </a:spcAft>
              <a:buClr>
                <a:srgbClr val="000000"/>
              </a:buClr>
              <a:buSzPts val="1800"/>
              <a:buNone/>
            </a:pPr>
            <a:r>
              <a:rPr lang="en-US" sz="1800" dirty="0">
                <a:latin typeface="Arial"/>
                <a:cs typeface="Arial"/>
                <a:sym typeface="Arial"/>
              </a:rPr>
              <a:t>The linear regression model comes in handy for many variables and a few number of variables. In this case my models used up to six variables and as few as one variable.</a:t>
            </a:r>
            <a:endParaRPr dirty="0"/>
          </a:p>
        </p:txBody>
      </p:sp>
      <p:sp>
        <p:nvSpPr>
          <p:cNvPr id="139" name="Google Shape;139;p7"/>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548</Words>
  <Application>Microsoft Office PowerPoint</Application>
  <PresentationFormat>On-screen Show (4:3)</PresentationFormat>
  <Paragraphs>52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Georgia</vt:lpstr>
      <vt:lpstr>Office Theme</vt:lpstr>
      <vt:lpstr>  Title: Housing Prediction Analysis</vt:lpstr>
      <vt:lpstr>Introduction</vt:lpstr>
      <vt:lpstr>The Data</vt:lpstr>
      <vt:lpstr>Data Exploration</vt:lpstr>
      <vt:lpstr>PowerPoint Presentation</vt:lpstr>
      <vt:lpstr>PowerPoint Presentation</vt:lpstr>
      <vt:lpstr>Data Preparation</vt:lpstr>
      <vt:lpstr>Correlation</vt:lpstr>
      <vt:lpstr>Project Description</vt:lpstr>
      <vt:lpstr>Analysis and Results Model 1</vt:lpstr>
      <vt:lpstr>Model 2 Results</vt:lpstr>
      <vt:lpstr>Model 3 Results</vt:lpstr>
      <vt:lpstr>Verification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Housing Prediction Analysis</dc:title>
  <dc:creator>Britni Epstein</dc:creator>
  <cp:lastModifiedBy>kishan kalaria</cp:lastModifiedBy>
  <cp:revision>5</cp:revision>
  <dcterms:modified xsi:type="dcterms:W3CDTF">2024-03-31T15:18:13Z</dcterms:modified>
</cp:coreProperties>
</file>