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embeddedFontLst>
    <p:embeddedFont>
      <p:font typeface="Arial Narrow"/>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0" roundtripDataSignature="AMtx7mirMyjzKLN/Up/Kc0EL5DldVPhh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40145B-F3CF-4959-A754-075317F9ACAE}">
  <a:tblStyle styleId="{4040145B-F3CF-4959-A754-075317F9ACAE}"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BB78B68-3BEC-4379-891E-446C8A47D53C}" styleName="Table_1">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6"/>
          </a:solidFill>
        </a:fill>
      </a:tcStyle>
    </a:firstRow>
    <a:neCell>
      <a:tcTxStyle/>
    </a:neCell>
    <a:nwCell>
      <a:tcTxStyle/>
    </a:nwCell>
  </a:tblStyle>
  <a:tblStyle styleId="{4DE17674-D80E-4CBF-ACFD-7CBD87208988}" styleName="Table_2">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ArialNarrow-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ArialNarrow-italic.fntdata"/><Relationship Id="rId47" Type="http://schemas.openxmlformats.org/officeDocument/2006/relationships/font" Target="fonts/ArialNarrow-bold.fntdata"/><Relationship Id="rId49" Type="http://schemas.openxmlformats.org/officeDocument/2006/relationships/font" Target="fonts/ArialNarrow-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Now you see so many information elements are there which we do not 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session is more about these data elements and some thing more</a:t>
            </a:r>
            <a:endParaRPr/>
          </a:p>
        </p:txBody>
      </p:sp>
      <p:sp>
        <p:nvSpPr>
          <p:cNvPr id="314" name="Google Shape;31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electronic payment runs on risk transference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Merchant provides the goods/services to customer in lieu of a signed slip, the risk is on merchant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merchant claims the money from acquirer via the “batch files” and gets paid, the risk is on acquirer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network pays to acquirer but waits for money to flow in from issuers, the risk is with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the issuer pays the network and waits for card holder to pay the risk is with issuer</a:t>
            </a:r>
            <a:endParaRPr/>
          </a:p>
        </p:txBody>
      </p:sp>
      <p:sp>
        <p:nvSpPr>
          <p:cNvPr id="341" name="Google Shape;34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6" name="Google Shape;42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is to recap what we have covered till now</a:t>
            </a:r>
            <a:endParaRPr/>
          </a:p>
        </p:txBody>
      </p:sp>
      <p:sp>
        <p:nvSpPr>
          <p:cNvPr id="450" name="Google Shape;45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Does all the transaction have same “quality” – here the quality is related to possible risk. For example, SWIPE is better quality than KEY IN, Card Present is better quality than Card Not Present, Casino sale is lower quality than Retail sale,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Industry segregates transaction into 3 quality brackets – QUAL, MID-QUAL, NO-QUAL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QUAL impacts the fees as fees are related to acceptable risks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shall talk about un-acceptable risks later in the session</a:t>
            </a:r>
            <a:endParaRPr/>
          </a:p>
        </p:txBody>
      </p:sp>
      <p:sp>
        <p:nvSpPr>
          <p:cNvPr id="461" name="Google Shape;46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What drives the business of open loop electronic payments – it is the interchange fees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fees are determined based on QUAL, the static and dynamic parameters, card types,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rates are published by the card networks. If the rates are high merchants would not like it, if the rates are too low, card issuers would not have incentive to issue these cards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These rates are revised from time to time and last few years we are seeing federal intervention – like in Durbin where the interchange due to debit card usage is drastically reduced to a low level which has robbed the issuers of lots of revenue but has provided incentive for the merchants</a:t>
            </a:r>
            <a:endParaRPr/>
          </a:p>
        </p:txBody>
      </p:sp>
      <p:sp>
        <p:nvSpPr>
          <p:cNvPr id="515" name="Google Shape;51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As mentioned earlier the settlement cycle starts when merchants submit batch files to the acquiring banks as “claim to their money”.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Acquirers gets the batch files, sorts on payment networks, prepares settlement request files as per the standard formats of each of the payment networks and submits the same to each of the payment networks. The payment networks also obtain claims form issuers – typically for dispute related chargebacks. Payment Networks sorts and groups the transactions to form a clearing file and draw up the settlement instruction file where it state how much bank A needs to pay bank B and so on.</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All the payment network do have a common settlement bank where all the issuers and acquirers have their accounts. The payment network submits the settlement instruction file to this bank and money moves from the accounts based on that.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Though the cardholder pays $NN, the merchant does not get the $NN. Issuer gets to keep a fee based on interchange fees ($X) and pays $(NN-X) to acquirers. Acquirers keep a small part as service fees ($Y) and provides the merchants $(NN-X-Y). This $(X+Y) is the merchant discount – which actually is a fee – not discount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Note that payment network does not deduct any money from the fund flow, but charges the issuer and acquirer based on the interchange rates for usage of the payment network services. Obviously, this fee is paid from the $X and $Y which the issuers  and acquirers collect in the payment process.</a:t>
            </a:r>
            <a:endParaRPr/>
          </a:p>
        </p:txBody>
      </p:sp>
      <p:sp>
        <p:nvSpPr>
          <p:cNvPr id="525" name="Google Shape;52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shows how the each of the business stakeholders are incented. Clearly issuer makes the most as they take the largest risk.</a:t>
            </a:r>
            <a:endParaRPr/>
          </a:p>
        </p:txBody>
      </p:sp>
      <p:sp>
        <p:nvSpPr>
          <p:cNvPr id="569" name="Google Shape;56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is just to recap the coverage till now</a:t>
            </a:r>
            <a:endParaRPr/>
          </a:p>
        </p:txBody>
      </p:sp>
      <p:sp>
        <p:nvSpPr>
          <p:cNvPr id="608" name="Google Shape;60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There are so many type of cards, but essentially they can be classified as Debit, Credit and Prepaid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types are based on time of funding and time of usage</a:t>
            </a:r>
            <a:endParaRPr/>
          </a:p>
          <a:p>
            <a:pPr indent="-171450" lvl="0" marL="171450" rtl="0" algn="l">
              <a:spcBef>
                <a:spcPts val="0"/>
              </a:spcBef>
              <a:spcAft>
                <a:spcPts val="0"/>
              </a:spcAft>
              <a:buClr>
                <a:schemeClr val="dk1"/>
              </a:buClr>
              <a:buSzPts val="1200"/>
              <a:buFont typeface="Calibri"/>
              <a:buChar char="-"/>
            </a:pPr>
            <a:r>
              <a:rPr lang="en-US"/>
              <a:t>Pay now buy now</a:t>
            </a:r>
            <a:endParaRPr/>
          </a:p>
          <a:p>
            <a:pPr indent="-171450" lvl="0" marL="171450" rtl="0" algn="l">
              <a:spcBef>
                <a:spcPts val="0"/>
              </a:spcBef>
              <a:spcAft>
                <a:spcPts val="0"/>
              </a:spcAft>
              <a:buClr>
                <a:schemeClr val="dk1"/>
              </a:buClr>
              <a:buSzPts val="1200"/>
              <a:buFont typeface="Calibri"/>
              <a:buChar char="-"/>
            </a:pPr>
            <a:r>
              <a:rPr lang="en-US"/>
              <a:t>Pay later buy now</a:t>
            </a:r>
            <a:endParaRPr/>
          </a:p>
          <a:p>
            <a:pPr indent="-171450" lvl="0" marL="171450" rtl="0" algn="l">
              <a:spcBef>
                <a:spcPts val="0"/>
              </a:spcBef>
              <a:spcAft>
                <a:spcPts val="0"/>
              </a:spcAft>
              <a:buClr>
                <a:schemeClr val="dk1"/>
              </a:buClr>
              <a:buSzPts val="1200"/>
              <a:buFont typeface="Calibri"/>
              <a:buChar char="-"/>
            </a:pPr>
            <a:r>
              <a:rPr lang="en-US"/>
              <a:t>Pay now buy later</a:t>
            </a:r>
            <a:endParaRPr/>
          </a:p>
        </p:txBody>
      </p:sp>
      <p:sp>
        <p:nvSpPr>
          <p:cNvPr id="617" name="Google Shape;61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6" name="Google Shape;62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Corporate cards are meant for large organization who want to provide their senior officials with cards with differentiated payment limits based on the requirements of the roles of the official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smaller organization this differential payment is not provided, rather the entire amount extended to the organization may be extended to each of the officials and they need to be judicious in the way they limit their spending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Rest of the cards are for tracking the spending of the consumers in a store or extending loyalty for the purchase made in the store</a:t>
            </a:r>
            <a:endParaRPr/>
          </a:p>
        </p:txBody>
      </p:sp>
      <p:sp>
        <p:nvSpPr>
          <p:cNvPr id="627" name="Google Shape;62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5" name="Google Shape;63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It is about the strength of the brands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Citi wants to launch a card in rural India, there would be not takers as the rural population does not recognize Citi brand but they do Post Office. Hence, Citi may want to co-brand with Post Office to penetrate the market. Here the bank is less known but merchant or service provider is well known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Similarly for the SBI – Walgreens, here the bank is well known and merchant is less known</a:t>
            </a:r>
            <a:endParaRPr/>
          </a:p>
          <a:p>
            <a:pPr indent="0" lvl="0" marL="0" rtl="0" algn="l">
              <a:spcBef>
                <a:spcPts val="0"/>
              </a:spcBef>
              <a:spcAft>
                <a:spcPts val="0"/>
              </a:spcAft>
              <a:buNone/>
            </a:pPr>
            <a:r>
              <a:t/>
            </a:r>
            <a:endParaRPr/>
          </a:p>
        </p:txBody>
      </p:sp>
      <p:sp>
        <p:nvSpPr>
          <p:cNvPr id="636" name="Google Shape;63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Now lets look at the unacceptable risks, some of which are listed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only way to deal with this is use monitors at every relationship boundaries to evaluate and trigger any discrepancies based on past payment behavior of the parties</a:t>
            </a:r>
            <a:endParaRPr/>
          </a:p>
        </p:txBody>
      </p:sp>
      <p:sp>
        <p:nvSpPr>
          <p:cNvPr id="676" name="Google Shape;67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had resulted payment network in sensing extreme situations on ground which can put their brand at risk and they took corrective actions</a:t>
            </a:r>
            <a:endParaRPr/>
          </a:p>
        </p:txBody>
      </p:sp>
      <p:sp>
        <p:nvSpPr>
          <p:cNvPr id="686" name="Google Shape;68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had resulted payment network in sensing extreme situations on ground which can put their brand at risk and they took corrective actions</a:t>
            </a:r>
            <a:endParaRPr/>
          </a:p>
        </p:txBody>
      </p:sp>
      <p:sp>
        <p:nvSpPr>
          <p:cNvPr id="736" name="Google Shape;73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1" name="Google Shape;78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There are 2 types of risk monitoring – one during authorization (in-flight) and the other during settlement (batch)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During authorization, only a few data elements are used and a risk score is estimated which gets communicated to the issuer for them to take any action on it. As the time boundaries are stringent during authorization cycle, it acts as a “quick check”.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During settlement, larger number of data elements are used to score the risk as more time is available. If risk is high, the transaction is not passed to settlement but referred back to issuers for their review and approval.</a:t>
            </a:r>
            <a:endParaRPr/>
          </a:p>
        </p:txBody>
      </p:sp>
      <p:sp>
        <p:nvSpPr>
          <p:cNvPr id="782" name="Google Shape;78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0" name="Google Shape;82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As brand is the most important factor, and cardholder perception is extremely important, payment networks come up with various techniques to address the reliability and availability of their services.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If the Payment Network to Issuer link is down, Payment Networks provide stand-in services where they offer to maintain all the card holder payment position for the issuer and authorize on-behalf of the issuer and when links are restored, payment networks send the stand-in advices to issuer for updating their records.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There are services offered by payment networks called positive cardholder auth services where issuers can state that say if the amount is less than $30, payments network would authorize on issuers behalf even if the link is working – this is to reduce the load on the issuers IT systems.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Payment Networks run business monitors on the inputs that come from Acquirers. If a deviation is detected, payment network would call up acquirer and mention that “we are not seeing any transaction from you in last 5 min” – which can improve the overall availability factors.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Merchants are offered “floor limits” by acquirers – again to reduce system load – by stating that if the sale amount is less than $10, do not do the authorization, just pass it on the batch and it would be paid.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There is a fine balance between the risk and the return. </a:t>
            </a:r>
            <a:endParaRPr/>
          </a:p>
        </p:txBody>
      </p:sp>
      <p:sp>
        <p:nvSpPr>
          <p:cNvPr id="821" name="Google Shape;821;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Whatever we do there would always be discrepancies. Cardholder finds a payment posting in the month end statement and may challenge that this is not something she has spent. This starts the dispute cycle. Cardholder informs Issuer. Issuer sends a request for copy of the slip from the merchant through Acquirer to verify the cardholder signature. And the cycle goes on whereby the incident is resolved between issuer and acquirer in either way. If the incident is not resolved, the case can be filed with payment network for a fee. The fee acts as a deterrent and reduce the number of cases.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the issuer files a chargeback on behalf of the cardholder, the money is deducted from merchant and is paid to the cardholder – this is to protect the cardholder who is the weakest link in the chain. Later if the case goes in favor of merchant the money would be deducted from cardholder and paid to the merchant.</a:t>
            </a:r>
            <a:endParaRPr/>
          </a:p>
        </p:txBody>
      </p:sp>
      <p:sp>
        <p:nvSpPr>
          <p:cNvPr id="864" name="Google Shape;86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 am assuming all have used some form of payment cards for purchasing goods or services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are presented with such slip at point of sale. What we generally do is look at the amount and sign on the slip.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so many things written which we do not read but accept by signing on the dotted lines</a:t>
            </a:r>
            <a:endParaRPr/>
          </a:p>
          <a:p>
            <a:pPr indent="0" lvl="0" marL="0" rtl="0" algn="l">
              <a:spcBef>
                <a:spcPts val="0"/>
              </a:spcBef>
              <a:spcAft>
                <a:spcPts val="0"/>
              </a:spcAft>
              <a:buNone/>
            </a:pPr>
            <a:r>
              <a:t/>
            </a:r>
            <a:endParaRPr/>
          </a:p>
        </p:txBody>
      </p:sp>
      <p:sp>
        <p:nvSpPr>
          <p:cNvPr id="94" name="Google Shape;9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5" name="Google Shape;90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Payment networks are sitting on large amount of data which has huge potential for payment intelligence. Analytics are proving to be a new avenue for revenue generation by the payment networks.</a:t>
            </a:r>
            <a:endParaRPr/>
          </a:p>
        </p:txBody>
      </p:sp>
      <p:sp>
        <p:nvSpPr>
          <p:cNvPr id="906" name="Google Shape;906;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4" name="Google Shape;934;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is recap of what has been covered in past session.</a:t>
            </a:r>
            <a:endParaRPr/>
          </a:p>
        </p:txBody>
      </p:sp>
      <p:sp>
        <p:nvSpPr>
          <p:cNvPr id="935" name="Google Shape;935;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3" name="Google Shape;94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payment message is the key for the electronic payments. The overall structure is as presented. The attempt is to have as compact information as possible so that the bandwidth is optimally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would be good to go to Wikipedia and look up the data elements of ISO 8583</a:t>
            </a:r>
            <a:endParaRPr/>
          </a:p>
        </p:txBody>
      </p:sp>
      <p:sp>
        <p:nvSpPr>
          <p:cNvPr id="944" name="Google Shape;944;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9" name="Google Shape;96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8" name="Google Shape;98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5" name="Google Shape;99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 slide provides the main IT systems that constitutes the Payment Network, Issuers and Acquirers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work would generally touch some of these IT systems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payment system emerge new IT system would get added</a:t>
            </a:r>
            <a:endParaRPr/>
          </a:p>
        </p:txBody>
      </p:sp>
      <p:sp>
        <p:nvSpPr>
          <p:cNvPr id="996" name="Google Shape;99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2" name="Google Shape;102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2" name="Google Shape;104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Now you see so many information elements are there which we do not read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session is more about these data elements and some thing more</a:t>
            </a:r>
            <a:endParaRPr/>
          </a:p>
        </p:txBody>
      </p:sp>
      <p:sp>
        <p:nvSpPr>
          <p:cNvPr id="113" name="Google Shape;11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When a customer visits a store to purchase, it is highly likely that customer and merchant do not know each other and hence there is no element of trust that can be formed.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how does the value exchange happens in absence of trust </a:t>
            </a:r>
            <a:endParaRPr/>
          </a:p>
        </p:txBody>
      </p:sp>
      <p:sp>
        <p:nvSpPr>
          <p:cNvPr id="140" name="Google Shape;1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It happens through the brand promise of the payment network brands – one is with the card holder and the other is with the merchant.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And behind them is the chain of trust built through relationships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Cardholder has relation with the Issuer Bank, Merchant has relation with the Acquiring Bank, and these Banks have relation with the Payment Networks – which completes the chain of trust cycle</a:t>
            </a:r>
            <a:endParaRPr/>
          </a:p>
        </p:txBody>
      </p:sp>
      <p:sp>
        <p:nvSpPr>
          <p:cNvPr id="174" name="Google Shape;17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What is Authorization? It is about an electronic verification that cardholder has the ability to pay for the goods she is purchasing and this verification is made available to the merchant in form of an Approval Code coming all the way from the Card Issuer.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lets see the flow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Note that as the Issuer authorized the amount the available fund or the “open to buy” amount is deducted by the authorized amount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case of credit cards this is reduced from the line of credit and for debit card this amount is removed from the savings account and parked in an escrow account waiting to be paid in the settlement cycle</a:t>
            </a:r>
            <a:endParaRPr/>
          </a:p>
          <a:p>
            <a:pPr indent="0" lvl="0" marL="0" rtl="0" algn="l">
              <a:spcBef>
                <a:spcPts val="0"/>
              </a:spcBef>
              <a:spcAft>
                <a:spcPts val="0"/>
              </a:spcAft>
              <a:buNone/>
            </a:pPr>
            <a:r>
              <a:t/>
            </a:r>
            <a:endParaRPr/>
          </a:p>
        </p:txBody>
      </p:sp>
      <p:sp>
        <p:nvSpPr>
          <p:cNvPr id="212" name="Google Shape;21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110"/>
              <a:t>During the authorization cycle we get to all the data elements that we see in the slip</a:t>
            </a:r>
            <a:endParaRPr/>
          </a:p>
          <a:p>
            <a:pPr indent="0" lvl="0" marL="0" rtl="0" algn="l">
              <a:spcBef>
                <a:spcPts val="0"/>
              </a:spcBef>
              <a:spcAft>
                <a:spcPts val="0"/>
              </a:spcAft>
              <a:buNone/>
            </a:pPr>
            <a:r>
              <a:t/>
            </a:r>
            <a:endParaRPr sz="1110"/>
          </a:p>
          <a:p>
            <a:pPr indent="0" lvl="0" marL="0" rtl="0" algn="l">
              <a:spcBef>
                <a:spcPts val="0"/>
              </a:spcBef>
              <a:spcAft>
                <a:spcPts val="0"/>
              </a:spcAft>
              <a:buNone/>
            </a:pPr>
            <a:r>
              <a:rPr lang="en-US" sz="1110"/>
              <a:t>Some of these are static in nature (black) and some are dynamic (red)</a:t>
            </a:r>
            <a:endParaRPr/>
          </a:p>
          <a:p>
            <a:pPr indent="0" lvl="0" marL="0" rtl="0" algn="l">
              <a:spcBef>
                <a:spcPts val="0"/>
              </a:spcBef>
              <a:spcAft>
                <a:spcPts val="0"/>
              </a:spcAft>
              <a:buNone/>
            </a:pPr>
            <a:r>
              <a:t/>
            </a:r>
            <a:endParaRPr sz="1110"/>
          </a:p>
          <a:p>
            <a:pPr indent="0" lvl="0" marL="0" rtl="0" algn="l">
              <a:spcBef>
                <a:spcPts val="0"/>
              </a:spcBef>
              <a:spcAft>
                <a:spcPts val="0"/>
              </a:spcAft>
              <a:buNone/>
            </a:pPr>
            <a:r>
              <a:rPr lang="en-US" sz="1110"/>
              <a:t>When you present the card merchant tries to SWIPE it but if it fails he may KEY IN the card number – This variation is captured in MODE</a:t>
            </a:r>
            <a:endParaRPr/>
          </a:p>
          <a:p>
            <a:pPr indent="0" lvl="0" marL="0" rtl="0" algn="l">
              <a:spcBef>
                <a:spcPts val="0"/>
              </a:spcBef>
              <a:spcAft>
                <a:spcPts val="0"/>
              </a:spcAft>
              <a:buNone/>
            </a:pPr>
            <a:r>
              <a:t/>
            </a:r>
            <a:endParaRPr sz="1110"/>
          </a:p>
          <a:p>
            <a:pPr indent="0" lvl="0" marL="0" rtl="0" algn="l">
              <a:spcBef>
                <a:spcPts val="0"/>
              </a:spcBef>
              <a:spcAft>
                <a:spcPts val="0"/>
              </a:spcAft>
              <a:buNone/>
            </a:pPr>
            <a:r>
              <a:rPr lang="en-US" sz="1110"/>
              <a:t>To tie in the list of items purchased and detailed break up of costs – which is typically called INVOICE  - with the payment, there is a field called INVOICE #</a:t>
            </a:r>
            <a:endParaRPr/>
          </a:p>
          <a:p>
            <a:pPr indent="0" lvl="0" marL="0" rtl="0" algn="l">
              <a:spcBef>
                <a:spcPts val="0"/>
              </a:spcBef>
              <a:spcAft>
                <a:spcPts val="0"/>
              </a:spcAft>
              <a:buNone/>
            </a:pPr>
            <a:r>
              <a:t/>
            </a:r>
            <a:endParaRPr sz="1110"/>
          </a:p>
          <a:p>
            <a:pPr indent="0" lvl="0" marL="0" rtl="0" algn="l">
              <a:spcBef>
                <a:spcPts val="0"/>
              </a:spcBef>
              <a:spcAft>
                <a:spcPts val="0"/>
              </a:spcAft>
              <a:buNone/>
            </a:pPr>
            <a:r>
              <a:rPr lang="en-US" sz="1110"/>
              <a:t>All the transactions are logged in a electronic file within the POS called BATCH. Each Batch File has a number called BATCH #. At the end of day or end of shift, the batch files are “closed”, i.e. tallied with the actual slips obtained during the day and merchant makes sure all the totals tally. Once they are satisfied, they submit it to the Acquiring Processor as a “claim for their money”, which in turn triggers the settlement cycle.</a:t>
            </a:r>
            <a:endParaRPr/>
          </a:p>
          <a:p>
            <a:pPr indent="0" lvl="0" marL="0" rtl="0" algn="l">
              <a:spcBef>
                <a:spcPts val="0"/>
              </a:spcBef>
              <a:spcAft>
                <a:spcPts val="0"/>
              </a:spcAft>
              <a:buNone/>
            </a:pPr>
            <a:r>
              <a:t/>
            </a:r>
            <a:endParaRPr sz="1110"/>
          </a:p>
          <a:p>
            <a:pPr indent="0" lvl="0" marL="0" rtl="0" algn="l">
              <a:spcBef>
                <a:spcPts val="0"/>
              </a:spcBef>
              <a:spcAft>
                <a:spcPts val="0"/>
              </a:spcAft>
              <a:buNone/>
            </a:pPr>
            <a:r>
              <a:rPr lang="en-US" sz="1110"/>
              <a:t>In order to identify each of the millions of transactions uniquely, Payment Networks stamps it with Date, Time and a Reference Number (RRN). Issuer stamps it with Approval Code which Issuers use to tally settlement claims during settlement cycle.</a:t>
            </a:r>
            <a:endParaRPr/>
          </a:p>
          <a:p>
            <a:pPr indent="0" lvl="0" marL="0" rtl="0" algn="l">
              <a:spcBef>
                <a:spcPts val="0"/>
              </a:spcBef>
              <a:spcAft>
                <a:spcPts val="0"/>
              </a:spcAft>
              <a:buNone/>
            </a:pPr>
            <a:r>
              <a:t/>
            </a:r>
            <a:endParaRPr sz="1110"/>
          </a:p>
          <a:p>
            <a:pPr indent="0" lvl="0" marL="0" rtl="0" algn="l">
              <a:spcBef>
                <a:spcPts val="0"/>
              </a:spcBef>
              <a:spcAft>
                <a:spcPts val="0"/>
              </a:spcAft>
              <a:buNone/>
            </a:pPr>
            <a:r>
              <a:rPr lang="en-US" sz="1110"/>
              <a:t>The rest of the data elements are static like card number, expiry date, terminal id, etc</a:t>
            </a:r>
            <a:endParaRPr sz="1110"/>
          </a:p>
          <a:p>
            <a:pPr indent="0" lvl="0" marL="0" rtl="0" algn="l">
              <a:spcBef>
                <a:spcPts val="0"/>
              </a:spcBef>
              <a:spcAft>
                <a:spcPts val="0"/>
              </a:spcAft>
              <a:buNone/>
            </a:pPr>
            <a:r>
              <a:t/>
            </a:r>
            <a:endParaRPr sz="1110"/>
          </a:p>
          <a:p>
            <a:pPr indent="0" lvl="0" marL="0" rtl="0" algn="l">
              <a:spcBef>
                <a:spcPts val="0"/>
              </a:spcBef>
              <a:spcAft>
                <a:spcPts val="0"/>
              </a:spcAft>
              <a:buNone/>
            </a:pPr>
            <a:r>
              <a:rPr lang="en-US" sz="1110"/>
              <a:t>The payment network is identified by the first digit of the card number “4” for Visa, “5” for MasterCard, etc</a:t>
            </a:r>
            <a:endParaRPr sz="1110"/>
          </a:p>
        </p:txBody>
      </p:sp>
      <p:sp>
        <p:nvSpPr>
          <p:cNvPr id="265" name="Google Shape;26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70C0"/>
              </a:buClr>
              <a:buSzPts val="4000"/>
              <a:buFont typeface="Arial"/>
              <a:buNone/>
              <a:defRPr b="0" i="0" sz="4000" u="none" cap="none" strike="noStrike">
                <a:solidFill>
                  <a:srgbClr val="0070C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Arial"/>
                <a:ea typeface="Arial"/>
                <a:cs typeface="Arial"/>
                <a:sym typeface="Arial"/>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41"/>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Calibri"/>
                <a:ea typeface="Calibri"/>
                <a:cs typeface="Calibri"/>
                <a:sym typeface="Calibri"/>
              </a:defRPr>
            </a:lvl1pPr>
            <a:lvl2pPr indent="0" lvl="1" marL="0" algn="r">
              <a:spcBef>
                <a:spcPts val="0"/>
              </a:spcBef>
              <a:buNone/>
              <a:defRPr b="0" i="0" sz="1400" u="none" cap="none" strike="noStrike">
                <a:solidFill>
                  <a:schemeClr val="dk1"/>
                </a:solidFill>
                <a:latin typeface="Calibri"/>
                <a:ea typeface="Calibri"/>
                <a:cs typeface="Calibri"/>
                <a:sym typeface="Calibri"/>
              </a:defRPr>
            </a:lvl2pPr>
            <a:lvl3pPr indent="0" lvl="2" marL="0" algn="r">
              <a:spcBef>
                <a:spcPts val="0"/>
              </a:spcBef>
              <a:buNone/>
              <a:defRPr b="0" i="0" sz="1400" u="none" cap="none" strike="noStrike">
                <a:solidFill>
                  <a:schemeClr val="dk1"/>
                </a:solidFill>
                <a:latin typeface="Calibri"/>
                <a:ea typeface="Calibri"/>
                <a:cs typeface="Calibri"/>
                <a:sym typeface="Calibri"/>
              </a:defRPr>
            </a:lvl3pPr>
            <a:lvl4pPr indent="0" lvl="3" marL="0" algn="r">
              <a:spcBef>
                <a:spcPts val="0"/>
              </a:spcBef>
              <a:buNone/>
              <a:defRPr b="0" i="0" sz="1400" u="none" cap="none" strike="noStrike">
                <a:solidFill>
                  <a:schemeClr val="dk1"/>
                </a:solidFill>
                <a:latin typeface="Calibri"/>
                <a:ea typeface="Calibri"/>
                <a:cs typeface="Calibri"/>
                <a:sym typeface="Calibri"/>
              </a:defRPr>
            </a:lvl4pPr>
            <a:lvl5pPr indent="0" lvl="4" marL="0" algn="r">
              <a:spcBef>
                <a:spcPts val="0"/>
              </a:spcBef>
              <a:buNone/>
              <a:defRPr b="0" i="0" sz="1400" u="none" cap="none" strike="noStrike">
                <a:solidFill>
                  <a:schemeClr val="dk1"/>
                </a:solidFill>
                <a:latin typeface="Calibri"/>
                <a:ea typeface="Calibri"/>
                <a:cs typeface="Calibri"/>
                <a:sym typeface="Calibri"/>
              </a:defRPr>
            </a:lvl5pPr>
            <a:lvl6pPr indent="0" lvl="5" marL="0" algn="r">
              <a:spcBef>
                <a:spcPts val="0"/>
              </a:spcBef>
              <a:buNone/>
              <a:defRPr b="0" i="0" sz="1400" u="none" cap="none" strike="noStrike">
                <a:solidFill>
                  <a:schemeClr val="dk1"/>
                </a:solidFill>
                <a:latin typeface="Calibri"/>
                <a:ea typeface="Calibri"/>
                <a:cs typeface="Calibri"/>
                <a:sym typeface="Calibri"/>
              </a:defRPr>
            </a:lvl6pPr>
            <a:lvl7pPr indent="0" lvl="6" marL="0" algn="r">
              <a:spcBef>
                <a:spcPts val="0"/>
              </a:spcBef>
              <a:buNone/>
              <a:defRPr b="0" i="0" sz="1400" u="none" cap="none" strike="noStrike">
                <a:solidFill>
                  <a:schemeClr val="dk1"/>
                </a:solidFill>
                <a:latin typeface="Calibri"/>
                <a:ea typeface="Calibri"/>
                <a:cs typeface="Calibri"/>
                <a:sym typeface="Calibri"/>
              </a:defRPr>
            </a:lvl7pPr>
            <a:lvl8pPr indent="0" lvl="7" marL="0" algn="r">
              <a:spcBef>
                <a:spcPts val="0"/>
              </a:spcBef>
              <a:buNone/>
              <a:defRPr b="0" i="0" sz="1400" u="none" cap="none" strike="noStrike">
                <a:solidFill>
                  <a:schemeClr val="dk1"/>
                </a:solidFill>
                <a:latin typeface="Calibri"/>
                <a:ea typeface="Calibri"/>
                <a:cs typeface="Calibri"/>
                <a:sym typeface="Calibri"/>
              </a:defRPr>
            </a:lvl8pPr>
            <a:lvl9pPr indent="0" lvl="8" marL="0" algn="r">
              <a:spcBef>
                <a:spcPts val="0"/>
              </a:spcBef>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5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9" name="Google Shape;59;p50"/>
          <p:cNvSpPr/>
          <p:nvPr>
            <p:ph idx="2" type="pic"/>
          </p:nvPr>
        </p:nvSpPr>
        <p:spPr>
          <a:xfrm>
            <a:off x="1792288" y="612775"/>
            <a:ext cx="5486400" cy="4114800"/>
          </a:xfrm>
          <a:prstGeom prst="rect">
            <a:avLst/>
          </a:prstGeom>
          <a:noFill/>
          <a:ln>
            <a:noFill/>
          </a:ln>
        </p:spPr>
      </p:sp>
      <p:sp>
        <p:nvSpPr>
          <p:cNvPr id="60" name="Google Shape;60;p5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1" name="Google Shape;61;p5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5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50"/>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5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5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7" name="Google Shape;67;p5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5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51"/>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52"/>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5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5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4" name="Google Shape;74;p5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5" name="Google Shape;75;p52"/>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2"/>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42"/>
          <p:cNvSpPr txBox="1"/>
          <p:nvPr>
            <p:ph idx="1" type="body"/>
          </p:nvPr>
        </p:nvSpPr>
        <p:spPr>
          <a:xfrm>
            <a:off x="228600" y="838200"/>
            <a:ext cx="8686800" cy="51816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42"/>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Calibri"/>
                <a:ea typeface="Calibri"/>
                <a:cs typeface="Calibri"/>
                <a:sym typeface="Calibri"/>
              </a:defRPr>
            </a:lvl1pPr>
            <a:lvl2pPr indent="0" lvl="1" marL="0" algn="r">
              <a:spcBef>
                <a:spcPts val="0"/>
              </a:spcBef>
              <a:buNone/>
              <a:defRPr b="0" i="0" sz="1400" u="none" cap="none" strike="noStrike">
                <a:solidFill>
                  <a:schemeClr val="dk1"/>
                </a:solidFill>
                <a:latin typeface="Calibri"/>
                <a:ea typeface="Calibri"/>
                <a:cs typeface="Calibri"/>
                <a:sym typeface="Calibri"/>
              </a:defRPr>
            </a:lvl2pPr>
            <a:lvl3pPr indent="0" lvl="2" marL="0" algn="r">
              <a:spcBef>
                <a:spcPts val="0"/>
              </a:spcBef>
              <a:buNone/>
              <a:defRPr b="0" i="0" sz="1400" u="none" cap="none" strike="noStrike">
                <a:solidFill>
                  <a:schemeClr val="dk1"/>
                </a:solidFill>
                <a:latin typeface="Calibri"/>
                <a:ea typeface="Calibri"/>
                <a:cs typeface="Calibri"/>
                <a:sym typeface="Calibri"/>
              </a:defRPr>
            </a:lvl3pPr>
            <a:lvl4pPr indent="0" lvl="3" marL="0" algn="r">
              <a:spcBef>
                <a:spcPts val="0"/>
              </a:spcBef>
              <a:buNone/>
              <a:defRPr b="0" i="0" sz="1400" u="none" cap="none" strike="noStrike">
                <a:solidFill>
                  <a:schemeClr val="dk1"/>
                </a:solidFill>
                <a:latin typeface="Calibri"/>
                <a:ea typeface="Calibri"/>
                <a:cs typeface="Calibri"/>
                <a:sym typeface="Calibri"/>
              </a:defRPr>
            </a:lvl4pPr>
            <a:lvl5pPr indent="0" lvl="4" marL="0" algn="r">
              <a:spcBef>
                <a:spcPts val="0"/>
              </a:spcBef>
              <a:buNone/>
              <a:defRPr b="0" i="0" sz="1400" u="none" cap="none" strike="noStrike">
                <a:solidFill>
                  <a:schemeClr val="dk1"/>
                </a:solidFill>
                <a:latin typeface="Calibri"/>
                <a:ea typeface="Calibri"/>
                <a:cs typeface="Calibri"/>
                <a:sym typeface="Calibri"/>
              </a:defRPr>
            </a:lvl5pPr>
            <a:lvl6pPr indent="0" lvl="5" marL="0" algn="r">
              <a:spcBef>
                <a:spcPts val="0"/>
              </a:spcBef>
              <a:buNone/>
              <a:defRPr b="0" i="0" sz="1400" u="none" cap="none" strike="noStrike">
                <a:solidFill>
                  <a:schemeClr val="dk1"/>
                </a:solidFill>
                <a:latin typeface="Calibri"/>
                <a:ea typeface="Calibri"/>
                <a:cs typeface="Calibri"/>
                <a:sym typeface="Calibri"/>
              </a:defRPr>
            </a:lvl6pPr>
            <a:lvl7pPr indent="0" lvl="6" marL="0" algn="r">
              <a:spcBef>
                <a:spcPts val="0"/>
              </a:spcBef>
              <a:buNone/>
              <a:defRPr b="0" i="0" sz="1400" u="none" cap="none" strike="noStrike">
                <a:solidFill>
                  <a:schemeClr val="dk1"/>
                </a:solidFill>
                <a:latin typeface="Calibri"/>
                <a:ea typeface="Calibri"/>
                <a:cs typeface="Calibri"/>
                <a:sym typeface="Calibri"/>
              </a:defRPr>
            </a:lvl7pPr>
            <a:lvl8pPr indent="0" lvl="7" marL="0" algn="r">
              <a:spcBef>
                <a:spcPts val="0"/>
              </a:spcBef>
              <a:buNone/>
              <a:defRPr b="0" i="0" sz="1400" u="none" cap="none" strike="noStrike">
                <a:solidFill>
                  <a:schemeClr val="dk1"/>
                </a:solidFill>
                <a:latin typeface="Calibri"/>
                <a:ea typeface="Calibri"/>
                <a:cs typeface="Calibri"/>
                <a:sym typeface="Calibri"/>
              </a:defRPr>
            </a:lvl8pPr>
            <a:lvl9pPr indent="0" lvl="8" marL="0" algn="r">
              <a:spcBef>
                <a:spcPts val="0"/>
              </a:spcBef>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sp>
        <p:nvSpPr>
          <p:cNvPr id="20" name="Google Shape;20;p43"/>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3"/>
          <p:cNvSpPr txBox="1"/>
          <p:nvPr>
            <p:ph idx="1" type="body"/>
          </p:nvPr>
        </p:nvSpPr>
        <p:spPr>
          <a:xfrm>
            <a:off x="228600" y="838200"/>
            <a:ext cx="8686800" cy="5181600"/>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Google Shape;22;p43"/>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23" name="Shape 23"/>
        <p:cNvGrpSpPr/>
        <p:nvPr/>
      </p:nvGrpSpPr>
      <p:grpSpPr>
        <a:xfrm>
          <a:off x="0" y="0"/>
          <a:ext cx="0" cy="0"/>
          <a:chOff x="0" y="0"/>
          <a:chExt cx="0" cy="0"/>
        </a:xfrm>
      </p:grpSpPr>
      <p:sp>
        <p:nvSpPr>
          <p:cNvPr id="24" name="Google Shape;24;p44"/>
          <p:cNvSpPr txBox="1"/>
          <p:nvPr>
            <p:ph type="title"/>
          </p:nvPr>
        </p:nvSpPr>
        <p:spPr>
          <a:xfrm>
            <a:off x="0" y="0"/>
            <a:ext cx="9144000" cy="533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4"/>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marR="0" algn="r">
              <a:spcBef>
                <a:spcPts val="0"/>
              </a:spcBef>
              <a:buNone/>
              <a:defRPr sz="1400">
                <a:solidFill>
                  <a:srgbClr val="FFFFFF"/>
                </a:solidFill>
                <a:latin typeface="Calibri"/>
                <a:ea typeface="Calibri"/>
                <a:cs typeface="Calibri"/>
                <a:sym typeface="Calibri"/>
              </a:defRPr>
            </a:lvl1pPr>
            <a:lvl2pPr indent="0" lvl="1" marL="0" marR="0" algn="r">
              <a:spcBef>
                <a:spcPts val="0"/>
              </a:spcBef>
              <a:buNone/>
              <a:defRPr sz="1400">
                <a:solidFill>
                  <a:srgbClr val="FFFFFF"/>
                </a:solidFill>
                <a:latin typeface="Calibri"/>
                <a:ea typeface="Calibri"/>
                <a:cs typeface="Calibri"/>
                <a:sym typeface="Calibri"/>
              </a:defRPr>
            </a:lvl2pPr>
            <a:lvl3pPr indent="0" lvl="2" marL="0" marR="0" algn="r">
              <a:spcBef>
                <a:spcPts val="0"/>
              </a:spcBef>
              <a:buNone/>
              <a:defRPr sz="1400">
                <a:solidFill>
                  <a:srgbClr val="FFFFFF"/>
                </a:solidFill>
                <a:latin typeface="Calibri"/>
                <a:ea typeface="Calibri"/>
                <a:cs typeface="Calibri"/>
                <a:sym typeface="Calibri"/>
              </a:defRPr>
            </a:lvl3pPr>
            <a:lvl4pPr indent="0" lvl="3" marL="0" marR="0" algn="r">
              <a:spcBef>
                <a:spcPts val="0"/>
              </a:spcBef>
              <a:buNone/>
              <a:defRPr sz="1400">
                <a:solidFill>
                  <a:srgbClr val="FFFFFF"/>
                </a:solidFill>
                <a:latin typeface="Calibri"/>
                <a:ea typeface="Calibri"/>
                <a:cs typeface="Calibri"/>
                <a:sym typeface="Calibri"/>
              </a:defRPr>
            </a:lvl4pPr>
            <a:lvl5pPr indent="0" lvl="4" marL="0" marR="0" algn="r">
              <a:spcBef>
                <a:spcPts val="0"/>
              </a:spcBef>
              <a:buNone/>
              <a:defRPr sz="1400">
                <a:solidFill>
                  <a:srgbClr val="FFFFFF"/>
                </a:solidFill>
                <a:latin typeface="Calibri"/>
                <a:ea typeface="Calibri"/>
                <a:cs typeface="Calibri"/>
                <a:sym typeface="Calibri"/>
              </a:defRPr>
            </a:lvl5pPr>
            <a:lvl6pPr indent="0" lvl="5" marL="0" marR="0" algn="r">
              <a:spcBef>
                <a:spcPts val="0"/>
              </a:spcBef>
              <a:buNone/>
              <a:defRPr sz="1400">
                <a:solidFill>
                  <a:srgbClr val="FFFFFF"/>
                </a:solidFill>
                <a:latin typeface="Calibri"/>
                <a:ea typeface="Calibri"/>
                <a:cs typeface="Calibri"/>
                <a:sym typeface="Calibri"/>
              </a:defRPr>
            </a:lvl6pPr>
            <a:lvl7pPr indent="0" lvl="6" marL="0" marR="0" algn="r">
              <a:spcBef>
                <a:spcPts val="0"/>
              </a:spcBef>
              <a:buNone/>
              <a:defRPr sz="1400">
                <a:solidFill>
                  <a:srgbClr val="FFFFFF"/>
                </a:solidFill>
                <a:latin typeface="Calibri"/>
                <a:ea typeface="Calibri"/>
                <a:cs typeface="Calibri"/>
                <a:sym typeface="Calibri"/>
              </a:defRPr>
            </a:lvl7pPr>
            <a:lvl8pPr indent="0" lvl="7" marL="0" marR="0" algn="r">
              <a:spcBef>
                <a:spcPts val="0"/>
              </a:spcBef>
              <a:buNone/>
              <a:defRPr sz="1400">
                <a:solidFill>
                  <a:srgbClr val="FFFFFF"/>
                </a:solidFill>
                <a:latin typeface="Calibri"/>
                <a:ea typeface="Calibri"/>
                <a:cs typeface="Calibri"/>
                <a:sym typeface="Calibri"/>
              </a:defRPr>
            </a:lvl8pPr>
            <a:lvl9pPr indent="0" lvl="8" marL="0" marR="0" algn="r">
              <a:spcBef>
                <a:spcPts val="0"/>
              </a:spcBef>
              <a:buNone/>
              <a:defRPr sz="1400">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5"/>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070C0"/>
              </a:buClr>
              <a:buSzPts val="3200"/>
              <a:buFont typeface="Arial"/>
              <a:buNone/>
              <a:defRPr b="1" i="0" sz="3200" u="none" cap="none" strike="noStrike">
                <a:solidFill>
                  <a:srgbClr val="0070C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46"/>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7"/>
          <p:cNvSpPr txBox="1"/>
          <p:nvPr>
            <p:ph type="title"/>
          </p:nvPr>
        </p:nvSpPr>
        <p:spPr>
          <a:xfrm>
            <a:off x="914400" y="0"/>
            <a:ext cx="8229600" cy="533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4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4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4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47"/>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48"/>
          <p:cNvSpPr txBox="1"/>
          <p:nvPr>
            <p:ph type="title"/>
          </p:nvPr>
        </p:nvSpPr>
        <p:spPr>
          <a:xfrm>
            <a:off x="914400" y="0"/>
            <a:ext cx="8229600" cy="6858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48"/>
          <p:cNvSpPr txBox="1"/>
          <p:nvPr>
            <p:ph idx="1" type="body"/>
          </p:nvPr>
        </p:nvSpPr>
        <p:spPr>
          <a:xfrm>
            <a:off x="457200" y="1219200"/>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40"/>
              </a:spcBef>
              <a:spcAft>
                <a:spcPts val="0"/>
              </a:spcAft>
              <a:buClr>
                <a:schemeClr val="dk1"/>
              </a:buClr>
              <a:buSzPts val="2200"/>
              <a:buFont typeface="Arial"/>
              <a:buNone/>
              <a:defRPr b="1" i="0" sz="22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48"/>
          <p:cNvSpPr txBox="1"/>
          <p:nvPr>
            <p:ph idx="2" type="body"/>
          </p:nvPr>
        </p:nvSpPr>
        <p:spPr>
          <a:xfrm>
            <a:off x="457200" y="1858962"/>
            <a:ext cx="4040188" cy="3951288"/>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Google Shape;45;p48"/>
          <p:cNvSpPr txBox="1"/>
          <p:nvPr>
            <p:ph idx="3" type="body"/>
          </p:nvPr>
        </p:nvSpPr>
        <p:spPr>
          <a:xfrm>
            <a:off x="4645025" y="1219200"/>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40"/>
              </a:spcBef>
              <a:spcAft>
                <a:spcPts val="0"/>
              </a:spcAft>
              <a:buClr>
                <a:schemeClr val="dk1"/>
              </a:buClr>
              <a:buSzPts val="2200"/>
              <a:buFont typeface="Arial"/>
              <a:buNone/>
              <a:defRPr b="1" i="0" sz="22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48"/>
          <p:cNvSpPr txBox="1"/>
          <p:nvPr>
            <p:ph idx="4" type="body"/>
          </p:nvPr>
        </p:nvSpPr>
        <p:spPr>
          <a:xfrm>
            <a:off x="4645025" y="1858962"/>
            <a:ext cx="4041775" cy="3951288"/>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4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4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48"/>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49"/>
          <p:cNvSpPr txBox="1"/>
          <p:nvPr>
            <p:ph type="title"/>
          </p:nvPr>
        </p:nvSpPr>
        <p:spPr>
          <a:xfrm>
            <a:off x="609600" y="1143000"/>
            <a:ext cx="2855913" cy="596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49"/>
          <p:cNvSpPr txBox="1"/>
          <p:nvPr>
            <p:ph idx="1" type="body"/>
          </p:nvPr>
        </p:nvSpPr>
        <p:spPr>
          <a:xfrm>
            <a:off x="3733800" y="1142999"/>
            <a:ext cx="4876800" cy="4572001"/>
          </a:xfrm>
          <a:prstGeom prst="rect">
            <a:avLst/>
          </a:prstGeom>
          <a:noFill/>
          <a:ln>
            <a:noFill/>
          </a:ln>
        </p:spPr>
        <p:txBody>
          <a:bodyPr anchorCtr="0" anchor="t" bIns="45700" lIns="91425" spcFirstLastPara="1" rIns="91425" wrap="square" tIns="45700">
            <a:noAutofit/>
          </a:bodyPr>
          <a:lstStyle>
            <a:lvl1pPr indent="-355600" lvl="0" marL="457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49"/>
          <p:cNvSpPr txBox="1"/>
          <p:nvPr>
            <p:ph idx="2" type="body"/>
          </p:nvPr>
        </p:nvSpPr>
        <p:spPr>
          <a:xfrm>
            <a:off x="609600" y="1828801"/>
            <a:ext cx="2855913" cy="391885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4" name="Google Shape;54;p4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4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49"/>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Calibri"/>
                <a:ea typeface="Calibri"/>
                <a:cs typeface="Calibri"/>
                <a:sym typeface="Calibri"/>
              </a:defRPr>
            </a:lvl1pPr>
            <a:lvl2pPr indent="0" lvl="1" marL="0" algn="r">
              <a:spcBef>
                <a:spcPts val="0"/>
              </a:spcBef>
              <a:buNone/>
              <a:defRPr sz="1400">
                <a:solidFill>
                  <a:schemeClr val="dk1"/>
                </a:solidFill>
                <a:latin typeface="Calibri"/>
                <a:ea typeface="Calibri"/>
                <a:cs typeface="Calibri"/>
                <a:sym typeface="Calibri"/>
              </a:defRPr>
            </a:lvl2pPr>
            <a:lvl3pPr indent="0" lvl="2" marL="0" algn="r">
              <a:spcBef>
                <a:spcPts val="0"/>
              </a:spcBef>
              <a:buNone/>
              <a:defRPr sz="1400">
                <a:solidFill>
                  <a:schemeClr val="dk1"/>
                </a:solidFill>
                <a:latin typeface="Calibri"/>
                <a:ea typeface="Calibri"/>
                <a:cs typeface="Calibri"/>
                <a:sym typeface="Calibri"/>
              </a:defRPr>
            </a:lvl3pPr>
            <a:lvl4pPr indent="0" lvl="3" marL="0" algn="r">
              <a:spcBef>
                <a:spcPts val="0"/>
              </a:spcBef>
              <a:buNone/>
              <a:defRPr sz="1400">
                <a:solidFill>
                  <a:schemeClr val="dk1"/>
                </a:solidFill>
                <a:latin typeface="Calibri"/>
                <a:ea typeface="Calibri"/>
                <a:cs typeface="Calibri"/>
                <a:sym typeface="Calibri"/>
              </a:defRPr>
            </a:lvl4pPr>
            <a:lvl5pPr indent="0" lvl="4" marL="0" algn="r">
              <a:spcBef>
                <a:spcPts val="0"/>
              </a:spcBef>
              <a:buNone/>
              <a:defRPr sz="1400">
                <a:solidFill>
                  <a:schemeClr val="dk1"/>
                </a:solidFill>
                <a:latin typeface="Calibri"/>
                <a:ea typeface="Calibri"/>
                <a:cs typeface="Calibri"/>
                <a:sym typeface="Calibri"/>
              </a:defRPr>
            </a:lvl5pPr>
            <a:lvl6pPr indent="0" lvl="5" marL="0" algn="r">
              <a:spcBef>
                <a:spcPts val="0"/>
              </a:spcBef>
              <a:buNone/>
              <a:defRPr sz="1400">
                <a:solidFill>
                  <a:schemeClr val="dk1"/>
                </a:solidFill>
                <a:latin typeface="Calibri"/>
                <a:ea typeface="Calibri"/>
                <a:cs typeface="Calibri"/>
                <a:sym typeface="Calibri"/>
              </a:defRPr>
            </a:lvl6pPr>
            <a:lvl7pPr indent="0" lvl="6" marL="0" algn="r">
              <a:spcBef>
                <a:spcPts val="0"/>
              </a:spcBef>
              <a:buNone/>
              <a:defRPr sz="1400">
                <a:solidFill>
                  <a:schemeClr val="dk1"/>
                </a:solidFill>
                <a:latin typeface="Calibri"/>
                <a:ea typeface="Calibri"/>
                <a:cs typeface="Calibri"/>
                <a:sym typeface="Calibri"/>
              </a:defRPr>
            </a:lvl7pPr>
            <a:lvl8pPr indent="0" lvl="7" marL="0" algn="r">
              <a:spcBef>
                <a:spcPts val="0"/>
              </a:spcBef>
              <a:buNone/>
              <a:defRPr sz="1400">
                <a:solidFill>
                  <a:schemeClr val="dk1"/>
                </a:solidFill>
                <a:latin typeface="Calibri"/>
                <a:ea typeface="Calibri"/>
                <a:cs typeface="Calibri"/>
                <a:sym typeface="Calibri"/>
              </a:defRPr>
            </a:lvl8pPr>
            <a:lvl9pPr indent="0" lvl="8" marL="0" algn="r">
              <a:spcBef>
                <a:spcPts val="0"/>
              </a:spcBef>
              <a:buNone/>
              <a:defRPr sz="14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40"/>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Calibri"/>
                <a:ea typeface="Calibri"/>
                <a:cs typeface="Calibri"/>
                <a:sym typeface="Calibri"/>
              </a:defRPr>
            </a:lvl1pPr>
            <a:lvl2pPr indent="0" lvl="1" marL="0" marR="0" rtl="0" algn="r">
              <a:spcBef>
                <a:spcPts val="0"/>
              </a:spcBef>
              <a:buNone/>
              <a:defRPr b="0" i="0" sz="1400" u="none" cap="none" strike="noStrike">
                <a:solidFill>
                  <a:schemeClr val="dk1"/>
                </a:solidFill>
                <a:latin typeface="Calibri"/>
                <a:ea typeface="Calibri"/>
                <a:cs typeface="Calibri"/>
                <a:sym typeface="Calibri"/>
              </a:defRPr>
            </a:lvl2pPr>
            <a:lvl3pPr indent="0" lvl="2" marL="0" marR="0" rtl="0" algn="r">
              <a:spcBef>
                <a:spcPts val="0"/>
              </a:spcBef>
              <a:buNone/>
              <a:defRPr b="0" i="0" sz="1400" u="none" cap="none" strike="noStrike">
                <a:solidFill>
                  <a:schemeClr val="dk1"/>
                </a:solidFill>
                <a:latin typeface="Calibri"/>
                <a:ea typeface="Calibri"/>
                <a:cs typeface="Calibri"/>
                <a:sym typeface="Calibri"/>
              </a:defRPr>
            </a:lvl3pPr>
            <a:lvl4pPr indent="0" lvl="3" marL="0" marR="0" rtl="0" algn="r">
              <a:spcBef>
                <a:spcPts val="0"/>
              </a:spcBef>
              <a:buNone/>
              <a:defRPr b="0" i="0" sz="1400" u="none" cap="none" strike="noStrike">
                <a:solidFill>
                  <a:schemeClr val="dk1"/>
                </a:solidFill>
                <a:latin typeface="Calibri"/>
                <a:ea typeface="Calibri"/>
                <a:cs typeface="Calibri"/>
                <a:sym typeface="Calibri"/>
              </a:defRPr>
            </a:lvl4pPr>
            <a:lvl5pPr indent="0" lvl="4" marL="0" marR="0" rtl="0" algn="r">
              <a:spcBef>
                <a:spcPts val="0"/>
              </a:spcBef>
              <a:buNone/>
              <a:defRPr b="0" i="0" sz="1400" u="none" cap="none" strike="noStrike">
                <a:solidFill>
                  <a:schemeClr val="dk1"/>
                </a:solidFill>
                <a:latin typeface="Calibri"/>
                <a:ea typeface="Calibri"/>
                <a:cs typeface="Calibri"/>
                <a:sym typeface="Calibri"/>
              </a:defRPr>
            </a:lvl5pPr>
            <a:lvl6pPr indent="0" lvl="5" marL="0" marR="0" rtl="0" algn="r">
              <a:spcBef>
                <a:spcPts val="0"/>
              </a:spcBef>
              <a:buNone/>
              <a:defRPr b="0" i="0" sz="1400" u="none" cap="none" strike="noStrike">
                <a:solidFill>
                  <a:schemeClr val="dk1"/>
                </a:solidFill>
                <a:latin typeface="Calibri"/>
                <a:ea typeface="Calibri"/>
                <a:cs typeface="Calibri"/>
                <a:sym typeface="Calibri"/>
              </a:defRPr>
            </a:lvl6pPr>
            <a:lvl7pPr indent="0" lvl="6" marL="0" marR="0" rtl="0" algn="r">
              <a:spcBef>
                <a:spcPts val="0"/>
              </a:spcBef>
              <a:buNone/>
              <a:defRPr b="0" i="0" sz="1400" u="none" cap="none" strike="noStrike">
                <a:solidFill>
                  <a:schemeClr val="dk1"/>
                </a:solidFill>
                <a:latin typeface="Calibri"/>
                <a:ea typeface="Calibri"/>
                <a:cs typeface="Calibri"/>
                <a:sym typeface="Calibri"/>
              </a:defRPr>
            </a:lvl7pPr>
            <a:lvl8pPr indent="0" lvl="7" marL="0" marR="0" rtl="0" algn="r">
              <a:spcBef>
                <a:spcPts val="0"/>
              </a:spcBef>
              <a:buNone/>
              <a:defRPr b="0" i="0" sz="1400" u="none" cap="none" strike="noStrike">
                <a:solidFill>
                  <a:schemeClr val="dk1"/>
                </a:solidFill>
                <a:latin typeface="Calibri"/>
                <a:ea typeface="Calibri"/>
                <a:cs typeface="Calibri"/>
                <a:sym typeface="Calibri"/>
              </a:defRPr>
            </a:lvl8pPr>
            <a:lvl9pPr indent="0" lvl="8" marL="0" marR="0" rtl="0" algn="r">
              <a:spcBef>
                <a:spcPts val="0"/>
              </a:spcBef>
              <a:buNone/>
              <a:defRPr b="0" i="0" sz="14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1.png"/><Relationship Id="rId12"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5" Type="http://schemas.openxmlformats.org/officeDocument/2006/relationships/hyperlink" Target="http://en.wikipedia.org/wiki/File:Mastercard_Worldwide_Logo.svg" TargetMode="External"/><Relationship Id="rId6" Type="http://schemas.openxmlformats.org/officeDocument/2006/relationships/image" Target="../media/image15.png"/><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0.jpg"/></Relationships>
</file>

<file path=ppt/slides/_rels/slide15.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1.png"/><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5" Type="http://schemas.openxmlformats.org/officeDocument/2006/relationships/hyperlink" Target="http://en.wikipedia.org/wiki/File:Mastercard_Worldwide_Logo.svg" TargetMode="External"/><Relationship Id="rId6" Type="http://schemas.openxmlformats.org/officeDocument/2006/relationships/image" Target="../media/image15.png"/><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jpg"/></Relationships>
</file>

<file path=ppt/slides/_rels/slide22.xml.rels><?xml version="1.0" encoding="UTF-8" standalone="yes"?><Relationships xmlns="http://schemas.openxmlformats.org/package/2006/relationships"><Relationship Id="rId10" Type="http://schemas.openxmlformats.org/officeDocument/2006/relationships/image" Target="../media/image39.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en.wikipedia.org/wiki/File:India_Post_Logo.svg" TargetMode="External"/><Relationship Id="rId4" Type="http://schemas.openxmlformats.org/officeDocument/2006/relationships/image" Target="../media/image22.png"/><Relationship Id="rId9" Type="http://schemas.openxmlformats.org/officeDocument/2006/relationships/hyperlink" Target="http://en.wikipedia.org/wiki/File:SBI-logo.svg" TargetMode="External"/><Relationship Id="rId5" Type="http://schemas.openxmlformats.org/officeDocument/2006/relationships/hyperlink" Target="http://en.wikipedia.org/wiki/File:Citibank.svg" TargetMode="External"/><Relationship Id="rId6" Type="http://schemas.openxmlformats.org/officeDocument/2006/relationships/image" Target="../media/image37.png"/><Relationship Id="rId7" Type="http://schemas.openxmlformats.org/officeDocument/2006/relationships/hyperlink" Target="http://en.wikipedia.org/wiki/File:Walgreens_Logo.svg" TargetMode="External"/><Relationship Id="rId8"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4.jpg"/></Relationships>
</file>

<file path=ppt/slides/_rels/slide25.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22" Type="http://schemas.openxmlformats.org/officeDocument/2006/relationships/image" Target="../media/image35.png"/><Relationship Id="rId10" Type="http://schemas.openxmlformats.org/officeDocument/2006/relationships/image" Target="../media/image21.png"/><Relationship Id="rId21" Type="http://schemas.openxmlformats.org/officeDocument/2006/relationships/hyperlink" Target="http://en.wikipedia.org/wiki/File:Missouri_missile_BGM-109_Tomahawk.JPG" TargetMode="External"/><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26.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27.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28.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29.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21" Type="http://schemas.openxmlformats.org/officeDocument/2006/relationships/image" Target="../media/image26.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7.jpg"/><Relationship Id="rId5" Type="http://schemas.openxmlformats.org/officeDocument/2006/relationships/image" Target="../media/image2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6.png"/><Relationship Id="rId4" Type="http://schemas.openxmlformats.org/officeDocument/2006/relationships/hyperlink" Target="http://www.youtube.com/watch?feature=player_embedded&amp;v=FhqNy6maykE" TargetMode="External"/><Relationship Id="rId5" Type="http://schemas.openxmlformats.org/officeDocument/2006/relationships/image" Target="../media/image3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2.png"/><Relationship Id="rId4" Type="http://schemas.openxmlformats.org/officeDocument/2006/relationships/hyperlink" Target="http://www.youtube.com/watch?feature=player_embedded&amp;v=FhqNy6mayk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hyperlink" Target="http://www.youtube.com/watch?feature=player_embedded&amp;v=FhqNy6mayk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21.png"/><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5" Type="http://schemas.openxmlformats.org/officeDocument/2006/relationships/hyperlink" Target="http://en.wikipedia.org/wiki/File:Mastercard_Worldwide_Logo.svg" TargetMode="External"/><Relationship Id="rId6" Type="http://schemas.openxmlformats.org/officeDocument/2006/relationships/image" Target="../media/image15.png"/><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3.jpg"/></Relationships>
</file>

<file path=ppt/slides/_rels/slide6.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hyperlink" Target="http://en.wikipedia.org/wiki/File:Discover_Card_logo.png" TargetMode="External"/><Relationship Id="rId13" Type="http://schemas.openxmlformats.org/officeDocument/2006/relationships/hyperlink" Target="http://en.wikipedia.org/wiki/File:Discover_Card_logo.png" TargetMode="External"/><Relationship Id="rId12" Type="http://schemas.openxmlformats.org/officeDocument/2006/relationships/hyperlink" Target="http://en.wikipedia.org/wiki/File:Mastercard_Worldwide_Logo.svg" TargetMode="External"/><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8.png"/><Relationship Id="rId9" Type="http://schemas.openxmlformats.org/officeDocument/2006/relationships/image" Target="../media/image3.png"/><Relationship Id="rId14" Type="http://schemas.openxmlformats.org/officeDocument/2006/relationships/hyperlink" Target="http://en.wikipedia.org/wiki/File:Visa_Inc._logo.svg" TargetMode="External"/><Relationship Id="rId5" Type="http://schemas.openxmlformats.org/officeDocument/2006/relationships/image" Target="../media/image13.jpg"/><Relationship Id="rId6" Type="http://schemas.openxmlformats.org/officeDocument/2006/relationships/hyperlink" Target="http://en.wikipedia.org/wiki/File:Mastercard_Worldwide_Logo.svg" TargetMode="External"/><Relationship Id="rId7" Type="http://schemas.openxmlformats.org/officeDocument/2006/relationships/image" Target="../media/image4.png"/><Relationship Id="rId8" Type="http://schemas.openxmlformats.org/officeDocument/2006/relationships/hyperlink" Target="http://en.wikipedia.org/wiki/File:Visa_Inc._logo.svg" TargetMode="External"/></Relationships>
</file>

<file path=ppt/slides/_rels/slide7.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8.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_rels/slide9.xml.rels><?xml version="1.0" encoding="UTF-8" standalone="yes"?><Relationships xmlns="http://schemas.openxmlformats.org/package/2006/relationships"><Relationship Id="rId20" Type="http://schemas.openxmlformats.org/officeDocument/2006/relationships/hyperlink" Target="http://en.wikipedia.org/wiki/File:Visa_Inc._logo.svg" TargetMode="External"/><Relationship Id="rId11" Type="http://schemas.openxmlformats.org/officeDocument/2006/relationships/image" Target="../media/image18.png"/><Relationship Id="rId10" Type="http://schemas.openxmlformats.org/officeDocument/2006/relationships/image" Target="../media/image21.png"/><Relationship Id="rId13" Type="http://schemas.openxmlformats.org/officeDocument/2006/relationships/hyperlink" Target="http://en.wikipedia.org/wiki/File:Mastercard_Worldwide_Logo.svg" TargetMode="External"/><Relationship Id="rId12" Type="http://schemas.openxmlformats.org/officeDocument/2006/relationships/image" Target="../media/image13.jp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en.wikipedia.org/wiki/File:Discover_Card_logo.png" TargetMode="External"/><Relationship Id="rId15" Type="http://schemas.openxmlformats.org/officeDocument/2006/relationships/hyperlink" Target="http://en.wikipedia.org/wiki/File:Visa_Inc._logo.svg" TargetMode="External"/><Relationship Id="rId14" Type="http://schemas.openxmlformats.org/officeDocument/2006/relationships/image" Target="../media/image4.png"/><Relationship Id="rId17" Type="http://schemas.openxmlformats.org/officeDocument/2006/relationships/hyperlink" Target="http://en.wikipedia.org/wiki/File:Discover_Card_logo.png" TargetMode="External"/><Relationship Id="rId16" Type="http://schemas.openxmlformats.org/officeDocument/2006/relationships/image" Target="../media/image3.png"/><Relationship Id="rId5" Type="http://schemas.openxmlformats.org/officeDocument/2006/relationships/hyperlink" Target="http://en.wikipedia.org/wiki/File:Mastercard_Worldwide_Logo.svg" TargetMode="External"/><Relationship Id="rId19" Type="http://schemas.openxmlformats.org/officeDocument/2006/relationships/hyperlink" Target="http://en.wikipedia.org/wiki/File:Discover_Card_logo.png" TargetMode="External"/><Relationship Id="rId6" Type="http://schemas.openxmlformats.org/officeDocument/2006/relationships/image" Target="../media/image15.png"/><Relationship Id="rId18" Type="http://schemas.openxmlformats.org/officeDocument/2006/relationships/hyperlink" Target="http://en.wikipedia.org/wiki/File:Mastercard_Worldwide_Logo.svg" TargetMode="External"/><Relationship Id="rId7" Type="http://schemas.openxmlformats.org/officeDocument/2006/relationships/hyperlink" Target="http://en.wikipedia.org/wiki/File:Visa_Inc._logo.svg" TargetMode="External"/><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
          <p:cNvSpPr txBox="1"/>
          <p:nvPr>
            <p:ph idx="1" type="subTitle"/>
          </p:nvPr>
        </p:nvSpPr>
        <p:spPr>
          <a:xfrm>
            <a:off x="5638800" y="4114800"/>
            <a:ext cx="2590800" cy="838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1800"/>
              <a:buNone/>
            </a:pPr>
            <a:r>
              <a:rPr lang="en-US" sz="1800"/>
              <a:t>April  11, 2014</a:t>
            </a:r>
            <a:endParaRPr/>
          </a:p>
          <a:p>
            <a:pPr indent="0" lvl="0" marL="0" rtl="0" algn="ctr">
              <a:spcBef>
                <a:spcPts val="360"/>
              </a:spcBef>
              <a:spcAft>
                <a:spcPts val="0"/>
              </a:spcAft>
              <a:buClr>
                <a:srgbClr val="888888"/>
              </a:buClr>
              <a:buSzPts val="1800"/>
              <a:buNone/>
            </a:pPr>
            <a:r>
              <a:rPr lang="en-US" sz="1800"/>
              <a:t>Version 3.0</a:t>
            </a:r>
            <a:endParaRPr/>
          </a:p>
        </p:txBody>
      </p:sp>
      <p:sp>
        <p:nvSpPr>
          <p:cNvPr id="81" name="Google Shape;81;p1"/>
          <p:cNvSpPr txBox="1"/>
          <p:nvPr/>
        </p:nvSpPr>
        <p:spPr>
          <a:xfrm>
            <a:off x="4648200" y="2286000"/>
            <a:ext cx="4495800" cy="17526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ctr">
              <a:lnSpc>
                <a:spcPct val="100000"/>
              </a:lnSpc>
              <a:spcBef>
                <a:spcPts val="720"/>
              </a:spcBef>
              <a:spcAft>
                <a:spcPts val="0"/>
              </a:spcAft>
              <a:buClr>
                <a:srgbClr val="E36C09"/>
              </a:buClr>
              <a:buSzPts val="3600"/>
              <a:buFont typeface="Arial"/>
              <a:buNone/>
            </a:pPr>
            <a:r>
              <a:rPr b="1" i="0" lang="en-US" sz="3600" u="none" cap="none" strike="noStrike">
                <a:solidFill>
                  <a:srgbClr val="E36C09"/>
                </a:solidFill>
                <a:latin typeface="Calibri"/>
                <a:ea typeface="Calibri"/>
                <a:cs typeface="Calibri"/>
                <a:sym typeface="Calibri"/>
              </a:rPr>
              <a:t>Payment Systems Overview</a:t>
            </a:r>
            <a:endParaRPr/>
          </a:p>
          <a:p>
            <a:pPr indent="0" lvl="0" marL="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82" name="Google Shape;82;p1"/>
          <p:cNvSpPr txBox="1"/>
          <p:nvPr/>
        </p:nvSpPr>
        <p:spPr>
          <a:xfrm>
            <a:off x="7127544" y="1066800"/>
            <a:ext cx="16764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70C0"/>
              </a:buClr>
              <a:buSzPts val="1800"/>
              <a:buFont typeface="Arial"/>
              <a:buNone/>
            </a:pPr>
            <a:r>
              <a:rPr b="1" i="0" lang="en-US" sz="1800" u="none" cap="none" strike="noStrike">
                <a:solidFill>
                  <a:srgbClr val="0070C0"/>
                </a:solidFill>
                <a:latin typeface="Calibri"/>
                <a:ea typeface="Calibri"/>
                <a:cs typeface="Calibri"/>
                <a:sym typeface="Calibri"/>
              </a:rPr>
              <a:t>Course: 100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chargeslip.jpg" id="316" name="Google Shape;316;p10"/>
          <p:cNvPicPr preferRelativeResize="0"/>
          <p:nvPr/>
        </p:nvPicPr>
        <p:blipFill rotWithShape="1">
          <a:blip r:embed="rId3">
            <a:alphaModFix/>
          </a:blip>
          <a:srcRect b="0" l="0" r="0" t="0"/>
          <a:stretch/>
        </p:blipFill>
        <p:spPr>
          <a:xfrm>
            <a:off x="3048000" y="1371600"/>
            <a:ext cx="2374900" cy="4064000"/>
          </a:xfrm>
          <a:prstGeom prst="rect">
            <a:avLst/>
          </a:prstGeom>
          <a:noFill/>
          <a:ln>
            <a:noFill/>
          </a:ln>
        </p:spPr>
      </p:pic>
      <p:sp>
        <p:nvSpPr>
          <p:cNvPr id="317" name="Google Shape;317;p10"/>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What you </a:t>
            </a:r>
            <a:r>
              <a:rPr lang="en-US">
                <a:solidFill>
                  <a:srgbClr val="C00000"/>
                </a:solidFill>
              </a:rPr>
              <a:t>DON’T SEE </a:t>
            </a:r>
            <a:r>
              <a:rPr lang="en-US"/>
              <a:t>but sign ☺</a:t>
            </a:r>
            <a:endParaRPr/>
          </a:p>
        </p:txBody>
      </p:sp>
      <p:sp>
        <p:nvSpPr>
          <p:cNvPr id="318" name="Google Shape;318;p10"/>
          <p:cNvSpPr/>
          <p:nvPr/>
        </p:nvSpPr>
        <p:spPr>
          <a:xfrm>
            <a:off x="6477000" y="9906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80970" y="24026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Acquiring Bank</a:t>
            </a:r>
            <a:endParaRPr/>
          </a:p>
        </p:txBody>
      </p:sp>
      <p:sp>
        <p:nvSpPr>
          <p:cNvPr id="319" name="Google Shape;319;p10"/>
          <p:cNvSpPr/>
          <p:nvPr/>
        </p:nvSpPr>
        <p:spPr>
          <a:xfrm>
            <a:off x="6477000" y="13716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83243" y="243158"/>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Merchant Address</a:t>
            </a:r>
            <a:endParaRPr/>
          </a:p>
        </p:txBody>
      </p:sp>
      <p:sp>
        <p:nvSpPr>
          <p:cNvPr id="320" name="Google Shape;320;p10"/>
          <p:cNvSpPr/>
          <p:nvPr/>
        </p:nvSpPr>
        <p:spPr>
          <a:xfrm>
            <a:off x="6477000" y="17526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50117" y="25526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Transaction Time</a:t>
            </a:r>
            <a:endParaRPr/>
          </a:p>
        </p:txBody>
      </p:sp>
      <p:sp>
        <p:nvSpPr>
          <p:cNvPr id="321" name="Google Shape;321;p10"/>
          <p:cNvSpPr/>
          <p:nvPr/>
        </p:nvSpPr>
        <p:spPr>
          <a:xfrm>
            <a:off x="6477000" y="22860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74183" y="16763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Terminal ID</a:t>
            </a:r>
            <a:endParaRPr/>
          </a:p>
        </p:txBody>
      </p:sp>
      <p:sp>
        <p:nvSpPr>
          <p:cNvPr id="322" name="Google Shape;322;p10"/>
          <p:cNvSpPr/>
          <p:nvPr/>
        </p:nvSpPr>
        <p:spPr>
          <a:xfrm>
            <a:off x="6477000" y="2743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8621" y="0"/>
                </a:moveTo>
                <a:close/>
                <a:lnTo>
                  <a:pt x="-8621" y="120000"/>
                </a:lnTo>
              </a:path>
              <a:path extrusionOk="0" fill="none" h="120000" w="120000">
                <a:moveTo>
                  <a:pt x="-8621" y="-2500"/>
                </a:moveTo>
                <a:lnTo>
                  <a:pt x="-52006" y="1842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Invoice Number</a:t>
            </a:r>
            <a:endParaRPr/>
          </a:p>
        </p:txBody>
      </p:sp>
      <p:sp>
        <p:nvSpPr>
          <p:cNvPr id="323" name="Google Shape;323;p10"/>
          <p:cNvSpPr/>
          <p:nvPr/>
        </p:nvSpPr>
        <p:spPr>
          <a:xfrm>
            <a:off x="6477000" y="3124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8158" y="4684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Mode</a:t>
            </a:r>
            <a:endParaRPr/>
          </a:p>
        </p:txBody>
      </p:sp>
      <p:sp>
        <p:nvSpPr>
          <p:cNvPr id="324" name="Google Shape;324;p10"/>
          <p:cNvSpPr/>
          <p:nvPr/>
        </p:nvSpPr>
        <p:spPr>
          <a:xfrm>
            <a:off x="6477000" y="3505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72113" y="-26051"/>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Card Type</a:t>
            </a:r>
            <a:endParaRPr/>
          </a:p>
        </p:txBody>
      </p:sp>
      <p:sp>
        <p:nvSpPr>
          <p:cNvPr id="325" name="Google Shape;325;p10"/>
          <p:cNvSpPr/>
          <p:nvPr/>
        </p:nvSpPr>
        <p:spPr>
          <a:xfrm>
            <a:off x="6477000" y="3886200"/>
            <a:ext cx="25146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1588" y="-129997"/>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RRN : Reference Num</a:t>
            </a:r>
            <a:endParaRPr/>
          </a:p>
        </p:txBody>
      </p:sp>
      <p:sp>
        <p:nvSpPr>
          <p:cNvPr id="326" name="Google Shape;326;p10"/>
          <p:cNvSpPr/>
          <p:nvPr/>
        </p:nvSpPr>
        <p:spPr>
          <a:xfrm flipH="1">
            <a:off x="152400" y="1600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78901" y="28526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Transaction Date</a:t>
            </a:r>
            <a:endParaRPr/>
          </a:p>
        </p:txBody>
      </p:sp>
      <p:sp>
        <p:nvSpPr>
          <p:cNvPr id="327" name="Google Shape;327;p10"/>
          <p:cNvSpPr/>
          <p:nvPr/>
        </p:nvSpPr>
        <p:spPr>
          <a:xfrm flipH="1">
            <a:off x="152400" y="2209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8755" y="16605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Merchant ID</a:t>
            </a:r>
            <a:endParaRPr/>
          </a:p>
        </p:txBody>
      </p:sp>
      <p:sp>
        <p:nvSpPr>
          <p:cNvPr id="328" name="Google Shape;328;p10"/>
          <p:cNvSpPr/>
          <p:nvPr/>
        </p:nvSpPr>
        <p:spPr>
          <a:xfrm flipH="1">
            <a:off x="152400" y="2590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0025" y="69739"/>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Batch Number</a:t>
            </a:r>
            <a:endParaRPr/>
          </a:p>
        </p:txBody>
      </p:sp>
      <p:sp>
        <p:nvSpPr>
          <p:cNvPr id="329" name="Google Shape;329;p10"/>
          <p:cNvSpPr/>
          <p:nvPr/>
        </p:nvSpPr>
        <p:spPr>
          <a:xfrm flipH="1">
            <a:off x="152400" y="2971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8101" y="63949"/>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Card Number</a:t>
            </a:r>
            <a:endParaRPr/>
          </a:p>
        </p:txBody>
      </p:sp>
      <p:sp>
        <p:nvSpPr>
          <p:cNvPr id="330" name="Google Shape;330;p10"/>
          <p:cNvSpPr/>
          <p:nvPr/>
        </p:nvSpPr>
        <p:spPr>
          <a:xfrm flipH="1">
            <a:off x="152400" y="3352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1622" y="3684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Card Expiry Date</a:t>
            </a:r>
            <a:endParaRPr/>
          </a:p>
        </p:txBody>
      </p:sp>
      <p:sp>
        <p:nvSpPr>
          <p:cNvPr id="331" name="Google Shape;331;p10"/>
          <p:cNvSpPr/>
          <p:nvPr/>
        </p:nvSpPr>
        <p:spPr>
          <a:xfrm flipH="1">
            <a:off x="152400" y="39624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7066" y="-133418"/>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Approval Code</a:t>
            </a:r>
            <a:endParaRPr/>
          </a:p>
        </p:txBody>
      </p:sp>
      <p:grpSp>
        <p:nvGrpSpPr>
          <p:cNvPr id="332" name="Google Shape;332;p10"/>
          <p:cNvGrpSpPr/>
          <p:nvPr/>
        </p:nvGrpSpPr>
        <p:grpSpPr>
          <a:xfrm>
            <a:off x="152400" y="4724400"/>
            <a:ext cx="8534400" cy="381000"/>
            <a:chOff x="304800" y="4495800"/>
            <a:chExt cx="8534400" cy="381000"/>
          </a:xfrm>
        </p:grpSpPr>
        <p:sp>
          <p:nvSpPr>
            <p:cNvPr id="333" name="Google Shape;333;p10"/>
            <p:cNvSpPr/>
            <p:nvPr/>
          </p:nvSpPr>
          <p:spPr>
            <a:xfrm>
              <a:off x="6629400" y="45720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2278" y="-381050"/>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0070C0"/>
                  </a:solidFill>
                  <a:latin typeface="Arial"/>
                  <a:ea typeface="Arial"/>
                  <a:cs typeface="Arial"/>
                  <a:sym typeface="Arial"/>
                </a:rPr>
                <a:t>Amount</a:t>
              </a:r>
              <a:endParaRPr/>
            </a:p>
          </p:txBody>
        </p:sp>
        <p:sp>
          <p:nvSpPr>
            <p:cNvPr id="334" name="Google Shape;334;p10"/>
            <p:cNvSpPr/>
            <p:nvPr/>
          </p:nvSpPr>
          <p:spPr>
            <a:xfrm flipH="1">
              <a:off x="304800" y="4495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8446" y="71581"/>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0070C0"/>
                  </a:solidFill>
                  <a:latin typeface="Arial"/>
                  <a:ea typeface="Arial"/>
                  <a:cs typeface="Arial"/>
                  <a:sym typeface="Arial"/>
                </a:rPr>
                <a:t>Your Signature</a:t>
              </a:r>
              <a:endParaRPr/>
            </a:p>
          </p:txBody>
        </p:sp>
      </p:grpSp>
      <p:sp>
        <p:nvSpPr>
          <p:cNvPr id="335" name="Google Shape;335;p10"/>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p10"/>
          <p:cNvSpPr/>
          <p:nvPr/>
        </p:nvSpPr>
        <p:spPr>
          <a:xfrm>
            <a:off x="3505200" y="4951654"/>
            <a:ext cx="19812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p:txBody>
      </p:sp>
      <p:sp>
        <p:nvSpPr>
          <p:cNvPr id="337" name="Google Shape;337;p10"/>
          <p:cNvSpPr/>
          <p:nvPr/>
        </p:nvSpPr>
        <p:spPr>
          <a:xfrm>
            <a:off x="3505200" y="4799254"/>
            <a:ext cx="17526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Signature</a:t>
            </a:r>
            <a:endParaRPr sz="16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1"/>
          <p:cNvSpPr txBox="1"/>
          <p:nvPr>
            <p:ph type="title"/>
          </p:nvPr>
        </p:nvSpPr>
        <p:spPr>
          <a:xfrm>
            <a:off x="0" y="0"/>
            <a:ext cx="9144000"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Risk Transference Model</a:t>
            </a:r>
            <a:endParaRPr/>
          </a:p>
        </p:txBody>
      </p:sp>
      <p:sp>
        <p:nvSpPr>
          <p:cNvPr id="344" name="Google Shape;344;p11"/>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345" name="Google Shape;345;p11"/>
          <p:cNvCxnSpPr/>
          <p:nvPr/>
        </p:nvCxnSpPr>
        <p:spPr>
          <a:xfrm rot="5400000">
            <a:off x="1332706" y="4305300"/>
            <a:ext cx="3582194" cy="794"/>
          </a:xfrm>
          <a:prstGeom prst="straightConnector1">
            <a:avLst/>
          </a:prstGeom>
          <a:noFill/>
          <a:ln cap="flat" cmpd="sng" w="9525">
            <a:solidFill>
              <a:srgbClr val="4A7DBA"/>
            </a:solidFill>
            <a:prstDash val="solid"/>
            <a:round/>
            <a:headEnd len="sm" w="sm" type="none"/>
            <a:tailEnd len="sm" w="sm" type="none"/>
          </a:ln>
        </p:spPr>
      </p:cxnSp>
      <p:cxnSp>
        <p:nvCxnSpPr>
          <p:cNvPr id="346" name="Google Shape;346;p11"/>
          <p:cNvCxnSpPr/>
          <p:nvPr/>
        </p:nvCxnSpPr>
        <p:spPr>
          <a:xfrm rot="5400000">
            <a:off x="4076700" y="4229100"/>
            <a:ext cx="3582194" cy="794"/>
          </a:xfrm>
          <a:prstGeom prst="straightConnector1">
            <a:avLst/>
          </a:prstGeom>
          <a:noFill/>
          <a:ln cap="flat" cmpd="sng" w="9525">
            <a:solidFill>
              <a:srgbClr val="4A7DBA"/>
            </a:solidFill>
            <a:prstDash val="solid"/>
            <a:round/>
            <a:headEnd len="sm" w="sm" type="none"/>
            <a:tailEnd len="sm" w="sm" type="none"/>
          </a:ln>
        </p:spPr>
      </p:cxnSp>
      <p:grpSp>
        <p:nvGrpSpPr>
          <p:cNvPr id="347" name="Google Shape;347;p11"/>
          <p:cNvGrpSpPr/>
          <p:nvPr/>
        </p:nvGrpSpPr>
        <p:grpSpPr>
          <a:xfrm>
            <a:off x="3228752" y="3657600"/>
            <a:ext cx="2590800" cy="382588"/>
            <a:chOff x="3228752" y="3657600"/>
            <a:chExt cx="2590800" cy="382588"/>
          </a:xfrm>
        </p:grpSpPr>
        <p:cxnSp>
          <p:nvCxnSpPr>
            <p:cNvPr id="348" name="Google Shape;348;p11"/>
            <p:cNvCxnSpPr/>
            <p:nvPr/>
          </p:nvCxnSpPr>
          <p:spPr>
            <a:xfrm>
              <a:off x="3228752" y="4038600"/>
              <a:ext cx="2590800" cy="1588"/>
            </a:xfrm>
            <a:prstGeom prst="straightConnector1">
              <a:avLst/>
            </a:prstGeom>
            <a:noFill/>
            <a:ln cap="flat" cmpd="sng" w="9525">
              <a:solidFill>
                <a:schemeClr val="dk1"/>
              </a:solidFill>
              <a:prstDash val="solid"/>
              <a:round/>
              <a:headEnd len="sm" w="sm" type="none"/>
              <a:tailEnd len="med" w="med" type="stealth"/>
            </a:ln>
          </p:spPr>
        </p:cxnSp>
        <p:sp>
          <p:nvSpPr>
            <p:cNvPr id="349" name="Google Shape;349;p11"/>
            <p:cNvSpPr txBox="1"/>
            <p:nvPr/>
          </p:nvSpPr>
          <p:spPr>
            <a:xfrm>
              <a:off x="3685952" y="3657600"/>
              <a:ext cx="163326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You present card</a:t>
              </a:r>
              <a:endParaRPr/>
            </a:p>
          </p:txBody>
        </p:sp>
      </p:grpSp>
      <p:grpSp>
        <p:nvGrpSpPr>
          <p:cNvPr id="350" name="Google Shape;350;p11"/>
          <p:cNvGrpSpPr/>
          <p:nvPr/>
        </p:nvGrpSpPr>
        <p:grpSpPr>
          <a:xfrm>
            <a:off x="3228752" y="4114800"/>
            <a:ext cx="2590800" cy="381002"/>
            <a:chOff x="3228752" y="4114800"/>
            <a:chExt cx="2590800" cy="381002"/>
          </a:xfrm>
        </p:grpSpPr>
        <p:cxnSp>
          <p:nvCxnSpPr>
            <p:cNvPr id="351" name="Google Shape;351;p11"/>
            <p:cNvCxnSpPr/>
            <p:nvPr/>
          </p:nvCxnSpPr>
          <p:spPr>
            <a:xfrm flipH="1">
              <a:off x="3228752" y="4495800"/>
              <a:ext cx="2590800" cy="2"/>
            </a:xfrm>
            <a:prstGeom prst="straightConnector1">
              <a:avLst/>
            </a:prstGeom>
            <a:noFill/>
            <a:ln cap="flat" cmpd="sng" w="9525">
              <a:solidFill>
                <a:srgbClr val="4A7DBA"/>
              </a:solidFill>
              <a:prstDash val="solid"/>
              <a:round/>
              <a:headEnd len="sm" w="sm" type="none"/>
              <a:tailEnd len="med" w="med" type="stealth"/>
            </a:ln>
          </p:spPr>
        </p:cxnSp>
        <p:sp>
          <p:nvSpPr>
            <p:cNvPr id="352" name="Google Shape;352;p11"/>
            <p:cNvSpPr txBox="1"/>
            <p:nvPr/>
          </p:nvSpPr>
          <p:spPr>
            <a:xfrm>
              <a:off x="3381152" y="4114800"/>
              <a:ext cx="2132315"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0070C0"/>
                  </a:solidFill>
                  <a:latin typeface="Arial"/>
                  <a:ea typeface="Arial"/>
                  <a:cs typeface="Arial"/>
                  <a:sym typeface="Arial"/>
                </a:rPr>
                <a:t>Merchant provides slip</a:t>
              </a:r>
              <a:endParaRPr/>
            </a:p>
          </p:txBody>
        </p:sp>
      </p:grpSp>
      <p:grpSp>
        <p:nvGrpSpPr>
          <p:cNvPr id="353" name="Google Shape;353;p11"/>
          <p:cNvGrpSpPr/>
          <p:nvPr/>
        </p:nvGrpSpPr>
        <p:grpSpPr>
          <a:xfrm>
            <a:off x="3228752" y="4724400"/>
            <a:ext cx="2590800" cy="382588"/>
            <a:chOff x="3228752" y="4724400"/>
            <a:chExt cx="2590800" cy="382588"/>
          </a:xfrm>
        </p:grpSpPr>
        <p:cxnSp>
          <p:nvCxnSpPr>
            <p:cNvPr id="354" name="Google Shape;354;p11"/>
            <p:cNvCxnSpPr/>
            <p:nvPr/>
          </p:nvCxnSpPr>
          <p:spPr>
            <a:xfrm>
              <a:off x="3228752" y="5105400"/>
              <a:ext cx="2590800" cy="1588"/>
            </a:xfrm>
            <a:prstGeom prst="straightConnector1">
              <a:avLst/>
            </a:prstGeom>
            <a:noFill/>
            <a:ln cap="flat" cmpd="sng" w="9525">
              <a:solidFill>
                <a:schemeClr val="dk1"/>
              </a:solidFill>
              <a:prstDash val="solid"/>
              <a:round/>
              <a:headEnd len="sm" w="sm" type="none"/>
              <a:tailEnd len="med" w="med" type="stealth"/>
            </a:ln>
          </p:spPr>
        </p:cxnSp>
        <p:sp>
          <p:nvSpPr>
            <p:cNvPr id="355" name="Google Shape;355;p11"/>
            <p:cNvSpPr txBox="1"/>
            <p:nvPr/>
          </p:nvSpPr>
          <p:spPr>
            <a:xfrm>
              <a:off x="3685952" y="4724400"/>
              <a:ext cx="160120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You sign the slip</a:t>
              </a:r>
              <a:endParaRPr/>
            </a:p>
          </p:txBody>
        </p:sp>
      </p:grpSp>
      <p:grpSp>
        <p:nvGrpSpPr>
          <p:cNvPr id="356" name="Google Shape;356;p11"/>
          <p:cNvGrpSpPr/>
          <p:nvPr/>
        </p:nvGrpSpPr>
        <p:grpSpPr>
          <a:xfrm>
            <a:off x="3152552" y="5410200"/>
            <a:ext cx="2707793" cy="381002"/>
            <a:chOff x="3152552" y="5410200"/>
            <a:chExt cx="2707793" cy="381002"/>
          </a:xfrm>
        </p:grpSpPr>
        <p:cxnSp>
          <p:nvCxnSpPr>
            <p:cNvPr id="357" name="Google Shape;357;p11"/>
            <p:cNvCxnSpPr/>
            <p:nvPr/>
          </p:nvCxnSpPr>
          <p:spPr>
            <a:xfrm flipH="1">
              <a:off x="3228752" y="5791200"/>
              <a:ext cx="2590800" cy="2"/>
            </a:xfrm>
            <a:prstGeom prst="straightConnector1">
              <a:avLst/>
            </a:prstGeom>
            <a:noFill/>
            <a:ln cap="flat" cmpd="sng" w="9525">
              <a:solidFill>
                <a:srgbClr val="4A7DBA"/>
              </a:solidFill>
              <a:prstDash val="solid"/>
              <a:round/>
              <a:headEnd len="sm" w="sm" type="none"/>
              <a:tailEnd len="med" w="med" type="stealth"/>
            </a:ln>
          </p:spPr>
        </p:cxnSp>
        <p:sp>
          <p:nvSpPr>
            <p:cNvPr id="358" name="Google Shape;358;p11"/>
            <p:cNvSpPr txBox="1"/>
            <p:nvPr/>
          </p:nvSpPr>
          <p:spPr>
            <a:xfrm>
              <a:off x="3152552" y="5410200"/>
              <a:ext cx="270779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0070C0"/>
                  </a:solidFill>
                  <a:latin typeface="Arial"/>
                  <a:ea typeface="Arial"/>
                  <a:cs typeface="Arial"/>
                  <a:sym typeface="Arial"/>
                </a:rPr>
                <a:t>Merchant provides goods/svc</a:t>
              </a:r>
              <a:endParaRPr/>
            </a:p>
          </p:txBody>
        </p:sp>
      </p:grpSp>
      <p:pic>
        <p:nvPicPr>
          <p:cNvPr descr="D:\Program Files\Microsoft Office\MEDIA\CAGCAT10\j0186348.wmf" id="359" name="Google Shape;359;p11"/>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360" name="Google Shape;360;p11"/>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361" name="Google Shape;361;p11"/>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grpSp>
        <p:nvGrpSpPr>
          <p:cNvPr id="362" name="Google Shape;362;p11"/>
          <p:cNvGrpSpPr/>
          <p:nvPr/>
        </p:nvGrpSpPr>
        <p:grpSpPr>
          <a:xfrm>
            <a:off x="3429000" y="1143000"/>
            <a:ext cx="2133600" cy="1066800"/>
            <a:chOff x="3124200" y="609600"/>
            <a:chExt cx="2133600" cy="1066800"/>
          </a:xfrm>
        </p:grpSpPr>
        <p:pic>
          <p:nvPicPr>
            <p:cNvPr descr="Mastercard Worldwide Logo.svg" id="363" name="Google Shape;363;p11">
              <a:hlinkClick r:id="rId5"/>
            </p:cNvPr>
            <p:cNvPicPr preferRelativeResize="0"/>
            <p:nvPr/>
          </p:nvPicPr>
          <p:blipFill rotWithShape="1">
            <a:blip r:embed="rId6">
              <a:alphaModFix/>
            </a:blip>
            <a:srcRect b="0" l="0" r="0" t="0"/>
            <a:stretch/>
          </p:blipFill>
          <p:spPr>
            <a:xfrm>
              <a:off x="4267200" y="838200"/>
              <a:ext cx="706244" cy="609600"/>
            </a:xfrm>
            <a:prstGeom prst="rect">
              <a:avLst/>
            </a:prstGeom>
            <a:noFill/>
            <a:ln>
              <a:noFill/>
            </a:ln>
          </p:spPr>
        </p:pic>
        <p:pic>
          <p:nvPicPr>
            <p:cNvPr descr="Visa Inc. logo.svg" id="364" name="Google Shape;364;p11">
              <a:hlinkClick r:id="rId7"/>
            </p:cNvPr>
            <p:cNvPicPr preferRelativeResize="0"/>
            <p:nvPr/>
          </p:nvPicPr>
          <p:blipFill rotWithShape="1">
            <a:blip r:embed="rId8">
              <a:alphaModFix/>
            </a:blip>
            <a:srcRect b="0" l="0" r="0" t="0"/>
            <a:stretch/>
          </p:blipFill>
          <p:spPr>
            <a:xfrm>
              <a:off x="3505200" y="762000"/>
              <a:ext cx="749507" cy="228600"/>
            </a:xfrm>
            <a:prstGeom prst="rect">
              <a:avLst/>
            </a:prstGeom>
            <a:noFill/>
            <a:ln>
              <a:noFill/>
            </a:ln>
          </p:spPr>
        </p:pic>
        <p:pic>
          <p:nvPicPr>
            <p:cNvPr descr="Discover Card logo.png" id="365" name="Google Shape;365;p11">
              <a:hlinkClick r:id="rId9"/>
            </p:cNvPr>
            <p:cNvPicPr preferRelativeResize="0"/>
            <p:nvPr/>
          </p:nvPicPr>
          <p:blipFill rotWithShape="1">
            <a:blip r:embed="rId10">
              <a:alphaModFix/>
            </a:blip>
            <a:srcRect b="0" l="0" r="0" t="0"/>
            <a:stretch/>
          </p:blipFill>
          <p:spPr>
            <a:xfrm>
              <a:off x="3276600" y="1143000"/>
              <a:ext cx="914400" cy="229907"/>
            </a:xfrm>
            <a:prstGeom prst="rect">
              <a:avLst/>
            </a:prstGeom>
            <a:noFill/>
            <a:ln>
              <a:noFill/>
            </a:ln>
          </p:spPr>
        </p:pic>
        <p:sp>
          <p:nvSpPr>
            <p:cNvPr id="366" name="Google Shape;366;p11"/>
            <p:cNvSpPr/>
            <p:nvPr/>
          </p:nvSpPr>
          <p:spPr>
            <a:xfrm>
              <a:off x="3124200" y="6096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cxnSp>
        <p:nvCxnSpPr>
          <p:cNvPr id="367" name="Google Shape;367;p11"/>
          <p:cNvCxnSpPr/>
          <p:nvPr/>
        </p:nvCxnSpPr>
        <p:spPr>
          <a:xfrm rot="-5400000">
            <a:off x="6361906" y="1714500"/>
            <a:ext cx="2057400" cy="1588"/>
          </a:xfrm>
          <a:prstGeom prst="straightConnector1">
            <a:avLst/>
          </a:prstGeom>
          <a:noFill/>
          <a:ln cap="flat" cmpd="sng" w="9525">
            <a:solidFill>
              <a:srgbClr val="76923C"/>
            </a:solidFill>
            <a:prstDash val="solid"/>
            <a:round/>
            <a:headEnd len="sm" w="sm" type="none"/>
            <a:tailEnd len="sm" w="sm" type="none"/>
          </a:ln>
        </p:spPr>
      </p:cxnSp>
      <p:cxnSp>
        <p:nvCxnSpPr>
          <p:cNvPr id="368" name="Google Shape;368;p11"/>
          <p:cNvCxnSpPr/>
          <p:nvPr/>
        </p:nvCxnSpPr>
        <p:spPr>
          <a:xfrm rot="-5400000">
            <a:off x="648494" y="1714500"/>
            <a:ext cx="2057400" cy="1588"/>
          </a:xfrm>
          <a:prstGeom prst="straightConnector1">
            <a:avLst/>
          </a:prstGeom>
          <a:noFill/>
          <a:ln cap="flat" cmpd="sng" w="9525">
            <a:solidFill>
              <a:srgbClr val="76923C"/>
            </a:solidFill>
            <a:prstDash val="solid"/>
            <a:round/>
            <a:headEnd len="sm" w="sm" type="none"/>
            <a:tailEnd len="sm" w="sm" type="none"/>
          </a:ln>
        </p:spPr>
      </p:cxnSp>
      <p:grpSp>
        <p:nvGrpSpPr>
          <p:cNvPr id="369" name="Google Shape;369;p11"/>
          <p:cNvGrpSpPr/>
          <p:nvPr/>
        </p:nvGrpSpPr>
        <p:grpSpPr>
          <a:xfrm>
            <a:off x="5867400" y="2743200"/>
            <a:ext cx="1526380" cy="383977"/>
            <a:chOff x="5867400" y="2743200"/>
            <a:chExt cx="1526380" cy="383977"/>
          </a:xfrm>
        </p:grpSpPr>
        <p:cxnSp>
          <p:nvCxnSpPr>
            <p:cNvPr id="370" name="Google Shape;370;p11"/>
            <p:cNvCxnSpPr/>
            <p:nvPr/>
          </p:nvCxnSpPr>
          <p:spPr>
            <a:xfrm>
              <a:off x="5971952" y="2743200"/>
              <a:ext cx="1371600" cy="1588"/>
            </a:xfrm>
            <a:prstGeom prst="straightConnector1">
              <a:avLst/>
            </a:prstGeom>
            <a:noFill/>
            <a:ln cap="flat" cmpd="sng" w="9525">
              <a:solidFill>
                <a:srgbClr val="4A7DBA"/>
              </a:solidFill>
              <a:prstDash val="solid"/>
              <a:round/>
              <a:headEnd len="sm" w="sm" type="none"/>
              <a:tailEnd len="med" w="med" type="stealth"/>
            </a:ln>
          </p:spPr>
        </p:cxnSp>
        <p:sp>
          <p:nvSpPr>
            <p:cNvPr id="371" name="Google Shape;371;p11"/>
            <p:cNvSpPr txBox="1"/>
            <p:nvPr/>
          </p:nvSpPr>
          <p:spPr>
            <a:xfrm>
              <a:off x="5867400" y="2819400"/>
              <a:ext cx="152638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0070C0"/>
                  </a:solidFill>
                  <a:latin typeface="Arial"/>
                  <a:ea typeface="Arial"/>
                  <a:cs typeface="Arial"/>
                  <a:sym typeface="Arial"/>
                </a:rPr>
                <a:t>Send Batch File</a:t>
              </a:r>
              <a:endParaRPr/>
            </a:p>
          </p:txBody>
        </p:sp>
      </p:grpSp>
      <p:grpSp>
        <p:nvGrpSpPr>
          <p:cNvPr id="372" name="Google Shape;372;p11"/>
          <p:cNvGrpSpPr/>
          <p:nvPr/>
        </p:nvGrpSpPr>
        <p:grpSpPr>
          <a:xfrm>
            <a:off x="5971952" y="2237601"/>
            <a:ext cx="1295400" cy="278587"/>
            <a:chOff x="5971952" y="2237601"/>
            <a:chExt cx="1295400" cy="278587"/>
          </a:xfrm>
        </p:grpSpPr>
        <p:cxnSp>
          <p:nvCxnSpPr>
            <p:cNvPr id="373" name="Google Shape;373;p11"/>
            <p:cNvCxnSpPr/>
            <p:nvPr/>
          </p:nvCxnSpPr>
          <p:spPr>
            <a:xfrm rot="10800000">
              <a:off x="5971952" y="2514600"/>
              <a:ext cx="1295400" cy="1588"/>
            </a:xfrm>
            <a:prstGeom prst="straightConnector1">
              <a:avLst/>
            </a:prstGeom>
            <a:noFill/>
            <a:ln cap="flat" cmpd="sng" w="9525">
              <a:solidFill>
                <a:srgbClr val="76923C"/>
              </a:solidFill>
              <a:prstDash val="solid"/>
              <a:round/>
              <a:headEnd len="sm" w="sm" type="none"/>
              <a:tailEnd len="med" w="med" type="stealth"/>
            </a:ln>
          </p:spPr>
        </p:cxnSp>
        <p:sp>
          <p:nvSpPr>
            <p:cNvPr id="374" name="Google Shape;374;p11"/>
            <p:cNvSpPr txBox="1"/>
            <p:nvPr/>
          </p:nvSpPr>
          <p:spPr>
            <a:xfrm>
              <a:off x="6228915" y="2237601"/>
              <a:ext cx="809837"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4F6128"/>
                  </a:solidFill>
                  <a:latin typeface="Arial"/>
                  <a:ea typeface="Arial"/>
                  <a:cs typeface="Arial"/>
                  <a:sym typeface="Arial"/>
                </a:rPr>
                <a:t>Get Paid</a:t>
              </a:r>
              <a:endParaRPr/>
            </a:p>
          </p:txBody>
        </p:sp>
      </p:grpSp>
      <p:grpSp>
        <p:nvGrpSpPr>
          <p:cNvPr id="375" name="Google Shape;375;p11"/>
          <p:cNvGrpSpPr/>
          <p:nvPr/>
        </p:nvGrpSpPr>
        <p:grpSpPr>
          <a:xfrm>
            <a:off x="1596218" y="2743200"/>
            <a:ext cx="1527982" cy="383977"/>
            <a:chOff x="1596218" y="2743200"/>
            <a:chExt cx="1527982" cy="383977"/>
          </a:xfrm>
        </p:grpSpPr>
        <p:cxnSp>
          <p:nvCxnSpPr>
            <p:cNvPr id="376" name="Google Shape;376;p11"/>
            <p:cNvCxnSpPr/>
            <p:nvPr/>
          </p:nvCxnSpPr>
          <p:spPr>
            <a:xfrm rot="10800000">
              <a:off x="1752600" y="2743200"/>
              <a:ext cx="1323752" cy="1588"/>
            </a:xfrm>
            <a:prstGeom prst="straightConnector1">
              <a:avLst/>
            </a:prstGeom>
            <a:noFill/>
            <a:ln cap="flat" cmpd="sng" w="9525">
              <a:solidFill>
                <a:srgbClr val="4A7DBA"/>
              </a:solidFill>
              <a:prstDash val="solid"/>
              <a:round/>
              <a:headEnd len="sm" w="sm" type="none"/>
              <a:tailEnd len="med" w="med" type="stealth"/>
            </a:ln>
          </p:spPr>
        </p:cxnSp>
        <p:sp>
          <p:nvSpPr>
            <p:cNvPr id="377" name="Google Shape;377;p11"/>
            <p:cNvSpPr txBox="1"/>
            <p:nvPr/>
          </p:nvSpPr>
          <p:spPr>
            <a:xfrm>
              <a:off x="1596218" y="2819400"/>
              <a:ext cx="152798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0070C0"/>
                  </a:solidFill>
                  <a:latin typeface="Arial"/>
                  <a:ea typeface="Arial"/>
                  <a:cs typeface="Arial"/>
                  <a:sym typeface="Arial"/>
                </a:rPr>
                <a:t>Makes Payment</a:t>
              </a:r>
              <a:endParaRPr/>
            </a:p>
          </p:txBody>
        </p:sp>
      </p:grpSp>
      <p:grpSp>
        <p:nvGrpSpPr>
          <p:cNvPr id="378" name="Google Shape;378;p11"/>
          <p:cNvGrpSpPr/>
          <p:nvPr/>
        </p:nvGrpSpPr>
        <p:grpSpPr>
          <a:xfrm>
            <a:off x="1780952" y="2237601"/>
            <a:ext cx="1295400" cy="278587"/>
            <a:chOff x="1780952" y="2237601"/>
            <a:chExt cx="1295400" cy="278587"/>
          </a:xfrm>
        </p:grpSpPr>
        <p:cxnSp>
          <p:nvCxnSpPr>
            <p:cNvPr id="379" name="Google Shape;379;p11"/>
            <p:cNvCxnSpPr/>
            <p:nvPr/>
          </p:nvCxnSpPr>
          <p:spPr>
            <a:xfrm flipH="1" rot="10800000">
              <a:off x="1780952" y="2514600"/>
              <a:ext cx="1295400" cy="1588"/>
            </a:xfrm>
            <a:prstGeom prst="straightConnector1">
              <a:avLst/>
            </a:prstGeom>
            <a:noFill/>
            <a:ln cap="flat" cmpd="sng" w="9525">
              <a:solidFill>
                <a:srgbClr val="76923C"/>
              </a:solidFill>
              <a:prstDash val="solid"/>
              <a:round/>
              <a:headEnd len="sm" w="sm" type="none"/>
              <a:tailEnd len="med" w="med" type="stealth"/>
            </a:ln>
          </p:spPr>
        </p:cxnSp>
        <p:sp>
          <p:nvSpPr>
            <p:cNvPr id="380" name="Google Shape;380;p11"/>
            <p:cNvSpPr txBox="1"/>
            <p:nvPr/>
          </p:nvSpPr>
          <p:spPr>
            <a:xfrm>
              <a:off x="2037915" y="2237601"/>
              <a:ext cx="9460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4F6128"/>
                  </a:solidFill>
                  <a:latin typeface="Arial"/>
                  <a:ea typeface="Arial"/>
                  <a:cs typeface="Arial"/>
                  <a:sym typeface="Arial"/>
                </a:rPr>
                <a:t>Send Stmt</a:t>
              </a:r>
              <a:endParaRPr/>
            </a:p>
          </p:txBody>
        </p:sp>
      </p:grpSp>
      <p:grpSp>
        <p:nvGrpSpPr>
          <p:cNvPr id="381" name="Google Shape;381;p11"/>
          <p:cNvGrpSpPr/>
          <p:nvPr/>
        </p:nvGrpSpPr>
        <p:grpSpPr>
          <a:xfrm>
            <a:off x="1752600" y="1219200"/>
            <a:ext cx="5491128" cy="354787"/>
            <a:chOff x="1752600" y="1219200"/>
            <a:chExt cx="5491128" cy="354787"/>
          </a:xfrm>
        </p:grpSpPr>
        <p:grpSp>
          <p:nvGrpSpPr>
            <p:cNvPr id="382" name="Google Shape;382;p11"/>
            <p:cNvGrpSpPr/>
            <p:nvPr/>
          </p:nvGrpSpPr>
          <p:grpSpPr>
            <a:xfrm>
              <a:off x="5638800" y="1219200"/>
              <a:ext cx="1604928" cy="354787"/>
              <a:chOff x="5638800" y="1219200"/>
              <a:chExt cx="1604928" cy="354787"/>
            </a:xfrm>
          </p:grpSpPr>
          <p:cxnSp>
            <p:nvCxnSpPr>
              <p:cNvPr id="383" name="Google Shape;383;p11"/>
              <p:cNvCxnSpPr/>
              <p:nvPr/>
            </p:nvCxnSpPr>
            <p:spPr>
              <a:xfrm flipH="1" rot="10800000">
                <a:off x="5791200" y="1572399"/>
                <a:ext cx="1295400" cy="1588"/>
              </a:xfrm>
              <a:prstGeom prst="straightConnector1">
                <a:avLst/>
              </a:prstGeom>
              <a:noFill/>
              <a:ln cap="flat" cmpd="sng" w="9525">
                <a:solidFill>
                  <a:srgbClr val="953734"/>
                </a:solidFill>
                <a:prstDash val="solid"/>
                <a:round/>
                <a:headEnd len="sm" w="sm" type="none"/>
                <a:tailEnd len="med" w="med" type="stealth"/>
              </a:ln>
            </p:spPr>
          </p:cxnSp>
          <p:sp>
            <p:nvSpPr>
              <p:cNvPr id="384" name="Google Shape;384;p11"/>
              <p:cNvSpPr txBox="1"/>
              <p:nvPr/>
            </p:nvSpPr>
            <p:spPr>
              <a:xfrm>
                <a:off x="5638800" y="1219200"/>
                <a:ext cx="160492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953734"/>
                    </a:solidFill>
                    <a:latin typeface="Arial"/>
                    <a:ea typeface="Arial"/>
                    <a:cs typeface="Arial"/>
                    <a:sym typeface="Arial"/>
                  </a:rPr>
                  <a:t>Send Clearing Stmt</a:t>
                </a:r>
                <a:endParaRPr/>
              </a:p>
            </p:txBody>
          </p:sp>
        </p:grpSp>
        <p:grpSp>
          <p:nvGrpSpPr>
            <p:cNvPr id="385" name="Google Shape;385;p11"/>
            <p:cNvGrpSpPr/>
            <p:nvPr/>
          </p:nvGrpSpPr>
          <p:grpSpPr>
            <a:xfrm>
              <a:off x="1752600" y="1219200"/>
              <a:ext cx="1604928" cy="354787"/>
              <a:chOff x="1752600" y="1219200"/>
              <a:chExt cx="1604928" cy="354787"/>
            </a:xfrm>
          </p:grpSpPr>
          <p:cxnSp>
            <p:nvCxnSpPr>
              <p:cNvPr id="386" name="Google Shape;386;p11"/>
              <p:cNvCxnSpPr/>
              <p:nvPr/>
            </p:nvCxnSpPr>
            <p:spPr>
              <a:xfrm rot="10800000">
                <a:off x="1905000" y="1572399"/>
                <a:ext cx="1295400" cy="1588"/>
              </a:xfrm>
              <a:prstGeom prst="straightConnector1">
                <a:avLst/>
              </a:prstGeom>
              <a:noFill/>
              <a:ln cap="flat" cmpd="sng" w="9525">
                <a:solidFill>
                  <a:srgbClr val="953734"/>
                </a:solidFill>
                <a:prstDash val="solid"/>
                <a:round/>
                <a:headEnd len="sm" w="sm" type="none"/>
                <a:tailEnd len="med" w="med" type="stealth"/>
              </a:ln>
            </p:spPr>
          </p:cxnSp>
          <p:sp>
            <p:nvSpPr>
              <p:cNvPr id="387" name="Google Shape;387;p11"/>
              <p:cNvSpPr txBox="1"/>
              <p:nvPr/>
            </p:nvSpPr>
            <p:spPr>
              <a:xfrm>
                <a:off x="1752600" y="1219200"/>
                <a:ext cx="1604928"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953734"/>
                    </a:solidFill>
                    <a:latin typeface="Arial"/>
                    <a:ea typeface="Arial"/>
                    <a:cs typeface="Arial"/>
                    <a:sym typeface="Arial"/>
                  </a:rPr>
                  <a:t>Send Clearing Stmt</a:t>
                </a:r>
                <a:endParaRPr/>
              </a:p>
            </p:txBody>
          </p:sp>
        </p:grpSp>
      </p:grpSp>
      <p:grpSp>
        <p:nvGrpSpPr>
          <p:cNvPr id="388" name="Google Shape;388;p11"/>
          <p:cNvGrpSpPr/>
          <p:nvPr/>
        </p:nvGrpSpPr>
        <p:grpSpPr>
          <a:xfrm>
            <a:off x="1905000" y="1704201"/>
            <a:ext cx="5181600" cy="278587"/>
            <a:chOff x="1905000" y="1704201"/>
            <a:chExt cx="5181600" cy="278587"/>
          </a:xfrm>
        </p:grpSpPr>
        <p:grpSp>
          <p:nvGrpSpPr>
            <p:cNvPr id="389" name="Google Shape;389;p11"/>
            <p:cNvGrpSpPr/>
            <p:nvPr/>
          </p:nvGrpSpPr>
          <p:grpSpPr>
            <a:xfrm>
              <a:off x="5791200" y="1704201"/>
              <a:ext cx="1295400" cy="278587"/>
              <a:chOff x="5791200" y="1704201"/>
              <a:chExt cx="1295400" cy="278587"/>
            </a:xfrm>
          </p:grpSpPr>
          <p:cxnSp>
            <p:nvCxnSpPr>
              <p:cNvPr id="390" name="Google Shape;390;p11"/>
              <p:cNvCxnSpPr/>
              <p:nvPr/>
            </p:nvCxnSpPr>
            <p:spPr>
              <a:xfrm rot="10800000">
                <a:off x="5791200" y="1981200"/>
                <a:ext cx="1295400" cy="1588"/>
              </a:xfrm>
              <a:prstGeom prst="straightConnector1">
                <a:avLst/>
              </a:prstGeom>
              <a:noFill/>
              <a:ln cap="flat" cmpd="sng" w="9525">
                <a:solidFill>
                  <a:srgbClr val="76923C"/>
                </a:solidFill>
                <a:prstDash val="solid"/>
                <a:round/>
                <a:headEnd len="sm" w="sm" type="none"/>
                <a:tailEnd len="med" w="med" type="stealth"/>
              </a:ln>
            </p:spPr>
          </p:cxnSp>
          <p:sp>
            <p:nvSpPr>
              <p:cNvPr id="391" name="Google Shape;391;p11"/>
              <p:cNvSpPr txBox="1"/>
              <p:nvPr/>
            </p:nvSpPr>
            <p:spPr>
              <a:xfrm>
                <a:off x="5867400" y="1704201"/>
                <a:ext cx="119295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4F6128"/>
                    </a:solidFill>
                    <a:latin typeface="Arial"/>
                    <a:ea typeface="Arial"/>
                    <a:cs typeface="Arial"/>
                    <a:sym typeface="Arial"/>
                  </a:rPr>
                  <a:t>Sends Claims</a:t>
                </a:r>
                <a:endParaRPr/>
              </a:p>
            </p:txBody>
          </p:sp>
        </p:grpSp>
        <p:grpSp>
          <p:nvGrpSpPr>
            <p:cNvPr id="392" name="Google Shape;392;p11"/>
            <p:cNvGrpSpPr/>
            <p:nvPr/>
          </p:nvGrpSpPr>
          <p:grpSpPr>
            <a:xfrm>
              <a:off x="1905000" y="1704201"/>
              <a:ext cx="1295400" cy="278587"/>
              <a:chOff x="1905000" y="1704201"/>
              <a:chExt cx="1295400" cy="278587"/>
            </a:xfrm>
          </p:grpSpPr>
          <p:cxnSp>
            <p:nvCxnSpPr>
              <p:cNvPr id="393" name="Google Shape;393;p11"/>
              <p:cNvCxnSpPr/>
              <p:nvPr/>
            </p:nvCxnSpPr>
            <p:spPr>
              <a:xfrm flipH="1" rot="10800000">
                <a:off x="1905000" y="1981200"/>
                <a:ext cx="1295400" cy="1588"/>
              </a:xfrm>
              <a:prstGeom prst="straightConnector1">
                <a:avLst/>
              </a:prstGeom>
              <a:noFill/>
              <a:ln cap="flat" cmpd="sng" w="9525">
                <a:solidFill>
                  <a:srgbClr val="76923C"/>
                </a:solidFill>
                <a:prstDash val="solid"/>
                <a:round/>
                <a:headEnd len="sm" w="sm" type="none"/>
                <a:tailEnd len="med" w="med" type="stealth"/>
              </a:ln>
            </p:spPr>
          </p:cxnSp>
          <p:sp>
            <p:nvSpPr>
              <p:cNvPr id="394" name="Google Shape;394;p11"/>
              <p:cNvSpPr txBox="1"/>
              <p:nvPr/>
            </p:nvSpPr>
            <p:spPr>
              <a:xfrm>
                <a:off x="1981200" y="1704201"/>
                <a:ext cx="119295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4F6128"/>
                    </a:solidFill>
                    <a:latin typeface="Arial"/>
                    <a:ea typeface="Arial"/>
                    <a:cs typeface="Arial"/>
                    <a:sym typeface="Arial"/>
                  </a:rPr>
                  <a:t>Sends Claims</a:t>
                </a:r>
                <a:endParaRPr/>
              </a:p>
            </p:txBody>
          </p:sp>
        </p:grpSp>
      </p:grpSp>
      <p:cxnSp>
        <p:nvCxnSpPr>
          <p:cNvPr id="395" name="Google Shape;395;p11"/>
          <p:cNvCxnSpPr/>
          <p:nvPr/>
        </p:nvCxnSpPr>
        <p:spPr>
          <a:xfrm>
            <a:off x="1752600" y="929501"/>
            <a:ext cx="5562600" cy="1588"/>
          </a:xfrm>
          <a:prstGeom prst="straightConnector1">
            <a:avLst/>
          </a:prstGeom>
          <a:noFill/>
          <a:ln cap="flat" cmpd="sng" w="19050">
            <a:solidFill>
              <a:srgbClr val="17365D"/>
            </a:solidFill>
            <a:prstDash val="solid"/>
            <a:round/>
            <a:headEnd len="med" w="med" type="stealth"/>
            <a:tailEnd len="med" w="med" type="stealth"/>
          </a:ln>
        </p:spPr>
      </p:cxnSp>
      <p:sp>
        <p:nvSpPr>
          <p:cNvPr id="396" name="Google Shape;396;p11"/>
          <p:cNvSpPr txBox="1"/>
          <p:nvPr/>
        </p:nvSpPr>
        <p:spPr>
          <a:xfrm>
            <a:off x="3505201" y="777101"/>
            <a:ext cx="2057400" cy="276999"/>
          </a:xfrm>
          <a:prstGeom prst="rect">
            <a:avLst/>
          </a:prstGeom>
          <a:solidFill>
            <a:srgbClr val="24406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SETTLEMENT HAPPENS</a:t>
            </a:r>
            <a:endParaRPr/>
          </a:p>
        </p:txBody>
      </p:sp>
      <p:pic>
        <p:nvPicPr>
          <p:cNvPr id="397" name="Google Shape;397;p11"/>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398" name="Google Shape;398;p11"/>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399" name="Google Shape;399;p11"/>
          <p:cNvSpPr/>
          <p:nvPr/>
        </p:nvSpPr>
        <p:spPr>
          <a:xfrm>
            <a:off x="6400800" y="5486400"/>
            <a:ext cx="838200" cy="457200"/>
          </a:xfrm>
          <a:prstGeom prst="ellipse">
            <a:avLst/>
          </a:prstGeom>
          <a:solidFill>
            <a:srgbClr val="FFFF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C00000"/>
                </a:solidFill>
                <a:latin typeface="Arial"/>
                <a:ea typeface="Arial"/>
                <a:cs typeface="Arial"/>
                <a:sym typeface="Arial"/>
              </a:rPr>
              <a:t>Risk</a:t>
            </a:r>
            <a:endParaRPr/>
          </a:p>
        </p:txBody>
      </p:sp>
      <p:sp>
        <p:nvSpPr>
          <p:cNvPr id="400" name="Google Shape;400;p11"/>
          <p:cNvSpPr/>
          <p:nvPr/>
        </p:nvSpPr>
        <p:spPr>
          <a:xfrm>
            <a:off x="4114800" y="2286000"/>
            <a:ext cx="838200" cy="457200"/>
          </a:xfrm>
          <a:prstGeom prst="ellipse">
            <a:avLst/>
          </a:prstGeom>
          <a:solidFill>
            <a:srgbClr val="FFFF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C00000"/>
                </a:solidFill>
                <a:latin typeface="Arial"/>
                <a:ea typeface="Arial"/>
                <a:cs typeface="Arial"/>
                <a:sym typeface="Arial"/>
              </a:rPr>
              <a:t>Risk</a:t>
            </a:r>
            <a:endParaRPr/>
          </a:p>
        </p:txBody>
      </p:sp>
      <p:sp>
        <p:nvSpPr>
          <p:cNvPr id="401" name="Google Shape;401;p11"/>
          <p:cNvSpPr/>
          <p:nvPr/>
        </p:nvSpPr>
        <p:spPr>
          <a:xfrm>
            <a:off x="228600" y="2819400"/>
            <a:ext cx="838200" cy="457200"/>
          </a:xfrm>
          <a:prstGeom prst="ellipse">
            <a:avLst/>
          </a:prstGeom>
          <a:solidFill>
            <a:srgbClr val="FFFF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C00000"/>
                </a:solidFill>
                <a:latin typeface="Arial"/>
                <a:ea typeface="Arial"/>
                <a:cs typeface="Arial"/>
                <a:sym typeface="Arial"/>
              </a:rPr>
              <a:t>Risk</a:t>
            </a:r>
            <a:endParaRPr/>
          </a:p>
        </p:txBody>
      </p:sp>
      <p:sp>
        <p:nvSpPr>
          <p:cNvPr id="402" name="Google Shape;402;p11"/>
          <p:cNvSpPr/>
          <p:nvPr/>
        </p:nvSpPr>
        <p:spPr>
          <a:xfrm>
            <a:off x="6400800" y="5486400"/>
            <a:ext cx="838200" cy="457200"/>
          </a:xfrm>
          <a:prstGeom prst="rect">
            <a:avLst/>
          </a:prstGeom>
          <a:solidFill>
            <a:srgbClr val="D6E3B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4F6128"/>
                </a:solidFill>
                <a:latin typeface="Arial"/>
                <a:ea typeface="Arial"/>
                <a:cs typeface="Arial"/>
                <a:sym typeface="Arial"/>
              </a:rPr>
              <a:t>1 day</a:t>
            </a:r>
            <a:endParaRPr/>
          </a:p>
        </p:txBody>
      </p:sp>
      <p:sp>
        <p:nvSpPr>
          <p:cNvPr id="403" name="Google Shape;403;p11"/>
          <p:cNvSpPr/>
          <p:nvPr/>
        </p:nvSpPr>
        <p:spPr>
          <a:xfrm>
            <a:off x="4114800" y="2286000"/>
            <a:ext cx="838200" cy="533400"/>
          </a:xfrm>
          <a:prstGeom prst="rect">
            <a:avLst/>
          </a:prstGeom>
          <a:solidFill>
            <a:srgbClr val="D6E3B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4F6128"/>
                </a:solidFill>
                <a:latin typeface="Arial"/>
                <a:ea typeface="Arial"/>
                <a:cs typeface="Arial"/>
                <a:sym typeface="Arial"/>
              </a:rPr>
              <a:t>½ day</a:t>
            </a:r>
            <a:endParaRPr/>
          </a:p>
        </p:txBody>
      </p:sp>
      <p:sp>
        <p:nvSpPr>
          <p:cNvPr id="404" name="Google Shape;404;p11"/>
          <p:cNvSpPr/>
          <p:nvPr/>
        </p:nvSpPr>
        <p:spPr>
          <a:xfrm>
            <a:off x="228600" y="2743200"/>
            <a:ext cx="990600" cy="609600"/>
          </a:xfrm>
          <a:prstGeom prst="rect">
            <a:avLst/>
          </a:prstGeom>
          <a:solidFill>
            <a:srgbClr val="D6E3B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4F6128"/>
                </a:solidFill>
                <a:latin typeface="Arial"/>
                <a:ea typeface="Arial"/>
                <a:cs typeface="Arial"/>
                <a:sym typeface="Arial"/>
              </a:rPr>
              <a:t>40 days</a:t>
            </a:r>
            <a:endParaRPr/>
          </a:p>
        </p:txBody>
      </p:sp>
      <p:sp>
        <p:nvSpPr>
          <p:cNvPr id="405" name="Google Shape;405;p11"/>
          <p:cNvSpPr/>
          <p:nvPr/>
        </p:nvSpPr>
        <p:spPr>
          <a:xfrm>
            <a:off x="7924800" y="2819400"/>
            <a:ext cx="838200" cy="457200"/>
          </a:xfrm>
          <a:prstGeom prst="ellipse">
            <a:avLst/>
          </a:prstGeom>
          <a:solidFill>
            <a:srgbClr val="FFFF00"/>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rgbClr val="C00000"/>
                </a:solidFill>
                <a:latin typeface="Arial"/>
                <a:ea typeface="Arial"/>
                <a:cs typeface="Arial"/>
                <a:sym typeface="Arial"/>
              </a:rPr>
              <a:t>Risk</a:t>
            </a:r>
            <a:endParaRPr/>
          </a:p>
        </p:txBody>
      </p:sp>
      <p:sp>
        <p:nvSpPr>
          <p:cNvPr id="406" name="Google Shape;406;p11"/>
          <p:cNvSpPr/>
          <p:nvPr/>
        </p:nvSpPr>
        <p:spPr>
          <a:xfrm>
            <a:off x="7924800" y="2819400"/>
            <a:ext cx="838200" cy="457200"/>
          </a:xfrm>
          <a:prstGeom prst="rect">
            <a:avLst/>
          </a:prstGeom>
          <a:solidFill>
            <a:srgbClr val="D6E3BC"/>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4F6128"/>
                </a:solidFill>
                <a:latin typeface="Arial"/>
                <a:ea typeface="Arial"/>
                <a:cs typeface="Arial"/>
                <a:sym typeface="Arial"/>
              </a:rPr>
              <a:t>1 day</a:t>
            </a:r>
            <a:endParaRPr/>
          </a:p>
        </p:txBody>
      </p:sp>
      <p:sp>
        <p:nvSpPr>
          <p:cNvPr id="407" name="Google Shape;407;p11"/>
          <p:cNvSpPr txBox="1"/>
          <p:nvPr/>
        </p:nvSpPr>
        <p:spPr>
          <a:xfrm>
            <a:off x="7467600" y="914400"/>
            <a:ext cx="13716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Merchant Acquiring</a:t>
            </a:r>
            <a:endParaRPr/>
          </a:p>
        </p:txBody>
      </p:sp>
      <p:sp>
        <p:nvSpPr>
          <p:cNvPr id="408" name="Google Shape;408;p11"/>
          <p:cNvSpPr txBox="1"/>
          <p:nvPr/>
        </p:nvSpPr>
        <p:spPr>
          <a:xfrm>
            <a:off x="381000" y="914400"/>
            <a:ext cx="10668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Card Issuing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2"/>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What if …</a:t>
            </a:r>
            <a:endParaRPr/>
          </a:p>
        </p:txBody>
      </p:sp>
      <p:sp>
        <p:nvSpPr>
          <p:cNvPr id="414" name="Google Shape;414;p12"/>
          <p:cNvSpPr txBox="1"/>
          <p:nvPr>
            <p:ph idx="1" type="body"/>
          </p:nvPr>
        </p:nvSpPr>
        <p:spPr>
          <a:xfrm>
            <a:off x="228600" y="981670"/>
            <a:ext cx="8382000" cy="1066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2000"/>
              <a:buFont typeface="Noto Sans Symbols"/>
              <a:buChar char="▪"/>
            </a:pPr>
            <a:r>
              <a:rPr lang="en-US"/>
              <a:t>Authorization happens but Batch Close file does not have the transaction?</a:t>
            </a:r>
            <a:endParaRPr/>
          </a:p>
          <a:p>
            <a:pPr indent="-228600" lvl="0" marL="228600" rtl="0" algn="l">
              <a:spcBef>
                <a:spcPts val="400"/>
              </a:spcBef>
              <a:spcAft>
                <a:spcPts val="0"/>
              </a:spcAft>
              <a:buClr>
                <a:schemeClr val="dk1"/>
              </a:buClr>
              <a:buSzPts val="2000"/>
              <a:buFont typeface="Noto Sans Symbols"/>
              <a:buChar char="▪"/>
            </a:pPr>
            <a:r>
              <a:rPr lang="en-US"/>
              <a:t>How long would the OTB be waiting to be settled?</a:t>
            </a:r>
            <a:endParaRPr/>
          </a:p>
        </p:txBody>
      </p:sp>
      <p:sp>
        <p:nvSpPr>
          <p:cNvPr id="415" name="Google Shape;415;p12"/>
          <p:cNvSpPr txBox="1"/>
          <p:nvPr/>
        </p:nvSpPr>
        <p:spPr>
          <a:xfrm>
            <a:off x="304800" y="3544669"/>
            <a:ext cx="6019800" cy="1143000"/>
          </a:xfrm>
          <a:prstGeom prst="rect">
            <a:avLst/>
          </a:prstGeom>
          <a:noFill/>
          <a:ln>
            <a:noFill/>
          </a:ln>
        </p:spPr>
        <p:txBody>
          <a:bodyPr anchorCtr="0" anchor="t" bIns="45700" lIns="91425" spcFirstLastPara="1" rIns="91425" wrap="square" tIns="45700">
            <a:noAutofit/>
          </a:bodyPr>
          <a:lstStyle/>
          <a:p>
            <a:pPr indent="-177800" lvl="0" marL="177800" marR="0" rtl="0" algn="l">
              <a:lnSpc>
                <a:spcPct val="100000"/>
              </a:lnSpc>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What if I want to return the perfume I purchased</a:t>
            </a:r>
            <a:endParaRPr/>
          </a:p>
          <a:p>
            <a:pPr indent="-177800" lvl="1" marL="520700" marR="0" rtl="0" algn="l">
              <a:lnSpc>
                <a:spcPct val="10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In 10 minutes of the purchase?</a:t>
            </a:r>
            <a:endParaRPr/>
          </a:p>
          <a:p>
            <a:pPr indent="-177800" lvl="1" marL="520700" marR="0" rtl="0" algn="l">
              <a:lnSpc>
                <a:spcPct val="100000"/>
              </a:lnSpc>
              <a:spcBef>
                <a:spcPts val="360"/>
              </a:spcBef>
              <a:spcAft>
                <a:spcPts val="0"/>
              </a:spcAft>
              <a:buClr>
                <a:schemeClr val="dk1"/>
              </a:buClr>
              <a:buSzPts val="1800"/>
              <a:buFont typeface="Noto Sans Symbols"/>
              <a:buChar char="▪"/>
            </a:pPr>
            <a:r>
              <a:rPr b="0" i="0" lang="en-US" sz="1800" u="none" cap="none" strike="noStrike">
                <a:solidFill>
                  <a:schemeClr val="dk1"/>
                </a:solidFill>
                <a:latin typeface="Arial"/>
                <a:ea typeface="Arial"/>
                <a:cs typeface="Arial"/>
                <a:sym typeface="Arial"/>
              </a:rPr>
              <a:t>Next day?</a:t>
            </a:r>
            <a:endParaRPr/>
          </a:p>
        </p:txBody>
      </p:sp>
      <p:sp>
        <p:nvSpPr>
          <p:cNvPr id="416" name="Google Shape;416;p12"/>
          <p:cNvSpPr txBox="1"/>
          <p:nvPr/>
        </p:nvSpPr>
        <p:spPr>
          <a:xfrm>
            <a:off x="304800" y="2124670"/>
            <a:ext cx="82296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CD6209"/>
                </a:solidFill>
                <a:latin typeface="Arial"/>
                <a:ea typeface="Arial"/>
                <a:cs typeface="Arial"/>
                <a:sym typeface="Arial"/>
              </a:rPr>
              <a:t>The </a:t>
            </a:r>
            <a:r>
              <a:rPr b="1" lang="en-US" sz="1600">
                <a:solidFill>
                  <a:srgbClr val="CD6209"/>
                </a:solidFill>
                <a:latin typeface="Arial"/>
                <a:ea typeface="Arial"/>
                <a:cs typeface="Arial"/>
                <a:sym typeface="Arial"/>
              </a:rPr>
              <a:t>OTB will be released if not settled within agreed settlement window</a:t>
            </a:r>
            <a:endParaRPr/>
          </a:p>
          <a:p>
            <a:pPr indent="0" lvl="0" marL="0" marR="0" rtl="0" algn="l">
              <a:spcBef>
                <a:spcPts val="0"/>
              </a:spcBef>
              <a:spcAft>
                <a:spcPts val="0"/>
              </a:spcAft>
              <a:buNone/>
            </a:pPr>
            <a:r>
              <a:rPr lang="en-US" sz="1600">
                <a:solidFill>
                  <a:srgbClr val="CD6209"/>
                </a:solidFill>
                <a:latin typeface="Arial"/>
                <a:ea typeface="Arial"/>
                <a:cs typeface="Arial"/>
                <a:sym typeface="Arial"/>
              </a:rPr>
              <a:t>However, this varies based on </a:t>
            </a:r>
            <a:r>
              <a:rPr b="1" lang="en-US" sz="1600">
                <a:solidFill>
                  <a:srgbClr val="CD6209"/>
                </a:solidFill>
                <a:latin typeface="Arial"/>
                <a:ea typeface="Arial"/>
                <a:cs typeface="Arial"/>
                <a:sym typeface="Arial"/>
              </a:rPr>
              <a:t>merchant category </a:t>
            </a:r>
            <a:r>
              <a:rPr lang="en-US" sz="1600">
                <a:solidFill>
                  <a:srgbClr val="CD6209"/>
                </a:solidFill>
                <a:latin typeface="Arial"/>
                <a:ea typeface="Arial"/>
                <a:cs typeface="Arial"/>
                <a:sym typeface="Arial"/>
              </a:rPr>
              <a:t>and </a:t>
            </a:r>
            <a:r>
              <a:rPr b="1" lang="en-US" sz="1600">
                <a:solidFill>
                  <a:srgbClr val="CD6209"/>
                </a:solidFill>
                <a:latin typeface="Arial"/>
                <a:ea typeface="Arial"/>
                <a:cs typeface="Arial"/>
                <a:sym typeface="Arial"/>
              </a:rPr>
              <a:t>type of purchase </a:t>
            </a:r>
            <a:r>
              <a:rPr lang="en-US" sz="1600">
                <a:solidFill>
                  <a:srgbClr val="CD6209"/>
                </a:solidFill>
                <a:latin typeface="Arial"/>
                <a:ea typeface="Arial"/>
                <a:cs typeface="Arial"/>
                <a:sym typeface="Arial"/>
              </a:rPr>
              <a:t>as well. </a:t>
            </a:r>
            <a:br>
              <a:rPr lang="en-US" sz="1600">
                <a:solidFill>
                  <a:srgbClr val="CD6209"/>
                </a:solidFill>
                <a:latin typeface="Arial"/>
                <a:ea typeface="Arial"/>
                <a:cs typeface="Arial"/>
                <a:sym typeface="Arial"/>
              </a:rPr>
            </a:br>
            <a:r>
              <a:rPr lang="en-US" sz="1600">
                <a:solidFill>
                  <a:srgbClr val="CD6209"/>
                </a:solidFill>
                <a:latin typeface="Arial"/>
                <a:ea typeface="Arial"/>
                <a:cs typeface="Arial"/>
                <a:sym typeface="Arial"/>
              </a:rPr>
              <a:t>Hotel booking remain open for days, but restaurant purchase needs to be claimed in 1 day.</a:t>
            </a:r>
            <a:endParaRPr/>
          </a:p>
        </p:txBody>
      </p:sp>
      <p:sp>
        <p:nvSpPr>
          <p:cNvPr id="417" name="Google Shape;417;p12"/>
          <p:cNvSpPr txBox="1"/>
          <p:nvPr/>
        </p:nvSpPr>
        <p:spPr>
          <a:xfrm>
            <a:off x="304800" y="4763869"/>
            <a:ext cx="86868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CD6209"/>
                </a:solidFill>
                <a:latin typeface="Arial"/>
                <a:ea typeface="Arial"/>
                <a:cs typeface="Arial"/>
                <a:sym typeface="Arial"/>
              </a:rPr>
              <a:t>If the </a:t>
            </a:r>
            <a:r>
              <a:rPr b="1" lang="en-US" sz="1600">
                <a:solidFill>
                  <a:srgbClr val="CD6209"/>
                </a:solidFill>
                <a:latin typeface="Arial"/>
                <a:ea typeface="Arial"/>
                <a:cs typeface="Arial"/>
                <a:sym typeface="Arial"/>
              </a:rPr>
              <a:t>Batch is Open</a:t>
            </a:r>
            <a:r>
              <a:rPr lang="en-US" sz="1600">
                <a:solidFill>
                  <a:srgbClr val="CD6209"/>
                </a:solidFill>
                <a:latin typeface="Arial"/>
                <a:ea typeface="Arial"/>
                <a:cs typeface="Arial"/>
                <a:sym typeface="Arial"/>
              </a:rPr>
              <a:t>, one can </a:t>
            </a:r>
            <a:r>
              <a:rPr b="1" lang="en-US" sz="1600">
                <a:solidFill>
                  <a:srgbClr val="CD6209"/>
                </a:solidFill>
                <a:latin typeface="Arial"/>
                <a:ea typeface="Arial"/>
                <a:cs typeface="Arial"/>
                <a:sym typeface="Arial"/>
              </a:rPr>
              <a:t>Void</a:t>
            </a:r>
            <a:r>
              <a:rPr lang="en-US" sz="1600">
                <a:solidFill>
                  <a:srgbClr val="CD6209"/>
                </a:solidFill>
                <a:latin typeface="Arial"/>
                <a:ea typeface="Arial"/>
                <a:cs typeface="Arial"/>
                <a:sym typeface="Arial"/>
              </a:rPr>
              <a:t> the transaction from the batch</a:t>
            </a:r>
            <a:endParaRPr/>
          </a:p>
          <a:p>
            <a:pPr indent="0" lvl="0" marL="0" marR="0" rtl="0" algn="l">
              <a:spcBef>
                <a:spcPts val="0"/>
              </a:spcBef>
              <a:spcAft>
                <a:spcPts val="0"/>
              </a:spcAft>
              <a:buNone/>
            </a:pPr>
            <a:r>
              <a:rPr lang="en-US" sz="1600">
                <a:solidFill>
                  <a:srgbClr val="CD6209"/>
                </a:solidFill>
                <a:latin typeface="Arial"/>
                <a:ea typeface="Arial"/>
                <a:cs typeface="Arial"/>
                <a:sym typeface="Arial"/>
              </a:rPr>
              <a:t>If the </a:t>
            </a:r>
            <a:r>
              <a:rPr b="1" lang="en-US" sz="1600">
                <a:solidFill>
                  <a:srgbClr val="CD6209"/>
                </a:solidFill>
                <a:latin typeface="Arial"/>
                <a:ea typeface="Arial"/>
                <a:cs typeface="Arial"/>
                <a:sym typeface="Arial"/>
              </a:rPr>
              <a:t>Batch is Closed</a:t>
            </a:r>
            <a:r>
              <a:rPr lang="en-US" sz="1600">
                <a:solidFill>
                  <a:srgbClr val="CD6209"/>
                </a:solidFill>
                <a:latin typeface="Arial"/>
                <a:ea typeface="Arial"/>
                <a:cs typeface="Arial"/>
                <a:sym typeface="Arial"/>
              </a:rPr>
              <a:t>, it would have to be a </a:t>
            </a:r>
            <a:r>
              <a:rPr b="1" lang="en-US" sz="1600">
                <a:solidFill>
                  <a:srgbClr val="CD6209"/>
                </a:solidFill>
                <a:latin typeface="Arial"/>
                <a:ea typeface="Arial"/>
                <a:cs typeface="Arial"/>
                <a:sym typeface="Arial"/>
              </a:rPr>
              <a:t>Return</a:t>
            </a:r>
            <a:r>
              <a:rPr lang="en-US" sz="1600">
                <a:solidFill>
                  <a:srgbClr val="CD6209"/>
                </a:solidFill>
                <a:latin typeface="Arial"/>
                <a:ea typeface="Arial"/>
                <a:cs typeface="Arial"/>
                <a:sym typeface="Arial"/>
              </a:rPr>
              <a:t> transaction</a:t>
            </a:r>
            <a:endParaRPr b="1" sz="1600">
              <a:solidFill>
                <a:srgbClr val="CD6209"/>
              </a:solidFill>
              <a:latin typeface="Arial"/>
              <a:ea typeface="Arial"/>
              <a:cs typeface="Arial"/>
              <a:sym typeface="Arial"/>
            </a:endParaRPr>
          </a:p>
        </p:txBody>
      </p:sp>
      <p:grpSp>
        <p:nvGrpSpPr>
          <p:cNvPr id="418" name="Google Shape;418;p12"/>
          <p:cNvGrpSpPr/>
          <p:nvPr/>
        </p:nvGrpSpPr>
        <p:grpSpPr>
          <a:xfrm>
            <a:off x="8534400" y="1066800"/>
            <a:ext cx="304800" cy="2209800"/>
            <a:chOff x="533400" y="3429000"/>
            <a:chExt cx="304800" cy="2209800"/>
          </a:xfrm>
        </p:grpSpPr>
        <p:sp>
          <p:nvSpPr>
            <p:cNvPr id="419" name="Google Shape;419;p12"/>
            <p:cNvSpPr/>
            <p:nvPr/>
          </p:nvSpPr>
          <p:spPr>
            <a:xfrm rot="-5400000">
              <a:off x="-228600" y="4572000"/>
              <a:ext cx="1828800" cy="304800"/>
            </a:xfrm>
            <a:prstGeom prst="rect">
              <a:avLst/>
            </a:prstGeom>
            <a:solidFill>
              <a:srgbClr val="0070C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Open To Buy</a:t>
              </a:r>
              <a:endParaRPr/>
            </a:p>
          </p:txBody>
        </p:sp>
        <p:sp>
          <p:nvSpPr>
            <p:cNvPr id="420" name="Google Shape;420;p12"/>
            <p:cNvSpPr/>
            <p:nvPr/>
          </p:nvSpPr>
          <p:spPr>
            <a:xfrm>
              <a:off x="533400" y="3429000"/>
              <a:ext cx="304800" cy="3810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421" name="Google Shape;421;p12"/>
          <p:cNvPicPr preferRelativeResize="0"/>
          <p:nvPr/>
        </p:nvPicPr>
        <p:blipFill rotWithShape="1">
          <a:blip r:embed="rId3">
            <a:alphaModFix/>
          </a:blip>
          <a:srcRect b="0" l="0" r="0" t="0"/>
          <a:stretch/>
        </p:blipFill>
        <p:spPr>
          <a:xfrm>
            <a:off x="6538958" y="3848567"/>
            <a:ext cx="2224042" cy="1942633"/>
          </a:xfrm>
          <a:prstGeom prst="rect">
            <a:avLst/>
          </a:prstGeom>
          <a:noFill/>
          <a:ln>
            <a:noFill/>
          </a:ln>
          <a:effectLst>
            <a:outerShdw blurRad="292100" rotWithShape="0" algn="tl" dir="2700000" dist="139700">
              <a:srgbClr val="333333">
                <a:alpha val="64705"/>
              </a:srgbClr>
            </a:outerShdw>
          </a:effectLst>
        </p:spPr>
      </p:pic>
      <p:sp>
        <p:nvSpPr>
          <p:cNvPr id="422" name="Google Shape;422;p12"/>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3"/>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Would you like to be a …</a:t>
            </a:r>
            <a:endParaRPr/>
          </a:p>
        </p:txBody>
      </p:sp>
      <p:sp>
        <p:nvSpPr>
          <p:cNvPr id="429" name="Google Shape;429;p13"/>
          <p:cNvSpPr txBox="1"/>
          <p:nvPr/>
        </p:nvSpPr>
        <p:spPr>
          <a:xfrm>
            <a:off x="381000" y="3524310"/>
            <a:ext cx="28693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 it is </a:t>
            </a:r>
            <a:r>
              <a:rPr b="1" lang="en-US" sz="1800">
                <a:solidFill>
                  <a:schemeClr val="dk1"/>
                </a:solidFill>
                <a:latin typeface="Arial"/>
                <a:ea typeface="Arial"/>
                <a:cs typeface="Arial"/>
                <a:sym typeface="Arial"/>
              </a:rPr>
              <a:t>Interchange Fee</a:t>
            </a:r>
            <a:endParaRPr/>
          </a:p>
        </p:txBody>
      </p:sp>
      <p:sp>
        <p:nvSpPr>
          <p:cNvPr id="430" name="Google Shape;430;p13"/>
          <p:cNvSpPr txBox="1"/>
          <p:nvPr/>
        </p:nvSpPr>
        <p:spPr>
          <a:xfrm>
            <a:off x="381000" y="4038600"/>
            <a:ext cx="667362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Who do you think gets to keep the largest share of the fee?</a:t>
            </a:r>
            <a:endParaRPr/>
          </a:p>
        </p:txBody>
      </p:sp>
      <p:sp>
        <p:nvSpPr>
          <p:cNvPr id="431" name="Google Shape;431;p13"/>
          <p:cNvSpPr txBox="1"/>
          <p:nvPr/>
        </p:nvSpPr>
        <p:spPr>
          <a:xfrm>
            <a:off x="457200" y="4419600"/>
            <a:ext cx="65498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Yes, it is the </a:t>
            </a:r>
            <a:r>
              <a:rPr b="1" lang="en-US" sz="1800">
                <a:solidFill>
                  <a:schemeClr val="dk1"/>
                </a:solidFill>
                <a:latin typeface="Arial"/>
                <a:ea typeface="Arial"/>
                <a:cs typeface="Arial"/>
                <a:sym typeface="Arial"/>
              </a:rPr>
              <a:t>Issuers </a:t>
            </a:r>
            <a:r>
              <a:rPr lang="en-US" sz="1800">
                <a:solidFill>
                  <a:schemeClr val="dk1"/>
                </a:solidFill>
                <a:latin typeface="Arial"/>
                <a:ea typeface="Arial"/>
                <a:cs typeface="Arial"/>
                <a:sym typeface="Arial"/>
              </a:rPr>
              <a:t>– they carry the risk for the largest period</a:t>
            </a:r>
            <a:endParaRPr b="1" sz="1800">
              <a:solidFill>
                <a:schemeClr val="dk1"/>
              </a:solidFill>
              <a:latin typeface="Arial"/>
              <a:ea typeface="Arial"/>
              <a:cs typeface="Arial"/>
              <a:sym typeface="Arial"/>
            </a:endParaRPr>
          </a:p>
        </p:txBody>
      </p:sp>
      <p:sp>
        <p:nvSpPr>
          <p:cNvPr id="432" name="Google Shape;432;p13"/>
          <p:cNvSpPr txBox="1"/>
          <p:nvPr/>
        </p:nvSpPr>
        <p:spPr>
          <a:xfrm>
            <a:off x="381000" y="4953000"/>
            <a:ext cx="47500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Should the fee be same for all situations?</a:t>
            </a:r>
            <a:endParaRPr/>
          </a:p>
        </p:txBody>
      </p:sp>
      <p:sp>
        <p:nvSpPr>
          <p:cNvPr id="433" name="Google Shape;433;p13"/>
          <p:cNvSpPr txBox="1"/>
          <p:nvPr/>
        </p:nvSpPr>
        <p:spPr>
          <a:xfrm>
            <a:off x="381000" y="5314890"/>
            <a:ext cx="45833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No, it depends on the </a:t>
            </a:r>
            <a:r>
              <a:rPr b="1" lang="en-US" sz="1800">
                <a:solidFill>
                  <a:schemeClr val="dk1"/>
                </a:solidFill>
                <a:latin typeface="Arial"/>
                <a:ea typeface="Arial"/>
                <a:cs typeface="Arial"/>
                <a:sym typeface="Arial"/>
              </a:rPr>
              <a:t>Transaction Quality</a:t>
            </a:r>
            <a:endParaRPr/>
          </a:p>
        </p:txBody>
      </p:sp>
      <p:sp>
        <p:nvSpPr>
          <p:cNvPr id="434" name="Google Shape;434;p13"/>
          <p:cNvSpPr txBox="1"/>
          <p:nvPr/>
        </p:nvSpPr>
        <p:spPr>
          <a:xfrm>
            <a:off x="381000" y="3124200"/>
            <a:ext cx="40575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CD6209"/>
              </a:buClr>
              <a:buSzPts val="1800"/>
              <a:buFont typeface="Arial"/>
              <a:buNone/>
            </a:pPr>
            <a:r>
              <a:rPr b="1" lang="en-US" sz="1800">
                <a:solidFill>
                  <a:srgbClr val="CD6209"/>
                </a:solidFill>
                <a:latin typeface="Arial"/>
                <a:ea typeface="Arial"/>
                <a:cs typeface="Arial"/>
                <a:sym typeface="Arial"/>
              </a:rPr>
              <a:t>How does the business fund itself?</a:t>
            </a:r>
            <a:endParaRPr/>
          </a:p>
        </p:txBody>
      </p:sp>
      <p:grpSp>
        <p:nvGrpSpPr>
          <p:cNvPr id="435" name="Google Shape;435;p13"/>
          <p:cNvGrpSpPr/>
          <p:nvPr/>
        </p:nvGrpSpPr>
        <p:grpSpPr>
          <a:xfrm>
            <a:off x="6692949" y="2347514"/>
            <a:ext cx="2467491" cy="2631288"/>
            <a:chOff x="368349" y="-90886"/>
            <a:chExt cx="2467491" cy="2631288"/>
          </a:xfrm>
        </p:grpSpPr>
        <p:sp>
          <p:nvSpPr>
            <p:cNvPr id="436" name="Google Shape;436;p13"/>
            <p:cNvSpPr/>
            <p:nvPr/>
          </p:nvSpPr>
          <p:spPr>
            <a:xfrm>
              <a:off x="1291590" y="1062989"/>
              <a:ext cx="1299209" cy="1299209"/>
            </a:xfrm>
            <a:custGeom>
              <a:rect b="b" l="l" r="r" t="t"/>
              <a:pathLst>
                <a:path extrusionOk="0" h="120000" w="120000">
                  <a:moveTo>
                    <a:pt x="85177" y="19133"/>
                  </a:moveTo>
                  <a:lnTo>
                    <a:pt x="94511" y="11300"/>
                  </a:lnTo>
                  <a:lnTo>
                    <a:pt x="101967" y="17557"/>
                  </a:lnTo>
                  <a:lnTo>
                    <a:pt x="95875" y="28109"/>
                  </a:lnTo>
                  <a:lnTo>
                    <a:pt x="95875" y="28109"/>
                  </a:lnTo>
                  <a:cubicBezTo>
                    <a:pt x="100207" y="32983"/>
                    <a:pt x="103501" y="38688"/>
                    <a:pt x="105555" y="44877"/>
                  </a:cubicBezTo>
                  <a:lnTo>
                    <a:pt x="117740" y="44877"/>
                  </a:lnTo>
                  <a:lnTo>
                    <a:pt x="119431" y="54463"/>
                  </a:lnTo>
                  <a:lnTo>
                    <a:pt x="107980" y="58630"/>
                  </a:lnTo>
                  <a:lnTo>
                    <a:pt x="107980" y="58630"/>
                  </a:lnTo>
                  <a:cubicBezTo>
                    <a:pt x="108167" y="65148"/>
                    <a:pt x="107023" y="71636"/>
                    <a:pt x="104618" y="77697"/>
                  </a:cubicBezTo>
                  <a:lnTo>
                    <a:pt x="113953" y="85530"/>
                  </a:lnTo>
                  <a:lnTo>
                    <a:pt x="109086" y="93960"/>
                  </a:lnTo>
                  <a:lnTo>
                    <a:pt x="97636" y="89792"/>
                  </a:lnTo>
                  <a:cubicBezTo>
                    <a:pt x="93588" y="94905"/>
                    <a:pt x="88542" y="99139"/>
                    <a:pt x="82804" y="102237"/>
                  </a:cubicBezTo>
                  <a:lnTo>
                    <a:pt x="84920" y="114237"/>
                  </a:lnTo>
                  <a:lnTo>
                    <a:pt x="75773" y="117566"/>
                  </a:lnTo>
                  <a:lnTo>
                    <a:pt x="69681" y="107014"/>
                  </a:lnTo>
                  <a:lnTo>
                    <a:pt x="69681" y="107014"/>
                  </a:lnTo>
                  <a:cubicBezTo>
                    <a:pt x="63294" y="108329"/>
                    <a:pt x="56706" y="108329"/>
                    <a:pt x="50319" y="107014"/>
                  </a:cubicBezTo>
                  <a:lnTo>
                    <a:pt x="44227" y="117566"/>
                  </a:lnTo>
                  <a:lnTo>
                    <a:pt x="35080" y="114237"/>
                  </a:lnTo>
                  <a:lnTo>
                    <a:pt x="37196" y="102237"/>
                  </a:lnTo>
                  <a:lnTo>
                    <a:pt x="37196" y="102237"/>
                  </a:lnTo>
                  <a:cubicBezTo>
                    <a:pt x="31458" y="99139"/>
                    <a:pt x="26412" y="94905"/>
                    <a:pt x="22364" y="89792"/>
                  </a:cubicBezTo>
                  <a:lnTo>
                    <a:pt x="10914" y="93960"/>
                  </a:lnTo>
                  <a:lnTo>
                    <a:pt x="6047" y="85530"/>
                  </a:lnTo>
                  <a:lnTo>
                    <a:pt x="15382" y="77697"/>
                  </a:lnTo>
                  <a:lnTo>
                    <a:pt x="15382" y="77697"/>
                  </a:lnTo>
                  <a:cubicBezTo>
                    <a:pt x="12977" y="71636"/>
                    <a:pt x="11833" y="65148"/>
                    <a:pt x="12020" y="58630"/>
                  </a:cubicBezTo>
                  <a:lnTo>
                    <a:pt x="569" y="54463"/>
                  </a:lnTo>
                  <a:lnTo>
                    <a:pt x="2260" y="44877"/>
                  </a:lnTo>
                  <a:lnTo>
                    <a:pt x="14445" y="44877"/>
                  </a:lnTo>
                  <a:lnTo>
                    <a:pt x="14445" y="44877"/>
                  </a:lnTo>
                  <a:cubicBezTo>
                    <a:pt x="16499" y="38688"/>
                    <a:pt x="19793" y="32983"/>
                    <a:pt x="24125" y="28109"/>
                  </a:cubicBezTo>
                  <a:lnTo>
                    <a:pt x="18033" y="17557"/>
                  </a:lnTo>
                  <a:lnTo>
                    <a:pt x="25489" y="11300"/>
                  </a:lnTo>
                  <a:lnTo>
                    <a:pt x="34823" y="19133"/>
                  </a:lnTo>
                  <a:lnTo>
                    <a:pt x="34823" y="19133"/>
                  </a:lnTo>
                  <a:cubicBezTo>
                    <a:pt x="40375" y="15712"/>
                    <a:pt x="46566" y="13459"/>
                    <a:pt x="53017" y="12511"/>
                  </a:cubicBezTo>
                  <a:lnTo>
                    <a:pt x="55133" y="511"/>
                  </a:lnTo>
                  <a:lnTo>
                    <a:pt x="64867" y="511"/>
                  </a:lnTo>
                  <a:lnTo>
                    <a:pt x="66983" y="12511"/>
                  </a:lnTo>
                  <a:lnTo>
                    <a:pt x="66983" y="12511"/>
                  </a:lnTo>
                  <a:cubicBezTo>
                    <a:pt x="73434" y="13459"/>
                    <a:pt x="79625" y="15712"/>
                    <a:pt x="85177" y="19133"/>
                  </a:cubicBezTo>
                  <a:close/>
                </a:path>
              </a:pathLst>
            </a:custGeom>
            <a:solidFill>
              <a:srgbClr val="0070C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txBox="1"/>
            <p:nvPr/>
          </p:nvSpPr>
          <p:spPr>
            <a:xfrm>
              <a:off x="1552789" y="1367323"/>
              <a:ext cx="776811" cy="667820"/>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Calibri"/>
                <a:buNone/>
              </a:pPr>
              <a:r>
                <a:rPr b="1" lang="en-US" sz="2700">
                  <a:solidFill>
                    <a:schemeClr val="lt1"/>
                  </a:solidFill>
                  <a:latin typeface="Calibri"/>
                  <a:ea typeface="Calibri"/>
                  <a:cs typeface="Calibri"/>
                  <a:sym typeface="Calibri"/>
                </a:rPr>
                <a:t>PN</a:t>
              </a:r>
              <a:endParaRPr/>
            </a:p>
          </p:txBody>
        </p:sp>
        <p:sp>
          <p:nvSpPr>
            <p:cNvPr id="438" name="Google Shape;438;p13"/>
            <p:cNvSpPr/>
            <p:nvPr/>
          </p:nvSpPr>
          <p:spPr>
            <a:xfrm>
              <a:off x="535686" y="755903"/>
              <a:ext cx="944880" cy="944880"/>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7F7F7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3"/>
            <p:cNvSpPr txBox="1"/>
            <p:nvPr/>
          </p:nvSpPr>
          <p:spPr>
            <a:xfrm>
              <a:off x="773562" y="995217"/>
              <a:ext cx="469128" cy="466252"/>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Calibri"/>
                <a:buNone/>
              </a:pPr>
              <a:r>
                <a:rPr b="1" lang="en-US" sz="2700">
                  <a:solidFill>
                    <a:schemeClr val="lt1"/>
                  </a:solidFill>
                  <a:latin typeface="Calibri"/>
                  <a:ea typeface="Calibri"/>
                  <a:cs typeface="Calibri"/>
                  <a:sym typeface="Calibri"/>
                </a:rPr>
                <a:t>IS</a:t>
              </a:r>
              <a:endParaRPr/>
            </a:p>
          </p:txBody>
        </p:sp>
        <p:sp>
          <p:nvSpPr>
            <p:cNvPr id="440" name="Google Shape;440;p13"/>
            <p:cNvSpPr/>
            <p:nvPr/>
          </p:nvSpPr>
          <p:spPr>
            <a:xfrm rot="-900000">
              <a:off x="1064915" y="104033"/>
              <a:ext cx="925789" cy="925789"/>
            </a:xfrm>
            <a:custGeom>
              <a:rect b="b" l="l" r="r" t="t"/>
              <a:pathLst>
                <a:path extrusionOk="0" h="120000" w="120000">
                  <a:moveTo>
                    <a:pt x="89790" y="30393"/>
                  </a:moveTo>
                  <a:lnTo>
                    <a:pt x="107494" y="25057"/>
                  </a:lnTo>
                  <a:lnTo>
                    <a:pt x="114008" y="36341"/>
                  </a:lnTo>
                  <a:lnTo>
                    <a:pt x="100535" y="49005"/>
                  </a:lnTo>
                  <a:cubicBezTo>
                    <a:pt x="102488" y="56205"/>
                    <a:pt x="102488" y="63795"/>
                    <a:pt x="100535" y="70995"/>
                  </a:cubicBezTo>
                  <a:lnTo>
                    <a:pt x="114008" y="83659"/>
                  </a:lnTo>
                  <a:lnTo>
                    <a:pt x="107494" y="94943"/>
                  </a:lnTo>
                  <a:lnTo>
                    <a:pt x="89790" y="89607"/>
                  </a:lnTo>
                  <a:lnTo>
                    <a:pt x="89790" y="89607"/>
                  </a:lnTo>
                  <a:cubicBezTo>
                    <a:pt x="84531" y="94898"/>
                    <a:pt x="77957" y="98693"/>
                    <a:pt x="70746" y="100602"/>
                  </a:cubicBezTo>
                  <a:lnTo>
                    <a:pt x="66514" y="118602"/>
                  </a:lnTo>
                  <a:lnTo>
                    <a:pt x="53486" y="118602"/>
                  </a:lnTo>
                  <a:lnTo>
                    <a:pt x="49254" y="100602"/>
                  </a:lnTo>
                  <a:lnTo>
                    <a:pt x="49254" y="100602"/>
                  </a:lnTo>
                  <a:cubicBezTo>
                    <a:pt x="42043" y="98693"/>
                    <a:pt x="35469" y="94898"/>
                    <a:pt x="30210" y="89607"/>
                  </a:cubicBezTo>
                  <a:lnTo>
                    <a:pt x="12506" y="94943"/>
                  </a:lnTo>
                  <a:lnTo>
                    <a:pt x="5992" y="83659"/>
                  </a:lnTo>
                  <a:lnTo>
                    <a:pt x="19465" y="70995"/>
                  </a:lnTo>
                  <a:cubicBezTo>
                    <a:pt x="17512" y="63795"/>
                    <a:pt x="17512" y="56205"/>
                    <a:pt x="19465" y="49005"/>
                  </a:cubicBezTo>
                  <a:lnTo>
                    <a:pt x="5992" y="36341"/>
                  </a:lnTo>
                  <a:lnTo>
                    <a:pt x="12506" y="25057"/>
                  </a:lnTo>
                  <a:lnTo>
                    <a:pt x="30210" y="30393"/>
                  </a:lnTo>
                  <a:lnTo>
                    <a:pt x="30210" y="30393"/>
                  </a:lnTo>
                  <a:cubicBezTo>
                    <a:pt x="35469" y="25102"/>
                    <a:pt x="42043" y="21307"/>
                    <a:pt x="49254" y="19398"/>
                  </a:cubicBezTo>
                  <a:lnTo>
                    <a:pt x="53486" y="1398"/>
                  </a:lnTo>
                  <a:lnTo>
                    <a:pt x="66514" y="1398"/>
                  </a:lnTo>
                  <a:lnTo>
                    <a:pt x="70746" y="19398"/>
                  </a:lnTo>
                  <a:lnTo>
                    <a:pt x="70746" y="19398"/>
                  </a:lnTo>
                  <a:cubicBezTo>
                    <a:pt x="77957" y="21307"/>
                    <a:pt x="84531" y="25102"/>
                    <a:pt x="89790" y="30393"/>
                  </a:cubicBezTo>
                  <a:close/>
                </a:path>
              </a:pathLst>
            </a:custGeom>
            <a:solidFill>
              <a:srgbClr val="CD620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3"/>
            <p:cNvSpPr txBox="1"/>
            <p:nvPr/>
          </p:nvSpPr>
          <p:spPr>
            <a:xfrm>
              <a:off x="1267968" y="307086"/>
              <a:ext cx="519683" cy="519683"/>
            </a:xfrm>
            <a:prstGeom prst="rect">
              <a:avLst/>
            </a:prstGeom>
            <a:no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chemeClr val="lt1"/>
                </a:buClr>
                <a:buSzPts val="2700"/>
                <a:buFont typeface="Calibri"/>
                <a:buNone/>
              </a:pPr>
              <a:r>
                <a:rPr b="1" lang="en-US" sz="2700">
                  <a:solidFill>
                    <a:schemeClr val="lt1"/>
                  </a:solidFill>
                  <a:latin typeface="Calibri"/>
                  <a:ea typeface="Calibri"/>
                  <a:cs typeface="Calibri"/>
                  <a:sym typeface="Calibri"/>
                </a:rPr>
                <a:t>AQ</a:t>
              </a:r>
              <a:endParaRPr/>
            </a:p>
          </p:txBody>
        </p:sp>
        <p:sp>
          <p:nvSpPr>
            <p:cNvPr id="442" name="Google Shape;442;p13"/>
            <p:cNvSpPr/>
            <p:nvPr/>
          </p:nvSpPr>
          <p:spPr>
            <a:xfrm>
              <a:off x="1172852" y="877414"/>
              <a:ext cx="1662988" cy="1662988"/>
            </a:xfrm>
            <a:custGeom>
              <a:rect b="b" l="l" r="r" t="t"/>
              <a:pathLst>
                <a:path extrusionOk="0" h="120000" w="120000">
                  <a:moveTo>
                    <a:pt x="57066" y="3827"/>
                  </a:moveTo>
                  <a:lnTo>
                    <a:pt x="57066" y="3827"/>
                  </a:lnTo>
                  <a:cubicBezTo>
                    <a:pt x="79610" y="2649"/>
                    <a:pt x="100674" y="15064"/>
                    <a:pt x="110564" y="35357"/>
                  </a:cubicBezTo>
                  <a:cubicBezTo>
                    <a:pt x="120455" y="55650"/>
                    <a:pt x="117255" y="79890"/>
                    <a:pt x="102437" y="96921"/>
                  </a:cubicBezTo>
                  <a:lnTo>
                    <a:pt x="105046" y="99600"/>
                  </a:lnTo>
                  <a:lnTo>
                    <a:pt x="97283" y="98282"/>
                  </a:lnTo>
                  <a:lnTo>
                    <a:pt x="95889" y="90197"/>
                  </a:lnTo>
                  <a:lnTo>
                    <a:pt x="98497" y="92875"/>
                  </a:lnTo>
                  <a:cubicBezTo>
                    <a:pt x="111636" y="77490"/>
                    <a:pt x="114352" y="55758"/>
                    <a:pt x="105405" y="37612"/>
                  </a:cubicBezTo>
                  <a:cubicBezTo>
                    <a:pt x="96457" y="19466"/>
                    <a:pt x="77565" y="8389"/>
                    <a:pt x="57360" y="9445"/>
                  </a:cubicBezTo>
                  <a:close/>
                </a:path>
              </a:pathLst>
            </a:custGeom>
            <a:solidFill>
              <a:srgbClr val="0070C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3"/>
            <p:cNvSpPr/>
            <p:nvPr/>
          </p:nvSpPr>
          <p:spPr>
            <a:xfrm>
              <a:off x="368349" y="554700"/>
              <a:ext cx="1208265" cy="1208265"/>
            </a:xfrm>
            <a:custGeom>
              <a:rect b="b" l="l" r="r" t="t"/>
              <a:pathLst>
                <a:path extrusionOk="0" h="120000" w="120000">
                  <a:moveTo>
                    <a:pt x="38835" y="9410"/>
                  </a:moveTo>
                  <a:lnTo>
                    <a:pt x="41823" y="16553"/>
                  </a:lnTo>
                  <a:lnTo>
                    <a:pt x="41823" y="16553"/>
                  </a:lnTo>
                  <a:cubicBezTo>
                    <a:pt x="23032" y="24414"/>
                    <a:pt x="11425" y="43464"/>
                    <a:pt x="13055" y="63768"/>
                  </a:cubicBezTo>
                  <a:lnTo>
                    <a:pt x="18064" y="62671"/>
                  </a:lnTo>
                  <a:lnTo>
                    <a:pt x="10211" y="70899"/>
                  </a:lnTo>
                  <a:lnTo>
                    <a:pt x="417" y="66534"/>
                  </a:lnTo>
                  <a:lnTo>
                    <a:pt x="5431" y="65437"/>
                  </a:lnTo>
                  <a:lnTo>
                    <a:pt x="5431" y="65437"/>
                  </a:lnTo>
                  <a:cubicBezTo>
                    <a:pt x="3042" y="41449"/>
                    <a:pt x="16596" y="18714"/>
                    <a:pt x="38835" y="9410"/>
                  </a:cubicBezTo>
                  <a:close/>
                </a:path>
              </a:pathLst>
            </a:custGeom>
            <a:solidFill>
              <a:srgbClr val="7F7F7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
            <p:cNvSpPr/>
            <p:nvPr/>
          </p:nvSpPr>
          <p:spPr>
            <a:xfrm>
              <a:off x="850770" y="-90886"/>
              <a:ext cx="1302753" cy="1302753"/>
            </a:xfrm>
            <a:custGeom>
              <a:rect b="b" l="l" r="r" t="t"/>
              <a:pathLst>
                <a:path extrusionOk="0" h="120000" w="120000">
                  <a:moveTo>
                    <a:pt x="4986" y="64681"/>
                  </a:moveTo>
                  <a:lnTo>
                    <a:pt x="4986" y="64681"/>
                  </a:lnTo>
                  <a:cubicBezTo>
                    <a:pt x="3682" y="49360"/>
                    <a:pt x="8826" y="34190"/>
                    <a:pt x="19179" y="22822"/>
                  </a:cubicBezTo>
                  <a:lnTo>
                    <a:pt x="16020" y="19256"/>
                  </a:lnTo>
                  <a:lnTo>
                    <a:pt x="25771" y="21357"/>
                  </a:lnTo>
                  <a:lnTo>
                    <a:pt x="27129" y="31797"/>
                  </a:lnTo>
                  <a:lnTo>
                    <a:pt x="23972" y="28233"/>
                  </a:lnTo>
                  <a:lnTo>
                    <a:pt x="23972" y="28233"/>
                  </a:lnTo>
                  <a:cubicBezTo>
                    <a:pt x="15304" y="38065"/>
                    <a:pt x="11029" y="51012"/>
                    <a:pt x="12141" y="64072"/>
                  </a:cubicBezTo>
                  <a:close/>
                </a:path>
              </a:pathLst>
            </a:custGeom>
            <a:solidFill>
              <a:srgbClr val="CD620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 name="Google Shape;445;p13"/>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46" name="Google Shape;446;p13"/>
          <p:cNvGraphicFramePr/>
          <p:nvPr/>
        </p:nvGraphicFramePr>
        <p:xfrm>
          <a:off x="457200" y="838200"/>
          <a:ext cx="3000000" cy="3000000"/>
        </p:xfrm>
        <a:graphic>
          <a:graphicData uri="http://schemas.openxmlformats.org/drawingml/2006/table">
            <a:tbl>
              <a:tblPr bandRow="1" firstRow="1">
                <a:noFill/>
                <a:tableStyleId>{4040145B-F3CF-4959-A754-075317F9ACAE}</a:tableStyleId>
              </a:tblPr>
              <a:tblGrid>
                <a:gridCol w="1905000"/>
                <a:gridCol w="4267200"/>
              </a:tblGrid>
              <a:tr h="370850">
                <a:tc>
                  <a:txBody>
                    <a:bodyPr/>
                    <a:lstStyle/>
                    <a:p>
                      <a:pPr indent="0" lvl="0" marL="0" marR="0" rtl="0" algn="l">
                        <a:spcBef>
                          <a:spcPts val="0"/>
                        </a:spcBef>
                        <a:spcAft>
                          <a:spcPts val="0"/>
                        </a:spcAft>
                        <a:buNone/>
                      </a:pPr>
                      <a:r>
                        <a:rPr b="1" lang="en-US" sz="1600" u="none" cap="none" strike="noStrike">
                          <a:solidFill>
                            <a:srgbClr val="0070C0"/>
                          </a:solidFill>
                          <a:latin typeface="Arial"/>
                          <a:ea typeface="Arial"/>
                          <a:cs typeface="Arial"/>
                          <a:sym typeface="Arial"/>
                        </a:rPr>
                        <a:t>Merchant</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gives away good/service and gets paid later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1600">
                          <a:solidFill>
                            <a:srgbClr val="0070C0"/>
                          </a:solidFill>
                          <a:latin typeface="Arial"/>
                          <a:ea typeface="Arial"/>
                          <a:cs typeface="Arial"/>
                          <a:sym typeface="Arial"/>
                        </a:rPr>
                        <a:t>Acquirer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pays Merchant and gets paid later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1600">
                          <a:solidFill>
                            <a:srgbClr val="0070C0"/>
                          </a:solidFill>
                          <a:latin typeface="Arial"/>
                          <a:ea typeface="Arial"/>
                          <a:cs typeface="Arial"/>
                          <a:sym typeface="Arial"/>
                        </a:rPr>
                        <a:t>Payment Network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pays Acquirer and collects later from Issuer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1600">
                          <a:solidFill>
                            <a:srgbClr val="0070C0"/>
                          </a:solidFill>
                          <a:latin typeface="Arial"/>
                          <a:ea typeface="Arial"/>
                          <a:cs typeface="Arial"/>
                          <a:sym typeface="Arial"/>
                        </a:rPr>
                        <a:t>Issuer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pays Payment Network / Acquirer and gets paid after 40 days by Card Holder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1600">
                          <a:solidFill>
                            <a:srgbClr val="0070C0"/>
                          </a:solidFill>
                          <a:latin typeface="Arial"/>
                          <a:ea typeface="Arial"/>
                          <a:cs typeface="Arial"/>
                          <a:sym typeface="Arial"/>
                        </a:rPr>
                        <a:t>Cardholder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solidFill>
                            <a:srgbClr val="3F3F3F"/>
                          </a:solidFill>
                          <a:latin typeface="Arial"/>
                          <a:ea typeface="Arial"/>
                          <a:cs typeface="Arial"/>
                          <a:sym typeface="Arial"/>
                        </a:rPr>
                        <a:t>buys now and pays later ☺</a:t>
                      </a:r>
                      <a:endParaRPr sz="1600">
                        <a:solidFill>
                          <a:srgbClr val="3F3F3F"/>
                        </a:solidFill>
                        <a:latin typeface="Arial"/>
                        <a:ea typeface="Arial"/>
                        <a:cs typeface="Arial"/>
                        <a:sym typeface="Arial"/>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14"/>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Recapitulation</a:t>
            </a:r>
            <a:endParaRPr/>
          </a:p>
        </p:txBody>
      </p:sp>
      <p:sp>
        <p:nvSpPr>
          <p:cNvPr id="453" name="Google Shape;453;p14"/>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4" name="Google Shape;454;p14"/>
          <p:cNvSpPr/>
          <p:nvPr/>
        </p:nvSpPr>
        <p:spPr>
          <a:xfrm>
            <a:off x="4648200" y="1440359"/>
            <a:ext cx="3581400" cy="113877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1" lang="en-US" sz="2000">
                <a:solidFill>
                  <a:srgbClr val="0070C0"/>
                </a:solidFill>
                <a:latin typeface="Arial"/>
                <a:ea typeface="Arial"/>
                <a:cs typeface="Arial"/>
                <a:sym typeface="Arial"/>
              </a:rPr>
              <a:t>Chain of Trust</a:t>
            </a:r>
            <a:endParaRPr/>
          </a:p>
          <a:p>
            <a:pPr indent="-180975" lvl="1" marL="231775" marR="0" rtl="0" algn="l">
              <a:spcBef>
                <a:spcPts val="400"/>
              </a:spcBef>
              <a:spcAft>
                <a:spcPts val="0"/>
              </a:spcAft>
              <a:buClr>
                <a:srgbClr val="7F7F7F"/>
              </a:buClr>
              <a:buSzPts val="2000"/>
              <a:buFont typeface="Noto Sans Symbols"/>
              <a:buChar char="▪"/>
            </a:pPr>
            <a:r>
              <a:rPr b="1" i="0" lang="en-US" sz="2000" u="none" cap="none" strike="noStrike">
                <a:solidFill>
                  <a:srgbClr val="7F7F7F"/>
                </a:solidFill>
                <a:latin typeface="Arial"/>
                <a:ea typeface="Arial"/>
                <a:cs typeface="Arial"/>
                <a:sym typeface="Arial"/>
              </a:rPr>
              <a:t>Authorization</a:t>
            </a:r>
            <a:endParaRPr/>
          </a:p>
          <a:p>
            <a:pPr indent="-180975" lvl="1" marL="231775" marR="0" rtl="0" algn="l">
              <a:spcBef>
                <a:spcPts val="400"/>
              </a:spcBef>
              <a:spcAft>
                <a:spcPts val="0"/>
              </a:spcAft>
              <a:buClr>
                <a:srgbClr val="7F7F7F"/>
              </a:buClr>
              <a:buSzPts val="2000"/>
              <a:buFont typeface="Noto Sans Symbols"/>
              <a:buChar char="▪"/>
            </a:pPr>
            <a:r>
              <a:rPr b="1" i="0" lang="en-US" sz="2000" u="none" cap="none" strike="noStrike">
                <a:solidFill>
                  <a:srgbClr val="7F7F7F"/>
                </a:solidFill>
                <a:latin typeface="Arial"/>
                <a:ea typeface="Arial"/>
                <a:cs typeface="Arial"/>
                <a:sym typeface="Arial"/>
              </a:rPr>
              <a:t>Transaction Signature</a:t>
            </a:r>
            <a:endParaRPr/>
          </a:p>
        </p:txBody>
      </p:sp>
      <p:sp>
        <p:nvSpPr>
          <p:cNvPr id="455" name="Google Shape;455;p14"/>
          <p:cNvSpPr/>
          <p:nvPr/>
        </p:nvSpPr>
        <p:spPr>
          <a:xfrm>
            <a:off x="4648200" y="2964359"/>
            <a:ext cx="2209800"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1" lang="en-US" sz="2000">
                <a:solidFill>
                  <a:srgbClr val="0070C0"/>
                </a:solidFill>
                <a:latin typeface="Arial"/>
                <a:ea typeface="Arial"/>
                <a:cs typeface="Arial"/>
                <a:sym typeface="Arial"/>
              </a:rPr>
              <a:t>Risk</a:t>
            </a:r>
            <a:endParaRPr/>
          </a:p>
          <a:p>
            <a:pPr indent="-342900" lvl="0" marL="342900" marR="0" rtl="0" algn="l">
              <a:spcBef>
                <a:spcPts val="400"/>
              </a:spcBef>
              <a:spcAft>
                <a:spcPts val="0"/>
              </a:spcAft>
              <a:buNone/>
            </a:pPr>
            <a:r>
              <a:rPr b="1" lang="en-US" sz="2000">
                <a:solidFill>
                  <a:srgbClr val="0070C0"/>
                </a:solidFill>
                <a:latin typeface="Arial"/>
                <a:ea typeface="Arial"/>
                <a:cs typeface="Arial"/>
                <a:sym typeface="Arial"/>
              </a:rPr>
              <a:t>Transference</a:t>
            </a:r>
            <a:endParaRPr/>
          </a:p>
        </p:txBody>
      </p:sp>
      <p:sp>
        <p:nvSpPr>
          <p:cNvPr id="456" name="Google Shape;456;p14"/>
          <p:cNvSpPr/>
          <p:nvPr/>
        </p:nvSpPr>
        <p:spPr>
          <a:xfrm>
            <a:off x="4648200" y="4183559"/>
            <a:ext cx="1981200" cy="76944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b="1" lang="en-US" sz="2000">
                <a:solidFill>
                  <a:srgbClr val="0070C0"/>
                </a:solidFill>
                <a:latin typeface="Arial"/>
                <a:ea typeface="Arial"/>
                <a:cs typeface="Arial"/>
                <a:sym typeface="Arial"/>
              </a:rPr>
              <a:t>Business </a:t>
            </a:r>
            <a:endParaRPr/>
          </a:p>
          <a:p>
            <a:pPr indent="-342900" lvl="0" marL="342900" marR="0" rtl="0" algn="l">
              <a:spcBef>
                <a:spcPts val="400"/>
              </a:spcBef>
              <a:spcAft>
                <a:spcPts val="0"/>
              </a:spcAft>
              <a:buNone/>
            </a:pPr>
            <a:r>
              <a:rPr b="1" lang="en-US" sz="2000">
                <a:solidFill>
                  <a:srgbClr val="0070C0"/>
                </a:solidFill>
                <a:latin typeface="Arial"/>
                <a:ea typeface="Arial"/>
                <a:cs typeface="Arial"/>
                <a:sym typeface="Arial"/>
              </a:rPr>
              <a:t>Funding</a:t>
            </a:r>
            <a:endParaRPr/>
          </a:p>
        </p:txBody>
      </p:sp>
      <p:pic>
        <p:nvPicPr>
          <p:cNvPr descr="shutterstock_61631224.JPG" id="457" name="Google Shape;457;p14"/>
          <p:cNvPicPr preferRelativeResize="0"/>
          <p:nvPr/>
        </p:nvPicPr>
        <p:blipFill rotWithShape="1">
          <a:blip r:embed="rId3">
            <a:alphaModFix/>
          </a:blip>
          <a:srcRect b="0" l="0" r="0" t="0"/>
          <a:stretch/>
        </p:blipFill>
        <p:spPr>
          <a:xfrm>
            <a:off x="0" y="1828800"/>
            <a:ext cx="4343400" cy="28970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15"/>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What is Transaction Quality</a:t>
            </a:r>
            <a:endParaRPr/>
          </a:p>
        </p:txBody>
      </p:sp>
      <p:pic>
        <p:nvPicPr>
          <p:cNvPr descr="D:\Program Files\Microsoft Office\MEDIA\CAGCAT10\j0186348.wmf" id="464" name="Google Shape;464;p15"/>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465" name="Google Shape;465;p15"/>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466" name="Google Shape;466;p15"/>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467" name="Google Shape;467;p15"/>
          <p:cNvSpPr txBox="1"/>
          <p:nvPr/>
        </p:nvSpPr>
        <p:spPr>
          <a:xfrm>
            <a:off x="7362254" y="1143000"/>
            <a:ext cx="18579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Merchant Acquiring</a:t>
            </a:r>
            <a:endParaRPr/>
          </a:p>
        </p:txBody>
      </p:sp>
      <p:sp>
        <p:nvSpPr>
          <p:cNvPr id="468" name="Google Shape;468;p15"/>
          <p:cNvSpPr txBox="1"/>
          <p:nvPr/>
        </p:nvSpPr>
        <p:spPr>
          <a:xfrm>
            <a:off x="304800" y="1143000"/>
            <a:ext cx="12682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Card Issuing</a:t>
            </a:r>
            <a:endParaRPr/>
          </a:p>
        </p:txBody>
      </p:sp>
      <p:grpSp>
        <p:nvGrpSpPr>
          <p:cNvPr id="469" name="Google Shape;469;p15"/>
          <p:cNvGrpSpPr/>
          <p:nvPr/>
        </p:nvGrpSpPr>
        <p:grpSpPr>
          <a:xfrm>
            <a:off x="3429000" y="1143000"/>
            <a:ext cx="2133600" cy="1066800"/>
            <a:chOff x="3429000" y="1143000"/>
            <a:chExt cx="2133600" cy="1066800"/>
          </a:xfrm>
        </p:grpSpPr>
        <p:pic>
          <p:nvPicPr>
            <p:cNvPr descr="Mastercard Worldwide Logo.svg" id="470" name="Google Shape;470;p15">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471" name="Google Shape;471;p15">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472" name="Google Shape;472;p15">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473" name="Google Shape;473;p15"/>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474" name="Google Shape;474;p15"/>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475" name="Google Shape;475;p15"/>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476" name="Google Shape;476;p15"/>
          <p:cNvSpPr/>
          <p:nvPr/>
        </p:nvSpPr>
        <p:spPr>
          <a:xfrm>
            <a:off x="1905000" y="1371600"/>
            <a:ext cx="1295400" cy="5334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7" name="Google Shape;477;p15"/>
          <p:cNvSpPr/>
          <p:nvPr/>
        </p:nvSpPr>
        <p:spPr>
          <a:xfrm>
            <a:off x="5791200" y="1371600"/>
            <a:ext cx="1295400" cy="5334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8" name="Google Shape;478;p15"/>
          <p:cNvSpPr/>
          <p:nvPr/>
        </p:nvSpPr>
        <p:spPr>
          <a:xfrm rot="2598322">
            <a:off x="527230" y="3081116"/>
            <a:ext cx="914400" cy="3810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9" name="Google Shape;479;p15"/>
          <p:cNvSpPr/>
          <p:nvPr/>
        </p:nvSpPr>
        <p:spPr>
          <a:xfrm rot="7998322">
            <a:off x="7702370" y="3081115"/>
            <a:ext cx="914400" cy="3810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0" name="Google Shape;480;p15"/>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1" name="Google Shape;481;p15"/>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482" name="Google Shape;482;p15">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483" name="Google Shape;483;p15">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484" name="Google Shape;484;p15">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485" name="Google Shape;485;p15"/>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486" name="Google Shape;486;p15">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487" name="Google Shape;487;p15">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488" name="Google Shape;488;p15"/>
          <p:cNvSpPr txBox="1"/>
          <p:nvPr/>
        </p:nvSpPr>
        <p:spPr>
          <a:xfrm>
            <a:off x="4800600" y="2514600"/>
            <a:ext cx="10900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We Accept</a:t>
            </a:r>
            <a:endParaRPr/>
          </a:p>
        </p:txBody>
      </p:sp>
      <p:sp>
        <p:nvSpPr>
          <p:cNvPr id="489" name="Google Shape;489;p15"/>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Visa Inc. logo.svg" id="490" name="Google Shape;490;p15">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491" name="Google Shape;491;p15"/>
          <p:cNvSpPr txBox="1"/>
          <p:nvPr/>
        </p:nvSpPr>
        <p:spPr>
          <a:xfrm>
            <a:off x="2819400" y="2514600"/>
            <a:ext cx="8915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My Card</a:t>
            </a:r>
            <a:endParaRPr/>
          </a:p>
        </p:txBody>
      </p:sp>
      <p:sp>
        <p:nvSpPr>
          <p:cNvPr id="492" name="Google Shape;492;p15"/>
          <p:cNvSpPr txBox="1"/>
          <p:nvPr/>
        </p:nvSpPr>
        <p:spPr>
          <a:xfrm>
            <a:off x="3645717" y="762000"/>
            <a:ext cx="16882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Payment Network</a:t>
            </a:r>
            <a:endParaRPr/>
          </a:p>
        </p:txBody>
      </p:sp>
      <p:sp>
        <p:nvSpPr>
          <p:cNvPr id="493" name="Google Shape;493;p15"/>
          <p:cNvSpPr txBox="1"/>
          <p:nvPr/>
        </p:nvSpPr>
        <p:spPr>
          <a:xfrm>
            <a:off x="457200" y="5486400"/>
            <a:ext cx="82382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These parameters determine the Transaction Quality – Qual/Mid-Qual/No-Qual</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b="1" lang="en-US" sz="1800">
                <a:solidFill>
                  <a:srgbClr val="C00000"/>
                </a:solidFill>
                <a:latin typeface="Arial"/>
                <a:ea typeface="Arial"/>
                <a:cs typeface="Arial"/>
                <a:sym typeface="Arial"/>
              </a:rPr>
              <a:t>Transaction Quality qualifies the </a:t>
            </a:r>
            <a:r>
              <a:rPr b="1" lang="en-US" sz="1800" u="sng">
                <a:solidFill>
                  <a:srgbClr val="C00000"/>
                </a:solidFill>
                <a:latin typeface="Arial"/>
                <a:ea typeface="Arial"/>
                <a:cs typeface="Arial"/>
                <a:sym typeface="Arial"/>
              </a:rPr>
              <a:t>Acceptable</a:t>
            </a:r>
            <a:r>
              <a:rPr b="1" lang="en-US" sz="1800">
                <a:solidFill>
                  <a:srgbClr val="C00000"/>
                </a:solidFill>
                <a:latin typeface="Arial"/>
                <a:ea typeface="Arial"/>
                <a:cs typeface="Arial"/>
                <a:sym typeface="Arial"/>
              </a:rPr>
              <a:t> Risk</a:t>
            </a:r>
            <a:endParaRPr/>
          </a:p>
        </p:txBody>
      </p:sp>
      <p:sp>
        <p:nvSpPr>
          <p:cNvPr id="494" name="Google Shape;494;p15"/>
          <p:cNvSpPr/>
          <p:nvPr/>
        </p:nvSpPr>
        <p:spPr>
          <a:xfrm>
            <a:off x="0" y="685800"/>
            <a:ext cx="9144000" cy="4800600"/>
          </a:xfrm>
          <a:prstGeom prst="rect">
            <a:avLst/>
          </a:prstGeom>
          <a:solidFill>
            <a:srgbClr val="FFFFFF">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15"/>
          <p:cNvSpPr txBox="1"/>
          <p:nvPr/>
        </p:nvSpPr>
        <p:spPr>
          <a:xfrm>
            <a:off x="7239000" y="4800600"/>
            <a:ext cx="14243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595959"/>
                </a:solidFill>
                <a:latin typeface="Arial"/>
                <a:ea typeface="Arial"/>
                <a:cs typeface="Arial"/>
                <a:sym typeface="Arial"/>
              </a:rPr>
              <a:t>Terminal ID</a:t>
            </a:r>
            <a:endParaRPr/>
          </a:p>
        </p:txBody>
      </p:sp>
      <p:sp>
        <p:nvSpPr>
          <p:cNvPr id="496" name="Google Shape;496;p15"/>
          <p:cNvSpPr txBox="1"/>
          <p:nvPr/>
        </p:nvSpPr>
        <p:spPr>
          <a:xfrm>
            <a:off x="6400800" y="3059668"/>
            <a:ext cx="1505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595959"/>
                </a:solidFill>
                <a:latin typeface="Arial"/>
                <a:ea typeface="Arial"/>
                <a:cs typeface="Arial"/>
                <a:sym typeface="Arial"/>
              </a:rPr>
              <a:t>Merchant ID</a:t>
            </a:r>
            <a:endParaRPr/>
          </a:p>
        </p:txBody>
      </p:sp>
      <p:sp>
        <p:nvSpPr>
          <p:cNvPr id="497" name="Google Shape;497;p15"/>
          <p:cNvSpPr txBox="1"/>
          <p:nvPr/>
        </p:nvSpPr>
        <p:spPr>
          <a:xfrm>
            <a:off x="1524000" y="914400"/>
            <a:ext cx="1492716" cy="369332"/>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BIN: </a:t>
            </a:r>
            <a:r>
              <a:rPr b="1" lang="en-US" sz="1800">
                <a:solidFill>
                  <a:srgbClr val="366092"/>
                </a:solidFill>
                <a:latin typeface="Arial"/>
                <a:ea typeface="Arial"/>
                <a:cs typeface="Arial"/>
                <a:sym typeface="Arial"/>
              </a:rPr>
              <a:t>4</a:t>
            </a:r>
            <a:r>
              <a:rPr b="1" lang="en-US" sz="1800">
                <a:solidFill>
                  <a:srgbClr val="E36C09"/>
                </a:solidFill>
                <a:latin typeface="Arial"/>
                <a:ea typeface="Arial"/>
                <a:cs typeface="Arial"/>
                <a:sym typeface="Arial"/>
              </a:rPr>
              <a:t>12345</a:t>
            </a:r>
            <a:endParaRPr/>
          </a:p>
        </p:txBody>
      </p:sp>
      <p:sp>
        <p:nvSpPr>
          <p:cNvPr id="498" name="Google Shape;498;p15"/>
          <p:cNvSpPr/>
          <p:nvPr/>
        </p:nvSpPr>
        <p:spPr>
          <a:xfrm>
            <a:off x="3276600" y="1066800"/>
            <a:ext cx="381000" cy="381000"/>
          </a:xfrm>
          <a:prstGeom prst="ellipse">
            <a:avLst/>
          </a:prstGeom>
          <a:solidFill>
            <a:srgbClr val="E5DFEC"/>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66092"/>
                </a:solidFill>
                <a:latin typeface="Arial"/>
                <a:ea typeface="Arial"/>
                <a:cs typeface="Arial"/>
                <a:sym typeface="Arial"/>
              </a:rPr>
              <a:t>4</a:t>
            </a:r>
            <a:endParaRPr/>
          </a:p>
        </p:txBody>
      </p:sp>
      <p:sp>
        <p:nvSpPr>
          <p:cNvPr id="499" name="Google Shape;499;p15"/>
          <p:cNvSpPr/>
          <p:nvPr/>
        </p:nvSpPr>
        <p:spPr>
          <a:xfrm>
            <a:off x="838200" y="2209800"/>
            <a:ext cx="838200" cy="304800"/>
          </a:xfrm>
          <a:prstGeom prst="rect">
            <a:avLst/>
          </a:prstGeom>
          <a:solidFill>
            <a:srgbClr val="E5DFEC"/>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E36C09"/>
                </a:solidFill>
                <a:latin typeface="Arial"/>
                <a:ea typeface="Arial"/>
                <a:cs typeface="Arial"/>
                <a:sym typeface="Arial"/>
              </a:rPr>
              <a:t>12345</a:t>
            </a:r>
            <a:endParaRPr/>
          </a:p>
        </p:txBody>
      </p:sp>
      <p:sp>
        <p:nvSpPr>
          <p:cNvPr id="500" name="Google Shape;500;p15"/>
          <p:cNvSpPr/>
          <p:nvPr/>
        </p:nvSpPr>
        <p:spPr>
          <a:xfrm>
            <a:off x="990600" y="1600200"/>
            <a:ext cx="7162800" cy="3276600"/>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1" name="Google Shape;501;p15"/>
          <p:cNvSpPr txBox="1"/>
          <p:nvPr/>
        </p:nvSpPr>
        <p:spPr>
          <a:xfrm>
            <a:off x="5334000" y="4572000"/>
            <a:ext cx="1172116"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Mode</a:t>
            </a:r>
            <a:endParaRPr/>
          </a:p>
          <a:p>
            <a:pPr indent="0" lvl="0" marL="0" marR="0" rtl="0" algn="l">
              <a:spcBef>
                <a:spcPts val="0"/>
              </a:spcBef>
              <a:spcAft>
                <a:spcPts val="0"/>
              </a:spcAft>
              <a:buNone/>
            </a:pPr>
            <a:r>
              <a:rPr b="1" lang="en-US" sz="1800">
                <a:solidFill>
                  <a:srgbClr val="CD6209"/>
                </a:solidFill>
                <a:latin typeface="Arial"/>
                <a:ea typeface="Arial"/>
                <a:cs typeface="Arial"/>
                <a:sym typeface="Arial"/>
              </a:rPr>
              <a:t>Invoice #</a:t>
            </a:r>
            <a:endParaRPr/>
          </a:p>
          <a:p>
            <a:pPr indent="0" lvl="0" marL="0" marR="0" rtl="0" algn="l">
              <a:spcBef>
                <a:spcPts val="0"/>
              </a:spcBef>
              <a:spcAft>
                <a:spcPts val="0"/>
              </a:spcAft>
              <a:buNone/>
            </a:pPr>
            <a:r>
              <a:rPr b="1" lang="en-US" sz="1800">
                <a:solidFill>
                  <a:srgbClr val="CD6209"/>
                </a:solidFill>
                <a:latin typeface="Arial"/>
                <a:ea typeface="Arial"/>
                <a:cs typeface="Arial"/>
                <a:sym typeface="Arial"/>
              </a:rPr>
              <a:t>Batch #</a:t>
            </a:r>
            <a:endParaRPr/>
          </a:p>
        </p:txBody>
      </p:sp>
      <p:sp>
        <p:nvSpPr>
          <p:cNvPr id="502" name="Google Shape;502;p15"/>
          <p:cNvSpPr txBox="1"/>
          <p:nvPr/>
        </p:nvSpPr>
        <p:spPr>
          <a:xfrm>
            <a:off x="2514600" y="4267200"/>
            <a:ext cx="28194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595959"/>
                </a:solidFill>
                <a:latin typeface="Arial"/>
                <a:ea typeface="Arial"/>
                <a:cs typeface="Arial"/>
                <a:sym typeface="Arial"/>
              </a:rPr>
              <a:t>Card Number</a:t>
            </a:r>
            <a:endParaRPr/>
          </a:p>
          <a:p>
            <a:pPr indent="0" lvl="0" marL="0" marR="0" rtl="0" algn="l">
              <a:spcBef>
                <a:spcPts val="0"/>
              </a:spcBef>
              <a:spcAft>
                <a:spcPts val="0"/>
              </a:spcAft>
              <a:buNone/>
            </a:pPr>
            <a:r>
              <a:rPr b="1" lang="en-US" sz="1800">
                <a:solidFill>
                  <a:srgbClr val="595959"/>
                </a:solidFill>
                <a:latin typeface="Arial"/>
                <a:ea typeface="Arial"/>
                <a:cs typeface="Arial"/>
                <a:sym typeface="Arial"/>
              </a:rPr>
              <a:t>Expiry Date</a:t>
            </a:r>
            <a:endParaRPr/>
          </a:p>
          <a:p>
            <a:pPr indent="0" lvl="0" marL="0" marR="0" rtl="0" algn="l">
              <a:spcBef>
                <a:spcPts val="0"/>
              </a:spcBef>
              <a:spcAft>
                <a:spcPts val="0"/>
              </a:spcAft>
              <a:buNone/>
            </a:pPr>
            <a:r>
              <a:rPr b="1" lang="en-US" sz="1800">
                <a:solidFill>
                  <a:srgbClr val="595959"/>
                </a:solidFill>
                <a:latin typeface="Arial"/>
                <a:ea typeface="Arial"/>
                <a:cs typeface="Arial"/>
                <a:sym typeface="Arial"/>
              </a:rPr>
              <a:t>Card Type</a:t>
            </a:r>
            <a:endParaRPr sz="1800">
              <a:solidFill>
                <a:srgbClr val="595959"/>
              </a:solidFill>
              <a:latin typeface="Arial"/>
              <a:ea typeface="Arial"/>
              <a:cs typeface="Arial"/>
              <a:sym typeface="Arial"/>
            </a:endParaRPr>
          </a:p>
        </p:txBody>
      </p:sp>
      <p:sp>
        <p:nvSpPr>
          <p:cNvPr id="503" name="Google Shape;503;p15"/>
          <p:cNvSpPr txBox="1"/>
          <p:nvPr/>
        </p:nvSpPr>
        <p:spPr>
          <a:xfrm>
            <a:off x="609600" y="2743200"/>
            <a:ext cx="1851789"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Approver Code</a:t>
            </a:r>
            <a:endParaRPr/>
          </a:p>
        </p:txBody>
      </p:sp>
      <p:sp>
        <p:nvSpPr>
          <p:cNvPr id="504" name="Google Shape;504;p15"/>
          <p:cNvSpPr txBox="1"/>
          <p:nvPr/>
        </p:nvSpPr>
        <p:spPr>
          <a:xfrm>
            <a:off x="3505200" y="2057400"/>
            <a:ext cx="1975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Date, Time, RRN</a:t>
            </a:r>
            <a:endParaRPr/>
          </a:p>
        </p:txBody>
      </p:sp>
      <p:sp>
        <p:nvSpPr>
          <p:cNvPr id="505" name="Google Shape;505;p15"/>
          <p:cNvSpPr txBox="1"/>
          <p:nvPr/>
        </p:nvSpPr>
        <p:spPr>
          <a:xfrm>
            <a:off x="6934200" y="1752600"/>
            <a:ext cx="18902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595959"/>
                </a:solidFill>
                <a:latin typeface="Arial"/>
                <a:ea typeface="Arial"/>
                <a:cs typeface="Arial"/>
                <a:sym typeface="Arial"/>
              </a:rPr>
              <a:t>Acquiring Bank</a:t>
            </a:r>
            <a:endParaRPr/>
          </a:p>
        </p:txBody>
      </p:sp>
      <p:sp>
        <p:nvSpPr>
          <p:cNvPr id="506" name="Google Shape;506;p15"/>
          <p:cNvSpPr/>
          <p:nvPr/>
        </p:nvSpPr>
        <p:spPr>
          <a:xfrm>
            <a:off x="2971800" y="3124200"/>
            <a:ext cx="2895600" cy="1066800"/>
          </a:xfrm>
          <a:prstGeom prst="wedgeRoundRectCallout">
            <a:avLst>
              <a:gd fmla="val 48275" name="adj1"/>
              <a:gd fmla="val 92865" name="adj2"/>
              <a:gd fmla="val 16667" name="adj3"/>
            </a:avLst>
          </a:prstGeom>
          <a:solidFill>
            <a:schemeClr val="lt2">
              <a:alpha val="69803"/>
            </a:schemeClr>
          </a:solid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5EA4"/>
                </a:solidFill>
                <a:latin typeface="Arial"/>
                <a:ea typeface="Arial"/>
                <a:cs typeface="Arial"/>
                <a:sym typeface="Arial"/>
              </a:rPr>
              <a:t>Was the card swiped or keyed?</a:t>
            </a:r>
            <a:endParaRPr/>
          </a:p>
          <a:p>
            <a:pPr indent="0" lvl="0" marL="0" marR="0" rtl="0" algn="ctr">
              <a:spcBef>
                <a:spcPts val="0"/>
              </a:spcBef>
              <a:spcAft>
                <a:spcPts val="0"/>
              </a:spcAft>
              <a:buNone/>
            </a:pPr>
            <a:r>
              <a:rPr lang="en-US" sz="1400">
                <a:solidFill>
                  <a:srgbClr val="005EA4"/>
                </a:solidFill>
                <a:latin typeface="Arial"/>
                <a:ea typeface="Arial"/>
                <a:cs typeface="Arial"/>
                <a:sym typeface="Arial"/>
              </a:rPr>
              <a:t>Magnetic Stripe or Chip Card?</a:t>
            </a:r>
            <a:endParaRPr/>
          </a:p>
          <a:p>
            <a:pPr indent="0" lvl="0" marL="0" marR="0" rtl="0" algn="ctr">
              <a:spcBef>
                <a:spcPts val="0"/>
              </a:spcBef>
              <a:spcAft>
                <a:spcPts val="0"/>
              </a:spcAft>
              <a:buNone/>
            </a:pPr>
            <a:r>
              <a:rPr lang="en-US" sz="1400">
                <a:solidFill>
                  <a:srgbClr val="005EA4"/>
                </a:solidFill>
                <a:latin typeface="Arial"/>
                <a:ea typeface="Arial"/>
                <a:cs typeface="Arial"/>
                <a:sym typeface="Arial"/>
              </a:rPr>
              <a:t>Mail Order Tel Order (MOTO)?</a:t>
            </a:r>
            <a:endParaRPr/>
          </a:p>
        </p:txBody>
      </p:sp>
      <p:sp>
        <p:nvSpPr>
          <p:cNvPr id="507" name="Google Shape;507;p15"/>
          <p:cNvSpPr/>
          <p:nvPr/>
        </p:nvSpPr>
        <p:spPr>
          <a:xfrm>
            <a:off x="6705600" y="3581400"/>
            <a:ext cx="2286000" cy="838200"/>
          </a:xfrm>
          <a:prstGeom prst="wedgeRoundRectCallout">
            <a:avLst>
              <a:gd fmla="val 22188" name="adj1"/>
              <a:gd fmla="val 91651" name="adj2"/>
              <a:gd fmla="val 16667" name="adj3"/>
            </a:avLst>
          </a:prstGeom>
          <a:solidFill>
            <a:schemeClr val="lt2">
              <a:alpha val="69803"/>
            </a:schemeClr>
          </a:solid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5EA4"/>
                </a:solidFill>
                <a:latin typeface="Arial"/>
                <a:ea typeface="Arial"/>
                <a:cs typeface="Arial"/>
                <a:sym typeface="Arial"/>
              </a:rPr>
              <a:t>POS Terminal or Virtual Terminal? Contact or Contactless?</a:t>
            </a:r>
            <a:endParaRPr/>
          </a:p>
        </p:txBody>
      </p:sp>
      <p:sp>
        <p:nvSpPr>
          <p:cNvPr id="508" name="Google Shape;508;p15"/>
          <p:cNvSpPr/>
          <p:nvPr/>
        </p:nvSpPr>
        <p:spPr>
          <a:xfrm>
            <a:off x="5867400" y="762000"/>
            <a:ext cx="1371600" cy="609600"/>
          </a:xfrm>
          <a:prstGeom prst="wedgeRoundRectCallout">
            <a:avLst>
              <a:gd fmla="val 53786" name="adj1"/>
              <a:gd fmla="val 119283" name="adj2"/>
              <a:gd fmla="val 16667" name="adj3"/>
            </a:avLst>
          </a:prstGeom>
          <a:solidFill>
            <a:schemeClr val="lt2">
              <a:alpha val="69803"/>
            </a:schemeClr>
          </a:solid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5EA4"/>
                </a:solidFill>
                <a:latin typeface="Arial"/>
                <a:ea typeface="Arial"/>
                <a:cs typeface="Arial"/>
                <a:sym typeface="Arial"/>
              </a:rPr>
              <a:t>Large Bank?</a:t>
            </a:r>
            <a:endParaRPr/>
          </a:p>
        </p:txBody>
      </p:sp>
      <p:sp>
        <p:nvSpPr>
          <p:cNvPr id="509" name="Google Shape;509;p15"/>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0" name="Google Shape;510;p15"/>
          <p:cNvSpPr/>
          <p:nvPr/>
        </p:nvSpPr>
        <p:spPr>
          <a:xfrm>
            <a:off x="304800" y="3886200"/>
            <a:ext cx="1371600" cy="914400"/>
          </a:xfrm>
          <a:prstGeom prst="wedgeRoundRectCallout">
            <a:avLst>
              <a:gd fmla="val 115190" name="adj1"/>
              <a:gd fmla="val 10072" name="adj2"/>
              <a:gd fmla="val 16667" name="adj3"/>
            </a:avLst>
          </a:prstGeom>
          <a:solidFill>
            <a:schemeClr val="lt2">
              <a:alpha val="69803"/>
            </a:schemeClr>
          </a:solid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5EA4"/>
                </a:solidFill>
                <a:latin typeface="Arial"/>
                <a:ea typeface="Arial"/>
                <a:cs typeface="Arial"/>
                <a:sym typeface="Arial"/>
              </a:rPr>
              <a:t>Platinum / Gold / Silver / Classic?</a:t>
            </a:r>
            <a:endParaRPr/>
          </a:p>
        </p:txBody>
      </p:sp>
      <p:sp>
        <p:nvSpPr>
          <p:cNvPr id="511" name="Google Shape;511;p15"/>
          <p:cNvSpPr/>
          <p:nvPr/>
        </p:nvSpPr>
        <p:spPr>
          <a:xfrm>
            <a:off x="5715000" y="2209800"/>
            <a:ext cx="3048000" cy="609600"/>
          </a:xfrm>
          <a:prstGeom prst="wedgeRoundRectCallout">
            <a:avLst>
              <a:gd fmla="val 14688" name="adj1"/>
              <a:gd fmla="val 85730" name="adj2"/>
              <a:gd fmla="val 16667" name="adj3"/>
            </a:avLst>
          </a:prstGeom>
          <a:solidFill>
            <a:schemeClr val="lt2">
              <a:alpha val="69803"/>
            </a:schemeClr>
          </a:solidFill>
          <a:ln cap="flat" cmpd="sng" w="9525">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005EA4"/>
                </a:solidFill>
                <a:latin typeface="Arial"/>
                <a:ea typeface="Arial"/>
                <a:cs typeface="Arial"/>
                <a:sym typeface="Arial"/>
              </a:rPr>
              <a:t>Retail Shop, Jewelry Shop, Gas Station, Casino?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16"/>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Interchange Rates</a:t>
            </a:r>
            <a:endParaRPr/>
          </a:p>
        </p:txBody>
      </p:sp>
      <p:sp>
        <p:nvSpPr>
          <p:cNvPr id="518" name="Google Shape;518;p16"/>
          <p:cNvSpPr txBox="1"/>
          <p:nvPr>
            <p:ph idx="1" type="body"/>
          </p:nvPr>
        </p:nvSpPr>
        <p:spPr>
          <a:xfrm>
            <a:off x="228600" y="838200"/>
            <a:ext cx="86868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Noto Sans Symbols"/>
              <a:buChar char="▪"/>
            </a:pPr>
            <a:r>
              <a:rPr lang="en-US"/>
              <a:t>Based on</a:t>
            </a:r>
            <a:endParaRPr/>
          </a:p>
          <a:p>
            <a:pPr indent="-285750" lvl="1" marL="742950" rtl="0" algn="l">
              <a:spcBef>
                <a:spcPts val="360"/>
              </a:spcBef>
              <a:spcAft>
                <a:spcPts val="0"/>
              </a:spcAft>
              <a:buClr>
                <a:schemeClr val="dk1"/>
              </a:buClr>
              <a:buSzPts val="1800"/>
              <a:buChar char="–"/>
            </a:pPr>
            <a:r>
              <a:rPr lang="en-US"/>
              <a:t>Transaction Quality</a:t>
            </a:r>
            <a:endParaRPr/>
          </a:p>
          <a:p>
            <a:pPr indent="-285750" lvl="1" marL="742950" rtl="0" algn="l">
              <a:spcBef>
                <a:spcPts val="360"/>
              </a:spcBef>
              <a:spcAft>
                <a:spcPts val="0"/>
              </a:spcAft>
              <a:buClr>
                <a:schemeClr val="dk1"/>
              </a:buClr>
              <a:buSzPts val="1800"/>
              <a:buChar char="–"/>
            </a:pPr>
            <a:r>
              <a:rPr lang="en-US"/>
              <a:t>Transaction Parameters – Static and Dynamic</a:t>
            </a:r>
            <a:endParaRPr/>
          </a:p>
          <a:p>
            <a:pPr indent="-285750" lvl="1" marL="742950" rtl="0" algn="l">
              <a:spcBef>
                <a:spcPts val="360"/>
              </a:spcBef>
              <a:spcAft>
                <a:spcPts val="0"/>
              </a:spcAft>
              <a:buClr>
                <a:schemeClr val="dk1"/>
              </a:buClr>
              <a:buSzPts val="1800"/>
              <a:buChar char="–"/>
            </a:pPr>
            <a:r>
              <a:rPr lang="en-US"/>
              <a:t>Payment Networks</a:t>
            </a:r>
            <a:endParaRPr/>
          </a:p>
          <a:p>
            <a:pPr indent="-285750" lvl="1" marL="742950" rtl="0" algn="l">
              <a:spcBef>
                <a:spcPts val="360"/>
              </a:spcBef>
              <a:spcAft>
                <a:spcPts val="0"/>
              </a:spcAft>
              <a:buClr>
                <a:schemeClr val="dk1"/>
              </a:buClr>
              <a:buSzPts val="1800"/>
              <a:buChar char="–"/>
            </a:pPr>
            <a:r>
              <a:rPr lang="en-US"/>
              <a:t>Card Types</a:t>
            </a:r>
            <a:endParaRPr/>
          </a:p>
          <a:p>
            <a:pPr indent="-285750" lvl="1" marL="742950" rtl="0" algn="l">
              <a:spcBef>
                <a:spcPts val="360"/>
              </a:spcBef>
              <a:spcAft>
                <a:spcPts val="0"/>
              </a:spcAft>
              <a:buClr>
                <a:schemeClr val="dk1"/>
              </a:buClr>
              <a:buSzPts val="1800"/>
              <a:buChar char="–"/>
            </a:pPr>
            <a:r>
              <a:rPr lang="en-US"/>
              <a:t>….</a:t>
            </a:r>
            <a:endParaRPr/>
          </a:p>
          <a:p>
            <a:pPr indent="-171450" lvl="1" marL="742950" rtl="0" algn="l">
              <a:spcBef>
                <a:spcPts val="360"/>
              </a:spcBef>
              <a:spcAft>
                <a:spcPts val="0"/>
              </a:spcAft>
              <a:buClr>
                <a:schemeClr val="dk1"/>
              </a:buClr>
              <a:buSzPts val="1800"/>
              <a:buNone/>
            </a:pPr>
            <a:r>
              <a:t/>
            </a:r>
            <a:endParaRPr/>
          </a:p>
          <a:p>
            <a:pPr indent="-285750" lvl="1" marL="742950" rtl="0" algn="l">
              <a:spcBef>
                <a:spcPts val="360"/>
              </a:spcBef>
              <a:spcAft>
                <a:spcPts val="0"/>
              </a:spcAft>
              <a:buClr>
                <a:schemeClr val="dk1"/>
              </a:buClr>
              <a:buSzPts val="1800"/>
              <a:buChar char="–"/>
            </a:pPr>
            <a:r>
              <a:rPr lang="en-US"/>
              <a:t>Rates are defined by Payment Networks</a:t>
            </a:r>
            <a:endParaRPr/>
          </a:p>
          <a:p>
            <a:pPr indent="-228600" lvl="2" marL="1143000" rtl="0" algn="l">
              <a:spcBef>
                <a:spcPts val="320"/>
              </a:spcBef>
              <a:spcAft>
                <a:spcPts val="0"/>
              </a:spcAft>
              <a:buClr>
                <a:schemeClr val="dk1"/>
              </a:buClr>
              <a:buSzPts val="1600"/>
              <a:buChar char="•"/>
            </a:pPr>
            <a:r>
              <a:rPr lang="en-US"/>
              <a:t>How much Issuer can charge Acquirer or vice-versa</a:t>
            </a:r>
            <a:endParaRPr/>
          </a:p>
          <a:p>
            <a:pPr indent="-228600" lvl="2" marL="1143000" rtl="0" algn="l">
              <a:spcBef>
                <a:spcPts val="320"/>
              </a:spcBef>
              <a:spcAft>
                <a:spcPts val="0"/>
              </a:spcAft>
              <a:buClr>
                <a:schemeClr val="dk1"/>
              </a:buClr>
              <a:buSzPts val="1600"/>
              <a:buChar char="•"/>
            </a:pPr>
            <a:r>
              <a:rPr lang="en-US"/>
              <a:t>How much Payment Network would charge Banks / Financial Institutes</a:t>
            </a:r>
            <a:endParaRPr/>
          </a:p>
          <a:p>
            <a:pPr indent="-171450" lvl="1" marL="742950" rtl="0" algn="l">
              <a:spcBef>
                <a:spcPts val="360"/>
              </a:spcBef>
              <a:spcAft>
                <a:spcPts val="0"/>
              </a:spcAft>
              <a:buClr>
                <a:schemeClr val="dk1"/>
              </a:buClr>
              <a:buSzPts val="1800"/>
              <a:buNone/>
            </a:pPr>
            <a:r>
              <a:t/>
            </a:r>
            <a:endParaRPr/>
          </a:p>
        </p:txBody>
      </p:sp>
      <p:sp>
        <p:nvSpPr>
          <p:cNvPr id="519" name="Google Shape;519;p16"/>
          <p:cNvSpPr txBox="1"/>
          <p:nvPr/>
        </p:nvSpPr>
        <p:spPr>
          <a:xfrm>
            <a:off x="304800" y="4648200"/>
            <a:ext cx="8305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0070C0"/>
                </a:solidFill>
                <a:latin typeface="Arial"/>
                <a:ea typeface="Arial"/>
                <a:cs typeface="Arial"/>
                <a:sym typeface="Arial"/>
              </a:rPr>
              <a:t>Periodically the rates are adjusted based on market situations</a:t>
            </a:r>
            <a:endParaRPr/>
          </a:p>
        </p:txBody>
      </p:sp>
      <p:sp>
        <p:nvSpPr>
          <p:cNvPr id="520" name="Google Shape;520;p16"/>
          <p:cNvSpPr/>
          <p:nvPr/>
        </p:nvSpPr>
        <p:spPr>
          <a:xfrm>
            <a:off x="5867400" y="1447800"/>
            <a:ext cx="3048000" cy="1828800"/>
          </a:xfrm>
          <a:prstGeom prst="ellipse">
            <a:avLst/>
          </a:prstGeom>
          <a:solidFill>
            <a:srgbClr val="CD6209"/>
          </a:solidFill>
          <a:ln cap="flat" cmpd="sng" w="25400">
            <a:solidFill>
              <a:srgbClr val="CD62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Lets talk about Durbin Amendments for a minute</a:t>
            </a:r>
            <a:endParaRPr/>
          </a:p>
        </p:txBody>
      </p:sp>
      <p:sp>
        <p:nvSpPr>
          <p:cNvPr id="521" name="Google Shape;521;p16"/>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17"/>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Settlement Cycle</a:t>
            </a:r>
            <a:endParaRPr/>
          </a:p>
        </p:txBody>
      </p:sp>
      <p:pic>
        <p:nvPicPr>
          <p:cNvPr descr="D:\Program Files\Microsoft Office\MEDIA\CAGCAT10\j0186348.wmf" id="528" name="Google Shape;528;p17"/>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529" name="Google Shape;529;p17"/>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530" name="Google Shape;530;p17"/>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531" name="Google Shape;531;p17"/>
          <p:cNvSpPr txBox="1"/>
          <p:nvPr/>
        </p:nvSpPr>
        <p:spPr>
          <a:xfrm>
            <a:off x="7362254" y="1143000"/>
            <a:ext cx="18579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Arial"/>
                <a:ea typeface="Arial"/>
                <a:cs typeface="Arial"/>
                <a:sym typeface="Arial"/>
              </a:rPr>
              <a:t>Merchant Acquiring</a:t>
            </a:r>
            <a:endParaRPr/>
          </a:p>
        </p:txBody>
      </p:sp>
      <p:sp>
        <p:nvSpPr>
          <p:cNvPr id="532" name="Google Shape;532;p17"/>
          <p:cNvSpPr txBox="1"/>
          <p:nvPr/>
        </p:nvSpPr>
        <p:spPr>
          <a:xfrm>
            <a:off x="304800" y="1143000"/>
            <a:ext cx="12682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Arial"/>
                <a:ea typeface="Arial"/>
                <a:cs typeface="Arial"/>
                <a:sym typeface="Arial"/>
              </a:rPr>
              <a:t>Card Issuing</a:t>
            </a:r>
            <a:endParaRPr/>
          </a:p>
        </p:txBody>
      </p:sp>
      <p:grpSp>
        <p:nvGrpSpPr>
          <p:cNvPr id="533" name="Google Shape;533;p17"/>
          <p:cNvGrpSpPr/>
          <p:nvPr/>
        </p:nvGrpSpPr>
        <p:grpSpPr>
          <a:xfrm>
            <a:off x="3429000" y="1143000"/>
            <a:ext cx="2133600" cy="1066800"/>
            <a:chOff x="3429000" y="1143000"/>
            <a:chExt cx="2133600" cy="1066800"/>
          </a:xfrm>
        </p:grpSpPr>
        <p:pic>
          <p:nvPicPr>
            <p:cNvPr descr="Mastercard Worldwide Logo.svg" id="534" name="Google Shape;534;p17">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535" name="Google Shape;535;p17">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536" name="Google Shape;536;p17">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537" name="Google Shape;537;p17"/>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538" name="Google Shape;538;p17"/>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539" name="Google Shape;539;p17"/>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540" name="Google Shape;540;p17"/>
          <p:cNvSpPr txBox="1"/>
          <p:nvPr/>
        </p:nvSpPr>
        <p:spPr>
          <a:xfrm>
            <a:off x="3645717" y="762000"/>
            <a:ext cx="16882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Arial"/>
                <a:ea typeface="Arial"/>
                <a:cs typeface="Arial"/>
                <a:sym typeface="Arial"/>
              </a:rPr>
              <a:t>Payment Network</a:t>
            </a:r>
            <a:endParaRPr/>
          </a:p>
        </p:txBody>
      </p:sp>
      <p:sp>
        <p:nvSpPr>
          <p:cNvPr id="541" name="Google Shape;541;p17"/>
          <p:cNvSpPr txBox="1"/>
          <p:nvPr/>
        </p:nvSpPr>
        <p:spPr>
          <a:xfrm>
            <a:off x="1524000" y="5602069"/>
            <a:ext cx="6400800" cy="646331"/>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Payment Network charges for the </a:t>
            </a:r>
            <a:r>
              <a:rPr b="1" lang="en-US" sz="1800">
                <a:solidFill>
                  <a:schemeClr val="dk1"/>
                </a:solidFill>
                <a:latin typeface="Arial"/>
                <a:ea typeface="Arial"/>
                <a:cs typeface="Arial"/>
                <a:sym typeface="Arial"/>
              </a:rPr>
              <a:t>Transaction Service</a:t>
            </a:r>
            <a:r>
              <a:rPr lang="en-US" sz="1800">
                <a:solidFill>
                  <a:schemeClr val="dk1"/>
                </a:solidFill>
                <a:latin typeface="Arial"/>
                <a:ea typeface="Arial"/>
                <a:cs typeface="Arial"/>
                <a:sym typeface="Arial"/>
              </a:rPr>
              <a:t>,</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 does not “deduct” from payment </a:t>
            </a:r>
            <a:endParaRPr/>
          </a:p>
        </p:txBody>
      </p:sp>
      <p:pic>
        <p:nvPicPr>
          <p:cNvPr descr="C:\Documents and Settings\sumit\Local Settings\Temporary Internet Files\Content.IE5\KJ0N88I4\MC900440380[1].PNG" id="542" name="Google Shape;542;p17"/>
          <p:cNvPicPr preferRelativeResize="0"/>
          <p:nvPr/>
        </p:nvPicPr>
        <p:blipFill rotWithShape="1">
          <a:blip r:embed="rId4">
            <a:alphaModFix/>
          </a:blip>
          <a:srcRect b="0" l="0" r="0" t="0"/>
          <a:stretch/>
        </p:blipFill>
        <p:spPr>
          <a:xfrm>
            <a:off x="3733800" y="2438400"/>
            <a:ext cx="1524000" cy="1524000"/>
          </a:xfrm>
          <a:prstGeom prst="rect">
            <a:avLst/>
          </a:prstGeom>
          <a:noFill/>
          <a:ln>
            <a:noFill/>
          </a:ln>
        </p:spPr>
      </p:pic>
      <p:sp>
        <p:nvSpPr>
          <p:cNvPr id="543" name="Google Shape;543;p17"/>
          <p:cNvSpPr txBox="1"/>
          <p:nvPr/>
        </p:nvSpPr>
        <p:spPr>
          <a:xfrm>
            <a:off x="3733800" y="3730823"/>
            <a:ext cx="158729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Arial"/>
                <a:ea typeface="Arial"/>
                <a:cs typeface="Arial"/>
                <a:sym typeface="Arial"/>
              </a:rPr>
              <a:t>Settlement Bank</a:t>
            </a:r>
            <a:endParaRPr/>
          </a:p>
        </p:txBody>
      </p:sp>
      <p:sp>
        <p:nvSpPr>
          <p:cNvPr id="544" name="Google Shape;544;p17"/>
          <p:cNvSpPr txBox="1"/>
          <p:nvPr/>
        </p:nvSpPr>
        <p:spPr>
          <a:xfrm>
            <a:off x="2895600" y="4495800"/>
            <a:ext cx="165622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Signs for $ NN </a:t>
            </a:r>
            <a:endParaRPr/>
          </a:p>
        </p:txBody>
      </p:sp>
      <p:sp>
        <p:nvSpPr>
          <p:cNvPr id="545" name="Google Shape;545;p17"/>
          <p:cNvSpPr txBox="1"/>
          <p:nvPr/>
        </p:nvSpPr>
        <p:spPr>
          <a:xfrm>
            <a:off x="2126411" y="2286000"/>
            <a:ext cx="138050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Pays NN – X</a:t>
            </a:r>
            <a:endParaRPr/>
          </a:p>
        </p:txBody>
      </p:sp>
      <p:sp>
        <p:nvSpPr>
          <p:cNvPr id="546" name="Google Shape;546;p17"/>
          <p:cNvSpPr txBox="1"/>
          <p:nvPr/>
        </p:nvSpPr>
        <p:spPr>
          <a:xfrm>
            <a:off x="5562600" y="2297668"/>
            <a:ext cx="135966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Gets NN – X</a:t>
            </a:r>
            <a:endParaRPr/>
          </a:p>
        </p:txBody>
      </p:sp>
      <p:sp>
        <p:nvSpPr>
          <p:cNvPr id="547" name="Google Shape;547;p17"/>
          <p:cNvSpPr/>
          <p:nvPr/>
        </p:nvSpPr>
        <p:spPr>
          <a:xfrm flipH="1" rot="2806497">
            <a:off x="488363" y="3056084"/>
            <a:ext cx="990600" cy="304800"/>
          </a:xfrm>
          <a:prstGeom prst="rightArrow">
            <a:avLst>
              <a:gd fmla="val 50000" name="adj1"/>
              <a:gd fmla="val 50000" name="adj2"/>
            </a:avLst>
          </a:prstGeom>
          <a:solidFill>
            <a:srgbClr val="B7CCE4"/>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8" name="Google Shape;548;p17"/>
          <p:cNvSpPr txBox="1"/>
          <p:nvPr/>
        </p:nvSpPr>
        <p:spPr>
          <a:xfrm>
            <a:off x="228600" y="3124200"/>
            <a:ext cx="101502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Pays NN</a:t>
            </a:r>
            <a:endParaRPr/>
          </a:p>
        </p:txBody>
      </p:sp>
      <p:sp>
        <p:nvSpPr>
          <p:cNvPr id="549" name="Google Shape;549;p17"/>
          <p:cNvSpPr/>
          <p:nvPr/>
        </p:nvSpPr>
        <p:spPr>
          <a:xfrm>
            <a:off x="1905000" y="2667000"/>
            <a:ext cx="1752600" cy="304800"/>
          </a:xfrm>
          <a:prstGeom prst="rightArrow">
            <a:avLst>
              <a:gd fmla="val 50000" name="adj1"/>
              <a:gd fmla="val 50000" name="adj2"/>
            </a:avLst>
          </a:prstGeom>
          <a:solidFill>
            <a:srgbClr val="B7CCE4"/>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0" name="Google Shape;550;p17"/>
          <p:cNvSpPr/>
          <p:nvPr/>
        </p:nvSpPr>
        <p:spPr>
          <a:xfrm>
            <a:off x="5410200" y="2667000"/>
            <a:ext cx="1752600" cy="304800"/>
          </a:xfrm>
          <a:prstGeom prst="rightArrow">
            <a:avLst>
              <a:gd fmla="val 50000" name="adj1"/>
              <a:gd fmla="val 50000" name="adj2"/>
            </a:avLst>
          </a:prstGeom>
          <a:solidFill>
            <a:srgbClr val="B7CCE4"/>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1" name="Google Shape;551;p17"/>
          <p:cNvSpPr/>
          <p:nvPr/>
        </p:nvSpPr>
        <p:spPr>
          <a:xfrm flipH="1" rot="-2593503">
            <a:off x="7879764" y="3117264"/>
            <a:ext cx="990600" cy="304800"/>
          </a:xfrm>
          <a:prstGeom prst="rightArrow">
            <a:avLst>
              <a:gd fmla="val 50000" name="adj1"/>
              <a:gd fmla="val 50000" name="adj2"/>
            </a:avLst>
          </a:prstGeom>
          <a:solidFill>
            <a:srgbClr val="B7CCE4"/>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552" name="Google Shape;552;p17"/>
          <p:cNvCxnSpPr/>
          <p:nvPr/>
        </p:nvCxnSpPr>
        <p:spPr>
          <a:xfrm rot="10800000">
            <a:off x="1905000" y="1219200"/>
            <a:ext cx="1219200" cy="1588"/>
          </a:xfrm>
          <a:prstGeom prst="straightConnector1">
            <a:avLst/>
          </a:prstGeom>
          <a:noFill/>
          <a:ln cap="flat" cmpd="sng" w="9525">
            <a:solidFill>
              <a:srgbClr val="4A7DBA"/>
            </a:solidFill>
            <a:prstDash val="solid"/>
            <a:round/>
            <a:headEnd len="sm" w="sm" type="none"/>
            <a:tailEnd len="med" w="med" type="stealth"/>
          </a:ln>
        </p:spPr>
      </p:cxnSp>
      <p:cxnSp>
        <p:nvCxnSpPr>
          <p:cNvPr id="553" name="Google Shape;553;p17"/>
          <p:cNvCxnSpPr/>
          <p:nvPr/>
        </p:nvCxnSpPr>
        <p:spPr>
          <a:xfrm>
            <a:off x="5791200" y="1219200"/>
            <a:ext cx="1371600" cy="1588"/>
          </a:xfrm>
          <a:prstGeom prst="straightConnector1">
            <a:avLst/>
          </a:prstGeom>
          <a:noFill/>
          <a:ln cap="flat" cmpd="sng" w="9525">
            <a:solidFill>
              <a:srgbClr val="4A7DBA"/>
            </a:solidFill>
            <a:prstDash val="solid"/>
            <a:round/>
            <a:headEnd len="sm" w="sm" type="none"/>
            <a:tailEnd len="med" w="med" type="stealth"/>
          </a:ln>
        </p:spPr>
      </p:cxnSp>
      <p:cxnSp>
        <p:nvCxnSpPr>
          <p:cNvPr id="554" name="Google Shape;554;p17"/>
          <p:cNvCxnSpPr/>
          <p:nvPr/>
        </p:nvCxnSpPr>
        <p:spPr>
          <a:xfrm>
            <a:off x="1981200" y="1600200"/>
            <a:ext cx="1295400" cy="1588"/>
          </a:xfrm>
          <a:prstGeom prst="straightConnector1">
            <a:avLst/>
          </a:prstGeom>
          <a:noFill/>
          <a:ln cap="flat" cmpd="sng" w="9525">
            <a:solidFill>
              <a:srgbClr val="4A7DBA"/>
            </a:solidFill>
            <a:prstDash val="solid"/>
            <a:round/>
            <a:headEnd len="sm" w="sm" type="none"/>
            <a:tailEnd len="med" w="med" type="stealth"/>
          </a:ln>
        </p:spPr>
      </p:cxnSp>
      <p:cxnSp>
        <p:nvCxnSpPr>
          <p:cNvPr id="555" name="Google Shape;555;p17"/>
          <p:cNvCxnSpPr/>
          <p:nvPr/>
        </p:nvCxnSpPr>
        <p:spPr>
          <a:xfrm rot="10800000">
            <a:off x="5715000" y="1600200"/>
            <a:ext cx="1295400" cy="1588"/>
          </a:xfrm>
          <a:prstGeom prst="straightConnector1">
            <a:avLst/>
          </a:prstGeom>
          <a:noFill/>
          <a:ln cap="flat" cmpd="sng" w="9525">
            <a:solidFill>
              <a:srgbClr val="4A7DBA"/>
            </a:solidFill>
            <a:prstDash val="solid"/>
            <a:round/>
            <a:headEnd len="sm" w="sm" type="none"/>
            <a:tailEnd len="med" w="med" type="stealth"/>
          </a:ln>
        </p:spPr>
      </p:cxnSp>
      <p:sp>
        <p:nvSpPr>
          <p:cNvPr id="556" name="Google Shape;556;p17"/>
          <p:cNvSpPr txBox="1"/>
          <p:nvPr/>
        </p:nvSpPr>
        <p:spPr>
          <a:xfrm>
            <a:off x="7146658" y="3048000"/>
            <a:ext cx="174227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Pays NN – X – Y</a:t>
            </a:r>
            <a:endParaRPr/>
          </a:p>
        </p:txBody>
      </p:sp>
      <p:sp>
        <p:nvSpPr>
          <p:cNvPr id="557" name="Google Shape;557;p17"/>
          <p:cNvSpPr txBox="1"/>
          <p:nvPr/>
        </p:nvSpPr>
        <p:spPr>
          <a:xfrm>
            <a:off x="5867400" y="914400"/>
            <a:ext cx="13869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6923C"/>
                </a:solidFill>
                <a:latin typeface="Arial"/>
                <a:ea typeface="Arial"/>
                <a:cs typeface="Arial"/>
                <a:sym typeface="Arial"/>
              </a:rPr>
              <a:t>Sends Invoice</a:t>
            </a:r>
            <a:endParaRPr/>
          </a:p>
        </p:txBody>
      </p:sp>
      <p:sp>
        <p:nvSpPr>
          <p:cNvPr id="558" name="Google Shape;558;p17"/>
          <p:cNvSpPr txBox="1"/>
          <p:nvPr/>
        </p:nvSpPr>
        <p:spPr>
          <a:xfrm>
            <a:off x="1981200" y="914400"/>
            <a:ext cx="13869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6923C"/>
                </a:solidFill>
                <a:latin typeface="Arial"/>
                <a:ea typeface="Arial"/>
                <a:cs typeface="Arial"/>
                <a:sym typeface="Arial"/>
              </a:rPr>
              <a:t>Sends Invoice</a:t>
            </a:r>
            <a:endParaRPr/>
          </a:p>
        </p:txBody>
      </p:sp>
      <p:sp>
        <p:nvSpPr>
          <p:cNvPr id="559" name="Google Shape;559;p17"/>
          <p:cNvSpPr txBox="1"/>
          <p:nvPr/>
        </p:nvSpPr>
        <p:spPr>
          <a:xfrm>
            <a:off x="1981200" y="1600200"/>
            <a:ext cx="15279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6923C"/>
                </a:solidFill>
                <a:latin typeface="Arial"/>
                <a:ea typeface="Arial"/>
                <a:cs typeface="Arial"/>
                <a:sym typeface="Arial"/>
              </a:rPr>
              <a:t>Makes Payment</a:t>
            </a:r>
            <a:endParaRPr/>
          </a:p>
        </p:txBody>
      </p:sp>
      <p:sp>
        <p:nvSpPr>
          <p:cNvPr id="560" name="Google Shape;560;p17"/>
          <p:cNvSpPr txBox="1"/>
          <p:nvPr/>
        </p:nvSpPr>
        <p:spPr>
          <a:xfrm>
            <a:off x="5867400" y="1600200"/>
            <a:ext cx="15279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6923C"/>
                </a:solidFill>
                <a:latin typeface="Arial"/>
                <a:ea typeface="Arial"/>
                <a:cs typeface="Arial"/>
                <a:sym typeface="Arial"/>
              </a:rPr>
              <a:t>Makes Payment</a:t>
            </a:r>
            <a:endParaRPr/>
          </a:p>
        </p:txBody>
      </p:sp>
      <p:sp>
        <p:nvSpPr>
          <p:cNvPr id="561" name="Google Shape;561;p17"/>
          <p:cNvSpPr/>
          <p:nvPr/>
        </p:nvSpPr>
        <p:spPr>
          <a:xfrm>
            <a:off x="3505200" y="1219200"/>
            <a:ext cx="2057400" cy="914400"/>
          </a:xfrm>
          <a:prstGeom prst="rect">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Does Clearing</a:t>
            </a:r>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Sends Settlement File </a:t>
            </a:r>
            <a:endParaRPr/>
          </a:p>
        </p:txBody>
      </p:sp>
      <p:cxnSp>
        <p:nvCxnSpPr>
          <p:cNvPr id="562" name="Google Shape;562;p17"/>
          <p:cNvCxnSpPr>
            <a:endCxn id="542" idx="0"/>
          </p:cNvCxnSpPr>
          <p:nvPr/>
        </p:nvCxnSpPr>
        <p:spPr>
          <a:xfrm flipH="1">
            <a:off x="4495800" y="1981200"/>
            <a:ext cx="1500" cy="457200"/>
          </a:xfrm>
          <a:prstGeom prst="straightConnector1">
            <a:avLst/>
          </a:prstGeom>
          <a:noFill/>
          <a:ln cap="flat" cmpd="sng" w="76200">
            <a:solidFill>
              <a:srgbClr val="953734"/>
            </a:solidFill>
            <a:prstDash val="solid"/>
            <a:round/>
            <a:headEnd len="sm" w="sm" type="none"/>
            <a:tailEnd len="med" w="med" type="stealth"/>
          </a:ln>
        </p:spPr>
      </p:cxnSp>
      <p:sp>
        <p:nvSpPr>
          <p:cNvPr id="563" name="Google Shape;563;p17"/>
          <p:cNvSpPr/>
          <p:nvPr/>
        </p:nvSpPr>
        <p:spPr>
          <a:xfrm>
            <a:off x="4724400" y="2286000"/>
            <a:ext cx="457200" cy="533400"/>
          </a:xfrm>
          <a:prstGeom prst="flowChartMultidocument">
            <a:avLst/>
          </a:prstGeom>
          <a:solidFill>
            <a:srgbClr val="E5B8B7"/>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4" name="Google Shape;564;p17"/>
          <p:cNvSpPr txBox="1"/>
          <p:nvPr/>
        </p:nvSpPr>
        <p:spPr>
          <a:xfrm>
            <a:off x="3124200" y="5029200"/>
            <a:ext cx="35052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953734"/>
                </a:solidFill>
                <a:latin typeface="Arial"/>
                <a:ea typeface="Arial"/>
                <a:cs typeface="Arial"/>
                <a:sym typeface="Arial"/>
              </a:rPr>
              <a:t>X+Y is called Merchant Discount  it is actually a Fee</a:t>
            </a:r>
            <a:endParaRPr/>
          </a:p>
        </p:txBody>
      </p:sp>
      <p:sp>
        <p:nvSpPr>
          <p:cNvPr id="565" name="Google Shape;565;p17"/>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18"/>
          <p:cNvSpPr txBox="1"/>
          <p:nvPr>
            <p:ph type="title"/>
          </p:nvPr>
        </p:nvSpPr>
        <p:spPr>
          <a:xfrm>
            <a:off x="0" y="0"/>
            <a:ext cx="9144000"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Interchange funds Primary stakeholders’ Business </a:t>
            </a:r>
            <a:endParaRPr/>
          </a:p>
        </p:txBody>
      </p:sp>
      <p:sp>
        <p:nvSpPr>
          <p:cNvPr id="572" name="Google Shape;572;p18"/>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3" name="Google Shape;573;p18"/>
          <p:cNvSpPr/>
          <p:nvPr/>
        </p:nvSpPr>
        <p:spPr>
          <a:xfrm>
            <a:off x="228600" y="854835"/>
            <a:ext cx="1371600" cy="495300"/>
          </a:xfrm>
          <a:prstGeom prst="roundRect">
            <a:avLst>
              <a:gd fmla="val 16667" name="adj"/>
            </a:avLst>
          </a:prstGeom>
          <a:solidFill>
            <a:srgbClr val="0070C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Merchant</a:t>
            </a:r>
            <a:endParaRPr b="1" sz="1600">
              <a:solidFill>
                <a:schemeClr val="lt1"/>
              </a:solidFill>
              <a:latin typeface="Arial"/>
              <a:ea typeface="Arial"/>
              <a:cs typeface="Arial"/>
              <a:sym typeface="Arial"/>
            </a:endParaRPr>
          </a:p>
        </p:txBody>
      </p:sp>
      <p:sp>
        <p:nvSpPr>
          <p:cNvPr id="574" name="Google Shape;574;p18"/>
          <p:cNvSpPr/>
          <p:nvPr/>
        </p:nvSpPr>
        <p:spPr>
          <a:xfrm>
            <a:off x="7543800" y="876300"/>
            <a:ext cx="1371600" cy="495300"/>
          </a:xfrm>
          <a:prstGeom prst="roundRect">
            <a:avLst>
              <a:gd fmla="val 16667" name="adj"/>
            </a:avLst>
          </a:prstGeom>
          <a:solidFill>
            <a:srgbClr val="0070C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Consumer</a:t>
            </a:r>
            <a:endParaRPr b="1" sz="1600">
              <a:solidFill>
                <a:schemeClr val="lt1"/>
              </a:solidFill>
              <a:latin typeface="Arial"/>
              <a:ea typeface="Arial"/>
              <a:cs typeface="Arial"/>
              <a:sym typeface="Arial"/>
            </a:endParaRPr>
          </a:p>
        </p:txBody>
      </p:sp>
      <p:sp>
        <p:nvSpPr>
          <p:cNvPr id="575" name="Google Shape;575;p18"/>
          <p:cNvSpPr/>
          <p:nvPr/>
        </p:nvSpPr>
        <p:spPr>
          <a:xfrm>
            <a:off x="2057400" y="862616"/>
            <a:ext cx="1371600" cy="495300"/>
          </a:xfrm>
          <a:prstGeom prst="roundRect">
            <a:avLst>
              <a:gd fmla="val 16667" name="adj"/>
            </a:avLst>
          </a:prstGeom>
          <a:solidFill>
            <a:srgbClr val="0070C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Acquirer</a:t>
            </a:r>
            <a:endParaRPr b="1" sz="1600">
              <a:solidFill>
                <a:schemeClr val="lt1"/>
              </a:solidFill>
              <a:latin typeface="Arial"/>
              <a:ea typeface="Arial"/>
              <a:cs typeface="Arial"/>
              <a:sym typeface="Arial"/>
            </a:endParaRPr>
          </a:p>
        </p:txBody>
      </p:sp>
      <p:sp>
        <p:nvSpPr>
          <p:cNvPr id="576" name="Google Shape;576;p18"/>
          <p:cNvSpPr/>
          <p:nvPr/>
        </p:nvSpPr>
        <p:spPr>
          <a:xfrm>
            <a:off x="5638800" y="876300"/>
            <a:ext cx="1371600" cy="495300"/>
          </a:xfrm>
          <a:prstGeom prst="roundRect">
            <a:avLst>
              <a:gd fmla="val 16667" name="adj"/>
            </a:avLst>
          </a:prstGeom>
          <a:solidFill>
            <a:srgbClr val="0070C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Issuer</a:t>
            </a:r>
            <a:endParaRPr b="1" sz="1600">
              <a:solidFill>
                <a:schemeClr val="lt1"/>
              </a:solidFill>
              <a:latin typeface="Arial"/>
              <a:ea typeface="Arial"/>
              <a:cs typeface="Arial"/>
              <a:sym typeface="Arial"/>
            </a:endParaRPr>
          </a:p>
        </p:txBody>
      </p:sp>
      <p:sp>
        <p:nvSpPr>
          <p:cNvPr id="577" name="Google Shape;577;p18"/>
          <p:cNvSpPr/>
          <p:nvPr/>
        </p:nvSpPr>
        <p:spPr>
          <a:xfrm>
            <a:off x="3810000" y="876300"/>
            <a:ext cx="1371600" cy="495300"/>
          </a:xfrm>
          <a:prstGeom prst="roundRect">
            <a:avLst>
              <a:gd fmla="val 16667" name="adj"/>
            </a:avLst>
          </a:prstGeom>
          <a:solidFill>
            <a:srgbClr val="0070C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Payment Network</a:t>
            </a:r>
            <a:endParaRPr b="1" sz="1600">
              <a:solidFill>
                <a:schemeClr val="lt1"/>
              </a:solidFill>
              <a:latin typeface="Arial"/>
              <a:ea typeface="Arial"/>
              <a:cs typeface="Arial"/>
              <a:sym typeface="Arial"/>
            </a:endParaRPr>
          </a:p>
        </p:txBody>
      </p:sp>
      <p:cxnSp>
        <p:nvCxnSpPr>
          <p:cNvPr id="578" name="Google Shape;578;p18"/>
          <p:cNvCxnSpPr/>
          <p:nvPr/>
        </p:nvCxnSpPr>
        <p:spPr>
          <a:xfrm>
            <a:off x="914400" y="1752600"/>
            <a:ext cx="7315200" cy="0"/>
          </a:xfrm>
          <a:prstGeom prst="straightConnector1">
            <a:avLst/>
          </a:prstGeom>
          <a:noFill/>
          <a:ln cap="flat" cmpd="sng" w="9525">
            <a:solidFill>
              <a:srgbClr val="4A7DBA"/>
            </a:solidFill>
            <a:prstDash val="solid"/>
            <a:round/>
            <a:headEnd len="sm" w="sm" type="none"/>
            <a:tailEnd len="med" w="med" type="stealth"/>
          </a:ln>
        </p:spPr>
      </p:cxnSp>
      <p:sp>
        <p:nvSpPr>
          <p:cNvPr id="579" name="Google Shape;579;p18"/>
          <p:cNvSpPr txBox="1"/>
          <p:nvPr/>
        </p:nvSpPr>
        <p:spPr>
          <a:xfrm>
            <a:off x="2514600" y="1447800"/>
            <a:ext cx="4114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Provides goods / services worth $ 100</a:t>
            </a:r>
            <a:endParaRPr/>
          </a:p>
        </p:txBody>
      </p:sp>
      <p:cxnSp>
        <p:nvCxnSpPr>
          <p:cNvPr id="580" name="Google Shape;580;p18"/>
          <p:cNvCxnSpPr/>
          <p:nvPr/>
        </p:nvCxnSpPr>
        <p:spPr>
          <a:xfrm rot="10800000">
            <a:off x="6629400" y="2209800"/>
            <a:ext cx="1600200" cy="0"/>
          </a:xfrm>
          <a:prstGeom prst="straightConnector1">
            <a:avLst/>
          </a:prstGeom>
          <a:noFill/>
          <a:ln cap="flat" cmpd="sng" w="9525">
            <a:solidFill>
              <a:srgbClr val="4A7DBA"/>
            </a:solidFill>
            <a:prstDash val="solid"/>
            <a:round/>
            <a:headEnd len="sm" w="sm" type="none"/>
            <a:tailEnd len="med" w="med" type="stealth"/>
          </a:ln>
        </p:spPr>
      </p:cxnSp>
      <p:sp>
        <p:nvSpPr>
          <p:cNvPr id="581" name="Google Shape;581;p18"/>
          <p:cNvSpPr txBox="1"/>
          <p:nvPr/>
        </p:nvSpPr>
        <p:spPr>
          <a:xfrm>
            <a:off x="6781800" y="1932801"/>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Pays $ 100</a:t>
            </a:r>
            <a:endParaRPr/>
          </a:p>
        </p:txBody>
      </p:sp>
      <p:cxnSp>
        <p:nvCxnSpPr>
          <p:cNvPr id="582" name="Google Shape;582;p18"/>
          <p:cNvCxnSpPr/>
          <p:nvPr/>
        </p:nvCxnSpPr>
        <p:spPr>
          <a:xfrm rot="10800000">
            <a:off x="2590800" y="2819400"/>
            <a:ext cx="4038600" cy="0"/>
          </a:xfrm>
          <a:prstGeom prst="straightConnector1">
            <a:avLst/>
          </a:prstGeom>
          <a:noFill/>
          <a:ln cap="flat" cmpd="sng" w="9525">
            <a:solidFill>
              <a:srgbClr val="4A7DBA"/>
            </a:solidFill>
            <a:prstDash val="solid"/>
            <a:round/>
            <a:headEnd len="sm" w="sm" type="none"/>
            <a:tailEnd len="med" w="med" type="stealth"/>
          </a:ln>
        </p:spPr>
      </p:cxnSp>
      <p:sp>
        <p:nvSpPr>
          <p:cNvPr id="583" name="Google Shape;583;p18"/>
          <p:cNvSpPr txBox="1"/>
          <p:nvPr/>
        </p:nvSpPr>
        <p:spPr>
          <a:xfrm>
            <a:off x="5410200" y="2542401"/>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Pays $ 98.16</a:t>
            </a:r>
            <a:endParaRPr/>
          </a:p>
        </p:txBody>
      </p:sp>
      <p:cxnSp>
        <p:nvCxnSpPr>
          <p:cNvPr id="584" name="Google Shape;584;p18"/>
          <p:cNvCxnSpPr/>
          <p:nvPr/>
        </p:nvCxnSpPr>
        <p:spPr>
          <a:xfrm rot="10800000">
            <a:off x="990600" y="3477399"/>
            <a:ext cx="1600200" cy="0"/>
          </a:xfrm>
          <a:prstGeom prst="straightConnector1">
            <a:avLst/>
          </a:prstGeom>
          <a:noFill/>
          <a:ln cap="flat" cmpd="sng" w="9525">
            <a:solidFill>
              <a:srgbClr val="4A7DBA"/>
            </a:solidFill>
            <a:prstDash val="solid"/>
            <a:round/>
            <a:headEnd len="sm" w="sm" type="none"/>
            <a:tailEnd len="med" w="med" type="stealth"/>
          </a:ln>
        </p:spPr>
      </p:cxnSp>
      <p:sp>
        <p:nvSpPr>
          <p:cNvPr id="585" name="Google Shape;585;p18"/>
          <p:cNvSpPr txBox="1"/>
          <p:nvPr/>
        </p:nvSpPr>
        <p:spPr>
          <a:xfrm>
            <a:off x="1143000" y="3200400"/>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Pays $ 98</a:t>
            </a:r>
            <a:endParaRPr/>
          </a:p>
        </p:txBody>
      </p:sp>
      <p:cxnSp>
        <p:nvCxnSpPr>
          <p:cNvPr id="586" name="Google Shape;586;p18"/>
          <p:cNvCxnSpPr/>
          <p:nvPr/>
        </p:nvCxnSpPr>
        <p:spPr>
          <a:xfrm>
            <a:off x="2590800" y="3962400"/>
            <a:ext cx="1876275" cy="0"/>
          </a:xfrm>
          <a:prstGeom prst="straightConnector1">
            <a:avLst/>
          </a:prstGeom>
          <a:noFill/>
          <a:ln cap="flat" cmpd="sng" w="9525">
            <a:solidFill>
              <a:srgbClr val="4A7DBA"/>
            </a:solidFill>
            <a:prstDash val="solid"/>
            <a:round/>
            <a:headEnd len="sm" w="sm" type="none"/>
            <a:tailEnd len="med" w="med" type="stealth"/>
          </a:ln>
        </p:spPr>
      </p:cxnSp>
      <p:cxnSp>
        <p:nvCxnSpPr>
          <p:cNvPr id="587" name="Google Shape;587;p18"/>
          <p:cNvCxnSpPr/>
          <p:nvPr/>
        </p:nvCxnSpPr>
        <p:spPr>
          <a:xfrm rot="10800000">
            <a:off x="4572000" y="3962400"/>
            <a:ext cx="1691640" cy="0"/>
          </a:xfrm>
          <a:prstGeom prst="straightConnector1">
            <a:avLst/>
          </a:prstGeom>
          <a:noFill/>
          <a:ln cap="flat" cmpd="sng" w="9525">
            <a:solidFill>
              <a:srgbClr val="4A7DBA"/>
            </a:solidFill>
            <a:prstDash val="solid"/>
            <a:round/>
            <a:headEnd len="sm" w="sm" type="none"/>
            <a:tailEnd len="med" w="med" type="stealth"/>
          </a:ln>
        </p:spPr>
      </p:cxnSp>
      <p:sp>
        <p:nvSpPr>
          <p:cNvPr id="588" name="Google Shape;588;p18"/>
          <p:cNvSpPr txBox="1"/>
          <p:nvPr/>
        </p:nvSpPr>
        <p:spPr>
          <a:xfrm>
            <a:off x="2590800" y="3654623"/>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Pays $ 0.09</a:t>
            </a:r>
            <a:endParaRPr/>
          </a:p>
        </p:txBody>
      </p:sp>
      <p:sp>
        <p:nvSpPr>
          <p:cNvPr id="589" name="Google Shape;589;p18"/>
          <p:cNvSpPr txBox="1"/>
          <p:nvPr/>
        </p:nvSpPr>
        <p:spPr>
          <a:xfrm>
            <a:off x="4686300" y="3654623"/>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Pays $ 0.09</a:t>
            </a:r>
            <a:endParaRPr/>
          </a:p>
        </p:txBody>
      </p:sp>
      <p:sp>
        <p:nvSpPr>
          <p:cNvPr id="590" name="Google Shape;590;p18"/>
          <p:cNvSpPr txBox="1"/>
          <p:nvPr/>
        </p:nvSpPr>
        <p:spPr>
          <a:xfrm>
            <a:off x="6896100" y="2583960"/>
            <a:ext cx="205740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Deducts $1.84  to cover cost of fund and risk</a:t>
            </a:r>
            <a:endParaRPr b="1" sz="1400">
              <a:solidFill>
                <a:schemeClr val="dk1"/>
              </a:solidFill>
              <a:latin typeface="Arial"/>
              <a:ea typeface="Arial"/>
              <a:cs typeface="Arial"/>
              <a:sym typeface="Arial"/>
            </a:endParaRPr>
          </a:p>
        </p:txBody>
      </p:sp>
      <p:sp>
        <p:nvSpPr>
          <p:cNvPr id="591" name="Google Shape;591;p18"/>
          <p:cNvSpPr txBox="1"/>
          <p:nvPr/>
        </p:nvSpPr>
        <p:spPr>
          <a:xfrm>
            <a:off x="2660904" y="3048000"/>
            <a:ext cx="213969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Deducts $0.16  to cover cost of service and risk</a:t>
            </a:r>
            <a:endParaRPr b="1" sz="1400">
              <a:solidFill>
                <a:schemeClr val="dk1"/>
              </a:solidFill>
              <a:latin typeface="Arial"/>
              <a:ea typeface="Arial"/>
              <a:cs typeface="Arial"/>
              <a:sym typeface="Arial"/>
            </a:endParaRPr>
          </a:p>
        </p:txBody>
      </p:sp>
      <p:sp>
        <p:nvSpPr>
          <p:cNvPr id="592" name="Google Shape;592;p18"/>
          <p:cNvSpPr txBox="1"/>
          <p:nvPr/>
        </p:nvSpPr>
        <p:spPr>
          <a:xfrm>
            <a:off x="6303264" y="3700790"/>
            <a:ext cx="238353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Assessment Fees paid to Network for using their network infrastructure</a:t>
            </a:r>
            <a:endParaRPr b="1" sz="1400">
              <a:solidFill>
                <a:schemeClr val="dk1"/>
              </a:solidFill>
              <a:latin typeface="Arial"/>
              <a:ea typeface="Arial"/>
              <a:cs typeface="Arial"/>
              <a:sym typeface="Arial"/>
            </a:endParaRPr>
          </a:p>
        </p:txBody>
      </p:sp>
      <p:sp>
        <p:nvSpPr>
          <p:cNvPr id="593" name="Google Shape;593;p18"/>
          <p:cNvSpPr txBox="1"/>
          <p:nvPr/>
        </p:nvSpPr>
        <p:spPr>
          <a:xfrm>
            <a:off x="228600" y="3700790"/>
            <a:ext cx="237744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Assessment Fees paid to Network for using their network infrastructure</a:t>
            </a:r>
            <a:endParaRPr b="1" sz="1400">
              <a:solidFill>
                <a:schemeClr val="dk1"/>
              </a:solidFill>
              <a:latin typeface="Arial"/>
              <a:ea typeface="Arial"/>
              <a:cs typeface="Arial"/>
              <a:sym typeface="Arial"/>
            </a:endParaRPr>
          </a:p>
        </p:txBody>
      </p:sp>
      <p:cxnSp>
        <p:nvCxnSpPr>
          <p:cNvPr id="594" name="Google Shape;594;p18"/>
          <p:cNvCxnSpPr/>
          <p:nvPr/>
        </p:nvCxnSpPr>
        <p:spPr>
          <a:xfrm>
            <a:off x="914400" y="1278765"/>
            <a:ext cx="0" cy="4360035"/>
          </a:xfrm>
          <a:prstGeom prst="straightConnector1">
            <a:avLst/>
          </a:prstGeom>
          <a:noFill/>
          <a:ln cap="flat" cmpd="sng" w="9525">
            <a:solidFill>
              <a:srgbClr val="BFBFBF"/>
            </a:solidFill>
            <a:prstDash val="dash"/>
            <a:round/>
            <a:headEnd len="sm" w="sm" type="none"/>
            <a:tailEnd len="sm" w="sm" type="none"/>
          </a:ln>
        </p:spPr>
      </p:cxnSp>
      <p:cxnSp>
        <p:nvCxnSpPr>
          <p:cNvPr id="595" name="Google Shape;595;p18"/>
          <p:cNvCxnSpPr/>
          <p:nvPr/>
        </p:nvCxnSpPr>
        <p:spPr>
          <a:xfrm>
            <a:off x="2606040" y="1278765"/>
            <a:ext cx="0" cy="4360035"/>
          </a:xfrm>
          <a:prstGeom prst="straightConnector1">
            <a:avLst/>
          </a:prstGeom>
          <a:noFill/>
          <a:ln cap="flat" cmpd="sng" w="9525">
            <a:solidFill>
              <a:srgbClr val="BFBFBF"/>
            </a:solidFill>
            <a:prstDash val="dash"/>
            <a:round/>
            <a:headEnd len="sm" w="sm" type="none"/>
            <a:tailEnd len="sm" w="sm" type="none"/>
          </a:ln>
        </p:spPr>
      </p:cxnSp>
      <p:cxnSp>
        <p:nvCxnSpPr>
          <p:cNvPr id="596" name="Google Shape;596;p18"/>
          <p:cNvCxnSpPr/>
          <p:nvPr/>
        </p:nvCxnSpPr>
        <p:spPr>
          <a:xfrm>
            <a:off x="4495800" y="1278765"/>
            <a:ext cx="0" cy="4360035"/>
          </a:xfrm>
          <a:prstGeom prst="straightConnector1">
            <a:avLst/>
          </a:prstGeom>
          <a:noFill/>
          <a:ln cap="flat" cmpd="sng" w="9525">
            <a:solidFill>
              <a:srgbClr val="BFBFBF"/>
            </a:solidFill>
            <a:prstDash val="dash"/>
            <a:round/>
            <a:headEnd len="sm" w="sm" type="none"/>
            <a:tailEnd len="sm" w="sm" type="none"/>
          </a:ln>
        </p:spPr>
      </p:cxnSp>
      <p:cxnSp>
        <p:nvCxnSpPr>
          <p:cNvPr id="597" name="Google Shape;597;p18"/>
          <p:cNvCxnSpPr/>
          <p:nvPr/>
        </p:nvCxnSpPr>
        <p:spPr>
          <a:xfrm>
            <a:off x="6263640" y="1278765"/>
            <a:ext cx="0" cy="4360035"/>
          </a:xfrm>
          <a:prstGeom prst="straightConnector1">
            <a:avLst/>
          </a:prstGeom>
          <a:noFill/>
          <a:ln cap="flat" cmpd="sng" w="9525">
            <a:solidFill>
              <a:srgbClr val="BFBFBF"/>
            </a:solidFill>
            <a:prstDash val="dash"/>
            <a:round/>
            <a:headEnd len="sm" w="sm" type="none"/>
            <a:tailEnd len="sm" w="sm" type="none"/>
          </a:ln>
        </p:spPr>
      </p:cxnSp>
      <p:cxnSp>
        <p:nvCxnSpPr>
          <p:cNvPr id="598" name="Google Shape;598;p18"/>
          <p:cNvCxnSpPr/>
          <p:nvPr/>
        </p:nvCxnSpPr>
        <p:spPr>
          <a:xfrm>
            <a:off x="8229600" y="1278765"/>
            <a:ext cx="0" cy="4360035"/>
          </a:xfrm>
          <a:prstGeom prst="straightConnector1">
            <a:avLst/>
          </a:prstGeom>
          <a:noFill/>
          <a:ln cap="flat" cmpd="sng" w="9525">
            <a:solidFill>
              <a:srgbClr val="BFBFBF"/>
            </a:solidFill>
            <a:prstDash val="dash"/>
            <a:round/>
            <a:headEnd len="sm" w="sm" type="none"/>
            <a:tailEnd len="sm" w="sm" type="none"/>
          </a:ln>
        </p:spPr>
      </p:cxnSp>
      <p:sp>
        <p:nvSpPr>
          <p:cNvPr id="599" name="Google Shape;599;p18"/>
          <p:cNvSpPr txBox="1"/>
          <p:nvPr/>
        </p:nvSpPr>
        <p:spPr>
          <a:xfrm>
            <a:off x="7505700" y="5313104"/>
            <a:ext cx="14478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Pays $ 100.00</a:t>
            </a:r>
            <a:endParaRPr/>
          </a:p>
        </p:txBody>
      </p:sp>
      <p:sp>
        <p:nvSpPr>
          <p:cNvPr id="600" name="Google Shape;600;p18"/>
          <p:cNvSpPr txBox="1"/>
          <p:nvPr/>
        </p:nvSpPr>
        <p:spPr>
          <a:xfrm>
            <a:off x="5600700" y="5313104"/>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Makes $ 1.75</a:t>
            </a:r>
            <a:endParaRPr/>
          </a:p>
        </p:txBody>
      </p:sp>
      <p:sp>
        <p:nvSpPr>
          <p:cNvPr id="601" name="Google Shape;601;p18"/>
          <p:cNvSpPr txBox="1"/>
          <p:nvPr/>
        </p:nvSpPr>
        <p:spPr>
          <a:xfrm>
            <a:off x="3771900" y="5313104"/>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Makes $ 0.18</a:t>
            </a:r>
            <a:endParaRPr/>
          </a:p>
        </p:txBody>
      </p:sp>
      <p:sp>
        <p:nvSpPr>
          <p:cNvPr id="602" name="Google Shape;602;p18"/>
          <p:cNvSpPr txBox="1"/>
          <p:nvPr/>
        </p:nvSpPr>
        <p:spPr>
          <a:xfrm>
            <a:off x="1882140" y="5313104"/>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Makes $ 0.07</a:t>
            </a:r>
            <a:endParaRPr/>
          </a:p>
        </p:txBody>
      </p:sp>
      <p:sp>
        <p:nvSpPr>
          <p:cNvPr id="603" name="Google Shape;603;p18"/>
          <p:cNvSpPr txBox="1"/>
          <p:nvPr/>
        </p:nvSpPr>
        <p:spPr>
          <a:xfrm>
            <a:off x="190500" y="5313104"/>
            <a:ext cx="144780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D56509"/>
                </a:solidFill>
                <a:latin typeface="Arial"/>
                <a:ea typeface="Arial"/>
                <a:cs typeface="Arial"/>
                <a:sym typeface="Arial"/>
              </a:rPr>
              <a:t>Gets $ 98.00</a:t>
            </a:r>
            <a:endParaRPr/>
          </a:p>
        </p:txBody>
      </p:sp>
      <p:sp>
        <p:nvSpPr>
          <p:cNvPr id="604" name="Google Shape;604;p18"/>
          <p:cNvSpPr txBox="1"/>
          <p:nvPr/>
        </p:nvSpPr>
        <p:spPr>
          <a:xfrm>
            <a:off x="2133600" y="5791200"/>
            <a:ext cx="415049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F7F7F"/>
                </a:solidFill>
                <a:latin typeface="Arial"/>
                <a:ea typeface="Arial"/>
                <a:cs typeface="Arial"/>
                <a:sym typeface="Arial"/>
              </a:rPr>
              <a:t>These figures are representative amounts only</a:t>
            </a:r>
            <a:endParaRPr b="1" sz="1400">
              <a:solidFill>
                <a:srgbClr val="7F7F7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9"/>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Recapitulation</a:t>
            </a:r>
            <a:endParaRPr/>
          </a:p>
        </p:txBody>
      </p:sp>
      <p:sp>
        <p:nvSpPr>
          <p:cNvPr id="611" name="Google Shape;611;p19"/>
          <p:cNvSpPr txBox="1"/>
          <p:nvPr>
            <p:ph idx="1" type="body"/>
          </p:nvPr>
        </p:nvSpPr>
        <p:spPr>
          <a:xfrm>
            <a:off x="4953000" y="990600"/>
            <a:ext cx="3581400" cy="4724400"/>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Clr>
                <a:schemeClr val="dk1"/>
              </a:buClr>
              <a:buSzPts val="2000"/>
              <a:buFont typeface="Noto Sans Symbols"/>
              <a:buNone/>
            </a:pPr>
            <a:r>
              <a:t/>
            </a:r>
            <a:endParaRPr b="1">
              <a:solidFill>
                <a:srgbClr val="CD6209"/>
              </a:solidFill>
            </a:endParaRPr>
          </a:p>
          <a:p>
            <a:pPr indent="-215900" lvl="0" marL="342900" rtl="0" algn="l">
              <a:spcBef>
                <a:spcPts val="400"/>
              </a:spcBef>
              <a:spcAft>
                <a:spcPts val="0"/>
              </a:spcAft>
              <a:buClr>
                <a:schemeClr val="dk1"/>
              </a:buClr>
              <a:buSzPts val="2000"/>
              <a:buFont typeface="Noto Sans Symbols"/>
              <a:buNone/>
            </a:pPr>
            <a:r>
              <a:t/>
            </a:r>
            <a:endParaRPr b="1">
              <a:solidFill>
                <a:srgbClr val="CD6209"/>
              </a:solidFill>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Transaction Quality</a:t>
            </a:r>
            <a:endParaRPr/>
          </a:p>
          <a:p>
            <a:pPr indent="-158750" lvl="1" marL="742950" rtl="0" algn="l">
              <a:spcBef>
                <a:spcPts val="400"/>
              </a:spcBef>
              <a:spcAft>
                <a:spcPts val="0"/>
              </a:spcAft>
              <a:buClr>
                <a:schemeClr val="dk1"/>
              </a:buClr>
              <a:buSzPts val="2000"/>
              <a:buFont typeface="Noto Sans Symbols"/>
              <a:buNone/>
            </a:pPr>
            <a:r>
              <a:t/>
            </a:r>
            <a:endParaRPr b="1" sz="2000">
              <a:solidFill>
                <a:srgbClr val="CD6209"/>
              </a:solidFill>
            </a:endParaRPr>
          </a:p>
          <a:p>
            <a:pPr indent="-158750" lvl="1" marL="742950" rtl="0" algn="l">
              <a:spcBef>
                <a:spcPts val="400"/>
              </a:spcBef>
              <a:spcAft>
                <a:spcPts val="0"/>
              </a:spcAft>
              <a:buClr>
                <a:schemeClr val="dk1"/>
              </a:buClr>
              <a:buSzPts val="2000"/>
              <a:buFont typeface="Noto Sans Symbols"/>
              <a:buNone/>
            </a:pPr>
            <a:r>
              <a:t/>
            </a:r>
            <a:endParaRPr b="1" sz="2000">
              <a:solidFill>
                <a:srgbClr val="CD6209"/>
              </a:solidFill>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Interchange</a:t>
            </a:r>
            <a:endParaRPr/>
          </a:p>
          <a:p>
            <a:pPr indent="-215900" lvl="0" marL="342900" rtl="0" algn="l">
              <a:spcBef>
                <a:spcPts val="400"/>
              </a:spcBef>
              <a:spcAft>
                <a:spcPts val="0"/>
              </a:spcAft>
              <a:buClr>
                <a:schemeClr val="dk1"/>
              </a:buClr>
              <a:buSzPts val="2000"/>
              <a:buFont typeface="Noto Sans Symbols"/>
              <a:buNone/>
            </a:pPr>
            <a:r>
              <a:t/>
            </a:r>
            <a:endParaRPr b="1">
              <a:solidFill>
                <a:srgbClr val="CD6209"/>
              </a:solidFill>
            </a:endParaRPr>
          </a:p>
          <a:p>
            <a:pPr indent="-215900" lvl="0" marL="342900" rtl="0" algn="l">
              <a:spcBef>
                <a:spcPts val="400"/>
              </a:spcBef>
              <a:spcAft>
                <a:spcPts val="0"/>
              </a:spcAft>
              <a:buClr>
                <a:schemeClr val="dk1"/>
              </a:buClr>
              <a:buSzPts val="2000"/>
              <a:buFont typeface="Noto Sans Symbols"/>
              <a:buNone/>
            </a:pPr>
            <a:r>
              <a:t/>
            </a:r>
            <a:endParaRPr b="1">
              <a:solidFill>
                <a:srgbClr val="CD6209"/>
              </a:solidFill>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Settlement Cycle</a:t>
            </a:r>
            <a:endParaRPr/>
          </a:p>
        </p:txBody>
      </p:sp>
      <p:sp>
        <p:nvSpPr>
          <p:cNvPr id="612" name="Google Shape;612;p19"/>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hutterstock_38546896.JPG" id="613" name="Google Shape;613;p19"/>
          <p:cNvPicPr preferRelativeResize="0"/>
          <p:nvPr/>
        </p:nvPicPr>
        <p:blipFill rotWithShape="1">
          <a:blip r:embed="rId3">
            <a:alphaModFix/>
          </a:blip>
          <a:srcRect b="0" l="0" r="0" t="0"/>
          <a:stretch/>
        </p:blipFill>
        <p:spPr>
          <a:xfrm>
            <a:off x="0" y="1676400"/>
            <a:ext cx="4760501" cy="31752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Getting Started </a:t>
            </a:r>
            <a:endParaRPr/>
          </a:p>
        </p:txBody>
      </p:sp>
      <p:sp>
        <p:nvSpPr>
          <p:cNvPr id="88" name="Google Shape;88;p2"/>
          <p:cNvSpPr txBox="1"/>
          <p:nvPr>
            <p:ph idx="1" type="body"/>
          </p:nvPr>
        </p:nvSpPr>
        <p:spPr>
          <a:xfrm>
            <a:off x="1219200" y="1219200"/>
            <a:ext cx="6705600" cy="914400"/>
          </a:xfrm>
          <a:prstGeom prst="rect">
            <a:avLst/>
          </a:prstGeom>
          <a:solidFill>
            <a:srgbClr val="F2F2F2"/>
          </a:solidFill>
          <a:ln cap="flat" cmpd="sng" w="9525">
            <a:solidFill>
              <a:srgbClr val="BFBFBF"/>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None/>
            </a:pPr>
            <a:r>
              <a:rPr lang="en-US"/>
              <a:t>  </a:t>
            </a:r>
            <a:r>
              <a:rPr b="1" lang="en-US">
                <a:solidFill>
                  <a:srgbClr val="0070C0"/>
                </a:solidFill>
              </a:rPr>
              <a:t>Pre-requisite</a:t>
            </a:r>
            <a:r>
              <a:rPr lang="en-US"/>
              <a:t>: None                        </a:t>
            </a:r>
            <a:r>
              <a:rPr b="1" lang="en-US">
                <a:solidFill>
                  <a:srgbClr val="0070C0"/>
                </a:solidFill>
              </a:rPr>
              <a:t>Duration</a:t>
            </a:r>
            <a:r>
              <a:rPr lang="en-US"/>
              <a:t>: 2 Hrs</a:t>
            </a:r>
            <a:endParaRPr/>
          </a:p>
          <a:p>
            <a:pPr indent="-342900" lvl="0" marL="342900" rtl="0" algn="l">
              <a:spcBef>
                <a:spcPts val="400"/>
              </a:spcBef>
              <a:spcAft>
                <a:spcPts val="0"/>
              </a:spcAft>
              <a:buClr>
                <a:schemeClr val="dk1"/>
              </a:buClr>
              <a:buSzPts val="2000"/>
              <a:buNone/>
            </a:pPr>
            <a:r>
              <a:rPr b="1" lang="en-US"/>
              <a:t>  </a:t>
            </a:r>
            <a:r>
              <a:rPr b="1" lang="en-US">
                <a:solidFill>
                  <a:srgbClr val="0070C0"/>
                </a:solidFill>
              </a:rPr>
              <a:t>Audience</a:t>
            </a:r>
            <a:r>
              <a:rPr lang="en-US"/>
              <a:t>: New Appointees            </a:t>
            </a:r>
            <a:r>
              <a:rPr b="1" lang="en-US">
                <a:solidFill>
                  <a:srgbClr val="0070C0"/>
                </a:solidFill>
              </a:rPr>
              <a:t>Domain Credit</a:t>
            </a:r>
            <a:r>
              <a:rPr lang="en-US"/>
              <a:t>: 0.5 </a:t>
            </a:r>
            <a:endParaRPr/>
          </a:p>
          <a:p>
            <a:pPr indent="-342900" lvl="0" marL="342900" rtl="0" algn="l">
              <a:spcBef>
                <a:spcPts val="400"/>
              </a:spcBef>
              <a:spcAft>
                <a:spcPts val="0"/>
              </a:spcAft>
              <a:buClr>
                <a:schemeClr val="dk1"/>
              </a:buClr>
              <a:buSzPts val="2000"/>
              <a:buNone/>
            </a:pPr>
            <a:r>
              <a:rPr lang="en-US"/>
              <a:t> </a:t>
            </a:r>
            <a:endParaRPr/>
          </a:p>
          <a:p>
            <a:pPr indent="-342900" lvl="0" marL="342900" rtl="0" algn="l">
              <a:spcBef>
                <a:spcPts val="400"/>
              </a:spcBef>
              <a:spcAft>
                <a:spcPts val="0"/>
              </a:spcAft>
              <a:buClr>
                <a:schemeClr val="dk1"/>
              </a:buClr>
              <a:buSzPts val="2000"/>
              <a:buNone/>
            </a:pPr>
            <a:r>
              <a:rPr lang="en-US"/>
              <a:t> </a:t>
            </a:r>
            <a:endParaRPr/>
          </a:p>
          <a:p>
            <a:pPr indent="-342900" lvl="0" marL="342900" rtl="0" algn="l">
              <a:spcBef>
                <a:spcPts val="400"/>
              </a:spcBef>
              <a:spcAft>
                <a:spcPts val="0"/>
              </a:spcAft>
              <a:buClr>
                <a:schemeClr val="dk1"/>
              </a:buClr>
              <a:buSzPts val="2000"/>
              <a:buNone/>
            </a:pPr>
            <a:r>
              <a:t/>
            </a:r>
            <a:endParaRPr/>
          </a:p>
        </p:txBody>
      </p:sp>
      <p:sp>
        <p:nvSpPr>
          <p:cNvPr id="89" name="Google Shape;89;p2"/>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 name="Google Shape;90;p2"/>
          <p:cNvSpPr/>
          <p:nvPr/>
        </p:nvSpPr>
        <p:spPr>
          <a:xfrm>
            <a:off x="762000" y="2514600"/>
            <a:ext cx="7620000" cy="2739211"/>
          </a:xfrm>
          <a:prstGeom prst="rect">
            <a:avLst/>
          </a:prstGeom>
          <a:noFill/>
          <a:ln cap="flat" cmpd="sng" w="952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Clr>
                <a:srgbClr val="CD6209"/>
              </a:buClr>
              <a:buSzPts val="1800"/>
              <a:buFont typeface="Arial"/>
              <a:buNone/>
            </a:pPr>
            <a:r>
              <a:rPr b="1" i="0" lang="en-US" sz="1800" u="none" cap="none" strike="noStrike">
                <a:solidFill>
                  <a:srgbClr val="CD6209"/>
                </a:solidFill>
                <a:latin typeface="Arial"/>
                <a:ea typeface="Arial"/>
                <a:cs typeface="Arial"/>
                <a:sym typeface="Arial"/>
              </a:rPr>
              <a:t>Agenda:</a:t>
            </a:r>
            <a:endParaRPr/>
          </a:p>
          <a:p>
            <a:pPr indent="0" lvl="0" marL="0" marR="0" rtl="0" algn="l">
              <a:spcBef>
                <a:spcPts val="0"/>
              </a:spcBef>
              <a:spcAft>
                <a:spcPts val="0"/>
              </a:spcAft>
              <a:buClr>
                <a:schemeClr val="dk1"/>
              </a:buClr>
              <a:buSzPts val="1000"/>
              <a:buFont typeface="Calibri"/>
              <a:buNone/>
            </a:pPr>
            <a:r>
              <a:t/>
            </a:r>
            <a:endParaRPr b="1" i="0" sz="1000" u="none" cap="none" strike="noStrike">
              <a:solidFill>
                <a:srgbClr val="CD6209"/>
              </a:solidFill>
              <a:latin typeface="Arial"/>
              <a:ea typeface="Arial"/>
              <a:cs typeface="Arial"/>
              <a:sym typeface="Arial"/>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What do you don’t see but sign     - Settlement Cycle</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Relationship Model                        - Types of Cards</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Authorization Cycle                        - Co Branded Cards</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Risk Transference Model               - Risk and Fraud Management</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Recapitulation                                - Reliability and High Availability </a:t>
            </a:r>
            <a:endParaRPr/>
          </a:p>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What is Transaction Quality           - Dispute Management System</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Interchange Rules                          - Data Analytics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0"/>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Types of Cards – Funding Perspective</a:t>
            </a:r>
            <a:endParaRPr/>
          </a:p>
        </p:txBody>
      </p:sp>
      <p:sp>
        <p:nvSpPr>
          <p:cNvPr id="620" name="Google Shape;620;p20"/>
          <p:cNvSpPr txBox="1"/>
          <p:nvPr>
            <p:ph idx="1" type="body"/>
          </p:nvPr>
        </p:nvSpPr>
        <p:spPr>
          <a:xfrm>
            <a:off x="228600" y="838200"/>
            <a:ext cx="86868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D6209"/>
              </a:buClr>
              <a:buSzPts val="2000"/>
              <a:buFont typeface="Noto Sans Symbols"/>
              <a:buChar char="▪"/>
            </a:pPr>
            <a:r>
              <a:rPr b="1" lang="en-US">
                <a:solidFill>
                  <a:srgbClr val="CD6209"/>
                </a:solidFill>
              </a:rPr>
              <a:t>Debit Cards – Buy Now and Pay Now</a:t>
            </a:r>
            <a:endParaRPr/>
          </a:p>
          <a:p>
            <a:pPr indent="-285750" lvl="1" marL="742950" rtl="0" algn="l">
              <a:spcBef>
                <a:spcPts val="360"/>
              </a:spcBef>
              <a:spcAft>
                <a:spcPts val="0"/>
              </a:spcAft>
              <a:buClr>
                <a:schemeClr val="dk1"/>
              </a:buClr>
              <a:buSzPts val="1800"/>
              <a:buChar char="–"/>
            </a:pPr>
            <a:r>
              <a:rPr lang="en-US"/>
              <a:t>OTB is the balance you have in your savings account</a:t>
            </a:r>
            <a:endParaRPr/>
          </a:p>
          <a:p>
            <a:pPr indent="-285750" lvl="1" marL="742950" rtl="0" algn="l">
              <a:spcBef>
                <a:spcPts val="360"/>
              </a:spcBef>
              <a:spcAft>
                <a:spcPts val="0"/>
              </a:spcAft>
              <a:buClr>
                <a:schemeClr val="dk1"/>
              </a:buClr>
              <a:buSzPts val="1800"/>
              <a:buChar char="–"/>
            </a:pPr>
            <a:r>
              <a:rPr lang="en-US"/>
              <a:t>During Auth Cycle, money is moved out of your account to escrow</a:t>
            </a:r>
            <a:endParaRPr/>
          </a:p>
          <a:p>
            <a:pPr indent="-285750" lvl="1" marL="742950" rtl="0" algn="l">
              <a:spcBef>
                <a:spcPts val="360"/>
              </a:spcBef>
              <a:spcAft>
                <a:spcPts val="0"/>
              </a:spcAft>
              <a:buClr>
                <a:schemeClr val="dk1"/>
              </a:buClr>
              <a:buSzPts val="1800"/>
              <a:buChar char="–"/>
            </a:pPr>
            <a:r>
              <a:rPr lang="en-US"/>
              <a:t>During Settlement Cycle, payment is made from escrow</a:t>
            </a:r>
            <a:endParaRPr/>
          </a:p>
          <a:p>
            <a:pPr indent="-171450" lvl="1" marL="742950" rtl="0" algn="l">
              <a:spcBef>
                <a:spcPts val="360"/>
              </a:spcBef>
              <a:spcAft>
                <a:spcPts val="0"/>
              </a:spcAft>
              <a:buClr>
                <a:schemeClr val="dk1"/>
              </a:buClr>
              <a:buSzPts val="1800"/>
              <a:buNone/>
            </a:pPr>
            <a:r>
              <a:t/>
            </a:r>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Credit Cards – Buy Now and Pay Later</a:t>
            </a:r>
            <a:endParaRPr/>
          </a:p>
          <a:p>
            <a:pPr indent="-285750" lvl="1" marL="742950" rtl="0" algn="l">
              <a:spcBef>
                <a:spcPts val="360"/>
              </a:spcBef>
              <a:spcAft>
                <a:spcPts val="0"/>
              </a:spcAft>
              <a:buClr>
                <a:schemeClr val="dk1"/>
              </a:buClr>
              <a:buSzPts val="1800"/>
              <a:buChar char="–"/>
            </a:pPr>
            <a:r>
              <a:rPr lang="en-US"/>
              <a:t>OTB is Card Limit minus your purchase</a:t>
            </a:r>
            <a:endParaRPr/>
          </a:p>
          <a:p>
            <a:pPr indent="-285750" lvl="1" marL="742950" rtl="0" algn="l">
              <a:spcBef>
                <a:spcPts val="360"/>
              </a:spcBef>
              <a:spcAft>
                <a:spcPts val="0"/>
              </a:spcAft>
              <a:buClr>
                <a:schemeClr val="dk1"/>
              </a:buClr>
              <a:buSzPts val="1800"/>
              <a:buChar char="–"/>
            </a:pPr>
            <a:r>
              <a:rPr lang="en-US"/>
              <a:t>During Auth Cycle, the OTB is reduced</a:t>
            </a:r>
            <a:endParaRPr/>
          </a:p>
          <a:p>
            <a:pPr indent="-285750" lvl="1" marL="742950" rtl="0" algn="l">
              <a:spcBef>
                <a:spcPts val="360"/>
              </a:spcBef>
              <a:spcAft>
                <a:spcPts val="0"/>
              </a:spcAft>
              <a:buClr>
                <a:schemeClr val="dk1"/>
              </a:buClr>
              <a:buSzPts val="1800"/>
              <a:buChar char="–"/>
            </a:pPr>
            <a:r>
              <a:rPr lang="en-US"/>
              <a:t>During Settlement, the OTB reduction is locked</a:t>
            </a:r>
            <a:endParaRPr/>
          </a:p>
          <a:p>
            <a:pPr indent="-215900" lvl="0" marL="342900" rtl="0" algn="l">
              <a:spcBef>
                <a:spcPts val="400"/>
              </a:spcBef>
              <a:spcAft>
                <a:spcPts val="0"/>
              </a:spcAft>
              <a:buClr>
                <a:schemeClr val="dk1"/>
              </a:buClr>
              <a:buSzPts val="2000"/>
              <a:buNone/>
            </a:pPr>
            <a:r>
              <a:t/>
            </a:r>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Prepaid Cards – Pay Now and Buy Later</a:t>
            </a:r>
            <a:endParaRPr/>
          </a:p>
          <a:p>
            <a:pPr indent="-285750" lvl="1" marL="742950" rtl="0" algn="l">
              <a:spcBef>
                <a:spcPts val="360"/>
              </a:spcBef>
              <a:spcAft>
                <a:spcPts val="0"/>
              </a:spcAft>
              <a:buClr>
                <a:schemeClr val="dk1"/>
              </a:buClr>
              <a:buSzPts val="1800"/>
              <a:buChar char="–"/>
            </a:pPr>
            <a:r>
              <a:rPr lang="en-US"/>
              <a:t>Load the card and OTB is the amount in card</a:t>
            </a:r>
            <a:endParaRPr/>
          </a:p>
          <a:p>
            <a:pPr indent="-285750" lvl="1" marL="742950" rtl="0" algn="l">
              <a:spcBef>
                <a:spcPts val="360"/>
              </a:spcBef>
              <a:spcAft>
                <a:spcPts val="0"/>
              </a:spcAft>
              <a:buClr>
                <a:schemeClr val="dk1"/>
              </a:buClr>
              <a:buSzPts val="1800"/>
              <a:buChar char="–"/>
            </a:pPr>
            <a:r>
              <a:rPr lang="en-US"/>
              <a:t>Balance reduce with purchase settlement</a:t>
            </a:r>
            <a:endParaRPr/>
          </a:p>
          <a:p>
            <a:pPr indent="-285750" lvl="1" marL="742950" rtl="0" algn="l">
              <a:spcBef>
                <a:spcPts val="360"/>
              </a:spcBef>
              <a:spcAft>
                <a:spcPts val="0"/>
              </a:spcAft>
              <a:buClr>
                <a:schemeClr val="dk1"/>
              </a:buClr>
              <a:buSzPts val="1800"/>
              <a:buChar char="–"/>
            </a:pPr>
            <a:r>
              <a:rPr lang="en-US"/>
              <a:t>Most can be reloaded</a:t>
            </a:r>
            <a:endParaRPr/>
          </a:p>
        </p:txBody>
      </p:sp>
      <p:sp>
        <p:nvSpPr>
          <p:cNvPr id="621" name="Google Shape;621;p20"/>
          <p:cNvSpPr/>
          <p:nvPr/>
        </p:nvSpPr>
        <p:spPr>
          <a:xfrm>
            <a:off x="6248400" y="4267200"/>
            <a:ext cx="2667000" cy="1524000"/>
          </a:xfrm>
          <a:prstGeom prst="rect">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Which is less risky?</a:t>
            </a:r>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 </a:t>
            </a:r>
            <a:endParaRPr/>
          </a:p>
          <a:p>
            <a:pPr indent="-114300" lvl="0" marL="0" marR="0" rtl="0" algn="l">
              <a:spcBef>
                <a:spcPts val="0"/>
              </a:spcBef>
              <a:spcAft>
                <a:spcPts val="0"/>
              </a:spcAft>
              <a:buClr>
                <a:schemeClr val="lt1"/>
              </a:buClr>
              <a:buSzPts val="1800"/>
              <a:buFont typeface="Arial"/>
              <a:buChar char="•"/>
            </a:pPr>
            <a:r>
              <a:rPr b="1" lang="en-US" sz="1800">
                <a:solidFill>
                  <a:schemeClr val="lt1"/>
                </a:solidFill>
                <a:latin typeface="Arial"/>
                <a:ea typeface="Arial"/>
                <a:cs typeface="Arial"/>
                <a:sym typeface="Arial"/>
              </a:rPr>
              <a:t>  For Merchant</a:t>
            </a:r>
            <a:endParaRPr/>
          </a:p>
          <a:p>
            <a:pPr indent="-114300" lvl="0" marL="0" marR="0" rtl="0" algn="l">
              <a:spcBef>
                <a:spcPts val="0"/>
              </a:spcBef>
              <a:spcAft>
                <a:spcPts val="0"/>
              </a:spcAft>
              <a:buClr>
                <a:schemeClr val="lt1"/>
              </a:buClr>
              <a:buSzPts val="1800"/>
              <a:buFont typeface="Arial"/>
              <a:buChar char="•"/>
            </a:pPr>
            <a:r>
              <a:rPr b="1" lang="en-US" sz="1800">
                <a:solidFill>
                  <a:schemeClr val="lt1"/>
                </a:solidFill>
                <a:latin typeface="Arial"/>
                <a:ea typeface="Arial"/>
                <a:cs typeface="Arial"/>
                <a:sym typeface="Arial"/>
              </a:rPr>
              <a:t>  For Card Holder</a:t>
            </a:r>
            <a:endParaRPr/>
          </a:p>
        </p:txBody>
      </p:sp>
      <p:sp>
        <p:nvSpPr>
          <p:cNvPr id="622" name="Google Shape;622;p20"/>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redit-Cards.png" id="623" name="Google Shape;623;p20"/>
          <p:cNvPicPr preferRelativeResize="0"/>
          <p:nvPr/>
        </p:nvPicPr>
        <p:blipFill rotWithShape="1">
          <a:blip r:embed="rId3">
            <a:alphaModFix/>
          </a:blip>
          <a:srcRect b="0" l="0" r="0" t="0"/>
          <a:stretch/>
        </p:blipFill>
        <p:spPr>
          <a:xfrm>
            <a:off x="6553200" y="1828800"/>
            <a:ext cx="2857500" cy="2286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21"/>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Types of Cards – Business Perspective</a:t>
            </a:r>
            <a:endParaRPr/>
          </a:p>
        </p:txBody>
      </p:sp>
      <p:sp>
        <p:nvSpPr>
          <p:cNvPr id="630" name="Google Shape;630;p21"/>
          <p:cNvSpPr txBox="1"/>
          <p:nvPr>
            <p:ph idx="1" type="body"/>
          </p:nvPr>
        </p:nvSpPr>
        <p:spPr>
          <a:xfrm>
            <a:off x="228600" y="838200"/>
            <a:ext cx="86868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CD6209"/>
              </a:buClr>
              <a:buSzPts val="2000"/>
              <a:buFont typeface="Noto Sans Symbols"/>
              <a:buChar char="▪"/>
            </a:pPr>
            <a:r>
              <a:rPr b="1" lang="en-US">
                <a:solidFill>
                  <a:srgbClr val="CD6209"/>
                </a:solidFill>
              </a:rPr>
              <a:t>Corporate Card</a:t>
            </a:r>
            <a:endParaRPr/>
          </a:p>
          <a:p>
            <a:pPr indent="-285750" lvl="1" marL="742950" rtl="0" algn="l">
              <a:spcBef>
                <a:spcPts val="360"/>
              </a:spcBef>
              <a:spcAft>
                <a:spcPts val="0"/>
              </a:spcAft>
              <a:buClr>
                <a:schemeClr val="dk1"/>
              </a:buClr>
              <a:buSzPts val="1800"/>
              <a:buChar char="–"/>
            </a:pPr>
            <a:r>
              <a:rPr lang="en-US"/>
              <a:t>For large corporate body, for each individual with defined limit</a:t>
            </a:r>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Business Card</a:t>
            </a:r>
            <a:endParaRPr/>
          </a:p>
          <a:p>
            <a:pPr indent="-285750" lvl="1" marL="742950" rtl="0" algn="l">
              <a:spcBef>
                <a:spcPts val="360"/>
              </a:spcBef>
              <a:spcAft>
                <a:spcPts val="0"/>
              </a:spcAft>
              <a:buClr>
                <a:schemeClr val="dk1"/>
              </a:buClr>
              <a:buSzPts val="1800"/>
              <a:buChar char="–"/>
            </a:pPr>
            <a:r>
              <a:rPr lang="en-US"/>
              <a:t>Same as Corporate Card for smaller organization and the liability is on owner of the company</a:t>
            </a:r>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Purchase card</a:t>
            </a:r>
            <a:endParaRPr/>
          </a:p>
          <a:p>
            <a:pPr indent="-285750" lvl="1" marL="742950" rtl="0" algn="l">
              <a:spcBef>
                <a:spcPts val="360"/>
              </a:spcBef>
              <a:spcAft>
                <a:spcPts val="0"/>
              </a:spcAft>
              <a:buClr>
                <a:schemeClr val="dk1"/>
              </a:buClr>
              <a:buSzPts val="1800"/>
              <a:buChar char="–"/>
            </a:pPr>
            <a:r>
              <a:rPr lang="en-US"/>
              <a:t>Merchant &amp; limit specific (Store Card)</a:t>
            </a:r>
            <a:endParaRPr/>
          </a:p>
          <a:p>
            <a:pPr indent="-342900" lvl="0" marL="342900" rtl="0" algn="l">
              <a:spcBef>
                <a:spcPts val="400"/>
              </a:spcBef>
              <a:spcAft>
                <a:spcPts val="0"/>
              </a:spcAft>
              <a:buClr>
                <a:srgbClr val="CD6209"/>
              </a:buClr>
              <a:buSzPts val="2000"/>
              <a:buFont typeface="Noto Sans Symbols"/>
              <a:buChar char="▪"/>
            </a:pPr>
            <a:r>
              <a:rPr b="1" lang="en-US">
                <a:solidFill>
                  <a:srgbClr val="CD6209"/>
                </a:solidFill>
              </a:rPr>
              <a:t>Loyalty Card</a:t>
            </a:r>
            <a:endParaRPr/>
          </a:p>
          <a:p>
            <a:pPr indent="-285750" lvl="1" marL="742950" rtl="0" algn="l">
              <a:spcBef>
                <a:spcPts val="360"/>
              </a:spcBef>
              <a:spcAft>
                <a:spcPts val="0"/>
              </a:spcAft>
              <a:buClr>
                <a:schemeClr val="dk1"/>
              </a:buClr>
              <a:buSzPts val="1800"/>
              <a:buChar char="–"/>
            </a:pPr>
            <a:r>
              <a:rPr lang="en-US"/>
              <a:t>Promotional Reward Points</a:t>
            </a:r>
            <a:endParaRPr/>
          </a:p>
        </p:txBody>
      </p:sp>
      <p:sp>
        <p:nvSpPr>
          <p:cNvPr id="631" name="Google Shape;631;p21"/>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301124_loyalty-cards.jpg" id="632" name="Google Shape;632;p21"/>
          <p:cNvPicPr preferRelativeResize="0"/>
          <p:nvPr/>
        </p:nvPicPr>
        <p:blipFill rotWithShape="1">
          <a:blip r:embed="rId3">
            <a:alphaModFix/>
          </a:blip>
          <a:srcRect b="0" l="0" r="0" t="0"/>
          <a:stretch/>
        </p:blipFill>
        <p:spPr>
          <a:xfrm rot="3761678">
            <a:off x="4760121" y="3068944"/>
            <a:ext cx="3962400" cy="27163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22"/>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Co Branded Cards</a:t>
            </a:r>
            <a:endParaRPr/>
          </a:p>
        </p:txBody>
      </p:sp>
      <p:sp>
        <p:nvSpPr>
          <p:cNvPr id="639" name="Google Shape;639;p22"/>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ndia Post Logo.svg" id="640" name="Google Shape;640;p22">
            <a:hlinkClick r:id="rId3"/>
          </p:cNvPr>
          <p:cNvPicPr preferRelativeResize="0"/>
          <p:nvPr/>
        </p:nvPicPr>
        <p:blipFill rotWithShape="1">
          <a:blip r:embed="rId4">
            <a:alphaModFix/>
          </a:blip>
          <a:srcRect b="0" l="0" r="0" t="0"/>
          <a:stretch/>
        </p:blipFill>
        <p:spPr>
          <a:xfrm>
            <a:off x="762000" y="1866899"/>
            <a:ext cx="2381250" cy="1266826"/>
          </a:xfrm>
          <a:prstGeom prst="rect">
            <a:avLst/>
          </a:prstGeom>
          <a:noFill/>
          <a:ln>
            <a:noFill/>
          </a:ln>
        </p:spPr>
      </p:pic>
      <p:pic>
        <p:nvPicPr>
          <p:cNvPr descr="Citibank.svg" id="641" name="Google Shape;641;p22">
            <a:hlinkClick r:id="rId5"/>
          </p:cNvPr>
          <p:cNvPicPr preferRelativeResize="0"/>
          <p:nvPr/>
        </p:nvPicPr>
        <p:blipFill rotWithShape="1">
          <a:blip r:embed="rId6">
            <a:alphaModFix/>
          </a:blip>
          <a:srcRect b="0" l="0" r="0" t="0"/>
          <a:stretch/>
        </p:blipFill>
        <p:spPr>
          <a:xfrm>
            <a:off x="838200" y="4381499"/>
            <a:ext cx="2162175" cy="561975"/>
          </a:xfrm>
          <a:prstGeom prst="rect">
            <a:avLst/>
          </a:prstGeom>
          <a:noFill/>
          <a:ln>
            <a:noFill/>
          </a:ln>
        </p:spPr>
      </p:pic>
      <p:pic>
        <p:nvPicPr>
          <p:cNvPr descr="Walgreens Logo.svg" id="642" name="Google Shape;642;p22">
            <a:hlinkClick r:id="rId7"/>
          </p:cNvPr>
          <p:cNvPicPr preferRelativeResize="0"/>
          <p:nvPr/>
        </p:nvPicPr>
        <p:blipFill rotWithShape="1">
          <a:blip r:embed="rId8">
            <a:alphaModFix/>
          </a:blip>
          <a:srcRect b="0" l="0" r="0" t="0"/>
          <a:stretch/>
        </p:blipFill>
        <p:spPr>
          <a:xfrm>
            <a:off x="6172200" y="4533899"/>
            <a:ext cx="1905000" cy="419101"/>
          </a:xfrm>
          <a:prstGeom prst="rect">
            <a:avLst/>
          </a:prstGeom>
          <a:noFill/>
          <a:ln>
            <a:noFill/>
          </a:ln>
        </p:spPr>
      </p:pic>
      <p:pic>
        <p:nvPicPr>
          <p:cNvPr descr="State Bank of India Logo" id="643" name="Google Shape;643;p22">
            <a:hlinkClick r:id="rId9"/>
          </p:cNvPr>
          <p:cNvPicPr preferRelativeResize="0"/>
          <p:nvPr/>
        </p:nvPicPr>
        <p:blipFill rotWithShape="1">
          <a:blip r:embed="rId10">
            <a:alphaModFix/>
          </a:blip>
          <a:srcRect b="0" l="0" r="0" t="0"/>
          <a:stretch/>
        </p:blipFill>
        <p:spPr>
          <a:xfrm>
            <a:off x="6090986" y="1790699"/>
            <a:ext cx="1428750" cy="1428750"/>
          </a:xfrm>
          <a:prstGeom prst="rect">
            <a:avLst/>
          </a:prstGeom>
          <a:noFill/>
          <a:ln>
            <a:noFill/>
          </a:ln>
        </p:spPr>
      </p:pic>
      <p:sp>
        <p:nvSpPr>
          <p:cNvPr id="644" name="Google Shape;644;p22"/>
          <p:cNvSpPr/>
          <p:nvPr/>
        </p:nvSpPr>
        <p:spPr>
          <a:xfrm>
            <a:off x="1371600" y="3238499"/>
            <a:ext cx="990600" cy="990600"/>
          </a:xfrm>
          <a:prstGeom prst="mathPlus">
            <a:avLst>
              <a:gd fmla="val 23520" name="adj1"/>
            </a:avLst>
          </a:prstGeom>
          <a:solidFill>
            <a:srgbClr val="FFFFFF"/>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5" name="Google Shape;645;p22"/>
          <p:cNvSpPr/>
          <p:nvPr/>
        </p:nvSpPr>
        <p:spPr>
          <a:xfrm>
            <a:off x="6324600" y="3238499"/>
            <a:ext cx="990600" cy="990600"/>
          </a:xfrm>
          <a:prstGeom prst="mathPlus">
            <a:avLst>
              <a:gd fmla="val 23520" name="adj1"/>
            </a:avLst>
          </a:prstGeom>
          <a:solidFill>
            <a:srgbClr val="FFFFFF"/>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22"/>
          <p:cNvSpPr txBox="1"/>
          <p:nvPr/>
        </p:nvSpPr>
        <p:spPr>
          <a:xfrm>
            <a:off x="2971800" y="2628899"/>
            <a:ext cx="12105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Merchant</a:t>
            </a:r>
            <a:endParaRPr/>
          </a:p>
        </p:txBody>
      </p:sp>
      <p:sp>
        <p:nvSpPr>
          <p:cNvPr id="647" name="Google Shape;647;p22"/>
          <p:cNvSpPr txBox="1"/>
          <p:nvPr/>
        </p:nvSpPr>
        <p:spPr>
          <a:xfrm>
            <a:off x="3404349" y="4507468"/>
            <a:ext cx="7489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Bank</a:t>
            </a:r>
            <a:endParaRPr/>
          </a:p>
        </p:txBody>
      </p:sp>
      <p:sp>
        <p:nvSpPr>
          <p:cNvPr id="648" name="Google Shape;648;p22"/>
          <p:cNvSpPr txBox="1"/>
          <p:nvPr/>
        </p:nvSpPr>
        <p:spPr>
          <a:xfrm>
            <a:off x="4800600" y="4533899"/>
            <a:ext cx="12105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Merchant</a:t>
            </a:r>
            <a:endParaRPr/>
          </a:p>
        </p:txBody>
      </p:sp>
      <p:sp>
        <p:nvSpPr>
          <p:cNvPr id="649" name="Google Shape;649;p22"/>
          <p:cNvSpPr txBox="1"/>
          <p:nvPr/>
        </p:nvSpPr>
        <p:spPr>
          <a:xfrm>
            <a:off x="4953000" y="2628899"/>
            <a:ext cx="7489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Bank</a:t>
            </a:r>
            <a:endParaRPr/>
          </a:p>
        </p:txBody>
      </p:sp>
      <p:cxnSp>
        <p:nvCxnSpPr>
          <p:cNvPr id="650" name="Google Shape;650;p22"/>
          <p:cNvCxnSpPr/>
          <p:nvPr/>
        </p:nvCxnSpPr>
        <p:spPr>
          <a:xfrm rot="5400000">
            <a:off x="2134791" y="3352403"/>
            <a:ext cx="4723606" cy="1588"/>
          </a:xfrm>
          <a:prstGeom prst="straightConnector1">
            <a:avLst/>
          </a:prstGeom>
          <a:noFill/>
          <a:ln cap="flat" cmpd="sng" w="9525">
            <a:solidFill>
              <a:srgbClr val="0070C0"/>
            </a:solidFill>
            <a:prstDash val="solid"/>
            <a:round/>
            <a:headEnd len="sm" w="sm" type="none"/>
            <a:tailEnd len="sm" w="sm" type="none"/>
          </a:ln>
        </p:spPr>
      </p:cxnSp>
      <p:sp>
        <p:nvSpPr>
          <p:cNvPr id="651" name="Google Shape;651;p22"/>
          <p:cNvSpPr txBox="1"/>
          <p:nvPr/>
        </p:nvSpPr>
        <p:spPr>
          <a:xfrm>
            <a:off x="152400" y="926068"/>
            <a:ext cx="39624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7F7F7F"/>
                </a:solidFill>
                <a:latin typeface="Arial"/>
                <a:ea typeface="Arial"/>
                <a:cs typeface="Arial"/>
                <a:sym typeface="Arial"/>
              </a:rPr>
              <a:t>Citibank wants to launch in rural India</a:t>
            </a:r>
            <a:endParaRPr/>
          </a:p>
        </p:txBody>
      </p:sp>
      <p:sp>
        <p:nvSpPr>
          <p:cNvPr id="652" name="Google Shape;652;p22"/>
          <p:cNvSpPr txBox="1"/>
          <p:nvPr/>
        </p:nvSpPr>
        <p:spPr>
          <a:xfrm>
            <a:off x="4800600" y="926068"/>
            <a:ext cx="381000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7F7F7F"/>
                </a:solidFill>
                <a:latin typeface="Arial"/>
                <a:ea typeface="Arial"/>
                <a:cs typeface="Arial"/>
                <a:sym typeface="Arial"/>
              </a:rPr>
              <a:t>Walgreens wants to launch in urban India</a:t>
            </a:r>
            <a:endParaRPr/>
          </a:p>
        </p:txBody>
      </p:sp>
      <p:sp>
        <p:nvSpPr>
          <p:cNvPr id="653" name="Google Shape;653;p22"/>
          <p:cNvSpPr txBox="1"/>
          <p:nvPr/>
        </p:nvSpPr>
        <p:spPr>
          <a:xfrm>
            <a:off x="2057400" y="5715000"/>
            <a:ext cx="558037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70C0"/>
                </a:solidFill>
                <a:latin typeface="Arial"/>
                <a:ea typeface="Arial"/>
                <a:cs typeface="Arial"/>
                <a:sym typeface="Arial"/>
              </a:rPr>
              <a:t>Stronger bank claims the higher profit share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23"/>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Who pays whom – How ?</a:t>
            </a:r>
            <a:endParaRPr/>
          </a:p>
        </p:txBody>
      </p:sp>
      <p:grpSp>
        <p:nvGrpSpPr>
          <p:cNvPr id="659" name="Google Shape;659;p23"/>
          <p:cNvGrpSpPr/>
          <p:nvPr/>
        </p:nvGrpSpPr>
        <p:grpSpPr>
          <a:xfrm>
            <a:off x="231314" y="1249216"/>
            <a:ext cx="8681371" cy="4359566"/>
            <a:chOff x="2714" y="411016"/>
            <a:chExt cx="8681371" cy="4359566"/>
          </a:xfrm>
        </p:grpSpPr>
        <p:sp>
          <p:nvSpPr>
            <p:cNvPr id="660" name="Google Shape;660;p23"/>
            <p:cNvSpPr/>
            <p:nvPr/>
          </p:nvSpPr>
          <p:spPr>
            <a:xfrm>
              <a:off x="2714" y="411016"/>
              <a:ext cx="2646759" cy="1058703"/>
            </a:xfrm>
            <a:prstGeom prst="rect">
              <a:avLst/>
            </a:prstGeom>
            <a:solidFill>
              <a:srgbClr val="7F7F7F"/>
            </a:solidFill>
            <a:ln cap="flat" cmpd="sng" w="9525">
              <a:solidFill>
                <a:schemeClr val="accent3"/>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3"/>
            <p:cNvSpPr txBox="1"/>
            <p:nvPr/>
          </p:nvSpPr>
          <p:spPr>
            <a:xfrm>
              <a:off x="2714" y="411016"/>
              <a:ext cx="2646759" cy="1058703"/>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Past</a:t>
              </a:r>
              <a:endParaRPr/>
            </a:p>
          </p:txBody>
        </p:sp>
        <p:sp>
          <p:nvSpPr>
            <p:cNvPr id="662" name="Google Shape;662;p23"/>
            <p:cNvSpPr/>
            <p:nvPr/>
          </p:nvSpPr>
          <p:spPr>
            <a:xfrm>
              <a:off x="2714" y="1469720"/>
              <a:ext cx="2646759" cy="3300862"/>
            </a:xfrm>
            <a:prstGeom prst="rect">
              <a:avLst/>
            </a:prstGeom>
            <a:solidFill>
              <a:srgbClr val="F2F2F2">
                <a:alpha val="89803"/>
              </a:srgbClr>
            </a:solidFill>
            <a:ln cap="flat" cmpd="sng" w="9525">
              <a:solidFill>
                <a:srgbClr val="DDE5D0">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3"/>
            <p:cNvSpPr txBox="1"/>
            <p:nvPr/>
          </p:nvSpPr>
          <p:spPr>
            <a:xfrm>
              <a:off x="2714" y="1469720"/>
              <a:ext cx="2646759" cy="3300862"/>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Person-to-Person</a:t>
              </a:r>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Usually Cash</a:t>
              </a:r>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Person-to-Business</a:t>
              </a:r>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Usually Cash</a:t>
              </a:r>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Business-to-Person</a:t>
              </a:r>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Usually cheque</a:t>
              </a:r>
              <a:endParaRPr b="1" i="0" sz="1800" u="none" cap="none" strike="noStrike">
                <a:solidFill>
                  <a:schemeClr val="dk1"/>
                </a:solidFill>
                <a:latin typeface="Arial"/>
                <a:ea typeface="Arial"/>
                <a:cs typeface="Arial"/>
                <a:sym typeface="Arial"/>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Business-to-Business</a:t>
              </a:r>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Usually cheque</a:t>
              </a:r>
              <a:endParaRPr b="1" i="0" sz="1800" u="none" cap="none" strike="noStrike">
                <a:solidFill>
                  <a:schemeClr val="dk1"/>
                </a:solidFill>
                <a:latin typeface="Arial"/>
                <a:ea typeface="Arial"/>
                <a:cs typeface="Arial"/>
                <a:sym typeface="Arial"/>
              </a:endParaRPr>
            </a:p>
          </p:txBody>
        </p:sp>
        <p:sp>
          <p:nvSpPr>
            <p:cNvPr id="664" name="Google Shape;664;p23"/>
            <p:cNvSpPr/>
            <p:nvPr/>
          </p:nvSpPr>
          <p:spPr>
            <a:xfrm>
              <a:off x="3020020" y="411016"/>
              <a:ext cx="2646759" cy="1058703"/>
            </a:xfrm>
            <a:prstGeom prst="rect">
              <a:avLst/>
            </a:prstGeom>
            <a:solidFill>
              <a:srgbClr val="0070C0"/>
            </a:solidFill>
            <a:ln cap="flat" cmpd="sng" w="9525">
              <a:solidFill>
                <a:srgbClr val="5DAEA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3"/>
            <p:cNvSpPr txBox="1"/>
            <p:nvPr/>
          </p:nvSpPr>
          <p:spPr>
            <a:xfrm>
              <a:off x="3020020" y="411016"/>
              <a:ext cx="2646759" cy="1058703"/>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Present</a:t>
              </a:r>
              <a:endParaRPr/>
            </a:p>
          </p:txBody>
        </p:sp>
        <p:sp>
          <p:nvSpPr>
            <p:cNvPr id="666" name="Google Shape;666;p23"/>
            <p:cNvSpPr/>
            <p:nvPr/>
          </p:nvSpPr>
          <p:spPr>
            <a:xfrm>
              <a:off x="3020020" y="1469720"/>
              <a:ext cx="2646759" cy="3300862"/>
            </a:xfrm>
            <a:prstGeom prst="rect">
              <a:avLst/>
            </a:prstGeom>
            <a:solidFill>
              <a:srgbClr val="D1EBFF">
                <a:alpha val="89803"/>
              </a:srgbClr>
            </a:solidFill>
            <a:ln cap="flat" cmpd="sng" w="9525">
              <a:solidFill>
                <a:srgbClr val="D0E1DF">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3"/>
            <p:cNvSpPr txBox="1"/>
            <p:nvPr/>
          </p:nvSpPr>
          <p:spPr>
            <a:xfrm>
              <a:off x="3020020" y="1469720"/>
              <a:ext cx="2646759" cy="3300862"/>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Person-to-Person</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Usually Cash</a:t>
              </a:r>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Person-to-Business</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Card</a:t>
              </a:r>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Business-to-Person</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Usually cheque</a:t>
              </a:r>
              <a:endParaRPr b="1" i="0" sz="1800" u="none" cap="none" strike="noStrike">
                <a:solidFill>
                  <a:schemeClr val="dk1"/>
                </a:solidFill>
                <a:latin typeface="Arial"/>
                <a:ea typeface="Arial"/>
                <a:cs typeface="Arial"/>
                <a:sym typeface="Arial"/>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Business-to-Business</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RTGS</a:t>
              </a:r>
              <a:endParaRPr/>
            </a:p>
          </p:txBody>
        </p:sp>
        <p:sp>
          <p:nvSpPr>
            <p:cNvPr id="668" name="Google Shape;668;p23"/>
            <p:cNvSpPr/>
            <p:nvPr/>
          </p:nvSpPr>
          <p:spPr>
            <a:xfrm>
              <a:off x="6037326" y="411016"/>
              <a:ext cx="2646759" cy="1058703"/>
            </a:xfrm>
            <a:prstGeom prst="rect">
              <a:avLst/>
            </a:prstGeom>
            <a:solidFill>
              <a:srgbClr val="CD6209"/>
            </a:solidFill>
            <a:ln cap="flat" cmpd="sng" w="9525">
              <a:solidFill>
                <a:srgbClr val="7F63A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3"/>
            <p:cNvSpPr txBox="1"/>
            <p:nvPr/>
          </p:nvSpPr>
          <p:spPr>
            <a:xfrm>
              <a:off x="6037326" y="411016"/>
              <a:ext cx="2646759" cy="1058703"/>
            </a:xfrm>
            <a:prstGeom prst="rect">
              <a:avLst/>
            </a:prstGeom>
            <a:noFill/>
            <a:ln>
              <a:noFill/>
            </a:ln>
          </p:spPr>
          <p:txBody>
            <a:bodyPr anchorCtr="0" anchor="ctr" bIns="81275" lIns="142225" spcFirstLastPara="1" rIns="142225" wrap="square" tIns="81275">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Future</a:t>
              </a:r>
              <a:endParaRPr/>
            </a:p>
          </p:txBody>
        </p:sp>
        <p:sp>
          <p:nvSpPr>
            <p:cNvPr id="670" name="Google Shape;670;p23"/>
            <p:cNvSpPr/>
            <p:nvPr/>
          </p:nvSpPr>
          <p:spPr>
            <a:xfrm>
              <a:off x="6037326" y="1469720"/>
              <a:ext cx="2646759" cy="3300862"/>
            </a:xfrm>
            <a:prstGeom prst="rect">
              <a:avLst/>
            </a:prstGeom>
            <a:solidFill>
              <a:srgbClr val="FDE9D8">
                <a:alpha val="89803"/>
              </a:srgbClr>
            </a:solidFill>
            <a:ln cap="flat" cmpd="sng" w="9525">
              <a:solidFill>
                <a:srgbClr val="D6D0DE">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3"/>
            <p:cNvSpPr txBox="1"/>
            <p:nvPr/>
          </p:nvSpPr>
          <p:spPr>
            <a:xfrm>
              <a:off x="6037326" y="1469720"/>
              <a:ext cx="2646759" cy="3300862"/>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Person-to-Person</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Card / Mobile</a:t>
              </a:r>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Person-to-Business</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Card / Mobile</a:t>
              </a:r>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Business-to-Person</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Card / Mobile</a:t>
              </a:r>
              <a:endParaRPr/>
            </a:p>
            <a:p>
              <a:pPr indent="-57150" lvl="2" marL="342900" marR="0" rtl="0" algn="l">
                <a:lnSpc>
                  <a:spcPct val="90000"/>
                </a:lnSpc>
                <a:spcBef>
                  <a:spcPts val="27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171450" lvl="1" marL="171450" marR="0" rtl="0" algn="l">
                <a:lnSpc>
                  <a:spcPct val="90000"/>
                </a:lnSpc>
                <a:spcBef>
                  <a:spcPts val="27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Business-to-Business</a:t>
              </a:r>
              <a:endParaRPr b="0" i="0" sz="1800" u="none" cap="none" strike="noStrike">
                <a:solidFill>
                  <a:schemeClr val="dk1"/>
                </a:solidFill>
                <a:latin typeface="Arial"/>
                <a:ea typeface="Arial"/>
                <a:cs typeface="Arial"/>
                <a:sym typeface="Arial"/>
              </a:endParaRPr>
            </a:p>
            <a:p>
              <a:pPr indent="-171450" lvl="2" marL="342900" marR="0" rtl="0" algn="l">
                <a:lnSpc>
                  <a:spcPct val="90000"/>
                </a:lnSpc>
                <a:spcBef>
                  <a:spcPts val="27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RTGS</a:t>
              </a:r>
              <a:endParaRPr/>
            </a:p>
          </p:txBody>
        </p:sp>
      </p:grpSp>
      <p:sp>
        <p:nvSpPr>
          <p:cNvPr id="672" name="Google Shape;672;p23"/>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24"/>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Unacceptable Risks are … </a:t>
            </a:r>
            <a:endParaRPr/>
          </a:p>
        </p:txBody>
      </p:sp>
      <p:sp>
        <p:nvSpPr>
          <p:cNvPr id="679" name="Google Shape;679;p24"/>
          <p:cNvSpPr txBox="1"/>
          <p:nvPr>
            <p:ph idx="1" type="body"/>
          </p:nvPr>
        </p:nvSpPr>
        <p:spPr>
          <a:xfrm>
            <a:off x="152400" y="838200"/>
            <a:ext cx="8915400" cy="5181600"/>
          </a:xfrm>
          <a:prstGeom prst="rect">
            <a:avLst/>
          </a:prstGeom>
          <a:noFill/>
          <a:ln>
            <a:noFill/>
          </a:ln>
        </p:spPr>
        <p:txBody>
          <a:bodyPr anchorCtr="0" anchor="t" bIns="45700" lIns="91425" spcFirstLastPara="1" rIns="91425" wrap="square" tIns="45700">
            <a:noAutofit/>
          </a:bodyPr>
          <a:lstStyle/>
          <a:p>
            <a:pPr indent="-231775" lvl="0" marL="231775" rtl="0" algn="l">
              <a:spcBef>
                <a:spcPts val="0"/>
              </a:spcBef>
              <a:spcAft>
                <a:spcPts val="0"/>
              </a:spcAft>
              <a:buClr>
                <a:schemeClr val="dk1"/>
              </a:buClr>
              <a:buSzPts val="2000"/>
              <a:buFont typeface="Noto Sans Symbols"/>
              <a:buChar char="▪"/>
            </a:pPr>
            <a:r>
              <a:rPr lang="en-US"/>
              <a:t>The Merchant is known to be a fraud</a:t>
            </a:r>
            <a:endParaRPr/>
          </a:p>
          <a:p>
            <a:pPr indent="-231775" lvl="0" marL="231775" rtl="0" algn="l">
              <a:spcBef>
                <a:spcPts val="400"/>
              </a:spcBef>
              <a:spcAft>
                <a:spcPts val="0"/>
              </a:spcAft>
              <a:buClr>
                <a:schemeClr val="dk1"/>
              </a:buClr>
              <a:buSzPts val="2000"/>
              <a:buFont typeface="Noto Sans Symbols"/>
              <a:buChar char="▪"/>
            </a:pPr>
            <a:r>
              <a:rPr lang="en-US"/>
              <a:t>Merchants usual day limit has crossed 5 times over</a:t>
            </a:r>
            <a:endParaRPr/>
          </a:p>
          <a:p>
            <a:pPr indent="-231775" lvl="0" marL="231775" rtl="0" algn="l">
              <a:spcBef>
                <a:spcPts val="400"/>
              </a:spcBef>
              <a:spcAft>
                <a:spcPts val="0"/>
              </a:spcAft>
              <a:buClr>
                <a:schemeClr val="dk1"/>
              </a:buClr>
              <a:buSzPts val="2000"/>
              <a:buFont typeface="Noto Sans Symbols"/>
              <a:buChar char="▪"/>
            </a:pPr>
            <a:r>
              <a:rPr lang="en-US"/>
              <a:t>The Terminal is suddenly firing large number of transactions</a:t>
            </a:r>
            <a:endParaRPr/>
          </a:p>
          <a:p>
            <a:pPr indent="-231775" lvl="0" marL="231775" rtl="0" algn="l">
              <a:spcBef>
                <a:spcPts val="400"/>
              </a:spcBef>
              <a:spcAft>
                <a:spcPts val="0"/>
              </a:spcAft>
              <a:buClr>
                <a:schemeClr val="dk1"/>
              </a:buClr>
              <a:buSzPts val="2000"/>
              <a:buFont typeface="Noto Sans Symbols"/>
              <a:buChar char="▪"/>
            </a:pPr>
            <a:r>
              <a:rPr lang="en-US"/>
              <a:t>The Card is an expired card</a:t>
            </a:r>
            <a:endParaRPr/>
          </a:p>
          <a:p>
            <a:pPr indent="-231775" lvl="0" marL="231775" rtl="0" algn="l">
              <a:spcBef>
                <a:spcPts val="400"/>
              </a:spcBef>
              <a:spcAft>
                <a:spcPts val="0"/>
              </a:spcAft>
              <a:buClr>
                <a:schemeClr val="dk1"/>
              </a:buClr>
              <a:buSzPts val="2000"/>
              <a:buFont typeface="Noto Sans Symbols"/>
              <a:buChar char="▪"/>
            </a:pPr>
            <a:r>
              <a:rPr lang="en-US"/>
              <a:t>The Card has been reported to be stolen</a:t>
            </a:r>
            <a:endParaRPr/>
          </a:p>
          <a:p>
            <a:pPr indent="-231775" lvl="0" marL="231775" rtl="0" algn="l">
              <a:spcBef>
                <a:spcPts val="400"/>
              </a:spcBef>
              <a:spcAft>
                <a:spcPts val="0"/>
              </a:spcAft>
              <a:buClr>
                <a:schemeClr val="dk1"/>
              </a:buClr>
              <a:buSzPts val="2000"/>
              <a:buFont typeface="Noto Sans Symbols"/>
              <a:buChar char="▪"/>
            </a:pPr>
            <a:r>
              <a:rPr lang="en-US"/>
              <a:t>The Acquiring or Issuing Bank is bankrupt</a:t>
            </a:r>
            <a:endParaRPr/>
          </a:p>
          <a:p>
            <a:pPr indent="-231775" lvl="0" marL="231775" rtl="0" algn="l">
              <a:spcBef>
                <a:spcPts val="400"/>
              </a:spcBef>
              <a:spcAft>
                <a:spcPts val="0"/>
              </a:spcAft>
              <a:buClr>
                <a:schemeClr val="dk1"/>
              </a:buClr>
              <a:buSzPts val="2000"/>
              <a:buFont typeface="Noto Sans Symbols"/>
              <a:buChar char="▪"/>
            </a:pPr>
            <a:r>
              <a:rPr lang="en-US"/>
              <a:t>The Card Holder purchased from India and 1 hour later purchased from UK</a:t>
            </a:r>
            <a:endParaRPr/>
          </a:p>
          <a:p>
            <a:pPr indent="-231775" lvl="0" marL="231775" rtl="0" algn="l">
              <a:spcBef>
                <a:spcPts val="400"/>
              </a:spcBef>
              <a:spcAft>
                <a:spcPts val="0"/>
              </a:spcAft>
              <a:buClr>
                <a:schemeClr val="dk1"/>
              </a:buClr>
              <a:buSzPts val="2000"/>
              <a:buFont typeface="Noto Sans Symbols"/>
              <a:buChar char="▪"/>
            </a:pPr>
            <a:r>
              <a:rPr lang="en-US"/>
              <a:t>The Card Holder usually buys in range of Rs 2000, but suddenly there is a purchase is Rs 200,000 that too from a location she usually does not buy</a:t>
            </a:r>
            <a:endParaRPr/>
          </a:p>
          <a:p>
            <a:pPr indent="-231775" lvl="0" marL="231775" rtl="0" algn="l">
              <a:spcBef>
                <a:spcPts val="400"/>
              </a:spcBef>
              <a:spcAft>
                <a:spcPts val="0"/>
              </a:spcAft>
              <a:buClr>
                <a:schemeClr val="dk1"/>
              </a:buClr>
              <a:buSzPts val="2000"/>
              <a:buFont typeface="Noto Sans Symbols"/>
              <a:buChar char="▪"/>
            </a:pPr>
            <a:r>
              <a:rPr lang="en-US"/>
              <a:t>… and many more …</a:t>
            </a:r>
            <a:endParaRPr/>
          </a:p>
        </p:txBody>
      </p:sp>
      <p:sp>
        <p:nvSpPr>
          <p:cNvPr id="680" name="Google Shape;680;p24"/>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81" name="Google Shape;681;p24"/>
          <p:cNvSpPr txBox="1"/>
          <p:nvPr/>
        </p:nvSpPr>
        <p:spPr>
          <a:xfrm>
            <a:off x="304800" y="4819471"/>
            <a:ext cx="845622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CD6209"/>
                </a:solidFill>
                <a:latin typeface="Arial"/>
                <a:ea typeface="Arial"/>
                <a:cs typeface="Arial"/>
                <a:sym typeface="Arial"/>
              </a:rPr>
              <a:t>To deal with this each Relationship boundary need to have Profiles pre computed</a:t>
            </a:r>
            <a:endParaRPr/>
          </a:p>
          <a:p>
            <a:pPr indent="-114300" lvl="0" marL="0" marR="0" rtl="0" algn="l">
              <a:spcBef>
                <a:spcPts val="0"/>
              </a:spcBef>
              <a:spcAft>
                <a:spcPts val="0"/>
              </a:spcAft>
              <a:buClr>
                <a:srgbClr val="CD6209"/>
              </a:buClr>
              <a:buSzPts val="1800"/>
              <a:buFont typeface="Arial"/>
              <a:buChar char="-"/>
            </a:pPr>
            <a:r>
              <a:rPr lang="en-US" sz="1800">
                <a:solidFill>
                  <a:srgbClr val="CD6209"/>
                </a:solidFill>
                <a:latin typeface="Arial"/>
                <a:ea typeface="Arial"/>
                <a:cs typeface="Arial"/>
                <a:sym typeface="Arial"/>
              </a:rPr>
              <a:t>  Issuer would know the </a:t>
            </a:r>
            <a:r>
              <a:rPr b="1" lang="en-US" sz="1800">
                <a:solidFill>
                  <a:srgbClr val="CD6209"/>
                </a:solidFill>
                <a:latin typeface="Arial"/>
                <a:ea typeface="Arial"/>
                <a:cs typeface="Arial"/>
                <a:sym typeface="Arial"/>
              </a:rPr>
              <a:t>buying pattern </a:t>
            </a:r>
            <a:r>
              <a:rPr lang="en-US" sz="1800">
                <a:solidFill>
                  <a:srgbClr val="CD6209"/>
                </a:solidFill>
                <a:latin typeface="Arial"/>
                <a:ea typeface="Arial"/>
                <a:cs typeface="Arial"/>
                <a:sym typeface="Arial"/>
              </a:rPr>
              <a:t>of card holder</a:t>
            </a:r>
            <a:endParaRPr/>
          </a:p>
          <a:p>
            <a:pPr indent="-114300" lvl="0" marL="0" marR="0" rtl="0" algn="l">
              <a:spcBef>
                <a:spcPts val="0"/>
              </a:spcBef>
              <a:spcAft>
                <a:spcPts val="0"/>
              </a:spcAft>
              <a:buClr>
                <a:srgbClr val="CD6209"/>
              </a:buClr>
              <a:buSzPts val="1800"/>
              <a:buFont typeface="Arial"/>
              <a:buChar char="-"/>
            </a:pPr>
            <a:r>
              <a:rPr lang="en-US" sz="1800">
                <a:solidFill>
                  <a:srgbClr val="CD6209"/>
                </a:solidFill>
                <a:latin typeface="Arial"/>
                <a:ea typeface="Arial"/>
                <a:cs typeface="Arial"/>
                <a:sym typeface="Arial"/>
              </a:rPr>
              <a:t>  Acquirer would know the </a:t>
            </a:r>
            <a:r>
              <a:rPr b="1" lang="en-US" sz="1800">
                <a:solidFill>
                  <a:srgbClr val="CD6209"/>
                </a:solidFill>
                <a:latin typeface="Arial"/>
                <a:ea typeface="Arial"/>
                <a:cs typeface="Arial"/>
                <a:sym typeface="Arial"/>
              </a:rPr>
              <a:t>merchant sell pattern </a:t>
            </a:r>
            <a:r>
              <a:rPr lang="en-US" sz="1800">
                <a:solidFill>
                  <a:srgbClr val="CD6209"/>
                </a:solidFill>
                <a:latin typeface="Arial"/>
                <a:ea typeface="Arial"/>
                <a:cs typeface="Arial"/>
                <a:sym typeface="Arial"/>
              </a:rPr>
              <a:t>terminal wise</a:t>
            </a:r>
            <a:endParaRPr/>
          </a:p>
          <a:p>
            <a:pPr indent="-114300" lvl="0" marL="0" marR="0" rtl="0" algn="l">
              <a:spcBef>
                <a:spcPts val="0"/>
              </a:spcBef>
              <a:spcAft>
                <a:spcPts val="0"/>
              </a:spcAft>
              <a:buClr>
                <a:srgbClr val="CD6209"/>
              </a:buClr>
              <a:buSzPts val="1800"/>
              <a:buFont typeface="Arial"/>
              <a:buChar char="-"/>
            </a:pPr>
            <a:r>
              <a:rPr lang="en-US" sz="1800">
                <a:solidFill>
                  <a:srgbClr val="CD6209"/>
                </a:solidFill>
                <a:latin typeface="Arial"/>
                <a:ea typeface="Arial"/>
                <a:cs typeface="Arial"/>
                <a:sym typeface="Arial"/>
              </a:rPr>
              <a:t>  Network would know </a:t>
            </a:r>
            <a:r>
              <a:rPr b="1" lang="en-US" sz="1800">
                <a:solidFill>
                  <a:srgbClr val="CD6209"/>
                </a:solidFill>
                <a:latin typeface="Arial"/>
                <a:ea typeface="Arial"/>
                <a:cs typeface="Arial"/>
                <a:sym typeface="Arial"/>
              </a:rPr>
              <a:t>authorization / settlement pattern </a:t>
            </a:r>
            <a:r>
              <a:rPr lang="en-US" sz="1800">
                <a:solidFill>
                  <a:srgbClr val="CD6209"/>
                </a:solidFill>
                <a:latin typeface="Arial"/>
                <a:ea typeface="Arial"/>
                <a:cs typeface="Arial"/>
                <a:sym typeface="Arial"/>
              </a:rPr>
              <a:t>of banks</a:t>
            </a:r>
            <a:endParaRPr/>
          </a:p>
        </p:txBody>
      </p:sp>
      <p:pic>
        <p:nvPicPr>
          <p:cNvPr descr="shutterstock_2295719.JPG" id="682" name="Google Shape;682;p24"/>
          <p:cNvPicPr preferRelativeResize="0"/>
          <p:nvPr/>
        </p:nvPicPr>
        <p:blipFill rotWithShape="1">
          <a:blip r:embed="rId3">
            <a:alphaModFix/>
          </a:blip>
          <a:srcRect b="0" l="0" r="0" t="0"/>
          <a:stretch/>
        </p:blipFill>
        <p:spPr>
          <a:xfrm>
            <a:off x="7670063" y="721056"/>
            <a:ext cx="1473937" cy="2209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25"/>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Relationship Model – Monitors</a:t>
            </a:r>
            <a:endParaRPr/>
          </a:p>
        </p:txBody>
      </p:sp>
      <p:sp>
        <p:nvSpPr>
          <p:cNvPr id="689" name="Google Shape;689;p25"/>
          <p:cNvSpPr txBox="1"/>
          <p:nvPr>
            <p:ph idx="1" type="body"/>
          </p:nvPr>
        </p:nvSpPr>
        <p:spPr>
          <a:xfrm>
            <a:off x="228600" y="838200"/>
            <a:ext cx="8686800" cy="5181600"/>
          </a:xfrm>
          <a:prstGeom prst="rect">
            <a:avLst/>
          </a:prstGeom>
          <a:noFill/>
          <a:ln>
            <a:noFill/>
          </a:ln>
        </p:spPr>
        <p:txBody>
          <a:bodyPr anchorCtr="0" anchor="t" bIns="45700" lIns="91425" spcFirstLastPara="1" rIns="91425" wrap="square" tIns="45700">
            <a:noAutofit/>
          </a:bodyPr>
          <a:lstStyle/>
          <a:p>
            <a:pPr indent="-215900" lvl="0" marL="342900" rtl="0" algn="l">
              <a:spcBef>
                <a:spcPts val="0"/>
              </a:spcBef>
              <a:spcAft>
                <a:spcPts val="0"/>
              </a:spcAft>
              <a:buClr>
                <a:schemeClr val="dk1"/>
              </a:buClr>
              <a:buSzPts val="2000"/>
              <a:buNone/>
            </a:pPr>
            <a:r>
              <a:t/>
            </a:r>
            <a:endParaRPr/>
          </a:p>
        </p:txBody>
      </p:sp>
      <p:sp>
        <p:nvSpPr>
          <p:cNvPr id="690" name="Google Shape;690;p25"/>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Program Files\Microsoft Office\MEDIA\CAGCAT10\j0186348.wmf" id="691" name="Google Shape;691;p25"/>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692" name="Google Shape;692;p25"/>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693" name="Google Shape;693;p25"/>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694" name="Google Shape;694;p25"/>
          <p:cNvSpPr txBox="1"/>
          <p:nvPr/>
        </p:nvSpPr>
        <p:spPr>
          <a:xfrm>
            <a:off x="7362254" y="1143000"/>
            <a:ext cx="18579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Calibri"/>
                <a:ea typeface="Calibri"/>
                <a:cs typeface="Calibri"/>
                <a:sym typeface="Calibri"/>
              </a:rPr>
              <a:t>Merchant Acquiring</a:t>
            </a:r>
            <a:endParaRPr/>
          </a:p>
        </p:txBody>
      </p:sp>
      <p:sp>
        <p:nvSpPr>
          <p:cNvPr id="695" name="Google Shape;695;p25"/>
          <p:cNvSpPr txBox="1"/>
          <p:nvPr/>
        </p:nvSpPr>
        <p:spPr>
          <a:xfrm>
            <a:off x="304800" y="1143000"/>
            <a:ext cx="12682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Calibri"/>
                <a:ea typeface="Calibri"/>
                <a:cs typeface="Calibri"/>
                <a:sym typeface="Calibri"/>
              </a:rPr>
              <a:t>Card Issuing</a:t>
            </a:r>
            <a:endParaRPr/>
          </a:p>
        </p:txBody>
      </p:sp>
      <p:grpSp>
        <p:nvGrpSpPr>
          <p:cNvPr id="696" name="Google Shape;696;p25"/>
          <p:cNvGrpSpPr/>
          <p:nvPr/>
        </p:nvGrpSpPr>
        <p:grpSpPr>
          <a:xfrm>
            <a:off x="3429000" y="1143000"/>
            <a:ext cx="2133600" cy="1066800"/>
            <a:chOff x="3429000" y="1143000"/>
            <a:chExt cx="2133600" cy="1066800"/>
          </a:xfrm>
        </p:grpSpPr>
        <p:pic>
          <p:nvPicPr>
            <p:cNvPr descr="Mastercard Worldwide Logo.svg" id="697" name="Google Shape;697;p25">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698" name="Google Shape;698;p25">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699" name="Google Shape;699;p25">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700" name="Google Shape;700;p25"/>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701" name="Google Shape;701;p25"/>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702" name="Google Shape;702;p25"/>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703" name="Google Shape;703;p25"/>
          <p:cNvSpPr/>
          <p:nvPr/>
        </p:nvSpPr>
        <p:spPr>
          <a:xfrm>
            <a:off x="1905000" y="1371600"/>
            <a:ext cx="1295400" cy="533400"/>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25"/>
          <p:cNvSpPr/>
          <p:nvPr/>
        </p:nvSpPr>
        <p:spPr>
          <a:xfrm>
            <a:off x="5791200" y="1371600"/>
            <a:ext cx="1295400" cy="533400"/>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5" name="Google Shape;705;p25"/>
          <p:cNvSpPr/>
          <p:nvPr/>
        </p:nvSpPr>
        <p:spPr>
          <a:xfrm rot="2598322">
            <a:off x="527230" y="3081116"/>
            <a:ext cx="914400" cy="381000"/>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Google Shape;706;p25"/>
          <p:cNvSpPr/>
          <p:nvPr/>
        </p:nvSpPr>
        <p:spPr>
          <a:xfrm rot="7998322">
            <a:off x="7702370" y="3081115"/>
            <a:ext cx="914400" cy="381000"/>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7" name="Google Shape;707;p25"/>
          <p:cNvSpPr/>
          <p:nvPr/>
        </p:nvSpPr>
        <p:spPr>
          <a:xfrm>
            <a:off x="3352800" y="4191000"/>
            <a:ext cx="2286000" cy="533400"/>
          </a:xfrm>
          <a:prstGeom prst="leftRightArrow">
            <a:avLst>
              <a:gd fmla="val 50000" name="adj1"/>
              <a:gd fmla="val 50000" name="adj2"/>
            </a:avLst>
          </a:prstGeom>
          <a:noFill/>
          <a:ln cap="flat" cmpd="sng" w="25400">
            <a:solidFill>
              <a:srgbClr val="395E8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2"/>
                </a:solidFill>
                <a:latin typeface="Calibri"/>
                <a:ea typeface="Calibri"/>
                <a:cs typeface="Calibri"/>
                <a:sym typeface="Calibri"/>
              </a:rPr>
              <a:t>VALUE EXCHANGE</a:t>
            </a:r>
            <a:endParaRPr/>
          </a:p>
        </p:txBody>
      </p:sp>
      <p:sp>
        <p:nvSpPr>
          <p:cNvPr id="708" name="Google Shape;708;p25"/>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Google Shape;709;p25"/>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stercard Worldwide Logo.svg" id="710" name="Google Shape;710;p25">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711" name="Google Shape;711;p25">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712" name="Google Shape;712;p25">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713" name="Google Shape;713;p25"/>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stercard Worldwide Logo.svg" id="714" name="Google Shape;714;p25">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715" name="Google Shape;715;p25">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716" name="Google Shape;716;p25"/>
          <p:cNvSpPr txBox="1"/>
          <p:nvPr/>
        </p:nvSpPr>
        <p:spPr>
          <a:xfrm>
            <a:off x="4800600" y="2514600"/>
            <a:ext cx="10900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F7F7F"/>
                </a:solidFill>
                <a:latin typeface="Calibri"/>
                <a:ea typeface="Calibri"/>
                <a:cs typeface="Calibri"/>
                <a:sym typeface="Calibri"/>
              </a:rPr>
              <a:t>We Accept</a:t>
            </a:r>
            <a:endParaRPr/>
          </a:p>
        </p:txBody>
      </p:sp>
      <p:sp>
        <p:nvSpPr>
          <p:cNvPr id="717" name="Google Shape;717;p25"/>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Visa Inc. logo.svg" id="718" name="Google Shape;718;p25">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719" name="Google Shape;719;p25"/>
          <p:cNvSpPr txBox="1"/>
          <p:nvPr/>
        </p:nvSpPr>
        <p:spPr>
          <a:xfrm>
            <a:off x="2819400" y="2514600"/>
            <a:ext cx="8915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F7F7F"/>
                </a:solidFill>
                <a:latin typeface="Calibri"/>
                <a:ea typeface="Calibri"/>
                <a:cs typeface="Calibri"/>
                <a:sym typeface="Calibri"/>
              </a:rPr>
              <a:t>My Card</a:t>
            </a:r>
            <a:endParaRPr/>
          </a:p>
        </p:txBody>
      </p:sp>
      <p:sp>
        <p:nvSpPr>
          <p:cNvPr id="720" name="Google Shape;720;p25"/>
          <p:cNvSpPr txBox="1"/>
          <p:nvPr/>
        </p:nvSpPr>
        <p:spPr>
          <a:xfrm>
            <a:off x="3645717" y="762000"/>
            <a:ext cx="16882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Calibri"/>
                <a:ea typeface="Calibri"/>
                <a:cs typeface="Calibri"/>
                <a:sym typeface="Calibri"/>
              </a:rPr>
              <a:t>Payment Network</a:t>
            </a:r>
            <a:endParaRPr/>
          </a:p>
        </p:txBody>
      </p:sp>
      <p:sp>
        <p:nvSpPr>
          <p:cNvPr id="721" name="Google Shape;721;p25"/>
          <p:cNvSpPr txBox="1"/>
          <p:nvPr/>
        </p:nvSpPr>
        <p:spPr>
          <a:xfrm>
            <a:off x="609600" y="5334000"/>
            <a:ext cx="82296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Narrow"/>
                <a:ea typeface="Arial Narrow"/>
                <a:cs typeface="Arial Narrow"/>
                <a:sym typeface="Arial Narrow"/>
              </a:rPr>
              <a:t>Trust</a:t>
            </a:r>
            <a:r>
              <a:rPr lang="en-US" sz="1800">
                <a:solidFill>
                  <a:schemeClr val="dk1"/>
                </a:solidFill>
                <a:latin typeface="Arial Narrow"/>
                <a:ea typeface="Arial Narrow"/>
                <a:cs typeface="Arial Narrow"/>
                <a:sym typeface="Arial Narrow"/>
              </a:rPr>
              <a:t> needs to be </a:t>
            </a:r>
            <a:r>
              <a:rPr b="1" lang="en-US" sz="1800">
                <a:solidFill>
                  <a:schemeClr val="dk1"/>
                </a:solidFill>
                <a:latin typeface="Arial Narrow"/>
                <a:ea typeface="Arial Narrow"/>
                <a:cs typeface="Arial Narrow"/>
                <a:sym typeface="Arial Narrow"/>
              </a:rPr>
              <a:t>Monitored</a:t>
            </a:r>
            <a:r>
              <a:rPr lang="en-US" sz="1800">
                <a:solidFill>
                  <a:schemeClr val="dk1"/>
                </a:solidFill>
                <a:latin typeface="Arial Narrow"/>
                <a:ea typeface="Arial Narrow"/>
                <a:cs typeface="Arial Narrow"/>
                <a:sym typeface="Arial Narrow"/>
              </a:rPr>
              <a:t> against the </a:t>
            </a:r>
            <a:r>
              <a:rPr b="1" lang="en-US" sz="1800">
                <a:solidFill>
                  <a:schemeClr val="dk1"/>
                </a:solidFill>
                <a:latin typeface="Arial Narrow"/>
                <a:ea typeface="Arial Narrow"/>
                <a:cs typeface="Arial Narrow"/>
                <a:sym typeface="Arial Narrow"/>
              </a:rPr>
              <a:t>Performance</a:t>
            </a:r>
            <a:r>
              <a:rPr lang="en-US" sz="1800">
                <a:solidFill>
                  <a:schemeClr val="dk1"/>
                </a:solidFill>
                <a:latin typeface="Arial Narrow"/>
                <a:ea typeface="Arial Narrow"/>
                <a:cs typeface="Arial Narrow"/>
                <a:sym typeface="Arial Narrow"/>
              </a:rPr>
              <a:t> to </a:t>
            </a:r>
            <a:r>
              <a:rPr b="1" lang="en-US" sz="1800">
                <a:solidFill>
                  <a:schemeClr val="dk1"/>
                </a:solidFill>
                <a:latin typeface="Arial Narrow"/>
                <a:ea typeface="Arial Narrow"/>
                <a:cs typeface="Arial Narrow"/>
                <a:sym typeface="Arial Narrow"/>
              </a:rPr>
              <a:t>protect Network Brand</a:t>
            </a:r>
            <a:endParaRPr/>
          </a:p>
          <a:p>
            <a:pPr indent="0" lvl="0" marL="0" marR="0" rtl="0" algn="ctr">
              <a:spcBef>
                <a:spcPts val="0"/>
              </a:spcBef>
              <a:spcAft>
                <a:spcPts val="0"/>
              </a:spcAft>
              <a:buNone/>
            </a:pPr>
            <a:r>
              <a:rPr lang="en-US" sz="1800">
                <a:solidFill>
                  <a:schemeClr val="dk1"/>
                </a:solidFill>
                <a:latin typeface="Arial Narrow"/>
                <a:ea typeface="Arial Narrow"/>
                <a:cs typeface="Arial Narrow"/>
                <a:sym typeface="Arial Narrow"/>
              </a:rPr>
              <a:t>Network Brand is the most </a:t>
            </a:r>
            <a:r>
              <a:rPr b="1" lang="en-US" sz="1800">
                <a:solidFill>
                  <a:schemeClr val="dk1"/>
                </a:solidFill>
                <a:latin typeface="Arial Narrow"/>
                <a:ea typeface="Arial Narrow"/>
                <a:cs typeface="Arial Narrow"/>
                <a:sym typeface="Arial Narrow"/>
              </a:rPr>
              <a:t>important Trust parameters that enables Value Exchange</a:t>
            </a:r>
            <a:endParaRPr/>
          </a:p>
        </p:txBody>
      </p:sp>
      <p:sp>
        <p:nvSpPr>
          <p:cNvPr id="722" name="Google Shape;722;p25"/>
          <p:cNvSpPr txBox="1"/>
          <p:nvPr/>
        </p:nvSpPr>
        <p:spPr>
          <a:xfrm>
            <a:off x="1371600" y="762000"/>
            <a:ext cx="20697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Business Monitors</a:t>
            </a:r>
            <a:endParaRPr/>
          </a:p>
        </p:txBody>
      </p:sp>
      <p:sp>
        <p:nvSpPr>
          <p:cNvPr id="723" name="Google Shape;723;p25"/>
          <p:cNvSpPr txBox="1"/>
          <p:nvPr/>
        </p:nvSpPr>
        <p:spPr>
          <a:xfrm>
            <a:off x="5715000" y="762000"/>
            <a:ext cx="20697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Business Monitors</a:t>
            </a:r>
            <a:endParaRPr/>
          </a:p>
        </p:txBody>
      </p:sp>
      <p:sp>
        <p:nvSpPr>
          <p:cNvPr id="724" name="Google Shape;724;p25"/>
          <p:cNvSpPr txBox="1"/>
          <p:nvPr/>
        </p:nvSpPr>
        <p:spPr>
          <a:xfrm>
            <a:off x="7907764" y="3657600"/>
            <a:ext cx="114646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Merchant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Profile</a:t>
            </a:r>
            <a:endParaRPr/>
          </a:p>
        </p:txBody>
      </p:sp>
      <p:sp>
        <p:nvSpPr>
          <p:cNvPr id="725" name="Google Shape;725;p25"/>
          <p:cNvSpPr txBox="1"/>
          <p:nvPr/>
        </p:nvSpPr>
        <p:spPr>
          <a:xfrm>
            <a:off x="304800" y="3657600"/>
            <a:ext cx="83869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Profile</a:t>
            </a:r>
            <a:endParaRPr/>
          </a:p>
        </p:txBody>
      </p:sp>
      <p:sp>
        <p:nvSpPr>
          <p:cNvPr id="726" name="Google Shape;726;p25"/>
          <p:cNvSpPr/>
          <p:nvPr/>
        </p:nvSpPr>
        <p:spPr>
          <a:xfrm>
            <a:off x="2286000" y="1143000"/>
            <a:ext cx="533400" cy="533400"/>
          </a:xfrm>
          <a:prstGeom prst="flowChartSummingJunction">
            <a:avLst/>
          </a:prstGeom>
          <a:solidFill>
            <a:srgbClr val="E5B8B7"/>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7" name="Google Shape;727;p25"/>
          <p:cNvSpPr/>
          <p:nvPr/>
        </p:nvSpPr>
        <p:spPr>
          <a:xfrm>
            <a:off x="6172200" y="1143000"/>
            <a:ext cx="533400" cy="533400"/>
          </a:xfrm>
          <a:prstGeom prst="flowChartSummingJunction">
            <a:avLst/>
          </a:prstGeom>
          <a:solidFill>
            <a:srgbClr val="E5B8B7"/>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8" name="Google Shape;728;p25"/>
          <p:cNvSpPr/>
          <p:nvPr/>
        </p:nvSpPr>
        <p:spPr>
          <a:xfrm>
            <a:off x="7900086" y="3010929"/>
            <a:ext cx="533400" cy="533400"/>
          </a:xfrm>
          <a:prstGeom prst="flowChartSummingJunction">
            <a:avLst/>
          </a:prstGeom>
          <a:solidFill>
            <a:srgbClr val="E5B8B7"/>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Google Shape;729;p25"/>
          <p:cNvSpPr/>
          <p:nvPr/>
        </p:nvSpPr>
        <p:spPr>
          <a:xfrm>
            <a:off x="722871" y="2984157"/>
            <a:ext cx="533400" cy="533400"/>
          </a:xfrm>
          <a:prstGeom prst="flowChartSummingJunction">
            <a:avLst/>
          </a:prstGeom>
          <a:solidFill>
            <a:srgbClr val="E5B8B7"/>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730" name="Google Shape;730;p25"/>
          <p:cNvGrpSpPr/>
          <p:nvPr/>
        </p:nvGrpSpPr>
        <p:grpSpPr>
          <a:xfrm>
            <a:off x="0" y="762000"/>
            <a:ext cx="9144000" cy="5287586"/>
            <a:chOff x="228600" y="1143000"/>
            <a:chExt cx="8610600" cy="4906586"/>
          </a:xfrm>
        </p:grpSpPr>
        <p:pic>
          <p:nvPicPr>
            <p:cNvPr descr="http://upload.wikimedia.org/wikipedia/commons/thumb/e/ee/Missouri_missile_BGM-109_Tomahawk.JPG/220px-Missouri_missile_BGM-109_Tomahawk.JPG" id="731" name="Google Shape;731;p25">
              <a:hlinkClick r:id="rId21"/>
            </p:cNvPr>
            <p:cNvPicPr preferRelativeResize="0"/>
            <p:nvPr/>
          </p:nvPicPr>
          <p:blipFill rotWithShape="1">
            <a:blip r:embed="rId22">
              <a:alphaModFix/>
            </a:blip>
            <a:srcRect b="0" l="0" r="0" t="0"/>
            <a:stretch/>
          </p:blipFill>
          <p:spPr>
            <a:xfrm>
              <a:off x="228600" y="1143000"/>
              <a:ext cx="8610600" cy="4906586"/>
            </a:xfrm>
            <a:prstGeom prst="rect">
              <a:avLst/>
            </a:prstGeom>
            <a:noFill/>
            <a:ln>
              <a:noFill/>
            </a:ln>
          </p:spPr>
        </p:pic>
        <p:sp>
          <p:nvSpPr>
            <p:cNvPr id="732" name="Google Shape;732;p25"/>
            <p:cNvSpPr txBox="1"/>
            <p:nvPr/>
          </p:nvSpPr>
          <p:spPr>
            <a:xfrm>
              <a:off x="4103370" y="1329109"/>
              <a:ext cx="4507230" cy="1228078"/>
            </a:xfrm>
            <a:prstGeom prst="rect">
              <a:avLst/>
            </a:prstGeom>
            <a:solidFill>
              <a:srgbClr val="0070C0"/>
            </a:solid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Even before the first missile was fired, Payment Network Monitors detected the war was imminent as huge cash withdrawal s were happening in Iraq</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26"/>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Relationship Model – Monitors</a:t>
            </a:r>
            <a:endParaRPr/>
          </a:p>
        </p:txBody>
      </p:sp>
      <p:sp>
        <p:nvSpPr>
          <p:cNvPr id="739" name="Google Shape;739;p26"/>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Program Files\Microsoft Office\MEDIA\CAGCAT10\j0186348.wmf" id="740" name="Google Shape;740;p26"/>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741" name="Google Shape;741;p26"/>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742" name="Google Shape;742;p26"/>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743" name="Google Shape;743;p26"/>
          <p:cNvSpPr txBox="1"/>
          <p:nvPr/>
        </p:nvSpPr>
        <p:spPr>
          <a:xfrm>
            <a:off x="7362254" y="1143000"/>
            <a:ext cx="18579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Arial"/>
                <a:ea typeface="Arial"/>
                <a:cs typeface="Arial"/>
                <a:sym typeface="Arial"/>
              </a:rPr>
              <a:t>Merchant Acquiring</a:t>
            </a:r>
            <a:endParaRPr/>
          </a:p>
        </p:txBody>
      </p:sp>
      <p:sp>
        <p:nvSpPr>
          <p:cNvPr id="744" name="Google Shape;744;p26"/>
          <p:cNvSpPr txBox="1"/>
          <p:nvPr/>
        </p:nvSpPr>
        <p:spPr>
          <a:xfrm>
            <a:off x="304800" y="1143000"/>
            <a:ext cx="12682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Arial"/>
                <a:ea typeface="Arial"/>
                <a:cs typeface="Arial"/>
                <a:sym typeface="Arial"/>
              </a:rPr>
              <a:t>Card Issuing</a:t>
            </a:r>
            <a:endParaRPr/>
          </a:p>
        </p:txBody>
      </p:sp>
      <p:grpSp>
        <p:nvGrpSpPr>
          <p:cNvPr id="745" name="Google Shape;745;p26"/>
          <p:cNvGrpSpPr/>
          <p:nvPr/>
        </p:nvGrpSpPr>
        <p:grpSpPr>
          <a:xfrm>
            <a:off x="3429000" y="1143000"/>
            <a:ext cx="2133600" cy="1066800"/>
            <a:chOff x="3429000" y="1143000"/>
            <a:chExt cx="2133600" cy="1066800"/>
          </a:xfrm>
        </p:grpSpPr>
        <p:pic>
          <p:nvPicPr>
            <p:cNvPr descr="Mastercard Worldwide Logo.svg" id="746" name="Google Shape;746;p26">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747" name="Google Shape;747;p26">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748" name="Google Shape;748;p26">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749" name="Google Shape;749;p26"/>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grpSp>
      <p:pic>
        <p:nvPicPr>
          <p:cNvPr id="750" name="Google Shape;750;p26"/>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751" name="Google Shape;751;p26"/>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752" name="Google Shape;752;p26"/>
          <p:cNvSpPr/>
          <p:nvPr/>
        </p:nvSpPr>
        <p:spPr>
          <a:xfrm>
            <a:off x="1905000" y="1371600"/>
            <a:ext cx="1295400" cy="533400"/>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53" name="Google Shape;753;p26"/>
          <p:cNvSpPr/>
          <p:nvPr/>
        </p:nvSpPr>
        <p:spPr>
          <a:xfrm>
            <a:off x="5791200" y="1371600"/>
            <a:ext cx="1295400" cy="533400"/>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54" name="Google Shape;754;p26"/>
          <p:cNvSpPr/>
          <p:nvPr/>
        </p:nvSpPr>
        <p:spPr>
          <a:xfrm rot="2598322">
            <a:off x="343756" y="3086486"/>
            <a:ext cx="1240326" cy="513043"/>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55" name="Google Shape;755;p26"/>
          <p:cNvSpPr/>
          <p:nvPr/>
        </p:nvSpPr>
        <p:spPr>
          <a:xfrm rot="7998322">
            <a:off x="7658333" y="2988820"/>
            <a:ext cx="1292590" cy="460313"/>
          </a:xfrm>
          <a:prstGeom prst="lef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56" name="Google Shape;756;p26"/>
          <p:cNvSpPr/>
          <p:nvPr/>
        </p:nvSpPr>
        <p:spPr>
          <a:xfrm>
            <a:off x="3352800" y="4191000"/>
            <a:ext cx="2286000" cy="533400"/>
          </a:xfrm>
          <a:prstGeom prst="leftRightArrow">
            <a:avLst>
              <a:gd fmla="val 50000" name="adj1"/>
              <a:gd fmla="val 50000" name="adj2"/>
            </a:avLst>
          </a:prstGeom>
          <a:noFill/>
          <a:ln cap="flat" cmpd="sng" w="25400">
            <a:solidFill>
              <a:srgbClr val="395E8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2"/>
                </a:solidFill>
                <a:latin typeface="Arial"/>
                <a:ea typeface="Arial"/>
                <a:cs typeface="Arial"/>
                <a:sym typeface="Arial"/>
              </a:rPr>
              <a:t>VALUE EXCHANGE</a:t>
            </a:r>
            <a:endParaRPr/>
          </a:p>
        </p:txBody>
      </p:sp>
      <p:sp>
        <p:nvSpPr>
          <p:cNvPr id="757" name="Google Shape;757;p26"/>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58" name="Google Shape;758;p26"/>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descr="Mastercard Worldwide Logo.svg" id="759" name="Google Shape;759;p26">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760" name="Google Shape;760;p26">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761" name="Google Shape;761;p26">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762" name="Google Shape;762;p26"/>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descr="Mastercard Worldwide Logo.svg" id="763" name="Google Shape;763;p26">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764" name="Google Shape;764;p26">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765" name="Google Shape;765;p26"/>
          <p:cNvSpPr txBox="1"/>
          <p:nvPr/>
        </p:nvSpPr>
        <p:spPr>
          <a:xfrm>
            <a:off x="4800600" y="2514600"/>
            <a:ext cx="10900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F7F7F"/>
                </a:solidFill>
                <a:latin typeface="Arial"/>
                <a:ea typeface="Arial"/>
                <a:cs typeface="Arial"/>
                <a:sym typeface="Arial"/>
              </a:rPr>
              <a:t>We Accept</a:t>
            </a:r>
            <a:endParaRPr/>
          </a:p>
        </p:txBody>
      </p:sp>
      <p:sp>
        <p:nvSpPr>
          <p:cNvPr id="766" name="Google Shape;766;p26"/>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pic>
        <p:nvPicPr>
          <p:cNvPr descr="Visa Inc. logo.svg" id="767" name="Google Shape;767;p26">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768" name="Google Shape;768;p26"/>
          <p:cNvSpPr txBox="1"/>
          <p:nvPr/>
        </p:nvSpPr>
        <p:spPr>
          <a:xfrm>
            <a:off x="2819400" y="2514600"/>
            <a:ext cx="8915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7F7F7F"/>
                </a:solidFill>
                <a:latin typeface="Arial"/>
                <a:ea typeface="Arial"/>
                <a:cs typeface="Arial"/>
                <a:sym typeface="Arial"/>
              </a:rPr>
              <a:t>My Card</a:t>
            </a:r>
            <a:endParaRPr/>
          </a:p>
        </p:txBody>
      </p:sp>
      <p:sp>
        <p:nvSpPr>
          <p:cNvPr id="769" name="Google Shape;769;p26"/>
          <p:cNvSpPr txBox="1"/>
          <p:nvPr/>
        </p:nvSpPr>
        <p:spPr>
          <a:xfrm>
            <a:off x="3645717" y="762000"/>
            <a:ext cx="16882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7F7F7F"/>
                </a:solidFill>
                <a:latin typeface="Arial"/>
                <a:ea typeface="Arial"/>
                <a:cs typeface="Arial"/>
                <a:sym typeface="Arial"/>
              </a:rPr>
              <a:t>Payment Network</a:t>
            </a:r>
            <a:endParaRPr/>
          </a:p>
        </p:txBody>
      </p:sp>
      <p:sp>
        <p:nvSpPr>
          <p:cNvPr id="770" name="Google Shape;770;p26"/>
          <p:cNvSpPr txBox="1"/>
          <p:nvPr/>
        </p:nvSpPr>
        <p:spPr>
          <a:xfrm>
            <a:off x="0" y="5334000"/>
            <a:ext cx="9144000" cy="923330"/>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Trust needs to be Monitored against the Performance to protect Network Brand</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Network Brand is the most important Trust parameter that enables </a:t>
            </a:r>
            <a:br>
              <a:rPr b="1" lang="en-US" sz="1800">
                <a:solidFill>
                  <a:schemeClr val="dk1"/>
                </a:solidFill>
                <a:latin typeface="Arial"/>
                <a:ea typeface="Arial"/>
                <a:cs typeface="Arial"/>
                <a:sym typeface="Arial"/>
              </a:rPr>
            </a:br>
            <a:r>
              <a:rPr b="1" lang="en-US" sz="1800">
                <a:solidFill>
                  <a:schemeClr val="dk1"/>
                </a:solidFill>
                <a:latin typeface="Arial"/>
                <a:ea typeface="Arial"/>
                <a:cs typeface="Arial"/>
                <a:sym typeface="Arial"/>
              </a:rPr>
              <a:t>Value Exchange</a:t>
            </a:r>
            <a:endParaRPr/>
          </a:p>
        </p:txBody>
      </p:sp>
      <p:sp>
        <p:nvSpPr>
          <p:cNvPr id="771" name="Google Shape;771;p26"/>
          <p:cNvSpPr txBox="1"/>
          <p:nvPr/>
        </p:nvSpPr>
        <p:spPr>
          <a:xfrm>
            <a:off x="1371600" y="762000"/>
            <a:ext cx="22493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Business Monitors</a:t>
            </a:r>
            <a:endParaRPr/>
          </a:p>
        </p:txBody>
      </p:sp>
      <p:sp>
        <p:nvSpPr>
          <p:cNvPr id="772" name="Google Shape;772;p26"/>
          <p:cNvSpPr txBox="1"/>
          <p:nvPr/>
        </p:nvSpPr>
        <p:spPr>
          <a:xfrm>
            <a:off x="5715000" y="762000"/>
            <a:ext cx="22493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Business Monitors</a:t>
            </a:r>
            <a:endParaRPr/>
          </a:p>
        </p:txBody>
      </p:sp>
      <p:sp>
        <p:nvSpPr>
          <p:cNvPr id="773" name="Google Shape;773;p26"/>
          <p:cNvSpPr txBox="1"/>
          <p:nvPr/>
        </p:nvSpPr>
        <p:spPr>
          <a:xfrm>
            <a:off x="7907764" y="3657600"/>
            <a:ext cx="12105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Merchant</a:t>
            </a:r>
            <a:endParaRPr/>
          </a:p>
          <a:p>
            <a:pPr indent="0" lvl="0" marL="0" marR="0" rtl="0" algn="l">
              <a:spcBef>
                <a:spcPts val="0"/>
              </a:spcBef>
              <a:spcAft>
                <a:spcPts val="0"/>
              </a:spcAft>
              <a:buNone/>
            </a:pPr>
            <a:r>
              <a:rPr b="1" lang="en-US" sz="1800">
                <a:solidFill>
                  <a:srgbClr val="0070C0"/>
                </a:solidFill>
                <a:latin typeface="Arial"/>
                <a:ea typeface="Arial"/>
                <a:cs typeface="Arial"/>
                <a:sym typeface="Arial"/>
              </a:rPr>
              <a:t>Profile</a:t>
            </a:r>
            <a:endParaRPr/>
          </a:p>
        </p:txBody>
      </p:sp>
      <p:sp>
        <p:nvSpPr>
          <p:cNvPr id="774" name="Google Shape;774;p26"/>
          <p:cNvSpPr txBox="1"/>
          <p:nvPr/>
        </p:nvSpPr>
        <p:spPr>
          <a:xfrm>
            <a:off x="228600" y="3657600"/>
            <a:ext cx="9790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CH</a:t>
            </a:r>
            <a:endParaRPr/>
          </a:p>
          <a:p>
            <a:pPr indent="0" lvl="0" marL="0" marR="0" rtl="0" algn="l">
              <a:spcBef>
                <a:spcPts val="0"/>
              </a:spcBef>
              <a:spcAft>
                <a:spcPts val="0"/>
              </a:spcAft>
              <a:buNone/>
            </a:pPr>
            <a:r>
              <a:rPr b="1" lang="en-US" sz="1800">
                <a:solidFill>
                  <a:srgbClr val="0070C0"/>
                </a:solidFill>
                <a:latin typeface="Arial"/>
                <a:ea typeface="Arial"/>
                <a:cs typeface="Arial"/>
                <a:sym typeface="Arial"/>
              </a:rPr>
              <a:t>Profile</a:t>
            </a:r>
            <a:endParaRPr/>
          </a:p>
        </p:txBody>
      </p:sp>
      <p:sp>
        <p:nvSpPr>
          <p:cNvPr id="775" name="Google Shape;775;p26"/>
          <p:cNvSpPr/>
          <p:nvPr/>
        </p:nvSpPr>
        <p:spPr>
          <a:xfrm>
            <a:off x="2286000" y="1371600"/>
            <a:ext cx="533400" cy="533400"/>
          </a:xfrm>
          <a:prstGeom prst="flowChartSummingJunction">
            <a:avLst/>
          </a:prstGeom>
          <a:solidFill>
            <a:srgbClr val="FABF8E"/>
          </a:solidFill>
          <a:ln cap="flat" cmpd="sng" w="25400">
            <a:solidFill>
              <a:srgbClr val="CD62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76" name="Google Shape;776;p26"/>
          <p:cNvSpPr/>
          <p:nvPr/>
        </p:nvSpPr>
        <p:spPr>
          <a:xfrm>
            <a:off x="6172200" y="1371600"/>
            <a:ext cx="533400" cy="533400"/>
          </a:xfrm>
          <a:prstGeom prst="flowChartSummingJunction">
            <a:avLst/>
          </a:prstGeom>
          <a:solidFill>
            <a:srgbClr val="FABF8E"/>
          </a:solidFill>
          <a:ln cap="flat" cmpd="sng" w="25400">
            <a:solidFill>
              <a:srgbClr val="CD62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77" name="Google Shape;777;p26"/>
          <p:cNvSpPr/>
          <p:nvPr/>
        </p:nvSpPr>
        <p:spPr>
          <a:xfrm>
            <a:off x="8077200" y="2971800"/>
            <a:ext cx="533400" cy="533400"/>
          </a:xfrm>
          <a:prstGeom prst="flowChartSummingJunction">
            <a:avLst/>
          </a:prstGeom>
          <a:solidFill>
            <a:srgbClr val="FABF8E"/>
          </a:solidFill>
          <a:ln cap="flat" cmpd="sng" w="25400">
            <a:solidFill>
              <a:srgbClr val="CD62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
        <p:nvSpPr>
          <p:cNvPr id="778" name="Google Shape;778;p26"/>
          <p:cNvSpPr/>
          <p:nvPr/>
        </p:nvSpPr>
        <p:spPr>
          <a:xfrm>
            <a:off x="722871" y="3048000"/>
            <a:ext cx="533400" cy="533400"/>
          </a:xfrm>
          <a:prstGeom prst="flowChartSummingJunction">
            <a:avLst/>
          </a:prstGeom>
          <a:solidFill>
            <a:srgbClr val="FABF8E"/>
          </a:solidFill>
          <a:ln cap="flat" cmpd="sng" w="25400">
            <a:solidFill>
              <a:srgbClr val="CD62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27"/>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Risk and Fraud Management</a:t>
            </a:r>
            <a:endParaRPr/>
          </a:p>
        </p:txBody>
      </p:sp>
      <p:sp>
        <p:nvSpPr>
          <p:cNvPr id="785" name="Google Shape;785;p27"/>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Program Files\Microsoft Office\MEDIA\CAGCAT10\j0186348.wmf" id="786" name="Google Shape;786;p27"/>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787" name="Google Shape;787;p27"/>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788" name="Google Shape;788;p27"/>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789" name="Google Shape;789;p27"/>
          <p:cNvSpPr txBox="1"/>
          <p:nvPr/>
        </p:nvSpPr>
        <p:spPr>
          <a:xfrm>
            <a:off x="7362254" y="1143000"/>
            <a:ext cx="18579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Merchant Acquiring</a:t>
            </a:r>
            <a:endParaRPr/>
          </a:p>
        </p:txBody>
      </p:sp>
      <p:sp>
        <p:nvSpPr>
          <p:cNvPr id="790" name="Google Shape;790;p27"/>
          <p:cNvSpPr txBox="1"/>
          <p:nvPr/>
        </p:nvSpPr>
        <p:spPr>
          <a:xfrm>
            <a:off x="304800" y="1143000"/>
            <a:ext cx="12682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Card Issuing</a:t>
            </a:r>
            <a:endParaRPr/>
          </a:p>
        </p:txBody>
      </p:sp>
      <p:grpSp>
        <p:nvGrpSpPr>
          <p:cNvPr id="791" name="Google Shape;791;p27"/>
          <p:cNvGrpSpPr/>
          <p:nvPr/>
        </p:nvGrpSpPr>
        <p:grpSpPr>
          <a:xfrm>
            <a:off x="3429000" y="1143000"/>
            <a:ext cx="2133600" cy="1066800"/>
            <a:chOff x="3429000" y="1143000"/>
            <a:chExt cx="2133600" cy="1066800"/>
          </a:xfrm>
        </p:grpSpPr>
        <p:pic>
          <p:nvPicPr>
            <p:cNvPr descr="Mastercard Worldwide Logo.svg" id="792" name="Google Shape;792;p27">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793" name="Google Shape;793;p27">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794" name="Google Shape;794;p27">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795" name="Google Shape;795;p27"/>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796" name="Google Shape;796;p27"/>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797" name="Google Shape;797;p27"/>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798" name="Google Shape;798;p27"/>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9" name="Google Shape;799;p27"/>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800" name="Google Shape;800;p27">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801" name="Google Shape;801;p27">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802" name="Google Shape;802;p27">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803" name="Google Shape;803;p27"/>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804" name="Google Shape;804;p27">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805" name="Google Shape;805;p27">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806" name="Google Shape;806;p27"/>
          <p:cNvSpPr txBox="1"/>
          <p:nvPr/>
        </p:nvSpPr>
        <p:spPr>
          <a:xfrm>
            <a:off x="4800600" y="2514600"/>
            <a:ext cx="10900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We Accept</a:t>
            </a:r>
            <a:endParaRPr/>
          </a:p>
        </p:txBody>
      </p:sp>
      <p:sp>
        <p:nvSpPr>
          <p:cNvPr id="807" name="Google Shape;807;p27"/>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Visa Inc. logo.svg" id="808" name="Google Shape;808;p27">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809" name="Google Shape;809;p27"/>
          <p:cNvSpPr txBox="1"/>
          <p:nvPr/>
        </p:nvSpPr>
        <p:spPr>
          <a:xfrm>
            <a:off x="2819400" y="2514600"/>
            <a:ext cx="8915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My Card</a:t>
            </a:r>
            <a:endParaRPr/>
          </a:p>
        </p:txBody>
      </p:sp>
      <p:sp>
        <p:nvSpPr>
          <p:cNvPr id="810" name="Google Shape;810;p27"/>
          <p:cNvSpPr txBox="1"/>
          <p:nvPr/>
        </p:nvSpPr>
        <p:spPr>
          <a:xfrm>
            <a:off x="3645717" y="762000"/>
            <a:ext cx="16882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Payment Network</a:t>
            </a:r>
            <a:endParaRPr/>
          </a:p>
        </p:txBody>
      </p:sp>
      <p:sp>
        <p:nvSpPr>
          <p:cNvPr id="811" name="Google Shape;811;p27"/>
          <p:cNvSpPr/>
          <p:nvPr/>
        </p:nvSpPr>
        <p:spPr>
          <a:xfrm>
            <a:off x="0" y="685800"/>
            <a:ext cx="9144000" cy="4800600"/>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2" name="Google Shape;812;p27"/>
          <p:cNvSpPr/>
          <p:nvPr/>
        </p:nvSpPr>
        <p:spPr>
          <a:xfrm>
            <a:off x="990600" y="1600200"/>
            <a:ext cx="7162800" cy="3276600"/>
          </a:xfrm>
          <a:prstGeom prst="ellipse">
            <a:avLst/>
          </a:prstGeom>
          <a:no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3" name="Google Shape;813;p27"/>
          <p:cNvSpPr txBox="1"/>
          <p:nvPr/>
        </p:nvSpPr>
        <p:spPr>
          <a:xfrm>
            <a:off x="3276600" y="4648200"/>
            <a:ext cx="28194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7F7F7F"/>
                </a:solidFill>
                <a:latin typeface="Arial"/>
                <a:ea typeface="Arial"/>
                <a:cs typeface="Arial"/>
                <a:sym typeface="Arial"/>
              </a:rPr>
              <a:t>Payment Activity</a:t>
            </a:r>
            <a:endParaRPr/>
          </a:p>
        </p:txBody>
      </p:sp>
      <p:sp>
        <p:nvSpPr>
          <p:cNvPr id="814" name="Google Shape;814;p27"/>
          <p:cNvSpPr txBox="1"/>
          <p:nvPr/>
        </p:nvSpPr>
        <p:spPr>
          <a:xfrm>
            <a:off x="0" y="2743200"/>
            <a:ext cx="1524000" cy="83099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CD6209"/>
                </a:solidFill>
                <a:latin typeface="Arial"/>
                <a:ea typeface="Arial"/>
                <a:cs typeface="Arial"/>
                <a:sym typeface="Arial"/>
              </a:rPr>
              <a:t>Issuer may use it for authorization</a:t>
            </a:r>
            <a:endParaRPr/>
          </a:p>
        </p:txBody>
      </p:sp>
      <p:sp>
        <p:nvSpPr>
          <p:cNvPr id="815" name="Google Shape;815;p27"/>
          <p:cNvSpPr/>
          <p:nvPr/>
        </p:nvSpPr>
        <p:spPr>
          <a:xfrm>
            <a:off x="5638800" y="762000"/>
            <a:ext cx="1752600" cy="838200"/>
          </a:xfrm>
          <a:prstGeom prst="homePlate">
            <a:avLst>
              <a:gd fmla="val 50000" name="adj"/>
            </a:avLst>
          </a:prstGeom>
          <a:solidFill>
            <a:srgbClr val="FDE9D8"/>
          </a:solidFill>
          <a:ln cap="flat" cmpd="sng" w="25400">
            <a:solidFill>
              <a:srgbClr val="CD620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rgbClr val="CD6209"/>
                </a:solidFill>
                <a:latin typeface="Arial"/>
                <a:ea typeface="Arial"/>
                <a:cs typeface="Arial"/>
                <a:sym typeface="Arial"/>
              </a:rPr>
              <a:t>Post Facto Risk Scoring </a:t>
            </a:r>
            <a:r>
              <a:rPr lang="en-US" sz="1600">
                <a:solidFill>
                  <a:srgbClr val="CD6209"/>
                </a:solidFill>
                <a:latin typeface="Arial"/>
                <a:ea typeface="Arial"/>
                <a:cs typeface="Arial"/>
                <a:sym typeface="Arial"/>
              </a:rPr>
              <a:t>(Offline)</a:t>
            </a:r>
            <a:endParaRPr/>
          </a:p>
        </p:txBody>
      </p:sp>
      <p:sp>
        <p:nvSpPr>
          <p:cNvPr id="816" name="Google Shape;816;p27"/>
          <p:cNvSpPr/>
          <p:nvPr/>
        </p:nvSpPr>
        <p:spPr>
          <a:xfrm flipH="1">
            <a:off x="2819400" y="1905000"/>
            <a:ext cx="3048000" cy="609600"/>
          </a:xfrm>
          <a:prstGeom prst="chevron">
            <a:avLst>
              <a:gd fmla="val 50000" name="adj"/>
            </a:avLst>
          </a:prstGeom>
          <a:solidFill>
            <a:srgbClr val="0070C0"/>
          </a:solidFill>
          <a:ln cap="flat" cmpd="sng" w="25400">
            <a:solidFill>
              <a:srgbClr val="0070C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lt1"/>
                </a:solidFill>
                <a:latin typeface="Arial"/>
                <a:ea typeface="Arial"/>
                <a:cs typeface="Arial"/>
                <a:sym typeface="Arial"/>
              </a:rPr>
              <a:t>In flight Risk Scoring</a:t>
            </a:r>
            <a:endParaRPr/>
          </a:p>
          <a:p>
            <a:pPr indent="0" lvl="0" marL="0" marR="0" rtl="0" algn="ctr">
              <a:spcBef>
                <a:spcPts val="0"/>
              </a:spcBef>
              <a:spcAft>
                <a:spcPts val="0"/>
              </a:spcAft>
              <a:buNone/>
            </a:pPr>
            <a:r>
              <a:rPr b="1" lang="en-US" sz="1600">
                <a:solidFill>
                  <a:schemeClr val="lt1"/>
                </a:solidFill>
                <a:latin typeface="Arial"/>
                <a:ea typeface="Arial"/>
                <a:cs typeface="Arial"/>
                <a:sym typeface="Arial"/>
              </a:rPr>
              <a:t>(Online)</a:t>
            </a:r>
            <a:endParaRPr/>
          </a:p>
        </p:txBody>
      </p:sp>
      <p:sp>
        <p:nvSpPr>
          <p:cNvPr id="817" name="Google Shape;817;p27"/>
          <p:cNvSpPr txBox="1"/>
          <p:nvPr/>
        </p:nvSpPr>
        <p:spPr>
          <a:xfrm>
            <a:off x="1943525" y="5064204"/>
            <a:ext cx="6251520"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Fraud is largely perpetrated:</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By own merchant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By cardholder</a:t>
            </a:r>
            <a:r>
              <a:rPr lang="en-US" sz="1600">
                <a:solidFill>
                  <a:schemeClr val="dk1"/>
                </a:solidFill>
                <a:latin typeface="Arial"/>
                <a:ea typeface="Arial"/>
                <a:cs typeface="Arial"/>
                <a:sym typeface="Arial"/>
              </a:rPr>
              <a:t>, or fraud using stolen card</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  </a:t>
            </a:r>
            <a:r>
              <a:rPr b="1" lang="en-US" sz="1600">
                <a:solidFill>
                  <a:schemeClr val="dk1"/>
                </a:solidFill>
                <a:latin typeface="Arial"/>
                <a:ea typeface="Arial"/>
                <a:cs typeface="Arial"/>
                <a:sym typeface="Arial"/>
              </a:rPr>
              <a:t>By Internal staff </a:t>
            </a:r>
            <a:r>
              <a:rPr lang="en-US" sz="1600">
                <a:solidFill>
                  <a:schemeClr val="dk1"/>
                </a:solidFill>
                <a:latin typeface="Arial"/>
                <a:ea typeface="Arial"/>
                <a:cs typeface="Arial"/>
                <a:sym typeface="Arial"/>
              </a:rPr>
              <a:t>– fraud by the internal staff of the Card institute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28"/>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Reliability and High Availability … 99.999%</a:t>
            </a:r>
            <a:endParaRPr/>
          </a:p>
        </p:txBody>
      </p:sp>
      <p:sp>
        <p:nvSpPr>
          <p:cNvPr id="824" name="Google Shape;824;p28"/>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Program Files\Microsoft Office\MEDIA\CAGCAT10\j0186348.wmf" id="825" name="Google Shape;825;p28"/>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826" name="Google Shape;826;p28"/>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827" name="Google Shape;827;p28"/>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828" name="Google Shape;828;p28"/>
          <p:cNvSpPr txBox="1"/>
          <p:nvPr/>
        </p:nvSpPr>
        <p:spPr>
          <a:xfrm>
            <a:off x="7362254" y="1143000"/>
            <a:ext cx="18579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Merchant Acquiring</a:t>
            </a:r>
            <a:endParaRPr/>
          </a:p>
        </p:txBody>
      </p:sp>
      <p:sp>
        <p:nvSpPr>
          <p:cNvPr id="829" name="Google Shape;829;p28"/>
          <p:cNvSpPr txBox="1"/>
          <p:nvPr/>
        </p:nvSpPr>
        <p:spPr>
          <a:xfrm>
            <a:off x="304800" y="1143000"/>
            <a:ext cx="12682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Card Issuing</a:t>
            </a:r>
            <a:endParaRPr/>
          </a:p>
        </p:txBody>
      </p:sp>
      <p:grpSp>
        <p:nvGrpSpPr>
          <p:cNvPr id="830" name="Google Shape;830;p28"/>
          <p:cNvGrpSpPr/>
          <p:nvPr/>
        </p:nvGrpSpPr>
        <p:grpSpPr>
          <a:xfrm>
            <a:off x="3429000" y="1143000"/>
            <a:ext cx="2133600" cy="1066800"/>
            <a:chOff x="3429000" y="1143000"/>
            <a:chExt cx="2133600" cy="1066800"/>
          </a:xfrm>
        </p:grpSpPr>
        <p:pic>
          <p:nvPicPr>
            <p:cNvPr descr="Mastercard Worldwide Logo.svg" id="831" name="Google Shape;831;p28">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832" name="Google Shape;832;p28">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833" name="Google Shape;833;p28">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834" name="Google Shape;834;p28"/>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835" name="Google Shape;835;p28"/>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836" name="Google Shape;836;p28"/>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837" name="Google Shape;837;p28"/>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8" name="Google Shape;838;p28"/>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839" name="Google Shape;839;p28">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840" name="Google Shape;840;p28">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841" name="Google Shape;841;p28">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842" name="Google Shape;842;p28"/>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843" name="Google Shape;843;p28">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844" name="Google Shape;844;p28">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845" name="Google Shape;845;p28"/>
          <p:cNvSpPr txBox="1"/>
          <p:nvPr/>
        </p:nvSpPr>
        <p:spPr>
          <a:xfrm>
            <a:off x="4800600" y="2514600"/>
            <a:ext cx="10900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We Accept</a:t>
            </a:r>
            <a:endParaRPr/>
          </a:p>
        </p:txBody>
      </p:sp>
      <p:sp>
        <p:nvSpPr>
          <p:cNvPr id="846" name="Google Shape;846;p28"/>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Visa Inc. logo.svg" id="847" name="Google Shape;847;p28">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848" name="Google Shape;848;p28"/>
          <p:cNvSpPr txBox="1"/>
          <p:nvPr/>
        </p:nvSpPr>
        <p:spPr>
          <a:xfrm>
            <a:off x="2819400" y="2514600"/>
            <a:ext cx="8915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My Card</a:t>
            </a:r>
            <a:endParaRPr/>
          </a:p>
        </p:txBody>
      </p:sp>
      <p:sp>
        <p:nvSpPr>
          <p:cNvPr id="849" name="Google Shape;849;p28"/>
          <p:cNvSpPr txBox="1"/>
          <p:nvPr/>
        </p:nvSpPr>
        <p:spPr>
          <a:xfrm>
            <a:off x="3645717" y="762000"/>
            <a:ext cx="16882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Payment Network</a:t>
            </a:r>
            <a:endParaRPr/>
          </a:p>
        </p:txBody>
      </p:sp>
      <p:sp>
        <p:nvSpPr>
          <p:cNvPr id="850" name="Google Shape;850;p28"/>
          <p:cNvSpPr txBox="1"/>
          <p:nvPr/>
        </p:nvSpPr>
        <p:spPr>
          <a:xfrm>
            <a:off x="89470" y="5410200"/>
            <a:ext cx="905453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Again the Brand Promise protection is provisioned by </a:t>
            </a:r>
            <a:r>
              <a:rPr b="1" lang="en-US" sz="1800">
                <a:solidFill>
                  <a:schemeClr val="dk1"/>
                </a:solidFill>
                <a:latin typeface="Arial"/>
                <a:ea typeface="Arial"/>
                <a:cs typeface="Arial"/>
                <a:sym typeface="Arial"/>
              </a:rPr>
              <a:t>Reliability</a:t>
            </a:r>
            <a:r>
              <a:rPr lang="en-US" sz="1800">
                <a:solidFill>
                  <a:schemeClr val="dk1"/>
                </a:solidFill>
                <a:latin typeface="Arial"/>
                <a:ea typeface="Arial"/>
                <a:cs typeface="Arial"/>
                <a:sym typeface="Arial"/>
              </a:rPr>
              <a:t> and </a:t>
            </a:r>
            <a:r>
              <a:rPr b="1" lang="en-US" sz="1800">
                <a:solidFill>
                  <a:schemeClr val="dk1"/>
                </a:solidFill>
                <a:latin typeface="Arial"/>
                <a:ea typeface="Arial"/>
                <a:cs typeface="Arial"/>
                <a:sym typeface="Arial"/>
              </a:rPr>
              <a:t>High Availability</a:t>
            </a:r>
            <a:endParaRPr/>
          </a:p>
          <a:p>
            <a:pPr indent="0" lvl="0" marL="0" marR="0" rtl="0" algn="ctr">
              <a:spcBef>
                <a:spcPts val="0"/>
              </a:spcBef>
              <a:spcAft>
                <a:spcPts val="0"/>
              </a:spcAft>
              <a:buNone/>
            </a:pPr>
            <a:r>
              <a:rPr b="1" lang="en-US" sz="1800">
                <a:solidFill>
                  <a:srgbClr val="CD6209"/>
                </a:solidFill>
                <a:latin typeface="Arial"/>
                <a:ea typeface="Arial"/>
                <a:cs typeface="Arial"/>
                <a:sym typeface="Arial"/>
              </a:rPr>
              <a:t>RED</a:t>
            </a:r>
            <a:r>
              <a:rPr b="1" lang="en-US" sz="1800">
                <a:solidFill>
                  <a:srgbClr val="FF0000"/>
                </a:solidFill>
                <a:latin typeface="Arial"/>
                <a:ea typeface="Arial"/>
                <a:cs typeface="Arial"/>
                <a:sym typeface="Arial"/>
              </a:rPr>
              <a:t> </a:t>
            </a:r>
            <a:r>
              <a:rPr b="1" lang="en-US" sz="1800">
                <a:solidFill>
                  <a:srgbClr val="7F7F7F"/>
                </a:solidFill>
                <a:latin typeface="Arial"/>
                <a:ea typeface="Arial"/>
                <a:cs typeface="Arial"/>
                <a:sym typeface="Arial"/>
              </a:rPr>
              <a:t>are for Business Continuity and </a:t>
            </a:r>
            <a:r>
              <a:rPr b="1" lang="en-US" sz="1800">
                <a:solidFill>
                  <a:srgbClr val="0070C0"/>
                </a:solidFill>
                <a:latin typeface="Arial"/>
                <a:ea typeface="Arial"/>
                <a:cs typeface="Arial"/>
                <a:sym typeface="Arial"/>
              </a:rPr>
              <a:t>BLUE</a:t>
            </a:r>
            <a:r>
              <a:rPr b="1" lang="en-US" sz="1800">
                <a:solidFill>
                  <a:srgbClr val="7F7F7F"/>
                </a:solidFill>
                <a:latin typeface="Arial"/>
                <a:ea typeface="Arial"/>
                <a:cs typeface="Arial"/>
                <a:sym typeface="Arial"/>
              </a:rPr>
              <a:t> for Resource Optimization</a:t>
            </a:r>
            <a:endParaRPr/>
          </a:p>
        </p:txBody>
      </p:sp>
      <p:sp>
        <p:nvSpPr>
          <p:cNvPr id="851" name="Google Shape;851;p28"/>
          <p:cNvSpPr/>
          <p:nvPr/>
        </p:nvSpPr>
        <p:spPr>
          <a:xfrm>
            <a:off x="0" y="685800"/>
            <a:ext cx="9144000" cy="4800600"/>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2" name="Google Shape;852;p28"/>
          <p:cNvSpPr/>
          <p:nvPr/>
        </p:nvSpPr>
        <p:spPr>
          <a:xfrm>
            <a:off x="990600" y="1600200"/>
            <a:ext cx="7162800" cy="32766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3" name="Google Shape;853;p28"/>
          <p:cNvSpPr txBox="1"/>
          <p:nvPr/>
        </p:nvSpPr>
        <p:spPr>
          <a:xfrm>
            <a:off x="3276600" y="4648200"/>
            <a:ext cx="28194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7F7F7F"/>
                </a:solidFill>
                <a:latin typeface="Arial"/>
                <a:ea typeface="Arial"/>
                <a:cs typeface="Arial"/>
                <a:sym typeface="Arial"/>
              </a:rPr>
              <a:t>Brand Perception</a:t>
            </a:r>
            <a:endParaRPr/>
          </a:p>
        </p:txBody>
      </p:sp>
      <p:grpSp>
        <p:nvGrpSpPr>
          <p:cNvPr id="854" name="Google Shape;854;p28"/>
          <p:cNvGrpSpPr/>
          <p:nvPr/>
        </p:nvGrpSpPr>
        <p:grpSpPr>
          <a:xfrm>
            <a:off x="2057400" y="1524000"/>
            <a:ext cx="3200400" cy="1267599"/>
            <a:chOff x="2057400" y="1524000"/>
            <a:chExt cx="3200400" cy="1267599"/>
          </a:xfrm>
        </p:grpSpPr>
        <p:sp>
          <p:nvSpPr>
            <p:cNvPr id="855" name="Google Shape;855;p28"/>
            <p:cNvSpPr/>
            <p:nvPr/>
          </p:nvSpPr>
          <p:spPr>
            <a:xfrm>
              <a:off x="2057400" y="1524000"/>
              <a:ext cx="914400" cy="762000"/>
            </a:xfrm>
            <a:prstGeom prst="irregularSeal2">
              <a:avLst/>
            </a:prstGeom>
            <a:solidFill>
              <a:srgbClr val="CD62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6" name="Google Shape;856;p28"/>
            <p:cNvSpPr txBox="1"/>
            <p:nvPr/>
          </p:nvSpPr>
          <p:spPr>
            <a:xfrm>
              <a:off x="2438400" y="1868269"/>
              <a:ext cx="2819400" cy="923330"/>
            </a:xfrm>
            <a:prstGeom prst="rect">
              <a:avLst/>
            </a:prstGeom>
            <a:solidFill>
              <a:srgbClr val="FFFFCC">
                <a:alpha val="80000"/>
              </a:srgbClr>
            </a:solidFill>
            <a:ln cap="flat" cmpd="sng" w="2857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Stand In Processing</a:t>
              </a:r>
              <a:endParaRPr/>
            </a:p>
            <a:p>
              <a:pPr indent="0" lvl="0" marL="0" marR="0" rtl="0" algn="l">
                <a:spcBef>
                  <a:spcPts val="0"/>
                </a:spcBef>
                <a:spcAft>
                  <a:spcPts val="0"/>
                </a:spcAft>
                <a:buNone/>
              </a:pPr>
              <a:r>
                <a:rPr b="1" lang="en-US" sz="1800">
                  <a:solidFill>
                    <a:srgbClr val="0070C0"/>
                  </a:solidFill>
                  <a:latin typeface="Arial"/>
                  <a:ea typeface="Arial"/>
                  <a:cs typeface="Arial"/>
                  <a:sym typeface="Arial"/>
                </a:rPr>
                <a:t>Positive Cardholder Auth Svc</a:t>
              </a:r>
              <a:endParaRPr/>
            </a:p>
          </p:txBody>
        </p:sp>
      </p:grpSp>
      <p:grpSp>
        <p:nvGrpSpPr>
          <p:cNvPr id="857" name="Google Shape;857;p28"/>
          <p:cNvGrpSpPr/>
          <p:nvPr/>
        </p:nvGrpSpPr>
        <p:grpSpPr>
          <a:xfrm>
            <a:off x="6096000" y="1600200"/>
            <a:ext cx="2286000" cy="1027331"/>
            <a:chOff x="6096000" y="1524000"/>
            <a:chExt cx="2286000" cy="1027331"/>
          </a:xfrm>
        </p:grpSpPr>
        <p:sp>
          <p:nvSpPr>
            <p:cNvPr id="858" name="Google Shape;858;p28"/>
            <p:cNvSpPr/>
            <p:nvPr/>
          </p:nvSpPr>
          <p:spPr>
            <a:xfrm>
              <a:off x="6096000" y="1524000"/>
              <a:ext cx="914400" cy="762000"/>
            </a:xfrm>
            <a:prstGeom prst="irregularSeal2">
              <a:avLst/>
            </a:prstGeom>
            <a:solidFill>
              <a:srgbClr val="CD62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9" name="Google Shape;859;p28"/>
            <p:cNvSpPr txBox="1"/>
            <p:nvPr/>
          </p:nvSpPr>
          <p:spPr>
            <a:xfrm>
              <a:off x="6477000" y="1905000"/>
              <a:ext cx="1905000" cy="646331"/>
            </a:xfrm>
            <a:prstGeom prst="rect">
              <a:avLst/>
            </a:prstGeom>
            <a:solidFill>
              <a:srgbClr val="FFFFCC">
                <a:alpha val="80000"/>
              </a:srgbClr>
            </a:solidFill>
            <a:ln cap="flat" cmpd="sng" w="2857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D6209"/>
                  </a:solidFill>
                  <a:latin typeface="Arial"/>
                  <a:ea typeface="Arial"/>
                  <a:cs typeface="Arial"/>
                  <a:sym typeface="Arial"/>
                </a:rPr>
                <a:t>Business Monitors</a:t>
              </a:r>
              <a:endParaRPr/>
            </a:p>
          </p:txBody>
        </p:sp>
      </p:grpSp>
      <p:sp>
        <p:nvSpPr>
          <p:cNvPr id="860" name="Google Shape;860;p28"/>
          <p:cNvSpPr txBox="1"/>
          <p:nvPr/>
        </p:nvSpPr>
        <p:spPr>
          <a:xfrm>
            <a:off x="7010400" y="4191000"/>
            <a:ext cx="1905000" cy="369332"/>
          </a:xfrm>
          <a:prstGeom prst="rect">
            <a:avLst/>
          </a:prstGeom>
          <a:solidFill>
            <a:srgbClr val="FFFFCC">
              <a:alpha val="80000"/>
            </a:srgbClr>
          </a:solidFill>
          <a:ln cap="flat" cmpd="sng" w="28575">
            <a:solidFill>
              <a:srgbClr val="BFBFB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0070C0"/>
                </a:solidFill>
                <a:latin typeface="Arial"/>
                <a:ea typeface="Arial"/>
                <a:cs typeface="Arial"/>
                <a:sym typeface="Arial"/>
              </a:rPr>
              <a:t>Floor Limits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29"/>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Errors &amp; fraud still happen - Dispute Management</a:t>
            </a:r>
            <a:endParaRPr/>
          </a:p>
        </p:txBody>
      </p:sp>
      <p:sp>
        <p:nvSpPr>
          <p:cNvPr id="867" name="Google Shape;867;p29"/>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Program Files\Microsoft Office\MEDIA\CAGCAT10\j0186348.wmf" id="868" name="Google Shape;868;p29"/>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869" name="Google Shape;869;p29"/>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870" name="Google Shape;870;p29"/>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871" name="Google Shape;871;p29"/>
          <p:cNvSpPr txBox="1"/>
          <p:nvPr/>
        </p:nvSpPr>
        <p:spPr>
          <a:xfrm>
            <a:off x="7362254" y="1143000"/>
            <a:ext cx="185794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Merchant Acquiring</a:t>
            </a:r>
            <a:endParaRPr/>
          </a:p>
        </p:txBody>
      </p:sp>
      <p:sp>
        <p:nvSpPr>
          <p:cNvPr id="872" name="Google Shape;872;p29"/>
          <p:cNvSpPr txBox="1"/>
          <p:nvPr/>
        </p:nvSpPr>
        <p:spPr>
          <a:xfrm>
            <a:off x="304800" y="1143000"/>
            <a:ext cx="126829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Card Issuing</a:t>
            </a:r>
            <a:endParaRPr/>
          </a:p>
        </p:txBody>
      </p:sp>
      <p:grpSp>
        <p:nvGrpSpPr>
          <p:cNvPr id="873" name="Google Shape;873;p29"/>
          <p:cNvGrpSpPr/>
          <p:nvPr/>
        </p:nvGrpSpPr>
        <p:grpSpPr>
          <a:xfrm>
            <a:off x="3429000" y="1143000"/>
            <a:ext cx="2133600" cy="1066800"/>
            <a:chOff x="3429000" y="1143000"/>
            <a:chExt cx="2133600" cy="1066800"/>
          </a:xfrm>
        </p:grpSpPr>
        <p:pic>
          <p:nvPicPr>
            <p:cNvPr descr="Mastercard Worldwide Logo.svg" id="874" name="Google Shape;874;p29">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875" name="Google Shape;875;p29">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876" name="Google Shape;876;p29">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877" name="Google Shape;877;p29"/>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878" name="Google Shape;878;p29"/>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879" name="Google Shape;879;p29"/>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880" name="Google Shape;880;p29"/>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81" name="Google Shape;881;p29"/>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882" name="Google Shape;882;p29">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883" name="Google Shape;883;p29">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884" name="Google Shape;884;p29">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885" name="Google Shape;885;p29"/>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886" name="Google Shape;886;p29">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887" name="Google Shape;887;p29">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888" name="Google Shape;888;p29"/>
          <p:cNvSpPr txBox="1"/>
          <p:nvPr/>
        </p:nvSpPr>
        <p:spPr>
          <a:xfrm>
            <a:off x="4800600" y="2514600"/>
            <a:ext cx="109004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We Accept</a:t>
            </a:r>
            <a:endParaRPr/>
          </a:p>
        </p:txBody>
      </p:sp>
      <p:sp>
        <p:nvSpPr>
          <p:cNvPr id="889" name="Google Shape;889;p29"/>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Visa Inc. logo.svg" id="890" name="Google Shape;890;p29">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891" name="Google Shape;891;p29"/>
          <p:cNvSpPr txBox="1"/>
          <p:nvPr/>
        </p:nvSpPr>
        <p:spPr>
          <a:xfrm>
            <a:off x="2819400" y="2514600"/>
            <a:ext cx="89159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My Card</a:t>
            </a:r>
            <a:endParaRPr/>
          </a:p>
        </p:txBody>
      </p:sp>
      <p:sp>
        <p:nvSpPr>
          <p:cNvPr id="892" name="Google Shape;892;p29"/>
          <p:cNvSpPr txBox="1"/>
          <p:nvPr/>
        </p:nvSpPr>
        <p:spPr>
          <a:xfrm>
            <a:off x="3645717" y="762000"/>
            <a:ext cx="168828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Payment Network</a:t>
            </a:r>
            <a:endParaRPr/>
          </a:p>
        </p:txBody>
      </p:sp>
      <p:sp>
        <p:nvSpPr>
          <p:cNvPr id="893" name="Google Shape;893;p29"/>
          <p:cNvSpPr txBox="1"/>
          <p:nvPr/>
        </p:nvSpPr>
        <p:spPr>
          <a:xfrm>
            <a:off x="304800" y="5410200"/>
            <a:ext cx="8458200" cy="646331"/>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Cardholder is the weakest entity in the game – she needs to be protected </a:t>
            </a:r>
            <a:br>
              <a:rPr b="1"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as without her the system does not exist</a:t>
            </a:r>
            <a:endParaRPr b="1" sz="1800">
              <a:solidFill>
                <a:srgbClr val="7F7F7F"/>
              </a:solidFill>
              <a:latin typeface="Arial"/>
              <a:ea typeface="Arial"/>
              <a:cs typeface="Arial"/>
              <a:sym typeface="Arial"/>
            </a:endParaRPr>
          </a:p>
        </p:txBody>
      </p:sp>
      <p:sp>
        <p:nvSpPr>
          <p:cNvPr id="894" name="Google Shape;894;p29"/>
          <p:cNvSpPr/>
          <p:nvPr/>
        </p:nvSpPr>
        <p:spPr>
          <a:xfrm>
            <a:off x="0" y="685800"/>
            <a:ext cx="9144000" cy="4800600"/>
          </a:xfrm>
          <a:prstGeom prst="rect">
            <a:avLst/>
          </a:prstGeom>
          <a:solidFill>
            <a:srgbClr val="FFFFFF">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5" name="Google Shape;895;p29"/>
          <p:cNvSpPr/>
          <p:nvPr/>
        </p:nvSpPr>
        <p:spPr>
          <a:xfrm>
            <a:off x="990600" y="1600200"/>
            <a:ext cx="7162800" cy="32766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6" name="Google Shape;896;p29"/>
          <p:cNvSpPr txBox="1"/>
          <p:nvPr/>
        </p:nvSpPr>
        <p:spPr>
          <a:xfrm>
            <a:off x="3276600" y="4648200"/>
            <a:ext cx="28194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7F7F7F"/>
                </a:solidFill>
                <a:latin typeface="Arial"/>
                <a:ea typeface="Arial"/>
                <a:cs typeface="Arial"/>
                <a:sym typeface="Arial"/>
              </a:rPr>
              <a:t>Payment Activity</a:t>
            </a:r>
            <a:endParaRPr/>
          </a:p>
        </p:txBody>
      </p:sp>
      <p:pic>
        <p:nvPicPr>
          <p:cNvPr id="897" name="Google Shape;897;p29"/>
          <p:cNvPicPr preferRelativeResize="0"/>
          <p:nvPr/>
        </p:nvPicPr>
        <p:blipFill rotWithShape="1">
          <a:blip r:embed="rId21">
            <a:alphaModFix/>
          </a:blip>
          <a:srcRect b="0" l="0" r="0" t="0"/>
          <a:stretch/>
        </p:blipFill>
        <p:spPr>
          <a:xfrm>
            <a:off x="381000" y="4114800"/>
            <a:ext cx="2360456" cy="116687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898" name="Google Shape;898;p29"/>
          <p:cNvSpPr txBox="1"/>
          <p:nvPr/>
        </p:nvSpPr>
        <p:spPr>
          <a:xfrm>
            <a:off x="228600" y="3557336"/>
            <a:ext cx="3581400" cy="338554"/>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F2F2F2"/>
                </a:solidFill>
                <a:latin typeface="Arial"/>
                <a:ea typeface="Arial"/>
                <a:cs typeface="Arial"/>
                <a:sym typeface="Arial"/>
              </a:rPr>
              <a:t>Disagree with an entry in statement</a:t>
            </a:r>
            <a:endParaRPr/>
          </a:p>
        </p:txBody>
      </p:sp>
      <p:sp>
        <p:nvSpPr>
          <p:cNvPr id="899" name="Google Shape;899;p29"/>
          <p:cNvSpPr txBox="1"/>
          <p:nvPr/>
        </p:nvSpPr>
        <p:spPr>
          <a:xfrm>
            <a:off x="228599" y="3124200"/>
            <a:ext cx="1905001" cy="338554"/>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F2F2F2"/>
                </a:solidFill>
                <a:latin typeface="Arial"/>
                <a:ea typeface="Arial"/>
                <a:cs typeface="Arial"/>
                <a:sym typeface="Arial"/>
              </a:rPr>
              <a:t>Report to Issuer</a:t>
            </a:r>
            <a:endParaRPr/>
          </a:p>
        </p:txBody>
      </p:sp>
      <p:sp>
        <p:nvSpPr>
          <p:cNvPr id="900" name="Google Shape;900;p29"/>
          <p:cNvSpPr txBox="1"/>
          <p:nvPr/>
        </p:nvSpPr>
        <p:spPr>
          <a:xfrm>
            <a:off x="1143000" y="1447800"/>
            <a:ext cx="6934200" cy="1323439"/>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rgbClr val="F2F2F2"/>
                </a:solidFill>
                <a:latin typeface="Arial"/>
                <a:ea typeface="Arial"/>
                <a:cs typeface="Arial"/>
                <a:sym typeface="Arial"/>
              </a:rPr>
              <a:t>Issuer tries to resolve after exchanging messages with Acquirer, through Request For Copy, Fulfillment, else fires Chargeback – money refunded to Cardholder, but process continues through Re-presentment, Pre-filing, Case Filing – in which case Payment Network gives verdict. </a:t>
            </a:r>
            <a:endParaRPr/>
          </a:p>
          <a:p>
            <a:pPr indent="0" lvl="0" marL="0" marR="0" rtl="0" algn="just">
              <a:spcBef>
                <a:spcPts val="0"/>
              </a:spcBef>
              <a:spcAft>
                <a:spcPts val="0"/>
              </a:spcAft>
              <a:buNone/>
            </a:pPr>
            <a:r>
              <a:rPr b="1" lang="en-US" sz="1600">
                <a:solidFill>
                  <a:srgbClr val="FBD4B4"/>
                </a:solidFill>
                <a:latin typeface="Arial"/>
                <a:ea typeface="Arial"/>
                <a:cs typeface="Arial"/>
                <a:sym typeface="Arial"/>
              </a:rPr>
              <a:t>Case Filing costs are high (Visa = $75)</a:t>
            </a:r>
            <a:endParaRPr/>
          </a:p>
        </p:txBody>
      </p:sp>
      <p:cxnSp>
        <p:nvCxnSpPr>
          <p:cNvPr id="901" name="Google Shape;901;p29"/>
          <p:cNvCxnSpPr/>
          <p:nvPr/>
        </p:nvCxnSpPr>
        <p:spPr>
          <a:xfrm flipH="1" rot="-5400000">
            <a:off x="457200" y="3962400"/>
            <a:ext cx="914400" cy="762000"/>
          </a:xfrm>
          <a:prstGeom prst="straightConnector1">
            <a:avLst/>
          </a:prstGeom>
          <a:noFill/>
          <a:ln cap="flat" cmpd="sng" w="28575">
            <a:solidFill>
              <a:srgbClr val="CD6209"/>
            </a:solidFill>
            <a:prstDash val="solid"/>
            <a:round/>
            <a:headEnd len="sm" w="sm" type="none"/>
            <a:tailEnd len="med" w="med" type="stealth"/>
          </a:ln>
        </p:spPr>
      </p:cxnSp>
      <p:sp>
        <p:nvSpPr>
          <p:cNvPr id="902" name="Google Shape;902;p29"/>
          <p:cNvSpPr txBox="1"/>
          <p:nvPr/>
        </p:nvSpPr>
        <p:spPr>
          <a:xfrm>
            <a:off x="5486400" y="3581400"/>
            <a:ext cx="3505200" cy="584775"/>
          </a:xfrm>
          <a:prstGeom prst="rect">
            <a:avLst/>
          </a:prstGeom>
          <a:solidFill>
            <a:srgbClr val="0070C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2F2F2"/>
                </a:solidFill>
                <a:latin typeface="Arial"/>
                <a:ea typeface="Arial"/>
                <a:cs typeface="Arial"/>
                <a:sym typeface="Arial"/>
              </a:rPr>
              <a:t>Merchants have to furnish the Merchant Copy of slip signed by 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chargeslip.jpg" id="96" name="Google Shape;96;p3"/>
          <p:cNvPicPr preferRelativeResize="0"/>
          <p:nvPr/>
        </p:nvPicPr>
        <p:blipFill rotWithShape="1">
          <a:blip r:embed="rId3">
            <a:alphaModFix/>
          </a:blip>
          <a:srcRect b="0" l="0" r="0" t="0"/>
          <a:stretch/>
        </p:blipFill>
        <p:spPr>
          <a:xfrm>
            <a:off x="3733800" y="1117600"/>
            <a:ext cx="2374900" cy="4064000"/>
          </a:xfrm>
          <a:prstGeom prst="rect">
            <a:avLst/>
          </a:prstGeom>
          <a:noFill/>
          <a:ln>
            <a:noFill/>
          </a:ln>
        </p:spPr>
      </p:pic>
      <p:pic>
        <p:nvPicPr>
          <p:cNvPr descr="pen.jpg" id="97" name="Google Shape;97;p3"/>
          <p:cNvPicPr preferRelativeResize="0"/>
          <p:nvPr/>
        </p:nvPicPr>
        <p:blipFill rotWithShape="1">
          <a:blip r:embed="rId4">
            <a:alphaModFix/>
          </a:blip>
          <a:srcRect b="0" l="0" r="0" t="0"/>
          <a:stretch/>
        </p:blipFill>
        <p:spPr>
          <a:xfrm rot="1214136">
            <a:off x="5946283" y="3397922"/>
            <a:ext cx="2842447" cy="2120903"/>
          </a:xfrm>
          <a:prstGeom prst="rect">
            <a:avLst/>
          </a:prstGeom>
          <a:noFill/>
          <a:ln>
            <a:noFill/>
          </a:ln>
        </p:spPr>
      </p:pic>
      <p:sp>
        <p:nvSpPr>
          <p:cNvPr id="98" name="Google Shape;98;p3"/>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What you </a:t>
            </a:r>
            <a:r>
              <a:rPr lang="en-US">
                <a:solidFill>
                  <a:srgbClr val="0070C0"/>
                </a:solidFill>
              </a:rPr>
              <a:t>PROBABLY DO SEE </a:t>
            </a:r>
            <a:r>
              <a:rPr lang="en-US"/>
              <a:t>before signing</a:t>
            </a:r>
            <a:endParaRPr/>
          </a:p>
        </p:txBody>
      </p:sp>
      <p:sp>
        <p:nvSpPr>
          <p:cNvPr id="99" name="Google Shape;99;p3"/>
          <p:cNvSpPr txBox="1"/>
          <p:nvPr/>
        </p:nvSpPr>
        <p:spPr>
          <a:xfrm>
            <a:off x="7162800" y="3275254"/>
            <a:ext cx="115448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Amount</a:t>
            </a:r>
            <a:endParaRPr/>
          </a:p>
        </p:txBody>
      </p:sp>
      <p:sp>
        <p:nvSpPr>
          <p:cNvPr id="100" name="Google Shape;100;p3"/>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3"/>
          <p:cNvSpPr/>
          <p:nvPr/>
        </p:nvSpPr>
        <p:spPr>
          <a:xfrm>
            <a:off x="5334000" y="3199054"/>
            <a:ext cx="838200" cy="609600"/>
          </a:xfrm>
          <a:prstGeom prst="ellipse">
            <a:avLst/>
          </a:prstGeom>
          <a:noFill/>
          <a:ln cap="flat" cmpd="sng" w="25400">
            <a:solidFill>
              <a:srgbClr val="9748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
          <p:cNvSpPr/>
          <p:nvPr/>
        </p:nvSpPr>
        <p:spPr>
          <a:xfrm>
            <a:off x="4114800" y="4723054"/>
            <a:ext cx="19812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p:txBody>
      </p:sp>
      <p:sp>
        <p:nvSpPr>
          <p:cNvPr id="103" name="Google Shape;103;p3"/>
          <p:cNvSpPr/>
          <p:nvPr/>
        </p:nvSpPr>
        <p:spPr>
          <a:xfrm>
            <a:off x="4114800" y="4570654"/>
            <a:ext cx="17526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C00000"/>
                </a:solidFill>
                <a:latin typeface="Arial"/>
                <a:ea typeface="Arial"/>
                <a:cs typeface="Arial"/>
                <a:sym typeface="Arial"/>
              </a:rPr>
              <a:t>Signature</a:t>
            </a:r>
            <a:endParaRPr sz="1800">
              <a:solidFill>
                <a:schemeClr val="lt1"/>
              </a:solidFill>
              <a:latin typeface="Arial"/>
              <a:ea typeface="Arial"/>
              <a:cs typeface="Arial"/>
              <a:sym typeface="Arial"/>
            </a:endParaRPr>
          </a:p>
        </p:txBody>
      </p:sp>
      <p:pic>
        <p:nvPicPr>
          <p:cNvPr descr="POS.jpg" id="104" name="Google Shape;104;p3"/>
          <p:cNvPicPr preferRelativeResize="0"/>
          <p:nvPr/>
        </p:nvPicPr>
        <p:blipFill rotWithShape="1">
          <a:blip r:embed="rId5">
            <a:alphaModFix/>
          </a:blip>
          <a:srcRect b="0" l="0" r="0" t="0"/>
          <a:stretch/>
        </p:blipFill>
        <p:spPr>
          <a:xfrm rot="325645">
            <a:off x="117551" y="1780471"/>
            <a:ext cx="2323619" cy="2595755"/>
          </a:xfrm>
          <a:prstGeom prst="rect">
            <a:avLst/>
          </a:prstGeom>
          <a:noFill/>
          <a:ln>
            <a:noFill/>
          </a:ln>
        </p:spPr>
      </p:pic>
      <p:cxnSp>
        <p:nvCxnSpPr>
          <p:cNvPr id="105" name="Google Shape;105;p3"/>
          <p:cNvCxnSpPr/>
          <p:nvPr/>
        </p:nvCxnSpPr>
        <p:spPr>
          <a:xfrm>
            <a:off x="2133600" y="2362200"/>
            <a:ext cx="1371600" cy="1588"/>
          </a:xfrm>
          <a:prstGeom prst="straightConnector1">
            <a:avLst/>
          </a:prstGeom>
          <a:noFill/>
          <a:ln cap="flat" cmpd="sng" w="28575">
            <a:solidFill>
              <a:srgbClr val="BFBFBF"/>
            </a:solidFill>
            <a:prstDash val="solid"/>
            <a:round/>
            <a:headEnd len="sm" w="sm" type="none"/>
            <a:tailEnd len="med" w="med" type="stealth"/>
          </a:ln>
        </p:spPr>
      </p:cxnSp>
      <p:sp>
        <p:nvSpPr>
          <p:cNvPr id="106" name="Google Shape;106;p3"/>
          <p:cNvSpPr/>
          <p:nvPr/>
        </p:nvSpPr>
        <p:spPr>
          <a:xfrm>
            <a:off x="4191000" y="3810000"/>
            <a:ext cx="1524000" cy="609600"/>
          </a:xfrm>
          <a:prstGeom prst="ellipse">
            <a:avLst/>
          </a:prstGeom>
          <a:noFill/>
          <a:ln cap="flat" cmpd="sng" w="25400">
            <a:solidFill>
              <a:srgbClr val="9748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7" name="Google Shape;107;p3"/>
          <p:cNvCxnSpPr/>
          <p:nvPr/>
        </p:nvCxnSpPr>
        <p:spPr>
          <a:xfrm>
            <a:off x="6172200" y="3505200"/>
            <a:ext cx="914400" cy="1588"/>
          </a:xfrm>
          <a:prstGeom prst="straightConnector1">
            <a:avLst/>
          </a:prstGeom>
          <a:noFill/>
          <a:ln cap="flat" cmpd="sng" w="28575">
            <a:solidFill>
              <a:srgbClr val="BFBFBF"/>
            </a:solidFill>
            <a:prstDash val="solid"/>
            <a:round/>
            <a:headEnd len="sm" w="sm" type="none"/>
            <a:tailEnd len="med" w="med" type="stealth"/>
          </a:ln>
        </p:spPr>
      </p:cxnSp>
      <p:sp>
        <p:nvSpPr>
          <p:cNvPr id="108" name="Google Shape;108;p3"/>
          <p:cNvSpPr txBox="1"/>
          <p:nvPr/>
        </p:nvSpPr>
        <p:spPr>
          <a:xfrm>
            <a:off x="2209800" y="4343400"/>
            <a:ext cx="99738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00000"/>
                </a:solidFill>
                <a:latin typeface="Arial"/>
                <a:ea typeface="Arial"/>
                <a:cs typeface="Arial"/>
                <a:sym typeface="Arial"/>
              </a:rPr>
              <a:t>Promo</a:t>
            </a:r>
            <a:endParaRPr/>
          </a:p>
          <a:p>
            <a:pPr indent="0" lvl="0" marL="0" marR="0" rtl="0" algn="l">
              <a:spcBef>
                <a:spcPts val="0"/>
              </a:spcBef>
              <a:spcAft>
                <a:spcPts val="0"/>
              </a:spcAft>
              <a:buNone/>
            </a:pPr>
            <a:r>
              <a:rPr b="1" lang="en-US" sz="2000">
                <a:solidFill>
                  <a:srgbClr val="C00000"/>
                </a:solidFill>
                <a:latin typeface="Arial"/>
                <a:ea typeface="Arial"/>
                <a:cs typeface="Arial"/>
                <a:sym typeface="Arial"/>
              </a:rPr>
              <a:t>Offers</a:t>
            </a:r>
            <a:endParaRPr/>
          </a:p>
        </p:txBody>
      </p:sp>
      <p:cxnSp>
        <p:nvCxnSpPr>
          <p:cNvPr id="109" name="Google Shape;109;p3"/>
          <p:cNvCxnSpPr/>
          <p:nvPr/>
        </p:nvCxnSpPr>
        <p:spPr>
          <a:xfrm flipH="1">
            <a:off x="2590800" y="4038600"/>
            <a:ext cx="1524000" cy="304800"/>
          </a:xfrm>
          <a:prstGeom prst="straightConnector1">
            <a:avLst/>
          </a:prstGeom>
          <a:noFill/>
          <a:ln cap="flat" cmpd="sng" w="28575">
            <a:solidFill>
              <a:srgbClr val="BFBFBF"/>
            </a:solidFill>
            <a:prstDash val="solid"/>
            <a:round/>
            <a:headEnd len="sm" w="sm" type="none"/>
            <a:tailEnd len="med" w="med" type="stealth"/>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0"/>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Analytics and Data Services</a:t>
            </a:r>
            <a:endParaRPr/>
          </a:p>
        </p:txBody>
      </p:sp>
      <p:sp>
        <p:nvSpPr>
          <p:cNvPr id="909" name="Google Shape;909;p30"/>
          <p:cNvSpPr txBox="1"/>
          <p:nvPr>
            <p:ph idx="1" type="body"/>
          </p:nvPr>
        </p:nvSpPr>
        <p:spPr>
          <a:xfrm>
            <a:off x="228600" y="838200"/>
            <a:ext cx="8686800" cy="5181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Noto Sans Symbols"/>
              <a:buChar char="▪"/>
            </a:pPr>
            <a:r>
              <a:rPr lang="en-US"/>
              <a:t>Payment Networks are sitting on a gold mine of data</a:t>
            </a:r>
            <a:endParaRPr/>
          </a:p>
          <a:p>
            <a:pPr indent="-342900" lvl="0" marL="342900" rtl="0" algn="l">
              <a:spcBef>
                <a:spcPts val="400"/>
              </a:spcBef>
              <a:spcAft>
                <a:spcPts val="0"/>
              </a:spcAft>
              <a:buClr>
                <a:schemeClr val="dk1"/>
              </a:buClr>
              <a:buSzPts val="2000"/>
              <a:buFont typeface="Noto Sans Symbols"/>
              <a:buChar char="▪"/>
            </a:pPr>
            <a:r>
              <a:rPr lang="en-US"/>
              <a:t>Trends and spend-patterns are very valuable information</a:t>
            </a:r>
            <a:endParaRPr/>
          </a:p>
          <a:p>
            <a:pPr indent="-342900" lvl="0" marL="342900" rtl="0" algn="l">
              <a:spcBef>
                <a:spcPts val="400"/>
              </a:spcBef>
              <a:spcAft>
                <a:spcPts val="0"/>
              </a:spcAft>
              <a:buClr>
                <a:schemeClr val="dk1"/>
              </a:buClr>
              <a:buSzPts val="2000"/>
              <a:buFont typeface="Noto Sans Symbols"/>
              <a:buChar char="▪"/>
            </a:pPr>
            <a:r>
              <a:rPr lang="en-US"/>
              <a:t>Performance and Fraud Analysis are possible</a:t>
            </a:r>
            <a:endParaRPr/>
          </a:p>
          <a:p>
            <a:pPr indent="-342900" lvl="0" marL="342900" rtl="0" algn="l">
              <a:spcBef>
                <a:spcPts val="400"/>
              </a:spcBef>
              <a:spcAft>
                <a:spcPts val="0"/>
              </a:spcAft>
              <a:buClr>
                <a:schemeClr val="dk1"/>
              </a:buClr>
              <a:buSzPts val="2000"/>
              <a:buFont typeface="Noto Sans Symbols"/>
              <a:buChar char="▪"/>
            </a:pPr>
            <a:r>
              <a:rPr lang="en-US"/>
              <a:t>Socio Economic Analytics are possible</a:t>
            </a:r>
            <a:endParaRPr/>
          </a:p>
        </p:txBody>
      </p:sp>
      <p:sp>
        <p:nvSpPr>
          <p:cNvPr id="910" name="Google Shape;910;p30"/>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11" name="Google Shape;911;p30"/>
          <p:cNvSpPr txBox="1"/>
          <p:nvPr>
            <p:ph idx="4294967295" type="sldNum"/>
          </p:nvPr>
        </p:nvSpPr>
        <p:spPr>
          <a:xfrm>
            <a:off x="8534400" y="6438900"/>
            <a:ext cx="609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pic>
        <p:nvPicPr>
          <p:cNvPr id="912" name="Google Shape;912;p30"/>
          <p:cNvPicPr preferRelativeResize="0"/>
          <p:nvPr/>
        </p:nvPicPr>
        <p:blipFill rotWithShape="1">
          <a:blip r:embed="rId3">
            <a:alphaModFix/>
          </a:blip>
          <a:srcRect b="0" l="0" r="0" t="0"/>
          <a:stretch/>
        </p:blipFill>
        <p:spPr>
          <a:xfrm>
            <a:off x="2819400" y="2590800"/>
            <a:ext cx="6324600" cy="2685571"/>
          </a:xfrm>
          <a:prstGeom prst="rect">
            <a:avLst/>
          </a:prstGeom>
          <a:noFill/>
          <a:ln>
            <a:noFill/>
          </a:ln>
        </p:spPr>
      </p:pic>
      <p:sp>
        <p:nvSpPr>
          <p:cNvPr id="913" name="Google Shape;913;p30"/>
          <p:cNvSpPr txBox="1"/>
          <p:nvPr/>
        </p:nvSpPr>
        <p:spPr>
          <a:xfrm>
            <a:off x="2895600" y="5334000"/>
            <a:ext cx="6248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Source: </a:t>
            </a:r>
            <a:r>
              <a:rPr lang="en-US" sz="1200" u="sng">
                <a:solidFill>
                  <a:srgbClr val="000000"/>
                </a:solidFill>
                <a:latin typeface="Arial"/>
                <a:ea typeface="Arial"/>
                <a:cs typeface="Arial"/>
                <a:sym typeface="Arial"/>
                <a:hlinkClick r:id="rId4">
                  <a:extLst>
                    <a:ext uri="{A12FA001-AC4F-418D-AE19-62706E023703}">
                      <ahyp:hlinkClr val="tx"/>
                    </a:ext>
                  </a:extLst>
                </a:hlinkClick>
              </a:rPr>
              <a:t>http://www.youtube.com/watch?feature=player_embedded&amp;v=FhqNy6maykE</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pic>
        <p:nvPicPr>
          <p:cNvPr descr="shutterstock_106107869.JPG" id="914" name="Google Shape;914;p30"/>
          <p:cNvPicPr preferRelativeResize="0"/>
          <p:nvPr/>
        </p:nvPicPr>
        <p:blipFill rotWithShape="1">
          <a:blip r:embed="rId5">
            <a:alphaModFix/>
          </a:blip>
          <a:srcRect b="0" l="0" r="0" t="0"/>
          <a:stretch/>
        </p:blipFill>
        <p:spPr>
          <a:xfrm>
            <a:off x="0" y="3048000"/>
            <a:ext cx="2819400" cy="188335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31"/>
          <p:cNvSpPr txBox="1"/>
          <p:nvPr>
            <p:ph type="title"/>
          </p:nvPr>
        </p:nvSpPr>
        <p:spPr>
          <a:xfrm>
            <a:off x="0" y="0"/>
            <a:ext cx="9144000"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Analytics and Data Services : Spend Pattern</a:t>
            </a:r>
            <a:endParaRPr/>
          </a:p>
        </p:txBody>
      </p:sp>
      <p:sp>
        <p:nvSpPr>
          <p:cNvPr id="920" name="Google Shape;920;p31"/>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21" name="Google Shape;921;p31"/>
          <p:cNvPicPr preferRelativeResize="0"/>
          <p:nvPr/>
        </p:nvPicPr>
        <p:blipFill rotWithShape="1">
          <a:blip r:embed="rId3">
            <a:alphaModFix/>
          </a:blip>
          <a:srcRect b="0" l="0" r="0" t="0"/>
          <a:stretch/>
        </p:blipFill>
        <p:spPr>
          <a:xfrm>
            <a:off x="853688" y="986135"/>
            <a:ext cx="7528312" cy="4648200"/>
          </a:xfrm>
          <a:prstGeom prst="rect">
            <a:avLst/>
          </a:prstGeom>
          <a:noFill/>
          <a:ln>
            <a:noFill/>
          </a:ln>
        </p:spPr>
      </p:pic>
      <p:sp>
        <p:nvSpPr>
          <p:cNvPr id="922" name="Google Shape;922;p31"/>
          <p:cNvSpPr txBox="1"/>
          <p:nvPr/>
        </p:nvSpPr>
        <p:spPr>
          <a:xfrm>
            <a:off x="796595" y="1057870"/>
            <a:ext cx="354680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ABF8E"/>
                </a:solidFill>
                <a:latin typeface="Arial"/>
                <a:ea typeface="Arial"/>
                <a:cs typeface="Arial"/>
                <a:sym typeface="Arial"/>
              </a:rPr>
              <a:t>Visa @ Australia : 2014</a:t>
            </a:r>
            <a:endParaRPr/>
          </a:p>
        </p:txBody>
      </p:sp>
      <p:sp>
        <p:nvSpPr>
          <p:cNvPr id="923" name="Google Shape;923;p31"/>
          <p:cNvSpPr txBox="1"/>
          <p:nvPr/>
        </p:nvSpPr>
        <p:spPr>
          <a:xfrm>
            <a:off x="1524000" y="5710535"/>
            <a:ext cx="59854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Source: </a:t>
            </a:r>
            <a:r>
              <a:rPr lang="en-US" sz="1200" u="sng">
                <a:solidFill>
                  <a:srgbClr val="000000"/>
                </a:solidFill>
                <a:latin typeface="Arial"/>
                <a:ea typeface="Arial"/>
                <a:cs typeface="Arial"/>
                <a:sym typeface="Arial"/>
                <a:hlinkClick r:id="rId4">
                  <a:extLst>
                    <a:ext uri="{A12FA001-AC4F-418D-AE19-62706E023703}">
                      <ahyp:hlinkClr val="tx"/>
                    </a:ext>
                  </a:extLst>
                </a:hlinkClick>
              </a:rPr>
              <a:t>http://www.youtube.com/watch?feature=player_embedded&amp;v=FhqNy6maykE</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32"/>
          <p:cNvSpPr txBox="1"/>
          <p:nvPr>
            <p:ph type="title"/>
          </p:nvPr>
        </p:nvSpPr>
        <p:spPr>
          <a:xfrm>
            <a:off x="0" y="0"/>
            <a:ext cx="9144000"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Analytics and Data Services : Spend Comparisons</a:t>
            </a:r>
            <a:endParaRPr/>
          </a:p>
        </p:txBody>
      </p:sp>
      <p:sp>
        <p:nvSpPr>
          <p:cNvPr id="929" name="Google Shape;929;p32"/>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30" name="Google Shape;930;p32"/>
          <p:cNvPicPr preferRelativeResize="0"/>
          <p:nvPr/>
        </p:nvPicPr>
        <p:blipFill rotWithShape="1">
          <a:blip r:embed="rId3">
            <a:alphaModFix/>
          </a:blip>
          <a:srcRect b="0" l="0" r="0" t="0"/>
          <a:stretch/>
        </p:blipFill>
        <p:spPr>
          <a:xfrm>
            <a:off x="874786" y="1013400"/>
            <a:ext cx="7354814" cy="4777799"/>
          </a:xfrm>
          <a:prstGeom prst="rect">
            <a:avLst/>
          </a:prstGeom>
          <a:noFill/>
          <a:ln>
            <a:noFill/>
          </a:ln>
        </p:spPr>
      </p:pic>
      <p:sp>
        <p:nvSpPr>
          <p:cNvPr id="931" name="Google Shape;931;p32"/>
          <p:cNvSpPr txBox="1"/>
          <p:nvPr/>
        </p:nvSpPr>
        <p:spPr>
          <a:xfrm>
            <a:off x="1634515" y="5788967"/>
            <a:ext cx="598548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00"/>
                </a:solidFill>
                <a:latin typeface="Arial"/>
                <a:ea typeface="Arial"/>
                <a:cs typeface="Arial"/>
                <a:sym typeface="Arial"/>
              </a:rPr>
              <a:t>Source: </a:t>
            </a:r>
            <a:r>
              <a:rPr lang="en-US" sz="1200" u="sng">
                <a:solidFill>
                  <a:srgbClr val="000000"/>
                </a:solidFill>
                <a:latin typeface="Arial"/>
                <a:ea typeface="Arial"/>
                <a:cs typeface="Arial"/>
                <a:sym typeface="Arial"/>
                <a:hlinkClick r:id="rId4">
                  <a:extLst>
                    <a:ext uri="{A12FA001-AC4F-418D-AE19-62706E023703}">
                      <ahyp:hlinkClr val="tx"/>
                    </a:ext>
                  </a:extLst>
                </a:hlinkClick>
              </a:rPr>
              <a:t>http://www.youtube.com/watch?feature=player_embedded&amp;v=FhqNy6maykE</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33"/>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Recapitulation</a:t>
            </a:r>
            <a:endParaRPr/>
          </a:p>
        </p:txBody>
      </p:sp>
      <p:sp>
        <p:nvSpPr>
          <p:cNvPr id="938" name="Google Shape;938;p33"/>
          <p:cNvSpPr txBox="1"/>
          <p:nvPr>
            <p:ph idx="1" type="body"/>
          </p:nvPr>
        </p:nvSpPr>
        <p:spPr>
          <a:xfrm>
            <a:off x="4038600" y="1219200"/>
            <a:ext cx="48768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2000"/>
              <a:buFont typeface="Noto Sans Symbols"/>
              <a:buChar char="▪"/>
            </a:pPr>
            <a:r>
              <a:rPr b="1" lang="en-US">
                <a:solidFill>
                  <a:srgbClr val="0070C0"/>
                </a:solidFill>
              </a:rPr>
              <a:t>Types of Cards</a:t>
            </a:r>
            <a:endParaRPr/>
          </a:p>
          <a:p>
            <a:pPr indent="-215900" lvl="1" marL="342900" rtl="0" algn="l">
              <a:spcBef>
                <a:spcPts val="400"/>
              </a:spcBef>
              <a:spcAft>
                <a:spcPts val="0"/>
              </a:spcAft>
              <a:buClr>
                <a:schemeClr val="dk1"/>
              </a:buClr>
              <a:buSzPts val="2000"/>
              <a:buFont typeface="Noto Sans Symbols"/>
              <a:buNone/>
            </a:pPr>
            <a:r>
              <a:t/>
            </a:r>
            <a:endParaRPr b="1" sz="2000">
              <a:solidFill>
                <a:srgbClr val="0070C0"/>
              </a:solidFill>
            </a:endParaRPr>
          </a:p>
          <a:p>
            <a:pPr indent="-342900" lvl="0" marL="342900" rtl="0" algn="l">
              <a:spcBef>
                <a:spcPts val="400"/>
              </a:spcBef>
              <a:spcAft>
                <a:spcPts val="0"/>
              </a:spcAft>
              <a:buClr>
                <a:srgbClr val="0070C0"/>
              </a:buClr>
              <a:buSzPts val="2000"/>
              <a:buFont typeface="Noto Sans Symbols"/>
              <a:buChar char="▪"/>
            </a:pPr>
            <a:r>
              <a:rPr b="1" lang="en-US">
                <a:solidFill>
                  <a:srgbClr val="0070C0"/>
                </a:solidFill>
              </a:rPr>
              <a:t>Types of Payment (From, To)</a:t>
            </a:r>
            <a:endParaRPr/>
          </a:p>
          <a:p>
            <a:pPr indent="-215900" lvl="0" marL="342900" rtl="0" algn="l">
              <a:spcBef>
                <a:spcPts val="400"/>
              </a:spcBef>
              <a:spcAft>
                <a:spcPts val="0"/>
              </a:spcAft>
              <a:buClr>
                <a:schemeClr val="dk1"/>
              </a:buClr>
              <a:buSzPts val="2000"/>
              <a:buFont typeface="Noto Sans Symbols"/>
              <a:buNone/>
            </a:pPr>
            <a:r>
              <a:t/>
            </a:r>
            <a:endParaRPr b="1">
              <a:solidFill>
                <a:srgbClr val="0070C0"/>
              </a:solidFill>
            </a:endParaRPr>
          </a:p>
          <a:p>
            <a:pPr indent="-342900" lvl="0" marL="342900" rtl="0" algn="l">
              <a:spcBef>
                <a:spcPts val="400"/>
              </a:spcBef>
              <a:spcAft>
                <a:spcPts val="0"/>
              </a:spcAft>
              <a:buClr>
                <a:srgbClr val="0070C0"/>
              </a:buClr>
              <a:buSzPts val="2000"/>
              <a:buFont typeface="Noto Sans Symbols"/>
              <a:buChar char="▪"/>
            </a:pPr>
            <a:r>
              <a:rPr b="1" lang="en-US">
                <a:solidFill>
                  <a:srgbClr val="0070C0"/>
                </a:solidFill>
              </a:rPr>
              <a:t>Risk Management</a:t>
            </a:r>
            <a:endParaRPr/>
          </a:p>
          <a:p>
            <a:pPr indent="-215900" lvl="0" marL="342900" rtl="0" algn="l">
              <a:spcBef>
                <a:spcPts val="400"/>
              </a:spcBef>
              <a:spcAft>
                <a:spcPts val="0"/>
              </a:spcAft>
              <a:buClr>
                <a:schemeClr val="dk1"/>
              </a:buClr>
              <a:buSzPts val="2000"/>
              <a:buFont typeface="Noto Sans Symbols"/>
              <a:buNone/>
            </a:pPr>
            <a:r>
              <a:t/>
            </a:r>
            <a:endParaRPr b="1">
              <a:solidFill>
                <a:srgbClr val="0070C0"/>
              </a:solidFill>
            </a:endParaRPr>
          </a:p>
          <a:p>
            <a:pPr indent="-342900" lvl="0" marL="342900" rtl="0" algn="l">
              <a:spcBef>
                <a:spcPts val="400"/>
              </a:spcBef>
              <a:spcAft>
                <a:spcPts val="0"/>
              </a:spcAft>
              <a:buClr>
                <a:srgbClr val="0070C0"/>
              </a:buClr>
              <a:buSzPts val="2000"/>
              <a:buFont typeface="Noto Sans Symbols"/>
              <a:buChar char="▪"/>
            </a:pPr>
            <a:r>
              <a:rPr b="1" lang="en-US">
                <a:solidFill>
                  <a:srgbClr val="0070C0"/>
                </a:solidFill>
              </a:rPr>
              <a:t>Brand Preservation – High Availability, Scalability</a:t>
            </a:r>
            <a:endParaRPr/>
          </a:p>
          <a:p>
            <a:pPr indent="-215900" lvl="0" marL="342900" rtl="0" algn="l">
              <a:spcBef>
                <a:spcPts val="400"/>
              </a:spcBef>
              <a:spcAft>
                <a:spcPts val="0"/>
              </a:spcAft>
              <a:buClr>
                <a:schemeClr val="dk1"/>
              </a:buClr>
              <a:buSzPts val="2000"/>
              <a:buFont typeface="Noto Sans Symbols"/>
              <a:buNone/>
            </a:pPr>
            <a:r>
              <a:t/>
            </a:r>
            <a:endParaRPr b="1">
              <a:solidFill>
                <a:srgbClr val="0070C0"/>
              </a:solidFill>
            </a:endParaRPr>
          </a:p>
          <a:p>
            <a:pPr indent="-342900" lvl="0" marL="342900" rtl="0" algn="l">
              <a:spcBef>
                <a:spcPts val="400"/>
              </a:spcBef>
              <a:spcAft>
                <a:spcPts val="0"/>
              </a:spcAft>
              <a:buClr>
                <a:srgbClr val="0070C0"/>
              </a:buClr>
              <a:buSzPts val="2000"/>
              <a:buFont typeface="Noto Sans Symbols"/>
              <a:buChar char="▪"/>
            </a:pPr>
            <a:r>
              <a:rPr b="1" lang="en-US">
                <a:solidFill>
                  <a:srgbClr val="0070C0"/>
                </a:solidFill>
              </a:rPr>
              <a:t>Dispute Management</a:t>
            </a:r>
            <a:endParaRPr/>
          </a:p>
          <a:p>
            <a:pPr indent="-215900" lvl="0" marL="342900" rtl="0" algn="l">
              <a:spcBef>
                <a:spcPts val="400"/>
              </a:spcBef>
              <a:spcAft>
                <a:spcPts val="0"/>
              </a:spcAft>
              <a:buClr>
                <a:schemeClr val="dk1"/>
              </a:buClr>
              <a:buSzPts val="2000"/>
              <a:buFont typeface="Noto Sans Symbols"/>
              <a:buNone/>
            </a:pPr>
            <a:r>
              <a:t/>
            </a:r>
            <a:endParaRPr b="1">
              <a:solidFill>
                <a:srgbClr val="0070C0"/>
              </a:solidFill>
            </a:endParaRPr>
          </a:p>
          <a:p>
            <a:pPr indent="-342900" lvl="0" marL="342900" rtl="0" algn="l">
              <a:spcBef>
                <a:spcPts val="400"/>
              </a:spcBef>
              <a:spcAft>
                <a:spcPts val="0"/>
              </a:spcAft>
              <a:buClr>
                <a:srgbClr val="0070C0"/>
              </a:buClr>
              <a:buSzPts val="2000"/>
              <a:buFont typeface="Noto Sans Symbols"/>
              <a:buChar char="▪"/>
            </a:pPr>
            <a:r>
              <a:rPr b="1" lang="en-US">
                <a:solidFill>
                  <a:srgbClr val="0070C0"/>
                </a:solidFill>
              </a:rPr>
              <a:t>Data Analytics</a:t>
            </a:r>
            <a:endParaRPr/>
          </a:p>
        </p:txBody>
      </p:sp>
      <p:sp>
        <p:nvSpPr>
          <p:cNvPr id="939" name="Google Shape;939;p33"/>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hutterstock_15286822.jpg" id="940" name="Google Shape;940;p33"/>
          <p:cNvPicPr preferRelativeResize="0"/>
          <p:nvPr/>
        </p:nvPicPr>
        <p:blipFill rotWithShape="1">
          <a:blip r:embed="rId3">
            <a:alphaModFix/>
          </a:blip>
          <a:srcRect b="0" l="0" r="0" t="0"/>
          <a:stretch/>
        </p:blipFill>
        <p:spPr>
          <a:xfrm>
            <a:off x="0" y="2044446"/>
            <a:ext cx="4038600" cy="24918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4"/>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Payment Message</a:t>
            </a:r>
            <a:endParaRPr/>
          </a:p>
        </p:txBody>
      </p:sp>
      <p:sp>
        <p:nvSpPr>
          <p:cNvPr id="947" name="Google Shape;947;p34"/>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948" name="Google Shape;948;p34"/>
          <p:cNvGrpSpPr/>
          <p:nvPr/>
        </p:nvGrpSpPr>
        <p:grpSpPr>
          <a:xfrm>
            <a:off x="762000" y="3200400"/>
            <a:ext cx="2286000" cy="609600"/>
            <a:chOff x="762000" y="3124200"/>
            <a:chExt cx="2286000" cy="609600"/>
          </a:xfrm>
        </p:grpSpPr>
        <p:sp>
          <p:nvSpPr>
            <p:cNvPr id="949" name="Google Shape;949;p34"/>
            <p:cNvSpPr/>
            <p:nvPr/>
          </p:nvSpPr>
          <p:spPr>
            <a:xfrm>
              <a:off x="762000" y="3124200"/>
              <a:ext cx="990600" cy="609600"/>
            </a:xfrm>
            <a:prstGeom prst="rect">
              <a:avLst/>
            </a:prstGeom>
            <a:solidFill>
              <a:srgbClr val="0070C0"/>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DE-01</a:t>
              </a:r>
              <a:endParaRPr/>
            </a:p>
          </p:txBody>
        </p:sp>
        <p:sp>
          <p:nvSpPr>
            <p:cNvPr id="950" name="Google Shape;950;p34"/>
            <p:cNvSpPr/>
            <p:nvPr/>
          </p:nvSpPr>
          <p:spPr>
            <a:xfrm>
              <a:off x="1752600" y="3124200"/>
              <a:ext cx="1295400" cy="609600"/>
            </a:xfrm>
            <a:prstGeom prst="rect">
              <a:avLst/>
            </a:prstGeom>
            <a:solidFill>
              <a:schemeClr val="lt1"/>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latin typeface="Arial"/>
                  <a:ea typeface="Arial"/>
                  <a:cs typeface="Arial"/>
                  <a:sym typeface="Arial"/>
                </a:rPr>
                <a:t>&lt;Value 01&gt;</a:t>
              </a:r>
              <a:endParaRPr/>
            </a:p>
          </p:txBody>
        </p:sp>
      </p:grpSp>
      <p:grpSp>
        <p:nvGrpSpPr>
          <p:cNvPr id="951" name="Google Shape;951;p34"/>
          <p:cNvGrpSpPr/>
          <p:nvPr/>
        </p:nvGrpSpPr>
        <p:grpSpPr>
          <a:xfrm>
            <a:off x="762000" y="2133600"/>
            <a:ext cx="2286000" cy="609600"/>
            <a:chOff x="762000" y="2209800"/>
            <a:chExt cx="2286000" cy="609600"/>
          </a:xfrm>
        </p:grpSpPr>
        <p:sp>
          <p:nvSpPr>
            <p:cNvPr id="952" name="Google Shape;952;p34"/>
            <p:cNvSpPr/>
            <p:nvPr/>
          </p:nvSpPr>
          <p:spPr>
            <a:xfrm>
              <a:off x="762000" y="2209800"/>
              <a:ext cx="990600" cy="609600"/>
            </a:xfrm>
            <a:prstGeom prst="rect">
              <a:avLst/>
            </a:prstGeom>
            <a:solidFill>
              <a:srgbClr val="0070C0"/>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BITMAP</a:t>
              </a:r>
              <a:endParaRPr/>
            </a:p>
          </p:txBody>
        </p:sp>
        <p:sp>
          <p:nvSpPr>
            <p:cNvPr id="953" name="Google Shape;953;p34"/>
            <p:cNvSpPr/>
            <p:nvPr/>
          </p:nvSpPr>
          <p:spPr>
            <a:xfrm>
              <a:off x="1752600" y="2209800"/>
              <a:ext cx="1295400" cy="609600"/>
            </a:xfrm>
            <a:prstGeom prst="rect">
              <a:avLst/>
            </a:prstGeom>
            <a:solidFill>
              <a:schemeClr val="lt1"/>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latin typeface="Arial"/>
                  <a:ea typeface="Arial"/>
                  <a:cs typeface="Arial"/>
                  <a:sym typeface="Arial"/>
                </a:rPr>
                <a:t>11010011</a:t>
              </a:r>
              <a:endParaRPr/>
            </a:p>
          </p:txBody>
        </p:sp>
      </p:grpSp>
      <p:grpSp>
        <p:nvGrpSpPr>
          <p:cNvPr id="954" name="Google Shape;954;p34"/>
          <p:cNvGrpSpPr/>
          <p:nvPr/>
        </p:nvGrpSpPr>
        <p:grpSpPr>
          <a:xfrm>
            <a:off x="762000" y="1295400"/>
            <a:ext cx="2286000" cy="609600"/>
            <a:chOff x="762000" y="1295400"/>
            <a:chExt cx="2286000" cy="609600"/>
          </a:xfrm>
        </p:grpSpPr>
        <p:sp>
          <p:nvSpPr>
            <p:cNvPr id="955" name="Google Shape;955;p34"/>
            <p:cNvSpPr/>
            <p:nvPr/>
          </p:nvSpPr>
          <p:spPr>
            <a:xfrm>
              <a:off x="762000" y="1295400"/>
              <a:ext cx="990600" cy="609600"/>
            </a:xfrm>
            <a:prstGeom prst="rect">
              <a:avLst/>
            </a:prstGeom>
            <a:solidFill>
              <a:srgbClr val="0070C0"/>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MTI</a:t>
              </a:r>
              <a:endParaRPr/>
            </a:p>
          </p:txBody>
        </p:sp>
        <p:sp>
          <p:nvSpPr>
            <p:cNvPr id="956" name="Google Shape;956;p34"/>
            <p:cNvSpPr/>
            <p:nvPr/>
          </p:nvSpPr>
          <p:spPr>
            <a:xfrm>
              <a:off x="1752600" y="1295400"/>
              <a:ext cx="1295400" cy="609600"/>
            </a:xfrm>
            <a:prstGeom prst="rect">
              <a:avLst/>
            </a:prstGeom>
            <a:solidFill>
              <a:schemeClr val="lt1"/>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V N X Y</a:t>
              </a:r>
              <a:endParaRPr/>
            </a:p>
          </p:txBody>
        </p:sp>
      </p:grpSp>
      <p:grpSp>
        <p:nvGrpSpPr>
          <p:cNvPr id="957" name="Google Shape;957;p34"/>
          <p:cNvGrpSpPr/>
          <p:nvPr/>
        </p:nvGrpSpPr>
        <p:grpSpPr>
          <a:xfrm>
            <a:off x="762000" y="4114800"/>
            <a:ext cx="2286000" cy="609600"/>
            <a:chOff x="762000" y="3962400"/>
            <a:chExt cx="2286000" cy="609600"/>
          </a:xfrm>
        </p:grpSpPr>
        <p:sp>
          <p:nvSpPr>
            <p:cNvPr id="958" name="Google Shape;958;p34"/>
            <p:cNvSpPr/>
            <p:nvPr/>
          </p:nvSpPr>
          <p:spPr>
            <a:xfrm>
              <a:off x="762000" y="3962400"/>
              <a:ext cx="990600" cy="609600"/>
            </a:xfrm>
            <a:prstGeom prst="rect">
              <a:avLst/>
            </a:prstGeom>
            <a:solidFill>
              <a:srgbClr val="0070C0"/>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DE-02</a:t>
              </a:r>
              <a:endParaRPr/>
            </a:p>
          </p:txBody>
        </p:sp>
        <p:sp>
          <p:nvSpPr>
            <p:cNvPr id="959" name="Google Shape;959;p34"/>
            <p:cNvSpPr/>
            <p:nvPr/>
          </p:nvSpPr>
          <p:spPr>
            <a:xfrm>
              <a:off x="1752600" y="3962400"/>
              <a:ext cx="1295400" cy="609600"/>
            </a:xfrm>
            <a:prstGeom prst="rect">
              <a:avLst/>
            </a:prstGeom>
            <a:solidFill>
              <a:schemeClr val="lt1"/>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latin typeface="Arial"/>
                  <a:ea typeface="Arial"/>
                  <a:cs typeface="Arial"/>
                  <a:sym typeface="Arial"/>
                </a:rPr>
                <a:t>&lt;Value 02&gt;</a:t>
              </a:r>
              <a:endParaRPr/>
            </a:p>
          </p:txBody>
        </p:sp>
      </p:grpSp>
      <p:grpSp>
        <p:nvGrpSpPr>
          <p:cNvPr id="960" name="Google Shape;960;p34"/>
          <p:cNvGrpSpPr/>
          <p:nvPr/>
        </p:nvGrpSpPr>
        <p:grpSpPr>
          <a:xfrm>
            <a:off x="762000" y="4953000"/>
            <a:ext cx="2286000" cy="609600"/>
            <a:chOff x="762000" y="4800600"/>
            <a:chExt cx="2286000" cy="609600"/>
          </a:xfrm>
        </p:grpSpPr>
        <p:sp>
          <p:nvSpPr>
            <p:cNvPr id="961" name="Google Shape;961;p34"/>
            <p:cNvSpPr/>
            <p:nvPr/>
          </p:nvSpPr>
          <p:spPr>
            <a:xfrm>
              <a:off x="762000" y="4800600"/>
              <a:ext cx="990600" cy="609600"/>
            </a:xfrm>
            <a:prstGeom prst="rect">
              <a:avLst/>
            </a:prstGeom>
            <a:solidFill>
              <a:srgbClr val="0070C0"/>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lt1"/>
                  </a:solidFill>
                  <a:latin typeface="Arial"/>
                  <a:ea typeface="Arial"/>
                  <a:cs typeface="Arial"/>
                  <a:sym typeface="Arial"/>
                </a:rPr>
                <a:t>DE-04</a:t>
              </a:r>
              <a:endParaRPr/>
            </a:p>
          </p:txBody>
        </p:sp>
        <p:sp>
          <p:nvSpPr>
            <p:cNvPr id="962" name="Google Shape;962;p34"/>
            <p:cNvSpPr/>
            <p:nvPr/>
          </p:nvSpPr>
          <p:spPr>
            <a:xfrm>
              <a:off x="1752600" y="4800600"/>
              <a:ext cx="1295400" cy="609600"/>
            </a:xfrm>
            <a:prstGeom prst="rect">
              <a:avLst/>
            </a:prstGeom>
            <a:solidFill>
              <a:schemeClr val="lt1"/>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chemeClr val="dk2"/>
                  </a:solidFill>
                  <a:latin typeface="Arial"/>
                  <a:ea typeface="Arial"/>
                  <a:cs typeface="Arial"/>
                  <a:sym typeface="Arial"/>
                </a:rPr>
                <a:t>&lt;Value 04</a:t>
              </a:r>
              <a:endParaRPr/>
            </a:p>
          </p:txBody>
        </p:sp>
      </p:grpSp>
      <p:cxnSp>
        <p:nvCxnSpPr>
          <p:cNvPr id="963" name="Google Shape;963;p34"/>
          <p:cNvCxnSpPr/>
          <p:nvPr/>
        </p:nvCxnSpPr>
        <p:spPr>
          <a:xfrm rot="5400000">
            <a:off x="1409700" y="2705100"/>
            <a:ext cx="609600" cy="381000"/>
          </a:xfrm>
          <a:prstGeom prst="straightConnector1">
            <a:avLst/>
          </a:prstGeom>
          <a:noFill/>
          <a:ln cap="flat" cmpd="sng" w="28575">
            <a:solidFill>
              <a:srgbClr val="CD6209"/>
            </a:solidFill>
            <a:prstDash val="solid"/>
            <a:round/>
            <a:headEnd len="sm" w="sm" type="none"/>
            <a:tailEnd len="med" w="med" type="stealth"/>
          </a:ln>
        </p:spPr>
      </p:cxnSp>
      <p:cxnSp>
        <p:nvCxnSpPr>
          <p:cNvPr id="964" name="Google Shape;964;p34"/>
          <p:cNvCxnSpPr/>
          <p:nvPr/>
        </p:nvCxnSpPr>
        <p:spPr>
          <a:xfrm rot="5400000">
            <a:off x="952500" y="3086100"/>
            <a:ext cx="1524000" cy="533400"/>
          </a:xfrm>
          <a:prstGeom prst="straightConnector1">
            <a:avLst/>
          </a:prstGeom>
          <a:noFill/>
          <a:ln cap="flat" cmpd="sng" w="28575">
            <a:solidFill>
              <a:srgbClr val="CD6209"/>
            </a:solidFill>
            <a:prstDash val="solid"/>
            <a:round/>
            <a:headEnd len="sm" w="sm" type="none"/>
            <a:tailEnd len="med" w="med" type="stealth"/>
          </a:ln>
        </p:spPr>
      </p:cxnSp>
      <p:cxnSp>
        <p:nvCxnSpPr>
          <p:cNvPr id="965" name="Google Shape;965;p34"/>
          <p:cNvCxnSpPr/>
          <p:nvPr/>
        </p:nvCxnSpPr>
        <p:spPr>
          <a:xfrm rot="5400000">
            <a:off x="723900" y="3467100"/>
            <a:ext cx="2362200" cy="609600"/>
          </a:xfrm>
          <a:prstGeom prst="straightConnector1">
            <a:avLst/>
          </a:prstGeom>
          <a:noFill/>
          <a:ln cap="flat" cmpd="sng" w="28575">
            <a:solidFill>
              <a:srgbClr val="CD6209"/>
            </a:solidFill>
            <a:prstDash val="solid"/>
            <a:round/>
            <a:headEnd len="sm" w="sm" type="none"/>
            <a:tailEnd len="med" w="med" type="stealth"/>
          </a:ln>
        </p:spPr>
      </p:cxnSp>
      <p:graphicFrame>
        <p:nvGraphicFramePr>
          <p:cNvPr id="966" name="Google Shape;966;p34"/>
          <p:cNvGraphicFramePr/>
          <p:nvPr/>
        </p:nvGraphicFramePr>
        <p:xfrm>
          <a:off x="3352800" y="1752601"/>
          <a:ext cx="3000000" cy="3000000"/>
        </p:xfrm>
        <a:graphic>
          <a:graphicData uri="http://schemas.openxmlformats.org/drawingml/2006/table">
            <a:tbl>
              <a:tblPr bandRow="1" firstRow="1">
                <a:noFill/>
                <a:tableStyleId>{CBB78B68-3BEC-4379-891E-446C8A47D53C}</a:tableStyleId>
              </a:tblPr>
              <a:tblGrid>
                <a:gridCol w="304800"/>
                <a:gridCol w="4953000"/>
              </a:tblGrid>
              <a:tr h="390650">
                <a:tc gridSpan="2">
                  <a:txBody>
                    <a:bodyPr/>
                    <a:lstStyle/>
                    <a:p>
                      <a:pPr indent="0" lvl="0" marL="0" marR="0" rtl="0" algn="ctr">
                        <a:lnSpc>
                          <a:spcPct val="100000"/>
                        </a:lnSpc>
                        <a:spcBef>
                          <a:spcPts val="0"/>
                        </a:spcBef>
                        <a:spcAft>
                          <a:spcPts val="0"/>
                        </a:spcAft>
                        <a:buClr>
                          <a:schemeClr val="dk1"/>
                        </a:buClr>
                        <a:buSzPts val="1800"/>
                        <a:buFont typeface="Arial"/>
                        <a:buNone/>
                      </a:pPr>
                      <a:r>
                        <a:rPr lang="en-US" sz="1800">
                          <a:latin typeface="Arial"/>
                          <a:ea typeface="Arial"/>
                          <a:cs typeface="Arial"/>
                          <a:sym typeface="Arial"/>
                        </a:rPr>
                        <a:t>Message Type Identifier</a:t>
                      </a:r>
                      <a:endParaRPr sz="1800">
                        <a:solidFill>
                          <a:schemeClr val="lt1"/>
                        </a:solidFill>
                        <a:latin typeface="Arial"/>
                        <a:ea typeface="Arial"/>
                        <a:cs typeface="Arial"/>
                        <a:sym typeface="Arial"/>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CD6209"/>
                    </a:solidFill>
                  </a:tcPr>
                </a:tc>
                <a:tc hMerge="1"/>
              </a:tr>
              <a:tr h="447550">
                <a:tc>
                  <a:txBody>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V</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Arial"/>
                          <a:ea typeface="Arial"/>
                          <a:cs typeface="Arial"/>
                          <a:sym typeface="Arial"/>
                        </a:rPr>
                        <a:t>ISO 8583 version number (0: 1987 1:1992  2:2003)</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685800">
                <a:tc>
                  <a:txBody>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N</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Arial"/>
                          <a:ea typeface="Arial"/>
                          <a:cs typeface="Arial"/>
                          <a:sym typeface="Arial"/>
                        </a:rPr>
                        <a:t>Message class (e.g. 1 Authorization 2 Financial 4 Reversal)</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683650">
                <a:tc>
                  <a:txBody>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X</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Arial"/>
                          <a:ea typeface="Arial"/>
                          <a:cs typeface="Arial"/>
                          <a:sym typeface="Arial"/>
                        </a:rPr>
                        <a:t>Message function.(e.g. 0 Request 1 Request response)</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r h="687950">
                <a:tc>
                  <a:txBody>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Y</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1" marL="0" marR="0" rtl="0" algn="l">
                        <a:lnSpc>
                          <a:spcPct val="100000"/>
                        </a:lnSpc>
                        <a:spcBef>
                          <a:spcPts val="0"/>
                        </a:spcBef>
                        <a:spcAft>
                          <a:spcPts val="0"/>
                        </a:spcAft>
                        <a:buClr>
                          <a:schemeClr val="dk1"/>
                        </a:buClr>
                        <a:buSzPts val="1600"/>
                        <a:buFont typeface="Arial"/>
                        <a:buNone/>
                      </a:pPr>
                      <a:r>
                        <a:rPr lang="en-US" sz="1600" u="none" cap="none" strike="noStrike">
                          <a:latin typeface="Arial"/>
                          <a:ea typeface="Arial"/>
                          <a:cs typeface="Arial"/>
                          <a:sym typeface="Arial"/>
                        </a:rPr>
                        <a:t>Transaction originator (e.g. 0 Acquirer 1 Acquirer repeat 2 Issuer)</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sp>
        <p:nvSpPr>
          <p:cNvPr id="971" name="Google Shape;971;p35"/>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ISO 8583: Important Fields</a:t>
            </a:r>
            <a:endParaRPr/>
          </a:p>
        </p:txBody>
      </p:sp>
      <p:sp>
        <p:nvSpPr>
          <p:cNvPr id="972" name="Google Shape;972;p35"/>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973" name="Google Shape;973;p35"/>
          <p:cNvGrpSpPr/>
          <p:nvPr/>
        </p:nvGrpSpPr>
        <p:grpSpPr>
          <a:xfrm>
            <a:off x="76189" y="1373584"/>
            <a:ext cx="8763021" cy="4060031"/>
            <a:chOff x="76189" y="1984"/>
            <a:chExt cx="8763021" cy="4060031"/>
          </a:xfrm>
        </p:grpSpPr>
        <p:sp>
          <p:nvSpPr>
            <p:cNvPr id="974" name="Google Shape;974;p35"/>
            <p:cNvSpPr/>
            <p:nvPr/>
          </p:nvSpPr>
          <p:spPr>
            <a:xfrm rot="5400000">
              <a:off x="4580371" y="-2970584"/>
              <a:ext cx="1262853" cy="7254824"/>
            </a:xfrm>
            <a:prstGeom prst="round2SameRect">
              <a:avLst>
                <a:gd fmla="val 16667" name="adj1"/>
                <a:gd fmla="val 0" name="adj2"/>
              </a:avLst>
            </a:prstGeom>
            <a:solidFill>
              <a:srgbClr val="F2F2F2">
                <a:alpha val="89803"/>
              </a:srgbClr>
            </a:solidFill>
            <a:ln cap="flat" cmpd="sng" w="9525">
              <a:solidFill>
                <a:srgbClr val="D7D1DF">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5"/>
            <p:cNvSpPr txBox="1"/>
            <p:nvPr/>
          </p:nvSpPr>
          <p:spPr>
            <a:xfrm>
              <a:off x="1584386" y="87048"/>
              <a:ext cx="7193177" cy="1139559"/>
            </a:xfrm>
            <a:prstGeom prst="rect">
              <a:avLst/>
            </a:prstGeom>
            <a:noFill/>
            <a:ln>
              <a:noFill/>
            </a:ln>
          </p:spPr>
          <p:txBody>
            <a:bodyPr anchorCtr="0" anchor="ctr" bIns="123825" lIns="247650" spcFirstLastPara="1" rIns="247650" wrap="square" tIns="123825">
              <a:noAutofit/>
            </a:bodyPr>
            <a:lstStyle/>
            <a:p>
              <a:pPr indent="-109538" lvl="1" marL="109538"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PAN, Expiry, PIN/CVV2/CVC/VBV/SC/OTP – Identification, Authentication and Validation</a:t>
              </a:r>
              <a:endParaRPr b="0" i="0" sz="1600" u="none" cap="none" strike="noStrike">
                <a:solidFill>
                  <a:schemeClr val="dk1"/>
                </a:solidFill>
                <a:latin typeface="Arial"/>
                <a:ea typeface="Arial"/>
                <a:cs typeface="Arial"/>
                <a:sym typeface="Arial"/>
              </a:endParaRPr>
            </a:p>
            <a:p>
              <a:pPr indent="-109538" lvl="1" marL="109538"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Date/Time</a:t>
              </a:r>
              <a:endParaRPr/>
            </a:p>
            <a:p>
              <a:pPr indent="-109538" lvl="1" marL="109538"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Is this a repeat transaction because the first time it did not work, or was is a second transaction of same amount from same store</a:t>
              </a:r>
              <a:endParaRPr/>
            </a:p>
          </p:txBody>
        </p:sp>
        <p:sp>
          <p:nvSpPr>
            <p:cNvPr id="976" name="Google Shape;976;p35"/>
            <p:cNvSpPr/>
            <p:nvPr/>
          </p:nvSpPr>
          <p:spPr>
            <a:xfrm>
              <a:off x="76189" y="1984"/>
              <a:ext cx="1508196" cy="1309687"/>
            </a:xfrm>
            <a:prstGeom prst="roundRect">
              <a:avLst>
                <a:gd fmla="val 16667" name="adj"/>
              </a:avLst>
            </a:prstGeom>
            <a:solidFill>
              <a:srgbClr val="7F7F7F"/>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5"/>
            <p:cNvSpPr txBox="1"/>
            <p:nvPr/>
          </p:nvSpPr>
          <p:spPr>
            <a:xfrm>
              <a:off x="140123" y="65918"/>
              <a:ext cx="1380328" cy="1181819"/>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What and When</a:t>
              </a:r>
              <a:endParaRPr sz="2000">
                <a:solidFill>
                  <a:schemeClr val="lt1"/>
                </a:solidFill>
                <a:latin typeface="Calibri"/>
                <a:ea typeface="Calibri"/>
                <a:cs typeface="Calibri"/>
                <a:sym typeface="Calibri"/>
              </a:endParaRPr>
            </a:p>
          </p:txBody>
        </p:sp>
        <p:sp>
          <p:nvSpPr>
            <p:cNvPr id="978" name="Google Shape;978;p35"/>
            <p:cNvSpPr/>
            <p:nvPr/>
          </p:nvSpPr>
          <p:spPr>
            <a:xfrm rot="5400000">
              <a:off x="4580371" y="-1595412"/>
              <a:ext cx="1262853" cy="7254824"/>
            </a:xfrm>
            <a:prstGeom prst="round2SameRect">
              <a:avLst>
                <a:gd fmla="val 16667" name="adj1"/>
                <a:gd fmla="val 0" name="adj2"/>
              </a:avLst>
            </a:prstGeom>
            <a:solidFill>
              <a:srgbClr val="DAE5F1">
                <a:alpha val="89803"/>
              </a:srgbClr>
            </a:solidFill>
            <a:ln cap="flat" cmpd="sng" w="9525">
              <a:solidFill>
                <a:srgbClr val="CED3E4">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5"/>
            <p:cNvSpPr txBox="1"/>
            <p:nvPr/>
          </p:nvSpPr>
          <p:spPr>
            <a:xfrm>
              <a:off x="1584386" y="1462220"/>
              <a:ext cx="7193177" cy="1139559"/>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Brick and mortar / Which shop</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Virtual Store</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What was the type of the merchant (Retail Shop/Gas Station/Casino)</a:t>
              </a:r>
              <a:endParaRPr/>
            </a:p>
          </p:txBody>
        </p:sp>
        <p:sp>
          <p:nvSpPr>
            <p:cNvPr id="980" name="Google Shape;980;p35"/>
            <p:cNvSpPr/>
            <p:nvPr/>
          </p:nvSpPr>
          <p:spPr>
            <a:xfrm>
              <a:off x="76189" y="1377156"/>
              <a:ext cx="1508196" cy="1309687"/>
            </a:xfrm>
            <a:prstGeom prst="roundRect">
              <a:avLst>
                <a:gd fmla="val 16667" name="adj"/>
              </a:avLst>
            </a:prstGeom>
            <a:solidFill>
              <a:srgbClr val="0070C0"/>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5"/>
            <p:cNvSpPr txBox="1"/>
            <p:nvPr/>
          </p:nvSpPr>
          <p:spPr>
            <a:xfrm>
              <a:off x="140123" y="1441090"/>
              <a:ext cx="1380328" cy="1181819"/>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Where</a:t>
              </a:r>
              <a:endParaRPr sz="2000">
                <a:solidFill>
                  <a:schemeClr val="lt1"/>
                </a:solidFill>
                <a:latin typeface="Calibri"/>
                <a:ea typeface="Calibri"/>
                <a:cs typeface="Calibri"/>
                <a:sym typeface="Calibri"/>
              </a:endParaRPr>
            </a:p>
          </p:txBody>
        </p:sp>
        <p:sp>
          <p:nvSpPr>
            <p:cNvPr id="982" name="Google Shape;982;p35"/>
            <p:cNvSpPr/>
            <p:nvPr/>
          </p:nvSpPr>
          <p:spPr>
            <a:xfrm rot="5400000">
              <a:off x="4580371" y="-220240"/>
              <a:ext cx="1262853" cy="7254824"/>
            </a:xfrm>
            <a:prstGeom prst="round2SameRect">
              <a:avLst>
                <a:gd fmla="val 16667" name="adj1"/>
                <a:gd fmla="val 0" name="adj2"/>
              </a:avLst>
            </a:prstGeom>
            <a:solidFill>
              <a:srgbClr val="FDE9D8">
                <a:alpha val="89803"/>
              </a:srgbClr>
            </a:solidFill>
            <a:ln cap="flat" cmpd="sng" w="9525">
              <a:solidFill>
                <a:srgbClr val="CCE0E9">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5"/>
            <p:cNvSpPr txBox="1"/>
            <p:nvPr/>
          </p:nvSpPr>
          <p:spPr>
            <a:xfrm>
              <a:off x="1584386" y="2837392"/>
              <a:ext cx="7193177" cy="1139559"/>
            </a:xfrm>
            <a:prstGeom prst="rect">
              <a:avLst/>
            </a:prstGeom>
            <a:noFill/>
            <a:ln>
              <a:noFill/>
            </a:ln>
          </p:spPr>
          <p:txBody>
            <a:bodyPr anchorCtr="0" anchor="ctr" bIns="123825" lIns="247650" spcFirstLastPara="1" rIns="247650" wrap="square" tIns="123825">
              <a:noAutofit/>
            </a:bodyPr>
            <a:lstStyle/>
            <a:p>
              <a:pPr indent="-171450" lvl="1" marL="17145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What was the capability of the POS (PIN/NFC/Reader)</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How the information was captured (Swipe/Keyed/Proximity)</a:t>
              </a:r>
              <a:endParaRPr b="0" i="0" sz="1600" u="none" cap="none" strike="noStrike">
                <a:solidFill>
                  <a:schemeClr val="dk1"/>
                </a:solidFill>
                <a:latin typeface="Arial"/>
                <a:ea typeface="Arial"/>
                <a:cs typeface="Arial"/>
                <a:sym typeface="Arial"/>
              </a:endParaRPr>
            </a:p>
            <a:p>
              <a:pPr indent="-171450" lvl="1" marL="171450" marR="0" rtl="0" algn="l">
                <a:lnSpc>
                  <a:spcPct val="90000"/>
                </a:lnSpc>
                <a:spcBef>
                  <a:spcPts val="24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If it was card present scenario, was the Binary data captured</a:t>
              </a:r>
              <a:endParaRPr b="0" i="0" sz="1600" u="none" cap="none" strike="noStrike">
                <a:solidFill>
                  <a:schemeClr val="dk1"/>
                </a:solidFill>
                <a:latin typeface="Arial"/>
                <a:ea typeface="Arial"/>
                <a:cs typeface="Arial"/>
                <a:sym typeface="Arial"/>
              </a:endParaRPr>
            </a:p>
          </p:txBody>
        </p:sp>
        <p:sp>
          <p:nvSpPr>
            <p:cNvPr id="984" name="Google Shape;984;p35"/>
            <p:cNvSpPr/>
            <p:nvPr/>
          </p:nvSpPr>
          <p:spPr>
            <a:xfrm>
              <a:off x="76189" y="2752328"/>
              <a:ext cx="1508196" cy="1309687"/>
            </a:xfrm>
            <a:prstGeom prst="roundRect">
              <a:avLst>
                <a:gd fmla="val 16667" name="adj"/>
              </a:avLst>
            </a:prstGeom>
            <a:solidFill>
              <a:srgbClr val="CD6209"/>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5"/>
            <p:cNvSpPr txBox="1"/>
            <p:nvPr/>
          </p:nvSpPr>
          <p:spPr>
            <a:xfrm>
              <a:off x="140123" y="2816262"/>
              <a:ext cx="1380328" cy="1181819"/>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How</a:t>
              </a:r>
              <a:endParaRPr sz="2000">
                <a:solidFill>
                  <a:schemeClr val="lt1"/>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36"/>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Some of the fields</a:t>
            </a:r>
            <a:endParaRPr/>
          </a:p>
        </p:txBody>
      </p:sp>
      <p:pic>
        <p:nvPicPr>
          <p:cNvPr id="991" name="Google Shape;991;p36"/>
          <p:cNvPicPr preferRelativeResize="0"/>
          <p:nvPr/>
        </p:nvPicPr>
        <p:blipFill rotWithShape="1">
          <a:blip r:embed="rId3">
            <a:alphaModFix/>
          </a:blip>
          <a:srcRect b="0" l="0" r="0" t="0"/>
          <a:stretch/>
        </p:blipFill>
        <p:spPr>
          <a:xfrm>
            <a:off x="366713" y="838200"/>
            <a:ext cx="8548687" cy="5190597"/>
          </a:xfrm>
          <a:prstGeom prst="rect">
            <a:avLst/>
          </a:prstGeom>
          <a:noFill/>
          <a:ln>
            <a:noFill/>
          </a:ln>
          <a:effectLst>
            <a:outerShdw blurRad="292100" rotWithShape="0" algn="tl" dir="2700000" dist="139700">
              <a:srgbClr val="333333">
                <a:alpha val="64705"/>
              </a:srgbClr>
            </a:outerShdw>
          </a:effectLst>
        </p:spPr>
      </p:pic>
      <p:sp>
        <p:nvSpPr>
          <p:cNvPr id="992" name="Google Shape;992;p36"/>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37"/>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IT System Requirements of Stakeholders</a:t>
            </a:r>
            <a:endParaRPr/>
          </a:p>
        </p:txBody>
      </p:sp>
      <p:sp>
        <p:nvSpPr>
          <p:cNvPr id="999" name="Google Shape;999;p37"/>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000" name="Google Shape;1000;p37"/>
          <p:cNvGrpSpPr/>
          <p:nvPr/>
        </p:nvGrpSpPr>
        <p:grpSpPr>
          <a:xfrm>
            <a:off x="381000" y="896471"/>
            <a:ext cx="8757118" cy="5110411"/>
            <a:chOff x="-19308" y="685800"/>
            <a:chExt cx="9396726" cy="5483670"/>
          </a:xfrm>
        </p:grpSpPr>
        <p:pic>
          <p:nvPicPr>
            <p:cNvPr descr="D:\Program Files\Microsoft Office\MEDIA\CAGCAT10\j0186348.wmf" id="1001" name="Google Shape;1001;p37"/>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1002" name="Google Shape;1002;p37"/>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1003" name="Google Shape;1003;p37"/>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1004" name="Google Shape;1004;p37"/>
            <p:cNvSpPr txBox="1"/>
            <p:nvPr/>
          </p:nvSpPr>
          <p:spPr>
            <a:xfrm>
              <a:off x="7119910" y="1086039"/>
              <a:ext cx="2257508" cy="3632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Merchant Acquiring</a:t>
              </a:r>
              <a:endParaRPr/>
            </a:p>
          </p:txBody>
        </p:sp>
        <p:sp>
          <p:nvSpPr>
            <p:cNvPr id="1005" name="Google Shape;1005;p37"/>
            <p:cNvSpPr txBox="1"/>
            <p:nvPr/>
          </p:nvSpPr>
          <p:spPr>
            <a:xfrm>
              <a:off x="62458" y="1086039"/>
              <a:ext cx="1531220" cy="3632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Card Issuing</a:t>
              </a:r>
              <a:endParaRPr/>
            </a:p>
          </p:txBody>
        </p:sp>
        <p:grpSp>
          <p:nvGrpSpPr>
            <p:cNvPr id="1006" name="Google Shape;1006;p37"/>
            <p:cNvGrpSpPr/>
            <p:nvPr/>
          </p:nvGrpSpPr>
          <p:grpSpPr>
            <a:xfrm>
              <a:off x="3429000" y="1143000"/>
              <a:ext cx="2133600" cy="1066800"/>
              <a:chOff x="3429000" y="1143000"/>
              <a:chExt cx="2133600" cy="1066800"/>
            </a:xfrm>
          </p:grpSpPr>
          <p:pic>
            <p:nvPicPr>
              <p:cNvPr descr="Mastercard Worldwide Logo.svg" id="1007" name="Google Shape;1007;p37">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1008" name="Google Shape;1008;p37">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1009" name="Google Shape;1009;p37">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1010" name="Google Shape;1010;p37"/>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011" name="Google Shape;1011;p37"/>
            <p:cNvPicPr preferRelativeResize="0"/>
            <p:nvPr/>
          </p:nvPicPr>
          <p:blipFill rotWithShape="1">
            <a:blip r:embed="rId11">
              <a:alphaModFix/>
            </a:blip>
            <a:srcRect b="0" l="0" r="0" t="0"/>
            <a:stretch/>
          </p:blipFill>
          <p:spPr>
            <a:xfrm>
              <a:off x="5867400" y="3076240"/>
              <a:ext cx="2016943" cy="1254125"/>
            </a:xfrm>
            <a:prstGeom prst="rect">
              <a:avLst/>
            </a:prstGeom>
            <a:noFill/>
            <a:ln>
              <a:noFill/>
            </a:ln>
          </p:spPr>
        </p:pic>
        <p:pic>
          <p:nvPicPr>
            <p:cNvPr descr="http://www.verifone.com/media/393431/t4210_front_straight_180x150.jpg" id="1012" name="Google Shape;1012;p37"/>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1013" name="Google Shape;1013;p37"/>
            <p:cNvSpPr txBox="1"/>
            <p:nvPr/>
          </p:nvSpPr>
          <p:spPr>
            <a:xfrm>
              <a:off x="3403375" y="705039"/>
              <a:ext cx="2045525" cy="3632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Payment Network</a:t>
              </a:r>
              <a:endParaRPr/>
            </a:p>
          </p:txBody>
        </p:sp>
        <p:sp>
          <p:nvSpPr>
            <p:cNvPr id="1014" name="Google Shape;1014;p37"/>
            <p:cNvSpPr/>
            <p:nvPr/>
          </p:nvSpPr>
          <p:spPr>
            <a:xfrm>
              <a:off x="838200" y="685800"/>
              <a:ext cx="7543800" cy="1905000"/>
            </a:xfrm>
            <a:prstGeom prst="ellipse">
              <a:avLst/>
            </a:prstGeom>
            <a:noFill/>
            <a:ln cap="flat" cmpd="sng" w="25400">
              <a:solidFill>
                <a:srgbClr val="395E8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5" name="Google Shape;1015;p37"/>
            <p:cNvSpPr txBox="1"/>
            <p:nvPr/>
          </p:nvSpPr>
          <p:spPr>
            <a:xfrm>
              <a:off x="3414847" y="2057400"/>
              <a:ext cx="2125905" cy="1486154"/>
            </a:xfrm>
            <a:prstGeom prst="rect">
              <a:avLst/>
            </a:prstGeom>
            <a:solidFill>
              <a:srgbClr val="C5D8F1">
                <a:alpha val="80000"/>
              </a:srgbClr>
            </a:solidFill>
            <a:ln cap="flat" cmpd="sng" w="19050">
              <a:solidFill>
                <a:srgbClr val="538CD5"/>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17365D"/>
                  </a:solidFill>
                  <a:latin typeface="Arial"/>
                  <a:ea typeface="Arial"/>
                  <a:cs typeface="Arial"/>
                  <a:sym typeface="Arial"/>
                </a:rPr>
                <a:t>• Network</a:t>
              </a:r>
              <a:endParaRPr/>
            </a:p>
            <a:p>
              <a:pPr indent="0" lvl="0" marL="0" marR="0" rtl="0" algn="l">
                <a:spcBef>
                  <a:spcPts val="0"/>
                </a:spcBef>
                <a:spcAft>
                  <a:spcPts val="0"/>
                </a:spcAft>
                <a:buNone/>
              </a:pPr>
              <a:r>
                <a:rPr b="1" lang="en-US" sz="1400">
                  <a:solidFill>
                    <a:srgbClr val="17365D"/>
                  </a:solidFill>
                  <a:latin typeface="Arial"/>
                  <a:ea typeface="Arial"/>
                  <a:cs typeface="Arial"/>
                  <a:sym typeface="Arial"/>
                </a:rPr>
                <a:t>• Authorization</a:t>
              </a:r>
              <a:endParaRPr/>
            </a:p>
            <a:p>
              <a:pPr indent="0" lvl="0" marL="0" marR="0" rtl="0" algn="l">
                <a:spcBef>
                  <a:spcPts val="0"/>
                </a:spcBef>
                <a:spcAft>
                  <a:spcPts val="0"/>
                </a:spcAft>
                <a:buNone/>
              </a:pPr>
              <a:r>
                <a:rPr b="1" lang="en-US" sz="1400">
                  <a:solidFill>
                    <a:srgbClr val="17365D"/>
                  </a:solidFill>
                  <a:latin typeface="Arial"/>
                  <a:ea typeface="Arial"/>
                  <a:cs typeface="Arial"/>
                  <a:sym typeface="Arial"/>
                </a:rPr>
                <a:t>• Fraud</a:t>
              </a:r>
              <a:endParaRPr/>
            </a:p>
            <a:p>
              <a:pPr indent="0" lvl="0" marL="0" marR="0" rtl="0" algn="l">
                <a:spcBef>
                  <a:spcPts val="0"/>
                </a:spcBef>
                <a:spcAft>
                  <a:spcPts val="0"/>
                </a:spcAft>
                <a:buNone/>
              </a:pPr>
              <a:r>
                <a:rPr b="1" lang="en-US" sz="1400">
                  <a:solidFill>
                    <a:srgbClr val="17365D"/>
                  </a:solidFill>
                  <a:latin typeface="Arial"/>
                  <a:ea typeface="Arial"/>
                  <a:cs typeface="Arial"/>
                  <a:sym typeface="Arial"/>
                </a:rPr>
                <a:t>• Settlement</a:t>
              </a:r>
              <a:endParaRPr/>
            </a:p>
            <a:p>
              <a:pPr indent="0" lvl="0" marL="0" marR="0" rtl="0" algn="l">
                <a:spcBef>
                  <a:spcPts val="0"/>
                </a:spcBef>
                <a:spcAft>
                  <a:spcPts val="0"/>
                </a:spcAft>
                <a:buNone/>
              </a:pPr>
              <a:r>
                <a:rPr b="1" lang="en-US" sz="1400">
                  <a:solidFill>
                    <a:srgbClr val="17365D"/>
                  </a:solidFill>
                  <a:latin typeface="Arial"/>
                  <a:ea typeface="Arial"/>
                  <a:cs typeface="Arial"/>
                  <a:sym typeface="Arial"/>
                </a:rPr>
                <a:t>• Dispute</a:t>
              </a:r>
              <a:endParaRPr/>
            </a:p>
            <a:p>
              <a:pPr indent="0" lvl="0" marL="0" marR="0" rtl="0" algn="l">
                <a:spcBef>
                  <a:spcPts val="0"/>
                </a:spcBef>
                <a:spcAft>
                  <a:spcPts val="0"/>
                </a:spcAft>
                <a:buNone/>
              </a:pPr>
              <a:r>
                <a:rPr b="1" lang="en-US" sz="1400">
                  <a:solidFill>
                    <a:srgbClr val="17365D"/>
                  </a:solidFill>
                  <a:latin typeface="Arial"/>
                  <a:ea typeface="Arial"/>
                  <a:cs typeface="Arial"/>
                  <a:sym typeface="Arial"/>
                </a:rPr>
                <a:t>• Business Monitor</a:t>
              </a:r>
              <a:endParaRPr/>
            </a:p>
          </p:txBody>
        </p:sp>
        <p:sp>
          <p:nvSpPr>
            <p:cNvPr id="1016" name="Google Shape;1016;p37"/>
            <p:cNvSpPr/>
            <p:nvPr/>
          </p:nvSpPr>
          <p:spPr>
            <a:xfrm>
              <a:off x="228600" y="838200"/>
              <a:ext cx="1905000" cy="3733800"/>
            </a:xfrm>
            <a:prstGeom prst="ellipse">
              <a:avLst/>
            </a:prstGeom>
            <a:noFill/>
            <a:ln cap="flat" cmpd="sng" w="25400">
              <a:solidFill>
                <a:srgbClr val="953734"/>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7" name="Google Shape;1017;p37"/>
            <p:cNvSpPr txBox="1"/>
            <p:nvPr/>
          </p:nvSpPr>
          <p:spPr>
            <a:xfrm>
              <a:off x="-19308" y="4203918"/>
              <a:ext cx="4088278" cy="1948512"/>
            </a:xfrm>
            <a:prstGeom prst="rect">
              <a:avLst/>
            </a:prstGeom>
            <a:solidFill>
              <a:srgbClr val="F2DADA">
                <a:alpha val="80000"/>
              </a:srgbClr>
            </a:solidFill>
            <a:ln cap="flat" cmpd="sng" w="28575">
              <a:solidFill>
                <a:srgbClr val="D99593"/>
              </a:solidFill>
              <a:prstDash val="solid"/>
              <a:round/>
              <a:headEnd len="sm" w="sm" type="none"/>
              <a:tailEnd len="sm" w="sm" type="none"/>
            </a:ln>
          </p:spPr>
          <p:txBody>
            <a:bodyPr anchorCtr="0" anchor="t" bIns="45700" lIns="91425" spcFirstLastPara="1" rIns="91425" wrap="square" tIns="45700">
              <a:spAutoFit/>
            </a:bodyPr>
            <a:lstStyle/>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Customer Acquiring System</a:t>
              </a:r>
              <a:endParaRPr/>
            </a:p>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Card Issuance</a:t>
              </a:r>
              <a:endParaRPr/>
            </a:p>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Customer Relationship Management </a:t>
              </a:r>
              <a:endParaRPr/>
            </a:p>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Card Holder Billing</a:t>
              </a:r>
              <a:endParaRPr/>
            </a:p>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Collection &amp; Tracking System </a:t>
              </a:r>
              <a:endParaRPr/>
            </a:p>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Credits System – Interest calculation</a:t>
              </a:r>
              <a:endParaRPr/>
            </a:p>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Marketing Tool – New Product Design etc</a:t>
              </a:r>
              <a:endParaRPr/>
            </a:p>
            <a:p>
              <a:pPr indent="-120650" lvl="0" marL="120650" marR="0" rtl="0" algn="l">
                <a:spcBef>
                  <a:spcPts val="0"/>
                </a:spcBef>
                <a:spcAft>
                  <a:spcPts val="0"/>
                </a:spcAft>
                <a:buClr>
                  <a:srgbClr val="953734"/>
                </a:buClr>
                <a:buSzPts val="1400"/>
                <a:buFont typeface="Noto Sans Symbols"/>
                <a:buChar char="▪"/>
              </a:pPr>
              <a:r>
                <a:rPr b="1" lang="en-US" sz="1400">
                  <a:solidFill>
                    <a:srgbClr val="953734"/>
                  </a:solidFill>
                  <a:latin typeface="Arial"/>
                  <a:ea typeface="Arial"/>
                  <a:cs typeface="Arial"/>
                  <a:sym typeface="Arial"/>
                </a:rPr>
                <a:t>Dispute Automation System</a:t>
              </a:r>
              <a:endParaRPr/>
            </a:p>
          </p:txBody>
        </p:sp>
        <p:sp>
          <p:nvSpPr>
            <p:cNvPr id="1018" name="Google Shape;1018;p37"/>
            <p:cNvSpPr/>
            <p:nvPr/>
          </p:nvSpPr>
          <p:spPr>
            <a:xfrm>
              <a:off x="7010400" y="838200"/>
              <a:ext cx="1905000" cy="3962400"/>
            </a:xfrm>
            <a:prstGeom prst="ellipse">
              <a:avLst/>
            </a:prstGeom>
            <a:noFill/>
            <a:ln cap="flat" cmpd="sng" w="25400">
              <a:solidFill>
                <a:srgbClr val="76923C"/>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9" name="Google Shape;1019;p37"/>
            <p:cNvSpPr txBox="1"/>
            <p:nvPr/>
          </p:nvSpPr>
          <p:spPr>
            <a:xfrm>
              <a:off x="4723096" y="4220958"/>
              <a:ext cx="4251808" cy="1948512"/>
            </a:xfrm>
            <a:prstGeom prst="rect">
              <a:avLst/>
            </a:prstGeom>
            <a:solidFill>
              <a:srgbClr val="D7E4BD">
                <a:alpha val="80000"/>
              </a:srgbClr>
            </a:solidFill>
            <a:ln cap="flat" cmpd="sng" w="19050">
              <a:solidFill>
                <a:srgbClr val="76923C"/>
              </a:solidFill>
              <a:prstDash val="solid"/>
              <a:round/>
              <a:headEnd len="sm" w="sm" type="none"/>
              <a:tailEnd len="sm" w="sm" type="none"/>
            </a:ln>
          </p:spPr>
          <p:txBody>
            <a:bodyPr anchorCtr="0" anchor="t" bIns="45700" lIns="91425" spcFirstLastPara="1" rIns="91425" wrap="square" tIns="45700">
              <a:spAutoFit/>
            </a:bodyPr>
            <a:lstStyle/>
            <a:p>
              <a:pPr indent="-120650" lvl="0" marL="120650" marR="0" rtl="0" algn="l">
                <a:spcBef>
                  <a:spcPts val="0"/>
                </a:spcBef>
                <a:spcAft>
                  <a:spcPts val="0"/>
                </a:spcAft>
                <a:buClr>
                  <a:srgbClr val="4F6128"/>
                </a:buClr>
                <a:buSzPts val="1400"/>
                <a:buFont typeface="Noto Sans Symbols"/>
                <a:buChar char="▪"/>
              </a:pPr>
              <a:r>
                <a:rPr b="1" lang="en-US" sz="1400">
                  <a:solidFill>
                    <a:srgbClr val="4F6128"/>
                  </a:solidFill>
                  <a:latin typeface="Arial"/>
                  <a:ea typeface="Arial"/>
                  <a:cs typeface="Arial"/>
                  <a:sym typeface="Arial"/>
                </a:rPr>
                <a:t>POS Device / Card Payment Acceptance Device</a:t>
              </a:r>
              <a:endParaRPr/>
            </a:p>
            <a:p>
              <a:pPr indent="-120650" lvl="0" marL="120650" marR="0" rtl="0" algn="l">
                <a:spcBef>
                  <a:spcPts val="0"/>
                </a:spcBef>
                <a:spcAft>
                  <a:spcPts val="0"/>
                </a:spcAft>
                <a:buClr>
                  <a:srgbClr val="4F6128"/>
                </a:buClr>
                <a:buSzPts val="1400"/>
                <a:buFont typeface="Noto Sans Symbols"/>
                <a:buChar char="▪"/>
              </a:pPr>
              <a:r>
                <a:rPr b="1" lang="en-US" sz="1400">
                  <a:solidFill>
                    <a:srgbClr val="4F6128"/>
                  </a:solidFill>
                  <a:latin typeface="Arial"/>
                  <a:ea typeface="Arial"/>
                  <a:cs typeface="Arial"/>
                  <a:sym typeface="Arial"/>
                </a:rPr>
                <a:t>Co-Branded / Store Card etc</a:t>
              </a:r>
              <a:endParaRPr/>
            </a:p>
            <a:p>
              <a:pPr indent="-120650" lvl="0" marL="120650" marR="0" rtl="0" algn="l">
                <a:spcBef>
                  <a:spcPts val="0"/>
                </a:spcBef>
                <a:spcAft>
                  <a:spcPts val="0"/>
                </a:spcAft>
                <a:buClr>
                  <a:srgbClr val="4F6128"/>
                </a:buClr>
                <a:buSzPts val="1400"/>
                <a:buFont typeface="Noto Sans Symbols"/>
                <a:buChar char="▪"/>
              </a:pPr>
              <a:r>
                <a:rPr b="1" lang="en-US" sz="1400">
                  <a:solidFill>
                    <a:srgbClr val="4F6128"/>
                  </a:solidFill>
                  <a:latin typeface="Arial"/>
                  <a:ea typeface="Arial"/>
                  <a:cs typeface="Arial"/>
                  <a:sym typeface="Arial"/>
                </a:rPr>
                <a:t>Integration of Inventory System of Merchant</a:t>
              </a:r>
              <a:endParaRPr/>
            </a:p>
            <a:p>
              <a:pPr indent="-120650" lvl="0" marL="120650" marR="0" rtl="0" algn="l">
                <a:spcBef>
                  <a:spcPts val="0"/>
                </a:spcBef>
                <a:spcAft>
                  <a:spcPts val="0"/>
                </a:spcAft>
                <a:buClr>
                  <a:srgbClr val="4F6128"/>
                </a:buClr>
                <a:buSzPts val="1400"/>
                <a:buFont typeface="Noto Sans Symbols"/>
                <a:buChar char="▪"/>
              </a:pPr>
              <a:r>
                <a:rPr b="1" lang="en-US" sz="1400">
                  <a:solidFill>
                    <a:srgbClr val="4F6128"/>
                  </a:solidFill>
                  <a:latin typeface="Arial"/>
                  <a:ea typeface="Arial"/>
                  <a:cs typeface="Arial"/>
                  <a:sym typeface="Arial"/>
                </a:rPr>
                <a:t>E-Commerce Site for merchants</a:t>
              </a:r>
              <a:endParaRPr/>
            </a:p>
            <a:p>
              <a:pPr indent="-120650" lvl="0" marL="120650" marR="0" rtl="0" algn="l">
                <a:spcBef>
                  <a:spcPts val="0"/>
                </a:spcBef>
                <a:spcAft>
                  <a:spcPts val="0"/>
                </a:spcAft>
                <a:buClr>
                  <a:srgbClr val="4F6128"/>
                </a:buClr>
                <a:buSzPts val="1400"/>
                <a:buFont typeface="Noto Sans Symbols"/>
                <a:buChar char="▪"/>
              </a:pPr>
              <a:r>
                <a:rPr b="1" lang="en-US" sz="1400">
                  <a:solidFill>
                    <a:srgbClr val="4F6128"/>
                  </a:solidFill>
                  <a:latin typeface="Arial"/>
                  <a:ea typeface="Arial"/>
                  <a:cs typeface="Arial"/>
                  <a:sym typeface="Arial"/>
                </a:rPr>
                <a:t>Reward Scheme</a:t>
              </a:r>
              <a:endParaRPr/>
            </a:p>
            <a:p>
              <a:pPr indent="-120650" lvl="0" marL="120650" marR="0" rtl="0" algn="l">
                <a:spcBef>
                  <a:spcPts val="0"/>
                </a:spcBef>
                <a:spcAft>
                  <a:spcPts val="0"/>
                </a:spcAft>
                <a:buClr>
                  <a:srgbClr val="4F6128"/>
                </a:buClr>
                <a:buSzPts val="1400"/>
                <a:buFont typeface="Noto Sans Symbols"/>
                <a:buChar char="▪"/>
              </a:pPr>
              <a:r>
                <a:rPr b="1" lang="en-US" sz="1400">
                  <a:solidFill>
                    <a:srgbClr val="4F6128"/>
                  </a:solidFill>
                  <a:latin typeface="Arial"/>
                  <a:ea typeface="Arial"/>
                  <a:cs typeface="Arial"/>
                  <a:sym typeface="Arial"/>
                </a:rPr>
                <a:t>Promotional Scheme</a:t>
              </a:r>
              <a:endParaRPr b="1" sz="1800">
                <a:solidFill>
                  <a:srgbClr val="4F6128"/>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38"/>
          <p:cNvSpPr txBox="1"/>
          <p:nvPr>
            <p:ph idx="12" type="sldNum"/>
          </p:nvPr>
        </p:nvSpPr>
        <p:spPr>
          <a:xfrm>
            <a:off x="457200" y="6356350"/>
            <a:ext cx="2133600" cy="3651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025" name="Google Shape;1025;p38"/>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6" name="Google Shape;1026;p38"/>
          <p:cNvSpPr txBox="1"/>
          <p:nvPr/>
        </p:nvSpPr>
        <p:spPr>
          <a:xfrm>
            <a:off x="1066800" y="1524000"/>
            <a:ext cx="25474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B7CCE4"/>
                </a:solidFill>
                <a:latin typeface="Calibri"/>
                <a:ea typeface="Calibri"/>
                <a:cs typeface="Calibri"/>
                <a:sym typeface="Calibri"/>
              </a:rPr>
              <a:t>Mobile Payments</a:t>
            </a:r>
            <a:endParaRPr/>
          </a:p>
        </p:txBody>
      </p:sp>
      <p:sp>
        <p:nvSpPr>
          <p:cNvPr id="1027" name="Google Shape;1027;p38"/>
          <p:cNvSpPr txBox="1"/>
          <p:nvPr/>
        </p:nvSpPr>
        <p:spPr>
          <a:xfrm>
            <a:off x="2514600" y="1066800"/>
            <a:ext cx="6848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D6E3BC"/>
                </a:solidFill>
                <a:latin typeface="Calibri"/>
                <a:ea typeface="Calibri"/>
                <a:cs typeface="Calibri"/>
                <a:sym typeface="Calibri"/>
              </a:rPr>
              <a:t>EMV</a:t>
            </a:r>
            <a:endParaRPr/>
          </a:p>
        </p:txBody>
      </p:sp>
      <p:sp>
        <p:nvSpPr>
          <p:cNvPr id="1028" name="Google Shape;1028;p38"/>
          <p:cNvSpPr txBox="1"/>
          <p:nvPr/>
        </p:nvSpPr>
        <p:spPr>
          <a:xfrm>
            <a:off x="762000" y="2743200"/>
            <a:ext cx="6591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BD4B4"/>
                </a:solidFill>
                <a:latin typeface="Calibri"/>
                <a:ea typeface="Calibri"/>
                <a:cs typeface="Calibri"/>
                <a:sym typeface="Calibri"/>
              </a:rPr>
              <a:t>NFC</a:t>
            </a:r>
            <a:endParaRPr/>
          </a:p>
        </p:txBody>
      </p:sp>
      <p:sp>
        <p:nvSpPr>
          <p:cNvPr id="1029" name="Google Shape;1029;p38"/>
          <p:cNvSpPr txBox="1"/>
          <p:nvPr/>
        </p:nvSpPr>
        <p:spPr>
          <a:xfrm>
            <a:off x="1752600" y="3810000"/>
            <a:ext cx="8172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BFBFBF"/>
                </a:solidFill>
                <a:latin typeface="Calibri"/>
                <a:ea typeface="Calibri"/>
                <a:cs typeface="Calibri"/>
                <a:sym typeface="Calibri"/>
              </a:rPr>
              <a:t>Wallet</a:t>
            </a:r>
            <a:endParaRPr/>
          </a:p>
        </p:txBody>
      </p:sp>
      <p:sp>
        <p:nvSpPr>
          <p:cNvPr id="1030" name="Google Shape;1030;p38"/>
          <p:cNvSpPr txBox="1"/>
          <p:nvPr/>
        </p:nvSpPr>
        <p:spPr>
          <a:xfrm>
            <a:off x="2667000" y="2286000"/>
            <a:ext cx="7873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D6E3BC"/>
                </a:solidFill>
                <a:latin typeface="Calibri"/>
                <a:ea typeface="Calibri"/>
                <a:cs typeface="Calibri"/>
                <a:sym typeface="Calibri"/>
              </a:rPr>
              <a:t>Cloud</a:t>
            </a:r>
            <a:endParaRPr/>
          </a:p>
        </p:txBody>
      </p:sp>
      <p:sp>
        <p:nvSpPr>
          <p:cNvPr id="1031" name="Google Shape;1031;p38"/>
          <p:cNvSpPr txBox="1"/>
          <p:nvPr/>
        </p:nvSpPr>
        <p:spPr>
          <a:xfrm>
            <a:off x="6934200" y="3276600"/>
            <a:ext cx="14798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D6E3BC"/>
                </a:solidFill>
                <a:latin typeface="Calibri"/>
                <a:ea typeface="Calibri"/>
                <a:cs typeface="Calibri"/>
                <a:sym typeface="Calibri"/>
              </a:rPr>
              <a:t>Closed Loop</a:t>
            </a:r>
            <a:endParaRPr/>
          </a:p>
        </p:txBody>
      </p:sp>
      <p:sp>
        <p:nvSpPr>
          <p:cNvPr id="1032" name="Google Shape;1032;p38"/>
          <p:cNvSpPr txBox="1"/>
          <p:nvPr/>
        </p:nvSpPr>
        <p:spPr>
          <a:xfrm>
            <a:off x="4343400" y="1981200"/>
            <a:ext cx="316144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B7CCE4"/>
                </a:solidFill>
                <a:latin typeface="Calibri"/>
                <a:ea typeface="Calibri"/>
                <a:cs typeface="Calibri"/>
                <a:sym typeface="Calibri"/>
              </a:rPr>
              <a:t>In Country Settlement</a:t>
            </a:r>
            <a:endParaRPr/>
          </a:p>
        </p:txBody>
      </p:sp>
      <p:sp>
        <p:nvSpPr>
          <p:cNvPr id="1033" name="Google Shape;1033;p38"/>
          <p:cNvSpPr txBox="1"/>
          <p:nvPr/>
        </p:nvSpPr>
        <p:spPr>
          <a:xfrm>
            <a:off x="4038600" y="1295400"/>
            <a:ext cx="17963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D6E3BC"/>
                </a:solidFill>
                <a:latin typeface="Calibri"/>
                <a:ea typeface="Calibri"/>
                <a:cs typeface="Calibri"/>
                <a:sym typeface="Calibri"/>
              </a:rPr>
              <a:t>Virtual Receipts</a:t>
            </a:r>
            <a:endParaRPr/>
          </a:p>
        </p:txBody>
      </p:sp>
      <p:sp>
        <p:nvSpPr>
          <p:cNvPr id="1034" name="Google Shape;1034;p38"/>
          <p:cNvSpPr txBox="1"/>
          <p:nvPr/>
        </p:nvSpPr>
        <p:spPr>
          <a:xfrm>
            <a:off x="4876800" y="4419600"/>
            <a:ext cx="17579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D6E3BC"/>
                </a:solidFill>
                <a:latin typeface="Calibri"/>
                <a:ea typeface="Calibri"/>
                <a:cs typeface="Calibri"/>
                <a:sym typeface="Calibri"/>
              </a:rPr>
              <a:t>Location Aware</a:t>
            </a:r>
            <a:endParaRPr/>
          </a:p>
        </p:txBody>
      </p:sp>
      <p:sp>
        <p:nvSpPr>
          <p:cNvPr id="1035" name="Google Shape;1035;p38"/>
          <p:cNvSpPr txBox="1"/>
          <p:nvPr/>
        </p:nvSpPr>
        <p:spPr>
          <a:xfrm>
            <a:off x="5943600" y="4800600"/>
            <a:ext cx="2313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BFBFBF"/>
                </a:solidFill>
                <a:latin typeface="Calibri"/>
                <a:ea typeface="Calibri"/>
                <a:cs typeface="Calibri"/>
                <a:sym typeface="Calibri"/>
              </a:rPr>
              <a:t>Targeted Promotions</a:t>
            </a:r>
            <a:endParaRPr/>
          </a:p>
        </p:txBody>
      </p:sp>
      <p:sp>
        <p:nvSpPr>
          <p:cNvPr id="1036" name="Google Shape;1036;p38"/>
          <p:cNvSpPr txBox="1"/>
          <p:nvPr/>
        </p:nvSpPr>
        <p:spPr>
          <a:xfrm>
            <a:off x="6400800" y="1143000"/>
            <a:ext cx="23920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BD4B4"/>
                </a:solidFill>
                <a:latin typeface="Calibri"/>
                <a:ea typeface="Calibri"/>
                <a:cs typeface="Calibri"/>
                <a:sym typeface="Calibri"/>
              </a:rPr>
              <a:t>Micro Payments</a:t>
            </a:r>
            <a:endParaRPr/>
          </a:p>
        </p:txBody>
      </p:sp>
      <p:sp>
        <p:nvSpPr>
          <p:cNvPr id="1037" name="Google Shape;1037;p38"/>
          <p:cNvSpPr txBox="1"/>
          <p:nvPr/>
        </p:nvSpPr>
        <p:spPr>
          <a:xfrm>
            <a:off x="1219200" y="4567535"/>
            <a:ext cx="2377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B7CCE4"/>
                </a:solidFill>
                <a:latin typeface="Calibri"/>
                <a:ea typeface="Calibri"/>
                <a:cs typeface="Calibri"/>
                <a:sym typeface="Calibri"/>
              </a:rPr>
              <a:t>Digital Currency</a:t>
            </a:r>
            <a:endParaRPr/>
          </a:p>
        </p:txBody>
      </p:sp>
      <p:sp>
        <p:nvSpPr>
          <p:cNvPr id="1038" name="Google Shape;1038;p38"/>
          <p:cNvSpPr txBox="1"/>
          <p:nvPr/>
        </p:nvSpPr>
        <p:spPr>
          <a:xfrm>
            <a:off x="3810000" y="5345668"/>
            <a:ext cx="19030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BD4B4"/>
                </a:solidFill>
                <a:latin typeface="Calibri"/>
                <a:ea typeface="Calibri"/>
                <a:cs typeface="Calibri"/>
                <a:sym typeface="Calibri"/>
              </a:rPr>
              <a:t>Customer Profile</a:t>
            </a:r>
            <a:endParaRPr/>
          </a:p>
        </p:txBody>
      </p:sp>
      <p:sp>
        <p:nvSpPr>
          <p:cNvPr id="1039" name="Google Shape;1039;p38"/>
          <p:cNvSpPr/>
          <p:nvPr/>
        </p:nvSpPr>
        <p:spPr>
          <a:xfrm>
            <a:off x="2590800" y="2743200"/>
            <a:ext cx="4038600" cy="1371600"/>
          </a:xfrm>
          <a:prstGeom prst="ellipse">
            <a:avLst/>
          </a:prstGeom>
          <a:solidFill>
            <a:srgbClr val="FFFFFF"/>
          </a:solidFill>
          <a:ln>
            <a:noFill/>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4800">
                <a:solidFill>
                  <a:schemeClr val="dk1"/>
                </a:solidFill>
                <a:latin typeface="Calibri"/>
                <a:ea typeface="Calibri"/>
                <a:cs typeface="Calibri"/>
                <a:sym typeface="Calibri"/>
              </a:rPr>
              <a:t>Thank You</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 name="Shape 1043"/>
        <p:cNvGrpSpPr/>
        <p:nvPr/>
      </p:nvGrpSpPr>
      <p:grpSpPr>
        <a:xfrm>
          <a:off x="0" y="0"/>
          <a:ext cx="0" cy="0"/>
          <a:chOff x="0" y="0"/>
          <a:chExt cx="0" cy="0"/>
        </a:xfrm>
      </p:grpSpPr>
      <p:sp>
        <p:nvSpPr>
          <p:cNvPr id="1044" name="Google Shape;1044;p39"/>
          <p:cNvSpPr txBox="1"/>
          <p:nvPr>
            <p:ph type="title"/>
          </p:nvPr>
        </p:nvSpPr>
        <p:spPr>
          <a:xfrm>
            <a:off x="1904999" y="22302"/>
            <a:ext cx="7196253" cy="4873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Change History</a:t>
            </a:r>
            <a:endParaRPr/>
          </a:p>
        </p:txBody>
      </p:sp>
      <p:graphicFrame>
        <p:nvGraphicFramePr>
          <p:cNvPr id="1045" name="Google Shape;1045;p39"/>
          <p:cNvGraphicFramePr/>
          <p:nvPr/>
        </p:nvGraphicFramePr>
        <p:xfrm>
          <a:off x="228600" y="838200"/>
          <a:ext cx="3000000" cy="3000000"/>
        </p:xfrm>
        <a:graphic>
          <a:graphicData uri="http://schemas.openxmlformats.org/drawingml/2006/table">
            <a:tbl>
              <a:tblPr bandRow="1" firstRow="1">
                <a:noFill/>
                <a:tableStyleId>{4DE17674-D80E-4CBF-ACFD-7CBD87208988}</a:tableStyleId>
              </a:tblPr>
              <a:tblGrid>
                <a:gridCol w="515825"/>
                <a:gridCol w="1676400"/>
                <a:gridCol w="2836975"/>
                <a:gridCol w="990600"/>
                <a:gridCol w="1072675"/>
                <a:gridCol w="1289550"/>
              </a:tblGrid>
              <a:tr h="370850">
                <a:tc>
                  <a:txBody>
                    <a:bodyPr/>
                    <a:lstStyle/>
                    <a:p>
                      <a:pPr indent="0" lvl="0" marL="0" marR="0" rtl="0" algn="l">
                        <a:spcBef>
                          <a:spcPts val="0"/>
                        </a:spcBef>
                        <a:spcAft>
                          <a:spcPts val="0"/>
                        </a:spcAft>
                        <a:buNone/>
                      </a:pPr>
                      <a:r>
                        <a:rPr lang="en-US" sz="1400"/>
                        <a:t>#</a:t>
                      </a:r>
                      <a:endParaRPr sz="1400"/>
                    </a:p>
                  </a:txBody>
                  <a:tcPr marT="45725" marB="45725" marR="91450" marL="91450"/>
                </a:tc>
                <a:tc>
                  <a:txBody>
                    <a:bodyPr/>
                    <a:lstStyle/>
                    <a:p>
                      <a:pPr indent="0" lvl="0" marL="0" marR="0" rtl="0" algn="l">
                        <a:spcBef>
                          <a:spcPts val="0"/>
                        </a:spcBef>
                        <a:spcAft>
                          <a:spcPts val="0"/>
                        </a:spcAft>
                        <a:buNone/>
                      </a:pPr>
                      <a:r>
                        <a:rPr lang="en-US" sz="1400"/>
                        <a:t>Location</a:t>
                      </a:r>
                      <a:endParaRPr sz="1400"/>
                    </a:p>
                  </a:txBody>
                  <a:tcPr marT="45725" marB="45725" marR="91450" marL="91450"/>
                </a:tc>
                <a:tc>
                  <a:txBody>
                    <a:bodyPr/>
                    <a:lstStyle/>
                    <a:p>
                      <a:pPr indent="0" lvl="0" marL="0" marR="0" rtl="0" algn="l">
                        <a:spcBef>
                          <a:spcPts val="0"/>
                        </a:spcBef>
                        <a:spcAft>
                          <a:spcPts val="0"/>
                        </a:spcAft>
                        <a:buNone/>
                      </a:pPr>
                      <a:r>
                        <a:rPr lang="en-US" sz="1400"/>
                        <a:t>Description</a:t>
                      </a:r>
                      <a:endParaRPr sz="1400"/>
                    </a:p>
                  </a:txBody>
                  <a:tcPr marT="45725" marB="45725" marR="91450" marL="91450"/>
                </a:tc>
                <a:tc>
                  <a:txBody>
                    <a:bodyPr/>
                    <a:lstStyle/>
                    <a:p>
                      <a:pPr indent="0" lvl="0" marL="0" marR="0" rtl="0" algn="l">
                        <a:spcBef>
                          <a:spcPts val="0"/>
                        </a:spcBef>
                        <a:spcAft>
                          <a:spcPts val="0"/>
                        </a:spcAft>
                        <a:buNone/>
                      </a:pPr>
                      <a:r>
                        <a:rPr lang="en-US" sz="1400"/>
                        <a:t>Author</a:t>
                      </a:r>
                      <a:endParaRPr sz="1400"/>
                    </a:p>
                  </a:txBody>
                  <a:tcPr marT="45725" marB="45725" marR="91450" marL="91450"/>
                </a:tc>
                <a:tc>
                  <a:txBody>
                    <a:bodyPr/>
                    <a:lstStyle/>
                    <a:p>
                      <a:pPr indent="0" lvl="0" marL="0" marR="0" rtl="0" algn="l">
                        <a:spcBef>
                          <a:spcPts val="0"/>
                        </a:spcBef>
                        <a:spcAft>
                          <a:spcPts val="0"/>
                        </a:spcAft>
                        <a:buNone/>
                      </a:pPr>
                      <a:r>
                        <a:rPr lang="en-US" sz="1400"/>
                        <a:t>Reviewer</a:t>
                      </a:r>
                      <a:endParaRPr/>
                    </a:p>
                  </a:txBody>
                  <a:tcPr marT="45725" marB="45725" marR="91450" marL="91450"/>
                </a:tc>
                <a:tc>
                  <a:txBody>
                    <a:bodyPr/>
                    <a:lstStyle/>
                    <a:p>
                      <a:pPr indent="0" lvl="0" marL="0" marR="0" rtl="0" algn="l">
                        <a:spcBef>
                          <a:spcPts val="0"/>
                        </a:spcBef>
                        <a:spcAft>
                          <a:spcPts val="0"/>
                        </a:spcAft>
                        <a:buNone/>
                      </a:pPr>
                      <a:r>
                        <a:rPr lang="en-US" sz="1400"/>
                        <a:t>Date</a:t>
                      </a:r>
                      <a:endParaRPr sz="1400"/>
                    </a:p>
                  </a:txBody>
                  <a:tcPr marT="45725" marB="45725" marR="91450" marL="91450"/>
                </a:tc>
              </a:tr>
              <a:tr h="370850">
                <a:tc>
                  <a:txBody>
                    <a:bodyPr/>
                    <a:lstStyle/>
                    <a:p>
                      <a:pPr indent="0" lvl="0" marL="0" marR="0" rtl="0" algn="l">
                        <a:spcBef>
                          <a:spcPts val="0"/>
                        </a:spcBef>
                        <a:spcAft>
                          <a:spcPts val="0"/>
                        </a:spcAft>
                        <a:buNone/>
                      </a:pPr>
                      <a:r>
                        <a:rPr lang="en-US" sz="1400"/>
                        <a:t>1</a:t>
                      </a:r>
                      <a:endParaRPr sz="1400"/>
                    </a:p>
                  </a:txBody>
                  <a:tcPr marT="45725" marB="45725" marR="91450" marL="91450"/>
                </a:tc>
                <a:tc>
                  <a:txBody>
                    <a:bodyPr/>
                    <a:lstStyle/>
                    <a:p>
                      <a:pPr indent="0" lvl="0" marL="0" marR="0" rtl="0" algn="l">
                        <a:spcBef>
                          <a:spcPts val="0"/>
                        </a:spcBef>
                        <a:spcAft>
                          <a:spcPts val="0"/>
                        </a:spcAft>
                        <a:buNone/>
                      </a:pPr>
                      <a:r>
                        <a:rPr lang="en-US" sz="1400"/>
                        <a:t>All </a:t>
                      </a:r>
                      <a:endParaRPr sz="1400"/>
                    </a:p>
                  </a:txBody>
                  <a:tcPr marT="45725" marB="45725" marR="91450" marL="91450"/>
                </a:tc>
                <a:tc>
                  <a:txBody>
                    <a:bodyPr/>
                    <a:lstStyle/>
                    <a:p>
                      <a:pPr indent="0" lvl="0" marL="0" marR="0" rtl="0" algn="l">
                        <a:spcBef>
                          <a:spcPts val="0"/>
                        </a:spcBef>
                        <a:spcAft>
                          <a:spcPts val="0"/>
                        </a:spcAft>
                        <a:buNone/>
                      </a:pPr>
                      <a:r>
                        <a:rPr lang="en-US" sz="1400"/>
                        <a:t>Initial draft</a:t>
                      </a:r>
                      <a:endParaRPr sz="1400"/>
                    </a:p>
                  </a:txBody>
                  <a:tcPr marT="45725" marB="45725" marR="91450" marL="91450"/>
                </a:tc>
                <a:tc>
                  <a:txBody>
                    <a:bodyPr/>
                    <a:lstStyle/>
                    <a:p>
                      <a:pPr indent="0" lvl="0" marL="0" marR="0" rtl="0" algn="l">
                        <a:spcBef>
                          <a:spcPts val="0"/>
                        </a:spcBef>
                        <a:spcAft>
                          <a:spcPts val="0"/>
                        </a:spcAft>
                        <a:buNone/>
                      </a:pPr>
                      <a:r>
                        <a:rPr lang="en-US" sz="1400"/>
                        <a:t>Sumit</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rPr lang="en-US" sz="1400"/>
                        <a:t>April</a:t>
                      </a:r>
                      <a:r>
                        <a:rPr lang="en-US" sz="1400"/>
                        <a:t> 4, 2012</a:t>
                      </a:r>
                      <a:endParaRPr sz="1400"/>
                    </a:p>
                  </a:txBody>
                  <a:tcPr marT="45725" marB="45725" marR="91450" marL="91450"/>
                </a:tc>
              </a:tr>
              <a:tr h="370850">
                <a:tc>
                  <a:txBody>
                    <a:bodyPr/>
                    <a:lstStyle/>
                    <a:p>
                      <a:pPr indent="0" lvl="0" marL="0" marR="0" rtl="0" algn="l">
                        <a:spcBef>
                          <a:spcPts val="0"/>
                        </a:spcBef>
                        <a:spcAft>
                          <a:spcPts val="0"/>
                        </a:spcAft>
                        <a:buNone/>
                      </a:pPr>
                      <a:r>
                        <a:rPr lang="en-US" sz="1400"/>
                        <a:t>2</a:t>
                      </a:r>
                      <a:endParaRPr sz="1400"/>
                    </a:p>
                  </a:txBody>
                  <a:tcPr marT="45725" marB="45725" marR="91450" marL="91450"/>
                </a:tc>
                <a:tc>
                  <a:txBody>
                    <a:bodyPr/>
                    <a:lstStyle/>
                    <a:p>
                      <a:pPr indent="0" lvl="0" marL="0" marR="0" rtl="0" algn="l">
                        <a:spcBef>
                          <a:spcPts val="0"/>
                        </a:spcBef>
                        <a:spcAft>
                          <a:spcPts val="0"/>
                        </a:spcAft>
                        <a:buNone/>
                      </a:pPr>
                      <a:r>
                        <a:rPr lang="en-US" sz="1400"/>
                        <a:t>Slide Data Analytics</a:t>
                      </a:r>
                      <a:endParaRPr/>
                    </a:p>
                  </a:txBody>
                  <a:tcPr marT="45725" marB="45725" marR="91450" marL="91450"/>
                </a:tc>
                <a:tc>
                  <a:txBody>
                    <a:bodyPr/>
                    <a:lstStyle/>
                    <a:p>
                      <a:pPr indent="0" lvl="0" marL="0" marR="0" rtl="0" algn="l">
                        <a:spcBef>
                          <a:spcPts val="0"/>
                        </a:spcBef>
                        <a:spcAft>
                          <a:spcPts val="0"/>
                        </a:spcAft>
                        <a:buNone/>
                      </a:pPr>
                      <a:r>
                        <a:rPr lang="en-US" sz="1400"/>
                        <a:t>Changed Data</a:t>
                      </a:r>
                      <a:r>
                        <a:rPr lang="en-US" sz="1400"/>
                        <a:t> Analytics</a:t>
                      </a:r>
                      <a:endParaRPr sz="1400"/>
                    </a:p>
                  </a:txBody>
                  <a:tcPr marT="45725" marB="45725" marR="91450" marL="91450"/>
                </a:tc>
                <a:tc>
                  <a:txBody>
                    <a:bodyPr/>
                    <a:lstStyle/>
                    <a:p>
                      <a:pPr indent="0" lvl="0" marL="0" marR="0" rtl="0" algn="l">
                        <a:spcBef>
                          <a:spcPts val="0"/>
                        </a:spcBef>
                        <a:spcAft>
                          <a:spcPts val="0"/>
                        </a:spcAft>
                        <a:buNone/>
                      </a:pPr>
                      <a:r>
                        <a:rPr lang="en-US" sz="1400"/>
                        <a:t>Sumit</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t/>
                      </a:r>
                      <a:endParaRPr sz="1400"/>
                    </a:p>
                  </a:txBody>
                  <a:tcPr marT="45725" marB="45725" marR="91450" marL="91450"/>
                </a:tc>
                <a:tc>
                  <a:txBody>
                    <a:bodyPr/>
                    <a:lstStyle/>
                    <a:p>
                      <a:pPr indent="0" lvl="0" marL="0" marR="0" rtl="0" algn="l">
                        <a:lnSpc>
                          <a:spcPct val="100000"/>
                        </a:lnSpc>
                        <a:spcBef>
                          <a:spcPts val="0"/>
                        </a:spcBef>
                        <a:spcAft>
                          <a:spcPts val="0"/>
                        </a:spcAft>
                        <a:buClr>
                          <a:schemeClr val="dk1"/>
                        </a:buClr>
                        <a:buSzPts val="1400"/>
                        <a:buFont typeface="Calibri"/>
                        <a:buNone/>
                      </a:pPr>
                      <a:r>
                        <a:rPr lang="en-US" sz="1400"/>
                        <a:t>March 5,</a:t>
                      </a:r>
                      <a:r>
                        <a:rPr lang="en-US" sz="1400"/>
                        <a:t> 2014</a:t>
                      </a:r>
                      <a:endParaRPr sz="1400"/>
                    </a:p>
                  </a:txBody>
                  <a:tcPr marT="45725" marB="45725" marR="91450" marL="91450"/>
                </a:tc>
              </a:tr>
              <a:tr h="370850">
                <a:tc>
                  <a:txBody>
                    <a:bodyPr/>
                    <a:lstStyle/>
                    <a:p>
                      <a:pPr indent="0" lvl="0" marL="0" marR="0" rtl="0" algn="l">
                        <a:spcBef>
                          <a:spcPts val="0"/>
                        </a:spcBef>
                        <a:spcAft>
                          <a:spcPts val="0"/>
                        </a:spcAft>
                        <a:buNone/>
                      </a:pPr>
                      <a:r>
                        <a:rPr lang="en-US" sz="1400"/>
                        <a:t>3</a:t>
                      </a:r>
                      <a:endParaRPr/>
                    </a:p>
                  </a:txBody>
                  <a:tcPr marT="45725" marB="45725" marR="91450" marL="91450"/>
                </a:tc>
                <a:tc>
                  <a:txBody>
                    <a:bodyPr/>
                    <a:lstStyle/>
                    <a:p>
                      <a:pPr indent="0" lvl="0" marL="0" marR="0" rtl="0" algn="l">
                        <a:spcBef>
                          <a:spcPts val="0"/>
                        </a:spcBef>
                        <a:spcAft>
                          <a:spcPts val="0"/>
                        </a:spcAft>
                        <a:buNone/>
                      </a:pPr>
                      <a:r>
                        <a:rPr lang="en-US" sz="1400"/>
                        <a:t>Look &amp; Feel</a:t>
                      </a:r>
                      <a:endParaRPr/>
                    </a:p>
                  </a:txBody>
                  <a:tcPr marT="45725" marB="45725" marR="91450" marL="91450"/>
                </a:tc>
                <a:tc>
                  <a:txBody>
                    <a:bodyPr/>
                    <a:lstStyle/>
                    <a:p>
                      <a:pPr indent="0" lvl="0" marL="0" marR="0" rtl="0" algn="l">
                        <a:spcBef>
                          <a:spcPts val="0"/>
                        </a:spcBef>
                        <a:spcAft>
                          <a:spcPts val="0"/>
                        </a:spcAft>
                        <a:buNone/>
                      </a:pPr>
                      <a:r>
                        <a:rPr lang="en-US" sz="1400"/>
                        <a:t>Changed images</a:t>
                      </a:r>
                      <a:endParaRPr/>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rPr lang="en-US" sz="1400"/>
                        <a:t>Soma</a:t>
                      </a:r>
                      <a:endParaRPr/>
                    </a:p>
                  </a:txBody>
                  <a:tcPr marT="45725" marB="45725" marR="91450" marL="91450"/>
                </a:tc>
                <a:tc>
                  <a:txBody>
                    <a:bodyPr/>
                    <a:lstStyle/>
                    <a:p>
                      <a:pPr indent="0" lvl="0" marL="0" marR="0" rtl="0" algn="l">
                        <a:spcBef>
                          <a:spcPts val="0"/>
                        </a:spcBef>
                        <a:spcAft>
                          <a:spcPts val="0"/>
                        </a:spcAft>
                        <a:buNone/>
                      </a:pPr>
                      <a:r>
                        <a:rPr lang="en-US" sz="1400"/>
                        <a:t>April 11, 2014</a:t>
                      </a:r>
                      <a:endParaRPr/>
                    </a:p>
                  </a:txBody>
                  <a:tcPr marT="45725" marB="45725" marR="91450" marL="91450"/>
                </a:tc>
              </a:tr>
              <a:tr h="3708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3708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3708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3708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3708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3708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r h="370850">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c>
                  <a:txBody>
                    <a:bodyPr/>
                    <a:lstStyle/>
                    <a:p>
                      <a:pPr indent="0" lvl="0" marL="0" marR="0" rtl="0" algn="l">
                        <a:spcBef>
                          <a:spcPts val="0"/>
                        </a:spcBef>
                        <a:spcAft>
                          <a:spcPts val="0"/>
                        </a:spcAft>
                        <a:buNone/>
                      </a:pPr>
                      <a:r>
                        <a:t/>
                      </a:r>
                      <a:endParaRPr sz="1400"/>
                    </a:p>
                  </a:txBody>
                  <a:tcPr marT="45725" marB="45725" marR="91450" marL="91450"/>
                </a:tc>
              </a:tr>
            </a:tbl>
          </a:graphicData>
        </a:graphic>
      </p:graphicFrame>
      <p:sp>
        <p:nvSpPr>
          <p:cNvPr id="1046" name="Google Shape;1046;p39"/>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chargeslip.jpg" id="115" name="Google Shape;115;p4"/>
          <p:cNvPicPr preferRelativeResize="0"/>
          <p:nvPr/>
        </p:nvPicPr>
        <p:blipFill rotWithShape="1">
          <a:blip r:embed="rId3">
            <a:alphaModFix/>
          </a:blip>
          <a:srcRect b="0" l="0" r="0" t="0"/>
          <a:stretch/>
        </p:blipFill>
        <p:spPr>
          <a:xfrm>
            <a:off x="3048000" y="1371600"/>
            <a:ext cx="2374900" cy="4064000"/>
          </a:xfrm>
          <a:prstGeom prst="rect">
            <a:avLst/>
          </a:prstGeom>
          <a:noFill/>
          <a:ln>
            <a:noFill/>
          </a:ln>
        </p:spPr>
      </p:pic>
      <p:sp>
        <p:nvSpPr>
          <p:cNvPr id="116" name="Google Shape;116;p4"/>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What you </a:t>
            </a:r>
            <a:r>
              <a:rPr lang="en-US">
                <a:solidFill>
                  <a:srgbClr val="C00000"/>
                </a:solidFill>
              </a:rPr>
              <a:t>DON’T SEE </a:t>
            </a:r>
            <a:r>
              <a:rPr lang="en-US"/>
              <a:t>but sign ☺</a:t>
            </a:r>
            <a:endParaRPr/>
          </a:p>
        </p:txBody>
      </p:sp>
      <p:sp>
        <p:nvSpPr>
          <p:cNvPr id="117" name="Google Shape;117;p4"/>
          <p:cNvSpPr/>
          <p:nvPr/>
        </p:nvSpPr>
        <p:spPr>
          <a:xfrm>
            <a:off x="6477000" y="9906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80970" y="24026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Acquiring Bank</a:t>
            </a:r>
            <a:endParaRPr/>
          </a:p>
        </p:txBody>
      </p:sp>
      <p:sp>
        <p:nvSpPr>
          <p:cNvPr id="118" name="Google Shape;118;p4"/>
          <p:cNvSpPr/>
          <p:nvPr/>
        </p:nvSpPr>
        <p:spPr>
          <a:xfrm>
            <a:off x="6477000" y="13716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83243" y="243158"/>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Merchant Address</a:t>
            </a:r>
            <a:endParaRPr/>
          </a:p>
        </p:txBody>
      </p:sp>
      <p:sp>
        <p:nvSpPr>
          <p:cNvPr id="119" name="Google Shape;119;p4"/>
          <p:cNvSpPr/>
          <p:nvPr/>
        </p:nvSpPr>
        <p:spPr>
          <a:xfrm>
            <a:off x="6477000" y="17526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50117" y="25526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Transaction Time</a:t>
            </a:r>
            <a:endParaRPr/>
          </a:p>
        </p:txBody>
      </p:sp>
      <p:sp>
        <p:nvSpPr>
          <p:cNvPr id="120" name="Google Shape;120;p4"/>
          <p:cNvSpPr/>
          <p:nvPr/>
        </p:nvSpPr>
        <p:spPr>
          <a:xfrm>
            <a:off x="6477000" y="22860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74183" y="16763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Terminal ID</a:t>
            </a:r>
            <a:endParaRPr/>
          </a:p>
        </p:txBody>
      </p:sp>
      <p:sp>
        <p:nvSpPr>
          <p:cNvPr id="121" name="Google Shape;121;p4"/>
          <p:cNvSpPr/>
          <p:nvPr/>
        </p:nvSpPr>
        <p:spPr>
          <a:xfrm>
            <a:off x="6477000" y="2743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8621" y="0"/>
                </a:moveTo>
                <a:close/>
                <a:lnTo>
                  <a:pt x="-8621" y="120000"/>
                </a:lnTo>
              </a:path>
              <a:path extrusionOk="0" fill="none" h="120000" w="120000">
                <a:moveTo>
                  <a:pt x="-8621" y="-2500"/>
                </a:moveTo>
                <a:lnTo>
                  <a:pt x="-52006" y="1842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Invoice Number</a:t>
            </a:r>
            <a:endParaRPr/>
          </a:p>
        </p:txBody>
      </p:sp>
      <p:sp>
        <p:nvSpPr>
          <p:cNvPr id="122" name="Google Shape;122;p4"/>
          <p:cNvSpPr/>
          <p:nvPr/>
        </p:nvSpPr>
        <p:spPr>
          <a:xfrm>
            <a:off x="6477000" y="3124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8158" y="4684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Mode</a:t>
            </a:r>
            <a:endParaRPr/>
          </a:p>
        </p:txBody>
      </p:sp>
      <p:sp>
        <p:nvSpPr>
          <p:cNvPr id="123" name="Google Shape;123;p4"/>
          <p:cNvSpPr/>
          <p:nvPr/>
        </p:nvSpPr>
        <p:spPr>
          <a:xfrm>
            <a:off x="6477000" y="3505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72113" y="-26051"/>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Card Type</a:t>
            </a:r>
            <a:endParaRPr/>
          </a:p>
        </p:txBody>
      </p:sp>
      <p:sp>
        <p:nvSpPr>
          <p:cNvPr id="124" name="Google Shape;124;p4"/>
          <p:cNvSpPr/>
          <p:nvPr/>
        </p:nvSpPr>
        <p:spPr>
          <a:xfrm>
            <a:off x="6477000" y="3886200"/>
            <a:ext cx="25146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1588" y="-129997"/>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CD6209"/>
                </a:solidFill>
                <a:latin typeface="Arial"/>
                <a:ea typeface="Arial"/>
                <a:cs typeface="Arial"/>
                <a:sym typeface="Arial"/>
              </a:rPr>
              <a:t>RRN : Reference Num</a:t>
            </a:r>
            <a:endParaRPr/>
          </a:p>
        </p:txBody>
      </p:sp>
      <p:sp>
        <p:nvSpPr>
          <p:cNvPr id="125" name="Google Shape;125;p4"/>
          <p:cNvSpPr/>
          <p:nvPr/>
        </p:nvSpPr>
        <p:spPr>
          <a:xfrm flipH="1">
            <a:off x="152400" y="16002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78901" y="28526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Transaction Date</a:t>
            </a:r>
            <a:endParaRPr/>
          </a:p>
        </p:txBody>
      </p:sp>
      <p:sp>
        <p:nvSpPr>
          <p:cNvPr id="126" name="Google Shape;126;p4"/>
          <p:cNvSpPr/>
          <p:nvPr/>
        </p:nvSpPr>
        <p:spPr>
          <a:xfrm flipH="1">
            <a:off x="152400" y="2209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8755" y="166055"/>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Merchant ID</a:t>
            </a:r>
            <a:endParaRPr/>
          </a:p>
        </p:txBody>
      </p:sp>
      <p:sp>
        <p:nvSpPr>
          <p:cNvPr id="127" name="Google Shape;127;p4"/>
          <p:cNvSpPr/>
          <p:nvPr/>
        </p:nvSpPr>
        <p:spPr>
          <a:xfrm flipH="1">
            <a:off x="152400" y="2590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0025" y="69739"/>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Batch Number</a:t>
            </a:r>
            <a:endParaRPr/>
          </a:p>
        </p:txBody>
      </p:sp>
      <p:sp>
        <p:nvSpPr>
          <p:cNvPr id="128" name="Google Shape;128;p4"/>
          <p:cNvSpPr/>
          <p:nvPr/>
        </p:nvSpPr>
        <p:spPr>
          <a:xfrm flipH="1">
            <a:off x="152400" y="2971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38101" y="63949"/>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Card Number</a:t>
            </a:r>
            <a:endParaRPr/>
          </a:p>
        </p:txBody>
      </p:sp>
      <p:sp>
        <p:nvSpPr>
          <p:cNvPr id="129" name="Google Shape;129;p4"/>
          <p:cNvSpPr/>
          <p:nvPr/>
        </p:nvSpPr>
        <p:spPr>
          <a:xfrm flipH="1">
            <a:off x="152400" y="3352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1622" y="36844"/>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Card Expiry Date</a:t>
            </a:r>
            <a:endParaRPr/>
          </a:p>
        </p:txBody>
      </p:sp>
      <p:sp>
        <p:nvSpPr>
          <p:cNvPr id="130" name="Google Shape;130;p4"/>
          <p:cNvSpPr/>
          <p:nvPr/>
        </p:nvSpPr>
        <p:spPr>
          <a:xfrm flipH="1">
            <a:off x="152400" y="39624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7066" y="-133418"/>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CD6209"/>
                </a:solidFill>
                <a:latin typeface="Arial"/>
                <a:ea typeface="Arial"/>
                <a:cs typeface="Arial"/>
                <a:sym typeface="Arial"/>
              </a:rPr>
              <a:t>Approval Code</a:t>
            </a:r>
            <a:endParaRPr/>
          </a:p>
        </p:txBody>
      </p:sp>
      <p:grpSp>
        <p:nvGrpSpPr>
          <p:cNvPr id="131" name="Google Shape;131;p4"/>
          <p:cNvGrpSpPr/>
          <p:nvPr/>
        </p:nvGrpSpPr>
        <p:grpSpPr>
          <a:xfrm>
            <a:off x="152400" y="4724400"/>
            <a:ext cx="8534400" cy="381000"/>
            <a:chOff x="304800" y="4495800"/>
            <a:chExt cx="8534400" cy="381000"/>
          </a:xfrm>
        </p:grpSpPr>
        <p:sp>
          <p:nvSpPr>
            <p:cNvPr id="132" name="Google Shape;132;p4"/>
            <p:cNvSpPr/>
            <p:nvPr/>
          </p:nvSpPr>
          <p:spPr>
            <a:xfrm>
              <a:off x="6629400" y="45720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2278" y="-381050"/>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600">
                  <a:solidFill>
                    <a:srgbClr val="0070C0"/>
                  </a:solidFill>
                  <a:latin typeface="Arial"/>
                  <a:ea typeface="Arial"/>
                  <a:cs typeface="Arial"/>
                  <a:sym typeface="Arial"/>
                </a:rPr>
                <a:t>Amount</a:t>
              </a:r>
              <a:endParaRPr/>
            </a:p>
          </p:txBody>
        </p:sp>
        <p:sp>
          <p:nvSpPr>
            <p:cNvPr id="133" name="Google Shape;133;p4"/>
            <p:cNvSpPr/>
            <p:nvPr/>
          </p:nvSpPr>
          <p:spPr>
            <a:xfrm flipH="1">
              <a:off x="304800" y="4495800"/>
              <a:ext cx="2209800" cy="304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68446" y="71581"/>
                  </a:lnTo>
                </a:path>
              </a:pathLst>
            </a:custGeom>
            <a:no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None/>
              </a:pPr>
              <a:r>
                <a:rPr b="1" lang="en-US" sz="1600">
                  <a:solidFill>
                    <a:srgbClr val="0070C0"/>
                  </a:solidFill>
                  <a:latin typeface="Arial"/>
                  <a:ea typeface="Arial"/>
                  <a:cs typeface="Arial"/>
                  <a:sym typeface="Arial"/>
                </a:rPr>
                <a:t>Your Signature</a:t>
              </a:r>
              <a:endParaRPr/>
            </a:p>
          </p:txBody>
        </p:sp>
      </p:grpSp>
      <p:sp>
        <p:nvSpPr>
          <p:cNvPr id="134" name="Google Shape;134;p4"/>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p4"/>
          <p:cNvSpPr/>
          <p:nvPr/>
        </p:nvSpPr>
        <p:spPr>
          <a:xfrm>
            <a:off x="3505200" y="4951654"/>
            <a:ext cx="19812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a:t>
            </a:r>
            <a:endParaRPr/>
          </a:p>
        </p:txBody>
      </p:sp>
      <p:sp>
        <p:nvSpPr>
          <p:cNvPr id="136" name="Google Shape;136;p4"/>
          <p:cNvSpPr/>
          <p:nvPr/>
        </p:nvSpPr>
        <p:spPr>
          <a:xfrm>
            <a:off x="3505200" y="4799254"/>
            <a:ext cx="1752600" cy="228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Signature</a:t>
            </a:r>
            <a:endParaRPr sz="16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Relationship Model – Chain of Trust</a:t>
            </a:r>
            <a:endParaRPr/>
          </a:p>
        </p:txBody>
      </p:sp>
      <p:pic>
        <p:nvPicPr>
          <p:cNvPr descr="D:\Program Files\Microsoft Office\MEDIA\CAGCAT10\j0186348.wmf" id="143" name="Google Shape;143;p5"/>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id="144" name="Google Shape;144;p5"/>
          <p:cNvPicPr preferRelativeResize="0"/>
          <p:nvPr/>
        </p:nvPicPr>
        <p:blipFill rotWithShape="1">
          <a:blip r:embed="rId4">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145" name="Google Shape;145;p5"/>
          <p:cNvPicPr preferRelativeResize="0"/>
          <p:nvPr/>
        </p:nvPicPr>
        <p:blipFill rotWithShape="1">
          <a:blip r:embed="rId5">
            <a:alphaModFix/>
          </a:blip>
          <a:srcRect b="0" l="0" r="0" t="0"/>
          <a:stretch/>
        </p:blipFill>
        <p:spPr>
          <a:xfrm>
            <a:off x="6096000" y="4572000"/>
            <a:ext cx="1487267" cy="838200"/>
          </a:xfrm>
          <a:prstGeom prst="rect">
            <a:avLst/>
          </a:prstGeom>
          <a:noFill/>
          <a:ln>
            <a:noFill/>
          </a:ln>
        </p:spPr>
      </p:pic>
      <p:sp>
        <p:nvSpPr>
          <p:cNvPr id="146" name="Google Shape;146;p5"/>
          <p:cNvSpPr/>
          <p:nvPr/>
        </p:nvSpPr>
        <p:spPr>
          <a:xfrm>
            <a:off x="3352800" y="4191000"/>
            <a:ext cx="2286000" cy="533400"/>
          </a:xfrm>
          <a:prstGeom prst="leftRightArrow">
            <a:avLst>
              <a:gd fmla="val 50000" name="adj1"/>
              <a:gd fmla="val 50000" name="adj2"/>
            </a:avLst>
          </a:prstGeom>
          <a:noFill/>
          <a:ln cap="flat" cmpd="sng" w="25400">
            <a:solidFill>
              <a:srgbClr val="395E8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2"/>
                </a:solidFill>
                <a:latin typeface="Arial"/>
                <a:ea typeface="Arial"/>
                <a:cs typeface="Arial"/>
                <a:sym typeface="Arial"/>
              </a:rPr>
              <a:t>VALUE EXCHANGE</a:t>
            </a:r>
            <a:endParaRPr/>
          </a:p>
        </p:txBody>
      </p:sp>
      <p:sp>
        <p:nvSpPr>
          <p:cNvPr id="147" name="Google Shape;147;p5"/>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6"/>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Relationship Model – Chain of Trust</a:t>
            </a:r>
            <a:endParaRPr/>
          </a:p>
        </p:txBody>
      </p:sp>
      <p:pic>
        <p:nvPicPr>
          <p:cNvPr descr="D:\Program Files\Microsoft Office\MEDIA\CAGCAT10\j0186348.wmf" id="154" name="Google Shape;154;p6"/>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id="155" name="Google Shape;155;p6"/>
          <p:cNvPicPr preferRelativeResize="0"/>
          <p:nvPr/>
        </p:nvPicPr>
        <p:blipFill rotWithShape="1">
          <a:blip r:embed="rId4">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156" name="Google Shape;156;p6"/>
          <p:cNvPicPr preferRelativeResize="0"/>
          <p:nvPr/>
        </p:nvPicPr>
        <p:blipFill rotWithShape="1">
          <a:blip r:embed="rId5">
            <a:alphaModFix/>
          </a:blip>
          <a:srcRect b="0" l="0" r="0" t="0"/>
          <a:stretch/>
        </p:blipFill>
        <p:spPr>
          <a:xfrm>
            <a:off x="6096000" y="4572000"/>
            <a:ext cx="1487267" cy="838200"/>
          </a:xfrm>
          <a:prstGeom prst="rect">
            <a:avLst/>
          </a:prstGeom>
          <a:noFill/>
          <a:ln>
            <a:noFill/>
          </a:ln>
        </p:spPr>
      </p:pic>
      <p:sp>
        <p:nvSpPr>
          <p:cNvPr id="157" name="Google Shape;157;p6"/>
          <p:cNvSpPr/>
          <p:nvPr/>
        </p:nvSpPr>
        <p:spPr>
          <a:xfrm>
            <a:off x="3352800" y="4191000"/>
            <a:ext cx="2286000" cy="533400"/>
          </a:xfrm>
          <a:prstGeom prst="leftRightArrow">
            <a:avLst>
              <a:gd fmla="val 50000" name="adj1"/>
              <a:gd fmla="val 50000" name="adj2"/>
            </a:avLst>
          </a:prstGeom>
          <a:noFill/>
          <a:ln cap="flat" cmpd="sng" w="25400">
            <a:solidFill>
              <a:srgbClr val="395E8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2"/>
                </a:solidFill>
                <a:latin typeface="Arial"/>
                <a:ea typeface="Arial"/>
                <a:cs typeface="Arial"/>
                <a:sym typeface="Arial"/>
              </a:rPr>
              <a:t>VALUE EXCHANGE</a:t>
            </a:r>
            <a:endParaRPr/>
          </a:p>
        </p:txBody>
      </p:sp>
      <p:sp>
        <p:nvSpPr>
          <p:cNvPr id="158" name="Google Shape;158;p6"/>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6"/>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160" name="Google Shape;160;p6">
            <a:hlinkClick r:id="rId6"/>
          </p:cNvPr>
          <p:cNvPicPr preferRelativeResize="0"/>
          <p:nvPr/>
        </p:nvPicPr>
        <p:blipFill rotWithShape="1">
          <a:blip r:embed="rId7">
            <a:alphaModFix/>
          </a:blip>
          <a:srcRect b="0" l="0" r="0" t="0"/>
          <a:stretch/>
        </p:blipFill>
        <p:spPr>
          <a:xfrm>
            <a:off x="5133472" y="3276600"/>
            <a:ext cx="353122" cy="304800"/>
          </a:xfrm>
          <a:prstGeom prst="rect">
            <a:avLst/>
          </a:prstGeom>
          <a:noFill/>
          <a:ln>
            <a:noFill/>
          </a:ln>
        </p:spPr>
      </p:pic>
      <p:pic>
        <p:nvPicPr>
          <p:cNvPr descr="Visa Inc. logo.svg" id="161" name="Google Shape;161;p6">
            <a:hlinkClick r:id="rId8"/>
          </p:cNvPr>
          <p:cNvPicPr preferRelativeResize="0"/>
          <p:nvPr/>
        </p:nvPicPr>
        <p:blipFill rotWithShape="1">
          <a:blip r:embed="rId9">
            <a:alphaModFix/>
          </a:blip>
          <a:srcRect b="0" l="0" r="0" t="0"/>
          <a:stretch/>
        </p:blipFill>
        <p:spPr>
          <a:xfrm>
            <a:off x="5105400" y="2971800"/>
            <a:ext cx="381000" cy="116205"/>
          </a:xfrm>
          <a:prstGeom prst="rect">
            <a:avLst/>
          </a:prstGeom>
          <a:noFill/>
          <a:ln>
            <a:noFill/>
          </a:ln>
        </p:spPr>
      </p:pic>
      <p:pic>
        <p:nvPicPr>
          <p:cNvPr descr="Discover Card logo.png" id="162" name="Google Shape;162;p6">
            <a:hlinkClick r:id="rId10"/>
          </p:cNvPr>
          <p:cNvPicPr preferRelativeResize="0"/>
          <p:nvPr/>
        </p:nvPicPr>
        <p:blipFill rotWithShape="1">
          <a:blip r:embed="rId11">
            <a:alphaModFix/>
          </a:blip>
          <a:srcRect b="0" l="0" r="0" t="0"/>
          <a:stretch/>
        </p:blipFill>
        <p:spPr>
          <a:xfrm>
            <a:off x="5029200" y="3733800"/>
            <a:ext cx="609600" cy="153271"/>
          </a:xfrm>
          <a:prstGeom prst="rect">
            <a:avLst/>
          </a:prstGeom>
          <a:noFill/>
          <a:ln>
            <a:noFill/>
          </a:ln>
        </p:spPr>
      </p:pic>
      <p:sp>
        <p:nvSpPr>
          <p:cNvPr id="163" name="Google Shape;163;p6"/>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164" name="Google Shape;164;p6">
            <a:hlinkClick r:id="rId12"/>
          </p:cNvPr>
          <p:cNvPicPr preferRelativeResize="0"/>
          <p:nvPr/>
        </p:nvPicPr>
        <p:blipFill rotWithShape="1">
          <a:blip r:embed="rId7">
            <a:alphaModFix/>
          </a:blip>
          <a:srcRect b="0" l="0" r="0" t="0"/>
          <a:stretch/>
        </p:blipFill>
        <p:spPr>
          <a:xfrm>
            <a:off x="3581400" y="3200400"/>
            <a:ext cx="353122" cy="304800"/>
          </a:xfrm>
          <a:prstGeom prst="rect">
            <a:avLst/>
          </a:prstGeom>
          <a:noFill/>
          <a:ln>
            <a:noFill/>
          </a:ln>
        </p:spPr>
      </p:pic>
      <p:pic>
        <p:nvPicPr>
          <p:cNvPr descr="Discover Card logo.png" id="165" name="Google Shape;165;p6">
            <a:hlinkClick r:id="rId13"/>
          </p:cNvPr>
          <p:cNvPicPr preferRelativeResize="0"/>
          <p:nvPr/>
        </p:nvPicPr>
        <p:blipFill rotWithShape="1">
          <a:blip r:embed="rId11">
            <a:alphaModFix/>
          </a:blip>
          <a:srcRect b="0" l="0" r="0" t="0"/>
          <a:stretch/>
        </p:blipFill>
        <p:spPr>
          <a:xfrm>
            <a:off x="3124200" y="2895600"/>
            <a:ext cx="609600" cy="153271"/>
          </a:xfrm>
          <a:prstGeom prst="rect">
            <a:avLst/>
          </a:prstGeom>
          <a:noFill/>
          <a:ln>
            <a:noFill/>
          </a:ln>
        </p:spPr>
      </p:pic>
      <p:sp>
        <p:nvSpPr>
          <p:cNvPr id="166" name="Google Shape;166;p6"/>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Visa Inc. logo.svg" id="167" name="Google Shape;167;p6">
            <a:hlinkClick r:id="rId14"/>
          </p:cNvPr>
          <p:cNvPicPr preferRelativeResize="0"/>
          <p:nvPr/>
        </p:nvPicPr>
        <p:blipFill rotWithShape="1">
          <a:blip r:embed="rId9">
            <a:alphaModFix/>
          </a:blip>
          <a:srcRect b="0" l="0" r="0" t="0"/>
          <a:stretch/>
        </p:blipFill>
        <p:spPr>
          <a:xfrm>
            <a:off x="3657600" y="3481136"/>
            <a:ext cx="381000" cy="116205"/>
          </a:xfrm>
          <a:prstGeom prst="rect">
            <a:avLst/>
          </a:prstGeom>
          <a:noFill/>
          <a:ln>
            <a:noFill/>
          </a:ln>
        </p:spPr>
      </p:pic>
      <p:sp>
        <p:nvSpPr>
          <p:cNvPr id="168" name="Google Shape;168;p6"/>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9" name="Google Shape;169;p6"/>
          <p:cNvSpPr txBox="1"/>
          <p:nvPr/>
        </p:nvSpPr>
        <p:spPr>
          <a:xfrm>
            <a:off x="4800600" y="2514600"/>
            <a:ext cx="122168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We Accept</a:t>
            </a:r>
            <a:endParaRPr/>
          </a:p>
        </p:txBody>
      </p:sp>
      <p:sp>
        <p:nvSpPr>
          <p:cNvPr id="170" name="Google Shape;170;p6"/>
          <p:cNvSpPr txBox="1"/>
          <p:nvPr/>
        </p:nvSpPr>
        <p:spPr>
          <a:xfrm>
            <a:off x="2819400" y="2514600"/>
            <a:ext cx="9941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My Card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Relationship Model – Chain of Trust</a:t>
            </a:r>
            <a:endParaRPr/>
          </a:p>
        </p:txBody>
      </p:sp>
      <p:pic>
        <p:nvPicPr>
          <p:cNvPr descr="D:\Program Files\Microsoft Office\MEDIA\CAGCAT10\j0186348.wmf" id="177" name="Google Shape;177;p7"/>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178" name="Google Shape;178;p7"/>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179" name="Google Shape;179;p7"/>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180" name="Google Shape;180;p7"/>
          <p:cNvSpPr txBox="1"/>
          <p:nvPr/>
        </p:nvSpPr>
        <p:spPr>
          <a:xfrm>
            <a:off x="7467600" y="914400"/>
            <a:ext cx="13716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Merchant Acquiring</a:t>
            </a:r>
            <a:endParaRPr/>
          </a:p>
        </p:txBody>
      </p:sp>
      <p:sp>
        <p:nvSpPr>
          <p:cNvPr id="181" name="Google Shape;181;p7"/>
          <p:cNvSpPr txBox="1"/>
          <p:nvPr/>
        </p:nvSpPr>
        <p:spPr>
          <a:xfrm>
            <a:off x="381000" y="914400"/>
            <a:ext cx="10668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Card Issuing</a:t>
            </a:r>
            <a:endParaRPr/>
          </a:p>
        </p:txBody>
      </p:sp>
      <p:grpSp>
        <p:nvGrpSpPr>
          <p:cNvPr id="182" name="Google Shape;182;p7"/>
          <p:cNvGrpSpPr/>
          <p:nvPr/>
        </p:nvGrpSpPr>
        <p:grpSpPr>
          <a:xfrm>
            <a:off x="3429000" y="1143000"/>
            <a:ext cx="2133600" cy="1066800"/>
            <a:chOff x="3429000" y="1143000"/>
            <a:chExt cx="2133600" cy="1066800"/>
          </a:xfrm>
        </p:grpSpPr>
        <p:pic>
          <p:nvPicPr>
            <p:cNvPr descr="Mastercard Worldwide Logo.svg" id="183" name="Google Shape;183;p7">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184" name="Google Shape;184;p7">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185" name="Google Shape;185;p7">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186" name="Google Shape;186;p7"/>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187" name="Google Shape;187;p7"/>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188" name="Google Shape;188;p7"/>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189" name="Google Shape;189;p7"/>
          <p:cNvSpPr/>
          <p:nvPr/>
        </p:nvSpPr>
        <p:spPr>
          <a:xfrm>
            <a:off x="1905000" y="1371600"/>
            <a:ext cx="1295400" cy="533400"/>
          </a:xfrm>
          <a:prstGeom prst="lef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7"/>
          <p:cNvSpPr/>
          <p:nvPr/>
        </p:nvSpPr>
        <p:spPr>
          <a:xfrm>
            <a:off x="5791200" y="1371600"/>
            <a:ext cx="1295400" cy="533400"/>
          </a:xfrm>
          <a:prstGeom prst="lef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7"/>
          <p:cNvSpPr/>
          <p:nvPr/>
        </p:nvSpPr>
        <p:spPr>
          <a:xfrm rot="2598322">
            <a:off x="377986" y="2924059"/>
            <a:ext cx="1184875" cy="590845"/>
          </a:xfrm>
          <a:prstGeom prst="lef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7"/>
          <p:cNvSpPr/>
          <p:nvPr/>
        </p:nvSpPr>
        <p:spPr>
          <a:xfrm rot="7998322">
            <a:off x="7702013" y="2948706"/>
            <a:ext cx="1040184" cy="590843"/>
          </a:xfrm>
          <a:prstGeom prst="lef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3352800" y="4191000"/>
            <a:ext cx="2286000" cy="533400"/>
          </a:xfrm>
          <a:prstGeom prst="leftRightArrow">
            <a:avLst>
              <a:gd fmla="val 50000" name="adj1"/>
              <a:gd fmla="val 50000" name="adj2"/>
            </a:avLst>
          </a:prstGeom>
          <a:noFill/>
          <a:ln cap="flat" cmpd="sng" w="25400">
            <a:solidFill>
              <a:srgbClr val="395E89"/>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2"/>
                </a:solidFill>
                <a:latin typeface="Arial"/>
                <a:ea typeface="Arial"/>
                <a:cs typeface="Arial"/>
                <a:sym typeface="Arial"/>
              </a:rPr>
              <a:t>VALUE EXCHANGE</a:t>
            </a:r>
            <a:endParaRPr/>
          </a:p>
        </p:txBody>
      </p:sp>
      <p:sp>
        <p:nvSpPr>
          <p:cNvPr id="194" name="Google Shape;194;p7"/>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196" name="Google Shape;196;p7">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197" name="Google Shape;197;p7">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198" name="Google Shape;198;p7">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199" name="Google Shape;199;p7"/>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200" name="Google Shape;200;p7">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201" name="Google Shape;201;p7">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202" name="Google Shape;202;p7"/>
          <p:cNvSpPr txBox="1"/>
          <p:nvPr/>
        </p:nvSpPr>
        <p:spPr>
          <a:xfrm>
            <a:off x="4800600" y="2514600"/>
            <a:ext cx="122168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We Accept</a:t>
            </a:r>
            <a:endParaRPr/>
          </a:p>
        </p:txBody>
      </p:sp>
      <p:sp>
        <p:nvSpPr>
          <p:cNvPr id="203" name="Google Shape;203;p7"/>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Visa Inc. logo.svg" id="204" name="Google Shape;204;p7">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205" name="Google Shape;205;p7"/>
          <p:cNvSpPr txBox="1"/>
          <p:nvPr/>
        </p:nvSpPr>
        <p:spPr>
          <a:xfrm>
            <a:off x="2819400" y="2514600"/>
            <a:ext cx="9941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My Card</a:t>
            </a:r>
            <a:endParaRPr/>
          </a:p>
        </p:txBody>
      </p:sp>
      <p:sp>
        <p:nvSpPr>
          <p:cNvPr id="206" name="Google Shape;206;p7"/>
          <p:cNvSpPr txBox="1"/>
          <p:nvPr/>
        </p:nvSpPr>
        <p:spPr>
          <a:xfrm>
            <a:off x="3645717" y="762000"/>
            <a:ext cx="19062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Payment Network</a:t>
            </a:r>
            <a:endParaRPr/>
          </a:p>
        </p:txBody>
      </p:sp>
      <p:sp>
        <p:nvSpPr>
          <p:cNvPr id="207" name="Google Shape;207;p7"/>
          <p:cNvSpPr txBox="1"/>
          <p:nvPr/>
        </p:nvSpPr>
        <p:spPr>
          <a:xfrm>
            <a:off x="0" y="5562600"/>
            <a:ext cx="9144000" cy="369332"/>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It is about </a:t>
            </a:r>
            <a:r>
              <a:rPr lang="en-US" sz="1800">
                <a:solidFill>
                  <a:srgbClr val="C00000"/>
                </a:solidFill>
                <a:latin typeface="Arial"/>
                <a:ea typeface="Arial"/>
                <a:cs typeface="Arial"/>
                <a:sym typeface="Arial"/>
              </a:rPr>
              <a:t>BRAND PROMISE </a:t>
            </a:r>
            <a:r>
              <a:rPr lang="en-US" sz="1800">
                <a:solidFill>
                  <a:schemeClr val="dk1"/>
                </a:solidFill>
                <a:latin typeface="Arial"/>
                <a:ea typeface="Arial"/>
                <a:cs typeface="Arial"/>
                <a:sym typeface="Arial"/>
              </a:rPr>
              <a:t>of networks that enables the value exchange</a:t>
            </a:r>
            <a:endParaRPr/>
          </a:p>
        </p:txBody>
      </p:sp>
      <p:sp>
        <p:nvSpPr>
          <p:cNvPr id="208" name="Google Shape;208;p7"/>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8"/>
          <p:cNvSpPr txBox="1"/>
          <p:nvPr>
            <p:ph type="title"/>
          </p:nvPr>
        </p:nvSpPr>
        <p:spPr>
          <a:xfrm>
            <a:off x="0" y="0"/>
            <a:ext cx="9144000"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Authorization Cycle</a:t>
            </a:r>
            <a:endParaRPr/>
          </a:p>
        </p:txBody>
      </p:sp>
      <p:sp>
        <p:nvSpPr>
          <p:cNvPr id="215" name="Google Shape;215;p8"/>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Program Files\Microsoft Office\MEDIA\CAGCAT10\j0186348.wmf" id="216" name="Google Shape;216;p8"/>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217" name="Google Shape;217;p8"/>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218" name="Google Shape;218;p8"/>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sp>
        <p:nvSpPr>
          <p:cNvPr id="219" name="Google Shape;219;p8"/>
          <p:cNvSpPr txBox="1"/>
          <p:nvPr/>
        </p:nvSpPr>
        <p:spPr>
          <a:xfrm>
            <a:off x="7527584" y="914400"/>
            <a:ext cx="152728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Merchant Acquiring</a:t>
            </a:r>
            <a:endParaRPr/>
          </a:p>
        </p:txBody>
      </p:sp>
      <p:sp>
        <p:nvSpPr>
          <p:cNvPr id="220" name="Google Shape;220;p8"/>
          <p:cNvSpPr txBox="1"/>
          <p:nvPr/>
        </p:nvSpPr>
        <p:spPr>
          <a:xfrm>
            <a:off x="334103" y="914400"/>
            <a:ext cx="111369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Card Issuing</a:t>
            </a:r>
            <a:endParaRPr/>
          </a:p>
        </p:txBody>
      </p:sp>
      <p:grpSp>
        <p:nvGrpSpPr>
          <p:cNvPr id="221" name="Google Shape;221;p8"/>
          <p:cNvGrpSpPr/>
          <p:nvPr/>
        </p:nvGrpSpPr>
        <p:grpSpPr>
          <a:xfrm>
            <a:off x="3429000" y="1143000"/>
            <a:ext cx="2133600" cy="1066800"/>
            <a:chOff x="3429000" y="1143000"/>
            <a:chExt cx="2133600" cy="1066800"/>
          </a:xfrm>
        </p:grpSpPr>
        <p:pic>
          <p:nvPicPr>
            <p:cNvPr descr="Mastercard Worldwide Logo.svg" id="222" name="Google Shape;222;p8">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223" name="Google Shape;223;p8">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224" name="Google Shape;224;p8">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225" name="Google Shape;225;p8"/>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26" name="Google Shape;226;p8"/>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227" name="Google Shape;227;p8"/>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228" name="Google Shape;228;p8"/>
          <p:cNvSpPr/>
          <p:nvPr/>
        </p:nvSpPr>
        <p:spPr>
          <a:xfrm>
            <a:off x="1905000" y="1371600"/>
            <a:ext cx="1295400" cy="5334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8"/>
          <p:cNvSpPr/>
          <p:nvPr/>
        </p:nvSpPr>
        <p:spPr>
          <a:xfrm>
            <a:off x="5791200" y="1371600"/>
            <a:ext cx="1295400" cy="5334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8"/>
          <p:cNvSpPr/>
          <p:nvPr/>
        </p:nvSpPr>
        <p:spPr>
          <a:xfrm rot="2598322">
            <a:off x="527230" y="3081116"/>
            <a:ext cx="914400" cy="3810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8"/>
          <p:cNvSpPr/>
          <p:nvPr/>
        </p:nvSpPr>
        <p:spPr>
          <a:xfrm rot="7998322">
            <a:off x="7702370" y="3081115"/>
            <a:ext cx="914400" cy="3810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8"/>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8"/>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stercard Worldwide Logo.svg" id="234" name="Google Shape;234;p8">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235" name="Google Shape;235;p8">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236" name="Google Shape;236;p8">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237" name="Google Shape;237;p8"/>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Mastercard Worldwide Logo.svg" id="238" name="Google Shape;238;p8">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239" name="Google Shape;239;p8">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240" name="Google Shape;240;p8"/>
          <p:cNvSpPr txBox="1"/>
          <p:nvPr/>
        </p:nvSpPr>
        <p:spPr>
          <a:xfrm>
            <a:off x="4800600" y="2438400"/>
            <a:ext cx="109344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We Accept</a:t>
            </a:r>
            <a:endParaRPr/>
          </a:p>
        </p:txBody>
      </p:sp>
      <p:sp>
        <p:nvSpPr>
          <p:cNvPr id="241" name="Google Shape;241;p8"/>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Visa Inc. logo.svg" id="242" name="Google Shape;242;p8">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243" name="Google Shape;243;p8"/>
          <p:cNvSpPr txBox="1"/>
          <p:nvPr/>
        </p:nvSpPr>
        <p:spPr>
          <a:xfrm>
            <a:off x="2819400" y="2438400"/>
            <a:ext cx="90031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My Card</a:t>
            </a:r>
            <a:endParaRPr/>
          </a:p>
        </p:txBody>
      </p:sp>
      <p:sp>
        <p:nvSpPr>
          <p:cNvPr id="244" name="Google Shape;244;p8"/>
          <p:cNvSpPr txBox="1"/>
          <p:nvPr/>
        </p:nvSpPr>
        <p:spPr>
          <a:xfrm>
            <a:off x="3630489" y="762000"/>
            <a:ext cx="1718740"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Calibri"/>
                <a:ea typeface="Calibri"/>
                <a:cs typeface="Calibri"/>
                <a:sym typeface="Calibri"/>
              </a:rPr>
              <a:t>Payment Network</a:t>
            </a:r>
            <a:endParaRPr/>
          </a:p>
        </p:txBody>
      </p:sp>
      <p:sp>
        <p:nvSpPr>
          <p:cNvPr id="245" name="Google Shape;245;p8"/>
          <p:cNvSpPr txBox="1"/>
          <p:nvPr/>
        </p:nvSpPr>
        <p:spPr>
          <a:xfrm>
            <a:off x="2083822" y="5650468"/>
            <a:ext cx="46217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Black </a:t>
            </a:r>
            <a:r>
              <a:rPr lang="en-US" sz="1800">
                <a:solidFill>
                  <a:srgbClr val="7F7F7F"/>
                </a:solidFill>
                <a:latin typeface="Calibri"/>
                <a:ea typeface="Calibri"/>
                <a:cs typeface="Calibri"/>
                <a:sym typeface="Calibri"/>
              </a:rPr>
              <a:t>are </a:t>
            </a:r>
            <a:r>
              <a:rPr b="1" lang="en-US" sz="1800">
                <a:solidFill>
                  <a:srgbClr val="7F7F7F"/>
                </a:solidFill>
                <a:latin typeface="Calibri"/>
                <a:ea typeface="Calibri"/>
                <a:cs typeface="Calibri"/>
                <a:sym typeface="Calibri"/>
              </a:rPr>
              <a:t>REQUEST</a:t>
            </a: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Red</a:t>
            </a:r>
            <a:r>
              <a:rPr lang="en-US" sz="1800">
                <a:solidFill>
                  <a:schemeClr val="dk1"/>
                </a:solidFill>
                <a:latin typeface="Calibri"/>
                <a:ea typeface="Calibri"/>
                <a:cs typeface="Calibri"/>
                <a:sym typeface="Calibri"/>
              </a:rPr>
              <a:t> </a:t>
            </a:r>
            <a:r>
              <a:rPr lang="en-US" sz="1800">
                <a:solidFill>
                  <a:srgbClr val="7F7F7F"/>
                </a:solidFill>
                <a:latin typeface="Calibri"/>
                <a:ea typeface="Calibri"/>
                <a:cs typeface="Calibri"/>
                <a:sym typeface="Calibri"/>
              </a:rPr>
              <a:t>are </a:t>
            </a:r>
            <a:r>
              <a:rPr b="1" lang="en-US" sz="1800">
                <a:solidFill>
                  <a:srgbClr val="7F7F7F"/>
                </a:solidFill>
                <a:latin typeface="Calibri"/>
                <a:ea typeface="Calibri"/>
                <a:cs typeface="Calibri"/>
                <a:sym typeface="Calibri"/>
              </a:rPr>
              <a:t>RESPONSE</a:t>
            </a:r>
            <a:endParaRPr sz="1800">
              <a:solidFill>
                <a:srgbClr val="7F7F7F"/>
              </a:solidFill>
              <a:latin typeface="Calibri"/>
              <a:ea typeface="Calibri"/>
              <a:cs typeface="Calibri"/>
              <a:sym typeface="Calibri"/>
            </a:endParaRPr>
          </a:p>
        </p:txBody>
      </p:sp>
      <p:sp>
        <p:nvSpPr>
          <p:cNvPr id="246" name="Google Shape;246;p8"/>
          <p:cNvSpPr/>
          <p:nvPr/>
        </p:nvSpPr>
        <p:spPr>
          <a:xfrm>
            <a:off x="0" y="762000"/>
            <a:ext cx="9144000" cy="4800600"/>
          </a:xfrm>
          <a:prstGeom prst="rect">
            <a:avLst/>
          </a:prstGeom>
          <a:solidFill>
            <a:srgbClr val="FFFFFF">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8"/>
          <p:cNvSpPr txBox="1"/>
          <p:nvPr/>
        </p:nvSpPr>
        <p:spPr>
          <a:xfrm>
            <a:off x="5105400" y="4953000"/>
            <a:ext cx="11977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Print Slip</a:t>
            </a:r>
            <a:endParaRPr/>
          </a:p>
        </p:txBody>
      </p:sp>
      <p:sp>
        <p:nvSpPr>
          <p:cNvPr id="248" name="Google Shape;248;p8"/>
          <p:cNvSpPr txBox="1"/>
          <p:nvPr/>
        </p:nvSpPr>
        <p:spPr>
          <a:xfrm>
            <a:off x="6400800" y="3581400"/>
            <a:ext cx="2253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Routes to Acquirer</a:t>
            </a:r>
            <a:endParaRPr/>
          </a:p>
        </p:txBody>
      </p:sp>
      <p:sp>
        <p:nvSpPr>
          <p:cNvPr id="249" name="Google Shape;249;p8"/>
          <p:cNvSpPr/>
          <p:nvPr/>
        </p:nvSpPr>
        <p:spPr>
          <a:xfrm>
            <a:off x="990600" y="1600200"/>
            <a:ext cx="7162800" cy="32766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8"/>
          <p:cNvSpPr txBox="1"/>
          <p:nvPr/>
        </p:nvSpPr>
        <p:spPr>
          <a:xfrm>
            <a:off x="5334000" y="4572000"/>
            <a:ext cx="979755"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Swipes</a:t>
            </a:r>
            <a:endParaRPr/>
          </a:p>
        </p:txBody>
      </p:sp>
      <p:sp>
        <p:nvSpPr>
          <p:cNvPr id="251" name="Google Shape;251;p8"/>
          <p:cNvSpPr txBox="1"/>
          <p:nvPr/>
        </p:nvSpPr>
        <p:spPr>
          <a:xfrm>
            <a:off x="2895600" y="4583668"/>
            <a:ext cx="24384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Presents the card</a:t>
            </a:r>
            <a:endParaRPr sz="1800">
              <a:solidFill>
                <a:schemeClr val="dk1"/>
              </a:solidFill>
              <a:latin typeface="Calibri"/>
              <a:ea typeface="Calibri"/>
              <a:cs typeface="Calibri"/>
              <a:sym typeface="Calibri"/>
            </a:endParaRPr>
          </a:p>
        </p:txBody>
      </p:sp>
      <p:sp>
        <p:nvSpPr>
          <p:cNvPr id="252" name="Google Shape;252;p8"/>
          <p:cNvSpPr txBox="1"/>
          <p:nvPr/>
        </p:nvSpPr>
        <p:spPr>
          <a:xfrm>
            <a:off x="609600" y="2743200"/>
            <a:ext cx="2518638"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Issuer evaluates</a:t>
            </a:r>
            <a:endParaRPr/>
          </a:p>
          <a:p>
            <a:pPr indent="0" lvl="0" marL="0" marR="0" rtl="0" algn="l">
              <a:spcBef>
                <a:spcPts val="0"/>
              </a:spcBef>
              <a:spcAft>
                <a:spcPts val="0"/>
              </a:spcAft>
              <a:buNone/>
            </a:pPr>
            <a:r>
              <a:rPr b="1" lang="en-US" sz="1800">
                <a:solidFill>
                  <a:srgbClr val="FF0000"/>
                </a:solidFill>
                <a:latin typeface="Calibri"/>
                <a:ea typeface="Calibri"/>
                <a:cs typeface="Calibri"/>
                <a:sym typeface="Calibri"/>
              </a:rPr>
              <a:t>Sends approve/reject</a:t>
            </a:r>
            <a:endParaRPr/>
          </a:p>
        </p:txBody>
      </p:sp>
      <p:sp>
        <p:nvSpPr>
          <p:cNvPr id="253" name="Google Shape;253;p8"/>
          <p:cNvSpPr txBox="1"/>
          <p:nvPr/>
        </p:nvSpPr>
        <p:spPr>
          <a:xfrm>
            <a:off x="3505200" y="1828800"/>
            <a:ext cx="19928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Routes to Issuer</a:t>
            </a:r>
            <a:endParaRPr/>
          </a:p>
        </p:txBody>
      </p:sp>
      <p:sp>
        <p:nvSpPr>
          <p:cNvPr id="254" name="Google Shape;254;p8"/>
          <p:cNvSpPr txBox="1"/>
          <p:nvPr/>
        </p:nvSpPr>
        <p:spPr>
          <a:xfrm>
            <a:off x="6553200" y="2133600"/>
            <a:ext cx="2223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Routes to Network</a:t>
            </a:r>
            <a:endParaRPr/>
          </a:p>
        </p:txBody>
      </p:sp>
      <p:sp>
        <p:nvSpPr>
          <p:cNvPr id="255" name="Google Shape;255;p8"/>
          <p:cNvSpPr/>
          <p:nvPr/>
        </p:nvSpPr>
        <p:spPr>
          <a:xfrm rot="-5400000">
            <a:off x="-723900" y="4381500"/>
            <a:ext cx="22098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Open To Buy</a:t>
            </a:r>
            <a:endParaRPr/>
          </a:p>
        </p:txBody>
      </p:sp>
      <p:grpSp>
        <p:nvGrpSpPr>
          <p:cNvPr id="256" name="Google Shape;256;p8"/>
          <p:cNvGrpSpPr/>
          <p:nvPr/>
        </p:nvGrpSpPr>
        <p:grpSpPr>
          <a:xfrm>
            <a:off x="228600" y="3429000"/>
            <a:ext cx="304800" cy="2209800"/>
            <a:chOff x="533400" y="3429000"/>
            <a:chExt cx="304800" cy="2209800"/>
          </a:xfrm>
        </p:grpSpPr>
        <p:sp>
          <p:nvSpPr>
            <p:cNvPr id="257" name="Google Shape;257;p8"/>
            <p:cNvSpPr/>
            <p:nvPr/>
          </p:nvSpPr>
          <p:spPr>
            <a:xfrm rot="-5400000">
              <a:off x="-228600" y="4572000"/>
              <a:ext cx="18288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Open To Buy</a:t>
              </a:r>
              <a:endParaRPr/>
            </a:p>
          </p:txBody>
        </p:sp>
        <p:sp>
          <p:nvSpPr>
            <p:cNvPr id="258" name="Google Shape;258;p8"/>
            <p:cNvSpPr/>
            <p:nvPr/>
          </p:nvSpPr>
          <p:spPr>
            <a:xfrm>
              <a:off x="533400" y="3429000"/>
              <a:ext cx="304800" cy="3810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59" name="Google Shape;259;p8"/>
          <p:cNvSpPr txBox="1"/>
          <p:nvPr/>
        </p:nvSpPr>
        <p:spPr>
          <a:xfrm>
            <a:off x="3429000" y="1066800"/>
            <a:ext cx="22535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Routes to Acquirer</a:t>
            </a:r>
            <a:endParaRPr/>
          </a:p>
        </p:txBody>
      </p:sp>
      <p:sp>
        <p:nvSpPr>
          <p:cNvPr id="260" name="Google Shape;260;p8"/>
          <p:cNvSpPr txBox="1"/>
          <p:nvPr/>
        </p:nvSpPr>
        <p:spPr>
          <a:xfrm>
            <a:off x="6477000" y="1676400"/>
            <a:ext cx="23391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Routes to Merchant</a:t>
            </a:r>
            <a:endParaRPr/>
          </a:p>
        </p:txBody>
      </p:sp>
      <p:sp>
        <p:nvSpPr>
          <p:cNvPr id="261" name="Google Shape;261;p8"/>
          <p:cNvSpPr txBox="1"/>
          <p:nvPr/>
        </p:nvSpPr>
        <p:spPr>
          <a:xfrm>
            <a:off x="6400800" y="3200400"/>
            <a:ext cx="2257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Calibri"/>
                <a:ea typeface="Calibri"/>
                <a:cs typeface="Calibri"/>
                <a:sym typeface="Calibri"/>
              </a:rPr>
              <a:t>Routes to Terminal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9"/>
          <p:cNvSpPr txBox="1"/>
          <p:nvPr/>
        </p:nvSpPr>
        <p:spPr>
          <a:xfrm>
            <a:off x="381000" y="914400"/>
            <a:ext cx="10668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Card Issuing</a:t>
            </a:r>
            <a:endParaRPr/>
          </a:p>
        </p:txBody>
      </p:sp>
      <p:sp>
        <p:nvSpPr>
          <p:cNvPr id="268" name="Google Shape;268;p9"/>
          <p:cNvSpPr txBox="1"/>
          <p:nvPr/>
        </p:nvSpPr>
        <p:spPr>
          <a:xfrm>
            <a:off x="7467600" y="914400"/>
            <a:ext cx="13716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Merchant Acquiring</a:t>
            </a:r>
            <a:endParaRPr/>
          </a:p>
        </p:txBody>
      </p:sp>
      <p:sp>
        <p:nvSpPr>
          <p:cNvPr id="269" name="Google Shape;269;p9"/>
          <p:cNvSpPr txBox="1"/>
          <p:nvPr/>
        </p:nvSpPr>
        <p:spPr>
          <a:xfrm>
            <a:off x="3645717" y="762000"/>
            <a:ext cx="1906292"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chemeClr val="dk1"/>
                </a:solidFill>
                <a:latin typeface="Arial"/>
                <a:ea typeface="Arial"/>
                <a:cs typeface="Arial"/>
                <a:sym typeface="Arial"/>
              </a:rPr>
              <a:t>Payment Network</a:t>
            </a:r>
            <a:endParaRPr/>
          </a:p>
        </p:txBody>
      </p:sp>
      <p:sp>
        <p:nvSpPr>
          <p:cNvPr id="270" name="Google Shape;270;p9"/>
          <p:cNvSpPr txBox="1"/>
          <p:nvPr>
            <p:ph type="title"/>
          </p:nvPr>
        </p:nvSpPr>
        <p:spPr>
          <a:xfrm>
            <a:off x="1904999" y="0"/>
            <a:ext cx="7239001" cy="533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chemeClr val="dk1"/>
              </a:buClr>
              <a:buSzPts val="2400"/>
              <a:buFont typeface="Arial"/>
              <a:buNone/>
            </a:pPr>
            <a:r>
              <a:rPr lang="en-US"/>
              <a:t>Back to the slip you sign …</a:t>
            </a:r>
            <a:endParaRPr/>
          </a:p>
        </p:txBody>
      </p:sp>
      <p:pic>
        <p:nvPicPr>
          <p:cNvPr descr="D:\Program Files\Microsoft Office\MEDIA\CAGCAT10\j0186348.wmf" id="271" name="Google Shape;271;p9"/>
          <p:cNvPicPr preferRelativeResize="0"/>
          <p:nvPr/>
        </p:nvPicPr>
        <p:blipFill rotWithShape="1">
          <a:blip r:embed="rId3">
            <a:alphaModFix/>
          </a:blip>
          <a:srcRect b="0" l="0" r="0" t="0"/>
          <a:stretch/>
        </p:blipFill>
        <p:spPr>
          <a:xfrm>
            <a:off x="1552352" y="3124200"/>
            <a:ext cx="1289304" cy="1810512"/>
          </a:xfrm>
          <a:prstGeom prst="rect">
            <a:avLst/>
          </a:prstGeom>
          <a:noFill/>
          <a:ln>
            <a:noFill/>
          </a:ln>
        </p:spPr>
      </p:pic>
      <p:pic>
        <p:nvPicPr>
          <p:cNvPr descr="C:\Documents and Settings\sumit\Local Settings\Temporary Internet Files\Content.IE5\KJ0N88I4\MC900440380[1].PNG" id="272" name="Google Shape;272;p9"/>
          <p:cNvPicPr preferRelativeResize="0"/>
          <p:nvPr/>
        </p:nvPicPr>
        <p:blipFill rotWithShape="1">
          <a:blip r:embed="rId4">
            <a:alphaModFix/>
          </a:blip>
          <a:srcRect b="0" l="0" r="0" t="0"/>
          <a:stretch/>
        </p:blipFill>
        <p:spPr>
          <a:xfrm>
            <a:off x="7362254" y="1371600"/>
            <a:ext cx="1524000" cy="1524000"/>
          </a:xfrm>
          <a:prstGeom prst="rect">
            <a:avLst/>
          </a:prstGeom>
          <a:noFill/>
          <a:ln>
            <a:noFill/>
          </a:ln>
        </p:spPr>
      </p:pic>
      <p:pic>
        <p:nvPicPr>
          <p:cNvPr descr="C:\Documents and Settings\sumit\Local Settings\Temporary Internet Files\Content.IE5\KJ0N88I4\MC900440380[1].PNG" id="273" name="Google Shape;273;p9"/>
          <p:cNvPicPr preferRelativeResize="0"/>
          <p:nvPr/>
        </p:nvPicPr>
        <p:blipFill rotWithShape="1">
          <a:blip r:embed="rId4">
            <a:alphaModFix/>
          </a:blip>
          <a:srcRect b="0" l="0" r="0" t="0"/>
          <a:stretch/>
        </p:blipFill>
        <p:spPr>
          <a:xfrm>
            <a:off x="152400" y="1371600"/>
            <a:ext cx="1524000" cy="1524000"/>
          </a:xfrm>
          <a:prstGeom prst="rect">
            <a:avLst/>
          </a:prstGeom>
          <a:noFill/>
          <a:ln>
            <a:noFill/>
          </a:ln>
        </p:spPr>
      </p:pic>
      <p:grpSp>
        <p:nvGrpSpPr>
          <p:cNvPr id="274" name="Google Shape;274;p9"/>
          <p:cNvGrpSpPr/>
          <p:nvPr/>
        </p:nvGrpSpPr>
        <p:grpSpPr>
          <a:xfrm>
            <a:off x="3429000" y="1143000"/>
            <a:ext cx="2133600" cy="1066800"/>
            <a:chOff x="3429000" y="1143000"/>
            <a:chExt cx="2133600" cy="1066800"/>
          </a:xfrm>
        </p:grpSpPr>
        <p:pic>
          <p:nvPicPr>
            <p:cNvPr descr="Mastercard Worldwide Logo.svg" id="275" name="Google Shape;275;p9">
              <a:hlinkClick r:id="rId5"/>
            </p:cNvPr>
            <p:cNvPicPr preferRelativeResize="0"/>
            <p:nvPr/>
          </p:nvPicPr>
          <p:blipFill rotWithShape="1">
            <a:blip r:embed="rId6">
              <a:alphaModFix/>
            </a:blip>
            <a:srcRect b="0" l="0" r="0" t="0"/>
            <a:stretch/>
          </p:blipFill>
          <p:spPr>
            <a:xfrm>
              <a:off x="4572000" y="1371600"/>
              <a:ext cx="706244" cy="609600"/>
            </a:xfrm>
            <a:prstGeom prst="rect">
              <a:avLst/>
            </a:prstGeom>
            <a:noFill/>
            <a:ln>
              <a:noFill/>
            </a:ln>
          </p:spPr>
        </p:pic>
        <p:pic>
          <p:nvPicPr>
            <p:cNvPr descr="Visa Inc. logo.svg" id="276" name="Google Shape;276;p9">
              <a:hlinkClick r:id="rId7"/>
            </p:cNvPr>
            <p:cNvPicPr preferRelativeResize="0"/>
            <p:nvPr/>
          </p:nvPicPr>
          <p:blipFill rotWithShape="1">
            <a:blip r:embed="rId8">
              <a:alphaModFix/>
            </a:blip>
            <a:srcRect b="0" l="0" r="0" t="0"/>
            <a:stretch/>
          </p:blipFill>
          <p:spPr>
            <a:xfrm>
              <a:off x="3810000" y="1295400"/>
              <a:ext cx="749507" cy="228600"/>
            </a:xfrm>
            <a:prstGeom prst="rect">
              <a:avLst/>
            </a:prstGeom>
            <a:noFill/>
            <a:ln>
              <a:noFill/>
            </a:ln>
          </p:spPr>
        </p:pic>
        <p:pic>
          <p:nvPicPr>
            <p:cNvPr descr="Discover Card logo.png" id="277" name="Google Shape;277;p9">
              <a:hlinkClick r:id="rId9"/>
            </p:cNvPr>
            <p:cNvPicPr preferRelativeResize="0"/>
            <p:nvPr/>
          </p:nvPicPr>
          <p:blipFill rotWithShape="1">
            <a:blip r:embed="rId10">
              <a:alphaModFix/>
            </a:blip>
            <a:srcRect b="0" l="0" r="0" t="0"/>
            <a:stretch/>
          </p:blipFill>
          <p:spPr>
            <a:xfrm>
              <a:off x="3581400" y="1676400"/>
              <a:ext cx="914400" cy="229907"/>
            </a:xfrm>
            <a:prstGeom prst="rect">
              <a:avLst/>
            </a:prstGeom>
            <a:noFill/>
            <a:ln>
              <a:noFill/>
            </a:ln>
          </p:spPr>
        </p:pic>
        <p:sp>
          <p:nvSpPr>
            <p:cNvPr id="278" name="Google Shape;278;p9"/>
            <p:cNvSpPr/>
            <p:nvPr/>
          </p:nvSpPr>
          <p:spPr>
            <a:xfrm>
              <a:off x="3429000" y="1143000"/>
              <a:ext cx="2133600" cy="1066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279" name="Google Shape;279;p9"/>
          <p:cNvPicPr preferRelativeResize="0"/>
          <p:nvPr/>
        </p:nvPicPr>
        <p:blipFill rotWithShape="1">
          <a:blip r:embed="rId11">
            <a:alphaModFix/>
          </a:blip>
          <a:srcRect b="0" l="0" r="0" t="0"/>
          <a:stretch/>
        </p:blipFill>
        <p:spPr>
          <a:xfrm>
            <a:off x="5867400" y="3276600"/>
            <a:ext cx="2016943" cy="1254125"/>
          </a:xfrm>
          <a:prstGeom prst="rect">
            <a:avLst/>
          </a:prstGeom>
          <a:noFill/>
          <a:ln>
            <a:noFill/>
          </a:ln>
        </p:spPr>
      </p:pic>
      <p:pic>
        <p:nvPicPr>
          <p:cNvPr descr="http://www.verifone.com/media/393431/t4210_front_straight_180x150.jpg" id="280" name="Google Shape;280;p9"/>
          <p:cNvPicPr preferRelativeResize="0"/>
          <p:nvPr/>
        </p:nvPicPr>
        <p:blipFill rotWithShape="1">
          <a:blip r:embed="rId12">
            <a:alphaModFix/>
          </a:blip>
          <a:srcRect b="0" l="0" r="0" t="0"/>
          <a:stretch/>
        </p:blipFill>
        <p:spPr>
          <a:xfrm>
            <a:off x="6096000" y="4572000"/>
            <a:ext cx="1487267" cy="838200"/>
          </a:xfrm>
          <a:prstGeom prst="rect">
            <a:avLst/>
          </a:prstGeom>
          <a:noFill/>
          <a:ln>
            <a:noFill/>
          </a:ln>
        </p:spPr>
      </p:pic>
      <p:sp>
        <p:nvSpPr>
          <p:cNvPr id="281" name="Google Shape;281;p9"/>
          <p:cNvSpPr/>
          <p:nvPr/>
        </p:nvSpPr>
        <p:spPr>
          <a:xfrm>
            <a:off x="1905000" y="1371600"/>
            <a:ext cx="1295400" cy="5334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2" name="Google Shape;282;p9"/>
          <p:cNvSpPr/>
          <p:nvPr/>
        </p:nvSpPr>
        <p:spPr>
          <a:xfrm>
            <a:off x="5791200" y="1371600"/>
            <a:ext cx="1295400" cy="5334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3" name="Google Shape;283;p9"/>
          <p:cNvSpPr/>
          <p:nvPr/>
        </p:nvSpPr>
        <p:spPr>
          <a:xfrm rot="2598322">
            <a:off x="527230" y="3081116"/>
            <a:ext cx="914400" cy="3810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9"/>
          <p:cNvSpPr/>
          <p:nvPr/>
        </p:nvSpPr>
        <p:spPr>
          <a:xfrm rot="7998322">
            <a:off x="7702370" y="3081115"/>
            <a:ext cx="914400" cy="381000"/>
          </a:xfrm>
          <a:prstGeom prst="leftRightArrow">
            <a:avLst>
              <a:gd fmla="val 50000" name="adj1"/>
              <a:gd fmla="val 50000" name="adj2"/>
            </a:avLst>
          </a:prstGeom>
          <a:solidFill>
            <a:srgbClr val="BFBFBF"/>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9"/>
          <p:cNvSpPr/>
          <p:nvPr/>
        </p:nvSpPr>
        <p:spPr>
          <a:xfrm>
            <a:off x="2895600" y="28194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9"/>
          <p:cNvSpPr/>
          <p:nvPr/>
        </p:nvSpPr>
        <p:spPr>
          <a:xfrm>
            <a:off x="4876800" y="2819400"/>
            <a:ext cx="914400" cy="1219200"/>
          </a:xfrm>
          <a:prstGeom prst="rect">
            <a:avLst/>
          </a:prstGeom>
          <a:solidFill>
            <a:srgbClr val="F2F2F2"/>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287" name="Google Shape;287;p9">
            <a:hlinkClick r:id="rId13"/>
          </p:cNvPr>
          <p:cNvPicPr preferRelativeResize="0"/>
          <p:nvPr/>
        </p:nvPicPr>
        <p:blipFill rotWithShape="1">
          <a:blip r:embed="rId14">
            <a:alphaModFix/>
          </a:blip>
          <a:srcRect b="0" l="0" r="0" t="0"/>
          <a:stretch/>
        </p:blipFill>
        <p:spPr>
          <a:xfrm>
            <a:off x="5133472" y="3276600"/>
            <a:ext cx="353122" cy="304800"/>
          </a:xfrm>
          <a:prstGeom prst="rect">
            <a:avLst/>
          </a:prstGeom>
          <a:noFill/>
          <a:ln>
            <a:noFill/>
          </a:ln>
        </p:spPr>
      </p:pic>
      <p:pic>
        <p:nvPicPr>
          <p:cNvPr descr="Visa Inc. logo.svg" id="288" name="Google Shape;288;p9">
            <a:hlinkClick r:id="rId15"/>
          </p:cNvPr>
          <p:cNvPicPr preferRelativeResize="0"/>
          <p:nvPr/>
        </p:nvPicPr>
        <p:blipFill rotWithShape="1">
          <a:blip r:embed="rId16">
            <a:alphaModFix/>
          </a:blip>
          <a:srcRect b="0" l="0" r="0" t="0"/>
          <a:stretch/>
        </p:blipFill>
        <p:spPr>
          <a:xfrm>
            <a:off x="5105400" y="2971800"/>
            <a:ext cx="381000" cy="116205"/>
          </a:xfrm>
          <a:prstGeom prst="rect">
            <a:avLst/>
          </a:prstGeom>
          <a:noFill/>
          <a:ln>
            <a:noFill/>
          </a:ln>
        </p:spPr>
      </p:pic>
      <p:pic>
        <p:nvPicPr>
          <p:cNvPr descr="Discover Card logo.png" id="289" name="Google Shape;289;p9">
            <a:hlinkClick r:id="rId17"/>
          </p:cNvPr>
          <p:cNvPicPr preferRelativeResize="0"/>
          <p:nvPr/>
        </p:nvPicPr>
        <p:blipFill rotWithShape="1">
          <a:blip r:embed="rId10">
            <a:alphaModFix/>
          </a:blip>
          <a:srcRect b="0" l="0" r="0" t="0"/>
          <a:stretch/>
        </p:blipFill>
        <p:spPr>
          <a:xfrm>
            <a:off x="5029200" y="3733800"/>
            <a:ext cx="609600" cy="153271"/>
          </a:xfrm>
          <a:prstGeom prst="rect">
            <a:avLst/>
          </a:prstGeom>
          <a:noFill/>
          <a:ln>
            <a:noFill/>
          </a:ln>
        </p:spPr>
      </p:pic>
      <p:sp>
        <p:nvSpPr>
          <p:cNvPr id="290" name="Google Shape;290;p9"/>
          <p:cNvSpPr/>
          <p:nvPr/>
        </p:nvSpPr>
        <p:spPr>
          <a:xfrm>
            <a:off x="3048000" y="3124200"/>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Mastercard Worldwide Logo.svg" id="291" name="Google Shape;291;p9">
            <a:hlinkClick r:id="rId18"/>
          </p:cNvPr>
          <p:cNvPicPr preferRelativeResize="0"/>
          <p:nvPr/>
        </p:nvPicPr>
        <p:blipFill rotWithShape="1">
          <a:blip r:embed="rId14">
            <a:alphaModFix/>
          </a:blip>
          <a:srcRect b="0" l="0" r="0" t="0"/>
          <a:stretch/>
        </p:blipFill>
        <p:spPr>
          <a:xfrm>
            <a:off x="3581400" y="3200400"/>
            <a:ext cx="353122" cy="304800"/>
          </a:xfrm>
          <a:prstGeom prst="rect">
            <a:avLst/>
          </a:prstGeom>
          <a:noFill/>
          <a:ln>
            <a:noFill/>
          </a:ln>
        </p:spPr>
      </p:pic>
      <p:pic>
        <p:nvPicPr>
          <p:cNvPr descr="Discover Card logo.png" id="292" name="Google Shape;292;p9">
            <a:hlinkClick r:id="rId19"/>
          </p:cNvPr>
          <p:cNvPicPr preferRelativeResize="0"/>
          <p:nvPr/>
        </p:nvPicPr>
        <p:blipFill rotWithShape="1">
          <a:blip r:embed="rId10">
            <a:alphaModFix/>
          </a:blip>
          <a:srcRect b="0" l="0" r="0" t="0"/>
          <a:stretch/>
        </p:blipFill>
        <p:spPr>
          <a:xfrm>
            <a:off x="3124200" y="2895600"/>
            <a:ext cx="609600" cy="153271"/>
          </a:xfrm>
          <a:prstGeom prst="rect">
            <a:avLst/>
          </a:prstGeom>
          <a:noFill/>
          <a:ln>
            <a:noFill/>
          </a:ln>
        </p:spPr>
      </p:pic>
      <p:sp>
        <p:nvSpPr>
          <p:cNvPr id="293" name="Google Shape;293;p9"/>
          <p:cNvSpPr txBox="1"/>
          <p:nvPr/>
        </p:nvSpPr>
        <p:spPr>
          <a:xfrm>
            <a:off x="4800600" y="2514600"/>
            <a:ext cx="122168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We Accept</a:t>
            </a:r>
            <a:endParaRPr/>
          </a:p>
        </p:txBody>
      </p:sp>
      <p:sp>
        <p:nvSpPr>
          <p:cNvPr id="294" name="Google Shape;294;p9"/>
          <p:cNvSpPr/>
          <p:nvPr/>
        </p:nvSpPr>
        <p:spPr>
          <a:xfrm>
            <a:off x="3200400" y="3404936"/>
            <a:ext cx="914400" cy="533400"/>
          </a:xfrm>
          <a:prstGeom prst="rect">
            <a:avLst/>
          </a:prstGeom>
          <a:solidFill>
            <a:srgbClr val="FDE9D8"/>
          </a:solidFill>
          <a:ln cap="flat" cmpd="sng" w="254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Visa Inc. logo.svg" id="295" name="Google Shape;295;p9">
            <a:hlinkClick r:id="rId20"/>
          </p:cNvPr>
          <p:cNvPicPr preferRelativeResize="0"/>
          <p:nvPr/>
        </p:nvPicPr>
        <p:blipFill rotWithShape="1">
          <a:blip r:embed="rId16">
            <a:alphaModFix/>
          </a:blip>
          <a:srcRect b="0" l="0" r="0" t="0"/>
          <a:stretch/>
        </p:blipFill>
        <p:spPr>
          <a:xfrm>
            <a:off x="3657600" y="3481136"/>
            <a:ext cx="381000" cy="116205"/>
          </a:xfrm>
          <a:prstGeom prst="rect">
            <a:avLst/>
          </a:prstGeom>
          <a:noFill/>
          <a:ln>
            <a:noFill/>
          </a:ln>
        </p:spPr>
      </p:pic>
      <p:sp>
        <p:nvSpPr>
          <p:cNvPr id="296" name="Google Shape;296;p9"/>
          <p:cNvSpPr txBox="1"/>
          <p:nvPr/>
        </p:nvSpPr>
        <p:spPr>
          <a:xfrm>
            <a:off x="2819400" y="2514600"/>
            <a:ext cx="99418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My Card</a:t>
            </a:r>
            <a:endParaRPr/>
          </a:p>
        </p:txBody>
      </p:sp>
      <p:sp>
        <p:nvSpPr>
          <p:cNvPr id="297" name="Google Shape;297;p9"/>
          <p:cNvSpPr txBox="1"/>
          <p:nvPr/>
        </p:nvSpPr>
        <p:spPr>
          <a:xfrm>
            <a:off x="978897" y="5650468"/>
            <a:ext cx="7250703" cy="369332"/>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Black </a:t>
            </a:r>
            <a:r>
              <a:rPr lang="en-US" sz="1800">
                <a:solidFill>
                  <a:srgbClr val="7F7F7F"/>
                </a:solidFill>
                <a:latin typeface="Arial"/>
                <a:ea typeface="Arial"/>
                <a:cs typeface="Arial"/>
                <a:sym typeface="Arial"/>
              </a:rPr>
              <a:t>are </a:t>
            </a:r>
            <a:r>
              <a:rPr b="1" lang="en-US" sz="1800">
                <a:solidFill>
                  <a:schemeClr val="dk1"/>
                </a:solidFill>
                <a:latin typeface="Arial"/>
                <a:ea typeface="Arial"/>
                <a:cs typeface="Arial"/>
                <a:sym typeface="Arial"/>
              </a:rPr>
              <a:t>static</a:t>
            </a:r>
            <a:r>
              <a:rPr lang="en-US" sz="1800">
                <a:solidFill>
                  <a:srgbClr val="7F7F7F"/>
                </a:solidFill>
                <a:latin typeface="Arial"/>
                <a:ea typeface="Arial"/>
                <a:cs typeface="Arial"/>
                <a:sym typeface="Arial"/>
              </a:rPr>
              <a:t> for a network</a:t>
            </a:r>
            <a:r>
              <a:rPr lang="en-US" sz="1800">
                <a:solidFill>
                  <a:schemeClr val="dk1"/>
                </a:solidFill>
                <a:latin typeface="Arial"/>
                <a:ea typeface="Arial"/>
                <a:cs typeface="Arial"/>
                <a:sym typeface="Arial"/>
              </a:rPr>
              <a:t>, </a:t>
            </a:r>
            <a:r>
              <a:rPr b="1" lang="en-US" sz="1800">
                <a:solidFill>
                  <a:srgbClr val="FF0000"/>
                </a:solidFill>
                <a:latin typeface="Arial"/>
                <a:ea typeface="Arial"/>
                <a:cs typeface="Arial"/>
                <a:sym typeface="Arial"/>
              </a:rPr>
              <a:t>Red</a:t>
            </a:r>
            <a:r>
              <a:rPr lang="en-US" sz="1800">
                <a:solidFill>
                  <a:schemeClr val="dk1"/>
                </a:solidFill>
                <a:latin typeface="Arial"/>
                <a:ea typeface="Arial"/>
                <a:cs typeface="Arial"/>
                <a:sym typeface="Arial"/>
              </a:rPr>
              <a:t> </a:t>
            </a:r>
            <a:r>
              <a:rPr lang="en-US" sz="1800">
                <a:solidFill>
                  <a:srgbClr val="7F7F7F"/>
                </a:solidFill>
                <a:latin typeface="Arial"/>
                <a:ea typeface="Arial"/>
                <a:cs typeface="Arial"/>
                <a:sym typeface="Arial"/>
              </a:rPr>
              <a:t>are </a:t>
            </a:r>
            <a:r>
              <a:rPr b="1" lang="en-US" sz="1800">
                <a:solidFill>
                  <a:srgbClr val="FF0000"/>
                </a:solidFill>
                <a:latin typeface="Arial"/>
                <a:ea typeface="Arial"/>
                <a:cs typeface="Arial"/>
                <a:sym typeface="Arial"/>
              </a:rPr>
              <a:t>dynamic</a:t>
            </a:r>
            <a:r>
              <a:rPr lang="en-US" sz="1800">
                <a:solidFill>
                  <a:srgbClr val="7F7F7F"/>
                </a:solidFill>
                <a:latin typeface="Arial"/>
                <a:ea typeface="Arial"/>
                <a:cs typeface="Arial"/>
                <a:sym typeface="Arial"/>
              </a:rPr>
              <a:t> during a transaction</a:t>
            </a:r>
            <a:endParaRPr/>
          </a:p>
        </p:txBody>
      </p:sp>
      <p:sp>
        <p:nvSpPr>
          <p:cNvPr id="298" name="Google Shape;298;p9"/>
          <p:cNvSpPr/>
          <p:nvPr/>
        </p:nvSpPr>
        <p:spPr>
          <a:xfrm>
            <a:off x="0" y="685800"/>
            <a:ext cx="9144000" cy="4800600"/>
          </a:xfrm>
          <a:prstGeom prst="rect">
            <a:avLst/>
          </a:prstGeom>
          <a:solidFill>
            <a:srgbClr val="FFFF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9" name="Google Shape;299;p9"/>
          <p:cNvSpPr txBox="1"/>
          <p:nvPr/>
        </p:nvSpPr>
        <p:spPr>
          <a:xfrm>
            <a:off x="7239000" y="4800600"/>
            <a:ext cx="14243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Terminal ID</a:t>
            </a:r>
            <a:endParaRPr/>
          </a:p>
        </p:txBody>
      </p:sp>
      <p:sp>
        <p:nvSpPr>
          <p:cNvPr id="300" name="Google Shape;300;p9"/>
          <p:cNvSpPr txBox="1"/>
          <p:nvPr/>
        </p:nvSpPr>
        <p:spPr>
          <a:xfrm>
            <a:off x="6400800" y="2971800"/>
            <a:ext cx="15055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Merchant</a:t>
            </a:r>
            <a:r>
              <a:rPr b="1" lang="en-US" sz="1800">
                <a:solidFill>
                  <a:srgbClr val="632423"/>
                </a:solidFill>
                <a:latin typeface="Arial"/>
                <a:ea typeface="Arial"/>
                <a:cs typeface="Arial"/>
                <a:sym typeface="Arial"/>
              </a:rPr>
              <a:t> </a:t>
            </a:r>
            <a:r>
              <a:rPr b="1" lang="en-US" sz="1800">
                <a:solidFill>
                  <a:schemeClr val="dk1"/>
                </a:solidFill>
                <a:latin typeface="Arial"/>
                <a:ea typeface="Arial"/>
                <a:cs typeface="Arial"/>
                <a:sym typeface="Arial"/>
              </a:rPr>
              <a:t>ID</a:t>
            </a:r>
            <a:endParaRPr/>
          </a:p>
        </p:txBody>
      </p:sp>
      <p:sp>
        <p:nvSpPr>
          <p:cNvPr id="301" name="Google Shape;301;p9"/>
          <p:cNvSpPr txBox="1"/>
          <p:nvPr/>
        </p:nvSpPr>
        <p:spPr>
          <a:xfrm>
            <a:off x="1066800" y="685800"/>
            <a:ext cx="1324402" cy="338554"/>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BIN: </a:t>
            </a:r>
            <a:r>
              <a:rPr b="1" lang="en-US" sz="1600">
                <a:solidFill>
                  <a:srgbClr val="366092"/>
                </a:solidFill>
                <a:latin typeface="Arial"/>
                <a:ea typeface="Arial"/>
                <a:cs typeface="Arial"/>
                <a:sym typeface="Arial"/>
              </a:rPr>
              <a:t>4</a:t>
            </a:r>
            <a:r>
              <a:rPr b="1" lang="en-US" sz="1600">
                <a:solidFill>
                  <a:srgbClr val="E36C09"/>
                </a:solidFill>
                <a:latin typeface="Arial"/>
                <a:ea typeface="Arial"/>
                <a:cs typeface="Arial"/>
                <a:sym typeface="Arial"/>
              </a:rPr>
              <a:t>12345</a:t>
            </a:r>
            <a:endParaRPr/>
          </a:p>
        </p:txBody>
      </p:sp>
      <p:sp>
        <p:nvSpPr>
          <p:cNvPr id="302" name="Google Shape;302;p9"/>
          <p:cNvSpPr/>
          <p:nvPr/>
        </p:nvSpPr>
        <p:spPr>
          <a:xfrm>
            <a:off x="3276600" y="1066800"/>
            <a:ext cx="381000" cy="381000"/>
          </a:xfrm>
          <a:prstGeom prst="ellipse">
            <a:avLst/>
          </a:prstGeom>
          <a:solidFill>
            <a:srgbClr val="E5DFEC"/>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366092"/>
                </a:solidFill>
                <a:latin typeface="Arial"/>
                <a:ea typeface="Arial"/>
                <a:cs typeface="Arial"/>
                <a:sym typeface="Arial"/>
              </a:rPr>
              <a:t>4</a:t>
            </a:r>
            <a:endParaRPr/>
          </a:p>
        </p:txBody>
      </p:sp>
      <p:sp>
        <p:nvSpPr>
          <p:cNvPr id="303" name="Google Shape;303;p9"/>
          <p:cNvSpPr/>
          <p:nvPr/>
        </p:nvSpPr>
        <p:spPr>
          <a:xfrm>
            <a:off x="685800" y="2057400"/>
            <a:ext cx="838200" cy="304800"/>
          </a:xfrm>
          <a:prstGeom prst="rect">
            <a:avLst/>
          </a:prstGeom>
          <a:solidFill>
            <a:srgbClr val="E5DFEC"/>
          </a:solidFill>
          <a:ln cap="flat" cmpd="sng" w="254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rgbClr val="E36C09"/>
                </a:solidFill>
                <a:latin typeface="Arial"/>
                <a:ea typeface="Arial"/>
                <a:cs typeface="Arial"/>
                <a:sym typeface="Arial"/>
              </a:rPr>
              <a:t>12345</a:t>
            </a:r>
            <a:endParaRPr/>
          </a:p>
        </p:txBody>
      </p:sp>
      <p:sp>
        <p:nvSpPr>
          <p:cNvPr id="304" name="Google Shape;304;p9"/>
          <p:cNvSpPr/>
          <p:nvPr/>
        </p:nvSpPr>
        <p:spPr>
          <a:xfrm>
            <a:off x="990600" y="1600200"/>
            <a:ext cx="7162800" cy="3276600"/>
          </a:xfrm>
          <a:prstGeom prst="ellipse">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5" name="Google Shape;305;p9"/>
          <p:cNvSpPr txBox="1"/>
          <p:nvPr/>
        </p:nvSpPr>
        <p:spPr>
          <a:xfrm>
            <a:off x="5334000" y="4572000"/>
            <a:ext cx="1172116"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Mode</a:t>
            </a:r>
            <a:endParaRPr/>
          </a:p>
          <a:p>
            <a:pPr indent="0" lvl="0" marL="0" marR="0" rtl="0" algn="l">
              <a:spcBef>
                <a:spcPts val="0"/>
              </a:spcBef>
              <a:spcAft>
                <a:spcPts val="0"/>
              </a:spcAft>
              <a:buNone/>
            </a:pPr>
            <a:r>
              <a:rPr b="1" lang="en-US" sz="1800">
                <a:solidFill>
                  <a:srgbClr val="FF0000"/>
                </a:solidFill>
                <a:latin typeface="Arial"/>
                <a:ea typeface="Arial"/>
                <a:cs typeface="Arial"/>
                <a:sym typeface="Arial"/>
              </a:rPr>
              <a:t>Invoice #</a:t>
            </a:r>
            <a:endParaRPr/>
          </a:p>
          <a:p>
            <a:pPr indent="0" lvl="0" marL="0" marR="0" rtl="0" algn="l">
              <a:spcBef>
                <a:spcPts val="0"/>
              </a:spcBef>
              <a:spcAft>
                <a:spcPts val="0"/>
              </a:spcAft>
              <a:buNone/>
            </a:pPr>
            <a:r>
              <a:rPr b="1" lang="en-US" sz="1800">
                <a:solidFill>
                  <a:srgbClr val="FF0000"/>
                </a:solidFill>
                <a:latin typeface="Arial"/>
                <a:ea typeface="Arial"/>
                <a:cs typeface="Arial"/>
                <a:sym typeface="Arial"/>
              </a:rPr>
              <a:t>Batch #</a:t>
            </a:r>
            <a:endParaRPr/>
          </a:p>
        </p:txBody>
      </p:sp>
      <p:sp>
        <p:nvSpPr>
          <p:cNvPr id="306" name="Google Shape;306;p9"/>
          <p:cNvSpPr txBox="1"/>
          <p:nvPr/>
        </p:nvSpPr>
        <p:spPr>
          <a:xfrm>
            <a:off x="2514600" y="4267200"/>
            <a:ext cx="2819400" cy="92333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Card Number</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Expiry Date</a:t>
            </a:r>
            <a:endParaRPr/>
          </a:p>
          <a:p>
            <a:pPr indent="0" lvl="0" marL="0" marR="0" rtl="0" algn="l">
              <a:spcBef>
                <a:spcPts val="0"/>
              </a:spcBef>
              <a:spcAft>
                <a:spcPts val="0"/>
              </a:spcAft>
              <a:buNone/>
            </a:pPr>
            <a:r>
              <a:rPr b="1" lang="en-US" sz="1800">
                <a:solidFill>
                  <a:schemeClr val="dk1"/>
                </a:solidFill>
                <a:latin typeface="Arial"/>
                <a:ea typeface="Arial"/>
                <a:cs typeface="Arial"/>
                <a:sym typeface="Arial"/>
              </a:rPr>
              <a:t>Card Type</a:t>
            </a:r>
            <a:endParaRPr sz="1800">
              <a:solidFill>
                <a:schemeClr val="dk1"/>
              </a:solidFill>
              <a:latin typeface="Arial"/>
              <a:ea typeface="Arial"/>
              <a:cs typeface="Arial"/>
              <a:sym typeface="Arial"/>
            </a:endParaRPr>
          </a:p>
        </p:txBody>
      </p:sp>
      <p:sp>
        <p:nvSpPr>
          <p:cNvPr id="307" name="Google Shape;307;p9"/>
          <p:cNvSpPr txBox="1"/>
          <p:nvPr/>
        </p:nvSpPr>
        <p:spPr>
          <a:xfrm>
            <a:off x="609600" y="2743200"/>
            <a:ext cx="1851789"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Approver Code</a:t>
            </a:r>
            <a:endParaRPr/>
          </a:p>
        </p:txBody>
      </p:sp>
      <p:sp>
        <p:nvSpPr>
          <p:cNvPr id="308" name="Google Shape;308;p9"/>
          <p:cNvSpPr txBox="1"/>
          <p:nvPr/>
        </p:nvSpPr>
        <p:spPr>
          <a:xfrm>
            <a:off x="3505200" y="2057400"/>
            <a:ext cx="19758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Arial"/>
                <a:ea typeface="Arial"/>
                <a:cs typeface="Arial"/>
                <a:sym typeface="Arial"/>
              </a:rPr>
              <a:t>Date, Time, RRN</a:t>
            </a:r>
            <a:endParaRPr/>
          </a:p>
        </p:txBody>
      </p:sp>
      <p:sp>
        <p:nvSpPr>
          <p:cNvPr id="309" name="Google Shape;309;p9"/>
          <p:cNvSpPr txBox="1"/>
          <p:nvPr/>
        </p:nvSpPr>
        <p:spPr>
          <a:xfrm>
            <a:off x="6934200" y="1752600"/>
            <a:ext cx="18902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Acquiring Bank</a:t>
            </a:r>
            <a:endParaRPr/>
          </a:p>
        </p:txBody>
      </p:sp>
      <p:sp>
        <p:nvSpPr>
          <p:cNvPr id="310" name="Google Shape;310;p9"/>
          <p:cNvSpPr txBox="1"/>
          <p:nvPr>
            <p:ph idx="12" type="sldNum"/>
          </p:nvPr>
        </p:nvSpPr>
        <p:spPr>
          <a:xfrm>
            <a:off x="6858000" y="632460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Sumit Misra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0x01010009D8C47AEB1417408B67B9433E6112D7</vt:lpwstr>
  </property>
</Properties>
</file>