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0" r:id="rId1"/>
  </p:sldMasterIdLst>
  <p:sldIdLst>
    <p:sldId id="261" r:id="rId2"/>
    <p:sldId id="257" r:id="rId3"/>
    <p:sldId id="256" r:id="rId4"/>
    <p:sldId id="258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0CB50-44BE-45C2-AABE-E43CF158FE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D242295-B5B3-49E9-89D9-D2FE4CC046F9}">
      <dgm:prSet/>
      <dgm:spPr/>
      <dgm:t>
        <a:bodyPr/>
        <a:lstStyle/>
        <a:p>
          <a:r>
            <a:rPr lang="en-US"/>
            <a:t>1. Healthcare System Analysis</a:t>
          </a:r>
          <a:endParaRPr lang="en-IN"/>
        </a:p>
      </dgm:t>
    </dgm:pt>
    <dgm:pt modelId="{4CAA1555-4735-41B6-9B68-0856E3769C8A}" type="parTrans" cxnId="{B4751A5D-D900-4485-B799-3B58DFC688E4}">
      <dgm:prSet/>
      <dgm:spPr/>
      <dgm:t>
        <a:bodyPr/>
        <a:lstStyle/>
        <a:p>
          <a:endParaRPr lang="en-IN"/>
        </a:p>
      </dgm:t>
    </dgm:pt>
    <dgm:pt modelId="{73458F97-8AA6-4C0B-A41A-3D5785BAEE00}" type="sibTrans" cxnId="{B4751A5D-D900-4485-B799-3B58DFC688E4}">
      <dgm:prSet/>
      <dgm:spPr/>
      <dgm:t>
        <a:bodyPr/>
        <a:lstStyle/>
        <a:p>
          <a:endParaRPr lang="en-IN"/>
        </a:p>
      </dgm:t>
    </dgm:pt>
    <dgm:pt modelId="{AE226676-F9FA-40A4-A08B-78F7D05234CC}">
      <dgm:prSet/>
      <dgm:spPr/>
      <dgm:t>
        <a:bodyPr/>
        <a:lstStyle/>
        <a:p>
          <a:r>
            <a:rPr lang="en-US"/>
            <a:t>2. Epidemiological Studies</a:t>
          </a:r>
          <a:endParaRPr lang="en-IN"/>
        </a:p>
      </dgm:t>
    </dgm:pt>
    <dgm:pt modelId="{4AC8318C-0635-414D-A88F-1628F15CE0EE}" type="parTrans" cxnId="{1AD38A06-EC60-4B38-B3BD-ECDB44B1EA02}">
      <dgm:prSet/>
      <dgm:spPr/>
      <dgm:t>
        <a:bodyPr/>
        <a:lstStyle/>
        <a:p>
          <a:endParaRPr lang="en-IN"/>
        </a:p>
      </dgm:t>
    </dgm:pt>
    <dgm:pt modelId="{9B376F69-D7F2-407A-A90B-34FE331C6C93}" type="sibTrans" cxnId="{1AD38A06-EC60-4B38-B3BD-ECDB44B1EA02}">
      <dgm:prSet/>
      <dgm:spPr/>
      <dgm:t>
        <a:bodyPr/>
        <a:lstStyle/>
        <a:p>
          <a:endParaRPr lang="en-IN"/>
        </a:p>
      </dgm:t>
    </dgm:pt>
    <dgm:pt modelId="{BEE07CC9-A913-46ED-B359-3F46345E0990}">
      <dgm:prSet/>
      <dgm:spPr/>
      <dgm:t>
        <a:bodyPr/>
        <a:lstStyle/>
        <a:p>
          <a:r>
            <a:rPr lang="en-US"/>
            <a:t>3. Economic Impact Assessment</a:t>
          </a:r>
          <a:endParaRPr lang="en-IN"/>
        </a:p>
      </dgm:t>
    </dgm:pt>
    <dgm:pt modelId="{ECF5EC4A-E148-486B-80E3-612D02EB5BD0}" type="parTrans" cxnId="{AFF69EEF-4318-4C11-93A8-91729DE8BE63}">
      <dgm:prSet/>
      <dgm:spPr/>
      <dgm:t>
        <a:bodyPr/>
        <a:lstStyle/>
        <a:p>
          <a:endParaRPr lang="en-IN"/>
        </a:p>
      </dgm:t>
    </dgm:pt>
    <dgm:pt modelId="{0CAB469A-D784-4769-B975-95F895A51AEB}" type="sibTrans" cxnId="{AFF69EEF-4318-4C11-93A8-91729DE8BE63}">
      <dgm:prSet/>
      <dgm:spPr/>
      <dgm:t>
        <a:bodyPr/>
        <a:lstStyle/>
        <a:p>
          <a:endParaRPr lang="en-IN"/>
        </a:p>
      </dgm:t>
    </dgm:pt>
    <dgm:pt modelId="{0A8B8E7D-E425-4BCE-8048-59C8F69550A5}">
      <dgm:prSet/>
      <dgm:spPr/>
      <dgm:t>
        <a:bodyPr/>
        <a:lstStyle/>
        <a:p>
          <a:r>
            <a:rPr lang="en-US"/>
            <a:t>4. Remote Work and Technology Adoption</a:t>
          </a:r>
          <a:endParaRPr lang="en-IN"/>
        </a:p>
      </dgm:t>
    </dgm:pt>
    <dgm:pt modelId="{8DAA7085-209E-45B8-8F52-36B0E73EAE9D}" type="parTrans" cxnId="{9F99E92C-686F-4FF2-B72C-9ABB46EBDE4F}">
      <dgm:prSet/>
      <dgm:spPr/>
      <dgm:t>
        <a:bodyPr/>
        <a:lstStyle/>
        <a:p>
          <a:endParaRPr lang="en-IN"/>
        </a:p>
      </dgm:t>
    </dgm:pt>
    <dgm:pt modelId="{27E20800-9A5F-47D5-A3F1-884D2572D731}" type="sibTrans" cxnId="{9F99E92C-686F-4FF2-B72C-9ABB46EBDE4F}">
      <dgm:prSet/>
      <dgm:spPr/>
      <dgm:t>
        <a:bodyPr/>
        <a:lstStyle/>
        <a:p>
          <a:endParaRPr lang="en-IN"/>
        </a:p>
      </dgm:t>
    </dgm:pt>
    <dgm:pt modelId="{929EA7C5-E4B6-4833-BAB3-D2AD2B2D0047}">
      <dgm:prSet/>
      <dgm:spPr/>
      <dgm:t>
        <a:bodyPr/>
        <a:lstStyle/>
        <a:p>
          <a:r>
            <a:rPr lang="en-US"/>
            <a:t>5. Education Disruption and Remote Learning</a:t>
          </a:r>
          <a:endParaRPr lang="en-IN"/>
        </a:p>
      </dgm:t>
    </dgm:pt>
    <dgm:pt modelId="{B21E7D7A-7BA1-47AC-9F68-66F7AB603796}" type="parTrans" cxnId="{CE783C80-C418-4BC0-8F20-EAE8F98A87DD}">
      <dgm:prSet/>
      <dgm:spPr/>
      <dgm:t>
        <a:bodyPr/>
        <a:lstStyle/>
        <a:p>
          <a:endParaRPr lang="en-IN"/>
        </a:p>
      </dgm:t>
    </dgm:pt>
    <dgm:pt modelId="{5C8280C2-4FEF-4F63-A49C-1EE9F584C888}" type="sibTrans" cxnId="{CE783C80-C418-4BC0-8F20-EAE8F98A87DD}">
      <dgm:prSet/>
      <dgm:spPr/>
      <dgm:t>
        <a:bodyPr/>
        <a:lstStyle/>
        <a:p>
          <a:endParaRPr lang="en-IN"/>
        </a:p>
      </dgm:t>
    </dgm:pt>
    <dgm:pt modelId="{655CA938-DDD5-4D1B-B983-61776308422D}">
      <dgm:prSet/>
      <dgm:spPr/>
      <dgm:t>
        <a:bodyPr/>
        <a:lstStyle/>
        <a:p>
          <a:r>
            <a:rPr lang="en-US"/>
            <a:t>6. Social Behavior and Mental Health</a:t>
          </a:r>
          <a:endParaRPr lang="en-IN"/>
        </a:p>
      </dgm:t>
    </dgm:pt>
    <dgm:pt modelId="{61677EB6-91DC-4778-AE39-D28D2A2096EA}" type="parTrans" cxnId="{AF059C07-22EC-469C-83C4-CD2024E51334}">
      <dgm:prSet/>
      <dgm:spPr/>
      <dgm:t>
        <a:bodyPr/>
        <a:lstStyle/>
        <a:p>
          <a:endParaRPr lang="en-IN"/>
        </a:p>
      </dgm:t>
    </dgm:pt>
    <dgm:pt modelId="{C059D981-D1AB-4BF7-861B-727C60AA35F4}" type="sibTrans" cxnId="{AF059C07-22EC-469C-83C4-CD2024E51334}">
      <dgm:prSet/>
      <dgm:spPr/>
      <dgm:t>
        <a:bodyPr/>
        <a:lstStyle/>
        <a:p>
          <a:endParaRPr lang="en-IN"/>
        </a:p>
      </dgm:t>
    </dgm:pt>
    <dgm:pt modelId="{4943D61B-F5C0-4F24-BFEE-E5423D450E28}">
      <dgm:prSet/>
      <dgm:spPr/>
      <dgm:t>
        <a:bodyPr/>
        <a:lstStyle/>
        <a:p>
          <a:r>
            <a:rPr lang="en-US"/>
            <a:t>7. Vaccine Distribution and Immunization Strategies</a:t>
          </a:r>
          <a:endParaRPr lang="en-IN"/>
        </a:p>
      </dgm:t>
    </dgm:pt>
    <dgm:pt modelId="{363EE86B-6E4B-4101-985E-B77755F72448}" type="parTrans" cxnId="{8EDDFA87-E9B0-4481-A92E-F3B98BFB0E99}">
      <dgm:prSet/>
      <dgm:spPr/>
      <dgm:t>
        <a:bodyPr/>
        <a:lstStyle/>
        <a:p>
          <a:endParaRPr lang="en-IN"/>
        </a:p>
      </dgm:t>
    </dgm:pt>
    <dgm:pt modelId="{10D96909-308A-4723-99D7-9E0409EF0120}" type="sibTrans" cxnId="{8EDDFA87-E9B0-4481-A92E-F3B98BFB0E99}">
      <dgm:prSet/>
      <dgm:spPr/>
      <dgm:t>
        <a:bodyPr/>
        <a:lstStyle/>
        <a:p>
          <a:endParaRPr lang="en-IN"/>
        </a:p>
      </dgm:t>
    </dgm:pt>
    <dgm:pt modelId="{21D975F2-DD09-4FE2-949D-BBEE2F55872B}">
      <dgm:prSet/>
      <dgm:spPr/>
      <dgm:t>
        <a:bodyPr/>
        <a:lstStyle/>
        <a:p>
          <a:r>
            <a:rPr lang="en-US"/>
            <a:t>8. Global Health Inequities</a:t>
          </a:r>
          <a:endParaRPr lang="en-IN"/>
        </a:p>
      </dgm:t>
    </dgm:pt>
    <dgm:pt modelId="{FF3A2695-A243-432A-B5E5-840FF284349E}" type="parTrans" cxnId="{325DBF59-2B25-4C8B-ABCC-95CB6B51E6C9}">
      <dgm:prSet/>
      <dgm:spPr/>
      <dgm:t>
        <a:bodyPr/>
        <a:lstStyle/>
        <a:p>
          <a:endParaRPr lang="en-IN"/>
        </a:p>
      </dgm:t>
    </dgm:pt>
    <dgm:pt modelId="{E3C5AB22-73FC-4E3B-8633-615F9A3766F7}" type="sibTrans" cxnId="{325DBF59-2B25-4C8B-ABCC-95CB6B51E6C9}">
      <dgm:prSet/>
      <dgm:spPr/>
      <dgm:t>
        <a:bodyPr/>
        <a:lstStyle/>
        <a:p>
          <a:endParaRPr lang="en-IN"/>
        </a:p>
      </dgm:t>
    </dgm:pt>
    <dgm:pt modelId="{FAF8E068-C7C8-4AF1-9DA7-865B99584ACF}">
      <dgm:prSet/>
      <dgm:spPr/>
      <dgm:t>
        <a:bodyPr/>
        <a:lstStyle/>
        <a:p>
          <a:r>
            <a:rPr lang="en-US"/>
            <a:t>9. Supply Chain Disruptions</a:t>
          </a:r>
          <a:endParaRPr lang="en-IN"/>
        </a:p>
      </dgm:t>
    </dgm:pt>
    <dgm:pt modelId="{ABDBED32-7EBA-4652-83B2-5D7E8F230369}" type="parTrans" cxnId="{A1CF2986-C17A-4302-A35D-45C88B92AC87}">
      <dgm:prSet/>
      <dgm:spPr/>
      <dgm:t>
        <a:bodyPr/>
        <a:lstStyle/>
        <a:p>
          <a:endParaRPr lang="en-IN"/>
        </a:p>
      </dgm:t>
    </dgm:pt>
    <dgm:pt modelId="{B35BB614-7FFD-47E2-91D2-D05AC97426EC}" type="sibTrans" cxnId="{A1CF2986-C17A-4302-A35D-45C88B92AC87}">
      <dgm:prSet/>
      <dgm:spPr/>
      <dgm:t>
        <a:bodyPr/>
        <a:lstStyle/>
        <a:p>
          <a:endParaRPr lang="en-IN"/>
        </a:p>
      </dgm:t>
    </dgm:pt>
    <dgm:pt modelId="{FBCCCE2E-4343-46B7-972A-48CCA9B0C8C5}">
      <dgm:prSet/>
      <dgm:spPr/>
      <dgm:t>
        <a:bodyPr/>
        <a:lstStyle/>
        <a:p>
          <a:r>
            <a:rPr lang="en-US"/>
            <a:t>10. Policy Evaluation and Decision Support</a:t>
          </a:r>
          <a:endParaRPr lang="en-IN"/>
        </a:p>
      </dgm:t>
    </dgm:pt>
    <dgm:pt modelId="{25FEE32D-40E8-485E-BB12-CEB56A2D1C82}" type="parTrans" cxnId="{F51CB09F-A167-4E0E-BAAB-EEC15000D8E8}">
      <dgm:prSet/>
      <dgm:spPr/>
      <dgm:t>
        <a:bodyPr/>
        <a:lstStyle/>
        <a:p>
          <a:endParaRPr lang="en-IN"/>
        </a:p>
      </dgm:t>
    </dgm:pt>
    <dgm:pt modelId="{FE0167A3-FE3C-4FAA-AB7D-35B388EAD7BA}" type="sibTrans" cxnId="{F51CB09F-A167-4E0E-BAAB-EEC15000D8E8}">
      <dgm:prSet/>
      <dgm:spPr/>
      <dgm:t>
        <a:bodyPr/>
        <a:lstStyle/>
        <a:p>
          <a:endParaRPr lang="en-IN"/>
        </a:p>
      </dgm:t>
    </dgm:pt>
    <dgm:pt modelId="{2313248D-7CB3-49EB-B599-A4BE388E0902}" type="pres">
      <dgm:prSet presAssocID="{0920CB50-44BE-45C2-AABE-E43CF158FE48}" presName="linear" presStyleCnt="0">
        <dgm:presLayoutVars>
          <dgm:animLvl val="lvl"/>
          <dgm:resizeHandles val="exact"/>
        </dgm:presLayoutVars>
      </dgm:prSet>
      <dgm:spPr/>
    </dgm:pt>
    <dgm:pt modelId="{27199554-1818-4B9B-B65F-CFEB7C198EAA}" type="pres">
      <dgm:prSet presAssocID="{AD242295-B5B3-49E9-89D9-D2FE4CC046F9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BB4A0953-12BB-449B-BD53-34B35A1260A8}" type="pres">
      <dgm:prSet presAssocID="{73458F97-8AA6-4C0B-A41A-3D5785BAEE00}" presName="spacer" presStyleCnt="0"/>
      <dgm:spPr/>
    </dgm:pt>
    <dgm:pt modelId="{C1084639-CE28-4DDF-87A0-DA40A9FA53C9}" type="pres">
      <dgm:prSet presAssocID="{AE226676-F9FA-40A4-A08B-78F7D05234CC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F498B8DC-7E26-426A-9E74-8AC2DDBB7E54}" type="pres">
      <dgm:prSet presAssocID="{9B376F69-D7F2-407A-A90B-34FE331C6C93}" presName="spacer" presStyleCnt="0"/>
      <dgm:spPr/>
    </dgm:pt>
    <dgm:pt modelId="{92EEE905-4DB5-4E2C-84EA-701C9DA06FDA}" type="pres">
      <dgm:prSet presAssocID="{BEE07CC9-A913-46ED-B359-3F46345E0990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EA707237-EC02-4FA6-AAF2-39A87C5CB775}" type="pres">
      <dgm:prSet presAssocID="{0CAB469A-D784-4769-B975-95F895A51AEB}" presName="spacer" presStyleCnt="0"/>
      <dgm:spPr/>
    </dgm:pt>
    <dgm:pt modelId="{B8320516-2478-4E33-8B3A-19F934D6D819}" type="pres">
      <dgm:prSet presAssocID="{0A8B8E7D-E425-4BCE-8048-59C8F69550A5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AE25EF0E-C4C8-43BC-A902-1723DCF181E2}" type="pres">
      <dgm:prSet presAssocID="{27E20800-9A5F-47D5-A3F1-884D2572D731}" presName="spacer" presStyleCnt="0"/>
      <dgm:spPr/>
    </dgm:pt>
    <dgm:pt modelId="{47AAC303-602A-43E5-BAE3-85CA6BB36CF0}" type="pres">
      <dgm:prSet presAssocID="{929EA7C5-E4B6-4833-BAB3-D2AD2B2D0047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72B1A63E-A464-4907-9973-3837677E57F5}" type="pres">
      <dgm:prSet presAssocID="{5C8280C2-4FEF-4F63-A49C-1EE9F584C888}" presName="spacer" presStyleCnt="0"/>
      <dgm:spPr/>
    </dgm:pt>
    <dgm:pt modelId="{87A602B2-8C03-4C7C-B3A9-55B7C563D336}" type="pres">
      <dgm:prSet presAssocID="{655CA938-DDD5-4D1B-B983-61776308422D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261A2E0B-8060-4987-87B9-31B71C371879}" type="pres">
      <dgm:prSet presAssocID="{C059D981-D1AB-4BF7-861B-727C60AA35F4}" presName="spacer" presStyleCnt="0"/>
      <dgm:spPr/>
    </dgm:pt>
    <dgm:pt modelId="{E4AC58B6-E27C-4E61-B60A-EF9674CF0D00}" type="pres">
      <dgm:prSet presAssocID="{4943D61B-F5C0-4F24-BFEE-E5423D450E28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FAC23002-BA94-4318-B4D6-2D488E02ECD5}" type="pres">
      <dgm:prSet presAssocID="{10D96909-308A-4723-99D7-9E0409EF0120}" presName="spacer" presStyleCnt="0"/>
      <dgm:spPr/>
    </dgm:pt>
    <dgm:pt modelId="{E9BD5054-B564-4368-89B3-3F3C527262A1}" type="pres">
      <dgm:prSet presAssocID="{21D975F2-DD09-4FE2-949D-BBEE2F55872B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5A0199DA-E77C-473D-9225-7D808FB8ED19}" type="pres">
      <dgm:prSet presAssocID="{E3C5AB22-73FC-4E3B-8633-615F9A3766F7}" presName="spacer" presStyleCnt="0"/>
      <dgm:spPr/>
    </dgm:pt>
    <dgm:pt modelId="{7A622354-FDF7-4761-A6D0-9FF2AE90253B}" type="pres">
      <dgm:prSet presAssocID="{FAF8E068-C7C8-4AF1-9DA7-865B99584ACF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AE74ECEB-356B-4DE9-9F2D-4B4D23A4A2D4}" type="pres">
      <dgm:prSet presAssocID="{B35BB614-7FFD-47E2-91D2-D05AC97426EC}" presName="spacer" presStyleCnt="0"/>
      <dgm:spPr/>
    </dgm:pt>
    <dgm:pt modelId="{B67C33ED-E210-4B12-BD91-17FFFD9C320B}" type="pres">
      <dgm:prSet presAssocID="{FBCCCE2E-4343-46B7-972A-48CCA9B0C8C5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1AD38A06-EC60-4B38-B3BD-ECDB44B1EA02}" srcId="{0920CB50-44BE-45C2-AABE-E43CF158FE48}" destId="{AE226676-F9FA-40A4-A08B-78F7D05234CC}" srcOrd="1" destOrd="0" parTransId="{4AC8318C-0635-414D-A88F-1628F15CE0EE}" sibTransId="{9B376F69-D7F2-407A-A90B-34FE331C6C93}"/>
    <dgm:cxn modelId="{AF059C07-22EC-469C-83C4-CD2024E51334}" srcId="{0920CB50-44BE-45C2-AABE-E43CF158FE48}" destId="{655CA938-DDD5-4D1B-B983-61776308422D}" srcOrd="5" destOrd="0" parTransId="{61677EB6-91DC-4778-AE39-D28D2A2096EA}" sibTransId="{C059D981-D1AB-4BF7-861B-727C60AA35F4}"/>
    <dgm:cxn modelId="{3DA65017-3B3F-429A-8E7C-9001C6FCB728}" type="presOf" srcId="{21D975F2-DD09-4FE2-949D-BBEE2F55872B}" destId="{E9BD5054-B564-4368-89B3-3F3C527262A1}" srcOrd="0" destOrd="0" presId="urn:microsoft.com/office/officeart/2005/8/layout/vList2"/>
    <dgm:cxn modelId="{E6D2A423-52D1-40BD-A62B-2C243A0FAA6F}" type="presOf" srcId="{FBCCCE2E-4343-46B7-972A-48CCA9B0C8C5}" destId="{B67C33ED-E210-4B12-BD91-17FFFD9C320B}" srcOrd="0" destOrd="0" presId="urn:microsoft.com/office/officeart/2005/8/layout/vList2"/>
    <dgm:cxn modelId="{9F99E92C-686F-4FF2-B72C-9ABB46EBDE4F}" srcId="{0920CB50-44BE-45C2-AABE-E43CF158FE48}" destId="{0A8B8E7D-E425-4BCE-8048-59C8F69550A5}" srcOrd="3" destOrd="0" parTransId="{8DAA7085-209E-45B8-8F52-36B0E73EAE9D}" sibTransId="{27E20800-9A5F-47D5-A3F1-884D2572D731}"/>
    <dgm:cxn modelId="{E473D52F-D0F7-45A8-BB66-AF326B9FBB22}" type="presOf" srcId="{AE226676-F9FA-40A4-A08B-78F7D05234CC}" destId="{C1084639-CE28-4DDF-87A0-DA40A9FA53C9}" srcOrd="0" destOrd="0" presId="urn:microsoft.com/office/officeart/2005/8/layout/vList2"/>
    <dgm:cxn modelId="{B4751A5D-D900-4485-B799-3B58DFC688E4}" srcId="{0920CB50-44BE-45C2-AABE-E43CF158FE48}" destId="{AD242295-B5B3-49E9-89D9-D2FE4CC046F9}" srcOrd="0" destOrd="0" parTransId="{4CAA1555-4735-41B6-9B68-0856E3769C8A}" sibTransId="{73458F97-8AA6-4C0B-A41A-3D5785BAEE00}"/>
    <dgm:cxn modelId="{FAB4C846-34A0-4D90-88AA-21095115104F}" type="presOf" srcId="{0920CB50-44BE-45C2-AABE-E43CF158FE48}" destId="{2313248D-7CB3-49EB-B599-A4BE388E0902}" srcOrd="0" destOrd="0" presId="urn:microsoft.com/office/officeart/2005/8/layout/vList2"/>
    <dgm:cxn modelId="{DF60656E-FA54-411B-9BF4-45CEA4F9521D}" type="presOf" srcId="{AD242295-B5B3-49E9-89D9-D2FE4CC046F9}" destId="{27199554-1818-4B9B-B65F-CFEB7C198EAA}" srcOrd="0" destOrd="0" presId="urn:microsoft.com/office/officeart/2005/8/layout/vList2"/>
    <dgm:cxn modelId="{325DBF59-2B25-4C8B-ABCC-95CB6B51E6C9}" srcId="{0920CB50-44BE-45C2-AABE-E43CF158FE48}" destId="{21D975F2-DD09-4FE2-949D-BBEE2F55872B}" srcOrd="7" destOrd="0" parTransId="{FF3A2695-A243-432A-B5E5-840FF284349E}" sibTransId="{E3C5AB22-73FC-4E3B-8633-615F9A3766F7}"/>
    <dgm:cxn modelId="{CE783C80-C418-4BC0-8F20-EAE8F98A87DD}" srcId="{0920CB50-44BE-45C2-AABE-E43CF158FE48}" destId="{929EA7C5-E4B6-4833-BAB3-D2AD2B2D0047}" srcOrd="4" destOrd="0" parTransId="{B21E7D7A-7BA1-47AC-9F68-66F7AB603796}" sibTransId="{5C8280C2-4FEF-4F63-A49C-1EE9F584C888}"/>
    <dgm:cxn modelId="{404F4284-A0E4-4703-A58E-BC9042E66399}" type="presOf" srcId="{655CA938-DDD5-4D1B-B983-61776308422D}" destId="{87A602B2-8C03-4C7C-B3A9-55B7C563D336}" srcOrd="0" destOrd="0" presId="urn:microsoft.com/office/officeart/2005/8/layout/vList2"/>
    <dgm:cxn modelId="{A1CF2986-C17A-4302-A35D-45C88B92AC87}" srcId="{0920CB50-44BE-45C2-AABE-E43CF158FE48}" destId="{FAF8E068-C7C8-4AF1-9DA7-865B99584ACF}" srcOrd="8" destOrd="0" parTransId="{ABDBED32-7EBA-4652-83B2-5D7E8F230369}" sibTransId="{B35BB614-7FFD-47E2-91D2-D05AC97426EC}"/>
    <dgm:cxn modelId="{8EDDFA87-E9B0-4481-A92E-F3B98BFB0E99}" srcId="{0920CB50-44BE-45C2-AABE-E43CF158FE48}" destId="{4943D61B-F5C0-4F24-BFEE-E5423D450E28}" srcOrd="6" destOrd="0" parTransId="{363EE86B-6E4B-4101-985E-B77755F72448}" sibTransId="{10D96909-308A-4723-99D7-9E0409EF0120}"/>
    <dgm:cxn modelId="{F9B8B18A-53EB-4356-9F49-51EAFA9E3C65}" type="presOf" srcId="{0A8B8E7D-E425-4BCE-8048-59C8F69550A5}" destId="{B8320516-2478-4E33-8B3A-19F934D6D819}" srcOrd="0" destOrd="0" presId="urn:microsoft.com/office/officeart/2005/8/layout/vList2"/>
    <dgm:cxn modelId="{489A9095-A6A6-4F42-A437-F26E6297BCD1}" type="presOf" srcId="{4943D61B-F5C0-4F24-BFEE-E5423D450E28}" destId="{E4AC58B6-E27C-4E61-B60A-EF9674CF0D00}" srcOrd="0" destOrd="0" presId="urn:microsoft.com/office/officeart/2005/8/layout/vList2"/>
    <dgm:cxn modelId="{F51CB09F-A167-4E0E-BAAB-EEC15000D8E8}" srcId="{0920CB50-44BE-45C2-AABE-E43CF158FE48}" destId="{FBCCCE2E-4343-46B7-972A-48CCA9B0C8C5}" srcOrd="9" destOrd="0" parTransId="{25FEE32D-40E8-485E-BB12-CEB56A2D1C82}" sibTransId="{FE0167A3-FE3C-4FAA-AB7D-35B388EAD7BA}"/>
    <dgm:cxn modelId="{EE2275B8-CE27-4AB6-8C53-0E97A1F0942A}" type="presOf" srcId="{FAF8E068-C7C8-4AF1-9DA7-865B99584ACF}" destId="{7A622354-FDF7-4761-A6D0-9FF2AE90253B}" srcOrd="0" destOrd="0" presId="urn:microsoft.com/office/officeart/2005/8/layout/vList2"/>
    <dgm:cxn modelId="{EA47EBD9-B35D-4E5E-92D7-04A3FF412707}" type="presOf" srcId="{BEE07CC9-A913-46ED-B359-3F46345E0990}" destId="{92EEE905-4DB5-4E2C-84EA-701C9DA06FDA}" srcOrd="0" destOrd="0" presId="urn:microsoft.com/office/officeart/2005/8/layout/vList2"/>
    <dgm:cxn modelId="{AFF69EEF-4318-4C11-93A8-91729DE8BE63}" srcId="{0920CB50-44BE-45C2-AABE-E43CF158FE48}" destId="{BEE07CC9-A913-46ED-B359-3F46345E0990}" srcOrd="2" destOrd="0" parTransId="{ECF5EC4A-E148-486B-80E3-612D02EB5BD0}" sibTransId="{0CAB469A-D784-4769-B975-95F895A51AEB}"/>
    <dgm:cxn modelId="{3341EFFB-C16D-400D-8FE5-DA8999EA8EC9}" type="presOf" srcId="{929EA7C5-E4B6-4833-BAB3-D2AD2B2D0047}" destId="{47AAC303-602A-43E5-BAE3-85CA6BB36CF0}" srcOrd="0" destOrd="0" presId="urn:microsoft.com/office/officeart/2005/8/layout/vList2"/>
    <dgm:cxn modelId="{217D3F19-0584-4545-9F67-E965E316C9F1}" type="presParOf" srcId="{2313248D-7CB3-49EB-B599-A4BE388E0902}" destId="{27199554-1818-4B9B-B65F-CFEB7C198EAA}" srcOrd="0" destOrd="0" presId="urn:microsoft.com/office/officeart/2005/8/layout/vList2"/>
    <dgm:cxn modelId="{57D747EB-C8D9-4AE4-85A5-2B4203119406}" type="presParOf" srcId="{2313248D-7CB3-49EB-B599-A4BE388E0902}" destId="{BB4A0953-12BB-449B-BD53-34B35A1260A8}" srcOrd="1" destOrd="0" presId="urn:microsoft.com/office/officeart/2005/8/layout/vList2"/>
    <dgm:cxn modelId="{9BBAA8A1-DFBB-41E3-9FC1-44E037B97A6A}" type="presParOf" srcId="{2313248D-7CB3-49EB-B599-A4BE388E0902}" destId="{C1084639-CE28-4DDF-87A0-DA40A9FA53C9}" srcOrd="2" destOrd="0" presId="urn:microsoft.com/office/officeart/2005/8/layout/vList2"/>
    <dgm:cxn modelId="{2E6A22A4-93D7-4114-B717-2C396E8E0237}" type="presParOf" srcId="{2313248D-7CB3-49EB-B599-A4BE388E0902}" destId="{F498B8DC-7E26-426A-9E74-8AC2DDBB7E54}" srcOrd="3" destOrd="0" presId="urn:microsoft.com/office/officeart/2005/8/layout/vList2"/>
    <dgm:cxn modelId="{8A4AF44C-6238-4235-8D20-1C088205FEB1}" type="presParOf" srcId="{2313248D-7CB3-49EB-B599-A4BE388E0902}" destId="{92EEE905-4DB5-4E2C-84EA-701C9DA06FDA}" srcOrd="4" destOrd="0" presId="urn:microsoft.com/office/officeart/2005/8/layout/vList2"/>
    <dgm:cxn modelId="{31192B66-F015-4E5C-9A39-0617795A7B83}" type="presParOf" srcId="{2313248D-7CB3-49EB-B599-A4BE388E0902}" destId="{EA707237-EC02-4FA6-AAF2-39A87C5CB775}" srcOrd="5" destOrd="0" presId="urn:microsoft.com/office/officeart/2005/8/layout/vList2"/>
    <dgm:cxn modelId="{27C3AD53-CE90-47A1-BBE4-19C75B9C8A0F}" type="presParOf" srcId="{2313248D-7CB3-49EB-B599-A4BE388E0902}" destId="{B8320516-2478-4E33-8B3A-19F934D6D819}" srcOrd="6" destOrd="0" presId="urn:microsoft.com/office/officeart/2005/8/layout/vList2"/>
    <dgm:cxn modelId="{9D0BBA95-B5F4-4955-A167-2FFA441A5A4C}" type="presParOf" srcId="{2313248D-7CB3-49EB-B599-A4BE388E0902}" destId="{AE25EF0E-C4C8-43BC-A902-1723DCF181E2}" srcOrd="7" destOrd="0" presId="urn:microsoft.com/office/officeart/2005/8/layout/vList2"/>
    <dgm:cxn modelId="{AF9AAE43-D12A-4E12-AF5D-3D3D201FD156}" type="presParOf" srcId="{2313248D-7CB3-49EB-B599-A4BE388E0902}" destId="{47AAC303-602A-43E5-BAE3-85CA6BB36CF0}" srcOrd="8" destOrd="0" presId="urn:microsoft.com/office/officeart/2005/8/layout/vList2"/>
    <dgm:cxn modelId="{BE248779-1A4A-4C11-A7DC-53137783A163}" type="presParOf" srcId="{2313248D-7CB3-49EB-B599-A4BE388E0902}" destId="{72B1A63E-A464-4907-9973-3837677E57F5}" srcOrd="9" destOrd="0" presId="urn:microsoft.com/office/officeart/2005/8/layout/vList2"/>
    <dgm:cxn modelId="{090A5D7F-644A-40A6-A2F9-0F7A2E163F5D}" type="presParOf" srcId="{2313248D-7CB3-49EB-B599-A4BE388E0902}" destId="{87A602B2-8C03-4C7C-B3A9-55B7C563D336}" srcOrd="10" destOrd="0" presId="urn:microsoft.com/office/officeart/2005/8/layout/vList2"/>
    <dgm:cxn modelId="{E78FABB5-ED15-452E-AE13-E941628A1884}" type="presParOf" srcId="{2313248D-7CB3-49EB-B599-A4BE388E0902}" destId="{261A2E0B-8060-4987-87B9-31B71C371879}" srcOrd="11" destOrd="0" presId="urn:microsoft.com/office/officeart/2005/8/layout/vList2"/>
    <dgm:cxn modelId="{7FC99DEB-228E-4213-A720-50F04B474D98}" type="presParOf" srcId="{2313248D-7CB3-49EB-B599-A4BE388E0902}" destId="{E4AC58B6-E27C-4E61-B60A-EF9674CF0D00}" srcOrd="12" destOrd="0" presId="urn:microsoft.com/office/officeart/2005/8/layout/vList2"/>
    <dgm:cxn modelId="{B417D309-2A93-4E6A-996C-4F9D5D9624B0}" type="presParOf" srcId="{2313248D-7CB3-49EB-B599-A4BE388E0902}" destId="{FAC23002-BA94-4318-B4D6-2D488E02ECD5}" srcOrd="13" destOrd="0" presId="urn:microsoft.com/office/officeart/2005/8/layout/vList2"/>
    <dgm:cxn modelId="{E30D324A-CD58-403F-88D7-4E007345B4F7}" type="presParOf" srcId="{2313248D-7CB3-49EB-B599-A4BE388E0902}" destId="{E9BD5054-B564-4368-89B3-3F3C527262A1}" srcOrd="14" destOrd="0" presId="urn:microsoft.com/office/officeart/2005/8/layout/vList2"/>
    <dgm:cxn modelId="{58BD486C-5103-4910-90AA-DC58EF8E8A6F}" type="presParOf" srcId="{2313248D-7CB3-49EB-B599-A4BE388E0902}" destId="{5A0199DA-E77C-473D-9225-7D808FB8ED19}" srcOrd="15" destOrd="0" presId="urn:microsoft.com/office/officeart/2005/8/layout/vList2"/>
    <dgm:cxn modelId="{AD910443-6BDF-4D26-8EE9-25A41451E099}" type="presParOf" srcId="{2313248D-7CB3-49EB-B599-A4BE388E0902}" destId="{7A622354-FDF7-4761-A6D0-9FF2AE90253B}" srcOrd="16" destOrd="0" presId="urn:microsoft.com/office/officeart/2005/8/layout/vList2"/>
    <dgm:cxn modelId="{6E6AF299-A393-4372-8FB5-A411A2936B6F}" type="presParOf" srcId="{2313248D-7CB3-49EB-B599-A4BE388E0902}" destId="{AE74ECEB-356B-4DE9-9F2D-4B4D23A4A2D4}" srcOrd="17" destOrd="0" presId="urn:microsoft.com/office/officeart/2005/8/layout/vList2"/>
    <dgm:cxn modelId="{402FE21D-2BED-4654-B1AA-A57D3522D6E2}" type="presParOf" srcId="{2313248D-7CB3-49EB-B599-A4BE388E0902}" destId="{B67C33ED-E210-4B12-BD91-17FFFD9C320B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99554-1818-4B9B-B65F-CFEB7C198EAA}">
      <dsp:nvSpPr>
        <dsp:cNvPr id="0" name=""/>
        <dsp:cNvSpPr/>
      </dsp:nvSpPr>
      <dsp:spPr>
        <a:xfrm>
          <a:off x="0" y="89930"/>
          <a:ext cx="953162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Healthcare System Analysis</a:t>
          </a:r>
          <a:endParaRPr lang="en-IN" sz="1500" kern="1200"/>
        </a:p>
      </dsp:txBody>
      <dsp:txXfrm>
        <a:off x="17563" y="107493"/>
        <a:ext cx="9496500" cy="324648"/>
      </dsp:txXfrm>
    </dsp:sp>
    <dsp:sp modelId="{C1084639-CE28-4DDF-87A0-DA40A9FA53C9}">
      <dsp:nvSpPr>
        <dsp:cNvPr id="0" name=""/>
        <dsp:cNvSpPr/>
      </dsp:nvSpPr>
      <dsp:spPr>
        <a:xfrm>
          <a:off x="0" y="492905"/>
          <a:ext cx="953162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Epidemiological Studies</a:t>
          </a:r>
          <a:endParaRPr lang="en-IN" sz="1500" kern="1200"/>
        </a:p>
      </dsp:txBody>
      <dsp:txXfrm>
        <a:off x="17563" y="510468"/>
        <a:ext cx="9496500" cy="324648"/>
      </dsp:txXfrm>
    </dsp:sp>
    <dsp:sp modelId="{92EEE905-4DB5-4E2C-84EA-701C9DA06FDA}">
      <dsp:nvSpPr>
        <dsp:cNvPr id="0" name=""/>
        <dsp:cNvSpPr/>
      </dsp:nvSpPr>
      <dsp:spPr>
        <a:xfrm>
          <a:off x="0" y="895880"/>
          <a:ext cx="953162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Economic Impact Assessment</a:t>
          </a:r>
          <a:endParaRPr lang="en-IN" sz="1500" kern="1200"/>
        </a:p>
      </dsp:txBody>
      <dsp:txXfrm>
        <a:off x="17563" y="913443"/>
        <a:ext cx="9496500" cy="324648"/>
      </dsp:txXfrm>
    </dsp:sp>
    <dsp:sp modelId="{B8320516-2478-4E33-8B3A-19F934D6D819}">
      <dsp:nvSpPr>
        <dsp:cNvPr id="0" name=""/>
        <dsp:cNvSpPr/>
      </dsp:nvSpPr>
      <dsp:spPr>
        <a:xfrm>
          <a:off x="0" y="1298855"/>
          <a:ext cx="953162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Remote Work and Technology Adoption</a:t>
          </a:r>
          <a:endParaRPr lang="en-IN" sz="1500" kern="1200"/>
        </a:p>
      </dsp:txBody>
      <dsp:txXfrm>
        <a:off x="17563" y="1316418"/>
        <a:ext cx="9496500" cy="324648"/>
      </dsp:txXfrm>
    </dsp:sp>
    <dsp:sp modelId="{47AAC303-602A-43E5-BAE3-85CA6BB36CF0}">
      <dsp:nvSpPr>
        <dsp:cNvPr id="0" name=""/>
        <dsp:cNvSpPr/>
      </dsp:nvSpPr>
      <dsp:spPr>
        <a:xfrm>
          <a:off x="0" y="1701830"/>
          <a:ext cx="953162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5. Education Disruption and Remote Learning</a:t>
          </a:r>
          <a:endParaRPr lang="en-IN" sz="1500" kern="1200"/>
        </a:p>
      </dsp:txBody>
      <dsp:txXfrm>
        <a:off x="17563" y="1719393"/>
        <a:ext cx="9496500" cy="324648"/>
      </dsp:txXfrm>
    </dsp:sp>
    <dsp:sp modelId="{87A602B2-8C03-4C7C-B3A9-55B7C563D336}">
      <dsp:nvSpPr>
        <dsp:cNvPr id="0" name=""/>
        <dsp:cNvSpPr/>
      </dsp:nvSpPr>
      <dsp:spPr>
        <a:xfrm>
          <a:off x="0" y="2104805"/>
          <a:ext cx="953162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6. Social Behavior and Mental Health</a:t>
          </a:r>
          <a:endParaRPr lang="en-IN" sz="1500" kern="1200"/>
        </a:p>
      </dsp:txBody>
      <dsp:txXfrm>
        <a:off x="17563" y="2122368"/>
        <a:ext cx="9496500" cy="324648"/>
      </dsp:txXfrm>
    </dsp:sp>
    <dsp:sp modelId="{E4AC58B6-E27C-4E61-B60A-EF9674CF0D00}">
      <dsp:nvSpPr>
        <dsp:cNvPr id="0" name=""/>
        <dsp:cNvSpPr/>
      </dsp:nvSpPr>
      <dsp:spPr>
        <a:xfrm>
          <a:off x="0" y="2507780"/>
          <a:ext cx="953162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7. Vaccine Distribution and Immunization Strategies</a:t>
          </a:r>
          <a:endParaRPr lang="en-IN" sz="1500" kern="1200"/>
        </a:p>
      </dsp:txBody>
      <dsp:txXfrm>
        <a:off x="17563" y="2525343"/>
        <a:ext cx="9496500" cy="324648"/>
      </dsp:txXfrm>
    </dsp:sp>
    <dsp:sp modelId="{E9BD5054-B564-4368-89B3-3F3C527262A1}">
      <dsp:nvSpPr>
        <dsp:cNvPr id="0" name=""/>
        <dsp:cNvSpPr/>
      </dsp:nvSpPr>
      <dsp:spPr>
        <a:xfrm>
          <a:off x="0" y="2910755"/>
          <a:ext cx="953162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8. Global Health Inequities</a:t>
          </a:r>
          <a:endParaRPr lang="en-IN" sz="1500" kern="1200"/>
        </a:p>
      </dsp:txBody>
      <dsp:txXfrm>
        <a:off x="17563" y="2928318"/>
        <a:ext cx="9496500" cy="324648"/>
      </dsp:txXfrm>
    </dsp:sp>
    <dsp:sp modelId="{7A622354-FDF7-4761-A6D0-9FF2AE90253B}">
      <dsp:nvSpPr>
        <dsp:cNvPr id="0" name=""/>
        <dsp:cNvSpPr/>
      </dsp:nvSpPr>
      <dsp:spPr>
        <a:xfrm>
          <a:off x="0" y="3313730"/>
          <a:ext cx="953162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9. Supply Chain Disruptions</a:t>
          </a:r>
          <a:endParaRPr lang="en-IN" sz="1500" kern="1200"/>
        </a:p>
      </dsp:txBody>
      <dsp:txXfrm>
        <a:off x="17563" y="3331293"/>
        <a:ext cx="9496500" cy="324648"/>
      </dsp:txXfrm>
    </dsp:sp>
    <dsp:sp modelId="{B67C33ED-E210-4B12-BD91-17FFFD9C320B}">
      <dsp:nvSpPr>
        <dsp:cNvPr id="0" name=""/>
        <dsp:cNvSpPr/>
      </dsp:nvSpPr>
      <dsp:spPr>
        <a:xfrm>
          <a:off x="0" y="3716705"/>
          <a:ext cx="953162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10. Policy Evaluation and Decision Support</a:t>
          </a:r>
          <a:endParaRPr lang="en-IN" sz="1500" kern="1200"/>
        </a:p>
      </dsp:txBody>
      <dsp:txXfrm>
        <a:off x="17563" y="3734268"/>
        <a:ext cx="9496500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853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106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518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26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212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670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4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8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269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7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246583-F187-AADF-3033-1BADA746A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690" y="378523"/>
            <a:ext cx="9966960" cy="2926080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CSE2015</a:t>
            </a: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D976CA-602B-CAAF-B1F3-85458FA63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2734917"/>
            <a:ext cx="8767860" cy="1388165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Visualisation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D77F6-E56F-F698-A057-D851718FBF23}"/>
              </a:ext>
            </a:extLst>
          </p:cNvPr>
          <p:cNvSpPr txBox="1"/>
          <p:nvPr/>
        </p:nvSpPr>
        <p:spPr>
          <a:xfrm>
            <a:off x="3963954" y="4103372"/>
            <a:ext cx="4349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Review- 0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1194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BC56-2D46-805D-3F4D-7B311DC1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16EA55-B625-65AA-9C79-952960833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103947"/>
              </p:ext>
            </p:extLst>
          </p:nvPr>
        </p:nvGraphicFramePr>
        <p:xfrm>
          <a:off x="1143000" y="2057398"/>
          <a:ext cx="9773816" cy="358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6908">
                  <a:extLst>
                    <a:ext uri="{9D8B030D-6E8A-4147-A177-3AD203B41FA5}">
                      <a16:colId xmlns:a16="http://schemas.microsoft.com/office/drawing/2014/main" val="738390827"/>
                    </a:ext>
                  </a:extLst>
                </a:gridCol>
                <a:gridCol w="4886908">
                  <a:extLst>
                    <a:ext uri="{9D8B030D-6E8A-4147-A177-3AD203B41FA5}">
                      <a16:colId xmlns:a16="http://schemas.microsoft.com/office/drawing/2014/main" val="3013645980"/>
                    </a:ext>
                  </a:extLst>
                </a:gridCol>
              </a:tblGrid>
              <a:tr h="8969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Roll</a:t>
                      </a:r>
                      <a:r>
                        <a:rPr lang="en-IN" dirty="0"/>
                        <a:t> 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91923"/>
                  </a:ext>
                </a:extLst>
              </a:tr>
              <a:tr h="8969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</a:t>
                      </a: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Yashwanth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20211ISD0007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52005"/>
                  </a:ext>
                </a:extLst>
              </a:tr>
              <a:tr h="8969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Kishan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20211ISD0034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649200"/>
                  </a:ext>
                </a:extLst>
              </a:tr>
              <a:tr h="8969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Richard Sylvester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20211ISD0040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814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32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4380-40B3-F2FB-9221-862E15265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64" y="1880750"/>
            <a:ext cx="9966960" cy="2926080"/>
          </a:xfrm>
        </p:spPr>
        <p:txBody>
          <a:bodyPr/>
          <a:lstStyle/>
          <a:p>
            <a:r>
              <a:rPr lang="en-IN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Covid-19 impacts analysis</a:t>
            </a:r>
          </a:p>
        </p:txBody>
      </p:sp>
    </p:spTree>
    <p:extLst>
      <p:ext uri="{BB962C8B-B14F-4D97-AF65-F5344CB8AC3E}">
        <p14:creationId xmlns:p14="http://schemas.microsoft.com/office/powerpoint/2010/main" val="312264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8CC4-AFA2-C9CB-2AB8-E0A3C54D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35B1-53AA-45F1-A8C5-DCD96EF10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057399"/>
            <a:ext cx="10119049" cy="2834641"/>
          </a:xfrm>
        </p:spPr>
        <p:txBody>
          <a:bodyPr/>
          <a:lstStyle/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motive of the title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“Covid-19 Impact Analysis”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our project is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Communicate the profound effects of the pandemic on various aspects of society, economy, and public health through data-driven insights and compelling visualizations.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27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E1DEC-2059-78B2-E36D-9D4D11455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1068-9D16-D5D0-470F-F49417F3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sng" dirty="0">
                <a:effectLst/>
                <a:latin typeface="Times New Roman" panose="02020603050405020304" pitchFamily="18" charset="0"/>
              </a:rPr>
              <a:t>Project Domain: Public Health and Data Analysis</a:t>
            </a:r>
            <a:endParaRPr lang="en-IN" sz="3600" b="1" u="sng" dirty="0"/>
          </a:p>
        </p:txBody>
      </p: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C3FD8DA1-90CA-5814-36E8-CE4D4D3BEF19}"/>
              </a:ext>
            </a:extLst>
          </p:cNvPr>
          <p:cNvGraphicFramePr/>
          <p:nvPr/>
        </p:nvGraphicFramePr>
        <p:xfrm>
          <a:off x="1486894" y="1995851"/>
          <a:ext cx="9531626" cy="4166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84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0E3A437-E22C-391E-B8A8-51D97C91BD9E}"/>
              </a:ext>
            </a:extLst>
          </p:cNvPr>
          <p:cNvGrpSpPr/>
          <p:nvPr/>
        </p:nvGrpSpPr>
        <p:grpSpPr>
          <a:xfrm>
            <a:off x="1143000" y="2057400"/>
            <a:ext cx="10100388" cy="3270380"/>
            <a:chOff x="1143000" y="2057400"/>
            <a:chExt cx="10100388" cy="3270380"/>
          </a:xfrm>
        </p:grpSpPr>
        <p:sp>
          <p:nvSpPr>
            <p:cNvPr id="6" name="Arrow: Notched Right 5">
              <a:extLst>
                <a:ext uri="{FF2B5EF4-FFF2-40B4-BE49-F238E27FC236}">
                  <a16:creationId xmlns:a16="http://schemas.microsoft.com/office/drawing/2014/main" id="{35A109CC-A980-306A-87B4-331F3479710F}"/>
                </a:ext>
              </a:extLst>
            </p:cNvPr>
            <p:cNvSpPr/>
            <p:nvPr/>
          </p:nvSpPr>
          <p:spPr>
            <a:xfrm>
              <a:off x="1143000" y="3038514"/>
              <a:ext cx="10100388" cy="1308152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2F668C-FDF7-D416-9E62-DE07B5DF6479}"/>
                </a:ext>
              </a:extLst>
            </p:cNvPr>
            <p:cNvSpPr/>
            <p:nvPr/>
          </p:nvSpPr>
          <p:spPr>
            <a:xfrm>
              <a:off x="1146994" y="2057400"/>
              <a:ext cx="1746607" cy="1308152"/>
            </a:xfrm>
            <a:custGeom>
              <a:avLst/>
              <a:gdLst>
                <a:gd name="connsiteX0" fmla="*/ 0 w 1746607"/>
                <a:gd name="connsiteY0" fmla="*/ 0 h 1308152"/>
                <a:gd name="connsiteX1" fmla="*/ 1746607 w 1746607"/>
                <a:gd name="connsiteY1" fmla="*/ 0 h 1308152"/>
                <a:gd name="connsiteX2" fmla="*/ 1746607 w 1746607"/>
                <a:gd name="connsiteY2" fmla="*/ 1308152 h 1308152"/>
                <a:gd name="connsiteX3" fmla="*/ 0 w 1746607"/>
                <a:gd name="connsiteY3" fmla="*/ 1308152 h 1308152"/>
                <a:gd name="connsiteX4" fmla="*/ 0 w 1746607"/>
                <a:gd name="connsiteY4" fmla="*/ 0 h 130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6607" h="1308152">
                  <a:moveTo>
                    <a:pt x="0" y="0"/>
                  </a:moveTo>
                  <a:lnTo>
                    <a:pt x="1746607" y="0"/>
                  </a:lnTo>
                  <a:lnTo>
                    <a:pt x="1746607" y="1308152"/>
                  </a:lnTo>
                  <a:lnTo>
                    <a:pt x="0" y="130815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/>
                <a:t>Data Collection:</a:t>
              </a:r>
              <a:r>
                <a:rPr lang="en-US" sz="1400" b="0" i="0" kern="1200" dirty="0"/>
                <a:t> Gathering relevant data from reliable sources.</a:t>
              </a:r>
              <a:endParaRPr lang="en-IN" sz="1400" kern="12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DE7786-7412-D07E-F0DE-DBBA2A924438}"/>
                </a:ext>
              </a:extLst>
            </p:cNvPr>
            <p:cNvSpPr/>
            <p:nvPr/>
          </p:nvSpPr>
          <p:spPr>
            <a:xfrm>
              <a:off x="1856779" y="3529071"/>
              <a:ext cx="327038" cy="3270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632C7CF-29EF-417C-5D94-740D6CAA2B3E}"/>
                </a:ext>
              </a:extLst>
            </p:cNvPr>
            <p:cNvSpPr/>
            <p:nvPr/>
          </p:nvSpPr>
          <p:spPr>
            <a:xfrm>
              <a:off x="2980932" y="4019628"/>
              <a:ext cx="1746607" cy="1308152"/>
            </a:xfrm>
            <a:custGeom>
              <a:avLst/>
              <a:gdLst>
                <a:gd name="connsiteX0" fmla="*/ 0 w 1746607"/>
                <a:gd name="connsiteY0" fmla="*/ 0 h 1308152"/>
                <a:gd name="connsiteX1" fmla="*/ 1746607 w 1746607"/>
                <a:gd name="connsiteY1" fmla="*/ 0 h 1308152"/>
                <a:gd name="connsiteX2" fmla="*/ 1746607 w 1746607"/>
                <a:gd name="connsiteY2" fmla="*/ 1308152 h 1308152"/>
                <a:gd name="connsiteX3" fmla="*/ 0 w 1746607"/>
                <a:gd name="connsiteY3" fmla="*/ 1308152 h 1308152"/>
                <a:gd name="connsiteX4" fmla="*/ 0 w 1746607"/>
                <a:gd name="connsiteY4" fmla="*/ 0 h 130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6607" h="1308152">
                  <a:moveTo>
                    <a:pt x="0" y="0"/>
                  </a:moveTo>
                  <a:lnTo>
                    <a:pt x="1746607" y="0"/>
                  </a:lnTo>
                  <a:lnTo>
                    <a:pt x="1746607" y="1308152"/>
                  </a:lnTo>
                  <a:lnTo>
                    <a:pt x="0" y="130815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/>
                <a:t>Data Preprocessing:</a:t>
              </a:r>
              <a:r>
                <a:rPr lang="en-US" sz="1400" b="0" i="0" kern="1200"/>
                <a:t> Cleaning and preparing the data for analysis.</a:t>
              </a:r>
              <a:endParaRPr lang="en-IN" sz="1400" kern="12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3EC229-AB00-4486-DDF9-D544D834C999}"/>
                </a:ext>
              </a:extLst>
            </p:cNvPr>
            <p:cNvSpPr/>
            <p:nvPr/>
          </p:nvSpPr>
          <p:spPr>
            <a:xfrm>
              <a:off x="3690717" y="3529071"/>
              <a:ext cx="327038" cy="3270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F4A62B0-A404-43B9-0B1E-FD2D5F816616}"/>
                </a:ext>
              </a:extLst>
            </p:cNvPr>
            <p:cNvSpPr/>
            <p:nvPr/>
          </p:nvSpPr>
          <p:spPr>
            <a:xfrm>
              <a:off x="4814870" y="2057400"/>
              <a:ext cx="1746607" cy="1308152"/>
            </a:xfrm>
            <a:custGeom>
              <a:avLst/>
              <a:gdLst>
                <a:gd name="connsiteX0" fmla="*/ 0 w 1746607"/>
                <a:gd name="connsiteY0" fmla="*/ 0 h 1308152"/>
                <a:gd name="connsiteX1" fmla="*/ 1746607 w 1746607"/>
                <a:gd name="connsiteY1" fmla="*/ 0 h 1308152"/>
                <a:gd name="connsiteX2" fmla="*/ 1746607 w 1746607"/>
                <a:gd name="connsiteY2" fmla="*/ 1308152 h 1308152"/>
                <a:gd name="connsiteX3" fmla="*/ 0 w 1746607"/>
                <a:gd name="connsiteY3" fmla="*/ 1308152 h 1308152"/>
                <a:gd name="connsiteX4" fmla="*/ 0 w 1746607"/>
                <a:gd name="connsiteY4" fmla="*/ 0 h 130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6607" h="1308152">
                  <a:moveTo>
                    <a:pt x="0" y="0"/>
                  </a:moveTo>
                  <a:lnTo>
                    <a:pt x="1746607" y="0"/>
                  </a:lnTo>
                  <a:lnTo>
                    <a:pt x="1746607" y="1308152"/>
                  </a:lnTo>
                  <a:lnTo>
                    <a:pt x="0" y="130815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/>
                <a:t>Data Analysis: </a:t>
              </a:r>
              <a:r>
                <a:rPr lang="en-US" sz="1400" b="0" i="0" kern="1200" dirty="0"/>
                <a:t>Exploring trends and patterns in the COVID-19 data.</a:t>
              </a:r>
              <a:endParaRPr lang="en-IN" sz="1400" kern="1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755F63-F11F-6A8B-1AE9-C4B39298873F}"/>
                </a:ext>
              </a:extLst>
            </p:cNvPr>
            <p:cNvSpPr/>
            <p:nvPr/>
          </p:nvSpPr>
          <p:spPr>
            <a:xfrm>
              <a:off x="5524655" y="3529071"/>
              <a:ext cx="327038" cy="3270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29C83A-2A66-6D81-30F0-F235DE445A4A}"/>
                </a:ext>
              </a:extLst>
            </p:cNvPr>
            <p:cNvSpPr/>
            <p:nvPr/>
          </p:nvSpPr>
          <p:spPr>
            <a:xfrm>
              <a:off x="6648808" y="4019628"/>
              <a:ext cx="1746607" cy="1308152"/>
            </a:xfrm>
            <a:custGeom>
              <a:avLst/>
              <a:gdLst>
                <a:gd name="connsiteX0" fmla="*/ 0 w 1746607"/>
                <a:gd name="connsiteY0" fmla="*/ 0 h 1308152"/>
                <a:gd name="connsiteX1" fmla="*/ 1746607 w 1746607"/>
                <a:gd name="connsiteY1" fmla="*/ 0 h 1308152"/>
                <a:gd name="connsiteX2" fmla="*/ 1746607 w 1746607"/>
                <a:gd name="connsiteY2" fmla="*/ 1308152 h 1308152"/>
                <a:gd name="connsiteX3" fmla="*/ 0 w 1746607"/>
                <a:gd name="connsiteY3" fmla="*/ 1308152 h 1308152"/>
                <a:gd name="connsiteX4" fmla="*/ 0 w 1746607"/>
                <a:gd name="connsiteY4" fmla="*/ 0 h 130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6607" h="1308152">
                  <a:moveTo>
                    <a:pt x="0" y="0"/>
                  </a:moveTo>
                  <a:lnTo>
                    <a:pt x="1746607" y="0"/>
                  </a:lnTo>
                  <a:lnTo>
                    <a:pt x="1746607" y="1308152"/>
                  </a:lnTo>
                  <a:lnTo>
                    <a:pt x="0" y="130815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/>
                <a:t>Data Visualization: </a:t>
              </a:r>
              <a:r>
                <a:rPr lang="en-US" sz="1400" b="0" i="0" kern="1200"/>
                <a:t>Creating visual representations of the analysis findings.</a:t>
              </a:r>
              <a:endParaRPr lang="en-IN" sz="1400" kern="12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3B6DF2-89A8-B9EA-32A9-9CBA7B85417A}"/>
                </a:ext>
              </a:extLst>
            </p:cNvPr>
            <p:cNvSpPr/>
            <p:nvPr/>
          </p:nvSpPr>
          <p:spPr>
            <a:xfrm>
              <a:off x="7358593" y="3529071"/>
              <a:ext cx="327038" cy="3270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CE14646-ADBB-900F-2A9B-9ACA3CDFAEBB}"/>
                </a:ext>
              </a:extLst>
            </p:cNvPr>
            <p:cNvSpPr/>
            <p:nvPr/>
          </p:nvSpPr>
          <p:spPr>
            <a:xfrm>
              <a:off x="8482746" y="2057400"/>
              <a:ext cx="1746607" cy="1308152"/>
            </a:xfrm>
            <a:custGeom>
              <a:avLst/>
              <a:gdLst>
                <a:gd name="connsiteX0" fmla="*/ 0 w 1746607"/>
                <a:gd name="connsiteY0" fmla="*/ 0 h 1308152"/>
                <a:gd name="connsiteX1" fmla="*/ 1746607 w 1746607"/>
                <a:gd name="connsiteY1" fmla="*/ 0 h 1308152"/>
                <a:gd name="connsiteX2" fmla="*/ 1746607 w 1746607"/>
                <a:gd name="connsiteY2" fmla="*/ 1308152 h 1308152"/>
                <a:gd name="connsiteX3" fmla="*/ 0 w 1746607"/>
                <a:gd name="connsiteY3" fmla="*/ 1308152 h 1308152"/>
                <a:gd name="connsiteX4" fmla="*/ 0 w 1746607"/>
                <a:gd name="connsiteY4" fmla="*/ 0 h 130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6607" h="1308152">
                  <a:moveTo>
                    <a:pt x="0" y="0"/>
                  </a:moveTo>
                  <a:lnTo>
                    <a:pt x="1746607" y="0"/>
                  </a:lnTo>
                  <a:lnTo>
                    <a:pt x="1746607" y="1308152"/>
                  </a:lnTo>
                  <a:lnTo>
                    <a:pt x="0" y="130815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/>
                <a:t>Interpretation:</a:t>
              </a:r>
              <a:r>
                <a:rPr lang="en-US" sz="1400" b="0" i="0" kern="1200"/>
                <a:t> Drawing conclusions about the impact of COVID-19.</a:t>
              </a:r>
              <a:endParaRPr lang="en-IN" sz="1400" kern="1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8449C0A-7277-59E8-4D77-663F7EBF7920}"/>
                </a:ext>
              </a:extLst>
            </p:cNvPr>
            <p:cNvSpPr/>
            <p:nvPr/>
          </p:nvSpPr>
          <p:spPr>
            <a:xfrm>
              <a:off x="9192531" y="3529071"/>
              <a:ext cx="327038" cy="3270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83046B-5D0A-5D09-3449-4794310A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u="sng">
                <a:latin typeface="Times New Roman" panose="02020603050405020304" pitchFamily="18" charset="0"/>
              </a:rPr>
              <a:t>Project Architecture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09646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B4F07-C617-A6C1-9034-7A3E96457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105" y="2537926"/>
            <a:ext cx="6750698" cy="1614196"/>
          </a:xfrm>
        </p:spPr>
        <p:txBody>
          <a:bodyPr>
            <a:normAutofit fontScale="40000" lnSpcReduction="20000"/>
          </a:bodyPr>
          <a:lstStyle/>
          <a:p>
            <a:pPr marL="45720" indent="0">
              <a:buNone/>
            </a:pPr>
            <a:r>
              <a:rPr lang="en-IN" sz="22000" dirty="0"/>
              <a:t>Thank you!!</a:t>
            </a:r>
          </a:p>
          <a:p>
            <a:pPr marL="45720" indent="0">
              <a:buNone/>
            </a:pPr>
            <a:r>
              <a:rPr lang="en-IN" sz="4400" dirty="0">
                <a:sym typeface="Wingdings" panose="05000000000000000000" pitchFamily="2" charset="2"/>
              </a:rPr>
              <a:t>          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52247-8C15-5314-3D77-275C365CACE2}"/>
              </a:ext>
            </a:extLst>
          </p:cNvPr>
          <p:cNvSpPr txBox="1"/>
          <p:nvPr/>
        </p:nvSpPr>
        <p:spPr>
          <a:xfrm>
            <a:off x="5311450" y="3578290"/>
            <a:ext cx="20527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lang="en-IN" sz="11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9089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71</TotalTime>
  <Words>200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Times New Roman</vt:lpstr>
      <vt:lpstr>Wingdings</vt:lpstr>
      <vt:lpstr>Basis</vt:lpstr>
      <vt:lpstr>CSE2015   </vt:lpstr>
      <vt:lpstr>TEAM</vt:lpstr>
      <vt:lpstr>Covid-19 impacts analysis</vt:lpstr>
      <vt:lpstr>The Main Objective </vt:lpstr>
      <vt:lpstr>Project Domain: Public Health and Data Analysis</vt:lpstr>
      <vt:lpstr>Project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CSE2015</dc:title>
  <dc:creator>Kishan K</dc:creator>
  <cp:lastModifiedBy>Richard Sylvester</cp:lastModifiedBy>
  <cp:revision>6</cp:revision>
  <dcterms:created xsi:type="dcterms:W3CDTF">2024-03-18T15:20:12Z</dcterms:created>
  <dcterms:modified xsi:type="dcterms:W3CDTF">2024-03-18T19:28:04Z</dcterms:modified>
</cp:coreProperties>
</file>