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0" r:id="rId8"/>
    <p:sldId id="261" r:id="rId9"/>
    <p:sldId id="262" r:id="rId10"/>
    <p:sldId id="263" r:id="rId11"/>
    <p:sldId id="264" r:id="rId12"/>
    <p:sldId id="265"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7A4EB-4BDF-461F-8303-7A0895819DAA}" v="3" dt="2024-01-13T03:51:42.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gowda" userId="eaac7588edd5766b" providerId="LiveId" clId="{2967A4EB-4BDF-461F-8303-7A0895819DAA}"/>
    <pc:docChg chg="custSel modSld">
      <pc:chgData name="kishan gowda" userId="eaac7588edd5766b" providerId="LiveId" clId="{2967A4EB-4BDF-461F-8303-7A0895819DAA}" dt="2024-01-13T03:52:45.811" v="37" actId="14100"/>
      <pc:docMkLst>
        <pc:docMk/>
      </pc:docMkLst>
      <pc:sldChg chg="addSp delSp modSp mod">
        <pc:chgData name="kishan gowda" userId="eaac7588edd5766b" providerId="LiveId" clId="{2967A4EB-4BDF-461F-8303-7A0895819DAA}" dt="2024-01-13T03:52:45.811" v="37" actId="14100"/>
        <pc:sldMkLst>
          <pc:docMk/>
          <pc:sldMk cId="625457801" sldId="268"/>
        </pc:sldMkLst>
        <pc:spChg chg="del">
          <ac:chgData name="kishan gowda" userId="eaac7588edd5766b" providerId="LiveId" clId="{2967A4EB-4BDF-461F-8303-7A0895819DAA}" dt="2024-01-13T03:45:03.187" v="0"/>
          <ac:spMkLst>
            <pc:docMk/>
            <pc:sldMk cId="625457801" sldId="268"/>
            <ac:spMk id="3" creationId="{00000000-0000-0000-0000-000000000000}"/>
          </ac:spMkLst>
        </pc:spChg>
        <pc:spChg chg="add del mod">
          <ac:chgData name="kishan gowda" userId="eaac7588edd5766b" providerId="LiveId" clId="{2967A4EB-4BDF-461F-8303-7A0895819DAA}" dt="2024-01-13T03:46:39.137" v="3"/>
          <ac:spMkLst>
            <pc:docMk/>
            <pc:sldMk cId="625457801" sldId="268"/>
            <ac:spMk id="6" creationId="{8AB9E184-D8BA-2096-6072-8F72A3094729}"/>
          </ac:spMkLst>
        </pc:spChg>
        <pc:spChg chg="add del mod">
          <ac:chgData name="kishan gowda" userId="eaac7588edd5766b" providerId="LiveId" clId="{2967A4EB-4BDF-461F-8303-7A0895819DAA}" dt="2024-01-13T03:48:13.656" v="5" actId="22"/>
          <ac:spMkLst>
            <pc:docMk/>
            <pc:sldMk cId="625457801" sldId="268"/>
            <ac:spMk id="9" creationId="{343F0369-392D-309A-E998-DC956F5584A8}"/>
          </ac:spMkLst>
        </pc:spChg>
        <pc:graphicFrameChg chg="add del mod">
          <ac:chgData name="kishan gowda" userId="eaac7588edd5766b" providerId="LiveId" clId="{2967A4EB-4BDF-461F-8303-7A0895819DAA}" dt="2024-01-13T03:45:09.695" v="2" actId="478"/>
          <ac:graphicFrameMkLst>
            <pc:docMk/>
            <pc:sldMk cId="625457801" sldId="268"/>
            <ac:graphicFrameMk id="4" creationId="{FFA845B8-9966-73CE-29FC-C94369C761AD}"/>
          </ac:graphicFrameMkLst>
        </pc:graphicFrameChg>
        <pc:graphicFrameChg chg="add del mod">
          <ac:chgData name="kishan gowda" userId="eaac7588edd5766b" providerId="LiveId" clId="{2967A4EB-4BDF-461F-8303-7A0895819DAA}" dt="2024-01-13T03:46:40.843" v="4" actId="478"/>
          <ac:graphicFrameMkLst>
            <pc:docMk/>
            <pc:sldMk cId="625457801" sldId="268"/>
            <ac:graphicFrameMk id="7" creationId="{57870391-94B1-5493-F1C6-7FCA5D90BB59}"/>
          </ac:graphicFrameMkLst>
        </pc:graphicFrameChg>
        <pc:picChg chg="add mod ord">
          <ac:chgData name="kishan gowda" userId="eaac7588edd5766b" providerId="LiveId" clId="{2967A4EB-4BDF-461F-8303-7A0895819DAA}" dt="2024-01-13T03:50:44.360" v="17" actId="14100"/>
          <ac:picMkLst>
            <pc:docMk/>
            <pc:sldMk cId="625457801" sldId="268"/>
            <ac:picMk id="11" creationId="{5F3A207C-8CB3-7ED6-C35A-F305347C1E35}"/>
          </ac:picMkLst>
        </pc:picChg>
        <pc:picChg chg="add mod">
          <ac:chgData name="kishan gowda" userId="eaac7588edd5766b" providerId="LiveId" clId="{2967A4EB-4BDF-461F-8303-7A0895819DAA}" dt="2024-01-13T03:51:27.769" v="24" actId="1076"/>
          <ac:picMkLst>
            <pc:docMk/>
            <pc:sldMk cId="625457801" sldId="268"/>
            <ac:picMk id="13" creationId="{4D40733A-476E-AFA2-3EEB-282B28BF94DA}"/>
          </ac:picMkLst>
        </pc:picChg>
        <pc:picChg chg="add mod">
          <ac:chgData name="kishan gowda" userId="eaac7588edd5766b" providerId="LiveId" clId="{2967A4EB-4BDF-461F-8303-7A0895819DAA}" dt="2024-01-13T03:52:30.491" v="35" actId="1076"/>
          <ac:picMkLst>
            <pc:docMk/>
            <pc:sldMk cId="625457801" sldId="268"/>
            <ac:picMk id="15" creationId="{53B89E30-5AFA-CD50-1FA1-623C0E9E1719}"/>
          </ac:picMkLst>
        </pc:picChg>
        <pc:picChg chg="add mod">
          <ac:chgData name="kishan gowda" userId="eaac7588edd5766b" providerId="LiveId" clId="{2967A4EB-4BDF-461F-8303-7A0895819DAA}" dt="2024-01-13T03:52:45.811" v="37" actId="14100"/>
          <ac:picMkLst>
            <pc:docMk/>
            <pc:sldMk cId="625457801" sldId="268"/>
            <ac:picMk id="17" creationId="{B1D81ADC-DC15-0428-7209-0ED2E07826F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PROJECT TITLE</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09287138"/>
              </p:ext>
            </p:extLst>
          </p:nvPr>
        </p:nvGraphicFramePr>
        <p:xfrm>
          <a:off x="630904" y="3274141"/>
          <a:ext cx="5418666" cy="2854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20201CSE0538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    NIKSHITH K 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solidFill>
                            <a:schemeClr val="tx1"/>
                          </a:solidFill>
                        </a:rPr>
                        <a:t>20201CSE0558</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rPr>
                        <a:t>NAVEEN R</a:t>
                      </a:r>
                    </a:p>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solidFill>
                            <a:schemeClr val="tx1"/>
                          </a:solidFill>
                        </a:rPr>
                        <a:t>20201CSE0541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solidFill>
                            <a:schemeClr val="tx1"/>
                          </a:solidFill>
                        </a:rPr>
                        <a:t>            KISHAN GOWDA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700" b="1" dirty="0">
                <a:solidFill>
                  <a:schemeClr val="tx1"/>
                </a:solidFill>
                <a:effectLst/>
              </a:rPr>
              <a:t>Joseph Michael </a:t>
            </a:r>
            <a:r>
              <a:rPr lang="en-GB" sz="1700" b="1" dirty="0" err="1">
                <a:solidFill>
                  <a:schemeClr val="tx1"/>
                </a:solidFill>
                <a:effectLst/>
              </a:rPr>
              <a:t>Jerard</a:t>
            </a:r>
            <a:r>
              <a:rPr lang="en-GB" sz="1700" b="1" dirty="0">
                <a:solidFill>
                  <a:schemeClr val="tx1"/>
                </a:solidFill>
                <a:effectLst/>
              </a:rPr>
              <a:t> V</a:t>
            </a:r>
          </a:p>
          <a:p>
            <a:pPr algn="l"/>
            <a:r>
              <a:rPr lang="en-GB" sz="1700" dirty="0">
                <a:solidFill>
                  <a:schemeClr val="tx1"/>
                </a:solidFill>
              </a:rPr>
              <a:t>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sz="1700" dirty="0">
              <a:solidFill>
                <a:schemeClr val="tx1"/>
              </a:solidFill>
            </a:endParaRP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6557"/>
          </a:xfrm>
        </p:spPr>
        <p:txBody>
          <a:bodyPr/>
          <a:lstStyle/>
          <a:p>
            <a:r>
              <a:rPr lang="en-GB" b="1" dirty="0"/>
              <a:t>Outcomes / Results Obtained</a:t>
            </a:r>
          </a:p>
        </p:txBody>
      </p:sp>
      <p:sp>
        <p:nvSpPr>
          <p:cNvPr id="3" name="Content Placeholder 2"/>
          <p:cNvSpPr>
            <a:spLocks noGrp="1"/>
          </p:cNvSpPr>
          <p:nvPr>
            <p:ph idx="1"/>
          </p:nvPr>
        </p:nvSpPr>
        <p:spPr>
          <a:xfrm>
            <a:off x="429209" y="1091682"/>
            <a:ext cx="10924592" cy="5085281"/>
          </a:xfrm>
        </p:spPr>
        <p:txBody>
          <a:bodyPr>
            <a:normAutofit fontScale="25000" lnSpcReduction="20000"/>
          </a:bodyPr>
          <a:lstStyle/>
          <a:p>
            <a:pPr marL="0" lvl="0" indent="0" algn="just">
              <a:buNone/>
            </a:pPr>
            <a:r>
              <a:rPr lang="en-US" sz="7200" dirty="0">
                <a:effectLst/>
                <a:latin typeface="Times New Roman" panose="02020603050405020304" pitchFamily="18" charset="0"/>
                <a:ea typeface="Times New Roman" panose="02020603050405020304" pitchFamily="18" charset="0"/>
              </a:rPr>
              <a:t>1.</a:t>
            </a:r>
            <a:r>
              <a:rPr lang="en-US" sz="7200" b="1" dirty="0">
                <a:effectLst/>
                <a:latin typeface="Times New Roman" panose="02020603050405020304" pitchFamily="18" charset="0"/>
                <a:ea typeface="Times New Roman" panose="02020603050405020304" pitchFamily="18" charset="0"/>
              </a:rPr>
              <a:t>Enhanced Patient Access</a:t>
            </a:r>
            <a:r>
              <a:rPr lang="en-US" sz="7200" b="1" dirty="0">
                <a:latin typeface="Times New Roman" panose="02020603050405020304" pitchFamily="18" charset="0"/>
                <a:ea typeface="Times New Roman" panose="02020603050405020304" pitchFamily="18" charset="0"/>
              </a:rPr>
              <a:t>:</a:t>
            </a:r>
            <a:r>
              <a:rPr lang="en-US" sz="7200" dirty="0">
                <a:effectLst/>
                <a:latin typeface="Times New Roman" panose="02020603050405020304" pitchFamily="18" charset="0"/>
                <a:ea typeface="Times New Roman" panose="02020603050405020304" pitchFamily="18" charset="0"/>
              </a:rPr>
              <a:t> Medicab services have significantly increased accessibility to healthcare facilities, particularly benefiting individuals with limited mobility, disabilities, or those residing in remote areas. The availability of reliable transportation has facilitated timely access to medical appointments and treatments. </a:t>
            </a:r>
            <a:endParaRPr lang="en-IN" sz="7200" dirty="0">
              <a:effectLst/>
              <a:latin typeface="Times New Roman" panose="02020603050405020304" pitchFamily="18" charset="0"/>
              <a:ea typeface="Times New Roman" panose="02020603050405020304" pitchFamily="18" charset="0"/>
            </a:endParaRPr>
          </a:p>
          <a:p>
            <a:pPr marL="0" lvl="0" indent="0" algn="just">
              <a:buNone/>
            </a:pPr>
            <a:r>
              <a:rPr lang="en-US" sz="7200" dirty="0">
                <a:effectLst/>
                <a:latin typeface="Times New Roman" panose="02020603050405020304" pitchFamily="18" charset="0"/>
                <a:ea typeface="Times New Roman" panose="02020603050405020304" pitchFamily="18" charset="0"/>
              </a:rPr>
              <a:t>2.</a:t>
            </a:r>
            <a:r>
              <a:rPr lang="en-US" sz="7200" b="1" dirty="0">
                <a:effectLst/>
                <a:latin typeface="Times New Roman" panose="02020603050405020304" pitchFamily="18" charset="0"/>
                <a:ea typeface="Times New Roman" panose="02020603050405020304" pitchFamily="18" charset="0"/>
              </a:rPr>
              <a:t>Reduced Missed Appointments</a:t>
            </a:r>
            <a:r>
              <a:rPr lang="en-US" sz="7200" b="1" dirty="0">
                <a:latin typeface="Times New Roman" panose="02020603050405020304" pitchFamily="18" charset="0"/>
                <a:ea typeface="Times New Roman" panose="02020603050405020304" pitchFamily="18" charset="0"/>
              </a:rPr>
              <a:t>:</a:t>
            </a:r>
            <a:r>
              <a:rPr lang="en-US" sz="7200" dirty="0">
                <a:effectLst/>
                <a:latin typeface="Times New Roman" panose="02020603050405020304" pitchFamily="18" charset="0"/>
                <a:ea typeface="Times New Roman" panose="02020603050405020304" pitchFamily="18" charset="0"/>
              </a:rPr>
              <a:t> The implementation of efficient scheduling systems and real-time tracking has led to a reduction in missed or delayed medical appointments. Patients can rely on Medicab services for prompt and timely transportation, improving adherence to healthcare schedules.</a:t>
            </a:r>
            <a:endParaRPr lang="en-IN" sz="7200" dirty="0">
              <a:effectLst/>
              <a:latin typeface="Times New Roman" panose="02020603050405020304" pitchFamily="18" charset="0"/>
              <a:ea typeface="Times New Roman" panose="02020603050405020304" pitchFamily="18" charset="0"/>
            </a:endParaRPr>
          </a:p>
          <a:p>
            <a:pPr marL="0" indent="0" algn="just">
              <a:buNone/>
            </a:pPr>
            <a:r>
              <a:rPr lang="en-US" sz="7200" dirty="0">
                <a:effectLst/>
                <a:latin typeface="Times New Roman" panose="02020603050405020304" pitchFamily="18" charset="0"/>
                <a:ea typeface="Times New Roman" panose="02020603050405020304" pitchFamily="18" charset="0"/>
              </a:rPr>
              <a:t> 3.</a:t>
            </a:r>
            <a:r>
              <a:rPr lang="en-US" sz="7200" b="1" dirty="0">
                <a:effectLst/>
                <a:latin typeface="Times New Roman" panose="02020603050405020304" pitchFamily="18" charset="0"/>
                <a:ea typeface="Times New Roman" panose="02020603050405020304" pitchFamily="18" charset="0"/>
              </a:rPr>
              <a:t>Improved Patient Satisfaction</a:t>
            </a:r>
            <a:r>
              <a:rPr lang="en-US" sz="7200" b="1" dirty="0">
                <a:latin typeface="Times New Roman" panose="02020603050405020304" pitchFamily="18" charset="0"/>
                <a:ea typeface="Times New Roman" panose="02020603050405020304" pitchFamily="18" charset="0"/>
              </a:rPr>
              <a:t>:</a:t>
            </a:r>
            <a:r>
              <a:rPr lang="en-US" sz="7200" dirty="0">
                <a:effectLst/>
                <a:latin typeface="Times New Roman" panose="02020603050405020304" pitchFamily="18" charset="0"/>
                <a:ea typeface="Times New Roman" panose="02020603050405020304" pitchFamily="18" charset="0"/>
              </a:rPr>
              <a:t> The user-friendly nature of Medicab applications and the convenience they offer in scheduling rides have positively impacted patient satisfaction. The transparent tracking system allows patients to monitor their transportation in real-time, contributing to an overall positive experience.</a:t>
            </a:r>
            <a:endParaRPr lang="en-IN" sz="7200" dirty="0">
              <a:effectLst/>
              <a:latin typeface="Times New Roman" panose="02020603050405020304" pitchFamily="18" charset="0"/>
              <a:ea typeface="Times New Roman" panose="02020603050405020304" pitchFamily="18" charset="0"/>
            </a:endParaRPr>
          </a:p>
          <a:p>
            <a:pPr marL="0" indent="0" algn="just">
              <a:buNone/>
            </a:pPr>
            <a:r>
              <a:rPr lang="en-US" sz="7200" dirty="0">
                <a:effectLst/>
                <a:latin typeface="Times New Roman" panose="02020603050405020304" pitchFamily="18" charset="0"/>
                <a:ea typeface="Times New Roman" panose="02020603050405020304" pitchFamily="18" charset="0"/>
              </a:rPr>
              <a:t> 4.</a:t>
            </a:r>
            <a:r>
              <a:rPr lang="en-US" sz="7200" b="1" dirty="0">
                <a:effectLst/>
                <a:latin typeface="Times New Roman" panose="02020603050405020304" pitchFamily="18" charset="0"/>
                <a:ea typeface="Times New Roman" panose="02020603050405020304" pitchFamily="18" charset="0"/>
              </a:rPr>
              <a:t>Streamlined Operations for Healthcare Providers:</a:t>
            </a:r>
            <a:r>
              <a:rPr lang="en-US" sz="7200" dirty="0">
                <a:effectLst/>
                <a:latin typeface="Times New Roman" panose="02020603050405020304" pitchFamily="18" charset="0"/>
                <a:ea typeface="Times New Roman" panose="02020603050405020304" pitchFamily="18" charset="0"/>
              </a:rPr>
              <a:t> Medicab services have streamlined transportation logistics for healthcare providers. Optimized routes and efficient coordination have led to improved operational efficiency, allowing healthcare facilities to focus more on delivering quality care.</a:t>
            </a:r>
            <a:endParaRPr lang="en-IN" sz="7200" dirty="0">
              <a:effectLst/>
              <a:latin typeface="Times New Roman" panose="02020603050405020304" pitchFamily="18" charset="0"/>
              <a:ea typeface="Times New Roman" panose="02020603050405020304" pitchFamily="18" charset="0"/>
            </a:endParaRPr>
          </a:p>
          <a:p>
            <a:pPr marL="0" indent="0" algn="just">
              <a:buNone/>
            </a:pPr>
            <a:r>
              <a:rPr lang="en-US" sz="7200" dirty="0">
                <a:effectLst/>
                <a:latin typeface="Times New Roman" panose="02020603050405020304" pitchFamily="18" charset="0"/>
                <a:ea typeface="Times New Roman" panose="02020603050405020304" pitchFamily="18" charset="0"/>
              </a:rPr>
              <a:t> 5.</a:t>
            </a:r>
            <a:r>
              <a:rPr lang="en-US" sz="7200" b="1" dirty="0">
                <a:effectLst/>
                <a:latin typeface="Times New Roman" panose="02020603050405020304" pitchFamily="18" charset="0"/>
                <a:ea typeface="Times New Roman" panose="02020603050405020304" pitchFamily="18" charset="0"/>
              </a:rPr>
              <a:t>Cost-Effective Solutions:</a:t>
            </a:r>
            <a:r>
              <a:rPr lang="en-US" sz="7200" dirty="0">
                <a:effectLst/>
                <a:latin typeface="Times New Roman" panose="02020603050405020304" pitchFamily="18" charset="0"/>
                <a:ea typeface="Times New Roman" panose="02020603050405020304" pitchFamily="18" charset="0"/>
              </a:rPr>
              <a:t> Through route optimization and resource management, Medicab services have demonstrated cost-effectiveness for both patients and healthcare providers. This ensures that transportation services are efficient and economically viable.</a:t>
            </a:r>
            <a:endParaRPr lang="en-IN" sz="7200" dirty="0">
              <a:effectLst/>
              <a:latin typeface="Times New Roman" panose="02020603050405020304" pitchFamily="18" charset="0"/>
              <a:ea typeface="Times New Roman" panose="02020603050405020304" pitchFamily="18" charset="0"/>
            </a:endParaRPr>
          </a:p>
          <a:p>
            <a:pPr marL="0" indent="0" algn="just">
              <a:buNone/>
            </a:pPr>
            <a:r>
              <a:rPr lang="en-US" sz="7200" dirty="0">
                <a:effectLst/>
                <a:latin typeface="Times New Roman" panose="02020603050405020304" pitchFamily="18" charset="0"/>
                <a:ea typeface="Times New Roman" panose="02020603050405020304" pitchFamily="18" charset="0"/>
              </a:rPr>
              <a:t> 6.</a:t>
            </a:r>
            <a:r>
              <a:rPr lang="en-US" sz="7200" b="1" dirty="0">
                <a:effectLst/>
                <a:latin typeface="Times New Roman" panose="02020603050405020304" pitchFamily="18" charset="0"/>
                <a:ea typeface="Times New Roman" panose="02020603050405020304" pitchFamily="18" charset="0"/>
              </a:rPr>
              <a:t>Positive Impact on Health Outcomes: </a:t>
            </a:r>
            <a:r>
              <a:rPr lang="en-US" sz="7200" dirty="0">
                <a:effectLst/>
                <a:latin typeface="Times New Roman" panose="02020603050405020304" pitchFamily="18" charset="0"/>
                <a:ea typeface="Times New Roman" panose="02020603050405020304" pitchFamily="18" charset="0"/>
              </a:rPr>
              <a:t>By addressing transportation barriers, Medicab services have played a role in positively influencing health outcomes. Patients can access healthcare facilities in a timely manner, contributing to better management of chronic conditions and overall health improvement.</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7200"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7200" b="1"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fontScale="77500" lnSpcReduction="20000"/>
          </a:bodyPr>
          <a:lstStyle/>
          <a:p>
            <a:pPr marL="342900" lvl="0" indent="-342900">
              <a:lnSpc>
                <a:spcPct val="107000"/>
              </a:lnSpc>
              <a:buFont typeface="Symbol" panose="05050102010706020507" pitchFamily="18" charset="2"/>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Currently, there is not much development in the field of mobile application-based health services, with only a few projects working to aid ambulances. It is our attempt to change the scenario through this project by providing a more user-friendly experience. This will be beneficial for the users in case of any type of emergencies as it saves time which gets consumed in searching for the ambulance by other means. The project also hopes to assist the ambulance drivers by providing the most efficient path right from picking up the patient to reaching the hospital. </a:t>
            </a:r>
          </a:p>
          <a:p>
            <a:pPr marL="342900" lvl="0" indent="-342900">
              <a:lnSpc>
                <a:spcPct val="107000"/>
              </a:lnSpc>
              <a:buFont typeface="Symbol" panose="05050102010706020507" pitchFamily="18" charset="2"/>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When both the user and the driver are benefitted in this way, it will lead to the bridging of the communication gap between them, thus ensuring that timely emergency medical service is provided to the patient and their likelihood of treatment and survival is maximized.</a:t>
            </a:r>
          </a:p>
          <a:p>
            <a:pPr marL="342900" lvl="0" indent="-342900">
              <a:lnSpc>
                <a:spcPct val="107000"/>
              </a:lnSpc>
              <a:spcAft>
                <a:spcPts val="800"/>
              </a:spcAft>
              <a:buFont typeface="Symbol" panose="05050102010706020507" pitchFamily="18" charset="2"/>
              <a:buChar char=""/>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Our conclusion is we have developed our project and if it works as we have expected then it will be very successful application which will be useful in our day-to-day life. And according with smart city project we will be able to go one step forward in health sector also.</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373224" y="1315616"/>
            <a:ext cx="10980576" cy="4861347"/>
          </a:xfrm>
        </p:spPr>
        <p:txBody>
          <a:bodyPr>
            <a:normAutofit fontScale="25000" lnSpcReduction="20000"/>
          </a:bodyPr>
          <a:lstStyle/>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Rajesh, Rupali &amp; Chincholkar, </a:t>
            </a:r>
            <a:r>
              <a:rPr lang="en-US" sz="7200" dirty="0" err="1">
                <a:effectLst/>
                <a:latin typeface="Times New Roman" panose="02020603050405020304" pitchFamily="18" charset="0"/>
                <a:ea typeface="SimSun" panose="02010600030101010101" pitchFamily="2" charset="-122"/>
              </a:rPr>
              <a:t>Snehal</a:t>
            </a:r>
            <a:r>
              <a:rPr lang="en-US" sz="7200" dirty="0">
                <a:effectLst/>
                <a:latin typeface="Times New Roman" panose="02020603050405020304" pitchFamily="18" charset="0"/>
                <a:ea typeface="SimSun" panose="02010600030101010101" pitchFamily="2" charset="-122"/>
              </a:rPr>
              <a:t>. (2018). A Study on Consumer Perception of Ola and Uber Taxi Services. 3. 25-31. 10.17010/</a:t>
            </a:r>
            <a:r>
              <a:rPr lang="en-US" sz="7200" dirty="0" err="1">
                <a:effectLst/>
                <a:latin typeface="Times New Roman" panose="02020603050405020304" pitchFamily="18" charset="0"/>
                <a:ea typeface="SimSun" panose="02010600030101010101" pitchFamily="2" charset="-122"/>
              </a:rPr>
              <a:t>ijcs</a:t>
            </a:r>
            <a:r>
              <a:rPr lang="en-US" sz="7200" dirty="0">
                <a:effectLst/>
                <a:latin typeface="Times New Roman" panose="02020603050405020304" pitchFamily="18" charset="0"/>
                <a:ea typeface="SimSun" panose="02010600030101010101" pitchFamily="2" charset="-122"/>
              </a:rPr>
              <a:t>/2018/v3/i5/138779. </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Mrs. Chavan </a:t>
            </a:r>
            <a:r>
              <a:rPr lang="en-US" sz="7200" dirty="0" err="1">
                <a:effectLst/>
                <a:latin typeface="Times New Roman" panose="02020603050405020304" pitchFamily="18" charset="0"/>
                <a:ea typeface="SimSun" panose="02010600030101010101" pitchFamily="2" charset="-122"/>
              </a:rPr>
              <a:t>PragatiP</a:t>
            </a:r>
            <a:r>
              <a:rPr lang="en-US" sz="7200" dirty="0">
                <a:effectLst/>
                <a:latin typeface="Times New Roman" panose="02020603050405020304" pitchFamily="18" charset="0"/>
                <a:ea typeface="SimSun" panose="02010600030101010101" pitchFamily="2" charset="-122"/>
              </a:rPr>
              <a:t>., </a:t>
            </a:r>
            <a:r>
              <a:rPr lang="en-US" sz="7200" dirty="0" err="1">
                <a:effectLst/>
                <a:latin typeface="Times New Roman" panose="02020603050405020304" pitchFamily="18" charset="0"/>
                <a:ea typeface="SimSun" panose="02010600030101010101" pitchFamily="2" charset="-122"/>
              </a:rPr>
              <a:t>Ms.Thosar</a:t>
            </a:r>
            <a:r>
              <a:rPr lang="en-US" sz="7200" dirty="0">
                <a:effectLst/>
                <a:latin typeface="Times New Roman" panose="02020603050405020304" pitchFamily="18" charset="0"/>
                <a:ea typeface="SimSun" panose="02010600030101010101" pitchFamily="2" charset="-122"/>
              </a:rPr>
              <a:t> Mrunal R.,Ms. Panchal Sudha, Ms. </a:t>
            </a:r>
            <a:r>
              <a:rPr lang="en-US" sz="7200" dirty="0" err="1">
                <a:effectLst/>
                <a:latin typeface="Times New Roman" panose="02020603050405020304" pitchFamily="18" charset="0"/>
                <a:ea typeface="SimSun" panose="02010600030101010101" pitchFamily="2" charset="-122"/>
              </a:rPr>
              <a:t>Bandel</a:t>
            </a:r>
            <a:r>
              <a:rPr lang="en-US" sz="7200" dirty="0">
                <a:effectLst/>
                <a:latin typeface="Times New Roman" panose="02020603050405020304" pitchFamily="18" charset="0"/>
                <a:ea typeface="SimSun" panose="02010600030101010101" pitchFamily="2" charset="-122"/>
              </a:rPr>
              <a:t> Pooja D, “Ambulance Service”, International Journal of Advanced Research in Computer and Communication Engineering, Vol-5, Issue-2,2019, pages 2395-4396 </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 Sareen Fathima, </a:t>
            </a:r>
            <a:r>
              <a:rPr lang="en-US" sz="7200" dirty="0" err="1">
                <a:effectLst/>
                <a:latin typeface="Times New Roman" panose="02020603050405020304" pitchFamily="18" charset="0"/>
                <a:ea typeface="SimSun" panose="02010600030101010101" pitchFamily="2" charset="-122"/>
              </a:rPr>
              <a:t>Suzaifa</a:t>
            </a:r>
            <a:r>
              <a:rPr lang="en-US" sz="7200" dirty="0">
                <a:effectLst/>
                <a:latin typeface="Times New Roman" panose="02020603050405020304" pitchFamily="18" charset="0"/>
                <a:ea typeface="SimSun" panose="02010600030101010101" pitchFamily="2" charset="-122"/>
              </a:rPr>
              <a:t>, Abdo H </a:t>
            </a:r>
            <a:r>
              <a:rPr lang="en-US" sz="7200" dirty="0" err="1">
                <a:effectLst/>
                <a:latin typeface="Times New Roman" panose="02020603050405020304" pitchFamily="18" charset="0"/>
                <a:ea typeface="SimSun" panose="02010600030101010101" pitchFamily="2" charset="-122"/>
              </a:rPr>
              <a:t>Guroob</a:t>
            </a:r>
            <a:r>
              <a:rPr lang="en-US" sz="7200" dirty="0">
                <a:effectLst/>
                <a:latin typeface="Times New Roman" panose="02020603050405020304" pitchFamily="18" charset="0"/>
                <a:ea typeface="SimSun" panose="02010600030101010101" pitchFamily="2" charset="-122"/>
              </a:rPr>
              <a:t>, Mustafa </a:t>
            </a:r>
            <a:r>
              <a:rPr lang="en-US" sz="7200" dirty="0" err="1">
                <a:effectLst/>
                <a:latin typeface="Times New Roman" panose="02020603050405020304" pitchFamily="18" charset="0"/>
                <a:ea typeface="SimSun" panose="02010600030101010101" pitchFamily="2" charset="-122"/>
              </a:rPr>
              <a:t>Basthikodi</a:t>
            </a:r>
            <a:r>
              <a:rPr lang="en-US" sz="7200" dirty="0">
                <a:effectLst/>
                <a:latin typeface="Times New Roman" panose="02020603050405020304" pitchFamily="18" charset="0"/>
                <a:ea typeface="SimSun" panose="02010600030101010101" pitchFamily="2" charset="-122"/>
              </a:rPr>
              <a:t>, “An Efficient Application Model of Smart Ambulance Support (108) Services”, International Journal of Innovative Technology and Exploring Engineering (IJITEE) ISSN: 2278-3075, Volume-8, Issue- 6S4, April 2019 </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Shekar, Smitha, Narendra Kumar, Usha Rani, </a:t>
            </a:r>
            <a:r>
              <a:rPr lang="en-US" sz="7200" dirty="0" err="1">
                <a:effectLst/>
                <a:latin typeface="Times New Roman" panose="02020603050405020304" pitchFamily="18" charset="0"/>
                <a:ea typeface="SimSun" panose="02010600030101010101" pitchFamily="2" charset="-122"/>
              </a:rPr>
              <a:t>Divyashree</a:t>
            </a:r>
            <a:r>
              <a:rPr lang="en-US" sz="7200" dirty="0">
                <a:effectLst/>
                <a:latin typeface="Times New Roman" panose="02020603050405020304" pitchFamily="18" charset="0"/>
                <a:ea typeface="SimSun" panose="02010600030101010101" pitchFamily="2" charset="-122"/>
              </a:rPr>
              <a:t>, Gayatri George and </a:t>
            </a:r>
            <a:r>
              <a:rPr lang="en-US" sz="7200" dirty="0" err="1">
                <a:effectLst/>
                <a:latin typeface="Times New Roman" panose="02020603050405020304" pitchFamily="18" charset="0"/>
                <a:ea typeface="SimSun" panose="02010600030101010101" pitchFamily="2" charset="-122"/>
              </a:rPr>
              <a:t>Aparajitha</a:t>
            </a:r>
            <a:r>
              <a:rPr lang="en-US" sz="7200" dirty="0">
                <a:effectLst/>
                <a:latin typeface="Times New Roman" panose="02020603050405020304" pitchFamily="18" charset="0"/>
                <a:ea typeface="SimSun" panose="02010600030101010101" pitchFamily="2" charset="-122"/>
              </a:rPr>
              <a:t> Murali. “GPS Based Shortest Path for Ambulances using VANETs.”</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 Monika Sharma and Sudha </a:t>
            </a:r>
            <a:r>
              <a:rPr lang="en-US" sz="7200" dirty="0" err="1">
                <a:effectLst/>
                <a:latin typeface="Times New Roman" panose="02020603050405020304" pitchFamily="18" charset="0"/>
                <a:ea typeface="SimSun" panose="02010600030101010101" pitchFamily="2" charset="-122"/>
              </a:rPr>
              <a:t>Morwal</a:t>
            </a:r>
            <a:r>
              <a:rPr lang="en-US" sz="7200" dirty="0">
                <a:effectLst/>
                <a:latin typeface="Times New Roman" panose="02020603050405020304" pitchFamily="18" charset="0"/>
                <a:ea typeface="SimSun" panose="02010600030101010101" pitchFamily="2" charset="-122"/>
              </a:rPr>
              <a:t>, “Location Tracking using Google Geolocation API” </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 https://click2clinic.com/blog/45/Challenges-in-Ambulance-Travel </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 https://medium.com/@narengowda/uber-system-design-8b2bc95e2cfe</a:t>
            </a:r>
            <a:endParaRPr lang="en-IN" sz="7200" dirty="0">
              <a:effectLst/>
              <a:latin typeface="Times New Roman" panose="02020603050405020304" pitchFamily="18" charset="0"/>
              <a:ea typeface="Times New Roman" panose="02020603050405020304" pitchFamily="18" charset="0"/>
            </a:endParaRPr>
          </a:p>
          <a:p>
            <a:pPr marL="1371600" indent="-1143000">
              <a:buFont typeface="Wingdings" panose="05000000000000000000" pitchFamily="2" charset="2"/>
              <a:buChar char="Ø"/>
            </a:pPr>
            <a:r>
              <a:rPr lang="en-US" sz="7200" dirty="0">
                <a:effectLst/>
                <a:latin typeface="Times New Roman" panose="02020603050405020304" pitchFamily="18" charset="0"/>
                <a:ea typeface="SimSun" panose="02010600030101010101" pitchFamily="2" charset="-122"/>
              </a:rPr>
              <a:t> https://bootcamp.uxdesign.cc/case-study-designing-uber-for-ambulance-6fecef139efe</a:t>
            </a:r>
            <a:endParaRPr lang="en-IN" sz="7200" dirty="0">
              <a:effectLst/>
              <a:latin typeface="Times New Roman" panose="02020603050405020304" pitchFamily="18" charset="0"/>
              <a:ea typeface="Times New Roman" panose="02020603050405020304" pitchFamily="18" charset="0"/>
            </a:endParaRPr>
          </a:p>
          <a:p>
            <a:pPr marL="0" indent="0" algn="ctr">
              <a:buNone/>
              <a:tabLst>
                <a:tab pos="274320" algn="l"/>
                <a:tab pos="457200" algn="l"/>
              </a:tabLst>
            </a:pPr>
            <a:r>
              <a:rPr lang="en-US" sz="7200" b="1" dirty="0">
                <a:effectLst/>
                <a:latin typeface="Times New Roman" panose="02020603050405020304" pitchFamily="18" charset="0"/>
                <a:ea typeface="SimSun" panose="02010600030101010101" pitchFamily="2" charset="-122"/>
              </a:rPr>
              <a:t> </a:t>
            </a:r>
            <a:endParaRPr lang="en-IN" sz="7200" dirty="0">
              <a:effectLst/>
              <a:latin typeface="Times New Roman" panose="02020603050405020304" pitchFamily="18" charset="0"/>
              <a:ea typeface="SimSun" panose="02010600030101010101" pitchFamily="2" charset="-122"/>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11" name="Content Placeholder 10">
            <a:extLst>
              <a:ext uri="{FF2B5EF4-FFF2-40B4-BE49-F238E27FC236}">
                <a16:creationId xmlns:a16="http://schemas.microsoft.com/office/drawing/2014/main" id="{5F3A207C-8CB3-7ED6-C35A-F305347C1E35}"/>
              </a:ext>
            </a:extLst>
          </p:cNvPr>
          <p:cNvPicPr>
            <a:picLocks noGrp="1" noChangeAspect="1"/>
          </p:cNvPicPr>
          <p:nvPr>
            <p:ph idx="1"/>
          </p:nvPr>
        </p:nvPicPr>
        <p:blipFill>
          <a:blip r:embed="rId2"/>
          <a:stretch>
            <a:fillRect/>
          </a:stretch>
        </p:blipFill>
        <p:spPr>
          <a:xfrm>
            <a:off x="173133" y="1471062"/>
            <a:ext cx="2663009" cy="3791403"/>
          </a:xfrm>
        </p:spPr>
      </p:pic>
      <p:pic>
        <p:nvPicPr>
          <p:cNvPr id="13" name="Picture 12">
            <a:extLst>
              <a:ext uri="{FF2B5EF4-FFF2-40B4-BE49-F238E27FC236}">
                <a16:creationId xmlns:a16="http://schemas.microsoft.com/office/drawing/2014/main" id="{4D40733A-476E-AFA2-3EEB-282B28BF94DA}"/>
              </a:ext>
            </a:extLst>
          </p:cNvPr>
          <p:cNvPicPr>
            <a:picLocks noChangeAspect="1"/>
          </p:cNvPicPr>
          <p:nvPr/>
        </p:nvPicPr>
        <p:blipFill>
          <a:blip r:embed="rId3"/>
          <a:stretch>
            <a:fillRect/>
          </a:stretch>
        </p:blipFill>
        <p:spPr>
          <a:xfrm>
            <a:off x="3089071" y="1471062"/>
            <a:ext cx="2681241" cy="3791403"/>
          </a:xfrm>
          <a:prstGeom prst="rect">
            <a:avLst/>
          </a:prstGeom>
        </p:spPr>
      </p:pic>
      <p:pic>
        <p:nvPicPr>
          <p:cNvPr id="15" name="Picture 14">
            <a:extLst>
              <a:ext uri="{FF2B5EF4-FFF2-40B4-BE49-F238E27FC236}">
                <a16:creationId xmlns:a16="http://schemas.microsoft.com/office/drawing/2014/main" id="{53B89E30-5AFA-CD50-1FA1-623C0E9E1719}"/>
              </a:ext>
            </a:extLst>
          </p:cNvPr>
          <p:cNvPicPr>
            <a:picLocks noChangeAspect="1"/>
          </p:cNvPicPr>
          <p:nvPr/>
        </p:nvPicPr>
        <p:blipFill>
          <a:blip r:embed="rId4"/>
          <a:stretch>
            <a:fillRect/>
          </a:stretch>
        </p:blipFill>
        <p:spPr>
          <a:xfrm>
            <a:off x="6023241" y="1471062"/>
            <a:ext cx="2638816" cy="3791403"/>
          </a:xfrm>
          <a:prstGeom prst="rect">
            <a:avLst/>
          </a:prstGeom>
        </p:spPr>
      </p:pic>
      <p:pic>
        <p:nvPicPr>
          <p:cNvPr id="17" name="Picture 16">
            <a:extLst>
              <a:ext uri="{FF2B5EF4-FFF2-40B4-BE49-F238E27FC236}">
                <a16:creationId xmlns:a16="http://schemas.microsoft.com/office/drawing/2014/main" id="{B1D81ADC-DC15-0428-7209-0ED2E07826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6152" y="1471061"/>
            <a:ext cx="2681241" cy="3791763"/>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522514" y="1418253"/>
            <a:ext cx="10831286" cy="4758710"/>
          </a:xfrm>
        </p:spPr>
        <p:txBody>
          <a:bodyPr>
            <a:normAutofit/>
          </a:bodyPr>
          <a:lstStyle/>
          <a:p>
            <a:pPr algn="just"/>
            <a:r>
              <a:rPr lang="en-US" sz="1800" dirty="0">
                <a:effectLst/>
                <a:latin typeface="Times New Roman" panose="02020603050405020304" pitchFamily="18" charset="0"/>
                <a:ea typeface="Times New Roman" panose="02020603050405020304" pitchFamily="18" charset="0"/>
              </a:rPr>
              <a:t>Many countries are working on transforming themselves into Smart Countries. If the city is going to be called a Smart City, then it should have all possible achievements in the sector of smart technology which is needed. This is the most challenging job to improve efficiency in the healthcare sector. It includes various aspects such as getting an ambulance in a minimum amount of time and providing proper treatment to the patient so that the chance of surviving increases in critical condition. Due to traffic, many problems are raised in urban areas which have caused much difficulty for the ambulance. Nowadays, road accidents in the city have increased and the loss of life due to accidents is even more crucial. We can overcome these limitations by upcoming technology like the Internet of Things and also ambulance services. Various hardware devices can be connected via wired and wireless networking tools and software implementations by which service will be provided faster to the users. By keeping these things in mind we’ve developed this application. It is also an attempt to participate actively in the process of transforming into a smart city and making required services more accessible will help users.</a:t>
            </a:r>
          </a:p>
          <a:p>
            <a:pPr algn="just"/>
            <a:r>
              <a:rPr lang="en-US" sz="1800" dirty="0">
                <a:effectLst/>
                <a:latin typeface="Times New Roman" panose="02020603050405020304" pitchFamily="18" charset="0"/>
                <a:ea typeface="Times New Roman" panose="02020603050405020304" pitchFamily="18" charset="0"/>
              </a:rPr>
              <a:t>The introduction of the Medical Ambulance idea, which is comparable to the well-known ride-hailing services Ola and Uber, is a ground-breaking development in the field of patient transportation and emergency healthcare. By customizing on-demand ride services to the specific requirements of the healthcare sector, this creative method capitalizes on the effectiveness and convenience of these services. The following salient features underscore the importance of a Medical Ambulance service that draws inspiration from Ola and Uber</a:t>
            </a:r>
          </a:p>
          <a:p>
            <a:pPr marL="0" indent="0" algn="ctr">
              <a:buNone/>
            </a:pP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494522" y="1399592"/>
            <a:ext cx="10859278" cy="4777371"/>
          </a:xfrm>
        </p:spPr>
        <p:txBody>
          <a:bodyPr>
            <a:normAutofit/>
          </a:bodyPr>
          <a:lstStyle/>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“Mobile Ambulance Management Application for Critical Needs”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P Devagayathri, R Amritha Varshini, MI Pooja and S Subbulakshmi which was published in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2020 Fourth International Conference on Computing Methodologies and Communication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(ICCMC)</a:t>
            </a:r>
          </a:p>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Free Ambulance Service System in Bandar Lampung City Based on Android Mobile Application”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Gigih Forda Nama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Candra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Kurnia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Nugraha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Hery Dian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Septama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which was published in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2022 Seventh International Conference on Informatics and Computing ( ICIC)</a:t>
            </a:r>
          </a:p>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 Survey on existing system design used for managing ambulance booking through mobile App”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by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L.Srinivasan</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Br Monika, Shaik Anju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Minayar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Sanjeevani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Sharma and Navya Sood which was published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2023</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International Conference on Computer Communication and Informatics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(ICCCI)  .                 </a:t>
            </a:r>
          </a:p>
          <a:p>
            <a:pPr marL="342900" lvl="0" indent="-342900">
              <a:lnSpc>
                <a:spcPct val="107000"/>
              </a:lnSpc>
              <a:buFont typeface="+mj-lt"/>
              <a:buAutoNum type="arabicPeriod"/>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“Improving the Performance of Ambulance Emergency Service Using Smart Health Systems”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by Mohammed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Abdin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Mohammed Hassim Ahmed, Hafez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Selium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Mustafa 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Nainay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Tarek Rahil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Sheltami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which was published by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2021</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IEEE/ACM Conference on Connected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Health:Applications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Systems and Engineering Technologies(CHASE)</a:t>
            </a:r>
            <a:r>
              <a:rPr lang="en-US" sz="1800" b="1"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7E767-A819-1CC9-C4AD-2D35C52A6D19}"/>
              </a:ext>
            </a:extLst>
          </p:cNvPr>
          <p:cNvSpPr>
            <a:spLocks noGrp="1"/>
          </p:cNvSpPr>
          <p:nvPr>
            <p:ph idx="1"/>
          </p:nvPr>
        </p:nvSpPr>
        <p:spPr>
          <a:xfrm>
            <a:off x="699796" y="326571"/>
            <a:ext cx="10654004" cy="5850392"/>
          </a:xfrm>
        </p:spPr>
        <p:txBody>
          <a:bodyPr/>
          <a:lstStyle/>
          <a:p>
            <a:pPr marL="514350" indent="-514350">
              <a:buFont typeface="+mj-lt"/>
              <a:buAutoNum type="arabicPeriod" startAt="5"/>
            </a:pPr>
            <a:r>
              <a:rPr lang="en-IN" sz="1800" b="1" dirty="0">
                <a:latin typeface="Times New Roman" panose="02020603050405020304" pitchFamily="18" charset="0"/>
                <a:cs typeface="Times New Roman" panose="02020603050405020304" pitchFamily="18" charset="0"/>
              </a:rPr>
              <a:t>UBER FOR AMBULANCES, EMERGENCY HEALTH RESPONSE AND BLOOD INVENTORY </a:t>
            </a:r>
            <a:r>
              <a:rPr lang="en-IN" sz="1800" dirty="0">
                <a:latin typeface="Times New Roman" panose="02020603050405020304" pitchFamily="18" charset="0"/>
                <a:cs typeface="Times New Roman" panose="02020603050405020304" pitchFamily="18" charset="0"/>
              </a:rPr>
              <a:t>- Chetan Pawar, </a:t>
            </a:r>
            <a:r>
              <a:rPr lang="en-IN" sz="1800" dirty="0" err="1">
                <a:latin typeface="Times New Roman" panose="02020603050405020304" pitchFamily="18" charset="0"/>
                <a:cs typeface="Times New Roman" panose="02020603050405020304" pitchFamily="18" charset="0"/>
              </a:rPr>
              <a:t>Ronil</a:t>
            </a:r>
            <a:r>
              <a:rPr lang="en-IN" sz="1800" dirty="0">
                <a:latin typeface="Times New Roman" panose="02020603050405020304" pitchFamily="18" charset="0"/>
                <a:cs typeface="Times New Roman" panose="02020603050405020304" pitchFamily="18" charset="0"/>
              </a:rPr>
              <a:t> Patil , Shubham </a:t>
            </a:r>
            <a:r>
              <a:rPr lang="en-IN" sz="1800" dirty="0" err="1">
                <a:latin typeface="Times New Roman" panose="02020603050405020304" pitchFamily="18" charset="0"/>
                <a:cs typeface="Times New Roman" panose="02020603050405020304" pitchFamily="18" charset="0"/>
              </a:rPr>
              <a:t>Adivarekar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Hiteshree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Navale</a:t>
            </a:r>
            <a:r>
              <a:rPr lang="en-IN" sz="1800" dirty="0">
                <a:latin typeface="Times New Roman" panose="02020603050405020304" pitchFamily="18" charset="0"/>
                <a:cs typeface="Times New Roman" panose="02020603050405020304" pitchFamily="18" charset="0"/>
              </a:rPr>
              <a:t>, Prof. Rohini Patil</a:t>
            </a:r>
          </a:p>
          <a:p>
            <a:pPr marL="514350" indent="-514350">
              <a:buFont typeface="+mj-lt"/>
              <a:buAutoNum type="arabicPeriod" startAt="5"/>
            </a:pPr>
            <a:r>
              <a:rPr lang="en-US" sz="1800" b="1" dirty="0" err="1">
                <a:latin typeface="Times New Roman" panose="02020603050405020304" pitchFamily="18" charset="0"/>
                <a:cs typeface="Times New Roman" panose="02020603050405020304" pitchFamily="18" charset="0"/>
              </a:rPr>
              <a:t>Ambuitec</a:t>
            </a:r>
            <a:r>
              <a:rPr lang="en-US" sz="1800" b="1" dirty="0">
                <a:latin typeface="Times New Roman" panose="02020603050405020304" pitchFamily="18" charset="0"/>
                <a:cs typeface="Times New Roman" panose="02020603050405020304" pitchFamily="18" charset="0"/>
              </a:rPr>
              <a:t> : Ambulance Booking Application for Emergency Health Response, Blood Inventory </a:t>
            </a:r>
            <a:r>
              <a:rPr lang="en-US" sz="1800" dirty="0">
                <a:latin typeface="Times New Roman" panose="02020603050405020304" pitchFamily="18" charset="0"/>
                <a:cs typeface="Times New Roman" panose="02020603050405020304" pitchFamily="18" charset="0"/>
              </a:rPr>
              <a:t>- </a:t>
            </a:r>
            <a:r>
              <a:rPr lang="nn-NO" sz="1800" dirty="0">
                <a:latin typeface="Times New Roman" panose="02020603050405020304" pitchFamily="18" charset="0"/>
                <a:cs typeface="Times New Roman" panose="02020603050405020304" pitchFamily="18" charset="0"/>
              </a:rPr>
              <a:t>Prof. Shyamsundar Magar, Mr. Vinayak Jadhav, Mr. Omkar Raut</a:t>
            </a:r>
          </a:p>
          <a:p>
            <a:pPr marL="514350" indent="-514350">
              <a:buFont typeface="+mj-lt"/>
              <a:buAutoNum type="arabicPeriod" startAt="5"/>
            </a:pPr>
            <a:r>
              <a:rPr lang="en-IN" sz="1800" b="1" dirty="0">
                <a:latin typeface="Times New Roman" panose="02020603050405020304" pitchFamily="18" charset="0"/>
                <a:cs typeface="Times New Roman" panose="02020603050405020304" pitchFamily="18" charset="0"/>
              </a:rPr>
              <a:t>AMBULANCE SERVICE</a:t>
            </a:r>
            <a:r>
              <a:rPr lang="en-IN" sz="1800" dirty="0">
                <a:latin typeface="Times New Roman" panose="02020603050405020304" pitchFamily="18" charset="0"/>
                <a:cs typeface="Times New Roman" panose="02020603050405020304" pitchFamily="18" charset="0"/>
              </a:rPr>
              <a:t> - Mrs. Chavan Pragati P. , </a:t>
            </a:r>
            <a:r>
              <a:rPr lang="en-IN" sz="1800" dirty="0" err="1">
                <a:latin typeface="Times New Roman" panose="02020603050405020304" pitchFamily="18" charset="0"/>
                <a:cs typeface="Times New Roman" panose="02020603050405020304" pitchFamily="18" charset="0"/>
              </a:rPr>
              <a:t>Ms.Thosar</a:t>
            </a:r>
            <a:r>
              <a:rPr lang="en-IN" sz="1800" dirty="0">
                <a:latin typeface="Times New Roman" panose="02020603050405020304" pitchFamily="18" charset="0"/>
                <a:cs typeface="Times New Roman" panose="02020603050405020304" pitchFamily="18" charset="0"/>
              </a:rPr>
              <a:t> Mrunal R. , Ms. Panchal Sudha M. ,</a:t>
            </a:r>
            <a:r>
              <a:rPr lang="en-IN" sz="1800" dirty="0" err="1">
                <a:latin typeface="Times New Roman" panose="02020603050405020304" pitchFamily="18" charset="0"/>
                <a:cs typeface="Times New Roman" panose="02020603050405020304" pitchFamily="18" charset="0"/>
              </a:rPr>
              <a:t>Ms.Bandel</a:t>
            </a:r>
            <a:r>
              <a:rPr lang="en-IN" sz="1800" dirty="0">
                <a:latin typeface="Times New Roman" panose="02020603050405020304" pitchFamily="18" charset="0"/>
                <a:cs typeface="Times New Roman" panose="02020603050405020304" pitchFamily="18" charset="0"/>
              </a:rPr>
              <a:t> Pooja D </a:t>
            </a:r>
          </a:p>
          <a:p>
            <a:pPr marL="514350" indent="-514350">
              <a:buFont typeface="+mj-lt"/>
              <a:buAutoNum type="arabicPeriod" startAt="5"/>
            </a:pPr>
            <a:r>
              <a:rPr lang="en-US" sz="1800" b="1" dirty="0" err="1">
                <a:latin typeface="Times New Roman" panose="02020603050405020304" pitchFamily="18" charset="0"/>
                <a:cs typeface="Times New Roman" panose="02020603050405020304" pitchFamily="18" charset="0"/>
              </a:rPr>
              <a:t>eEmergency</a:t>
            </a:r>
            <a:r>
              <a:rPr lang="en-US" sz="1800" b="1" dirty="0">
                <a:latin typeface="Times New Roman" panose="02020603050405020304" pitchFamily="18" charset="0"/>
                <a:cs typeface="Times New Roman" panose="02020603050405020304" pitchFamily="18" charset="0"/>
              </a:rPr>
              <a:t> System to Support Emergency call Evaluation and Ambulance dispatch Procedures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Efthyvoulos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Kyriacou</a:t>
            </a:r>
            <a:r>
              <a:rPr lang="en-IN" sz="1800" dirty="0">
                <a:latin typeface="Times New Roman" panose="02020603050405020304" pitchFamily="18" charset="0"/>
                <a:cs typeface="Times New Roman" panose="02020603050405020304" pitchFamily="18" charset="0"/>
              </a:rPr>
              <a:t> , Riana Constantinou, Chris </a:t>
            </a:r>
            <a:r>
              <a:rPr lang="en-IN" sz="1800" dirty="0" err="1">
                <a:latin typeface="Times New Roman" panose="02020603050405020304" pitchFamily="18" charset="0"/>
                <a:cs typeface="Times New Roman" panose="02020603050405020304" pitchFamily="18" charset="0"/>
              </a:rPr>
              <a:t>Kronis</a:t>
            </a:r>
            <a:r>
              <a:rPr lang="en-IN" sz="1800" dirty="0">
                <a:latin typeface="Times New Roman" panose="02020603050405020304" pitchFamily="18" charset="0"/>
                <a:cs typeface="Times New Roman" panose="02020603050405020304" pitchFamily="18" charset="0"/>
              </a:rPr>
              <a:t> , George </a:t>
            </a:r>
            <a:r>
              <a:rPr lang="en-IN" sz="1800" dirty="0" err="1">
                <a:latin typeface="Times New Roman" panose="02020603050405020304" pitchFamily="18" charset="0"/>
                <a:cs typeface="Times New Roman" panose="02020603050405020304" pitchFamily="18" charset="0"/>
              </a:rPr>
              <a:t>Hadjichristofi</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Constantinos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Pattichis</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988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Cost-Effectiveness and Affordability</a:t>
            </a:r>
          </a:p>
          <a:p>
            <a:r>
              <a:rPr lang="en-US" sz="2400" b="1" dirty="0">
                <a:latin typeface="Times New Roman" panose="02020603050405020304" pitchFamily="18" charset="0"/>
                <a:cs typeface="Times New Roman" panose="02020603050405020304" pitchFamily="18" charset="0"/>
              </a:rPr>
              <a:t>Resource Intensity in Image Processing</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Network Dependency for Mobile Applications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Compatibility and Integration Challenges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User-Friendly Interfaces and Adoption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Scalability and Adaptability</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Limited Comprehensive Security Features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Energy Efficiency</a:t>
            </a:r>
            <a:endParaRPr lang="en-US" sz="24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IN" sz="3100" dirty="0">
                <a:solidFill>
                  <a:srgbClr val="1F1F1F"/>
                </a:solidFill>
                <a:latin typeface="Times New Roman" panose="02020603050405020304" pitchFamily="18" charset="0"/>
                <a:cs typeface="Times New Roman" panose="02020603050405020304" pitchFamily="18" charset="0"/>
              </a:rPr>
              <a:t>Planning</a:t>
            </a:r>
            <a:r>
              <a:rPr lang="en-IN" sz="3100" spc="-10" dirty="0">
                <a:solidFill>
                  <a:srgbClr val="1F1F1F"/>
                </a:solidFill>
                <a:latin typeface="Times New Roman" panose="02020603050405020304" pitchFamily="18" charset="0"/>
                <a:cs typeface="Times New Roman" panose="02020603050405020304" pitchFamily="18" charset="0"/>
              </a:rPr>
              <a:t> </a:t>
            </a:r>
            <a:r>
              <a:rPr lang="en-IN" sz="3100" dirty="0">
                <a:solidFill>
                  <a:srgbClr val="1F1F1F"/>
                </a:solidFill>
                <a:latin typeface="Times New Roman" panose="02020603050405020304" pitchFamily="18" charset="0"/>
                <a:cs typeface="Times New Roman" panose="02020603050405020304" pitchFamily="18" charset="0"/>
              </a:rPr>
              <a:t>and</a:t>
            </a:r>
            <a:r>
              <a:rPr lang="en-IN" sz="3100" spc="10" dirty="0">
                <a:solidFill>
                  <a:srgbClr val="1F1F1F"/>
                </a:solidFill>
                <a:latin typeface="Times New Roman" panose="02020603050405020304" pitchFamily="18" charset="0"/>
                <a:cs typeface="Times New Roman" panose="02020603050405020304" pitchFamily="18" charset="0"/>
              </a:rPr>
              <a:t> </a:t>
            </a:r>
            <a:r>
              <a:rPr lang="en-IN" sz="3100" spc="-10" dirty="0">
                <a:solidFill>
                  <a:srgbClr val="1F1F1F"/>
                </a:solidFill>
                <a:latin typeface="Times New Roman" panose="02020603050405020304" pitchFamily="18" charset="0"/>
                <a:cs typeface="Times New Roman" panose="02020603050405020304" pitchFamily="18" charset="0"/>
              </a:rPr>
              <a:t>Requirements</a:t>
            </a:r>
            <a:r>
              <a:rPr lang="en-IN" sz="3100" spc="5" dirty="0">
                <a:solidFill>
                  <a:srgbClr val="1F1F1F"/>
                </a:solidFill>
                <a:latin typeface="Times New Roman" panose="02020603050405020304" pitchFamily="18" charset="0"/>
                <a:cs typeface="Times New Roman" panose="02020603050405020304" pitchFamily="18" charset="0"/>
              </a:rPr>
              <a:t> </a:t>
            </a:r>
            <a:r>
              <a:rPr lang="en-IN" sz="3100" spc="-10" dirty="0">
                <a:solidFill>
                  <a:srgbClr val="1F1F1F"/>
                </a:solidFill>
                <a:latin typeface="Times New Roman" panose="02020603050405020304" pitchFamily="18" charset="0"/>
                <a:cs typeface="Times New Roman" panose="02020603050405020304" pitchFamily="18" charset="0"/>
              </a:rPr>
              <a:t>Gathering</a:t>
            </a:r>
          </a:p>
          <a:p>
            <a:pPr marL="514350" indent="-514350">
              <a:buFont typeface="+mj-lt"/>
              <a:buAutoNum type="arabicPeriod"/>
            </a:pPr>
            <a:r>
              <a:rPr lang="en-IN" sz="3100" dirty="0">
                <a:solidFill>
                  <a:srgbClr val="1F1F1F"/>
                </a:solidFill>
                <a:latin typeface="Times New Roman" panose="02020603050405020304" pitchFamily="18" charset="0"/>
                <a:cs typeface="Times New Roman" panose="02020603050405020304" pitchFamily="18" charset="0"/>
              </a:rPr>
              <a:t>Design</a:t>
            </a:r>
            <a:r>
              <a:rPr lang="en-IN" sz="3100" spc="-10" dirty="0">
                <a:solidFill>
                  <a:srgbClr val="1F1F1F"/>
                </a:solidFill>
                <a:latin typeface="Times New Roman" panose="02020603050405020304" pitchFamily="18" charset="0"/>
                <a:cs typeface="Times New Roman" panose="02020603050405020304" pitchFamily="18" charset="0"/>
              </a:rPr>
              <a:t> </a:t>
            </a:r>
            <a:r>
              <a:rPr lang="en-IN" sz="3100" dirty="0">
                <a:solidFill>
                  <a:srgbClr val="1F1F1F"/>
                </a:solidFill>
                <a:latin typeface="Times New Roman" panose="02020603050405020304" pitchFamily="18" charset="0"/>
                <a:cs typeface="Times New Roman" panose="02020603050405020304" pitchFamily="18" charset="0"/>
              </a:rPr>
              <a:t>and</a:t>
            </a:r>
            <a:r>
              <a:rPr lang="en-IN" sz="3100" spc="-10" dirty="0">
                <a:solidFill>
                  <a:srgbClr val="1F1F1F"/>
                </a:solidFill>
                <a:latin typeface="Times New Roman" panose="02020603050405020304" pitchFamily="18" charset="0"/>
                <a:cs typeface="Times New Roman" panose="02020603050405020304" pitchFamily="18" charset="0"/>
              </a:rPr>
              <a:t> Development</a:t>
            </a:r>
            <a:endParaRPr lang="en-IN" sz="3100" spc="-1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100" dirty="0">
                <a:solidFill>
                  <a:srgbClr val="1F1F1F"/>
                </a:solidFill>
                <a:latin typeface="Times New Roman" panose="02020603050405020304" pitchFamily="18" charset="0"/>
                <a:cs typeface="Times New Roman" panose="02020603050405020304" pitchFamily="18" charset="0"/>
              </a:rPr>
              <a:t>Testing</a:t>
            </a:r>
            <a:r>
              <a:rPr lang="en-IN" sz="3100" spc="-30" dirty="0">
                <a:solidFill>
                  <a:srgbClr val="1F1F1F"/>
                </a:solidFill>
                <a:latin typeface="Times New Roman" panose="02020603050405020304" pitchFamily="18" charset="0"/>
                <a:cs typeface="Times New Roman" panose="02020603050405020304" pitchFamily="18" charset="0"/>
              </a:rPr>
              <a:t> </a:t>
            </a:r>
            <a:r>
              <a:rPr lang="en-IN" sz="3100" dirty="0">
                <a:solidFill>
                  <a:srgbClr val="1F1F1F"/>
                </a:solidFill>
                <a:latin typeface="Times New Roman" panose="02020603050405020304" pitchFamily="18" charset="0"/>
                <a:cs typeface="Times New Roman" panose="02020603050405020304" pitchFamily="18" charset="0"/>
              </a:rPr>
              <a:t>and</a:t>
            </a:r>
            <a:r>
              <a:rPr lang="en-IN" sz="3100" spc="-10" dirty="0">
                <a:solidFill>
                  <a:srgbClr val="1F1F1F"/>
                </a:solidFill>
                <a:latin typeface="Times New Roman" panose="02020603050405020304" pitchFamily="18" charset="0"/>
                <a:cs typeface="Times New Roman" panose="02020603050405020304" pitchFamily="18" charset="0"/>
              </a:rPr>
              <a:t> Deployment</a:t>
            </a:r>
          </a:p>
          <a:p>
            <a:pPr marL="514350" indent="-514350">
              <a:buFont typeface="+mj-lt"/>
              <a:buAutoNum type="arabicPeriod"/>
            </a:pPr>
            <a:r>
              <a:rPr lang="en-IN" sz="3100" dirty="0">
                <a:solidFill>
                  <a:srgbClr val="1F1F1F"/>
                </a:solidFill>
                <a:latin typeface="Times New Roman" panose="02020603050405020304" pitchFamily="18" charset="0"/>
                <a:cs typeface="Times New Roman" panose="02020603050405020304" pitchFamily="18" charset="0"/>
              </a:rPr>
              <a:t>Maintenance</a:t>
            </a:r>
            <a:r>
              <a:rPr lang="en-IN" sz="3100" spc="-20" dirty="0">
                <a:solidFill>
                  <a:srgbClr val="1F1F1F"/>
                </a:solidFill>
                <a:latin typeface="Times New Roman" panose="02020603050405020304" pitchFamily="18" charset="0"/>
                <a:cs typeface="Times New Roman" panose="02020603050405020304" pitchFamily="18" charset="0"/>
              </a:rPr>
              <a:t> </a:t>
            </a:r>
            <a:r>
              <a:rPr lang="en-IN" sz="3100" dirty="0">
                <a:solidFill>
                  <a:srgbClr val="1F1F1F"/>
                </a:solidFill>
                <a:latin typeface="Times New Roman" panose="02020603050405020304" pitchFamily="18" charset="0"/>
                <a:cs typeface="Times New Roman" panose="02020603050405020304" pitchFamily="18" charset="0"/>
              </a:rPr>
              <a:t>and</a:t>
            </a:r>
            <a:r>
              <a:rPr lang="en-IN" sz="3100" spc="-15" dirty="0">
                <a:solidFill>
                  <a:srgbClr val="1F1F1F"/>
                </a:solidFill>
                <a:latin typeface="Times New Roman" panose="02020603050405020304" pitchFamily="18" charset="0"/>
                <a:cs typeface="Times New Roman" panose="02020603050405020304" pitchFamily="18" charset="0"/>
              </a:rPr>
              <a:t> </a:t>
            </a:r>
            <a:r>
              <a:rPr lang="en-IN" sz="3100" spc="-10" dirty="0">
                <a:solidFill>
                  <a:srgbClr val="1F1F1F"/>
                </a:solidFill>
                <a:latin typeface="Times New Roman" panose="02020603050405020304" pitchFamily="18" charset="0"/>
                <a:cs typeface="Times New Roman" panose="02020603050405020304" pitchFamily="18" charset="0"/>
              </a:rPr>
              <a:t>Improvement</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Timeline</a:t>
            </a:r>
            <a:r>
              <a:rPr lang="en-US" sz="3100" spc="-45"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for</a:t>
            </a:r>
            <a:r>
              <a:rPr lang="en-US" sz="3100" spc="-6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Execution</a:t>
            </a:r>
            <a:r>
              <a:rPr lang="en-US" sz="3100" spc="-55"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of</a:t>
            </a:r>
            <a:r>
              <a:rPr lang="en-US" sz="3100" spc="-50" dirty="0">
                <a:latin typeface="Times New Roman" panose="02020603050405020304" pitchFamily="18" charset="0"/>
                <a:cs typeface="Times New Roman" panose="02020603050405020304" pitchFamily="18" charset="0"/>
              </a:rPr>
              <a:t> </a:t>
            </a:r>
            <a:r>
              <a:rPr lang="en-US" sz="3100" spc="-10" dirty="0">
                <a:latin typeface="Times New Roman" panose="02020603050405020304" pitchFamily="18" charset="0"/>
                <a:cs typeface="Times New Roman" panose="02020603050405020304" pitchFamily="18" charset="0"/>
              </a:rPr>
              <a:t>Project</a:t>
            </a:r>
          </a:p>
          <a:p>
            <a:pPr marL="514350" indent="-514350">
              <a:buFont typeface="+mj-lt"/>
              <a:buAutoNum type="arabicPeriod"/>
            </a:pPr>
            <a:r>
              <a:rPr lang="en-IN" sz="3100" dirty="0">
                <a:latin typeface="Times New Roman" panose="02020603050405020304" pitchFamily="18" charset="0"/>
                <a:cs typeface="Times New Roman" panose="02020603050405020304" pitchFamily="18" charset="0"/>
              </a:rPr>
              <a:t>Expected</a:t>
            </a:r>
            <a:r>
              <a:rPr lang="en-IN" sz="3100" spc="-55" dirty="0">
                <a:latin typeface="Times New Roman" panose="02020603050405020304" pitchFamily="18" charset="0"/>
                <a:cs typeface="Times New Roman" panose="02020603050405020304" pitchFamily="18" charset="0"/>
              </a:rPr>
              <a:t> </a:t>
            </a:r>
            <a:r>
              <a:rPr lang="en-IN" sz="3100" spc="-10" dirty="0">
                <a:latin typeface="Times New Roman" panose="02020603050405020304" pitchFamily="18" charset="0"/>
                <a:cs typeface="Times New Roman" panose="02020603050405020304" pitchFamily="18" charset="0"/>
              </a:rPr>
              <a:t>Outcomes</a:t>
            </a:r>
            <a:endParaRPr lang="en-IN" sz="3100" dirty="0">
              <a:latin typeface="Times New Roman" panose="02020603050405020304" pitchFamily="18" charset="0"/>
              <a:cs typeface="Times New Roman" panose="02020603050405020304" pitchFamily="18" charset="0"/>
            </a:endParaRPr>
          </a:p>
          <a:p>
            <a:pPr marL="0" indent="0" algn="ctr">
              <a:buNone/>
            </a:pPr>
            <a:r>
              <a:rPr lang="en-IN" sz="2600" spc="-10" dirty="0">
                <a:latin typeface="Times New Roman" panose="02020603050405020304" pitchFamily="18" charset="0"/>
                <a:cs typeface="Times New Roman" panose="02020603050405020304" pitchFamily="18" charset="0"/>
              </a:rPr>
              <a:t>                               -&gt; </a:t>
            </a:r>
            <a:r>
              <a:rPr lang="en-US" sz="2600" dirty="0">
                <a:solidFill>
                  <a:srgbClr val="1F1F1F"/>
                </a:solidFill>
                <a:latin typeface="Times New Roman" panose="02020603050405020304" pitchFamily="18" charset="0"/>
                <a:cs typeface="Times New Roman" panose="02020603050405020304" pitchFamily="18" charset="0"/>
              </a:rPr>
              <a:t>Improved</a:t>
            </a:r>
            <a:r>
              <a:rPr lang="en-US" sz="2600" spc="-15" dirty="0">
                <a:solidFill>
                  <a:srgbClr val="1F1F1F"/>
                </a:solidFill>
                <a:latin typeface="Times New Roman" panose="02020603050405020304" pitchFamily="18" charset="0"/>
                <a:cs typeface="Times New Roman" panose="02020603050405020304" pitchFamily="18" charset="0"/>
              </a:rPr>
              <a:t> </a:t>
            </a:r>
            <a:r>
              <a:rPr lang="en-US" sz="2600" spc="-10" dirty="0">
                <a:solidFill>
                  <a:srgbClr val="1F1F1F"/>
                </a:solidFill>
                <a:latin typeface="Times New Roman" panose="02020603050405020304" pitchFamily="18" charset="0"/>
                <a:cs typeface="Times New Roman" panose="02020603050405020304" pitchFamily="18" charset="0"/>
              </a:rPr>
              <a:t>Accessibility</a:t>
            </a:r>
            <a:r>
              <a:rPr lang="en-US" sz="2600" spc="-25" dirty="0">
                <a:solidFill>
                  <a:srgbClr val="1F1F1F"/>
                </a:solidFill>
                <a:latin typeface="Times New Roman" panose="02020603050405020304" pitchFamily="18" charset="0"/>
                <a:cs typeface="Times New Roman" panose="02020603050405020304" pitchFamily="18" charset="0"/>
              </a:rPr>
              <a:t> </a:t>
            </a:r>
            <a:r>
              <a:rPr lang="en-US" sz="2600" dirty="0">
                <a:solidFill>
                  <a:srgbClr val="1F1F1F"/>
                </a:solidFill>
                <a:latin typeface="Times New Roman" panose="02020603050405020304" pitchFamily="18" charset="0"/>
                <a:cs typeface="Times New Roman" panose="02020603050405020304" pitchFamily="18" charset="0"/>
              </a:rPr>
              <a:t>and</a:t>
            </a:r>
            <a:r>
              <a:rPr lang="en-US" sz="2600" spc="-10" dirty="0">
                <a:solidFill>
                  <a:srgbClr val="1F1F1F"/>
                </a:solidFill>
                <a:latin typeface="Times New Roman" panose="02020603050405020304" pitchFamily="18" charset="0"/>
                <a:cs typeface="Times New Roman" panose="02020603050405020304" pitchFamily="18" charset="0"/>
              </a:rPr>
              <a:t> </a:t>
            </a:r>
            <a:r>
              <a:rPr lang="en-US" sz="2600" dirty="0">
                <a:solidFill>
                  <a:srgbClr val="1F1F1F"/>
                </a:solidFill>
                <a:latin typeface="Times New Roman" panose="02020603050405020304" pitchFamily="18" charset="0"/>
                <a:cs typeface="Times New Roman" panose="02020603050405020304" pitchFamily="18" charset="0"/>
              </a:rPr>
              <a:t>Response </a:t>
            </a:r>
            <a:r>
              <a:rPr lang="en-US" sz="2600" spc="-20" dirty="0">
                <a:solidFill>
                  <a:srgbClr val="1F1F1F"/>
                </a:solidFill>
                <a:latin typeface="Times New Roman" panose="02020603050405020304" pitchFamily="18" charset="0"/>
                <a:cs typeface="Times New Roman" panose="02020603050405020304" pitchFamily="18" charset="0"/>
              </a:rPr>
              <a:t>Time</a:t>
            </a:r>
            <a:endParaRPr lang="en-US" sz="2600" dirty="0">
              <a:latin typeface="Times New Roman" panose="02020603050405020304" pitchFamily="18" charset="0"/>
              <a:cs typeface="Times New Roman" panose="02020603050405020304" pitchFamily="18" charset="0"/>
            </a:endParaRPr>
          </a:p>
          <a:p>
            <a:pPr marL="0" indent="0" algn="ctr">
              <a:buNone/>
            </a:pPr>
            <a:r>
              <a:rPr lang="en-IN" sz="2600" spc="-10" dirty="0">
                <a:latin typeface="Times New Roman" panose="02020603050405020304" pitchFamily="18" charset="0"/>
                <a:cs typeface="Times New Roman" panose="02020603050405020304" pitchFamily="18" charset="0"/>
              </a:rPr>
              <a:t>         -&gt; </a:t>
            </a:r>
            <a:r>
              <a:rPr lang="en-IN" sz="2600" dirty="0">
                <a:solidFill>
                  <a:srgbClr val="1F1F1F"/>
                </a:solidFill>
                <a:latin typeface="Times New Roman" panose="02020603050405020304" pitchFamily="18" charset="0"/>
                <a:cs typeface="Times New Roman" panose="02020603050405020304" pitchFamily="18" charset="0"/>
              </a:rPr>
              <a:t>Enhanced</a:t>
            </a:r>
            <a:r>
              <a:rPr lang="en-IN" sz="2600" spc="-45" dirty="0">
                <a:solidFill>
                  <a:srgbClr val="1F1F1F"/>
                </a:solidFill>
                <a:latin typeface="Times New Roman" panose="02020603050405020304" pitchFamily="18" charset="0"/>
                <a:cs typeface="Times New Roman" panose="02020603050405020304" pitchFamily="18" charset="0"/>
              </a:rPr>
              <a:t> </a:t>
            </a:r>
            <a:r>
              <a:rPr lang="en-IN" sz="2600" dirty="0">
                <a:solidFill>
                  <a:srgbClr val="1F1F1F"/>
                </a:solidFill>
                <a:latin typeface="Times New Roman" panose="02020603050405020304" pitchFamily="18" charset="0"/>
                <a:cs typeface="Times New Roman" panose="02020603050405020304" pitchFamily="18" charset="0"/>
              </a:rPr>
              <a:t>Patient</a:t>
            </a:r>
            <a:r>
              <a:rPr lang="en-IN" sz="2600" spc="-45" dirty="0">
                <a:solidFill>
                  <a:srgbClr val="1F1F1F"/>
                </a:solidFill>
                <a:latin typeface="Times New Roman" panose="02020603050405020304" pitchFamily="18" charset="0"/>
                <a:cs typeface="Times New Roman" panose="02020603050405020304" pitchFamily="18" charset="0"/>
              </a:rPr>
              <a:t> </a:t>
            </a:r>
            <a:r>
              <a:rPr lang="en-IN" sz="2600" spc="-10" dirty="0">
                <a:solidFill>
                  <a:srgbClr val="1F1F1F"/>
                </a:solidFill>
                <a:latin typeface="Times New Roman" panose="02020603050405020304" pitchFamily="18" charset="0"/>
                <a:cs typeface="Times New Roman" panose="02020603050405020304" pitchFamily="18" charset="0"/>
              </a:rPr>
              <a:t>Experience</a:t>
            </a:r>
          </a:p>
          <a:p>
            <a:pPr marL="0" indent="0" algn="ctr">
              <a:buNone/>
            </a:pPr>
            <a:r>
              <a:rPr lang="en-IN" sz="2600" dirty="0">
                <a:latin typeface="Times New Roman" panose="02020603050405020304" pitchFamily="18" charset="0"/>
                <a:cs typeface="Times New Roman" panose="02020603050405020304" pitchFamily="18" charset="0"/>
              </a:rPr>
              <a:t>       -&gt; </a:t>
            </a:r>
            <a:r>
              <a:rPr lang="en-IN" sz="2600" dirty="0">
                <a:solidFill>
                  <a:srgbClr val="1F1F1F"/>
                </a:solidFill>
                <a:latin typeface="Times New Roman" panose="02020603050405020304" pitchFamily="18" charset="0"/>
                <a:cs typeface="Times New Roman" panose="02020603050405020304" pitchFamily="18" charset="0"/>
              </a:rPr>
              <a:t>Optimal</a:t>
            </a:r>
            <a:r>
              <a:rPr lang="en-IN" sz="2600" spc="-35" dirty="0">
                <a:solidFill>
                  <a:srgbClr val="1F1F1F"/>
                </a:solidFill>
                <a:latin typeface="Times New Roman" panose="02020603050405020304" pitchFamily="18" charset="0"/>
                <a:cs typeface="Times New Roman" panose="02020603050405020304" pitchFamily="18" charset="0"/>
              </a:rPr>
              <a:t> </a:t>
            </a:r>
            <a:r>
              <a:rPr lang="en-IN" sz="2600" dirty="0">
                <a:solidFill>
                  <a:srgbClr val="1F1F1F"/>
                </a:solidFill>
                <a:latin typeface="Times New Roman" panose="02020603050405020304" pitchFamily="18" charset="0"/>
                <a:cs typeface="Times New Roman" panose="02020603050405020304" pitchFamily="18" charset="0"/>
              </a:rPr>
              <a:t>Resource</a:t>
            </a:r>
            <a:r>
              <a:rPr lang="en-IN" sz="2600" spc="-30" dirty="0">
                <a:solidFill>
                  <a:srgbClr val="1F1F1F"/>
                </a:solidFill>
                <a:latin typeface="Times New Roman" panose="02020603050405020304" pitchFamily="18" charset="0"/>
                <a:cs typeface="Times New Roman" panose="02020603050405020304" pitchFamily="18" charset="0"/>
              </a:rPr>
              <a:t> </a:t>
            </a:r>
            <a:r>
              <a:rPr lang="en-IN" sz="2600" spc="-10" dirty="0">
                <a:solidFill>
                  <a:srgbClr val="1F1F1F"/>
                </a:solidFill>
                <a:latin typeface="Times New Roman" panose="02020603050405020304" pitchFamily="18" charset="0"/>
                <a:cs typeface="Times New Roman" panose="02020603050405020304" pitchFamily="18" charset="0"/>
              </a:rPr>
              <a:t>Utilization</a:t>
            </a:r>
            <a:endParaRPr lang="en-IN" sz="2600" dirty="0">
              <a:latin typeface="Times New Roman" panose="02020603050405020304" pitchFamily="18" charset="0"/>
              <a:cs typeface="Times New Roman" panose="02020603050405020304" pitchFamily="18" charset="0"/>
            </a:endParaRPr>
          </a:p>
          <a:p>
            <a:pPr marL="0" indent="0" algn="ctr">
              <a:buNone/>
            </a:pPr>
            <a:r>
              <a:rPr lang="en-IN" sz="2600" dirty="0">
                <a:latin typeface="Times New Roman" panose="02020603050405020304" pitchFamily="18" charset="0"/>
                <a:cs typeface="Times New Roman" panose="02020603050405020304" pitchFamily="18" charset="0"/>
              </a:rPr>
              <a:t> -&gt; </a:t>
            </a:r>
            <a:r>
              <a:rPr lang="en-IN" sz="2600" dirty="0">
                <a:solidFill>
                  <a:srgbClr val="1F1F1F"/>
                </a:solidFill>
                <a:latin typeface="Times New Roman" panose="02020603050405020304" pitchFamily="18" charset="0"/>
                <a:cs typeface="Times New Roman" panose="02020603050405020304" pitchFamily="18" charset="0"/>
              </a:rPr>
              <a:t>Technological</a:t>
            </a:r>
            <a:r>
              <a:rPr lang="en-IN" sz="2600" spc="-25" dirty="0">
                <a:solidFill>
                  <a:srgbClr val="1F1F1F"/>
                </a:solidFill>
                <a:latin typeface="Times New Roman" panose="02020603050405020304" pitchFamily="18" charset="0"/>
                <a:cs typeface="Times New Roman" panose="02020603050405020304" pitchFamily="18" charset="0"/>
              </a:rPr>
              <a:t> </a:t>
            </a:r>
            <a:r>
              <a:rPr lang="en-IN" sz="2600" spc="-10" dirty="0">
                <a:solidFill>
                  <a:srgbClr val="1F1F1F"/>
                </a:solidFill>
                <a:latin typeface="Times New Roman" panose="02020603050405020304" pitchFamily="18" charset="0"/>
                <a:cs typeface="Times New Roman" panose="02020603050405020304" pitchFamily="18" charset="0"/>
              </a:rPr>
              <a:t>Integration</a:t>
            </a:r>
            <a:endParaRPr lang="en-IN" sz="2600" dirty="0">
              <a:latin typeface="Times New Roman" panose="02020603050405020304" pitchFamily="18" charset="0"/>
              <a:cs typeface="Times New Roman" panose="02020603050405020304" pitchFamily="18" charset="0"/>
            </a:endParaRPr>
          </a:p>
          <a:p>
            <a:pPr marL="0" indent="0">
              <a:buNone/>
            </a:pPr>
            <a:endParaRPr lang="en-IN" sz="2800" dirty="0">
              <a:latin typeface="Calibri"/>
              <a:cs typeface="Calibri"/>
            </a:endParaRPr>
          </a:p>
          <a:p>
            <a:pPr marL="0" indent="0">
              <a:buNone/>
            </a:pPr>
            <a:r>
              <a:rPr lang="en-US" b="1" spc="-10" dirty="0">
                <a:latin typeface="Calibri"/>
                <a:cs typeface="Calibri"/>
              </a:rPr>
              <a:t>  </a:t>
            </a:r>
            <a:endParaRPr lang="en-US" sz="2800" dirty="0">
              <a:latin typeface="Calibri"/>
              <a:cs typeface="Calibri"/>
            </a:endParaRPr>
          </a:p>
          <a:p>
            <a:pPr marL="514350" indent="-514350">
              <a:buFont typeface="+mj-lt"/>
              <a:buAutoNum type="arabicPeriod"/>
            </a:pPr>
            <a:endParaRPr lang="en-IN" sz="2800" dirty="0">
              <a:latin typeface="Calibri"/>
              <a:cs typeface="Calibri"/>
            </a:endParaRPr>
          </a:p>
          <a:p>
            <a:pPr marL="514350" indent="-514350">
              <a:buFont typeface="+mj-lt"/>
              <a:buAutoNum type="arabicPeriod"/>
            </a:pPr>
            <a:endParaRPr lang="en-IN" sz="2800" dirty="0">
              <a:latin typeface="Calibri"/>
              <a:cs typeface="Calibri"/>
            </a:endParaRPr>
          </a:p>
          <a:p>
            <a:pPr lvl="1">
              <a:lnSpc>
                <a:spcPct val="100000"/>
              </a:lnSpc>
              <a:spcBef>
                <a:spcPts val="175"/>
              </a:spcBef>
              <a:buClr>
                <a:srgbClr val="1F1F1F"/>
              </a:buClr>
              <a:buFont typeface="Calibri"/>
              <a:buAutoNum type="arabicPeriod"/>
            </a:pPr>
            <a:endParaRPr lang="en-IN" sz="2800" dirty="0">
              <a:latin typeface="Calibri"/>
              <a:cs typeface="Calibri"/>
            </a:endParaRPr>
          </a:p>
          <a:p>
            <a:pPr marL="514350" indent="-514350">
              <a:buFont typeface="+mj-lt"/>
              <a:buAutoNum type="arabicPeriod"/>
            </a:pPr>
            <a:endParaRPr lang="en-IN" sz="2800" dirty="0">
              <a:latin typeface="Calibri"/>
              <a:cs typeface="Calibri"/>
            </a:endParaRPr>
          </a:p>
          <a:p>
            <a:pPr marL="514350" indent="-514350">
              <a:buFont typeface="+mj-lt"/>
              <a:buAutoNum type="arabicPeriod"/>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GB" b="1" dirty="0"/>
              <a:t>Objectives</a:t>
            </a:r>
          </a:p>
        </p:txBody>
      </p:sp>
      <p:sp>
        <p:nvSpPr>
          <p:cNvPr id="3" name="Content Placeholder 2"/>
          <p:cNvSpPr>
            <a:spLocks noGrp="1"/>
          </p:cNvSpPr>
          <p:nvPr>
            <p:ph idx="1"/>
          </p:nvPr>
        </p:nvSpPr>
        <p:spPr>
          <a:xfrm>
            <a:off x="298580" y="1175658"/>
            <a:ext cx="11055220" cy="5001305"/>
          </a:xfrm>
        </p:spPr>
        <p:txBody>
          <a:bodyPr>
            <a:normAutofit fontScale="92500" lnSpcReduction="10000"/>
          </a:bodyPr>
          <a:lstStyle/>
          <a:p>
            <a:pPr marL="527050" marR="213995" lvl="1" indent="-285750" algn="just">
              <a:lnSpc>
                <a:spcPct val="109300"/>
              </a:lnSpc>
              <a:spcBef>
                <a:spcPts val="940"/>
              </a:spcBef>
              <a:buFont typeface="Wingdings" panose="05000000000000000000" pitchFamily="2" charset="2"/>
              <a:buChar char="Ø"/>
              <a:tabLst>
                <a:tab pos="469900" algn="l"/>
              </a:tabLst>
            </a:pPr>
            <a:r>
              <a:rPr lang="en-US" sz="1800" b="1" dirty="0">
                <a:latin typeface="Times New Roman" panose="02020603050405020304" pitchFamily="18" charset="0"/>
                <a:cs typeface="Times New Roman" panose="02020603050405020304" pitchFamily="18" charset="0"/>
              </a:rPr>
              <a:t>Reduced</a:t>
            </a:r>
            <a:r>
              <a:rPr lang="en-US" sz="1800" b="1" spc="-3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Response</a:t>
            </a:r>
            <a:r>
              <a:rPr lang="en-US" sz="1800" b="1" spc="-35"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Times</a:t>
            </a:r>
            <a:r>
              <a:rPr lang="en-US" sz="1800" dirty="0">
                <a:latin typeface="Times New Roman" panose="02020603050405020304" pitchFamily="18" charset="0"/>
                <a:cs typeface="Times New Roman" panose="02020603050405020304" pitchFamily="18" charset="0"/>
              </a:rPr>
              <a:t>:</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should</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help</a:t>
            </a:r>
            <a:r>
              <a:rPr lang="en-US" sz="1800" spc="-4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reduce</a:t>
            </a:r>
            <a:r>
              <a:rPr lang="en-US" sz="1800" spc="-4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response</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times</a:t>
            </a:r>
            <a:r>
              <a:rPr lang="en-US" sz="1800" spc="-35"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by </a:t>
            </a:r>
            <a:r>
              <a:rPr lang="en-US" sz="1800" spc="-10" dirty="0">
                <a:latin typeface="Times New Roman" panose="02020603050405020304" pitchFamily="18" charset="0"/>
                <a:cs typeface="Times New Roman" panose="02020603050405020304" pitchFamily="18" charset="0"/>
              </a:rPr>
              <a:t>streamlining</a:t>
            </a:r>
            <a:r>
              <a:rPr lang="en-US" sz="1800" spc="-5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ambulance</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dispatch</a:t>
            </a:r>
            <a:r>
              <a:rPr lang="en-US" sz="1800" spc="-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process.</a:t>
            </a:r>
            <a:endParaRPr lang="en-US" sz="1800" dirty="0">
              <a:latin typeface="Times New Roman" panose="02020603050405020304" pitchFamily="18" charset="0"/>
              <a:cs typeface="Times New Roman" panose="02020603050405020304" pitchFamily="18" charset="0"/>
            </a:endParaRPr>
          </a:p>
          <a:p>
            <a:pPr marL="527050" marR="278130" lvl="1" indent="-285750" algn="just">
              <a:lnSpc>
                <a:spcPct val="109600"/>
              </a:lnSpc>
              <a:spcBef>
                <a:spcPts val="5"/>
              </a:spcBef>
              <a:buFont typeface="Wingdings" panose="05000000000000000000" pitchFamily="2" charset="2"/>
              <a:buChar char="Ø"/>
              <a:tabLst>
                <a:tab pos="469900" algn="l"/>
              </a:tabLst>
            </a:pPr>
            <a:r>
              <a:rPr lang="en-US" sz="1800" b="1" spc="-10" dirty="0">
                <a:latin typeface="Times New Roman" panose="02020603050405020304" pitchFamily="18" charset="0"/>
                <a:cs typeface="Times New Roman" panose="02020603050405020304" pitchFamily="18" charset="0"/>
              </a:rPr>
              <a:t>Real-</a:t>
            </a:r>
            <a:r>
              <a:rPr lang="en-US" sz="1800" b="1" dirty="0">
                <a:latin typeface="Times New Roman" panose="02020603050405020304" pitchFamily="18" charset="0"/>
                <a:cs typeface="Times New Roman" panose="02020603050405020304" pitchFamily="18" charset="0"/>
              </a:rPr>
              <a:t>time</a:t>
            </a:r>
            <a:r>
              <a:rPr lang="en-US" sz="1800" b="1" spc="-4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location</a:t>
            </a:r>
            <a:r>
              <a:rPr lang="en-US" sz="1800" b="1" spc="-25"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tracking</a:t>
            </a:r>
            <a:r>
              <a:rPr lang="en-US" sz="1800" spc="-10" dirty="0">
                <a:latin typeface="Times New Roman" panose="02020603050405020304" pitchFamily="18" charset="0"/>
                <a:cs typeface="Times New Roman" panose="02020603050405020304" pitchFamily="18" charset="0"/>
              </a:rPr>
              <a:t>:</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should</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be</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able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spc="-2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track</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location</a:t>
            </a:r>
            <a:r>
              <a:rPr lang="en-US" sz="1800" spc="-40"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of </a:t>
            </a:r>
            <a:r>
              <a:rPr lang="en-US" sz="1800" spc="-10" dirty="0">
                <a:latin typeface="Times New Roman" panose="02020603050405020304" pitchFamily="18" charset="0"/>
                <a:cs typeface="Times New Roman" panose="02020603050405020304" pitchFamily="18" charset="0"/>
              </a:rPr>
              <a:t>ambulances</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real-</a:t>
            </a:r>
            <a:r>
              <a:rPr lang="en-US" sz="1800" dirty="0">
                <a:latin typeface="Times New Roman" panose="02020603050405020304" pitchFamily="18" charset="0"/>
                <a:cs typeface="Times New Roman" panose="02020603050405020304" pitchFamily="18" charset="0"/>
              </a:rPr>
              <a:t>time,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allowing</a:t>
            </a:r>
            <a:r>
              <a:rPr lang="en-US" sz="1800" spc="-3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dispatchers</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send</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nearest</a:t>
            </a:r>
            <a:r>
              <a:rPr lang="en-US" sz="1800" spc="-3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available ambulance</a:t>
            </a:r>
            <a:r>
              <a:rPr lang="en-US" sz="1800" spc="-2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scene</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t>
            </a:r>
            <a:r>
              <a:rPr lang="en-US" sz="1800" spc="-2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emergency.</a:t>
            </a:r>
            <a:endParaRPr lang="en-US" sz="1800" dirty="0">
              <a:latin typeface="Times New Roman" panose="02020603050405020304" pitchFamily="18" charset="0"/>
              <a:cs typeface="Times New Roman" panose="02020603050405020304" pitchFamily="18" charset="0"/>
            </a:endParaRPr>
          </a:p>
          <a:p>
            <a:pPr marL="527050" lvl="1" indent="-285750" algn="just">
              <a:lnSpc>
                <a:spcPct val="100000"/>
              </a:lnSpc>
              <a:spcBef>
                <a:spcPts val="170"/>
              </a:spcBef>
              <a:buFont typeface="Wingdings" panose="05000000000000000000" pitchFamily="2" charset="2"/>
              <a:buChar char="Ø"/>
              <a:tabLst>
                <a:tab pos="469265" algn="l"/>
              </a:tabLst>
            </a:pPr>
            <a:r>
              <a:rPr lang="en-US" sz="1800" b="1" dirty="0">
                <a:latin typeface="Times New Roman" panose="02020603050405020304" pitchFamily="18" charset="0"/>
                <a:cs typeface="Times New Roman" panose="02020603050405020304" pitchFamily="18" charset="0"/>
              </a:rPr>
              <a:t>Automated</a:t>
            </a:r>
            <a:r>
              <a:rPr lang="en-US" sz="1800" b="1" spc="-25"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dispatch</a:t>
            </a:r>
            <a:r>
              <a:rPr lang="en-US" sz="1800" spc="-10" dirty="0">
                <a:latin typeface="Times New Roman" panose="02020603050405020304" pitchFamily="18" charset="0"/>
                <a:cs typeface="Times New Roman" panose="02020603050405020304" pitchFamily="18" charset="0"/>
              </a:rPr>
              <a:t>:</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a:t>
            </a:r>
            <a:r>
              <a:rPr lang="en-US" sz="1800" spc="-2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can</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automatically</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dispatch</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2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closest</a:t>
            </a:r>
            <a:endParaRPr lang="en-US" sz="1800" dirty="0">
              <a:latin typeface="Times New Roman" panose="02020603050405020304" pitchFamily="18" charset="0"/>
              <a:cs typeface="Times New Roman" panose="02020603050405020304" pitchFamily="18" charset="0"/>
            </a:endParaRPr>
          </a:p>
          <a:p>
            <a:pPr marL="527050" indent="-285750" algn="just">
              <a:lnSpc>
                <a:spcPct val="100000"/>
              </a:lnSpc>
              <a:spcBef>
                <a:spcPts val="17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ambulance</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based</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4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user's</a:t>
            </a:r>
            <a:r>
              <a:rPr lang="en-US" sz="1800" spc="-3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location</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type</a:t>
            </a:r>
            <a:r>
              <a:rPr lang="en-US" sz="1800" spc="-5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medical</a:t>
            </a:r>
            <a:r>
              <a:rPr lang="en-US" sz="1800" spc="-2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emergency.</a:t>
            </a:r>
            <a:endParaRPr lang="en-US" sz="1800" dirty="0">
              <a:latin typeface="Times New Roman" panose="02020603050405020304" pitchFamily="18" charset="0"/>
              <a:cs typeface="Times New Roman" panose="02020603050405020304" pitchFamily="18" charset="0"/>
            </a:endParaRPr>
          </a:p>
          <a:p>
            <a:pPr marL="527050" marR="314960" lvl="1" indent="-285750">
              <a:lnSpc>
                <a:spcPct val="109300"/>
              </a:lnSpc>
              <a:spcBef>
                <a:spcPts val="10"/>
              </a:spcBef>
              <a:buFont typeface="Wingdings" panose="05000000000000000000" pitchFamily="2" charset="2"/>
              <a:buChar char="Ø"/>
              <a:tabLst>
                <a:tab pos="469900" algn="l"/>
              </a:tabLst>
            </a:pPr>
            <a:r>
              <a:rPr lang="en-US" sz="1800" b="1" spc="-25" dirty="0">
                <a:latin typeface="Times New Roman" panose="02020603050405020304" pitchFamily="18" charset="0"/>
                <a:cs typeface="Times New Roman" panose="02020603050405020304" pitchFamily="18" charset="0"/>
              </a:rPr>
              <a:t>Traffic</a:t>
            </a:r>
            <a:r>
              <a:rPr lang="en-US" sz="1800" b="1" spc="-4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updates</a:t>
            </a:r>
            <a:r>
              <a:rPr lang="en-US" sz="1800" spc="-10" dirty="0">
                <a:latin typeface="Times New Roman" panose="02020603050405020304" pitchFamily="18" charset="0"/>
                <a:cs typeface="Times New Roman" panose="02020603050405020304" pitchFamily="18" charset="0"/>
              </a:rPr>
              <a:t>:</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can</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a:t>
            </a:r>
            <a:r>
              <a:rPr lang="en-US" sz="1800" spc="-3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real-</a:t>
            </a:r>
            <a:r>
              <a:rPr lang="en-US" sz="1800" dirty="0">
                <a:latin typeface="Times New Roman" panose="02020603050405020304" pitchFamily="18" charset="0"/>
                <a:cs typeface="Times New Roman" panose="02020603050405020304" pitchFamily="18" charset="0"/>
              </a:rPr>
              <a:t>time</a:t>
            </a:r>
            <a:r>
              <a:rPr lang="en-US" sz="1800" spc="-3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traffic</a:t>
            </a:r>
            <a:r>
              <a:rPr lang="en-US" sz="1800" spc="-4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data</a:t>
            </a:r>
            <a:r>
              <a:rPr lang="en-US" sz="1800" spc="-3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a:t>
            </a:r>
            <a:r>
              <a:rPr lang="en-US" sz="1800" spc="-3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route</a:t>
            </a:r>
            <a:r>
              <a:rPr lang="en-US" sz="1800" spc="-3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ambulances </a:t>
            </a:r>
            <a:r>
              <a:rPr lang="en-US" sz="1800" dirty="0">
                <a:latin typeface="Times New Roman" panose="02020603050405020304" pitchFamily="18" charset="0"/>
                <a:cs typeface="Times New Roman" panose="02020603050405020304" pitchFamily="18" charset="0"/>
              </a:rPr>
              <a:t>around</a:t>
            </a:r>
            <a:r>
              <a:rPr lang="en-US" sz="1800" spc="-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congestion</a:t>
            </a:r>
            <a:r>
              <a:rPr lang="en-US" sz="1800" spc="-4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4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delays.</a:t>
            </a:r>
            <a:endParaRPr lang="en-US" sz="1800" dirty="0">
              <a:latin typeface="Times New Roman" panose="02020603050405020304" pitchFamily="18" charset="0"/>
              <a:cs typeface="Times New Roman" panose="02020603050405020304" pitchFamily="18" charset="0"/>
            </a:endParaRPr>
          </a:p>
          <a:p>
            <a:pPr marL="527050" marR="506095" lvl="1" indent="-285750">
              <a:lnSpc>
                <a:spcPct val="110000"/>
              </a:lnSpc>
              <a:spcBef>
                <a:spcPts val="5"/>
              </a:spcBef>
              <a:buClr>
                <a:srgbClr val="000000"/>
              </a:buClr>
              <a:buFont typeface="Wingdings" panose="05000000000000000000" pitchFamily="2" charset="2"/>
              <a:buChar char="Ø"/>
              <a:tabLst>
                <a:tab pos="469900" algn="l"/>
              </a:tabLst>
            </a:pPr>
            <a:r>
              <a:rPr lang="en-US" sz="1800" b="1" dirty="0">
                <a:solidFill>
                  <a:srgbClr val="1F1F1F"/>
                </a:solidFill>
                <a:latin typeface="Times New Roman" panose="02020603050405020304" pitchFamily="18" charset="0"/>
                <a:cs typeface="Times New Roman" panose="02020603050405020304" pitchFamily="18" charset="0"/>
              </a:rPr>
              <a:t>Service</a:t>
            </a:r>
            <a:r>
              <a:rPr lang="en-US" sz="1800" b="1" spc="-35" dirty="0">
                <a:solidFill>
                  <a:srgbClr val="1F1F1F"/>
                </a:solidFill>
                <a:latin typeface="Times New Roman" panose="02020603050405020304" pitchFamily="18" charset="0"/>
                <a:cs typeface="Times New Roman" panose="02020603050405020304" pitchFamily="18" charset="0"/>
              </a:rPr>
              <a:t> </a:t>
            </a:r>
            <a:r>
              <a:rPr lang="en-US" sz="1800" b="1" dirty="0">
                <a:solidFill>
                  <a:srgbClr val="1F1F1F"/>
                </a:solidFill>
                <a:latin typeface="Times New Roman" panose="02020603050405020304" pitchFamily="18" charset="0"/>
                <a:cs typeface="Times New Roman" panose="02020603050405020304" pitchFamily="18" charset="0"/>
              </a:rPr>
              <a:t>fees</a:t>
            </a:r>
            <a:r>
              <a:rPr lang="en-US" sz="1800" dirty="0">
                <a:solidFill>
                  <a:srgbClr val="1F1F1F"/>
                </a:solidFill>
                <a:latin typeface="Times New Roman" panose="02020603050405020304" pitchFamily="18" charset="0"/>
                <a:cs typeface="Times New Roman" panose="02020603050405020304" pitchFamily="18" charset="0"/>
              </a:rPr>
              <a:t>:</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Users</a:t>
            </a:r>
            <a:r>
              <a:rPr lang="en-US" sz="1800" spc="-2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can</a:t>
            </a:r>
            <a:r>
              <a:rPr lang="en-US" sz="1800" spc="-4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see</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transparent</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pricing</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information</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for</a:t>
            </a:r>
            <a:r>
              <a:rPr lang="en-US" sz="1800" spc="-40"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different ambulance</a:t>
            </a:r>
            <a:r>
              <a:rPr lang="en-US" sz="1800" spc="5"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services.</a:t>
            </a:r>
            <a:endParaRPr lang="en-US" sz="1800" dirty="0">
              <a:latin typeface="Times New Roman" panose="02020603050405020304" pitchFamily="18" charset="0"/>
              <a:cs typeface="Times New Roman" panose="02020603050405020304" pitchFamily="18" charset="0"/>
            </a:endParaRPr>
          </a:p>
          <a:p>
            <a:pPr marL="527050" marR="417830" lvl="1" indent="-285750">
              <a:lnSpc>
                <a:spcPct val="109300"/>
              </a:lnSpc>
              <a:buClr>
                <a:srgbClr val="000000"/>
              </a:buClr>
              <a:buFont typeface="Wingdings" panose="05000000000000000000" pitchFamily="2" charset="2"/>
              <a:buChar char="Ø"/>
              <a:tabLst>
                <a:tab pos="469900" algn="l"/>
              </a:tabLst>
            </a:pPr>
            <a:r>
              <a:rPr lang="en-US" sz="1800" b="1" dirty="0">
                <a:solidFill>
                  <a:srgbClr val="1F1F1F"/>
                </a:solidFill>
                <a:latin typeface="Times New Roman" panose="02020603050405020304" pitchFamily="18" charset="0"/>
                <a:cs typeface="Times New Roman" panose="02020603050405020304" pitchFamily="18" charset="0"/>
              </a:rPr>
              <a:t>Simplified</a:t>
            </a:r>
            <a:r>
              <a:rPr lang="en-US" sz="1800" b="1" spc="-25" dirty="0">
                <a:solidFill>
                  <a:srgbClr val="1F1F1F"/>
                </a:solidFill>
                <a:latin typeface="Times New Roman" panose="02020603050405020304" pitchFamily="18" charset="0"/>
                <a:cs typeface="Times New Roman" panose="02020603050405020304" pitchFamily="18" charset="0"/>
              </a:rPr>
              <a:t> </a:t>
            </a:r>
            <a:r>
              <a:rPr lang="en-US" sz="1800" b="1" dirty="0">
                <a:solidFill>
                  <a:srgbClr val="1F1F1F"/>
                </a:solidFill>
                <a:latin typeface="Times New Roman" panose="02020603050405020304" pitchFamily="18" charset="0"/>
                <a:cs typeface="Times New Roman" panose="02020603050405020304" pitchFamily="18" charset="0"/>
              </a:rPr>
              <a:t>booking:</a:t>
            </a:r>
            <a:r>
              <a:rPr lang="en-US" sz="1800" b="1" spc="-30"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Easy-to-</a:t>
            </a:r>
            <a:r>
              <a:rPr lang="en-US" sz="1800" dirty="0">
                <a:solidFill>
                  <a:srgbClr val="1F1F1F"/>
                </a:solidFill>
                <a:latin typeface="Times New Roman" panose="02020603050405020304" pitchFamily="18" charset="0"/>
                <a:cs typeface="Times New Roman" panose="02020603050405020304" pitchFamily="18" charset="0"/>
              </a:rPr>
              <a:t>use</a:t>
            </a:r>
            <a:r>
              <a:rPr lang="en-US" sz="1800" spc="-30"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interface</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allows</a:t>
            </a:r>
            <a:r>
              <a:rPr lang="en-US" sz="1800" spc="-2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for</a:t>
            </a:r>
            <a:r>
              <a:rPr lang="en-US" sz="1800" spc="-30"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quick</a:t>
            </a:r>
            <a:r>
              <a:rPr lang="en-US" sz="1800" spc="-30"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and</a:t>
            </a:r>
            <a:r>
              <a:rPr lang="en-US" sz="1800" spc="-25"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stress-</a:t>
            </a:r>
            <a:r>
              <a:rPr lang="en-US" sz="1800" spc="-20" dirty="0">
                <a:solidFill>
                  <a:srgbClr val="1F1F1F"/>
                </a:solidFill>
                <a:latin typeface="Times New Roman" panose="02020603050405020304" pitchFamily="18" charset="0"/>
                <a:cs typeface="Times New Roman" panose="02020603050405020304" pitchFamily="18" charset="0"/>
              </a:rPr>
              <a:t>free </a:t>
            </a:r>
            <a:r>
              <a:rPr lang="en-US" sz="1800" spc="-10" dirty="0">
                <a:solidFill>
                  <a:srgbClr val="1F1F1F"/>
                </a:solidFill>
                <a:latin typeface="Times New Roman" panose="02020603050405020304" pitchFamily="18" charset="0"/>
                <a:cs typeface="Times New Roman" panose="02020603050405020304" pitchFamily="18" charset="0"/>
              </a:rPr>
              <a:t>ambulance</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requests,</a:t>
            </a:r>
            <a:r>
              <a:rPr lang="en-US" sz="1800" spc="-2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even</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in</a:t>
            </a:r>
            <a:r>
              <a:rPr lang="en-US" sz="1800" spc="-35" dirty="0">
                <a:solidFill>
                  <a:srgbClr val="1F1F1F"/>
                </a:solidFill>
                <a:latin typeface="Times New Roman" panose="02020603050405020304" pitchFamily="18" charset="0"/>
                <a:cs typeface="Times New Roman" panose="02020603050405020304" pitchFamily="18" charset="0"/>
              </a:rPr>
              <a:t> </a:t>
            </a:r>
            <a:r>
              <a:rPr lang="en-US" sz="1800" dirty="0">
                <a:solidFill>
                  <a:srgbClr val="1F1F1F"/>
                </a:solidFill>
                <a:latin typeface="Times New Roman" panose="02020603050405020304" pitchFamily="18" charset="0"/>
                <a:cs typeface="Times New Roman" panose="02020603050405020304" pitchFamily="18" charset="0"/>
              </a:rPr>
              <a:t>emergency</a:t>
            </a:r>
            <a:r>
              <a:rPr lang="en-US" sz="1800" spc="-30" dirty="0">
                <a:solidFill>
                  <a:srgbClr val="1F1F1F"/>
                </a:solidFill>
                <a:latin typeface="Times New Roman" panose="02020603050405020304" pitchFamily="18" charset="0"/>
                <a:cs typeface="Times New Roman" panose="02020603050405020304" pitchFamily="18" charset="0"/>
              </a:rPr>
              <a:t> </a:t>
            </a:r>
            <a:r>
              <a:rPr lang="en-US" sz="1800" spc="-10" dirty="0">
                <a:solidFill>
                  <a:srgbClr val="1F1F1F"/>
                </a:solidFill>
                <a:latin typeface="Times New Roman" panose="02020603050405020304" pitchFamily="18" charset="0"/>
                <a:cs typeface="Times New Roman" panose="02020603050405020304" pitchFamily="18" charset="0"/>
              </a:rPr>
              <a:t>situations.</a:t>
            </a:r>
          </a:p>
          <a:p>
            <a:pPr>
              <a:lnSpc>
                <a:spcPct val="100000"/>
              </a:lnSpc>
              <a:buFont typeface="Wingdings" panose="05000000000000000000" pitchFamily="2" charset="2"/>
              <a:buChar char="Ø"/>
            </a:pPr>
            <a:r>
              <a:rPr lang="en-US" sz="1900" b="1" dirty="0">
                <a:solidFill>
                  <a:srgbClr val="1F1F1F"/>
                </a:solidFill>
                <a:latin typeface="Times New Roman" panose="02020603050405020304" pitchFamily="18" charset="0"/>
                <a:cs typeface="Times New Roman" panose="02020603050405020304" pitchFamily="18" charset="0"/>
              </a:rPr>
              <a:t>  Overall,</a:t>
            </a:r>
            <a:r>
              <a:rPr lang="en-US" sz="1900" b="1" spc="-3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the</a:t>
            </a:r>
            <a:r>
              <a:rPr lang="en-US" sz="1900" b="1" spc="-2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objectives</a:t>
            </a:r>
            <a:r>
              <a:rPr lang="en-US" sz="1900" b="1" spc="-2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of</a:t>
            </a:r>
            <a:r>
              <a:rPr lang="en-US" sz="1900" b="1" spc="-3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an</a:t>
            </a:r>
            <a:r>
              <a:rPr lang="en-US" sz="1900" b="1" spc="-25"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ambulance</a:t>
            </a:r>
            <a:r>
              <a:rPr lang="en-US" sz="1900" b="1" spc="-35"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service</a:t>
            </a:r>
            <a:r>
              <a:rPr lang="en-US" sz="1900" b="1" spc="-2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app</a:t>
            </a:r>
            <a:r>
              <a:rPr lang="en-US" sz="1900" b="1" spc="-2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are</a:t>
            </a:r>
            <a:r>
              <a:rPr lang="en-US" sz="1900" b="1" spc="-40" dirty="0">
                <a:solidFill>
                  <a:srgbClr val="1F1F1F"/>
                </a:solidFill>
                <a:latin typeface="Times New Roman" panose="02020603050405020304" pitchFamily="18" charset="0"/>
                <a:cs typeface="Times New Roman" panose="02020603050405020304" pitchFamily="18" charset="0"/>
              </a:rPr>
              <a:t> </a:t>
            </a:r>
            <a:r>
              <a:rPr lang="en-US" sz="1900" b="1" spc="-25" dirty="0">
                <a:solidFill>
                  <a:srgbClr val="1F1F1F"/>
                </a:solidFill>
                <a:latin typeface="Times New Roman" panose="02020603050405020304" pitchFamily="18" charset="0"/>
                <a:cs typeface="Times New Roman" panose="02020603050405020304" pitchFamily="18" charset="0"/>
              </a:rPr>
              <a:t>to:</a:t>
            </a:r>
            <a:endParaRPr lang="en-US" sz="1900" dirty="0">
              <a:latin typeface="Times New Roman" panose="02020603050405020304" pitchFamily="18" charset="0"/>
              <a:cs typeface="Times New Roman" panose="02020603050405020304" pitchFamily="18" charset="0"/>
            </a:endParaRPr>
          </a:p>
          <a:p>
            <a:pPr marL="527050" marR="598805" indent="-285750">
              <a:lnSpc>
                <a:spcPct val="102099"/>
              </a:lnSpc>
              <a:buSzPct val="71428"/>
              <a:buFont typeface="Wingdings" panose="05000000000000000000" pitchFamily="2" charset="2"/>
              <a:buChar char="Ø"/>
              <a:tabLst>
                <a:tab pos="469900" algn="l"/>
              </a:tabLst>
            </a:pPr>
            <a:r>
              <a:rPr lang="en-US" sz="1900" b="1" dirty="0">
                <a:solidFill>
                  <a:srgbClr val="1F1F1F"/>
                </a:solidFill>
                <a:latin typeface="Times New Roman" panose="02020603050405020304" pitchFamily="18" charset="0"/>
                <a:cs typeface="Times New Roman" panose="02020603050405020304" pitchFamily="18" charset="0"/>
              </a:rPr>
              <a:t>Save</a:t>
            </a:r>
            <a:r>
              <a:rPr lang="en-US" sz="1900" b="1" spc="-35"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lives:</a:t>
            </a:r>
            <a:r>
              <a:rPr lang="en-US" sz="1900" b="1"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By</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reducing</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response</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times</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and</a:t>
            </a:r>
            <a:r>
              <a:rPr lang="en-US" sz="1900" spc="-4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improving</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communication, ambulance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service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apps</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can</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help</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to</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save</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lives</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in</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emergency</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situations.</a:t>
            </a:r>
            <a:endParaRPr lang="en-US" sz="1900" dirty="0">
              <a:latin typeface="Times New Roman" panose="02020603050405020304" pitchFamily="18" charset="0"/>
              <a:cs typeface="Times New Roman" panose="02020603050405020304" pitchFamily="18" charset="0"/>
            </a:endParaRPr>
          </a:p>
          <a:p>
            <a:pPr marL="527050" marR="62230" indent="-285750">
              <a:lnSpc>
                <a:spcPct val="102299"/>
              </a:lnSpc>
              <a:spcBef>
                <a:spcPts val="730"/>
              </a:spcBef>
              <a:buSzPct val="71428"/>
              <a:buFont typeface="Wingdings" panose="05000000000000000000" pitchFamily="2" charset="2"/>
              <a:buChar char="Ø"/>
              <a:tabLst>
                <a:tab pos="469900" algn="l"/>
              </a:tabLst>
            </a:pPr>
            <a:r>
              <a:rPr lang="en-US" sz="1900" b="1" dirty="0">
                <a:solidFill>
                  <a:srgbClr val="1F1F1F"/>
                </a:solidFill>
                <a:latin typeface="Times New Roman" panose="02020603050405020304" pitchFamily="18" charset="0"/>
                <a:cs typeface="Times New Roman" panose="02020603050405020304" pitchFamily="18" charset="0"/>
              </a:rPr>
              <a:t>Improve</a:t>
            </a:r>
            <a:r>
              <a:rPr lang="en-US" sz="1900" b="1" spc="-25"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efficiency:</a:t>
            </a:r>
            <a:r>
              <a:rPr lang="en-US" sz="1900" b="1" spc="5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By</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streamlining</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the</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process</a:t>
            </a:r>
            <a:r>
              <a:rPr lang="en-US" sz="1900" spc="-1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of</a:t>
            </a:r>
            <a:r>
              <a:rPr lang="en-US" sz="1900" spc="-15"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requesting</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and</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dispatching ambulances,</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ambulance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service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apps</a:t>
            </a:r>
            <a:r>
              <a:rPr lang="en-US" sz="1900" spc="-2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can</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help</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to</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save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time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and</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money.</a:t>
            </a:r>
            <a:endParaRPr lang="en-US" sz="1900" dirty="0">
              <a:latin typeface="Times New Roman" panose="02020603050405020304" pitchFamily="18" charset="0"/>
              <a:cs typeface="Times New Roman" panose="02020603050405020304" pitchFamily="18" charset="0"/>
            </a:endParaRPr>
          </a:p>
          <a:p>
            <a:pPr marL="527050" marR="5080" indent="-285750">
              <a:lnSpc>
                <a:spcPct val="101400"/>
              </a:lnSpc>
              <a:spcBef>
                <a:spcPts val="755"/>
              </a:spcBef>
              <a:buSzPct val="71428"/>
              <a:buFont typeface="Wingdings" panose="05000000000000000000" pitchFamily="2" charset="2"/>
              <a:buChar char="Ø"/>
              <a:tabLst>
                <a:tab pos="469900" algn="l"/>
              </a:tabLst>
            </a:pPr>
            <a:r>
              <a:rPr lang="en-US" sz="1900" b="1" dirty="0">
                <a:solidFill>
                  <a:srgbClr val="1F1F1F"/>
                </a:solidFill>
                <a:latin typeface="Times New Roman" panose="02020603050405020304" pitchFamily="18" charset="0"/>
                <a:cs typeface="Times New Roman" panose="02020603050405020304" pitchFamily="18" charset="0"/>
              </a:rPr>
              <a:t>Enhance</a:t>
            </a:r>
            <a:r>
              <a:rPr lang="en-US" sz="1900" b="1" spc="-3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user</a:t>
            </a:r>
            <a:r>
              <a:rPr lang="en-US" sz="1900" b="1" spc="-30" dirty="0">
                <a:solidFill>
                  <a:srgbClr val="1F1F1F"/>
                </a:solidFill>
                <a:latin typeface="Times New Roman" panose="02020603050405020304" pitchFamily="18" charset="0"/>
                <a:cs typeface="Times New Roman" panose="02020603050405020304" pitchFamily="18" charset="0"/>
              </a:rPr>
              <a:t> </a:t>
            </a:r>
            <a:r>
              <a:rPr lang="en-US" sz="1900" b="1" dirty="0">
                <a:solidFill>
                  <a:srgbClr val="1F1F1F"/>
                </a:solidFill>
                <a:latin typeface="Times New Roman" panose="02020603050405020304" pitchFamily="18" charset="0"/>
                <a:cs typeface="Times New Roman" panose="02020603050405020304" pitchFamily="18" charset="0"/>
              </a:rPr>
              <a:t>experience</a:t>
            </a:r>
            <a:r>
              <a:rPr lang="en-US" sz="1900" dirty="0">
                <a:solidFill>
                  <a:srgbClr val="1F1F1F"/>
                </a:solidFill>
                <a:latin typeface="Times New Roman" panose="02020603050405020304" pitchFamily="18" charset="0"/>
                <a:cs typeface="Times New Roman" panose="02020603050405020304" pitchFamily="18" charset="0"/>
              </a:rPr>
              <a:t>:</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By</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providing</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users</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with</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easy</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access</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to</a:t>
            </a:r>
            <a:r>
              <a:rPr lang="en-US" sz="1900" spc="-25"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information </a:t>
            </a:r>
            <a:r>
              <a:rPr lang="en-US" sz="1900" dirty="0">
                <a:solidFill>
                  <a:srgbClr val="1F1F1F"/>
                </a:solidFill>
                <a:latin typeface="Times New Roman" panose="02020603050405020304" pitchFamily="18" charset="0"/>
                <a:cs typeface="Times New Roman" panose="02020603050405020304" pitchFamily="18" charset="0"/>
              </a:rPr>
              <a:t>and</a:t>
            </a:r>
            <a:r>
              <a:rPr lang="en-US" sz="1900" spc="-5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services,</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ambulance</a:t>
            </a:r>
            <a:r>
              <a:rPr lang="en-US" sz="1900" spc="-4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service</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apps</a:t>
            </a:r>
            <a:r>
              <a:rPr lang="en-US" sz="1900" spc="-3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can</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help</a:t>
            </a:r>
            <a:r>
              <a:rPr lang="en-US" sz="1900" spc="-4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to</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improve</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the</a:t>
            </a:r>
            <a:r>
              <a:rPr lang="en-US" sz="1900" spc="-35" dirty="0">
                <a:solidFill>
                  <a:srgbClr val="1F1F1F"/>
                </a:solidFill>
                <a:latin typeface="Times New Roman" panose="02020603050405020304" pitchFamily="18" charset="0"/>
                <a:cs typeface="Times New Roman" panose="02020603050405020304" pitchFamily="18" charset="0"/>
              </a:rPr>
              <a:t> </a:t>
            </a:r>
            <a:r>
              <a:rPr lang="en-US" sz="1900" dirty="0">
                <a:solidFill>
                  <a:srgbClr val="1F1F1F"/>
                </a:solidFill>
                <a:latin typeface="Times New Roman" panose="02020603050405020304" pitchFamily="18" charset="0"/>
                <a:cs typeface="Times New Roman" panose="02020603050405020304" pitchFamily="18" charset="0"/>
              </a:rPr>
              <a:t>user</a:t>
            </a:r>
            <a:r>
              <a:rPr lang="en-US" sz="1900" spc="-40" dirty="0">
                <a:solidFill>
                  <a:srgbClr val="1F1F1F"/>
                </a:solidFill>
                <a:latin typeface="Times New Roman" panose="02020603050405020304" pitchFamily="18" charset="0"/>
                <a:cs typeface="Times New Roman" panose="02020603050405020304" pitchFamily="18" charset="0"/>
              </a:rPr>
              <a:t> </a:t>
            </a:r>
            <a:r>
              <a:rPr lang="en-US" sz="1900" spc="-10" dirty="0">
                <a:solidFill>
                  <a:srgbClr val="1F1F1F"/>
                </a:solidFill>
                <a:latin typeface="Times New Roman" panose="02020603050405020304" pitchFamily="18" charset="0"/>
                <a:cs typeface="Times New Roman" panose="02020603050405020304" pitchFamily="18" charset="0"/>
              </a:rPr>
              <a:t>experience</a:t>
            </a:r>
            <a:endParaRPr lang="en-US" sz="1900" dirty="0">
              <a:latin typeface="Times New Roman" panose="02020603050405020304" pitchFamily="18" charset="0"/>
              <a:cs typeface="Times New Roman" panose="02020603050405020304" pitchFamily="18" charset="0"/>
            </a:endParaRPr>
          </a:p>
          <a:p>
            <a:pPr>
              <a:lnSpc>
                <a:spcPct val="100000"/>
              </a:lnSpc>
              <a:spcBef>
                <a:spcPts val="254"/>
              </a:spcBef>
              <a:buFont typeface="Wingdings" panose="05000000000000000000" pitchFamily="2" charset="2"/>
              <a:buChar char="Ø"/>
            </a:pPr>
            <a:endParaRPr lang="en-US" sz="1400" dirty="0">
              <a:latin typeface="Calibri"/>
              <a:cs typeface="Calibri"/>
            </a:endParaRPr>
          </a:p>
          <a:p>
            <a:pPr>
              <a:buFont typeface="Wingdings" panose="05000000000000000000" pitchFamily="2" charset="2"/>
              <a:buChar char="Ø"/>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1912"/>
          </a:xfrm>
        </p:spPr>
        <p:txBody>
          <a:bodyPr>
            <a:normAutofit fontScale="90000"/>
          </a:bodyPr>
          <a:lstStyle/>
          <a:p>
            <a:r>
              <a:rPr lang="en-US" b="1" dirty="0"/>
              <a:t>System Design &amp; Implementation</a:t>
            </a:r>
            <a:endParaRPr lang="en-GB" b="1" dirty="0"/>
          </a:p>
        </p:txBody>
      </p:sp>
      <p:pic>
        <p:nvPicPr>
          <p:cNvPr id="4" name="Content Placeholder 3">
            <a:extLst>
              <a:ext uri="{FF2B5EF4-FFF2-40B4-BE49-F238E27FC236}">
                <a16:creationId xmlns:a16="http://schemas.microsoft.com/office/drawing/2014/main" id="{51BD754C-280A-9D81-44A8-F15AAE0619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212" y="889437"/>
            <a:ext cx="4829302" cy="4351338"/>
          </a:xfrm>
          <a:prstGeom prst="rect">
            <a:avLst/>
          </a:prstGeom>
        </p:spPr>
      </p:pic>
      <p:pic>
        <p:nvPicPr>
          <p:cNvPr id="5" name="Picture 4">
            <a:extLst>
              <a:ext uri="{FF2B5EF4-FFF2-40B4-BE49-F238E27FC236}">
                <a16:creationId xmlns:a16="http://schemas.microsoft.com/office/drawing/2014/main" id="{A4078A4D-B2B4-9ECC-E81D-180644E99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488" y="889437"/>
            <a:ext cx="3941758" cy="4117468"/>
          </a:xfrm>
          <a:prstGeom prst="rect">
            <a:avLst/>
          </a:prstGeom>
        </p:spPr>
      </p:pic>
      <p:sp>
        <p:nvSpPr>
          <p:cNvPr id="7" name="TextBox 6">
            <a:extLst>
              <a:ext uri="{FF2B5EF4-FFF2-40B4-BE49-F238E27FC236}">
                <a16:creationId xmlns:a16="http://schemas.microsoft.com/office/drawing/2014/main" id="{1C80B28D-066A-7674-AF6B-797FCA58F77F}"/>
              </a:ext>
            </a:extLst>
          </p:cNvPr>
          <p:cNvSpPr txBox="1"/>
          <p:nvPr/>
        </p:nvSpPr>
        <p:spPr>
          <a:xfrm>
            <a:off x="1660849" y="5402424"/>
            <a:ext cx="951722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System Architecture                                              </a:t>
            </a:r>
            <a:r>
              <a:rPr lang="en-IN" sz="2400" dirty="0" err="1">
                <a:latin typeface="Times New Roman" panose="02020603050405020304" pitchFamily="18" charset="0"/>
                <a:cs typeface="Times New Roman" panose="02020603050405020304" pitchFamily="18" charset="0"/>
              </a:rPr>
              <a:t>Usecase</a:t>
            </a:r>
            <a:r>
              <a:rPr lang="en-IN" sz="2400"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4" name="Content Placeholder 3">
            <a:extLst>
              <a:ext uri="{FF2B5EF4-FFF2-40B4-BE49-F238E27FC236}">
                <a16:creationId xmlns:a16="http://schemas.microsoft.com/office/drawing/2014/main" id="{3C97920A-1D11-7F0B-0595-4CCA51F4270C}"/>
              </a:ext>
            </a:extLst>
          </p:cNvPr>
          <p:cNvPicPr>
            <a:picLocks noGrp="1" noChangeAspect="1"/>
          </p:cNvPicPr>
          <p:nvPr>
            <p:ph idx="1"/>
          </p:nvPr>
        </p:nvPicPr>
        <p:blipFill>
          <a:blip r:embed="rId2" cstate="print"/>
          <a:stretch>
            <a:fillRect/>
          </a:stretch>
        </p:blipFill>
        <p:spPr>
          <a:xfrm>
            <a:off x="838200" y="1275120"/>
            <a:ext cx="9605874" cy="4619834"/>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168</TotalTime>
  <Words>1620</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Symbol</vt:lpstr>
      <vt:lpstr>Times New Roman</vt:lpstr>
      <vt:lpstr>Verdana</vt:lpstr>
      <vt:lpstr>Wingdings</vt:lpstr>
      <vt:lpstr>Presidency University 45 Yrs</vt:lpstr>
      <vt:lpstr>PROJECT TITLE</vt:lpstr>
      <vt:lpstr>Introduction</vt:lpstr>
      <vt:lpstr>Literature Review</vt:lpstr>
      <vt:lpstr>PowerPoint Presentation</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kishan gowda</cp:lastModifiedBy>
  <cp:revision>24</cp:revision>
  <dcterms:created xsi:type="dcterms:W3CDTF">2023-03-16T03:26:27Z</dcterms:created>
  <dcterms:modified xsi:type="dcterms:W3CDTF">2024-01-13T03:52:51Z</dcterms:modified>
</cp:coreProperties>
</file>