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367" r:id="rId5"/>
    <p:sldId id="368" r:id="rId6"/>
    <p:sldId id="369" r:id="rId7"/>
    <p:sldId id="370" r:id="rId8"/>
    <p:sldId id="371" r:id="rId9"/>
    <p:sldId id="372" r:id="rId10"/>
    <p:sldId id="373" r:id="rId11"/>
    <p:sldId id="375" r:id="rId12"/>
    <p:sldId id="379" r:id="rId13"/>
    <p:sldId id="376" r:id="rId14"/>
    <p:sldId id="377" r:id="rId15"/>
    <p:sldId id="349" r:id="rId16"/>
    <p:sldId id="34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06" autoAdjust="0"/>
  </p:normalViewPr>
  <p:slideViewPr>
    <p:cSldViewPr snapToGrid="0">
      <p:cViewPr varScale="1">
        <p:scale>
          <a:sx n="130" d="100"/>
          <a:sy n="130" d="100"/>
        </p:scale>
        <p:origin x="82" y="144"/>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12</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21-07-2024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96441"/>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6262557" y="1374495"/>
            <a:ext cx="1232810" cy="493626"/>
          </a:xfrm>
          <a:prstGeom prst="rect">
            <a:avLst/>
          </a:prstGeom>
          <a:noFill/>
          <a:ln>
            <a:noFill/>
          </a:ln>
        </p:spPr>
      </p:pic>
      <p:sp>
        <p:nvSpPr>
          <p:cNvPr id="7" name="TextBox 6">
            <a:extLst>
              <a:ext uri="{FF2B5EF4-FFF2-40B4-BE49-F238E27FC236}">
                <a16:creationId xmlns:a16="http://schemas.microsoft.com/office/drawing/2014/main" id="{5FD0626E-7FFA-F384-1DF5-056574800B20}"/>
              </a:ext>
            </a:extLst>
          </p:cNvPr>
          <p:cNvSpPr txBox="1"/>
          <p:nvPr/>
        </p:nvSpPr>
        <p:spPr>
          <a:xfrm>
            <a:off x="1311965" y="2312364"/>
            <a:ext cx="6520068" cy="2769989"/>
          </a:xfrm>
          <a:prstGeom prst="rect">
            <a:avLst/>
          </a:prstGeom>
          <a:noFill/>
        </p:spPr>
        <p:txBody>
          <a:bodyPr wrap="square">
            <a:spAutoFit/>
          </a:bodyPr>
          <a:lstStyle/>
          <a:p>
            <a:pPr algn="ctr"/>
            <a:r>
              <a:rPr lang="en-US" sz="1400" dirty="0"/>
              <a:t> </a:t>
            </a:r>
            <a:r>
              <a:rPr lang="en-US" sz="2000" dirty="0"/>
              <a:t>MindChess</a:t>
            </a:r>
          </a:p>
          <a:p>
            <a:endParaRPr lang="en-US" sz="1400" dirty="0"/>
          </a:p>
          <a:p>
            <a:r>
              <a:rPr lang="en-US" sz="1400" dirty="0"/>
              <a:t>Team Members:   </a:t>
            </a:r>
          </a:p>
          <a:p>
            <a:r>
              <a:rPr lang="en-US" dirty="0"/>
              <a:t>Kishan Rathod</a:t>
            </a:r>
            <a:r>
              <a:rPr lang="en-US" sz="1400" dirty="0"/>
              <a:t>				Guide: Jay Rathod</a:t>
            </a:r>
          </a:p>
          <a:p>
            <a:r>
              <a:rPr lang="en-US" dirty="0"/>
              <a:t>Nikunj Jadav</a:t>
            </a:r>
          </a:p>
          <a:p>
            <a:r>
              <a:rPr lang="en-US" dirty="0"/>
              <a:t>Sahil Makhecha </a:t>
            </a:r>
          </a:p>
          <a:p>
            <a:r>
              <a:rPr lang="en-US" sz="1400" dirty="0"/>
              <a:t>Rushabh Solanki</a:t>
            </a:r>
          </a:p>
          <a:p>
            <a:endParaRPr lang="en-US" sz="1400" dirty="0"/>
          </a:p>
          <a:p>
            <a:pPr algn="ctr"/>
            <a:endParaRPr lang="en-US" dirty="0"/>
          </a:p>
          <a:p>
            <a:pPr algn="ctr"/>
            <a:endParaRPr lang="en-US" sz="1400" dirty="0"/>
          </a:p>
          <a:p>
            <a:pPr algn="ctr"/>
            <a:endParaRPr lang="en-US" dirty="0"/>
          </a:p>
          <a:p>
            <a:pPr algn="ctr"/>
            <a:endParaRPr lang="en-US" sz="1400" dirty="0"/>
          </a:p>
        </p:txBody>
      </p:sp>
      <p:pic>
        <p:nvPicPr>
          <p:cNvPr id="9" name="Picture 8" descr="A light bulb with a circuit board&#10;&#10;Description automatically generated">
            <a:extLst>
              <a:ext uri="{FF2B5EF4-FFF2-40B4-BE49-F238E27FC236}">
                <a16:creationId xmlns:a16="http://schemas.microsoft.com/office/drawing/2014/main" id="{517146C1-F52A-4937-FB9E-853075CAE646}"/>
              </a:ext>
            </a:extLst>
          </p:cNvPr>
          <p:cNvPicPr>
            <a:picLocks noChangeAspect="1"/>
          </p:cNvPicPr>
          <p:nvPr/>
        </p:nvPicPr>
        <p:blipFill>
          <a:blip r:embed="rId5"/>
          <a:stretch>
            <a:fillRect/>
          </a:stretch>
        </p:blipFill>
        <p:spPr>
          <a:xfrm>
            <a:off x="1680892" y="1267993"/>
            <a:ext cx="757328" cy="720486"/>
          </a:xfrm>
          <a:prstGeom prst="rect">
            <a:avLst/>
          </a:prstGeom>
        </p:spPr>
      </p:pic>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B9CFDFC-3CF8-4A69-ACCD-D7844AA78C5E}"/>
              </a:ext>
            </a:extLst>
          </p:cNvPr>
          <p:cNvSpPr txBox="1"/>
          <p:nvPr/>
        </p:nvSpPr>
        <p:spPr>
          <a:xfrm>
            <a:off x="973364" y="0"/>
            <a:ext cx="2559050" cy="538609"/>
          </a:xfrm>
          <a:prstGeom prst="rect">
            <a:avLst/>
          </a:prstGeom>
          <a:noFill/>
        </p:spPr>
        <p:txBody>
          <a:bodyPr wrap="square" rtlCol="0">
            <a:spAutoFit/>
          </a:bodyPr>
          <a:lstStyle/>
          <a:p>
            <a:r>
              <a:rPr lang="en-US" sz="1400" dirty="0">
                <a:solidFill>
                  <a:schemeClr val="bg1"/>
                </a:solidFill>
              </a:rPr>
              <a:t>:</a:t>
            </a:r>
            <a:r>
              <a:rPr lang="en-US" sz="1500" dirty="0">
                <a:solidFill>
                  <a:schemeClr val="bg1"/>
                </a:solidFill>
              </a:rPr>
              <a:t>MindChess</a:t>
            </a:r>
          </a:p>
          <a:p>
            <a:endParaRPr lang="en-IN" dirty="0"/>
          </a:p>
        </p:txBody>
      </p:sp>
      <p:sp>
        <p:nvSpPr>
          <p:cNvPr id="4" name="TextBox 3">
            <a:extLst>
              <a:ext uri="{FF2B5EF4-FFF2-40B4-BE49-F238E27FC236}">
                <a16:creationId xmlns:a16="http://schemas.microsoft.com/office/drawing/2014/main" id="{2C14ACC5-A234-4F96-B018-0053BE4772B3}"/>
              </a:ext>
            </a:extLst>
          </p:cNvPr>
          <p:cNvSpPr txBox="1"/>
          <p:nvPr/>
        </p:nvSpPr>
        <p:spPr>
          <a:xfrm>
            <a:off x="655320" y="1325880"/>
            <a:ext cx="7840980" cy="2308324"/>
          </a:xfrm>
          <a:prstGeom prst="rect">
            <a:avLst/>
          </a:prstGeom>
          <a:noFill/>
        </p:spPr>
        <p:txBody>
          <a:bodyPr wrap="square" rtlCol="0">
            <a:spAutoFit/>
          </a:bodyPr>
          <a:lstStyle/>
          <a:p>
            <a:pPr algn="just"/>
            <a:r>
              <a:rPr lang="en-US" sz="1600" dirty="0"/>
              <a:t>MindChess represents a significant advancement in chess engine technology, utilizing neural networks and deep reinforcement learning to deliver unprecedented accuracy and strategic depth. By learning from millions of games, MindChess not only challenges even the most seasoned players but also provides valuable insights for improving gameplay. The integration of pattern recognition and positional understanding sets a new standard for AI in chess. As we continue to enhance its capabilities and expand its features, MindChess is poised to become an indispensable tool for both competitive play and chess education, pushing the boundaries of what's possible in the game.</a:t>
            </a:r>
            <a:endParaRPr lang="en-IN" sz="1600" dirty="0"/>
          </a:p>
        </p:txBody>
      </p:sp>
    </p:spTree>
    <p:extLst>
      <p:ext uri="{BB962C8B-B14F-4D97-AF65-F5344CB8AC3E}">
        <p14:creationId xmlns:p14="http://schemas.microsoft.com/office/powerpoint/2010/main" val="217478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54A4EC5-3261-4C24-BAA0-D16FADA2BF6A}"/>
              </a:ext>
            </a:extLst>
          </p:cNvPr>
          <p:cNvSpPr txBox="1"/>
          <p:nvPr/>
        </p:nvSpPr>
        <p:spPr>
          <a:xfrm>
            <a:off x="470848" y="1453487"/>
            <a:ext cx="8134065" cy="1169551"/>
          </a:xfrm>
          <a:prstGeom prst="rect">
            <a:avLst/>
          </a:prstGeom>
          <a:noFill/>
        </p:spPr>
        <p:txBody>
          <a:bodyPr wrap="square" rtlCol="0">
            <a:spAutoFit/>
          </a:bodyPr>
          <a:lstStyle/>
          <a:p>
            <a:pPr marL="342900" indent="-342900">
              <a:buFont typeface="+mj-lt"/>
              <a:buAutoNum type="arabicPeriod"/>
            </a:pPr>
            <a:r>
              <a:rPr lang="en-IN" dirty="0"/>
              <a:t>Enhanced Learning Algorithms: </a:t>
            </a:r>
          </a:p>
          <a:p>
            <a:pPr marL="342900" indent="-342900">
              <a:buFont typeface="+mj-lt"/>
              <a:buAutoNum type="arabicPeriod"/>
            </a:pPr>
            <a:r>
              <a:rPr lang="en-IN" dirty="0"/>
              <a:t>Real-time Analysis and Feedback:</a:t>
            </a:r>
          </a:p>
          <a:p>
            <a:pPr marL="342900" indent="-342900">
              <a:buFont typeface="+mj-lt"/>
              <a:buAutoNum type="arabicPeriod"/>
            </a:pPr>
            <a:r>
              <a:rPr lang="en-IN" dirty="0"/>
              <a:t>Multi-Agent Systems:</a:t>
            </a:r>
          </a:p>
          <a:p>
            <a:pPr marL="342900" indent="-342900">
              <a:buFont typeface="+mj-lt"/>
              <a:buAutoNum type="arabicPeriod"/>
            </a:pPr>
            <a:r>
              <a:rPr lang="en-IN" dirty="0"/>
              <a:t>User Interface Innovation</a:t>
            </a:r>
          </a:p>
          <a:p>
            <a:pPr marL="342900" indent="-342900">
              <a:buFont typeface="+mj-lt"/>
              <a:buAutoNum type="arabicPeriod"/>
            </a:pPr>
            <a:r>
              <a:rPr lang="en-IN" dirty="0"/>
              <a:t>Application Beyond Chess</a:t>
            </a:r>
          </a:p>
        </p:txBody>
      </p:sp>
      <p:sp>
        <p:nvSpPr>
          <p:cNvPr id="4" name="TextBox 3">
            <a:extLst>
              <a:ext uri="{FF2B5EF4-FFF2-40B4-BE49-F238E27FC236}">
                <a16:creationId xmlns:a16="http://schemas.microsoft.com/office/drawing/2014/main" id="{96268A80-6815-4A98-9AAD-6505BD60F04C}"/>
              </a:ext>
            </a:extLst>
          </p:cNvPr>
          <p:cNvSpPr txBox="1"/>
          <p:nvPr/>
        </p:nvSpPr>
        <p:spPr>
          <a:xfrm>
            <a:off x="973364" y="0"/>
            <a:ext cx="2559050" cy="538609"/>
          </a:xfrm>
          <a:prstGeom prst="rect">
            <a:avLst/>
          </a:prstGeom>
          <a:noFill/>
        </p:spPr>
        <p:txBody>
          <a:bodyPr wrap="square" rtlCol="0">
            <a:spAutoFit/>
          </a:bodyPr>
          <a:lstStyle/>
          <a:p>
            <a:r>
              <a:rPr lang="en-US" sz="1400" dirty="0">
                <a:solidFill>
                  <a:schemeClr val="bg1"/>
                </a:solidFill>
              </a:rPr>
              <a:t>:</a:t>
            </a:r>
            <a:r>
              <a:rPr lang="en-US" sz="1500" dirty="0">
                <a:solidFill>
                  <a:schemeClr val="bg1"/>
                </a:solidFill>
              </a:rPr>
              <a:t>MindChess</a:t>
            </a:r>
          </a:p>
          <a:p>
            <a:endParaRPr lang="en-IN" dirty="0"/>
          </a:p>
        </p:txBody>
      </p:sp>
    </p:spTree>
    <p:extLst>
      <p:ext uri="{BB962C8B-B14F-4D97-AF65-F5344CB8AC3E}">
        <p14:creationId xmlns:p14="http://schemas.microsoft.com/office/powerpoint/2010/main" val="705114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78635" y="1577894"/>
            <a:ext cx="8572435" cy="27289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nSpc>
                <a:spcPct val="107000"/>
              </a:lnSpc>
              <a:spcBef>
                <a:spcPts val="499"/>
              </a:spcBef>
              <a:buClr>
                <a:srgbClr val="213163"/>
              </a:buClr>
            </a:pPr>
            <a:r>
              <a:rPr lang="en-US" b="0" strike="noStrike" spc="-1" dirty="0">
                <a:solidFill>
                  <a:schemeClr val="tx1"/>
                </a:solidFill>
                <a:latin typeface="+mn-lt"/>
                <a:cs typeface="Times New Roman"/>
              </a:rPr>
              <a:t>1. Paul Viola and Michael A. Jones, "Robust Real-Time Face Detection," 2003.</a:t>
            </a:r>
          </a:p>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chemeClr val="tx1"/>
                </a:solidFill>
                <a:latin typeface="+mn-lt"/>
                <a:cs typeface="Times New Roman"/>
              </a:rPr>
              <a:t> This paper introduced innovative techniques for real-time face detection, which are foundational to many modern computer vision systems.</a:t>
            </a:r>
          </a:p>
          <a:p>
            <a:pPr lvl="1">
              <a:lnSpc>
                <a:spcPct val="107000"/>
              </a:lnSpc>
              <a:spcBef>
                <a:spcPts val="499"/>
              </a:spcBef>
              <a:buClr>
                <a:srgbClr val="213163"/>
              </a:buClr>
            </a:pPr>
            <a:r>
              <a:rPr lang="en-US" b="0" strike="noStrike" spc="-1" dirty="0">
                <a:solidFill>
                  <a:schemeClr val="tx1"/>
                </a:solidFill>
                <a:latin typeface="+mn-lt"/>
                <a:cs typeface="Times New Roman"/>
              </a:rPr>
              <a:t>2. John McCarthy, "Programs with Common Sense," 1959.</a:t>
            </a:r>
          </a:p>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chemeClr val="tx1"/>
                </a:solidFill>
                <a:latin typeface="+mn-lt"/>
                <a:cs typeface="Times New Roman"/>
              </a:rPr>
              <a:t> McCarthy's seminal work on artificial intelligence provides theoretical underpinnings relevant to the development of intelligent systems like </a:t>
            </a:r>
            <a:r>
              <a:rPr lang="en-US" b="0" strike="noStrike" spc="-1" dirty="0" err="1">
                <a:solidFill>
                  <a:schemeClr val="tx1"/>
                </a:solidFill>
                <a:latin typeface="+mn-lt"/>
                <a:cs typeface="Times New Roman"/>
              </a:rPr>
              <a:t>MindChess</a:t>
            </a:r>
            <a:r>
              <a:rPr lang="en-US" b="0" strike="noStrike" spc="-1" dirty="0">
                <a:solidFill>
                  <a:schemeClr val="tx1"/>
                </a:solidFill>
                <a:latin typeface="+mn-lt"/>
                <a:cs typeface="Times New Roman"/>
              </a:rPr>
              <a:t>.</a:t>
            </a:r>
          </a:p>
          <a:p>
            <a:pPr lvl="1">
              <a:lnSpc>
                <a:spcPct val="107000"/>
              </a:lnSpc>
              <a:spcBef>
                <a:spcPts val="499"/>
              </a:spcBef>
              <a:buClr>
                <a:srgbClr val="213163"/>
              </a:buClr>
            </a:pPr>
            <a:r>
              <a:rPr lang="en-US" b="0" strike="noStrike" spc="-1" dirty="0">
                <a:solidFill>
                  <a:schemeClr val="tx1"/>
                </a:solidFill>
                <a:latin typeface="+mn-lt"/>
                <a:cs typeface="Times New Roman"/>
              </a:rPr>
              <a:t>3. Richard Sutton and Andrew </a:t>
            </a:r>
            <a:r>
              <a:rPr lang="en-US" b="0" strike="noStrike" spc="-1" dirty="0" err="1">
                <a:solidFill>
                  <a:schemeClr val="tx1"/>
                </a:solidFill>
                <a:latin typeface="+mn-lt"/>
                <a:cs typeface="Times New Roman"/>
              </a:rPr>
              <a:t>Barto</a:t>
            </a:r>
            <a:r>
              <a:rPr lang="en-US" b="0" strike="noStrike" spc="-1" dirty="0">
                <a:solidFill>
                  <a:schemeClr val="tx1"/>
                </a:solidFill>
                <a:latin typeface="+mn-lt"/>
                <a:cs typeface="Times New Roman"/>
              </a:rPr>
              <a:t>, "Reinforcement Learning: An Introduction," 1998.</a:t>
            </a:r>
          </a:p>
          <a:p>
            <a:pPr marL="173736" lvl="1" indent="-173736">
              <a:lnSpc>
                <a:spcPct val="107000"/>
              </a:lnSpc>
              <a:spcBef>
                <a:spcPts val="499"/>
              </a:spcBef>
              <a:buClr>
                <a:srgbClr val="213163"/>
              </a:buClr>
              <a:buFont typeface="Arial" panose="020B0604020202020204" pitchFamily="34" charset="0"/>
              <a:buChar char="•"/>
            </a:pPr>
            <a:r>
              <a:rPr lang="en-US" b="0" strike="noStrike" spc="-1" dirty="0">
                <a:solidFill>
                  <a:schemeClr val="tx1"/>
                </a:solidFill>
                <a:latin typeface="+mn-lt"/>
                <a:cs typeface="Times New Roman"/>
              </a:rPr>
              <a:t>This book offers a comprehensive overview of reinforcement learning techniques used in training the </a:t>
            </a:r>
            <a:r>
              <a:rPr lang="en-US" b="0" strike="noStrike" spc="-1" dirty="0" err="1">
                <a:solidFill>
                  <a:schemeClr val="tx1"/>
                </a:solidFill>
                <a:latin typeface="+mn-lt"/>
                <a:cs typeface="Times New Roman"/>
              </a:rPr>
              <a:t>MindChess</a:t>
            </a:r>
            <a:r>
              <a:rPr lang="en-US" b="0" strike="noStrike" spc="-1" dirty="0">
                <a:solidFill>
                  <a:schemeClr val="tx1"/>
                </a:solidFill>
                <a:latin typeface="+mn-lt"/>
                <a:cs typeface="Times New Roman"/>
              </a:rPr>
              <a:t> engine.</a:t>
            </a:r>
          </a:p>
        </p:txBody>
      </p:sp>
      <p:sp>
        <p:nvSpPr>
          <p:cNvPr id="4" name="TextBox 3">
            <a:extLst>
              <a:ext uri="{FF2B5EF4-FFF2-40B4-BE49-F238E27FC236}">
                <a16:creationId xmlns:a16="http://schemas.microsoft.com/office/drawing/2014/main" id="{4D752E43-135A-4752-B838-C899F6D5228A}"/>
              </a:ext>
            </a:extLst>
          </p:cNvPr>
          <p:cNvSpPr txBox="1"/>
          <p:nvPr/>
        </p:nvSpPr>
        <p:spPr>
          <a:xfrm>
            <a:off x="973364" y="0"/>
            <a:ext cx="2559050" cy="538609"/>
          </a:xfrm>
          <a:prstGeom prst="rect">
            <a:avLst/>
          </a:prstGeom>
          <a:noFill/>
        </p:spPr>
        <p:txBody>
          <a:bodyPr wrap="square" rtlCol="0">
            <a:spAutoFit/>
          </a:bodyPr>
          <a:lstStyle/>
          <a:p>
            <a:r>
              <a:rPr lang="en-US" sz="1400" dirty="0">
                <a:solidFill>
                  <a:schemeClr val="bg1"/>
                </a:solidFill>
              </a:rPr>
              <a:t>:</a:t>
            </a:r>
            <a:r>
              <a:rPr lang="en-US" sz="1500" dirty="0">
                <a:solidFill>
                  <a:schemeClr val="bg1"/>
                </a:solidFill>
              </a:rPr>
              <a:t>MindChess</a:t>
            </a:r>
          </a:p>
          <a:p>
            <a:endParaRPr lang="en-IN" dirty="0"/>
          </a:p>
        </p:txBody>
      </p:sp>
    </p:spTree>
    <p:extLst>
      <p:ext uri="{BB962C8B-B14F-4D97-AF65-F5344CB8AC3E}">
        <p14:creationId xmlns:p14="http://schemas.microsoft.com/office/powerpoint/2010/main" val="370919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4" name="TextBox 3">
            <a:extLst>
              <a:ext uri="{FF2B5EF4-FFF2-40B4-BE49-F238E27FC236}">
                <a16:creationId xmlns:a16="http://schemas.microsoft.com/office/drawing/2014/main" id="{AE2BD1FD-C006-44C7-9B4B-9B018344B855}"/>
              </a:ext>
            </a:extLst>
          </p:cNvPr>
          <p:cNvSpPr txBox="1"/>
          <p:nvPr/>
        </p:nvSpPr>
        <p:spPr>
          <a:xfrm>
            <a:off x="973364" y="0"/>
            <a:ext cx="2559050" cy="538609"/>
          </a:xfrm>
          <a:prstGeom prst="rect">
            <a:avLst/>
          </a:prstGeom>
          <a:noFill/>
        </p:spPr>
        <p:txBody>
          <a:bodyPr wrap="square" rtlCol="0">
            <a:spAutoFit/>
          </a:bodyPr>
          <a:lstStyle/>
          <a:p>
            <a:r>
              <a:rPr lang="en-US" sz="1400" dirty="0">
                <a:solidFill>
                  <a:schemeClr val="bg1"/>
                </a:solidFill>
              </a:rPr>
              <a:t>:</a:t>
            </a:r>
            <a:r>
              <a:rPr lang="en-US" sz="1500" dirty="0">
                <a:solidFill>
                  <a:schemeClr val="bg1"/>
                </a:solidFill>
              </a:rPr>
              <a:t>MindChess</a:t>
            </a:r>
          </a:p>
          <a:p>
            <a:endParaRPr lang="en-IN" dirty="0"/>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System/Solution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(Technology Used) </a:t>
            </a: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
        <p:nvSpPr>
          <p:cNvPr id="2" name="TextBox 1">
            <a:extLst>
              <a:ext uri="{FF2B5EF4-FFF2-40B4-BE49-F238E27FC236}">
                <a16:creationId xmlns:a16="http://schemas.microsoft.com/office/drawing/2014/main" id="{96AB9A33-9B74-44B5-8B49-4FC90F1C6BFD}"/>
              </a:ext>
            </a:extLst>
          </p:cNvPr>
          <p:cNvSpPr txBox="1"/>
          <p:nvPr/>
        </p:nvSpPr>
        <p:spPr>
          <a:xfrm>
            <a:off x="973364" y="0"/>
            <a:ext cx="2559050" cy="538609"/>
          </a:xfrm>
          <a:prstGeom prst="rect">
            <a:avLst/>
          </a:prstGeom>
          <a:noFill/>
        </p:spPr>
        <p:txBody>
          <a:bodyPr wrap="square" rtlCol="0">
            <a:spAutoFit/>
          </a:bodyPr>
          <a:lstStyle/>
          <a:p>
            <a:r>
              <a:rPr lang="en-US" sz="1400" dirty="0">
                <a:solidFill>
                  <a:schemeClr val="bg1"/>
                </a:solidFill>
              </a:rPr>
              <a:t>:</a:t>
            </a:r>
            <a:r>
              <a:rPr lang="en-US" sz="1500" dirty="0">
                <a:solidFill>
                  <a:schemeClr val="bg1"/>
                </a:solidFill>
              </a:rPr>
              <a:t>MindChess</a:t>
            </a:r>
          </a:p>
          <a:p>
            <a:endParaRPr lang="en-IN" dirty="0"/>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BFB5B05-69DB-47B1-B592-EF4530951693}"/>
              </a:ext>
            </a:extLst>
          </p:cNvPr>
          <p:cNvSpPr txBox="1"/>
          <p:nvPr/>
        </p:nvSpPr>
        <p:spPr>
          <a:xfrm>
            <a:off x="627797" y="1207827"/>
            <a:ext cx="7799696" cy="2554545"/>
          </a:xfrm>
          <a:prstGeom prst="rect">
            <a:avLst/>
          </a:prstGeom>
          <a:noFill/>
        </p:spPr>
        <p:txBody>
          <a:bodyPr wrap="square" rtlCol="0">
            <a:spAutoFit/>
          </a:bodyPr>
          <a:lstStyle/>
          <a:p>
            <a:pPr algn="just"/>
            <a:r>
              <a:rPr lang="en-US" sz="1600" dirty="0"/>
              <a:t>MindChess is an innovative chess engine that harnesses the power of neural networks and deep reinforcement learning to revolutionize the way chess is played and studied. Designed for both precision and performance, MindChess learns from millions of chess games to predict optimal moves with unparalleled accuracy. This advanced engine excels in pattern recognition and positional understanding, allowing it to anticipate opponent strategies and provide strategic insights. By continuously improving through self-play and learning from new data, MindChess offers a formidable challenge in competitive play and serves as a valuable tool for players of all skill levels seeking to enhance their understanding and mastery of chess.</a:t>
            </a:r>
            <a:endParaRPr lang="en-IN" sz="1600" dirty="0"/>
          </a:p>
        </p:txBody>
      </p:sp>
      <p:sp>
        <p:nvSpPr>
          <p:cNvPr id="4" name="TextBox 3">
            <a:extLst>
              <a:ext uri="{FF2B5EF4-FFF2-40B4-BE49-F238E27FC236}">
                <a16:creationId xmlns:a16="http://schemas.microsoft.com/office/drawing/2014/main" id="{6E866EDC-F3E2-41E0-83C5-1CE4DCCA577F}"/>
              </a:ext>
            </a:extLst>
          </p:cNvPr>
          <p:cNvSpPr txBox="1"/>
          <p:nvPr/>
        </p:nvSpPr>
        <p:spPr>
          <a:xfrm>
            <a:off x="973364" y="0"/>
            <a:ext cx="2559050" cy="538609"/>
          </a:xfrm>
          <a:prstGeom prst="rect">
            <a:avLst/>
          </a:prstGeom>
          <a:noFill/>
        </p:spPr>
        <p:txBody>
          <a:bodyPr wrap="square" rtlCol="0">
            <a:spAutoFit/>
          </a:bodyPr>
          <a:lstStyle/>
          <a:p>
            <a:r>
              <a:rPr lang="en-US" sz="1400" dirty="0">
                <a:solidFill>
                  <a:schemeClr val="bg1"/>
                </a:solidFill>
              </a:rPr>
              <a:t>:</a:t>
            </a:r>
            <a:r>
              <a:rPr lang="en-US" sz="1500" dirty="0">
                <a:solidFill>
                  <a:schemeClr val="bg1"/>
                </a:solidFill>
              </a:rPr>
              <a:t>MindChess</a:t>
            </a:r>
          </a:p>
          <a:p>
            <a:endParaRPr lang="en-IN" dirty="0"/>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A114886-6609-4F5E-A1CE-42327039D172}"/>
              </a:ext>
            </a:extLst>
          </p:cNvPr>
          <p:cNvSpPr txBox="1"/>
          <p:nvPr/>
        </p:nvSpPr>
        <p:spPr>
          <a:xfrm>
            <a:off x="627797" y="1392072"/>
            <a:ext cx="7888406" cy="2554545"/>
          </a:xfrm>
          <a:prstGeom prst="rect">
            <a:avLst/>
          </a:prstGeom>
          <a:noFill/>
        </p:spPr>
        <p:txBody>
          <a:bodyPr wrap="square" rtlCol="0">
            <a:spAutoFit/>
          </a:bodyPr>
          <a:lstStyle/>
          <a:p>
            <a:pPr algn="just"/>
            <a:r>
              <a:rPr lang="en-US" sz="1600" dirty="0"/>
              <a:t>The current landscape of chess engines lacks the dynamic adaptability and advanced learning capabilities necessary to provide a consistently challenging and educational experience for players. Traditional engines, while powerful, often rely on pre-programmed strategies and extensive databases without the ability to learn and evolve from new games autonomously. This limitation results in a stagnant level of play and a missed opportunity for engines to act as effective teaching tools for players aiming to improve their skills. The challenge lies in developing a next-generation chess engine that not only excels in competitive play but also possesses the ability to continuously learn, adapt, and provide insightful analysis, thereby advancing the overall chess experience for both casual players and professionals.</a:t>
            </a:r>
            <a:endParaRPr lang="en-IN" sz="1600" dirty="0"/>
          </a:p>
        </p:txBody>
      </p:sp>
      <p:sp>
        <p:nvSpPr>
          <p:cNvPr id="4" name="TextBox 3">
            <a:extLst>
              <a:ext uri="{FF2B5EF4-FFF2-40B4-BE49-F238E27FC236}">
                <a16:creationId xmlns:a16="http://schemas.microsoft.com/office/drawing/2014/main" id="{594772E2-8280-4B8B-B834-0D60857782C5}"/>
              </a:ext>
            </a:extLst>
          </p:cNvPr>
          <p:cNvSpPr txBox="1"/>
          <p:nvPr/>
        </p:nvSpPr>
        <p:spPr>
          <a:xfrm>
            <a:off x="973364" y="0"/>
            <a:ext cx="2559050" cy="538609"/>
          </a:xfrm>
          <a:prstGeom prst="rect">
            <a:avLst/>
          </a:prstGeom>
          <a:noFill/>
        </p:spPr>
        <p:txBody>
          <a:bodyPr wrap="square" rtlCol="0">
            <a:spAutoFit/>
          </a:bodyPr>
          <a:lstStyle/>
          <a:p>
            <a:r>
              <a:rPr lang="en-US" sz="1400" dirty="0">
                <a:solidFill>
                  <a:schemeClr val="bg1"/>
                </a:solidFill>
              </a:rPr>
              <a:t>:</a:t>
            </a:r>
            <a:r>
              <a:rPr lang="en-US" sz="1500" dirty="0">
                <a:solidFill>
                  <a:schemeClr val="bg1"/>
                </a:solidFill>
              </a:rPr>
              <a:t>MindChess</a:t>
            </a:r>
          </a:p>
          <a:p>
            <a:endParaRPr lang="en-IN" dirty="0"/>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77B774F-351C-46E5-830B-C7FBAA66B06A}"/>
              </a:ext>
            </a:extLst>
          </p:cNvPr>
          <p:cNvSpPr txBox="1"/>
          <p:nvPr/>
        </p:nvSpPr>
        <p:spPr>
          <a:xfrm>
            <a:off x="777922" y="1228299"/>
            <a:ext cx="7151427" cy="1169551"/>
          </a:xfrm>
          <a:prstGeom prst="rect">
            <a:avLst/>
          </a:prstGeom>
          <a:noFill/>
        </p:spPr>
        <p:txBody>
          <a:bodyPr wrap="square" rtlCol="0">
            <a:spAutoFit/>
          </a:bodyPr>
          <a:lstStyle/>
          <a:p>
            <a:r>
              <a:rPr lang="en-US" b="1" dirty="0"/>
              <a:t>Aim:</a:t>
            </a:r>
          </a:p>
          <a:p>
            <a:endParaRPr lang="en-US" dirty="0"/>
          </a:p>
          <a:p>
            <a:pPr algn="just"/>
            <a:r>
              <a:rPr lang="en-US" dirty="0"/>
              <a:t>The aim of the Mind Chess project is to develop a next-generation chess engine that leverages the capabilities of neural networks and deep reinforcement learning to provide an advanced, adaptive, and educational chess-playing experience.</a:t>
            </a:r>
            <a:endParaRPr lang="en-IN" dirty="0"/>
          </a:p>
        </p:txBody>
      </p:sp>
      <p:sp>
        <p:nvSpPr>
          <p:cNvPr id="19" name="TextBox 18">
            <a:extLst>
              <a:ext uri="{FF2B5EF4-FFF2-40B4-BE49-F238E27FC236}">
                <a16:creationId xmlns:a16="http://schemas.microsoft.com/office/drawing/2014/main" id="{01BEC287-77D1-4FD7-A777-BC810DA5417F}"/>
              </a:ext>
            </a:extLst>
          </p:cNvPr>
          <p:cNvSpPr txBox="1"/>
          <p:nvPr/>
        </p:nvSpPr>
        <p:spPr>
          <a:xfrm>
            <a:off x="777921" y="2606599"/>
            <a:ext cx="7151427" cy="1815882"/>
          </a:xfrm>
          <a:prstGeom prst="rect">
            <a:avLst/>
          </a:prstGeom>
          <a:noFill/>
        </p:spPr>
        <p:txBody>
          <a:bodyPr wrap="square" rtlCol="0">
            <a:spAutoFit/>
          </a:bodyPr>
          <a:lstStyle/>
          <a:p>
            <a:r>
              <a:rPr lang="en-US" b="1" dirty="0"/>
              <a:t>Objectives:</a:t>
            </a:r>
            <a:endParaRPr lang="en-US" dirty="0"/>
          </a:p>
          <a:p>
            <a:r>
              <a:rPr lang="en-US" dirty="0"/>
              <a:t>High Precision and Performance</a:t>
            </a:r>
          </a:p>
          <a:p>
            <a:r>
              <a:rPr lang="en-IN" dirty="0"/>
              <a:t>Continuous Learning and Improvement</a:t>
            </a:r>
          </a:p>
          <a:p>
            <a:r>
              <a:rPr lang="en-IN" dirty="0"/>
              <a:t>Pattern Recognition and Positional Understanding</a:t>
            </a:r>
          </a:p>
          <a:p>
            <a:r>
              <a:rPr lang="en-IN" dirty="0"/>
              <a:t>Competitive Play and Challenge</a:t>
            </a:r>
          </a:p>
          <a:p>
            <a:r>
              <a:rPr lang="en-IN" dirty="0"/>
              <a:t>Educational Value</a:t>
            </a:r>
          </a:p>
          <a:p>
            <a:r>
              <a:rPr lang="en-IN" dirty="0"/>
              <a:t>User-Friendly Interface</a:t>
            </a:r>
          </a:p>
          <a:p>
            <a:r>
              <a:rPr lang="en-IN" dirty="0"/>
              <a:t>Integration with Online Platforms</a:t>
            </a:r>
          </a:p>
        </p:txBody>
      </p:sp>
      <p:sp>
        <p:nvSpPr>
          <p:cNvPr id="5" name="TextBox 4">
            <a:extLst>
              <a:ext uri="{FF2B5EF4-FFF2-40B4-BE49-F238E27FC236}">
                <a16:creationId xmlns:a16="http://schemas.microsoft.com/office/drawing/2014/main" id="{A9A8E7DC-249A-41EA-999F-321F679E9B3A}"/>
              </a:ext>
            </a:extLst>
          </p:cNvPr>
          <p:cNvSpPr txBox="1"/>
          <p:nvPr/>
        </p:nvSpPr>
        <p:spPr>
          <a:xfrm>
            <a:off x="973364" y="0"/>
            <a:ext cx="2559050" cy="538609"/>
          </a:xfrm>
          <a:prstGeom prst="rect">
            <a:avLst/>
          </a:prstGeom>
          <a:noFill/>
        </p:spPr>
        <p:txBody>
          <a:bodyPr wrap="square" rtlCol="0">
            <a:spAutoFit/>
          </a:bodyPr>
          <a:lstStyle/>
          <a:p>
            <a:r>
              <a:rPr lang="en-US" sz="1400" dirty="0">
                <a:solidFill>
                  <a:schemeClr val="bg1"/>
                </a:solidFill>
              </a:rPr>
              <a:t>:</a:t>
            </a:r>
            <a:r>
              <a:rPr lang="en-US" sz="1500" dirty="0">
                <a:solidFill>
                  <a:schemeClr val="bg1"/>
                </a:solidFill>
              </a:rPr>
              <a:t>MindChess</a:t>
            </a:r>
          </a:p>
          <a:p>
            <a:endParaRPr lang="en-IN" dirty="0"/>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005130-85CC-4456-BC2F-5AC55382D015}"/>
              </a:ext>
            </a:extLst>
          </p:cNvPr>
          <p:cNvSpPr txBox="1"/>
          <p:nvPr/>
        </p:nvSpPr>
        <p:spPr>
          <a:xfrm>
            <a:off x="450376" y="1160060"/>
            <a:ext cx="8381924" cy="3323987"/>
          </a:xfrm>
          <a:prstGeom prst="rect">
            <a:avLst/>
          </a:prstGeom>
          <a:noFill/>
        </p:spPr>
        <p:txBody>
          <a:bodyPr wrap="square" rtlCol="0">
            <a:spAutoFit/>
          </a:bodyPr>
          <a:lstStyle/>
          <a:p>
            <a:pPr>
              <a:buFont typeface="+mj-lt"/>
              <a:buAutoNum type="arabicPeriod"/>
            </a:pPr>
            <a:r>
              <a:rPr lang="en-US" b="1" dirty="0"/>
              <a:t>Neural Networks and Deep Reinforcement Learning</a:t>
            </a:r>
            <a:r>
              <a:rPr lang="en-US" dirty="0"/>
              <a:t>:</a:t>
            </a:r>
          </a:p>
          <a:p>
            <a:pPr marL="742950" lvl="1" indent="-285750">
              <a:buFont typeface="+mj-lt"/>
              <a:buAutoNum type="arabicPeriod"/>
            </a:pPr>
            <a:r>
              <a:rPr lang="en-US" dirty="0"/>
              <a:t>Implement advanced neural networks trained on millions of chess games.</a:t>
            </a:r>
          </a:p>
          <a:p>
            <a:pPr marL="742950" lvl="1" indent="-285750">
              <a:buFont typeface="+mj-lt"/>
              <a:buAutoNum type="arabicPeriod"/>
            </a:pPr>
            <a:r>
              <a:rPr lang="en-US" dirty="0"/>
              <a:t>Use deep reinforcement learning to enable continuous improvement through self-play and real-world games.</a:t>
            </a:r>
          </a:p>
          <a:p>
            <a:pPr>
              <a:buFont typeface="+mj-lt"/>
              <a:buAutoNum type="arabicPeriod"/>
            </a:pPr>
            <a:r>
              <a:rPr lang="en-US" b="1" dirty="0"/>
              <a:t>Pattern Recognition and Positional Understanding</a:t>
            </a:r>
            <a:r>
              <a:rPr lang="en-US" dirty="0"/>
              <a:t>:</a:t>
            </a:r>
          </a:p>
          <a:p>
            <a:pPr marL="742950" lvl="1" indent="-285750">
              <a:buFont typeface="Arial" panose="020B0604020202020204" pitchFamily="34" charset="0"/>
              <a:buChar char="•"/>
            </a:pPr>
            <a:r>
              <a:rPr lang="en-US" dirty="0"/>
              <a:t>Incorporate algorithms that recognize complex patterns and positional advantages, enhancing the engine's strategic depth.</a:t>
            </a:r>
          </a:p>
          <a:p>
            <a:pPr>
              <a:buFont typeface="+mj-lt"/>
              <a:buAutoNum type="arabicPeriod"/>
            </a:pPr>
            <a:r>
              <a:rPr lang="en-US" b="1" dirty="0"/>
              <a:t>High Precision Move Prediction</a:t>
            </a:r>
            <a:r>
              <a:rPr lang="en-US" dirty="0"/>
              <a:t>:</a:t>
            </a:r>
          </a:p>
          <a:p>
            <a:pPr marL="742950" lvl="1" indent="-285750">
              <a:buFont typeface="Arial" panose="020B0604020202020204" pitchFamily="34" charset="0"/>
              <a:buChar char="•"/>
            </a:pPr>
            <a:r>
              <a:rPr lang="en-US" dirty="0"/>
              <a:t>Develop models capable of predicting optimal moves with unprecedented accuracy, providing a challenging opponent for players of all levels.</a:t>
            </a:r>
          </a:p>
          <a:p>
            <a:pPr>
              <a:buFont typeface="+mj-lt"/>
              <a:buAutoNum type="arabicPeriod"/>
            </a:pPr>
            <a:r>
              <a:rPr lang="en-US" b="1" dirty="0"/>
              <a:t>Adaptive Learning</a:t>
            </a:r>
            <a:r>
              <a:rPr lang="en-US" dirty="0"/>
              <a:t>:</a:t>
            </a:r>
          </a:p>
          <a:p>
            <a:pPr marL="742950" lvl="1" indent="-285750">
              <a:buFont typeface="Arial" panose="020B0604020202020204" pitchFamily="34" charset="0"/>
              <a:buChar char="•"/>
            </a:pPr>
            <a:r>
              <a:rPr lang="en-US" dirty="0"/>
              <a:t>Design the engine to adapt and evolve its strategies based on new data, ensuring it remains competitive and up-to-date with modern chess tactics.</a:t>
            </a:r>
          </a:p>
          <a:p>
            <a:pPr>
              <a:buFont typeface="+mj-lt"/>
              <a:buAutoNum type="arabicPeriod"/>
            </a:pPr>
            <a:r>
              <a:rPr lang="en-US" b="1" dirty="0"/>
              <a:t>User Interface and Integration</a:t>
            </a:r>
            <a:r>
              <a:rPr lang="en-US" dirty="0"/>
              <a:t>:</a:t>
            </a:r>
          </a:p>
          <a:p>
            <a:pPr marL="742950" lvl="1" indent="-285750">
              <a:buFont typeface="Arial" panose="020B0604020202020204" pitchFamily="34" charset="0"/>
              <a:buChar char="•"/>
            </a:pPr>
            <a:r>
              <a:rPr lang="en-US" dirty="0"/>
              <a:t>User-friendly interface for seamless interaction.</a:t>
            </a:r>
          </a:p>
        </p:txBody>
      </p:sp>
      <p:sp>
        <p:nvSpPr>
          <p:cNvPr id="4" name="TextBox 3">
            <a:extLst>
              <a:ext uri="{FF2B5EF4-FFF2-40B4-BE49-F238E27FC236}">
                <a16:creationId xmlns:a16="http://schemas.microsoft.com/office/drawing/2014/main" id="{0D7FC341-1951-475A-BCA6-E0310C196A51}"/>
              </a:ext>
            </a:extLst>
          </p:cNvPr>
          <p:cNvSpPr txBox="1"/>
          <p:nvPr/>
        </p:nvSpPr>
        <p:spPr>
          <a:xfrm>
            <a:off x="973364" y="0"/>
            <a:ext cx="2559050" cy="538609"/>
          </a:xfrm>
          <a:prstGeom prst="rect">
            <a:avLst/>
          </a:prstGeom>
          <a:noFill/>
        </p:spPr>
        <p:txBody>
          <a:bodyPr wrap="square" rtlCol="0">
            <a:spAutoFit/>
          </a:bodyPr>
          <a:lstStyle/>
          <a:p>
            <a:r>
              <a:rPr lang="en-US" sz="1400" dirty="0">
                <a:solidFill>
                  <a:schemeClr val="bg1"/>
                </a:solidFill>
              </a:rPr>
              <a:t>:</a:t>
            </a:r>
            <a:r>
              <a:rPr lang="en-US" sz="1500" dirty="0">
                <a:solidFill>
                  <a:schemeClr val="bg1"/>
                </a:solidFill>
              </a:rPr>
              <a:t>MindChess</a:t>
            </a:r>
          </a:p>
          <a:p>
            <a:endParaRPr lang="en-IN" dirty="0"/>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4" name="TextBox 3">
            <a:extLst>
              <a:ext uri="{FF2B5EF4-FFF2-40B4-BE49-F238E27FC236}">
                <a16:creationId xmlns:a16="http://schemas.microsoft.com/office/drawing/2014/main" id="{CB87D9A0-A46B-405C-BFCC-5E2FF1719316}"/>
              </a:ext>
            </a:extLst>
          </p:cNvPr>
          <p:cNvSpPr txBox="1"/>
          <p:nvPr/>
        </p:nvSpPr>
        <p:spPr>
          <a:xfrm>
            <a:off x="973364" y="0"/>
            <a:ext cx="2559050" cy="538609"/>
          </a:xfrm>
          <a:prstGeom prst="rect">
            <a:avLst/>
          </a:prstGeom>
          <a:noFill/>
        </p:spPr>
        <p:txBody>
          <a:bodyPr wrap="square" rtlCol="0">
            <a:spAutoFit/>
          </a:bodyPr>
          <a:lstStyle/>
          <a:p>
            <a:r>
              <a:rPr lang="en-US" sz="1400" dirty="0">
                <a:solidFill>
                  <a:schemeClr val="bg1"/>
                </a:solidFill>
              </a:rPr>
              <a:t>:</a:t>
            </a:r>
            <a:r>
              <a:rPr lang="en-US" sz="1500" dirty="0">
                <a:solidFill>
                  <a:schemeClr val="bg1"/>
                </a:solidFill>
              </a:rPr>
              <a:t>MindChess</a:t>
            </a:r>
          </a:p>
          <a:p>
            <a:endParaRPr lang="en-IN" dirty="0"/>
          </a:p>
        </p:txBody>
      </p:sp>
      <p:pic>
        <p:nvPicPr>
          <p:cNvPr id="1026" name="Picture 2" descr="Animated gif showing how MAIA interprets chess moves to predict the skill of the player.">
            <a:extLst>
              <a:ext uri="{FF2B5EF4-FFF2-40B4-BE49-F238E27FC236}">
                <a16:creationId xmlns:a16="http://schemas.microsoft.com/office/drawing/2014/main" id="{2CAA7968-99EB-88FA-5C33-7E0E71B3D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1017588"/>
            <a:ext cx="8096983" cy="3530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6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9C07ADE-EAB5-409E-81F1-F513FB56AE77}"/>
              </a:ext>
            </a:extLst>
          </p:cNvPr>
          <p:cNvSpPr txBox="1"/>
          <p:nvPr/>
        </p:nvSpPr>
        <p:spPr>
          <a:xfrm>
            <a:off x="330200" y="1250950"/>
            <a:ext cx="8464550" cy="3108543"/>
          </a:xfrm>
          <a:prstGeom prst="rect">
            <a:avLst/>
          </a:prstGeom>
          <a:noFill/>
        </p:spPr>
        <p:txBody>
          <a:bodyPr wrap="square" rtlCol="0">
            <a:spAutoFit/>
          </a:bodyPr>
          <a:lstStyle/>
          <a:p>
            <a:pPr marL="342900" indent="-342900">
              <a:buAutoNum type="arabicPeriod"/>
            </a:pPr>
            <a:r>
              <a:rPr lang="en-US" dirty="0"/>
              <a:t>Initialize Chess Board   </a:t>
            </a:r>
          </a:p>
          <a:p>
            <a:pPr lvl="3"/>
            <a:r>
              <a:rPr lang="en-US" dirty="0"/>
              <a:t>       - Set up the board using a FEN string.</a:t>
            </a:r>
          </a:p>
          <a:p>
            <a:pPr lvl="3"/>
            <a:endParaRPr lang="en-US" dirty="0"/>
          </a:p>
          <a:p>
            <a:pPr marL="342900" indent="-342900">
              <a:buAutoNum type="arabicPeriod"/>
            </a:pPr>
            <a:r>
              <a:rPr lang="en-US" dirty="0"/>
              <a:t>Define Piece Values and Evaluation Tables   </a:t>
            </a:r>
          </a:p>
          <a:p>
            <a:pPr lvl="2"/>
            <a:r>
              <a:rPr lang="en-US" dirty="0"/>
              <a:t>       - Assign values to pieces and set up position evaluation tables.</a:t>
            </a:r>
          </a:p>
          <a:p>
            <a:pPr lvl="2"/>
            <a:endParaRPr lang="en-US" dirty="0"/>
          </a:p>
          <a:p>
            <a:pPr marL="342900" indent="-342900">
              <a:buAutoNum type="arabicPeriod"/>
            </a:pPr>
            <a:r>
              <a:rPr lang="en-US" dirty="0"/>
              <a:t>Evaluate Board Position   </a:t>
            </a:r>
          </a:p>
          <a:p>
            <a:pPr lvl="1"/>
            <a:r>
              <a:rPr lang="en-US" dirty="0"/>
              <a:t>       - Calculate the score based on piece values and positions.</a:t>
            </a:r>
          </a:p>
          <a:p>
            <a:pPr lvl="1"/>
            <a:endParaRPr lang="en-US" dirty="0"/>
          </a:p>
          <a:p>
            <a:pPr marL="342900" indent="-342900">
              <a:buAutoNum type="arabicPeriod"/>
            </a:pPr>
            <a:r>
              <a:rPr lang="en-US" dirty="0"/>
              <a:t>Minimax Search Algorithm   </a:t>
            </a:r>
          </a:p>
          <a:p>
            <a:pPr lvl="3"/>
            <a:r>
              <a:rPr lang="en-US" dirty="0"/>
              <a:t>       - If at depth 0, return the board score.   </a:t>
            </a:r>
          </a:p>
          <a:p>
            <a:pPr lvl="4"/>
            <a:r>
              <a:rPr lang="en-US" dirty="0"/>
              <a:t>       - For each legal move:     </a:t>
            </a:r>
          </a:p>
          <a:p>
            <a:pPr lvl="5"/>
            <a:r>
              <a:rPr lang="en-US" dirty="0"/>
              <a:t>       - Apply move and recurse with reduced depth.    </a:t>
            </a:r>
          </a:p>
          <a:p>
            <a:pPr lvl="6"/>
            <a:r>
              <a:rPr lang="en-US" dirty="0"/>
              <a:t>       - Undo move and choose best score.</a:t>
            </a:r>
          </a:p>
        </p:txBody>
      </p:sp>
      <p:sp>
        <p:nvSpPr>
          <p:cNvPr id="4" name="TextBox 3">
            <a:extLst>
              <a:ext uri="{FF2B5EF4-FFF2-40B4-BE49-F238E27FC236}">
                <a16:creationId xmlns:a16="http://schemas.microsoft.com/office/drawing/2014/main" id="{4F5EB312-BED1-4C55-8CD5-2BC599160F53}"/>
              </a:ext>
            </a:extLst>
          </p:cNvPr>
          <p:cNvSpPr txBox="1"/>
          <p:nvPr/>
        </p:nvSpPr>
        <p:spPr>
          <a:xfrm>
            <a:off x="973364" y="0"/>
            <a:ext cx="2559050" cy="538609"/>
          </a:xfrm>
          <a:prstGeom prst="rect">
            <a:avLst/>
          </a:prstGeom>
          <a:noFill/>
        </p:spPr>
        <p:txBody>
          <a:bodyPr wrap="square" rtlCol="0">
            <a:spAutoFit/>
          </a:bodyPr>
          <a:lstStyle/>
          <a:p>
            <a:r>
              <a:rPr lang="en-US" sz="1400" dirty="0">
                <a:solidFill>
                  <a:schemeClr val="bg1"/>
                </a:solidFill>
              </a:rPr>
              <a:t>:</a:t>
            </a:r>
            <a:r>
              <a:rPr lang="en-US" sz="1500" dirty="0">
                <a:solidFill>
                  <a:schemeClr val="bg1"/>
                </a:solidFill>
              </a:rPr>
              <a:t>MindChess</a:t>
            </a:r>
          </a:p>
          <a:p>
            <a:endParaRPr lang="en-IN" dirty="0"/>
          </a:p>
        </p:txBody>
      </p:sp>
    </p:spTree>
    <p:extLst>
      <p:ext uri="{BB962C8B-B14F-4D97-AF65-F5344CB8AC3E}">
        <p14:creationId xmlns:p14="http://schemas.microsoft.com/office/powerpoint/2010/main" val="197968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12907-6DE6-49F7-A86D-C498BCA46A01}"/>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Algorithm &amp; Deployment</a:t>
            </a:r>
            <a:endParaRPr lang="en-IN" sz="2400" dirty="0"/>
          </a:p>
        </p:txBody>
      </p:sp>
      <p:sp>
        <p:nvSpPr>
          <p:cNvPr id="3" name="TextBox 2">
            <a:extLst>
              <a:ext uri="{FF2B5EF4-FFF2-40B4-BE49-F238E27FC236}">
                <a16:creationId xmlns:a16="http://schemas.microsoft.com/office/drawing/2014/main" id="{138CBC1B-DFB2-405C-B3AF-9850529F8CB5}"/>
              </a:ext>
            </a:extLst>
          </p:cNvPr>
          <p:cNvSpPr txBox="1"/>
          <p:nvPr/>
        </p:nvSpPr>
        <p:spPr>
          <a:xfrm>
            <a:off x="311700" y="1206500"/>
            <a:ext cx="8520600" cy="2031325"/>
          </a:xfrm>
          <a:prstGeom prst="rect">
            <a:avLst/>
          </a:prstGeom>
          <a:noFill/>
        </p:spPr>
        <p:txBody>
          <a:bodyPr wrap="square" rtlCol="0">
            <a:spAutoFit/>
          </a:bodyPr>
          <a:lstStyle/>
          <a:p>
            <a:pPr marL="342900" indent="-342900">
              <a:buFont typeface="+mj-lt"/>
              <a:buAutoNum type="arabicPeriod" startAt="5"/>
            </a:pPr>
            <a:r>
              <a:rPr lang="en-US" dirty="0"/>
              <a:t>Alpha-Beta Pruning  </a:t>
            </a:r>
          </a:p>
          <a:p>
            <a:pPr lvl="1"/>
            <a:r>
              <a:rPr lang="en-US" dirty="0"/>
              <a:t>        - Use alpha and beta to prune non-promising branches.</a:t>
            </a:r>
          </a:p>
          <a:p>
            <a:pPr lvl="1"/>
            <a:endParaRPr lang="en-US" dirty="0"/>
          </a:p>
          <a:p>
            <a:pPr marL="342900" indent="-342900">
              <a:buAutoNum type="arabicPeriod" startAt="5"/>
            </a:pPr>
            <a:r>
              <a:rPr lang="en-US" dirty="0"/>
              <a:t>Find the Best Move   </a:t>
            </a:r>
          </a:p>
          <a:p>
            <a:pPr lvl="1"/>
            <a:r>
              <a:rPr lang="en-US" dirty="0"/>
              <a:t>        - Determine the best move using minimax with alpha-beta pruning.</a:t>
            </a:r>
          </a:p>
          <a:p>
            <a:pPr lvl="1"/>
            <a:endParaRPr lang="en-US" dirty="0"/>
          </a:p>
          <a:p>
            <a:pPr marL="342900" indent="-342900">
              <a:buAutoNum type="arabicPeriod" startAt="5"/>
            </a:pPr>
            <a:r>
              <a:rPr lang="en-US" dirty="0"/>
              <a:t>Output the Best Move   </a:t>
            </a:r>
          </a:p>
          <a:p>
            <a:pPr lvl="3"/>
            <a:r>
              <a:rPr lang="en-US" dirty="0"/>
              <a:t>        - Print or return the best move.</a:t>
            </a:r>
            <a:endParaRPr lang="en-IN" dirty="0"/>
          </a:p>
          <a:p>
            <a:endParaRPr lang="en-IN" dirty="0"/>
          </a:p>
        </p:txBody>
      </p:sp>
      <p:sp>
        <p:nvSpPr>
          <p:cNvPr id="4" name="TextBox 3">
            <a:extLst>
              <a:ext uri="{FF2B5EF4-FFF2-40B4-BE49-F238E27FC236}">
                <a16:creationId xmlns:a16="http://schemas.microsoft.com/office/drawing/2014/main" id="{FF498276-B096-4490-9630-0C1DC1FCB323}"/>
              </a:ext>
            </a:extLst>
          </p:cNvPr>
          <p:cNvSpPr txBox="1"/>
          <p:nvPr/>
        </p:nvSpPr>
        <p:spPr>
          <a:xfrm>
            <a:off x="973364" y="0"/>
            <a:ext cx="2559050" cy="538609"/>
          </a:xfrm>
          <a:prstGeom prst="rect">
            <a:avLst/>
          </a:prstGeom>
          <a:noFill/>
        </p:spPr>
        <p:txBody>
          <a:bodyPr wrap="square" rtlCol="0">
            <a:spAutoFit/>
          </a:bodyPr>
          <a:lstStyle/>
          <a:p>
            <a:r>
              <a:rPr lang="en-US" sz="1400" dirty="0">
                <a:solidFill>
                  <a:schemeClr val="bg1"/>
                </a:solidFill>
              </a:rPr>
              <a:t>:</a:t>
            </a:r>
            <a:r>
              <a:rPr lang="en-US" sz="1500" dirty="0">
                <a:solidFill>
                  <a:schemeClr val="bg1"/>
                </a:solidFill>
              </a:rPr>
              <a:t>MindChess</a:t>
            </a:r>
          </a:p>
          <a:p>
            <a:endParaRPr lang="en-IN" dirty="0"/>
          </a:p>
        </p:txBody>
      </p:sp>
    </p:spTree>
    <p:extLst>
      <p:ext uri="{BB962C8B-B14F-4D97-AF65-F5344CB8AC3E}">
        <p14:creationId xmlns:p14="http://schemas.microsoft.com/office/powerpoint/2010/main" val="21097242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106</TotalTime>
  <Words>966</Words>
  <Application>Microsoft Office PowerPoint</Application>
  <PresentationFormat>On-screen Show (16:9)</PresentationFormat>
  <Paragraphs>112</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Simple Light</vt:lpstr>
      <vt:lpstr>PowerPoint Presentation</vt:lpstr>
      <vt:lpstr>PowerPoint Presentation</vt:lpstr>
      <vt:lpstr>Abstract</vt:lpstr>
      <vt:lpstr>Problem Statement</vt:lpstr>
      <vt:lpstr>Aim and Objective</vt:lpstr>
      <vt:lpstr>Proposed Solution</vt:lpstr>
      <vt:lpstr>System Architecture</vt:lpstr>
      <vt:lpstr>Algorithm &amp; Deployment</vt:lpstr>
      <vt:lpstr>Algorithm &amp; Deployment</vt:lpstr>
      <vt:lpstr>Conclusion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Kishan Rathod</cp:lastModifiedBy>
  <cp:revision>169</cp:revision>
  <dcterms:modified xsi:type="dcterms:W3CDTF">2024-07-21T18:13:50Z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