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8" r:id="rId4"/>
  </p:sldMasterIdLst>
  <p:notesMasterIdLst>
    <p:notesMasterId r:id="rId17"/>
  </p:notesMasterIdLst>
  <p:handoutMasterIdLst>
    <p:handoutMasterId r:id="rId18"/>
  </p:handoutMasterIdLst>
  <p:sldIdLst>
    <p:sldId id="258" r:id="rId5"/>
    <p:sldId id="264" r:id="rId6"/>
    <p:sldId id="270" r:id="rId7"/>
    <p:sldId id="271" r:id="rId8"/>
    <p:sldId id="265" r:id="rId9"/>
    <p:sldId id="257" r:id="rId10"/>
    <p:sldId id="267" r:id="rId11"/>
    <p:sldId id="268" r:id="rId12"/>
    <p:sldId id="266" r:id="rId13"/>
    <p:sldId id="269" r:id="rId14"/>
    <p:sldId id="263" r:id="rId15"/>
    <p:sldId id="272" r:id="rId16"/>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orient="horz" pos="1117" userDrawn="1">
          <p15:clr>
            <a:srgbClr val="A4A3A4"/>
          </p15:clr>
        </p15:guide>
        <p15:guide id="3" orient="horz" pos="1525" userDrawn="1">
          <p15:clr>
            <a:srgbClr val="A4A3A4"/>
          </p15:clr>
        </p15:guide>
        <p15:guide id="4" orient="horz" pos="3929" userDrawn="1">
          <p15:clr>
            <a:srgbClr val="A4A3A4"/>
          </p15:clr>
        </p15:guide>
        <p15:guide id="5" pos="204" userDrawn="1">
          <p15:clr>
            <a:srgbClr val="A4A3A4"/>
          </p15:clr>
        </p15:guide>
        <p15:guide id="6" pos="555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CB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2"/>
  </p:normalViewPr>
  <p:slideViewPr>
    <p:cSldViewPr showGuides="1">
      <p:cViewPr varScale="1">
        <p:scale>
          <a:sx n="70" d="100"/>
          <a:sy n="70" d="100"/>
        </p:scale>
        <p:origin x="600" y="60"/>
      </p:cViewPr>
      <p:guideLst>
        <p:guide orient="horz" pos="300"/>
        <p:guide orient="horz" pos="1117"/>
        <p:guide orient="horz" pos="1525"/>
        <p:guide orient="horz" pos="3929"/>
        <p:guide pos="204"/>
        <p:guide pos="5556"/>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32" d="100"/>
          <a:sy n="132" d="100"/>
        </p:scale>
        <p:origin x="4344"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3B4800-137F-4CB6-8075-5FBD5B7CCB7E}" type="slidenum">
              <a:rPr lang="en-GB" smtClean="0"/>
              <a:t>‹#›</a:t>
            </a:fld>
            <a:endParaRPr lang="en-GB" dirty="0"/>
          </a:p>
        </p:txBody>
      </p:sp>
    </p:spTree>
    <p:extLst>
      <p:ext uri="{BB962C8B-B14F-4D97-AF65-F5344CB8AC3E}">
        <p14:creationId xmlns:p14="http://schemas.microsoft.com/office/powerpoint/2010/main" val="30720141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7A06A-650F-4CE8-B8A3-9C9422B0D088}" type="slidenum">
              <a:rPr lang="en-GB" smtClean="0"/>
              <a:t>‹#›</a:t>
            </a:fld>
            <a:endParaRPr lang="en-GB" dirty="0"/>
          </a:p>
        </p:txBody>
      </p:sp>
    </p:spTree>
    <p:extLst>
      <p:ext uri="{BB962C8B-B14F-4D97-AF65-F5344CB8AC3E}">
        <p14:creationId xmlns:p14="http://schemas.microsoft.com/office/powerpoint/2010/main" val="38016684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0</a:t>
            </a:fld>
            <a:endParaRPr lang="en-GB" dirty="0"/>
          </a:p>
        </p:txBody>
      </p:sp>
    </p:spTree>
    <p:extLst>
      <p:ext uri="{BB962C8B-B14F-4D97-AF65-F5344CB8AC3E}">
        <p14:creationId xmlns:p14="http://schemas.microsoft.com/office/powerpoint/2010/main" val="429091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a:t>
            </a:fld>
            <a:endParaRPr lang="en-GB" dirty="0"/>
          </a:p>
        </p:txBody>
      </p:sp>
    </p:spTree>
    <p:extLst>
      <p:ext uri="{BB962C8B-B14F-4D97-AF65-F5344CB8AC3E}">
        <p14:creationId xmlns:p14="http://schemas.microsoft.com/office/powerpoint/2010/main" val="179922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4</a:t>
            </a:fld>
            <a:endParaRPr lang="en-GB" dirty="0"/>
          </a:p>
        </p:txBody>
      </p:sp>
    </p:spTree>
    <p:extLst>
      <p:ext uri="{BB962C8B-B14F-4D97-AF65-F5344CB8AC3E}">
        <p14:creationId xmlns:p14="http://schemas.microsoft.com/office/powerpoint/2010/main" val="142286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5</a:t>
            </a:fld>
            <a:endParaRPr lang="en-GB" dirty="0"/>
          </a:p>
        </p:txBody>
      </p:sp>
    </p:spTree>
    <p:extLst>
      <p:ext uri="{BB962C8B-B14F-4D97-AF65-F5344CB8AC3E}">
        <p14:creationId xmlns:p14="http://schemas.microsoft.com/office/powerpoint/2010/main" val="232629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10</a:t>
            </a:fld>
            <a:endParaRPr lang="en-GB" dirty="0"/>
          </a:p>
        </p:txBody>
      </p:sp>
    </p:spTree>
    <p:extLst>
      <p:ext uri="{BB962C8B-B14F-4D97-AF65-F5344CB8AC3E}">
        <p14:creationId xmlns:p14="http://schemas.microsoft.com/office/powerpoint/2010/main" val="169153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600" y="878400"/>
            <a:ext cx="8492400" cy="856800"/>
          </a:xfrm>
        </p:spPr>
        <p:txBody>
          <a:bodyPr>
            <a:normAutofit/>
          </a:bodyPr>
          <a:lstStyle/>
          <a:p>
            <a:r>
              <a:rPr lang="en-GB" noProof="0" dirty="0"/>
              <a:t>Click to edit Master title style</a:t>
            </a:r>
          </a:p>
        </p:txBody>
      </p:sp>
      <p:sp>
        <p:nvSpPr>
          <p:cNvPr id="3" name="Subtitle 2"/>
          <p:cNvSpPr>
            <a:spLocks noGrp="1"/>
          </p:cNvSpPr>
          <p:nvPr>
            <p:ph type="subTitle" idx="1"/>
          </p:nvPr>
        </p:nvSpPr>
        <p:spPr>
          <a:xfrm>
            <a:off x="309600" y="2466000"/>
            <a:ext cx="8492400" cy="963000"/>
          </a:xfrm>
        </p:spPr>
        <p:txBody>
          <a:bodyPr lIns="360000">
            <a:noAutofit/>
          </a:bodyPr>
          <a:lstStyle>
            <a:lvl1pPr marL="0" indent="0" algn="l">
              <a:lnSpc>
                <a:spcPct val="100000"/>
              </a:lnSpc>
              <a:buNone/>
              <a:defRPr sz="2000">
                <a:solidFill>
                  <a:schemeClr val="tx1"/>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GB" noProof="0" dirty="0"/>
              <a:t>Click to edit Master subtitle style</a:t>
            </a:r>
          </a:p>
        </p:txBody>
      </p:sp>
    </p:spTree>
    <p:extLst>
      <p:ext uri="{BB962C8B-B14F-4D97-AF65-F5344CB8AC3E}">
        <p14:creationId xmlns:p14="http://schemas.microsoft.com/office/powerpoint/2010/main" val="169774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a:t>Click to edit Master title style</a:t>
            </a:r>
            <a:endParaRPr lang="en-GB" noProof="0" dirty="0"/>
          </a:p>
        </p:txBody>
      </p:sp>
      <p:sp>
        <p:nvSpPr>
          <p:cNvPr id="5" name="Content Placeholder 4"/>
          <p:cNvSpPr>
            <a:spLocks noGrp="1"/>
          </p:cNvSpPr>
          <p:nvPr>
            <p:ph sz="quarter" idx="11"/>
          </p:nvPr>
        </p:nvSpPr>
        <p:spPr>
          <a:xfrm>
            <a:off x="309600" y="2109600"/>
            <a:ext cx="8492400" cy="4071600"/>
          </a:xfrm>
        </p:spPr>
        <p:txBody>
          <a:bodyPr/>
          <a:lstStyle>
            <a:lvl1pPr>
              <a:lnSpc>
                <a:spcPct val="100000"/>
              </a:lnSpc>
              <a:buClr>
                <a:schemeClr val="tx1"/>
              </a:buClr>
              <a:defRPr/>
            </a:lvl1pPr>
            <a:lvl2pPr marL="269980" indent="-269980">
              <a:lnSpc>
                <a:spcPct val="100000"/>
              </a:lnSpc>
              <a:buClr>
                <a:schemeClr val="tx1"/>
              </a:buClr>
              <a:buFont typeface="Arial" panose="020B0604020202020204" pitchFamily="34" charset="0"/>
              <a:buChar char="&gt;"/>
              <a:defRPr/>
            </a:lvl2pPr>
            <a:lvl3pPr marL="539711" indent="-269980">
              <a:lnSpc>
                <a:spcPct val="100000"/>
              </a:lnSpc>
              <a:buClr>
                <a:schemeClr val="tx1"/>
              </a:buClr>
              <a:buFont typeface="Arial" panose="020B0604020202020204" pitchFamily="34" charset="0"/>
              <a:buChar char="&gt;"/>
              <a:defRPr/>
            </a:lvl3pPr>
            <a:lvl4pPr marL="809940" indent="-269980">
              <a:lnSpc>
                <a:spcPct val="100000"/>
              </a:lnSpc>
              <a:buClr>
                <a:schemeClr val="tx1"/>
              </a:buClr>
              <a:buFont typeface="Arial" panose="020B0604020202020204" pitchFamily="34" charset="0"/>
              <a:buChar char="&gt;"/>
              <a:defRPr/>
            </a:lvl4pPr>
            <a:lvl5pPr marL="1081008" indent="-271443">
              <a:lnSpc>
                <a:spcPct val="100000"/>
              </a:lnSpc>
              <a:buClr>
                <a:schemeClr val="tx1"/>
              </a:buClr>
              <a:buFont typeface="Arial" panose="020B0604020202020204" pitchFamily="34" charset="0"/>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292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170531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47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4" name="Subtitle 2"/>
          <p:cNvSpPr>
            <a:spLocks noGrp="1"/>
          </p:cNvSpPr>
          <p:nvPr>
            <p:ph type="subTitle" idx="1"/>
          </p:nvPr>
        </p:nvSpPr>
        <p:spPr>
          <a:xfrm>
            <a:off x="309600" y="2109600"/>
            <a:ext cx="8492400" cy="1319400"/>
          </a:xfrm>
        </p:spPr>
        <p:txBody>
          <a:bodyPr lIns="360000">
            <a:normAutofit/>
          </a:bodyPr>
          <a:lstStyle>
            <a:lvl1pPr marL="0" indent="0" algn="l">
              <a:lnSpc>
                <a:spcPct val="100000"/>
              </a:lnSpc>
              <a:buNone/>
              <a:defRPr sz="2000">
                <a:solidFill>
                  <a:schemeClr val="tx1"/>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US" noProof="0"/>
              <a:t>Click to edit Master subtitle style</a:t>
            </a:r>
            <a:endParaRPr lang="en-GB" noProof="0" dirty="0"/>
          </a:p>
        </p:txBody>
      </p:sp>
    </p:spTree>
    <p:extLst>
      <p:ext uri="{BB962C8B-B14F-4D97-AF65-F5344CB8AC3E}">
        <p14:creationId xmlns:p14="http://schemas.microsoft.com/office/powerpoint/2010/main" val="115291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600" y="208801"/>
            <a:ext cx="8492400" cy="856800"/>
          </a:xfrm>
          <a:prstGeom prst="rect">
            <a:avLst/>
          </a:prstGeom>
        </p:spPr>
        <p:txBody>
          <a:bodyPr vert="horz" lIns="360000" tIns="45720" rIns="91440" bIns="45720" rtlCol="0" anchor="ctr">
            <a:normAutofit/>
          </a:bodyPr>
          <a:lstStyle/>
          <a:p>
            <a:r>
              <a:rPr lang="en-GB" noProof="0" dirty="0"/>
              <a:t>Click to edit Master title style</a:t>
            </a:r>
          </a:p>
        </p:txBody>
      </p:sp>
      <p:sp>
        <p:nvSpPr>
          <p:cNvPr id="3" name="Text Placeholder 2"/>
          <p:cNvSpPr>
            <a:spLocks noGrp="1"/>
          </p:cNvSpPr>
          <p:nvPr>
            <p:ph type="body" idx="1"/>
          </p:nvPr>
        </p:nvSpPr>
        <p:spPr>
          <a:xfrm>
            <a:off x="309600" y="2109601"/>
            <a:ext cx="8492400" cy="3992749"/>
          </a:xfrm>
          <a:prstGeom prst="rect">
            <a:avLst/>
          </a:prstGeom>
        </p:spPr>
        <p:txBody>
          <a:bodyPr vert="horz" lIns="36000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4" name="TextBox 33"/>
          <p:cNvSpPr txBox="1"/>
          <p:nvPr/>
        </p:nvSpPr>
        <p:spPr>
          <a:xfrm>
            <a:off x="6397200" y="6246000"/>
            <a:ext cx="2422800" cy="475200"/>
          </a:xfrm>
          <a:prstGeom prst="rect">
            <a:avLst/>
          </a:prstGeom>
          <a:noFill/>
          <a:ln>
            <a:noFill/>
          </a:ln>
        </p:spPr>
        <p:txBody>
          <a:bodyPr wrap="square" rtlCol="0">
            <a:noAutofit/>
          </a:bodyPr>
          <a:lstStyle/>
          <a:p>
            <a:pPr algn="r"/>
            <a:fld id="{4AF128E2-2701-4D68-A416-2CE5FC2DF8FF}" type="slidenum">
              <a:rPr lang="en-GB" sz="1000" smtClean="0"/>
              <a:t>‹#›</a:t>
            </a:fld>
            <a:endParaRPr lang="en-GB" sz="1000" dirty="0"/>
          </a:p>
        </p:txBody>
      </p:sp>
      <p:cxnSp>
        <p:nvCxnSpPr>
          <p:cNvPr id="13" name="Straight Connector 12">
            <a:extLst>
              <a:ext uri="{FF2B5EF4-FFF2-40B4-BE49-F238E27FC236}">
                <a16:creationId xmlns:a16="http://schemas.microsoft.com/office/drawing/2014/main" id="{CFC20E95-5752-4AB0-AB9E-A45B68D9E5C6}"/>
              </a:ext>
            </a:extLst>
          </p:cNvPr>
          <p:cNvCxnSpPr/>
          <p:nvPr userDrawn="1"/>
        </p:nvCxnSpPr>
        <p:spPr>
          <a:xfrm>
            <a:off x="323850" y="980728"/>
            <a:ext cx="847815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9D899EF-CB58-4B06-9FCB-CBDAB8FE8368}"/>
              </a:ext>
            </a:extLst>
          </p:cNvPr>
          <p:cNvPicPr>
            <a:picLocks noChangeAspect="1"/>
          </p:cNvPicPr>
          <p:nvPr userDrawn="1"/>
        </p:nvPicPr>
        <p:blipFill>
          <a:blip r:embed="rId7"/>
          <a:stretch>
            <a:fillRect/>
          </a:stretch>
        </p:blipFill>
        <p:spPr>
          <a:xfrm>
            <a:off x="107504" y="6314031"/>
            <a:ext cx="1790950" cy="438211"/>
          </a:xfrm>
          <a:prstGeom prst="rect">
            <a:avLst/>
          </a:prstGeom>
        </p:spPr>
      </p:pic>
    </p:spTree>
    <p:extLst>
      <p:ext uri="{BB962C8B-B14F-4D97-AF65-F5344CB8AC3E}">
        <p14:creationId xmlns:p14="http://schemas.microsoft.com/office/powerpoint/2010/main" val="392939185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sldNum="0" hdr="0" ftr="0" dt="0"/>
  <p:txStyles>
    <p:titleStyle>
      <a:lvl1pPr marL="0" indent="0" algn="l" defTabSz="914332" rtl="0" eaLnBrk="1" latinLnBrk="0" hangingPunct="1">
        <a:spcBef>
          <a:spcPct val="0"/>
        </a:spcBef>
        <a:buNone/>
        <a:defRPr sz="2400" kern="1200">
          <a:solidFill>
            <a:schemeClr val="tx1"/>
          </a:solidFill>
          <a:latin typeface="Arial" pitchFamily="34" charset="0"/>
          <a:ea typeface="+mj-ea"/>
          <a:cs typeface="Arial" pitchFamily="34" charset="0"/>
        </a:defRPr>
      </a:lvl1pPr>
    </p:titleStyle>
    <p:bodyStyle>
      <a:lvl1pPr marL="0" indent="0" algn="l" defTabSz="914332" rtl="0" eaLnBrk="1" latinLnBrk="0" hangingPunct="1">
        <a:lnSpc>
          <a:spcPct val="100000"/>
        </a:lnSpc>
        <a:spcBef>
          <a:spcPts val="0"/>
        </a:spcBef>
        <a:spcAft>
          <a:spcPts val="1200"/>
        </a:spcAft>
        <a:buClr>
          <a:schemeClr val="tx1"/>
        </a:buClr>
        <a:buFont typeface="Arial" pitchFamily="34" charset="0"/>
        <a:buNone/>
        <a:defRPr sz="2000" kern="1200">
          <a:solidFill>
            <a:schemeClr val="tx1"/>
          </a:solidFill>
          <a:latin typeface="Arial" pitchFamily="34" charset="0"/>
          <a:ea typeface="+mn-ea"/>
          <a:cs typeface="Arial" pitchFamily="34" charset="0"/>
        </a:defRPr>
      </a:lvl1pPr>
      <a:lvl2pPr marL="269855"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2pPr>
      <a:lvl3pPr marL="539711"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3pPr>
      <a:lvl4pPr marL="809940" indent="-269980"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4pPr>
      <a:lvl5pPr marL="1079920"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5pPr>
      <a:lvl6pPr marL="2514412"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42366B-00DA-4F72-A92E-9FA495C8281F}"/>
              </a:ext>
            </a:extLst>
          </p:cNvPr>
          <p:cNvSpPr txBox="1"/>
          <p:nvPr/>
        </p:nvSpPr>
        <p:spPr>
          <a:xfrm>
            <a:off x="251520" y="1052736"/>
            <a:ext cx="7344816" cy="523220"/>
          </a:xfrm>
          <a:prstGeom prst="rect">
            <a:avLst/>
          </a:prstGeom>
          <a:noFill/>
        </p:spPr>
        <p:txBody>
          <a:bodyPr wrap="square" rtlCol="0">
            <a:spAutoFit/>
          </a:bodyPr>
          <a:lstStyle/>
          <a:p>
            <a:r>
              <a:rPr lang="en-US" sz="2800" b="1" dirty="0">
                <a:solidFill>
                  <a:srgbClr val="C00000"/>
                </a:solidFill>
              </a:rPr>
              <a:t>Data Analysis: </a:t>
            </a:r>
            <a:r>
              <a:rPr lang="en-US" sz="2800" b="1" dirty="0"/>
              <a:t>Red Bull Account Sales</a:t>
            </a:r>
            <a:endParaRPr lang="en-US" sz="2800" dirty="0"/>
          </a:p>
        </p:txBody>
      </p:sp>
    </p:spTree>
    <p:extLst>
      <p:ext uri="{BB962C8B-B14F-4D97-AF65-F5344CB8AC3E}">
        <p14:creationId xmlns:p14="http://schemas.microsoft.com/office/powerpoint/2010/main" val="13780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4590-39C7-A276-DD12-B828E2BE46BE}"/>
              </a:ext>
            </a:extLst>
          </p:cNvPr>
          <p:cNvSpPr>
            <a:spLocks noGrp="1"/>
          </p:cNvSpPr>
          <p:nvPr>
            <p:ph type="title"/>
          </p:nvPr>
        </p:nvSpPr>
        <p:spPr/>
        <p:txBody>
          <a:bodyPr>
            <a:normAutofit/>
          </a:bodyPr>
          <a:lstStyle/>
          <a:p>
            <a:r>
              <a:rPr lang="en-US" dirty="0"/>
              <a:t>Effectiveness of the different Marketing/Promotions Program</a:t>
            </a:r>
            <a:endParaRPr lang="en-IN" dirty="0"/>
          </a:p>
        </p:txBody>
      </p:sp>
      <p:sp>
        <p:nvSpPr>
          <p:cNvPr id="3" name="Content Placeholder 2">
            <a:extLst>
              <a:ext uri="{FF2B5EF4-FFF2-40B4-BE49-F238E27FC236}">
                <a16:creationId xmlns:a16="http://schemas.microsoft.com/office/drawing/2014/main" id="{67AC10E9-287A-469F-4D85-240E773F44D4}"/>
              </a:ext>
            </a:extLst>
          </p:cNvPr>
          <p:cNvSpPr>
            <a:spLocks noGrp="1"/>
          </p:cNvSpPr>
          <p:nvPr>
            <p:ph sz="quarter" idx="11"/>
          </p:nvPr>
        </p:nvSpPr>
        <p:spPr/>
        <p:txBody>
          <a:bodyPr>
            <a:normAutofit lnSpcReduction="10000"/>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From this chart we can understand that even thought there is no marketing/promotions, the sales have been highest.</a:t>
            </a:r>
          </a:p>
          <a:p>
            <a:r>
              <a:rPr lang="en-US" sz="1400" dirty="0"/>
              <a:t>Also considering individual marketing/promotions, we can see that the accounts with menu inclusion performs better than other marketing strategies.</a:t>
            </a:r>
          </a:p>
          <a:p>
            <a:endParaRPr lang="en-IN" dirty="0"/>
          </a:p>
        </p:txBody>
      </p:sp>
      <p:pic>
        <p:nvPicPr>
          <p:cNvPr id="7" name="Picture 6" descr="A picture containing text, screenshot, line, number">
            <a:extLst>
              <a:ext uri="{FF2B5EF4-FFF2-40B4-BE49-F238E27FC236}">
                <a16:creationId xmlns:a16="http://schemas.microsoft.com/office/drawing/2014/main" id="{82B70C5E-128F-85AD-6D13-9F6FBD409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14" y="1484784"/>
            <a:ext cx="8834400" cy="2839752"/>
          </a:xfrm>
          <a:prstGeom prst="rect">
            <a:avLst/>
          </a:prstGeom>
        </p:spPr>
      </p:pic>
    </p:spTree>
    <p:extLst>
      <p:ext uri="{BB962C8B-B14F-4D97-AF65-F5344CB8AC3E}">
        <p14:creationId xmlns:p14="http://schemas.microsoft.com/office/powerpoint/2010/main" val="338296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p:txBody>
          <a:bodyPr/>
          <a:lstStyle/>
          <a:p>
            <a:r>
              <a:rPr lang="en-US" dirty="0"/>
              <a:t>Observations and Key Takeaways</a:t>
            </a:r>
          </a:p>
        </p:txBody>
      </p:sp>
      <p:sp>
        <p:nvSpPr>
          <p:cNvPr id="2" name="TextBox 1">
            <a:extLst>
              <a:ext uri="{FF2B5EF4-FFF2-40B4-BE49-F238E27FC236}">
                <a16:creationId xmlns:a16="http://schemas.microsoft.com/office/drawing/2014/main" id="{767651F4-BA92-40D8-9255-3FB9FCAEE43F}"/>
              </a:ext>
            </a:extLst>
          </p:cNvPr>
          <p:cNvSpPr txBox="1"/>
          <p:nvPr/>
        </p:nvSpPr>
        <p:spPr>
          <a:xfrm>
            <a:off x="539552" y="1556792"/>
            <a:ext cx="8262448"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t>We may infer from the data collected over the last five years that all categories of on-premise accounts have shown an increase in sales growth. </a:t>
            </a:r>
          </a:p>
          <a:p>
            <a:pPr marL="285750" indent="-285750">
              <a:buFont typeface="Arial" panose="020B0604020202020204" pitchFamily="34" charset="0"/>
              <a:buChar char="•"/>
            </a:pPr>
            <a:endParaRPr lang="en-US" sz="1400" dirty="0"/>
          </a:p>
          <a:p>
            <a:r>
              <a:rPr lang="en-US" sz="1400" b="1" dirty="0"/>
              <a:t>Sales Growth/Trends by Account Type</a:t>
            </a:r>
          </a:p>
          <a:p>
            <a:pPr marL="285750" indent="-285750">
              <a:buFont typeface="Arial" panose="020B0604020202020204" pitchFamily="34" charset="0"/>
              <a:buChar char="•"/>
            </a:pPr>
            <a:r>
              <a:rPr lang="en-US" sz="1400" dirty="0"/>
              <a:t>The restaurant has the highest growth rate and the bar has the lowest compared to other on-premise accounts, as shown by the graph for Sales Growth/Trends by Account Type.</a:t>
            </a:r>
          </a:p>
          <a:p>
            <a:pPr marL="285750" indent="-285750">
              <a:buFont typeface="Arial" panose="020B0604020202020204" pitchFamily="34" charset="0"/>
              <a:buChar char="•"/>
            </a:pPr>
            <a:endParaRPr lang="en-US" sz="1400" dirty="0"/>
          </a:p>
          <a:p>
            <a:r>
              <a:rPr lang="en-US" sz="1400" b="1" dirty="0"/>
              <a:t>Best and Worst Performing Accounts by Account Type</a:t>
            </a:r>
          </a:p>
          <a:p>
            <a:pPr marL="285750" indent="-285750">
              <a:buFont typeface="Arial" panose="020B0604020202020204" pitchFamily="34" charset="0"/>
              <a:buChar char="•"/>
            </a:pPr>
            <a:r>
              <a:rPr lang="en-US" sz="1400" dirty="0"/>
              <a:t>In order to increase sales in those on-premise accounts, we can compare the strategies and product lines of the best performing accounts with those of the worst performing accounts using the table for Best and Worst Performing Accounts by Account Type.</a:t>
            </a:r>
          </a:p>
          <a:p>
            <a:pPr marL="285750" indent="-285750">
              <a:buFont typeface="Arial" panose="020B0604020202020204" pitchFamily="34" charset="0"/>
              <a:buChar char="•"/>
            </a:pPr>
            <a:endParaRPr lang="en-US" sz="1400" dirty="0"/>
          </a:p>
          <a:p>
            <a:r>
              <a:rPr lang="en-US" sz="1400" b="1" dirty="0"/>
              <a:t>Marketing and Promotions Effectiveness</a:t>
            </a:r>
          </a:p>
          <a:p>
            <a:pPr marL="285750" indent="-285750">
              <a:buFont typeface="Arial" panose="020B0604020202020204" pitchFamily="34" charset="0"/>
              <a:buChar char="•"/>
            </a:pPr>
            <a:r>
              <a:rPr lang="en-US" sz="1400" dirty="0"/>
              <a:t>From the effectiveness of different marketing/promotions program we can understand that even thought there is no marketing/promotions, the sales have been highest. Also considering individual marketing/promotions for all the accounts, we can see that the accounts with menu inclusion performs better than other marketing strategies.</a:t>
            </a:r>
          </a:p>
          <a:p>
            <a:endParaRPr lang="en-US" sz="1400" dirty="0"/>
          </a:p>
        </p:txBody>
      </p:sp>
    </p:spTree>
    <p:extLst>
      <p:ext uri="{BB962C8B-B14F-4D97-AF65-F5344CB8AC3E}">
        <p14:creationId xmlns:p14="http://schemas.microsoft.com/office/powerpoint/2010/main" val="20991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E557-7D13-AAFF-F037-49CC95E7D942}"/>
              </a:ext>
            </a:extLst>
          </p:cNvPr>
          <p:cNvSpPr>
            <a:spLocks noGrp="1"/>
          </p:cNvSpPr>
          <p:nvPr>
            <p:ph type="title"/>
          </p:nvPr>
        </p:nvSpPr>
        <p:spPr/>
        <p:txBody>
          <a:bodyPr/>
          <a:lstStyle/>
          <a:p>
            <a:r>
              <a:rPr lang="en-US" dirty="0"/>
              <a:t>Observations and Key Takeaways</a:t>
            </a:r>
            <a:endParaRPr lang="en-IN" dirty="0"/>
          </a:p>
        </p:txBody>
      </p:sp>
      <p:sp>
        <p:nvSpPr>
          <p:cNvPr id="3" name="Content Placeholder 2">
            <a:extLst>
              <a:ext uri="{FF2B5EF4-FFF2-40B4-BE49-F238E27FC236}">
                <a16:creationId xmlns:a16="http://schemas.microsoft.com/office/drawing/2014/main" id="{34F37C81-B6E9-F323-2D27-A513A9F963DE}"/>
              </a:ext>
            </a:extLst>
          </p:cNvPr>
          <p:cNvSpPr>
            <a:spLocks noGrp="1"/>
          </p:cNvSpPr>
          <p:nvPr>
            <p:ph sz="quarter" idx="11"/>
          </p:nvPr>
        </p:nvSpPr>
        <p:spPr>
          <a:xfrm>
            <a:off x="325800" y="1393200"/>
            <a:ext cx="8492400" cy="4412064"/>
          </a:xfrm>
        </p:spPr>
        <p:txBody>
          <a:bodyPr>
            <a:normAutofit fontScale="55000" lnSpcReduction="20000"/>
          </a:bodyPr>
          <a:lstStyle/>
          <a:p>
            <a:pPr marL="285750" indent="-285750">
              <a:buFont typeface="Arial" panose="020B0604020202020204" pitchFamily="34" charset="0"/>
              <a:buChar char="•"/>
            </a:pPr>
            <a:r>
              <a:rPr lang="en-US" sz="2600" dirty="0"/>
              <a:t>Considering individual types of accounts: </a:t>
            </a:r>
          </a:p>
          <a:p>
            <a:pPr marL="742950" lvl="1" indent="-285750">
              <a:buFont typeface="Arial" panose="020B0604020202020204" pitchFamily="34" charset="0"/>
              <a:buChar char="•"/>
            </a:pPr>
            <a:r>
              <a:rPr lang="en-US" sz="2600" dirty="0"/>
              <a:t>Bars with the highest sales growth tend to have the most promotion programs implemented.</a:t>
            </a:r>
          </a:p>
          <a:p>
            <a:pPr marL="742950" lvl="1" indent="-285750">
              <a:buFont typeface="Arial" panose="020B0604020202020204" pitchFamily="34" charset="0"/>
              <a:buChar char="•"/>
            </a:pPr>
            <a:r>
              <a:rPr lang="en-US" sz="2600" dirty="0"/>
              <a:t>Restaurants perform well when menu inclusion is implemented.</a:t>
            </a:r>
          </a:p>
          <a:p>
            <a:pPr marL="742950" lvl="1" indent="-285750">
              <a:buFont typeface="Arial" panose="020B0604020202020204" pitchFamily="34" charset="0"/>
              <a:buChar char="•"/>
            </a:pPr>
            <a:r>
              <a:rPr lang="en-US" sz="2600" dirty="0"/>
              <a:t>Nightclubs typically perform the best when digital screens are used to attract customers.</a:t>
            </a:r>
          </a:p>
          <a:p>
            <a:pPr marL="742950" lvl="1" indent="-285750">
              <a:buFont typeface="Arial" panose="020B0604020202020204" pitchFamily="34" charset="0"/>
              <a:buChar char="•"/>
            </a:pPr>
            <a:r>
              <a:rPr lang="en-US" sz="2600" dirty="0"/>
              <a:t>Event Venues perform well when coolers are displayed in the Venue.</a:t>
            </a:r>
          </a:p>
          <a:p>
            <a:r>
              <a:rPr lang="en-US" sz="2800" b="1" dirty="0"/>
              <a:t>Effect of Yellow Edition/Sugar Free on Sales</a:t>
            </a:r>
          </a:p>
          <a:p>
            <a:pPr marL="285750" indent="-285750">
              <a:buFont typeface="Arial" panose="020B0604020202020204" pitchFamily="34" charset="0"/>
              <a:buChar char="•"/>
            </a:pPr>
            <a:r>
              <a:rPr lang="en-US" sz="2800" dirty="0"/>
              <a:t>The pie chart demonstrating the impact of the yellow edition shows that when on-premise accounts are included, sales increase by 48.1%. This indicates that there is a higher desire for yellow edition than sugar free, which has a demand of 17.16%.</a:t>
            </a:r>
            <a:endParaRPr lang="en-US" sz="2600" dirty="0"/>
          </a:p>
          <a:p>
            <a:pPr marL="285750" indent="-285750">
              <a:buFont typeface="Arial" panose="020B0604020202020204" pitchFamily="34" charset="0"/>
              <a:buChar char="•"/>
            </a:pPr>
            <a:r>
              <a:rPr lang="en-US" sz="2600" dirty="0"/>
              <a:t>Even when different marketing strategies are used, the accounts perform better when all product kinds are offered, as can be seen by looking at just the two worst-performing accounts and comparing them to the top two accounts.</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Overall, we may draw the conclusion that increasing the variety of products available and effectively implementing marketing strategies will increase sales.</a:t>
            </a:r>
          </a:p>
          <a:p>
            <a:endParaRPr lang="en-IN" dirty="0"/>
          </a:p>
        </p:txBody>
      </p:sp>
    </p:spTree>
    <p:extLst>
      <p:ext uri="{BB962C8B-B14F-4D97-AF65-F5344CB8AC3E}">
        <p14:creationId xmlns:p14="http://schemas.microsoft.com/office/powerpoint/2010/main" val="400895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309600" y="116632"/>
            <a:ext cx="8492400" cy="856800"/>
          </a:xfrm>
        </p:spPr>
        <p:txBody>
          <a:bodyPr anchor="ctr">
            <a:normAutofit/>
          </a:bodyPr>
          <a:lstStyle/>
          <a:p>
            <a:r>
              <a:rPr lang="en-US" dirty="0"/>
              <a:t>Sales Growth by Account and Account Type </a:t>
            </a:r>
          </a:p>
        </p:txBody>
      </p:sp>
      <p:pic>
        <p:nvPicPr>
          <p:cNvPr id="17" name="Picture 16" descr="A picture containing diagram, screenshot, line, text">
            <a:extLst>
              <a:ext uri="{FF2B5EF4-FFF2-40B4-BE49-F238E27FC236}">
                <a16:creationId xmlns:a16="http://schemas.microsoft.com/office/drawing/2014/main" id="{8EF0FEE7-F6A0-019E-0629-1E8A5057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73" y="1618997"/>
            <a:ext cx="4243419" cy="4330283"/>
          </a:xfrm>
          <a:prstGeom prst="rect">
            <a:avLst/>
          </a:prstGeom>
        </p:spPr>
      </p:pic>
      <p:pic>
        <p:nvPicPr>
          <p:cNvPr id="21" name="Picture 20" descr="A picture containing text, screenshot, diagram, line">
            <a:extLst>
              <a:ext uri="{FF2B5EF4-FFF2-40B4-BE49-F238E27FC236}">
                <a16:creationId xmlns:a16="http://schemas.microsoft.com/office/drawing/2014/main" id="{5374AC95-94E0-D302-C516-C8EB790B2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618997"/>
            <a:ext cx="4243419" cy="4330283"/>
          </a:xfrm>
          <a:prstGeom prst="rect">
            <a:avLst/>
          </a:prstGeom>
        </p:spPr>
      </p:pic>
    </p:spTree>
    <p:extLst>
      <p:ext uri="{BB962C8B-B14F-4D97-AF65-F5344CB8AC3E}">
        <p14:creationId xmlns:p14="http://schemas.microsoft.com/office/powerpoint/2010/main" val="392015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4ED0-7DC5-FD6A-F73D-2E78391539D8}"/>
              </a:ext>
            </a:extLst>
          </p:cNvPr>
          <p:cNvSpPr>
            <a:spLocks noGrp="1"/>
          </p:cNvSpPr>
          <p:nvPr>
            <p:ph type="title"/>
          </p:nvPr>
        </p:nvSpPr>
        <p:spPr/>
        <p:txBody>
          <a:bodyPr/>
          <a:lstStyle/>
          <a:p>
            <a:r>
              <a:rPr lang="en-US" dirty="0"/>
              <a:t>Sales Growth by Account and Account Type </a:t>
            </a:r>
            <a:endParaRPr lang="en-IN" dirty="0"/>
          </a:p>
        </p:txBody>
      </p:sp>
      <p:pic>
        <p:nvPicPr>
          <p:cNvPr id="5" name="Content Placeholder 4" descr="A picture containing screenshot, line, diagram, parallel">
            <a:extLst>
              <a:ext uri="{FF2B5EF4-FFF2-40B4-BE49-F238E27FC236}">
                <a16:creationId xmlns:a16="http://schemas.microsoft.com/office/drawing/2014/main" id="{36B6B3D8-C07D-1E58-6758-091954F2D8CB}"/>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73278" y="1556792"/>
            <a:ext cx="4090788" cy="4320480"/>
          </a:xfrm>
        </p:spPr>
      </p:pic>
      <p:pic>
        <p:nvPicPr>
          <p:cNvPr id="9" name="Picture 8" descr="A picture containing text, screenshot, diagram, line">
            <a:extLst>
              <a:ext uri="{FF2B5EF4-FFF2-40B4-BE49-F238E27FC236}">
                <a16:creationId xmlns:a16="http://schemas.microsoft.com/office/drawing/2014/main" id="{E543E1E4-BB30-D02D-831B-5AFCD1116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137" y="1556792"/>
            <a:ext cx="4372585" cy="4320480"/>
          </a:xfrm>
          <a:prstGeom prst="rect">
            <a:avLst/>
          </a:prstGeom>
        </p:spPr>
      </p:pic>
    </p:spTree>
    <p:extLst>
      <p:ext uri="{BB962C8B-B14F-4D97-AF65-F5344CB8AC3E}">
        <p14:creationId xmlns:p14="http://schemas.microsoft.com/office/powerpoint/2010/main" val="191226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AF38-078F-E34D-DB16-05B8F1E559FF}"/>
              </a:ext>
            </a:extLst>
          </p:cNvPr>
          <p:cNvSpPr>
            <a:spLocks noGrp="1"/>
          </p:cNvSpPr>
          <p:nvPr>
            <p:ph type="title"/>
          </p:nvPr>
        </p:nvSpPr>
        <p:spPr/>
        <p:txBody>
          <a:bodyPr/>
          <a:lstStyle/>
          <a:p>
            <a:r>
              <a:rPr lang="en-US" dirty="0"/>
              <a:t>Sales Growth by Account Type</a:t>
            </a:r>
            <a:endParaRPr lang="en-IN" dirty="0"/>
          </a:p>
        </p:txBody>
      </p:sp>
      <p:pic>
        <p:nvPicPr>
          <p:cNvPr id="9" name="Content Placeholder 8" descr="A picture containing text, screenshot, number, plot">
            <a:extLst>
              <a:ext uri="{FF2B5EF4-FFF2-40B4-BE49-F238E27FC236}">
                <a16:creationId xmlns:a16="http://schemas.microsoft.com/office/drawing/2014/main" id="{25E3003D-102B-9C7A-9D47-B639F7F39473}"/>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259632" y="1556792"/>
            <a:ext cx="6624736" cy="4176464"/>
          </a:xfrm>
        </p:spPr>
      </p:pic>
    </p:spTree>
    <p:extLst>
      <p:ext uri="{BB962C8B-B14F-4D97-AF65-F5344CB8AC3E}">
        <p14:creationId xmlns:p14="http://schemas.microsoft.com/office/powerpoint/2010/main" val="414882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309600" y="123928"/>
            <a:ext cx="8492400" cy="856800"/>
          </a:xfrm>
        </p:spPr>
        <p:txBody>
          <a:bodyPr/>
          <a:lstStyle/>
          <a:p>
            <a:r>
              <a:rPr lang="en-US" dirty="0"/>
              <a:t>Best and Worst Performing Accounts by Account Type </a:t>
            </a:r>
            <a:br>
              <a:rPr lang="en-US" dirty="0"/>
            </a:br>
            <a:r>
              <a:rPr lang="en-US" dirty="0"/>
              <a:t>(5 Year CAGR)</a:t>
            </a:r>
          </a:p>
        </p:txBody>
      </p:sp>
      <p:graphicFrame>
        <p:nvGraphicFramePr>
          <p:cNvPr id="2" name="Table 2">
            <a:extLst>
              <a:ext uri="{FF2B5EF4-FFF2-40B4-BE49-F238E27FC236}">
                <a16:creationId xmlns:a16="http://schemas.microsoft.com/office/drawing/2014/main" id="{39BED1BA-1528-4F65-B2F1-CBF4568A01CC}"/>
              </a:ext>
            </a:extLst>
          </p:cNvPr>
          <p:cNvGraphicFramePr>
            <a:graphicFrameLocks noGrp="1"/>
          </p:cNvGraphicFramePr>
          <p:nvPr>
            <p:extLst>
              <p:ext uri="{D42A27DB-BD31-4B8C-83A1-F6EECF244321}">
                <p14:modId xmlns:p14="http://schemas.microsoft.com/office/powerpoint/2010/main" val="113631569"/>
              </p:ext>
            </p:extLst>
          </p:nvPr>
        </p:nvGraphicFramePr>
        <p:xfrm>
          <a:off x="1547664" y="1484784"/>
          <a:ext cx="7254336" cy="1112520"/>
        </p:xfrm>
        <a:graphic>
          <a:graphicData uri="http://schemas.openxmlformats.org/drawingml/2006/table">
            <a:tbl>
              <a:tblPr firstRow="1" bandRow="1">
                <a:tableStyleId>{21E4AEA4-8DFA-4A89-87EB-49C32662AFE0}</a:tableStyleId>
              </a:tblPr>
              <a:tblGrid>
                <a:gridCol w="1813584">
                  <a:extLst>
                    <a:ext uri="{9D8B030D-6E8A-4147-A177-3AD203B41FA5}">
                      <a16:colId xmlns:a16="http://schemas.microsoft.com/office/drawing/2014/main" val="241334165"/>
                    </a:ext>
                  </a:extLst>
                </a:gridCol>
                <a:gridCol w="1813584">
                  <a:extLst>
                    <a:ext uri="{9D8B030D-6E8A-4147-A177-3AD203B41FA5}">
                      <a16:colId xmlns:a16="http://schemas.microsoft.com/office/drawing/2014/main" val="90931574"/>
                    </a:ext>
                  </a:extLst>
                </a:gridCol>
                <a:gridCol w="1813584">
                  <a:extLst>
                    <a:ext uri="{9D8B030D-6E8A-4147-A177-3AD203B41FA5}">
                      <a16:colId xmlns:a16="http://schemas.microsoft.com/office/drawing/2014/main" val="4258227894"/>
                    </a:ext>
                  </a:extLst>
                </a:gridCol>
                <a:gridCol w="1813584">
                  <a:extLst>
                    <a:ext uri="{9D8B030D-6E8A-4147-A177-3AD203B41FA5}">
                      <a16:colId xmlns:a16="http://schemas.microsoft.com/office/drawing/2014/main" val="1547353100"/>
                    </a:ext>
                  </a:extLst>
                </a:gridCol>
              </a:tblGrid>
              <a:tr h="370840">
                <a:tc>
                  <a:txBody>
                    <a:bodyPr/>
                    <a:lstStyle/>
                    <a:p>
                      <a:r>
                        <a:rPr lang="en-US" dirty="0"/>
                        <a:t>Bar</a:t>
                      </a:r>
                    </a:p>
                  </a:txBody>
                  <a:tcPr/>
                </a:tc>
                <a:tc>
                  <a:txBody>
                    <a:bodyPr/>
                    <a:lstStyle/>
                    <a:p>
                      <a:r>
                        <a:rPr lang="en-US" dirty="0"/>
                        <a:t>Restaurant</a:t>
                      </a:r>
                    </a:p>
                  </a:txBody>
                  <a:tcPr/>
                </a:tc>
                <a:tc>
                  <a:txBody>
                    <a:bodyPr/>
                    <a:lstStyle/>
                    <a:p>
                      <a:r>
                        <a:rPr lang="en-US" dirty="0"/>
                        <a:t>Club</a:t>
                      </a:r>
                    </a:p>
                  </a:txBody>
                  <a:tcPr/>
                </a:tc>
                <a:tc>
                  <a:txBody>
                    <a:bodyPr/>
                    <a:lstStyle/>
                    <a:p>
                      <a:r>
                        <a:rPr lang="en-US" dirty="0"/>
                        <a:t>Event Venue</a:t>
                      </a:r>
                    </a:p>
                  </a:txBody>
                  <a:tcPr/>
                </a:tc>
                <a:extLst>
                  <a:ext uri="{0D108BD9-81ED-4DB2-BD59-A6C34878D82A}">
                    <a16:rowId xmlns:a16="http://schemas.microsoft.com/office/drawing/2014/main" val="702891833"/>
                  </a:ext>
                </a:extLst>
              </a:tr>
              <a:tr h="370840">
                <a:tc>
                  <a:txBody>
                    <a:bodyPr/>
                    <a:lstStyle/>
                    <a:p>
                      <a:r>
                        <a:rPr lang="en-US" dirty="0"/>
                        <a:t>13</a:t>
                      </a:r>
                    </a:p>
                  </a:txBody>
                  <a:tcPr/>
                </a:tc>
                <a:tc>
                  <a:txBody>
                    <a:bodyPr/>
                    <a:lstStyle/>
                    <a:p>
                      <a:r>
                        <a:rPr lang="en-US" dirty="0"/>
                        <a:t>5</a:t>
                      </a:r>
                    </a:p>
                  </a:txBody>
                  <a:tcPr/>
                </a:tc>
                <a:tc>
                  <a:txBody>
                    <a:bodyPr/>
                    <a:lstStyle/>
                    <a:p>
                      <a:r>
                        <a:rPr lang="en-US" dirty="0"/>
                        <a:t>2</a:t>
                      </a:r>
                    </a:p>
                  </a:txBody>
                  <a:tcPr/>
                </a:tc>
                <a:tc>
                  <a:txBody>
                    <a:bodyPr/>
                    <a:lstStyle/>
                    <a:p>
                      <a:r>
                        <a:rPr lang="en-US" dirty="0"/>
                        <a:t>11</a:t>
                      </a:r>
                    </a:p>
                  </a:txBody>
                  <a:tcPr/>
                </a:tc>
                <a:extLst>
                  <a:ext uri="{0D108BD9-81ED-4DB2-BD59-A6C34878D82A}">
                    <a16:rowId xmlns:a16="http://schemas.microsoft.com/office/drawing/2014/main" val="588259681"/>
                  </a:ext>
                </a:extLst>
              </a:tr>
              <a:tr h="370840">
                <a:tc>
                  <a:txBody>
                    <a:bodyPr/>
                    <a:lstStyle/>
                    <a:p>
                      <a:r>
                        <a:rPr lang="en-US" dirty="0"/>
                        <a:t>14</a:t>
                      </a:r>
                    </a:p>
                  </a:txBody>
                  <a:tcPr/>
                </a:tc>
                <a:tc>
                  <a:txBody>
                    <a:bodyPr/>
                    <a:lstStyle/>
                    <a:p>
                      <a:r>
                        <a:rPr lang="en-US" dirty="0"/>
                        <a:t>12</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val="3277665397"/>
                  </a:ext>
                </a:extLst>
              </a:tr>
            </a:tbl>
          </a:graphicData>
        </a:graphic>
      </p:graphicFrame>
      <p:graphicFrame>
        <p:nvGraphicFramePr>
          <p:cNvPr id="4" name="Table 2">
            <a:extLst>
              <a:ext uri="{FF2B5EF4-FFF2-40B4-BE49-F238E27FC236}">
                <a16:creationId xmlns:a16="http://schemas.microsoft.com/office/drawing/2014/main" id="{500FE621-EEC2-4BA2-B541-9597644B792B}"/>
              </a:ext>
            </a:extLst>
          </p:cNvPr>
          <p:cNvGraphicFramePr>
            <a:graphicFrameLocks noGrp="1"/>
          </p:cNvGraphicFramePr>
          <p:nvPr>
            <p:extLst>
              <p:ext uri="{D42A27DB-BD31-4B8C-83A1-F6EECF244321}">
                <p14:modId xmlns:p14="http://schemas.microsoft.com/office/powerpoint/2010/main" val="2540690788"/>
              </p:ext>
            </p:extLst>
          </p:nvPr>
        </p:nvGraphicFramePr>
        <p:xfrm>
          <a:off x="1547664" y="3139776"/>
          <a:ext cx="7254336" cy="1112520"/>
        </p:xfrm>
        <a:graphic>
          <a:graphicData uri="http://schemas.openxmlformats.org/drawingml/2006/table">
            <a:tbl>
              <a:tblPr firstRow="1" bandRow="1">
                <a:tableStyleId>{21E4AEA4-8DFA-4A89-87EB-49C32662AFE0}</a:tableStyleId>
              </a:tblPr>
              <a:tblGrid>
                <a:gridCol w="1813584">
                  <a:extLst>
                    <a:ext uri="{9D8B030D-6E8A-4147-A177-3AD203B41FA5}">
                      <a16:colId xmlns:a16="http://schemas.microsoft.com/office/drawing/2014/main" val="241334165"/>
                    </a:ext>
                  </a:extLst>
                </a:gridCol>
                <a:gridCol w="1813584">
                  <a:extLst>
                    <a:ext uri="{9D8B030D-6E8A-4147-A177-3AD203B41FA5}">
                      <a16:colId xmlns:a16="http://schemas.microsoft.com/office/drawing/2014/main" val="90931574"/>
                    </a:ext>
                  </a:extLst>
                </a:gridCol>
                <a:gridCol w="1813584">
                  <a:extLst>
                    <a:ext uri="{9D8B030D-6E8A-4147-A177-3AD203B41FA5}">
                      <a16:colId xmlns:a16="http://schemas.microsoft.com/office/drawing/2014/main" val="4258227894"/>
                    </a:ext>
                  </a:extLst>
                </a:gridCol>
                <a:gridCol w="1813584">
                  <a:extLst>
                    <a:ext uri="{9D8B030D-6E8A-4147-A177-3AD203B41FA5}">
                      <a16:colId xmlns:a16="http://schemas.microsoft.com/office/drawing/2014/main" val="1547353100"/>
                    </a:ext>
                  </a:extLst>
                </a:gridCol>
              </a:tblGrid>
              <a:tr h="370840">
                <a:tc>
                  <a:txBody>
                    <a:bodyPr/>
                    <a:lstStyle/>
                    <a:p>
                      <a:r>
                        <a:rPr lang="en-US" dirty="0"/>
                        <a:t>Bar</a:t>
                      </a:r>
                    </a:p>
                  </a:txBody>
                  <a:tcPr/>
                </a:tc>
                <a:tc>
                  <a:txBody>
                    <a:bodyPr/>
                    <a:lstStyle/>
                    <a:p>
                      <a:r>
                        <a:rPr lang="en-US" dirty="0"/>
                        <a:t>Restaurant</a:t>
                      </a:r>
                    </a:p>
                  </a:txBody>
                  <a:tcPr/>
                </a:tc>
                <a:tc>
                  <a:txBody>
                    <a:bodyPr/>
                    <a:lstStyle/>
                    <a:p>
                      <a:r>
                        <a:rPr lang="en-US" dirty="0"/>
                        <a:t>Club</a:t>
                      </a:r>
                    </a:p>
                  </a:txBody>
                  <a:tcPr/>
                </a:tc>
                <a:tc>
                  <a:txBody>
                    <a:bodyPr/>
                    <a:lstStyle/>
                    <a:p>
                      <a:r>
                        <a:rPr lang="en-US" dirty="0"/>
                        <a:t>Event Venue</a:t>
                      </a:r>
                    </a:p>
                  </a:txBody>
                  <a:tcPr/>
                </a:tc>
                <a:extLst>
                  <a:ext uri="{0D108BD9-81ED-4DB2-BD59-A6C34878D82A}">
                    <a16:rowId xmlns:a16="http://schemas.microsoft.com/office/drawing/2014/main" val="702891833"/>
                  </a:ext>
                </a:extLst>
              </a:tr>
              <a:tr h="370840">
                <a:tc>
                  <a:txBody>
                    <a:bodyPr/>
                    <a:lstStyle/>
                    <a:p>
                      <a:r>
                        <a:rPr lang="en-US" dirty="0"/>
                        <a:t>7</a:t>
                      </a:r>
                    </a:p>
                  </a:txBody>
                  <a:tcPr/>
                </a:tc>
                <a:tc>
                  <a:txBody>
                    <a:bodyPr/>
                    <a:lstStyle/>
                    <a:p>
                      <a:r>
                        <a:rPr lang="en-US" dirty="0"/>
                        <a:t>8</a:t>
                      </a:r>
                    </a:p>
                  </a:txBody>
                  <a:tcPr/>
                </a:tc>
                <a:tc>
                  <a:txBody>
                    <a:bodyPr/>
                    <a:lstStyle/>
                    <a:p>
                      <a:r>
                        <a:rPr lang="en-US" dirty="0"/>
                        <a:t>11</a:t>
                      </a:r>
                    </a:p>
                  </a:txBody>
                  <a:tcPr/>
                </a:tc>
                <a:tc>
                  <a:txBody>
                    <a:bodyPr/>
                    <a:lstStyle/>
                    <a:p>
                      <a:r>
                        <a:rPr lang="en-US" dirty="0"/>
                        <a:t>1</a:t>
                      </a:r>
                    </a:p>
                  </a:txBody>
                  <a:tcPr/>
                </a:tc>
                <a:extLst>
                  <a:ext uri="{0D108BD9-81ED-4DB2-BD59-A6C34878D82A}">
                    <a16:rowId xmlns:a16="http://schemas.microsoft.com/office/drawing/2014/main" val="588259681"/>
                  </a:ext>
                </a:extLst>
              </a:tr>
              <a:tr h="370840">
                <a:tc>
                  <a:txBody>
                    <a:bodyPr/>
                    <a:lstStyle/>
                    <a:p>
                      <a:r>
                        <a:rPr lang="en-US" dirty="0"/>
                        <a:t>15</a:t>
                      </a:r>
                    </a:p>
                  </a:txBody>
                  <a:tcPr/>
                </a:tc>
                <a:tc>
                  <a:txBody>
                    <a:bodyPr/>
                    <a:lstStyle/>
                    <a:p>
                      <a:r>
                        <a:rPr lang="en-US" dirty="0"/>
                        <a:t>11</a:t>
                      </a:r>
                    </a:p>
                  </a:txBody>
                  <a:tcPr/>
                </a:tc>
                <a:tc>
                  <a:txBody>
                    <a:bodyPr/>
                    <a:lstStyle/>
                    <a:p>
                      <a:r>
                        <a:rPr lang="en-US" dirty="0"/>
                        <a:t>8</a:t>
                      </a:r>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dirty="0"/>
                        <a:t>4</a:t>
                      </a:r>
                    </a:p>
                  </a:txBody>
                  <a:tcPr/>
                </a:tc>
                <a:extLst>
                  <a:ext uri="{0D108BD9-81ED-4DB2-BD59-A6C34878D82A}">
                    <a16:rowId xmlns:a16="http://schemas.microsoft.com/office/drawing/2014/main" val="3277665397"/>
                  </a:ext>
                </a:extLst>
              </a:tr>
            </a:tbl>
          </a:graphicData>
        </a:graphic>
      </p:graphicFrame>
      <p:sp>
        <p:nvSpPr>
          <p:cNvPr id="3" name="TextBox 2">
            <a:extLst>
              <a:ext uri="{FF2B5EF4-FFF2-40B4-BE49-F238E27FC236}">
                <a16:creationId xmlns:a16="http://schemas.microsoft.com/office/drawing/2014/main" id="{4995D19B-1891-4D63-8DBF-893951BED43B}"/>
              </a:ext>
            </a:extLst>
          </p:cNvPr>
          <p:cNvSpPr txBox="1"/>
          <p:nvPr/>
        </p:nvSpPr>
        <p:spPr>
          <a:xfrm>
            <a:off x="252059" y="1456357"/>
            <a:ext cx="1512168" cy="646331"/>
          </a:xfrm>
          <a:prstGeom prst="rect">
            <a:avLst/>
          </a:prstGeom>
          <a:noFill/>
        </p:spPr>
        <p:txBody>
          <a:bodyPr wrap="square" rtlCol="0">
            <a:spAutoFit/>
          </a:bodyPr>
          <a:lstStyle/>
          <a:p>
            <a:r>
              <a:rPr lang="en-US" dirty="0"/>
              <a:t>Top 2 Accounts</a:t>
            </a:r>
          </a:p>
        </p:txBody>
      </p:sp>
      <p:sp>
        <p:nvSpPr>
          <p:cNvPr id="6" name="TextBox 5">
            <a:extLst>
              <a:ext uri="{FF2B5EF4-FFF2-40B4-BE49-F238E27FC236}">
                <a16:creationId xmlns:a16="http://schemas.microsoft.com/office/drawing/2014/main" id="{CBD67694-2FBE-4D05-81CF-2CE5E73390F6}"/>
              </a:ext>
            </a:extLst>
          </p:cNvPr>
          <p:cNvSpPr txBox="1"/>
          <p:nvPr/>
        </p:nvSpPr>
        <p:spPr>
          <a:xfrm>
            <a:off x="251520" y="3117405"/>
            <a:ext cx="1512168" cy="646331"/>
          </a:xfrm>
          <a:prstGeom prst="rect">
            <a:avLst/>
          </a:prstGeom>
          <a:noFill/>
        </p:spPr>
        <p:txBody>
          <a:bodyPr wrap="square" rtlCol="0">
            <a:spAutoFit/>
          </a:bodyPr>
          <a:lstStyle/>
          <a:p>
            <a:r>
              <a:rPr lang="en-US" dirty="0"/>
              <a:t>Bottom 2 Accounts</a:t>
            </a:r>
          </a:p>
        </p:txBody>
      </p:sp>
    </p:spTree>
    <p:extLst>
      <p:ext uri="{BB962C8B-B14F-4D97-AF65-F5344CB8AC3E}">
        <p14:creationId xmlns:p14="http://schemas.microsoft.com/office/powerpoint/2010/main" val="356197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p:txBody>
          <a:bodyPr/>
          <a:lstStyle/>
          <a:p>
            <a:r>
              <a:rPr lang="en-US" dirty="0"/>
              <a:t>Total Sales by Account Type and Year</a:t>
            </a:r>
          </a:p>
        </p:txBody>
      </p:sp>
      <p:pic>
        <p:nvPicPr>
          <p:cNvPr id="2" name="Picture 1">
            <a:extLst>
              <a:ext uri="{FF2B5EF4-FFF2-40B4-BE49-F238E27FC236}">
                <a16:creationId xmlns:a16="http://schemas.microsoft.com/office/drawing/2014/main" id="{43B71C97-A71C-4586-CDC6-3F2575C362BA}"/>
              </a:ext>
            </a:extLst>
          </p:cNvPr>
          <p:cNvPicPr>
            <a:picLocks noChangeAspect="1"/>
          </p:cNvPicPr>
          <p:nvPr/>
        </p:nvPicPr>
        <p:blipFill>
          <a:blip r:embed="rId3"/>
          <a:stretch>
            <a:fillRect/>
          </a:stretch>
        </p:blipFill>
        <p:spPr>
          <a:xfrm>
            <a:off x="1316454" y="1268760"/>
            <a:ext cx="6511092" cy="3310241"/>
          </a:xfrm>
          <a:prstGeom prst="rect">
            <a:avLst/>
          </a:prstGeom>
        </p:spPr>
      </p:pic>
      <p:pic>
        <p:nvPicPr>
          <p:cNvPr id="3" name="Picture 2" descr="A picture containing text, screenshot, font, number">
            <a:extLst>
              <a:ext uri="{FF2B5EF4-FFF2-40B4-BE49-F238E27FC236}">
                <a16:creationId xmlns:a16="http://schemas.microsoft.com/office/drawing/2014/main" id="{1D7CE7AD-3462-BF6E-E834-760B9066E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454" y="4782160"/>
            <a:ext cx="5592574" cy="1296144"/>
          </a:xfrm>
          <a:prstGeom prst="rect">
            <a:avLst/>
          </a:prstGeom>
        </p:spPr>
      </p:pic>
    </p:spTree>
    <p:extLst>
      <p:ext uri="{BB962C8B-B14F-4D97-AF65-F5344CB8AC3E}">
        <p14:creationId xmlns:p14="http://schemas.microsoft.com/office/powerpoint/2010/main" val="381357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663D-EB11-EDD7-9E9E-0EBD9DC11313}"/>
              </a:ext>
            </a:extLst>
          </p:cNvPr>
          <p:cNvSpPr>
            <a:spLocks noGrp="1"/>
          </p:cNvSpPr>
          <p:nvPr>
            <p:ph type="title"/>
          </p:nvPr>
        </p:nvSpPr>
        <p:spPr/>
        <p:txBody>
          <a:bodyPr/>
          <a:lstStyle/>
          <a:p>
            <a:r>
              <a:rPr lang="en-US" dirty="0"/>
              <a:t>Sales Growth/Trends by Year</a:t>
            </a:r>
            <a:endParaRPr lang="en-IN" dirty="0"/>
          </a:p>
        </p:txBody>
      </p:sp>
      <p:pic>
        <p:nvPicPr>
          <p:cNvPr id="5" name="Content Placeholder 4" descr="A picture containing text, screenshot, number, line">
            <a:extLst>
              <a:ext uri="{FF2B5EF4-FFF2-40B4-BE49-F238E27FC236}">
                <a16:creationId xmlns:a16="http://schemas.microsoft.com/office/drawing/2014/main" id="{55334FA2-CBF6-46AC-283F-E949878CD43F}"/>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819496" y="1448780"/>
            <a:ext cx="5472608" cy="3960440"/>
          </a:xfrm>
        </p:spPr>
      </p:pic>
    </p:spTree>
    <p:extLst>
      <p:ext uri="{BB962C8B-B14F-4D97-AF65-F5344CB8AC3E}">
        <p14:creationId xmlns:p14="http://schemas.microsoft.com/office/powerpoint/2010/main" val="57917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DFA9-75B0-351C-6E4E-E1F4CB3FDE1F}"/>
              </a:ext>
            </a:extLst>
          </p:cNvPr>
          <p:cNvSpPr>
            <a:spLocks noGrp="1"/>
          </p:cNvSpPr>
          <p:nvPr>
            <p:ph type="title"/>
          </p:nvPr>
        </p:nvSpPr>
        <p:spPr/>
        <p:txBody>
          <a:bodyPr/>
          <a:lstStyle/>
          <a:p>
            <a:r>
              <a:rPr lang="en-US" dirty="0"/>
              <a:t>Effect of Sugar Free Presence on Sales</a:t>
            </a:r>
            <a:endParaRPr lang="en-IN" dirty="0"/>
          </a:p>
        </p:txBody>
      </p:sp>
      <p:pic>
        <p:nvPicPr>
          <p:cNvPr id="17" name="Content Placeholder 16" descr="A picture containing circle, font, logo, graphics">
            <a:extLst>
              <a:ext uri="{FF2B5EF4-FFF2-40B4-BE49-F238E27FC236}">
                <a16:creationId xmlns:a16="http://schemas.microsoft.com/office/drawing/2014/main" id="{C7449A37-2818-5C7F-D251-040B0C5A4B57}"/>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627784" y="1899320"/>
            <a:ext cx="3312368" cy="3240360"/>
          </a:xfrm>
        </p:spPr>
      </p:pic>
      <p:pic>
        <p:nvPicPr>
          <p:cNvPr id="19" name="Picture 18" descr="A screenshot of a computer&#10;&#10;Description automatically generated with low confidence">
            <a:extLst>
              <a:ext uri="{FF2B5EF4-FFF2-40B4-BE49-F238E27FC236}">
                <a16:creationId xmlns:a16="http://schemas.microsoft.com/office/drawing/2014/main" id="{33167635-D134-A9B9-21F8-05932B0AD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288" y="2852936"/>
            <a:ext cx="768551" cy="856799"/>
          </a:xfrm>
          <a:prstGeom prst="rect">
            <a:avLst/>
          </a:prstGeom>
        </p:spPr>
      </p:pic>
      <p:pic>
        <p:nvPicPr>
          <p:cNvPr id="21" name="Picture 20">
            <a:extLst>
              <a:ext uri="{FF2B5EF4-FFF2-40B4-BE49-F238E27FC236}">
                <a16:creationId xmlns:a16="http://schemas.microsoft.com/office/drawing/2014/main" id="{1EA4B877-B93F-3AB8-EF2E-C982969E9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2473" y="3338500"/>
            <a:ext cx="19053" cy="181000"/>
          </a:xfrm>
          <a:prstGeom prst="rect">
            <a:avLst/>
          </a:prstGeom>
        </p:spPr>
      </p:pic>
      <p:pic>
        <p:nvPicPr>
          <p:cNvPr id="23" name="Picture 22" descr="A picture containing circle, logo, font, graphics">
            <a:extLst>
              <a:ext uri="{FF2B5EF4-FFF2-40B4-BE49-F238E27FC236}">
                <a16:creationId xmlns:a16="http://schemas.microsoft.com/office/drawing/2014/main" id="{2356AEE7-49CD-27EA-2677-D9DE637A71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5" y="1830811"/>
            <a:ext cx="3312367" cy="3329180"/>
          </a:xfrm>
          <a:prstGeom prst="rect">
            <a:avLst/>
          </a:prstGeom>
        </p:spPr>
      </p:pic>
    </p:spTree>
    <p:extLst>
      <p:ext uri="{BB962C8B-B14F-4D97-AF65-F5344CB8AC3E}">
        <p14:creationId xmlns:p14="http://schemas.microsoft.com/office/powerpoint/2010/main" val="227990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22EE-5D94-2F6F-B945-D8BCB893FADF}"/>
              </a:ext>
            </a:extLst>
          </p:cNvPr>
          <p:cNvSpPr>
            <a:spLocks noGrp="1"/>
          </p:cNvSpPr>
          <p:nvPr>
            <p:ph type="title"/>
          </p:nvPr>
        </p:nvSpPr>
        <p:spPr/>
        <p:txBody>
          <a:bodyPr/>
          <a:lstStyle/>
          <a:p>
            <a:r>
              <a:rPr lang="en-US" dirty="0"/>
              <a:t>Effect of Yellow Edition on Sales</a:t>
            </a:r>
            <a:endParaRPr lang="en-IN" dirty="0"/>
          </a:p>
        </p:txBody>
      </p:sp>
      <p:pic>
        <p:nvPicPr>
          <p:cNvPr id="5" name="Content Placeholder 4" descr="A blue and orange pie chart">
            <a:extLst>
              <a:ext uri="{FF2B5EF4-FFF2-40B4-BE49-F238E27FC236}">
                <a16:creationId xmlns:a16="http://schemas.microsoft.com/office/drawing/2014/main" id="{B52D9939-6F34-8B4D-CDE4-AECE7985D46C}"/>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699792" y="1772816"/>
            <a:ext cx="3278233" cy="3240360"/>
          </a:xfrm>
        </p:spPr>
      </p:pic>
      <p:pic>
        <p:nvPicPr>
          <p:cNvPr id="7" name="Picture 6" descr="A picture containing text, screenshot, font, design&#10;&#10;Description automatically generated">
            <a:extLst>
              <a:ext uri="{FF2B5EF4-FFF2-40B4-BE49-F238E27FC236}">
                <a16:creationId xmlns:a16="http://schemas.microsoft.com/office/drawing/2014/main" id="{F07CAF9D-168C-FD9C-5BA1-99E7DD9AD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2708920"/>
            <a:ext cx="973928" cy="1063028"/>
          </a:xfrm>
          <a:prstGeom prst="rect">
            <a:avLst/>
          </a:prstGeom>
        </p:spPr>
      </p:pic>
    </p:spTree>
    <p:extLst>
      <p:ext uri="{BB962C8B-B14F-4D97-AF65-F5344CB8AC3E}">
        <p14:creationId xmlns:p14="http://schemas.microsoft.com/office/powerpoint/2010/main" val="292419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MS_OFFICEID" val="London"/>
  <p:tag name="TMS_CULTUREID" val="English-UK"/>
  <p:tag name="TMS_BUSINESSUNITID" val="LinklatersLLP"/>
  <p:tag name="TMS_TEMPLATE_ID" val="LinklatersWS"/>
  <p:tag name="PRESGUID" val="85e2c848-7001-4c35-9e45-96f3f3ccca87"/>
</p:tagLst>
</file>

<file path=ppt/theme/theme1.xml><?xml version="1.0" encoding="utf-8"?>
<a:theme xmlns:a="http://schemas.openxmlformats.org/drawingml/2006/main" name="Linklaters HouseStyl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Linklaters HouseStyle font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Secondary palette 1">
      <a:srgbClr val="999966"/>
    </a:custClr>
    <a:custClr name="Secondary palette 2">
      <a:srgbClr val="66CCCC"/>
    </a:custClr>
    <a:custClr name="Secondary palette 3">
      <a:srgbClr val="CCCC99"/>
    </a:custClr>
    <a:custClr name="Secondary palette 4">
      <a:srgbClr val="9999CC"/>
    </a:custClr>
    <a:custClr name="Secondary palette 5">
      <a:srgbClr val="669999"/>
    </a:custClr>
    <a:custClr name="Secondary palette 6">
      <a:srgbClr val="666699"/>
    </a:custClr>
    <a:custClr name="Secondary palette 7">
      <a:srgbClr val="99CCFF"/>
    </a:custClr>
    <a:custClr name="Secondary palette 8">
      <a:srgbClr val="99CC99"/>
    </a:custClr>
    <a:custClr name="Secondary palette 9">
      <a:srgbClr val="A9A197"/>
    </a:custClr>
    <a:custClr name="White">
      <a:srgbClr val="FFFFFF"/>
    </a:custClr>
    <a:custClr name="Magenta - 100%">
      <a:srgbClr val="AF005F"/>
    </a:custClr>
    <a:custClr name="Magenta - 80%">
      <a:srgbClr val="BF337F"/>
    </a:custClr>
    <a:custClr name="Magenta - 60%">
      <a:srgbClr val="CC5C99"/>
    </a:custClr>
    <a:custClr name="Magenta - 40%">
      <a:srgbClr val="D985B2"/>
    </a:custClr>
    <a:custClr name="Magenta - 20%">
      <a:srgbClr val="E5ADCC"/>
    </a:custClr>
    <a:custClr name="Magenta - 10%">
      <a:srgbClr val="ECC1DA"/>
    </a:custClr>
    <a:custClr name="Magenta + Black 20%">
      <a:srgbClr val="91004F"/>
    </a:custClr>
    <a:custClr name="Magenta + Black 35%">
      <a:srgbClr val="7B0041"/>
    </a:custClr>
    <a:custClr name="Magenta + Black 50%">
      <a:srgbClr val="660033"/>
    </a:custClr>
    <a:custClr name="White">
      <a:srgbClr val="FFFFFF"/>
    </a:custClr>
    <a:custClr name="Black - 100%">
      <a:srgbClr val="000000"/>
    </a:custClr>
    <a:custClr name="Black - 80%">
      <a:srgbClr val="4D4D4D"/>
    </a:custClr>
    <a:custClr name="Black - 60%">
      <a:srgbClr val="808080"/>
    </a:custClr>
    <a:custClr name="Black - 40%">
      <a:srgbClr val="969696"/>
    </a:custClr>
    <a:custClr name="Black - 20%">
      <a:srgbClr val="C3C3C3"/>
    </a:custClr>
    <a:custClr name="Black - 10%">
      <a:srgbClr val="E6E6E6"/>
    </a:custClr>
    <a:custClr name="White">
      <a:srgbClr val="FFFFFF"/>
    </a:custClr>
    <a:custClr name="White">
      <a:srgbClr val="FFFFFF"/>
    </a:custClr>
    <a:custClr name="White">
      <a:srgbClr val="FFFFFF"/>
    </a:custClr>
    <a:custClr name="White">
      <a:srgbClr val="FFFFFF"/>
    </a:custClr>
    <a:custClr name="Warm Grey 7 - 100%">
      <a:srgbClr val="B0A9A0"/>
    </a:custClr>
    <a:custClr name="Warm Grey 7 - 80%">
      <a:srgbClr val="BFBAB2"/>
    </a:custClr>
    <a:custClr name="Warm Grey 7 - 60%">
      <a:srgbClr val="CFCBC4"/>
    </a:custClr>
    <a:custClr name="Warm Grey 7 - 40%">
      <a:srgbClr val="DFDBD7"/>
    </a:custClr>
    <a:custClr name="Warm Grey 7 - 20%">
      <a:srgbClr val="EFEDEB"/>
    </a:custClr>
    <a:custClr name="Warm Grey 7 - 10%">
      <a:srgbClr val="F7F6F5"/>
    </a:custClr>
    <a:custClr name="White">
      <a:srgbClr val="FFFFFF"/>
    </a:custClr>
    <a:custClr name="Traffic light Red">
      <a:srgbClr val="FF5958"/>
    </a:custClr>
    <a:custClr name="Traffic light Yellow">
      <a:srgbClr val="FCB256"/>
    </a:custClr>
    <a:custClr name="Traffic light Green">
      <a:srgbClr val="8ECC66"/>
    </a:custClr>
    <a:custClr name="Warm Grey 4 - 100%">
      <a:srgbClr val="C9C1B8"/>
    </a:custClr>
    <a:custClr name="Warm Grey 4 - 80%">
      <a:srgbClr val="D9D5CE"/>
    </a:custClr>
    <a:custClr name="Warm Grey 4 - 60%">
      <a:srgbClr val="E2DEDA"/>
    </a:custClr>
    <a:custClr name="Warm Grey 4 - 40%">
      <a:srgbClr val="ECE9E7"/>
    </a:custClr>
    <a:custClr name="Warm Grey 4 - 20%">
      <a:srgbClr val="F6F5F3"/>
    </a:custClr>
    <a:custClr name="Warm Grey 4 - 10%">
      <a:srgbClr val="FAFAF8"/>
    </a:custClr>
    <a:custClr name="White">
      <a:srgbClr val="FFFFFF"/>
    </a:custClr>
    <a:custClr name="Alliance - Allens">
      <a:srgbClr val="0074BF"/>
    </a:custClr>
    <a:custClr name="Alliance - Webber Wentzel">
      <a:srgbClr val="F07D35"/>
    </a:custClr>
    <a:custClr name="Alliance - TTA">
      <a:srgbClr val="007272"/>
    </a:custClr>
  </a:custClrLst>
  <a:extLst>
    <a:ext uri="{05A4C25C-085E-4340-85A3-A5531E510DB2}">
      <thm15:themeFamily xmlns:thm15="http://schemas.microsoft.com/office/thememl/2012/main" name="LL_Pres.potx" id="{A535CF7E-DFC4-426F-9692-748C3BFCB745}" vid="{F7C7502D-553B-4EA2-AE2A-73E29B73BC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F5CD487DC4ED41B8412010B6AFA7BC" ma:contentTypeVersion="5" ma:contentTypeDescription="Create a new document." ma:contentTypeScope="" ma:versionID="b9093014c97940d3e83b3bd3e4f1e9db">
  <xsd:schema xmlns:xsd="http://www.w3.org/2001/XMLSchema" xmlns:xs="http://www.w3.org/2001/XMLSchema" xmlns:p="http://schemas.microsoft.com/office/2006/metadata/properties" xmlns:ns3="2fcbf0f5-e064-4873-b1a9-47e79535b686" targetNamespace="http://schemas.microsoft.com/office/2006/metadata/properties" ma:root="true" ma:fieldsID="cf7f44c04f892e906b7b9d100d9aa93a" ns3:_="">
    <xsd:import namespace="2fcbf0f5-e064-4873-b1a9-47e79535b68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bf0f5-e064-4873-b1a9-47e79535b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fcbf0f5-e064-4873-b1a9-47e79535b686" xsi:nil="true"/>
  </documentManagement>
</p:properties>
</file>

<file path=customXml/itemProps1.xml><?xml version="1.0" encoding="utf-8"?>
<ds:datastoreItem xmlns:ds="http://schemas.openxmlformats.org/officeDocument/2006/customXml" ds:itemID="{DFB7EF86-4C2E-4FAB-9CDB-3BBB981068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bf0f5-e064-4873-b1a9-47e79535b6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F6AC94-FFDA-4B27-83E1-2344B4B753F4}">
  <ds:schemaRefs>
    <ds:schemaRef ds:uri="http://schemas.microsoft.com/sharepoint/v3/contenttype/forms"/>
  </ds:schemaRefs>
</ds:datastoreItem>
</file>

<file path=customXml/itemProps3.xml><?xml version="1.0" encoding="utf-8"?>
<ds:datastoreItem xmlns:ds="http://schemas.openxmlformats.org/officeDocument/2006/customXml" ds:itemID="{3526A126-3283-46C8-84C4-01A46624ADC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fcbf0f5-e064-4873-b1a9-47e79535b686"/>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5527</TotalTime>
  <Words>513</Words>
  <Application>Microsoft Office PowerPoint</Application>
  <PresentationFormat>On-screen Show (4:3)</PresentationFormat>
  <Paragraphs>73</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TradeGothic</vt:lpstr>
      <vt:lpstr>Linklaters HouseStyle</vt:lpstr>
      <vt:lpstr>PowerPoint Presentation</vt:lpstr>
      <vt:lpstr>Sales Growth by Account and Account Type </vt:lpstr>
      <vt:lpstr>Sales Growth by Account and Account Type </vt:lpstr>
      <vt:lpstr>Sales Growth by Account Type</vt:lpstr>
      <vt:lpstr>Best and Worst Performing Accounts by Account Type  (5 Year CAGR)</vt:lpstr>
      <vt:lpstr>Total Sales by Account Type and Year</vt:lpstr>
      <vt:lpstr>Sales Growth/Trends by Year</vt:lpstr>
      <vt:lpstr>Effect of Sugar Free Presence on Sales</vt:lpstr>
      <vt:lpstr>Effect of Yellow Edition on Sales</vt:lpstr>
      <vt:lpstr>Effectiveness of the different Marketing/Promotions Program</vt:lpstr>
      <vt:lpstr>Observations and Key Takeaways</vt:lpstr>
      <vt:lpstr>Observations and 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Outlook Calendar Template</dc:title>
  <dc:creator>Any Authorised User</dc:creator>
  <cp:lastModifiedBy>Kishan Gangarama</cp:lastModifiedBy>
  <cp:revision>52</cp:revision>
  <dcterms:created xsi:type="dcterms:W3CDTF">2020-08-24T16:57:34Z</dcterms:created>
  <dcterms:modified xsi:type="dcterms:W3CDTF">2023-06-21T23:29:19Z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R.2010-2</vt:lpwstr>
  </property>
  <property fmtid="{D5CDD505-2E9C-101B-9397-08002B2CF9AE}" pid="3" name="FirmName">
    <vt:lpwstr>Linklaters</vt:lpwstr>
  </property>
  <property fmtid="{D5CDD505-2E9C-101B-9397-08002B2CF9AE}" pid="4" name="Pitch">
    <vt:lpwstr>HS</vt:lpwstr>
  </property>
  <property fmtid="{D5CDD505-2E9C-101B-9397-08002B2CF9AE}" pid="5" name="ContentTypeId">
    <vt:lpwstr>0x010100C2F5CD487DC4ED41B8412010B6AFA7BC</vt:lpwstr>
  </property>
</Properties>
</file>