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to" charset="1" panose="020F0502020204030203"/>
      <p:regular r:id="rId10"/>
    </p:embeddedFont>
    <p:embeddedFont>
      <p:font typeface="Lato Bold" charset="1" panose="020F0502020204030203"/>
      <p:regular r:id="rId11"/>
    </p:embeddedFont>
    <p:embeddedFont>
      <p:font typeface="Lato Italics" charset="1" panose="020F0502020204030203"/>
      <p:regular r:id="rId12"/>
    </p:embeddedFont>
    <p:embeddedFont>
      <p:font typeface="Lato Bold Italics" charset="1" panose="020F0502020204030203"/>
      <p:regular r:id="rId13"/>
    </p:embeddedFont>
    <p:embeddedFont>
      <p:font typeface="Poppins ExtraBold" charset="1" panose="00000900000000000000"/>
      <p:regular r:id="rId14"/>
    </p:embeddedFont>
    <p:embeddedFont>
      <p:font typeface="Poppins ExtraBold Bold" charset="1" panose="00000A00000000000000"/>
      <p:regular r:id="rId15"/>
    </p:embeddedFont>
    <p:embeddedFont>
      <p:font typeface="Poppins ExtraBold Italics" charset="1" panose="00000900000000000000"/>
      <p:regular r:id="rId16"/>
    </p:embeddedFont>
    <p:embeddedFont>
      <p:font typeface="Poppins ExtraBold Bold Italics" charset="1" panose="00000A00000000000000"/>
      <p:regular r:id="rId17"/>
    </p:embeddedFont>
    <p:embeddedFont>
      <p:font typeface="Poppins" charset="1" panose="00000500000000000000"/>
      <p:regular r:id="rId18"/>
    </p:embeddedFont>
    <p:embeddedFont>
      <p:font typeface="Poppins Bold" charset="1" panose="00000800000000000000"/>
      <p:regular r:id="rId19"/>
    </p:embeddedFont>
    <p:embeddedFont>
      <p:font typeface="Poppins Italics" charset="1" panose="00000500000000000000"/>
      <p:regular r:id="rId20"/>
    </p:embeddedFont>
    <p:embeddedFont>
      <p:font typeface="Poppins Bold Italics"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004959" y="1860459"/>
            <a:ext cx="6566081" cy="656608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143419" y="8163269"/>
            <a:ext cx="6164339" cy="6164339"/>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499815" y="1028700"/>
            <a:ext cx="766692" cy="639839"/>
          </a:xfrm>
          <a:prstGeom prst="rect">
            <a:avLst/>
          </a:prstGeom>
        </p:spPr>
      </p:pic>
      <p:sp>
        <p:nvSpPr>
          <p:cNvPr name="TextBox 9" id="9"/>
          <p:cNvSpPr txBox="true"/>
          <p:nvPr/>
        </p:nvSpPr>
        <p:spPr>
          <a:xfrm rot="0">
            <a:off x="2224837" y="3701213"/>
            <a:ext cx="12616379" cy="1466850"/>
          </a:xfrm>
          <a:prstGeom prst="rect">
            <a:avLst/>
          </a:prstGeom>
        </p:spPr>
        <p:txBody>
          <a:bodyPr anchor="t" rtlCol="false" tIns="0" lIns="0" bIns="0" rIns="0">
            <a:spAutoFit/>
          </a:bodyPr>
          <a:lstStyle/>
          <a:p>
            <a:pPr>
              <a:lnSpc>
                <a:spcPts val="10499"/>
              </a:lnSpc>
            </a:pPr>
            <a:r>
              <a:rPr lang="en-US" sz="9999" spc="999">
                <a:solidFill>
                  <a:srgbClr val="5271FF"/>
                </a:solidFill>
                <a:latin typeface="Poppins ExtraBold Bold"/>
              </a:rPr>
              <a:t>DIABETES</a:t>
            </a:r>
          </a:p>
        </p:txBody>
      </p:sp>
      <p:sp>
        <p:nvSpPr>
          <p:cNvPr name="TextBox 10" id="10"/>
          <p:cNvSpPr txBox="true"/>
          <p:nvPr/>
        </p:nvSpPr>
        <p:spPr>
          <a:xfrm rot="0">
            <a:off x="2224837" y="5041183"/>
            <a:ext cx="12616379" cy="1781186"/>
          </a:xfrm>
          <a:prstGeom prst="rect">
            <a:avLst/>
          </a:prstGeom>
        </p:spPr>
        <p:txBody>
          <a:bodyPr anchor="t" rtlCol="false" tIns="0" lIns="0" bIns="0" rIns="0">
            <a:spAutoFit/>
          </a:bodyPr>
          <a:lstStyle/>
          <a:p>
            <a:pPr>
              <a:lnSpc>
                <a:spcPts val="12600"/>
              </a:lnSpc>
            </a:pPr>
            <a:r>
              <a:rPr lang="en-US" sz="12000" spc="600">
                <a:solidFill>
                  <a:srgbClr val="2B4A9D"/>
                </a:solidFill>
                <a:latin typeface="Poppins ExtraBold Bold"/>
              </a:rPr>
              <a:t>PREDICTION</a:t>
            </a:r>
          </a:p>
        </p:txBody>
      </p:sp>
      <p:sp>
        <p:nvSpPr>
          <p:cNvPr name="TextBox 11" id="11"/>
          <p:cNvSpPr txBox="true"/>
          <p:nvPr/>
        </p:nvSpPr>
        <p:spPr>
          <a:xfrm rot="0">
            <a:off x="2224837" y="7260387"/>
            <a:ext cx="12616379" cy="523875"/>
          </a:xfrm>
          <a:prstGeom prst="rect">
            <a:avLst/>
          </a:prstGeom>
        </p:spPr>
        <p:txBody>
          <a:bodyPr anchor="t" rtlCol="false" tIns="0" lIns="0" bIns="0" rIns="0">
            <a:spAutoFit/>
          </a:bodyPr>
          <a:lstStyle/>
          <a:p>
            <a:pPr>
              <a:lnSpc>
                <a:spcPts val="4200"/>
              </a:lnSpc>
            </a:pPr>
            <a:r>
              <a:rPr lang="en-US" sz="3000" spc="300">
                <a:solidFill>
                  <a:srgbClr val="000000"/>
                </a:solidFill>
                <a:latin typeface="Lato"/>
              </a:rPr>
              <a:t>USING MACHINE LEARNING ALGORITHMS</a:t>
            </a:r>
          </a:p>
        </p:txBody>
      </p:sp>
      <p:sp>
        <p:nvSpPr>
          <p:cNvPr name="TextBox 12" id="12"/>
          <p:cNvSpPr txBox="true"/>
          <p:nvPr/>
        </p:nvSpPr>
        <p:spPr>
          <a:xfrm rot="0">
            <a:off x="8811407" y="990600"/>
            <a:ext cx="6447481" cy="809625"/>
          </a:xfrm>
          <a:prstGeom prst="rect">
            <a:avLst/>
          </a:prstGeom>
        </p:spPr>
        <p:txBody>
          <a:bodyPr anchor="t" rtlCol="false" tIns="0" lIns="0" bIns="0" rIns="0">
            <a:spAutoFit/>
          </a:bodyPr>
          <a:lstStyle/>
          <a:p>
            <a:pPr algn="r">
              <a:lnSpc>
                <a:spcPts val="6299"/>
              </a:lnSpc>
            </a:pPr>
            <a:r>
              <a:rPr lang="en-US" sz="4500" spc="450">
                <a:solidFill>
                  <a:srgbClr val="000000"/>
                </a:solidFill>
                <a:latin typeface="Poppins Bold"/>
              </a:rPr>
              <a:t>KISHAN KUMAR</a:t>
            </a:r>
          </a:p>
        </p:txBody>
      </p:sp>
      <p:pic>
        <p:nvPicPr>
          <p:cNvPr name="Picture 13" id="13"/>
          <p:cNvPicPr>
            <a:picLocks noChangeAspect="true"/>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34433" y="1004889"/>
            <a:ext cx="12993464" cy="2102579"/>
          </a:xfrm>
          <a:prstGeom prst="rect">
            <a:avLst/>
          </a:prstGeom>
        </p:spPr>
      </p:pic>
      <p:grpSp>
        <p:nvGrpSpPr>
          <p:cNvPr name="Group 14" id="14"/>
          <p:cNvGrpSpPr/>
          <p:nvPr/>
        </p:nvGrpSpPr>
        <p:grpSpPr>
          <a:xfrm rot="0">
            <a:off x="0" y="0"/>
            <a:ext cx="541602" cy="10287000"/>
            <a:chOff x="0" y="0"/>
            <a:chExt cx="157867" cy="2998468"/>
          </a:xfrm>
        </p:grpSpPr>
        <p:sp>
          <p:nvSpPr>
            <p:cNvPr name="Freeform 15" id="15"/>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2083185" y="2586117"/>
            <a:ext cx="7798637" cy="7700883"/>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11061664" y="3759467"/>
            <a:ext cx="5574650" cy="5354183"/>
          </a:xfrm>
          <a:prstGeom prst="rect">
            <a:avLst/>
          </a:prstGeom>
        </p:spPr>
      </p:pic>
      <p:sp>
        <p:nvSpPr>
          <p:cNvPr name="TextBox 14" id="14"/>
          <p:cNvSpPr txBox="true"/>
          <p:nvPr/>
        </p:nvSpPr>
        <p:spPr>
          <a:xfrm rot="0">
            <a:off x="1028700" y="1556018"/>
            <a:ext cx="16470288" cy="2184399"/>
          </a:xfrm>
          <a:prstGeom prst="rect">
            <a:avLst/>
          </a:prstGeom>
        </p:spPr>
        <p:txBody>
          <a:bodyPr anchor="t" rtlCol="false" tIns="0" lIns="0" bIns="0" rIns="0">
            <a:spAutoFit/>
          </a:bodyPr>
          <a:lstStyle/>
          <a:p>
            <a:pPr marL="539756" indent="-269878" lvl="1">
              <a:lnSpc>
                <a:spcPts val="3500"/>
              </a:lnSpc>
              <a:buFont typeface="Arial"/>
              <a:buChar char="•"/>
            </a:pPr>
            <a:r>
              <a:rPr lang="en-US" sz="2500" spc="250">
                <a:solidFill>
                  <a:srgbClr val="000000"/>
                </a:solidFill>
                <a:latin typeface="Lato Bold"/>
              </a:rPr>
              <a:t>DATA CLEANING :</a:t>
            </a:r>
          </a:p>
          <a:p>
            <a:pPr>
              <a:lnSpc>
                <a:spcPts val="3500"/>
              </a:lnSpc>
            </a:pPr>
            <a:r>
              <a:rPr lang="en-US" sz="2500" spc="250">
                <a:solidFill>
                  <a:srgbClr val="000000"/>
                </a:solidFill>
                <a:latin typeface="Lato"/>
              </a:rPr>
              <a:t>         Replacing NaN value by mean, and median depending upon the distribution</a:t>
            </a:r>
          </a:p>
          <a:p>
            <a:pPr>
              <a:lnSpc>
                <a:spcPts val="3500"/>
              </a:lnSpc>
            </a:pPr>
          </a:p>
          <a:p>
            <a:pPr>
              <a:lnSpc>
                <a:spcPts val="3500"/>
              </a:lnSpc>
            </a:pPr>
          </a:p>
          <a:p>
            <a:pPr>
              <a:lnSpc>
                <a:spcPts val="3500"/>
              </a:lnSpc>
            </a:pPr>
          </a:p>
        </p:txBody>
      </p:sp>
      <p:sp>
        <p:nvSpPr>
          <p:cNvPr name="TextBox 15" id="15"/>
          <p:cNvSpPr txBox="true"/>
          <p:nvPr/>
        </p:nvSpPr>
        <p:spPr>
          <a:xfrm rot="0">
            <a:off x="4262455" y="4476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EDA</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12" id="12"/>
          <p:cNvSpPr txBox="true"/>
          <p:nvPr/>
        </p:nvSpPr>
        <p:spPr>
          <a:xfrm rot="0">
            <a:off x="908856" y="2113475"/>
            <a:ext cx="16470288" cy="10100945"/>
          </a:xfrm>
          <a:prstGeom prst="rect">
            <a:avLst/>
          </a:prstGeom>
        </p:spPr>
        <p:txBody>
          <a:bodyPr anchor="t" rtlCol="false" tIns="0" lIns="0" bIns="0" rIns="0">
            <a:spAutoFit/>
          </a:bodyPr>
          <a:lstStyle/>
          <a:p>
            <a:pPr>
              <a:lnSpc>
                <a:spcPts val="4480"/>
              </a:lnSpc>
            </a:pPr>
            <a:r>
              <a:rPr lang="en-US" sz="3200" spc="320">
                <a:solidFill>
                  <a:srgbClr val="000000"/>
                </a:solidFill>
                <a:latin typeface="Lato"/>
              </a:rPr>
              <a:t>I've considered the following algorithms for building the model:</a:t>
            </a:r>
          </a:p>
          <a:p>
            <a:pPr>
              <a:lnSpc>
                <a:spcPts val="4480"/>
              </a:lnSpc>
            </a:pPr>
          </a:p>
          <a:p>
            <a:pPr marL="690882" indent="-345441" lvl="1">
              <a:lnSpc>
                <a:spcPts val="4480"/>
              </a:lnSpc>
              <a:buFont typeface="Arial"/>
              <a:buChar char="•"/>
            </a:pPr>
            <a:r>
              <a:rPr lang="en-US" sz="3200" spc="320">
                <a:solidFill>
                  <a:srgbClr val="000000"/>
                </a:solidFill>
                <a:latin typeface="Lato Bold"/>
              </a:rPr>
              <a:t>LOGISTIC REGRESSION :</a:t>
            </a:r>
          </a:p>
          <a:p>
            <a:pPr>
              <a:lnSpc>
                <a:spcPts val="4480"/>
              </a:lnSpc>
            </a:pPr>
            <a:r>
              <a:rPr lang="en-US" sz="3200" spc="320">
                <a:solidFill>
                  <a:srgbClr val="000000"/>
                </a:solidFill>
                <a:latin typeface="Lato"/>
              </a:rPr>
              <a:t>         Logistic regression is a machine learning technique used when dependent variables are able to categorize. The outputs obtained by using the logistic regression is based on the available features. Here the sigmoidal function is used to categorize the output. </a:t>
            </a:r>
          </a:p>
          <a:p>
            <a:pPr>
              <a:lnSpc>
                <a:spcPts val="4480"/>
              </a:lnSpc>
            </a:pPr>
          </a:p>
          <a:p>
            <a:pPr marL="690882" indent="-345441" lvl="1">
              <a:lnSpc>
                <a:spcPts val="4480"/>
              </a:lnSpc>
              <a:buFont typeface="Arial"/>
              <a:buChar char="•"/>
            </a:pPr>
            <a:r>
              <a:rPr lang="en-US" sz="3200" spc="320">
                <a:solidFill>
                  <a:srgbClr val="000000"/>
                </a:solidFill>
                <a:latin typeface="Lato Bold"/>
              </a:rPr>
              <a:t>DECISION TREE :</a:t>
            </a:r>
          </a:p>
          <a:p>
            <a:pPr>
              <a:lnSpc>
                <a:spcPts val="4480"/>
              </a:lnSpc>
            </a:pPr>
            <a:r>
              <a:rPr lang="en-US" sz="3200" spc="320">
                <a:solidFill>
                  <a:srgbClr val="000000"/>
                </a:solidFill>
                <a:latin typeface="Lato"/>
              </a:rPr>
              <a:t>       Decision tree is a nonparametric classifier in supervised learning. In this method, all the details are represented in the form of a tree, where leaves correspond to the class labels and attributes are corresponds to the internal node of the tree. We have used Gini Index for splitting the nodes.</a:t>
            </a:r>
          </a:p>
          <a:p>
            <a:pPr>
              <a:lnSpc>
                <a:spcPts val="4480"/>
              </a:lnSpc>
            </a:pPr>
          </a:p>
          <a:p>
            <a:pPr>
              <a:lnSpc>
                <a:spcPts val="4480"/>
              </a:lnSpc>
            </a:pPr>
          </a:p>
          <a:p>
            <a:pPr>
              <a:lnSpc>
                <a:spcPts val="4480"/>
              </a:lnSpc>
            </a:pPr>
          </a:p>
          <a:p>
            <a:pPr>
              <a:lnSpc>
                <a:spcPts val="4480"/>
              </a:lnSpc>
            </a:pPr>
          </a:p>
          <a:p>
            <a:pPr>
              <a:lnSpc>
                <a:spcPts val="4480"/>
              </a:lnSpc>
            </a:pPr>
          </a:p>
        </p:txBody>
      </p:sp>
      <p:sp>
        <p:nvSpPr>
          <p:cNvPr name="TextBox 13" id="13"/>
          <p:cNvSpPr txBox="true"/>
          <p:nvPr/>
        </p:nvSpPr>
        <p:spPr>
          <a:xfrm rot="0">
            <a:off x="4262455" y="587772"/>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MODELLING</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12" id="12"/>
          <p:cNvSpPr txBox="true"/>
          <p:nvPr/>
        </p:nvSpPr>
        <p:spPr>
          <a:xfrm rot="0">
            <a:off x="908856" y="2136908"/>
            <a:ext cx="16470288" cy="10125075"/>
          </a:xfrm>
          <a:prstGeom prst="rect">
            <a:avLst/>
          </a:prstGeom>
        </p:spPr>
        <p:txBody>
          <a:bodyPr anchor="t" rtlCol="false" tIns="0" lIns="0" bIns="0" rIns="0">
            <a:spAutoFit/>
          </a:bodyPr>
          <a:lstStyle/>
          <a:p>
            <a:pPr marL="647703" indent="-323852" lvl="1">
              <a:lnSpc>
                <a:spcPts val="4200"/>
              </a:lnSpc>
              <a:buFont typeface="Arial"/>
              <a:buChar char="•"/>
            </a:pPr>
            <a:r>
              <a:rPr lang="en-US" sz="3000" spc="300">
                <a:solidFill>
                  <a:srgbClr val="000000"/>
                </a:solidFill>
                <a:latin typeface="Lato Bold"/>
              </a:rPr>
              <a:t>RANDOM FOREST :</a:t>
            </a:r>
          </a:p>
          <a:p>
            <a:pPr>
              <a:lnSpc>
                <a:spcPts val="4200"/>
              </a:lnSpc>
            </a:pPr>
            <a:r>
              <a:rPr lang="en-US" sz="3000" spc="300">
                <a:solidFill>
                  <a:srgbClr val="000000"/>
                </a:solidFill>
                <a:latin typeface="Lato"/>
              </a:rPr>
              <a:t>      </a:t>
            </a:r>
            <a:r>
              <a:rPr lang="en-US" sz="3000" spc="300">
                <a:solidFill>
                  <a:srgbClr val="000000"/>
                </a:solidFill>
                <a:latin typeface="Lato"/>
              </a:rPr>
              <a:t>it is an ensemble learning method for classification. This algorithm consists of trees and the number of tree structures present in the data is used to predict the accuracy. Where leaves correspond to the class labels and attributes are corresponds to the internal node of the tree. Here the number of trees in the forest used is 100 in number and the Gini index is used for splitting the nodes.</a:t>
            </a:r>
          </a:p>
          <a:p>
            <a:pPr>
              <a:lnSpc>
                <a:spcPts val="4200"/>
              </a:lnSpc>
            </a:pPr>
            <a:r>
              <a:rPr lang="en-US" sz="3000" spc="300">
                <a:solidFill>
                  <a:srgbClr val="000000"/>
                </a:solidFill>
                <a:latin typeface="Lato"/>
              </a:rPr>
              <a:t> </a:t>
            </a:r>
          </a:p>
          <a:p>
            <a:pPr marL="647703" indent="-323852" lvl="1">
              <a:lnSpc>
                <a:spcPts val="4200"/>
              </a:lnSpc>
              <a:buFont typeface="Arial"/>
              <a:buChar char="•"/>
            </a:pPr>
            <a:r>
              <a:rPr lang="en-US" sz="3000" spc="300">
                <a:solidFill>
                  <a:srgbClr val="000000"/>
                </a:solidFill>
                <a:latin typeface="Lato Bold"/>
              </a:rPr>
              <a:t>SVM</a:t>
            </a:r>
            <a:r>
              <a:rPr lang="en-US" sz="3000" spc="300">
                <a:solidFill>
                  <a:srgbClr val="000000"/>
                </a:solidFill>
                <a:latin typeface="Lato Bold"/>
              </a:rPr>
              <a:t> :</a:t>
            </a:r>
          </a:p>
          <a:p>
            <a:pPr>
              <a:lnSpc>
                <a:spcPts val="4200"/>
              </a:lnSpc>
            </a:pPr>
            <a:r>
              <a:rPr lang="en-US" sz="3000" spc="300">
                <a:solidFill>
                  <a:srgbClr val="000000"/>
                </a:solidFill>
                <a:latin typeface="Lato"/>
              </a:rPr>
              <a:t>       SVM is a supervised learning algorithm used for classification. In SVM we have to identify the right hyperplane to classify the data correctly. In this, we have to set correct parameter values. To find the right hyperplane we have to find the right margin for this we have to choose the gamma value as 0.0001 and rbf kernel. If we select the hyperplane with a low margin leads to miss classification.</a:t>
            </a:r>
          </a:p>
          <a:p>
            <a:pPr>
              <a:lnSpc>
                <a:spcPts val="4200"/>
              </a:lnSpc>
            </a:pPr>
          </a:p>
          <a:p>
            <a:pPr>
              <a:lnSpc>
                <a:spcPts val="4200"/>
              </a:lnSpc>
            </a:pPr>
          </a:p>
          <a:p>
            <a:pPr>
              <a:lnSpc>
                <a:spcPts val="4200"/>
              </a:lnSpc>
            </a:pPr>
          </a:p>
          <a:p>
            <a:pPr>
              <a:lnSpc>
                <a:spcPts val="4200"/>
              </a:lnSpc>
            </a:pPr>
          </a:p>
          <a:p>
            <a:pPr>
              <a:lnSpc>
                <a:spcPts val="4200"/>
              </a:lnSpc>
            </a:pPr>
          </a:p>
        </p:txBody>
      </p:sp>
      <p:sp>
        <p:nvSpPr>
          <p:cNvPr name="TextBox 13" id="13"/>
          <p:cNvSpPr txBox="true"/>
          <p:nvPr/>
        </p:nvSpPr>
        <p:spPr>
          <a:xfrm rot="0">
            <a:off x="4262455" y="587772"/>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MODELLING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2275137" y="3129413"/>
            <a:ext cx="13725503" cy="4969579"/>
          </a:xfrm>
          <a:prstGeom prst="rect">
            <a:avLst/>
          </a:prstGeom>
        </p:spPr>
      </p:pic>
      <p:sp>
        <p:nvSpPr>
          <p:cNvPr name="TextBox 13" id="13"/>
          <p:cNvSpPr txBox="true"/>
          <p:nvPr/>
        </p:nvSpPr>
        <p:spPr>
          <a:xfrm rot="0">
            <a:off x="908856" y="2136908"/>
            <a:ext cx="16470288" cy="563880"/>
          </a:xfrm>
          <a:prstGeom prst="rect">
            <a:avLst/>
          </a:prstGeom>
        </p:spPr>
        <p:txBody>
          <a:bodyPr anchor="t" rtlCol="false" tIns="0" lIns="0" bIns="0" rIns="0">
            <a:spAutoFit/>
          </a:bodyPr>
          <a:lstStyle/>
          <a:p>
            <a:pPr>
              <a:lnSpc>
                <a:spcPts val="4620"/>
              </a:lnSpc>
            </a:pPr>
            <a:r>
              <a:rPr lang="en-US" sz="3300" spc="330">
                <a:solidFill>
                  <a:srgbClr val="000000"/>
                </a:solidFill>
                <a:latin typeface="Lato"/>
              </a:rPr>
              <a:t>I am using </a:t>
            </a:r>
            <a:r>
              <a:rPr lang="en-US" sz="3300" spc="330">
                <a:solidFill>
                  <a:srgbClr val="000000"/>
                </a:solidFill>
                <a:latin typeface="Lato Bold"/>
              </a:rPr>
              <a:t>GridSearchCV</a:t>
            </a:r>
            <a:r>
              <a:rPr lang="en-US" sz="3300" spc="330">
                <a:solidFill>
                  <a:srgbClr val="000000"/>
                </a:solidFill>
                <a:latin typeface="Lato"/>
              </a:rPr>
              <a:t> to find the best algorithm for this problem.</a:t>
            </a:r>
          </a:p>
        </p:txBody>
      </p:sp>
      <p:sp>
        <p:nvSpPr>
          <p:cNvPr name="TextBox 14" id="14"/>
          <p:cNvSpPr txBox="true"/>
          <p:nvPr/>
        </p:nvSpPr>
        <p:spPr>
          <a:xfrm rot="0">
            <a:off x="4262455" y="587772"/>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MODELLING</a:t>
            </a:r>
          </a:p>
        </p:txBody>
      </p:sp>
      <p:sp>
        <p:nvSpPr>
          <p:cNvPr name="TextBox 15" id="15"/>
          <p:cNvSpPr txBox="true"/>
          <p:nvPr/>
        </p:nvSpPr>
        <p:spPr>
          <a:xfrm rot="0">
            <a:off x="1028700" y="8460941"/>
            <a:ext cx="16470288" cy="1144905"/>
          </a:xfrm>
          <a:prstGeom prst="rect">
            <a:avLst/>
          </a:prstGeom>
        </p:spPr>
        <p:txBody>
          <a:bodyPr anchor="t" rtlCol="false" tIns="0" lIns="0" bIns="0" rIns="0">
            <a:spAutoFit/>
          </a:bodyPr>
          <a:lstStyle/>
          <a:p>
            <a:pPr>
              <a:lnSpc>
                <a:spcPts val="4620"/>
              </a:lnSpc>
            </a:pPr>
            <a:r>
              <a:rPr lang="en-US" sz="3300" spc="330">
                <a:solidFill>
                  <a:srgbClr val="000000"/>
                </a:solidFill>
                <a:latin typeface="Lato"/>
              </a:rPr>
              <a:t>Since the Random Forest algorithm has the highest accuracy, we further fine-tune the model using hyperparameter optimization.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633346" y="2854357"/>
            <a:ext cx="9412175" cy="7154783"/>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10737867" y="7671885"/>
            <a:ext cx="7863678" cy="954875"/>
          </a:xfrm>
          <a:prstGeom prst="rect">
            <a:avLst/>
          </a:prstGeom>
        </p:spPr>
      </p:pic>
      <p:sp>
        <p:nvSpPr>
          <p:cNvPr name="TextBox 14" id="14"/>
          <p:cNvSpPr txBox="true"/>
          <p:nvPr/>
        </p:nvSpPr>
        <p:spPr>
          <a:xfrm rot="0">
            <a:off x="908856" y="2136908"/>
            <a:ext cx="16470288" cy="563880"/>
          </a:xfrm>
          <a:prstGeom prst="rect">
            <a:avLst/>
          </a:prstGeom>
        </p:spPr>
        <p:txBody>
          <a:bodyPr anchor="t" rtlCol="false" tIns="0" lIns="0" bIns="0" rIns="0">
            <a:spAutoFit/>
          </a:bodyPr>
          <a:lstStyle/>
          <a:p>
            <a:pPr marL="712472" indent="-356236" lvl="1">
              <a:lnSpc>
                <a:spcPts val="4620"/>
              </a:lnSpc>
              <a:buFont typeface="Arial"/>
              <a:buChar char="•"/>
            </a:pPr>
            <a:r>
              <a:rPr lang="en-US" sz="3300" spc="330">
                <a:solidFill>
                  <a:srgbClr val="000000"/>
                </a:solidFill>
                <a:latin typeface="Lato Bold"/>
              </a:rPr>
              <a:t>CONFUSION MATRIX :</a:t>
            </a:r>
          </a:p>
        </p:txBody>
      </p:sp>
      <p:sp>
        <p:nvSpPr>
          <p:cNvPr name="TextBox 15" id="15"/>
          <p:cNvSpPr txBox="true"/>
          <p:nvPr/>
        </p:nvSpPr>
        <p:spPr>
          <a:xfrm rot="0">
            <a:off x="4262455" y="587772"/>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MODELLING</a:t>
            </a:r>
          </a:p>
        </p:txBody>
      </p:sp>
      <p:sp>
        <p:nvSpPr>
          <p:cNvPr name="TextBox 16" id="16"/>
          <p:cNvSpPr txBox="true"/>
          <p:nvPr/>
        </p:nvSpPr>
        <p:spPr>
          <a:xfrm rot="0">
            <a:off x="10661667" y="2385510"/>
            <a:ext cx="6975443" cy="2124075"/>
          </a:xfrm>
          <a:prstGeom prst="rect">
            <a:avLst/>
          </a:prstGeom>
        </p:spPr>
        <p:txBody>
          <a:bodyPr anchor="t" rtlCol="false" tIns="0" lIns="0" bIns="0" rIns="0">
            <a:spAutoFit/>
          </a:bodyPr>
          <a:lstStyle/>
          <a:p>
            <a:pPr marL="647703" indent="-323852" lvl="1">
              <a:lnSpc>
                <a:spcPts val="4200"/>
              </a:lnSpc>
              <a:buFont typeface="Arial"/>
              <a:buChar char="•"/>
            </a:pPr>
            <a:r>
              <a:rPr lang="en-US" sz="3000" spc="300">
                <a:solidFill>
                  <a:srgbClr val="000000"/>
                </a:solidFill>
                <a:latin typeface="Lato Bold"/>
              </a:rPr>
              <a:t>Confusion matrix </a:t>
            </a:r>
            <a:r>
              <a:rPr lang="en-US" sz="3000" spc="300">
                <a:solidFill>
                  <a:srgbClr val="000000"/>
                </a:solidFill>
                <a:latin typeface="Lato"/>
              </a:rPr>
              <a:t>provides an output matrix with a complete description performance of the model.</a:t>
            </a:r>
          </a:p>
        </p:txBody>
      </p:sp>
      <p:sp>
        <p:nvSpPr>
          <p:cNvPr name="TextBox 17" id="17"/>
          <p:cNvSpPr txBox="true"/>
          <p:nvPr/>
        </p:nvSpPr>
        <p:spPr>
          <a:xfrm rot="0">
            <a:off x="10737867" y="4871535"/>
            <a:ext cx="6975443" cy="2124075"/>
          </a:xfrm>
          <a:prstGeom prst="rect">
            <a:avLst/>
          </a:prstGeom>
        </p:spPr>
        <p:txBody>
          <a:bodyPr anchor="t" rtlCol="false" tIns="0" lIns="0" bIns="0" rIns="0">
            <a:spAutoFit/>
          </a:bodyPr>
          <a:lstStyle/>
          <a:p>
            <a:pPr marL="647703" indent="-323852" lvl="1">
              <a:lnSpc>
                <a:spcPts val="4200"/>
              </a:lnSpc>
              <a:buFont typeface="Arial"/>
              <a:buChar char="•"/>
            </a:pPr>
            <a:r>
              <a:rPr lang="en-US" sz="3000" spc="300">
                <a:solidFill>
                  <a:srgbClr val="000000"/>
                </a:solidFill>
                <a:latin typeface="Lato Bold"/>
              </a:rPr>
              <a:t>Accuracy</a:t>
            </a:r>
            <a:r>
              <a:rPr lang="en-US" sz="3000" spc="300">
                <a:solidFill>
                  <a:srgbClr val="000000"/>
                </a:solidFill>
                <a:latin typeface="Lato"/>
              </a:rPr>
              <a:t> is the ratio of the number of correct predictions to the total number of predictions Made.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2218959" y="3726944"/>
            <a:ext cx="14347441" cy="4865896"/>
          </a:xfrm>
          <a:prstGeom prst="rect">
            <a:avLst/>
          </a:prstGeom>
        </p:spPr>
      </p:pic>
      <p:sp>
        <p:nvSpPr>
          <p:cNvPr name="TextBox 13" id="13"/>
          <p:cNvSpPr txBox="true"/>
          <p:nvPr/>
        </p:nvSpPr>
        <p:spPr>
          <a:xfrm rot="0">
            <a:off x="908856" y="2136908"/>
            <a:ext cx="16470288" cy="563880"/>
          </a:xfrm>
          <a:prstGeom prst="rect">
            <a:avLst/>
          </a:prstGeom>
        </p:spPr>
        <p:txBody>
          <a:bodyPr anchor="t" rtlCol="false" tIns="0" lIns="0" bIns="0" rIns="0">
            <a:spAutoFit/>
          </a:bodyPr>
          <a:lstStyle/>
          <a:p>
            <a:pPr marL="712472" indent="-356236" lvl="1">
              <a:lnSpc>
                <a:spcPts val="4620"/>
              </a:lnSpc>
              <a:buFont typeface="Arial"/>
              <a:buChar char="•"/>
            </a:pPr>
            <a:r>
              <a:rPr lang="en-US" sz="3300" spc="330">
                <a:solidFill>
                  <a:srgbClr val="000000"/>
                </a:solidFill>
                <a:latin typeface="Lato Bold"/>
              </a:rPr>
              <a:t>CLASSIFICATION REPORT : </a:t>
            </a:r>
          </a:p>
        </p:txBody>
      </p:sp>
      <p:sp>
        <p:nvSpPr>
          <p:cNvPr name="TextBox 14" id="14"/>
          <p:cNvSpPr txBox="true"/>
          <p:nvPr/>
        </p:nvSpPr>
        <p:spPr>
          <a:xfrm rot="0">
            <a:off x="4262455" y="587772"/>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MODELLING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361560" y="2217060"/>
            <a:ext cx="5852880" cy="5852880"/>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4" id="4"/>
          <p:cNvGrpSpPr/>
          <p:nvPr/>
        </p:nvGrpSpPr>
        <p:grpSpPr>
          <a:xfrm rot="2700000">
            <a:off x="15009090" y="8804882"/>
            <a:ext cx="1983099" cy="7003700"/>
            <a:chOff x="0" y="0"/>
            <a:chExt cx="862154" cy="3044866"/>
          </a:xfrm>
        </p:grpSpPr>
        <p:sp>
          <p:nvSpPr>
            <p:cNvPr name="Freeform 5" id="5"/>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6" id="6"/>
          <p:cNvGrpSpPr/>
          <p:nvPr/>
        </p:nvGrpSpPr>
        <p:grpSpPr>
          <a:xfrm rot="2700000">
            <a:off x="11759397" y="-4175515"/>
            <a:ext cx="4932383" cy="4932383"/>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5400000">
            <a:off x="-1309" y="1309"/>
            <a:ext cx="1635964" cy="1633346"/>
            <a:chOff x="0" y="0"/>
            <a:chExt cx="6350000" cy="6339840"/>
          </a:xfrm>
        </p:grpSpPr>
        <p:sp>
          <p:nvSpPr>
            <p:cNvPr name="Freeform 9" id="9"/>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0" id="10"/>
          <p:cNvPicPr>
            <a:picLocks noChangeAspect="true"/>
          </p:cNvPicPr>
          <p:nvPr/>
        </p:nvPicPr>
        <p:blipFill>
          <a:blip r:embed="rId2"/>
          <a:srcRect l="0" t="0" r="0" b="0"/>
          <a:stretch>
            <a:fillRect/>
          </a:stretch>
        </p:blipFill>
        <p:spPr>
          <a:xfrm flipH="false" flipV="false" rot="0">
            <a:off x="816673" y="2579284"/>
            <a:ext cx="9106183" cy="6702827"/>
          </a:xfrm>
          <a:prstGeom prst="rect">
            <a:avLst/>
          </a:prstGeom>
        </p:spPr>
      </p:pic>
      <p:pic>
        <p:nvPicPr>
          <p:cNvPr name="Picture 11" id="11"/>
          <p:cNvPicPr>
            <a:picLocks noChangeAspect="true"/>
          </p:cNvPicPr>
          <p:nvPr/>
        </p:nvPicPr>
        <p:blipFill>
          <a:blip r:embed="rId3"/>
          <a:srcRect l="0" t="0" r="0" b="0"/>
          <a:stretch>
            <a:fillRect/>
          </a:stretch>
        </p:blipFill>
        <p:spPr>
          <a:xfrm flipH="false" flipV="false" rot="0">
            <a:off x="10239616" y="2773581"/>
            <a:ext cx="7473694" cy="699152"/>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0">
            <a:off x="9340561" y="4810502"/>
            <a:ext cx="8734310" cy="3110850"/>
          </a:xfrm>
          <a:prstGeom prst="rect">
            <a:avLst/>
          </a:prstGeom>
        </p:spPr>
      </p:pic>
      <p:grpSp>
        <p:nvGrpSpPr>
          <p:cNvPr name="Group 13" id="13"/>
          <p:cNvGrpSpPr/>
          <p:nvPr/>
        </p:nvGrpSpPr>
        <p:grpSpPr>
          <a:xfrm rot="-2700000">
            <a:off x="18565195" y="3335157"/>
            <a:ext cx="3616685" cy="3616685"/>
            <a:chOff x="0" y="0"/>
            <a:chExt cx="1913890" cy="1913890"/>
          </a:xfrm>
        </p:grpSpPr>
        <p:sp>
          <p:nvSpPr>
            <p:cNvPr name="Freeform 14" id="14"/>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sp>
        <p:nvSpPr>
          <p:cNvPr name="TextBox 15" id="15"/>
          <p:cNvSpPr txBox="true"/>
          <p:nvPr/>
        </p:nvSpPr>
        <p:spPr>
          <a:xfrm rot="0">
            <a:off x="4262455" y="587772"/>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MODELLING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2757411" y="5971929"/>
            <a:ext cx="12773179" cy="1181082"/>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3474126" y="8190989"/>
            <a:ext cx="11339747" cy="1455100"/>
          </a:xfrm>
          <a:prstGeom prst="rect">
            <a:avLst/>
          </a:prstGeom>
        </p:spPr>
      </p:pic>
      <p:sp>
        <p:nvSpPr>
          <p:cNvPr name="TextBox 14" id="14"/>
          <p:cNvSpPr txBox="true"/>
          <p:nvPr/>
        </p:nvSpPr>
        <p:spPr>
          <a:xfrm rot="0">
            <a:off x="908856" y="2136908"/>
            <a:ext cx="16470288" cy="2795270"/>
          </a:xfrm>
          <a:prstGeom prst="rect">
            <a:avLst/>
          </a:prstGeom>
        </p:spPr>
        <p:txBody>
          <a:bodyPr anchor="t" rtlCol="false" tIns="0" lIns="0" bIns="0" rIns="0">
            <a:spAutoFit/>
          </a:bodyPr>
          <a:lstStyle/>
          <a:p>
            <a:pPr>
              <a:lnSpc>
                <a:spcPts val="4480"/>
              </a:lnSpc>
            </a:pPr>
            <a:r>
              <a:rPr lang="en-US" sz="3200" spc="320">
                <a:solidFill>
                  <a:srgbClr val="000000"/>
                </a:solidFill>
                <a:latin typeface="Lato"/>
              </a:rPr>
              <a:t>THE PROJECT PREDICTS THE ONSET OF DIABETES IN A PERSON BASED ON THE RELEVANT MEDICAL DETAILS COLLECTED. THE DATA IS PASSED ON TO THE MODEL FOR TRAINING IT TO MAKE PREDICTIONS ABOUT WHETHER THE PERSON IS DIABETIC OR NON-DIABETIC THE MODEL THEN MAKES THE PREDICTION WITH AN </a:t>
            </a:r>
            <a:r>
              <a:rPr lang="en-US" sz="3200" spc="320">
                <a:solidFill>
                  <a:srgbClr val="000000"/>
                </a:solidFill>
                <a:latin typeface="Lato Bold"/>
              </a:rPr>
              <a:t>ACCURACY OF 98%</a:t>
            </a:r>
            <a:r>
              <a:rPr lang="en-US" sz="3200" spc="320">
                <a:solidFill>
                  <a:srgbClr val="000000"/>
                </a:solidFill>
                <a:latin typeface="Lato"/>
              </a:rPr>
              <a:t>, WHICH IS FAIRLY GOOD AND RELIABLE.</a:t>
            </a:r>
          </a:p>
        </p:txBody>
      </p:sp>
      <p:sp>
        <p:nvSpPr>
          <p:cNvPr name="TextBox 15" id="15"/>
          <p:cNvSpPr txBox="true"/>
          <p:nvPr/>
        </p:nvSpPr>
        <p:spPr>
          <a:xfrm rot="0">
            <a:off x="4262455" y="587772"/>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RESULT</a:t>
            </a:r>
          </a:p>
        </p:txBody>
      </p:sp>
      <p:sp>
        <p:nvSpPr>
          <p:cNvPr name="TextBox 16" id="16"/>
          <p:cNvSpPr txBox="true"/>
          <p:nvPr/>
        </p:nvSpPr>
        <p:spPr>
          <a:xfrm rot="0">
            <a:off x="908856" y="5076825"/>
            <a:ext cx="16470288" cy="547370"/>
          </a:xfrm>
          <a:prstGeom prst="rect">
            <a:avLst/>
          </a:prstGeom>
        </p:spPr>
        <p:txBody>
          <a:bodyPr anchor="t" rtlCol="false" tIns="0" lIns="0" bIns="0" rIns="0">
            <a:spAutoFit/>
          </a:bodyPr>
          <a:lstStyle/>
          <a:p>
            <a:pPr>
              <a:lnSpc>
                <a:spcPts val="4480"/>
              </a:lnSpc>
            </a:pPr>
            <a:r>
              <a:rPr lang="en-US" sz="3200" spc="320">
                <a:solidFill>
                  <a:srgbClr val="000000"/>
                </a:solidFill>
                <a:latin typeface="Lato Bold"/>
              </a:rPr>
              <a:t>PREDICTION FOR NON-DIABETIC PERSON :</a:t>
            </a:r>
          </a:p>
        </p:txBody>
      </p:sp>
      <p:sp>
        <p:nvSpPr>
          <p:cNvPr name="TextBox 17" id="17"/>
          <p:cNvSpPr txBox="true"/>
          <p:nvPr/>
        </p:nvSpPr>
        <p:spPr>
          <a:xfrm rot="0">
            <a:off x="908856" y="7434069"/>
            <a:ext cx="16470288" cy="547370"/>
          </a:xfrm>
          <a:prstGeom prst="rect">
            <a:avLst/>
          </a:prstGeom>
        </p:spPr>
        <p:txBody>
          <a:bodyPr anchor="t" rtlCol="false" tIns="0" lIns="0" bIns="0" rIns="0">
            <a:spAutoFit/>
          </a:bodyPr>
          <a:lstStyle/>
          <a:p>
            <a:pPr>
              <a:lnSpc>
                <a:spcPts val="4480"/>
              </a:lnSpc>
            </a:pPr>
            <a:r>
              <a:rPr lang="en-US" sz="3200" spc="320">
                <a:solidFill>
                  <a:srgbClr val="000000"/>
                </a:solidFill>
                <a:latin typeface="Lato Bold"/>
              </a:rPr>
              <a:t>PREDICTION FOR DIABETIC PERSON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4262455" y="4679064"/>
            <a:ext cx="10136609" cy="5607936"/>
          </a:xfrm>
          <a:prstGeom prst="rect">
            <a:avLst/>
          </a:prstGeom>
        </p:spPr>
      </p:pic>
      <p:sp>
        <p:nvSpPr>
          <p:cNvPr name="TextBox 13" id="13"/>
          <p:cNvSpPr txBox="true"/>
          <p:nvPr/>
        </p:nvSpPr>
        <p:spPr>
          <a:xfrm rot="0">
            <a:off x="908856" y="2509917"/>
            <a:ext cx="16470288" cy="3082925"/>
          </a:xfrm>
          <a:prstGeom prst="rect">
            <a:avLst/>
          </a:prstGeom>
        </p:spPr>
        <p:txBody>
          <a:bodyPr anchor="t" rtlCol="false" tIns="0" lIns="0" bIns="0" rIns="0">
            <a:spAutoFit/>
          </a:bodyPr>
          <a:lstStyle/>
          <a:p>
            <a:pPr>
              <a:lnSpc>
                <a:spcPts val="4900"/>
              </a:lnSpc>
            </a:pPr>
            <a:r>
              <a:rPr lang="en-US" sz="3500" spc="350">
                <a:solidFill>
                  <a:srgbClr val="000000"/>
                </a:solidFill>
                <a:latin typeface="Lato"/>
              </a:rPr>
              <a:t>AFTER USING ALL THESE PATIENT RECORDS, WE ARE ABLE TO BUILD A MACHINE LEARNING MODEL (RANDOM FOREST – BEST ONE) TO ACCURATELY PREDICT WHETHER OR NOT THE PATIENTS IN THE DATASET HAVE DIABETES OR NOT ALONG WITH THAT WE WERE ABLE TO DRAW SOME INSIGHTS FROM THE DATA VIA DATA ANALYSIS AND VISUALIZATION.</a:t>
            </a:r>
          </a:p>
        </p:txBody>
      </p:sp>
      <p:sp>
        <p:nvSpPr>
          <p:cNvPr name="TextBox 14" id="14"/>
          <p:cNvSpPr txBox="true"/>
          <p:nvPr/>
        </p:nvSpPr>
        <p:spPr>
          <a:xfrm rot="0">
            <a:off x="4262455" y="846557"/>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CONCLUSION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name="TextBox 6" id="6"/>
          <p:cNvSpPr txBox="true"/>
          <p:nvPr/>
        </p:nvSpPr>
        <p:spPr>
          <a:xfrm rot="0">
            <a:off x="1028700" y="2528967"/>
            <a:ext cx="16470288" cy="7306309"/>
          </a:xfrm>
          <a:prstGeom prst="rect">
            <a:avLst/>
          </a:prstGeom>
        </p:spPr>
        <p:txBody>
          <a:bodyPr anchor="t" rtlCol="false" tIns="0" lIns="0" bIns="0" rIns="0">
            <a:spAutoFit/>
          </a:bodyPr>
          <a:lstStyle/>
          <a:p>
            <a:pPr>
              <a:lnSpc>
                <a:spcPts val="3640"/>
              </a:lnSpc>
            </a:pPr>
            <a:r>
              <a:rPr lang="en-US" sz="2600" spc="260">
                <a:solidFill>
                  <a:srgbClr val="000000"/>
                </a:solidFill>
                <a:latin typeface="Lato"/>
              </a:rPr>
              <a:t>Diabetes is a chronic disease with the potential to cause a worldwide healthcare crisis. According to International Diabetes Federation, 382 million people are living with diabetes worldwide. By 2035, this will be doubled to 592 million. Diabetes mellitus or imply diabetes is a disease caused due to an increased level of blood glucose. Various traditional methods, based on physical and chemical tests, are available for diagnosing diabetes. However, early prediction of diabetes is a quite challenging task for medical practitioners due to complex interdependence on various factors as diabetes affects human organs such as kidneys, eyes, heart, nerves, feet, etc. Data science methods have the potential to benefit other scientific fields by shedding new light on common questions. One such task is to help make predictions on medical data. Machine learning is an emerging scientific field in data science dealing with the ways in which machines learn from experience. The aim of this project is to develop a system that can perform early prediction of diabetes for a patient with a higher accuracy by combining the results of different machine learning techniques. This project aims to predict diabetes via three supervised machine learning methods including SVM, Logistic regression, and KNN. This project also aims to propose an effective technique for earlier detection of diabetes disease using Machine learning.</a:t>
            </a:r>
          </a:p>
        </p:txBody>
      </p:sp>
      <p:grpSp>
        <p:nvGrpSpPr>
          <p:cNvPr name="Group 7" id="7"/>
          <p:cNvGrpSpPr/>
          <p:nvPr/>
        </p:nvGrpSpPr>
        <p:grpSpPr>
          <a:xfrm rot="2700000">
            <a:off x="15009090" y="8804882"/>
            <a:ext cx="1983099" cy="7003700"/>
            <a:chOff x="0" y="0"/>
            <a:chExt cx="862154" cy="3044866"/>
          </a:xfrm>
        </p:grpSpPr>
        <p:sp>
          <p:nvSpPr>
            <p:cNvPr name="Freeform 8" id="8"/>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9" id="9"/>
          <p:cNvGrpSpPr/>
          <p:nvPr/>
        </p:nvGrpSpPr>
        <p:grpSpPr>
          <a:xfrm rot="2700000">
            <a:off x="11491382" y="-4064500"/>
            <a:ext cx="5468414" cy="5468414"/>
            <a:chOff x="0" y="0"/>
            <a:chExt cx="1913890" cy="1913890"/>
          </a:xfrm>
        </p:grpSpPr>
        <p:sp>
          <p:nvSpPr>
            <p:cNvPr name="Freeform 10" id="10"/>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sp>
        <p:nvSpPr>
          <p:cNvPr name="TextBox 11" id="11"/>
          <p:cNvSpPr txBox="true"/>
          <p:nvPr/>
        </p:nvSpPr>
        <p:spPr>
          <a:xfrm rot="0">
            <a:off x="4285888" y="10572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USECASE</a:t>
            </a:r>
          </a:p>
        </p:txBody>
      </p:sp>
      <p:grpSp>
        <p:nvGrpSpPr>
          <p:cNvPr name="Group 12" id="12"/>
          <p:cNvGrpSpPr/>
          <p:nvPr/>
        </p:nvGrpSpPr>
        <p:grpSpPr>
          <a:xfrm rot="5400000">
            <a:off x="-1309" y="1309"/>
            <a:ext cx="1635964" cy="1633346"/>
            <a:chOff x="0" y="0"/>
            <a:chExt cx="6350000" cy="6339840"/>
          </a:xfrm>
        </p:grpSpPr>
        <p:sp>
          <p:nvSpPr>
            <p:cNvPr name="Freeform 13" id="1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491382" y="-4064500"/>
            <a:ext cx="5468414" cy="5468414"/>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984253" y="5506481"/>
            <a:ext cx="14016386" cy="4485244"/>
          </a:xfrm>
          <a:prstGeom prst="rect">
            <a:avLst/>
          </a:prstGeom>
        </p:spPr>
      </p:pic>
      <p:sp>
        <p:nvSpPr>
          <p:cNvPr name="TextBox 13" id="13"/>
          <p:cNvSpPr txBox="true"/>
          <p:nvPr/>
        </p:nvSpPr>
        <p:spPr>
          <a:xfrm rot="0">
            <a:off x="1028700" y="2528967"/>
            <a:ext cx="16470288" cy="2622549"/>
          </a:xfrm>
          <a:prstGeom prst="rect">
            <a:avLst/>
          </a:prstGeom>
        </p:spPr>
        <p:txBody>
          <a:bodyPr anchor="t" rtlCol="false" tIns="0" lIns="0" bIns="0" rIns="0">
            <a:spAutoFit/>
          </a:bodyPr>
          <a:lstStyle/>
          <a:p>
            <a:pPr>
              <a:lnSpc>
                <a:spcPts val="3500"/>
              </a:lnSpc>
            </a:pPr>
            <a:r>
              <a:rPr lang="en-US" sz="2500" spc="250">
                <a:solidFill>
                  <a:srgbClr val="000000"/>
                </a:solidFill>
                <a:latin typeface="Lato"/>
              </a:rPr>
              <a:t>The dataset collected is originally from the Pima Indians Diabetes Database and is available on Kaggle. It consists of several medical analyst variables and one target variable. The objective of the dataset is to predict whether the patient has diabetes or not. The dataset consists of several independent variables and one dependent variable, i.e., the outcome. Independent variables include the number of pregnancies the patient has had their BMI, insulin level, age, and so on as Shown in the Following Table :</a:t>
            </a:r>
          </a:p>
        </p:txBody>
      </p:sp>
      <p:sp>
        <p:nvSpPr>
          <p:cNvPr name="TextBox 14" id="14"/>
          <p:cNvSpPr txBox="true"/>
          <p:nvPr/>
        </p:nvSpPr>
        <p:spPr>
          <a:xfrm rot="0">
            <a:off x="4285888" y="10572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491382" y="-4064500"/>
            <a:ext cx="5468414" cy="5468414"/>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3660149" y="4201556"/>
            <a:ext cx="10489239" cy="5845855"/>
          </a:xfrm>
          <a:prstGeom prst="rect">
            <a:avLst/>
          </a:prstGeom>
        </p:spPr>
      </p:pic>
      <p:sp>
        <p:nvSpPr>
          <p:cNvPr name="TextBox 13" id="13"/>
          <p:cNvSpPr txBox="true"/>
          <p:nvPr/>
        </p:nvSpPr>
        <p:spPr>
          <a:xfrm rot="0">
            <a:off x="1028700" y="2528967"/>
            <a:ext cx="16470288" cy="1746249"/>
          </a:xfrm>
          <a:prstGeom prst="rect">
            <a:avLst/>
          </a:prstGeom>
        </p:spPr>
        <p:txBody>
          <a:bodyPr anchor="t" rtlCol="false" tIns="0" lIns="0" bIns="0" rIns="0">
            <a:spAutoFit/>
          </a:bodyPr>
          <a:lstStyle/>
          <a:p>
            <a:pPr marL="539756" indent="-269878" lvl="1">
              <a:lnSpc>
                <a:spcPts val="3500"/>
              </a:lnSpc>
              <a:buFont typeface="Arial"/>
              <a:buChar char="•"/>
            </a:pPr>
            <a:r>
              <a:rPr lang="en-US" sz="2500" spc="250">
                <a:solidFill>
                  <a:srgbClr val="000000"/>
                </a:solidFill>
                <a:latin typeface="Lato"/>
              </a:rPr>
              <a:t> The diabetes data set consists of 2000 data points, with 9 features each.</a:t>
            </a:r>
          </a:p>
          <a:p>
            <a:pPr marL="539756" indent="-269878" lvl="1">
              <a:lnSpc>
                <a:spcPts val="3500"/>
              </a:lnSpc>
              <a:buFont typeface="Arial"/>
              <a:buChar char="•"/>
            </a:pPr>
            <a:r>
              <a:rPr lang="en-US" sz="2500" spc="250">
                <a:solidFill>
                  <a:srgbClr val="000000"/>
                </a:solidFill>
                <a:latin typeface="Lato"/>
              </a:rPr>
              <a:t> “Outcome” is the feature we are going to predict, 0 means No diabetes, and 1 means diabetes. </a:t>
            </a:r>
          </a:p>
          <a:p>
            <a:pPr marL="539756" indent="-269878" lvl="1">
              <a:lnSpc>
                <a:spcPts val="3500"/>
              </a:lnSpc>
              <a:buFont typeface="Arial"/>
              <a:buChar char="•"/>
            </a:pPr>
            <a:r>
              <a:rPr lang="en-US" sz="2500" spc="250">
                <a:solidFill>
                  <a:srgbClr val="000000"/>
                </a:solidFill>
                <a:latin typeface="Lato"/>
              </a:rPr>
              <a:t>There are no null values in the dataset.</a:t>
            </a:r>
          </a:p>
        </p:txBody>
      </p:sp>
      <p:sp>
        <p:nvSpPr>
          <p:cNvPr name="TextBox 14" id="14"/>
          <p:cNvSpPr txBox="true"/>
          <p:nvPr/>
        </p:nvSpPr>
        <p:spPr>
          <a:xfrm rot="0">
            <a:off x="4285888" y="10572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EDA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681933" y="-4143429"/>
            <a:ext cx="5087312" cy="5087312"/>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3085993" y="3850061"/>
            <a:ext cx="10540959" cy="6266419"/>
          </a:xfrm>
          <a:prstGeom prst="rect">
            <a:avLst/>
          </a:prstGeom>
        </p:spPr>
      </p:pic>
      <p:sp>
        <p:nvSpPr>
          <p:cNvPr name="TextBox 13" id="13"/>
          <p:cNvSpPr txBox="true"/>
          <p:nvPr/>
        </p:nvSpPr>
        <p:spPr>
          <a:xfrm rot="0">
            <a:off x="1028700" y="1721248"/>
            <a:ext cx="16470288" cy="1819909"/>
          </a:xfrm>
          <a:prstGeom prst="rect">
            <a:avLst/>
          </a:prstGeom>
        </p:spPr>
        <p:txBody>
          <a:bodyPr anchor="t" rtlCol="false" tIns="0" lIns="0" bIns="0" rIns="0">
            <a:spAutoFit/>
          </a:bodyPr>
          <a:lstStyle/>
          <a:p>
            <a:pPr marL="561345" indent="-280673" lvl="1">
              <a:lnSpc>
                <a:spcPts val="3640"/>
              </a:lnSpc>
              <a:buFont typeface="Arial"/>
              <a:buChar char="•"/>
            </a:pPr>
            <a:r>
              <a:rPr lang="en-US" sz="2600" spc="260">
                <a:solidFill>
                  <a:srgbClr val="000000"/>
                </a:solidFill>
                <a:latin typeface="Lato Bold"/>
              </a:rPr>
              <a:t>CORRELATION MATRIX :</a:t>
            </a:r>
          </a:p>
          <a:p>
            <a:pPr>
              <a:lnSpc>
                <a:spcPts val="3640"/>
              </a:lnSpc>
            </a:pPr>
            <a:r>
              <a:rPr lang="en-US" sz="2600" spc="260">
                <a:solidFill>
                  <a:srgbClr val="000000"/>
                </a:solidFill>
                <a:latin typeface="Lato Bold"/>
              </a:rPr>
              <a:t>         </a:t>
            </a:r>
            <a:r>
              <a:rPr lang="en-US" sz="2600" spc="260">
                <a:solidFill>
                  <a:srgbClr val="000000"/>
                </a:solidFill>
                <a:latin typeface="Lato"/>
              </a:rPr>
              <a:t>It is easy to see that there is no single feature that has a very high correlation with our outcome value. Some of the features have a negative correlation with the outcome value and some have positive.</a:t>
            </a:r>
          </a:p>
        </p:txBody>
      </p:sp>
      <p:sp>
        <p:nvSpPr>
          <p:cNvPr name="TextBox 14" id="14"/>
          <p:cNvSpPr txBox="true"/>
          <p:nvPr/>
        </p:nvSpPr>
        <p:spPr>
          <a:xfrm rot="0">
            <a:off x="4262455" y="4476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EDA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6281621" y="2598162"/>
            <a:ext cx="5090677" cy="5090677"/>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690217" y="-4146860"/>
            <a:ext cx="5070743" cy="507074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2988210" y="4232037"/>
            <a:ext cx="11684245" cy="5912088"/>
          </a:xfrm>
          <a:prstGeom prst="rect">
            <a:avLst/>
          </a:prstGeom>
        </p:spPr>
      </p:pic>
      <p:sp>
        <p:nvSpPr>
          <p:cNvPr name="TextBox 13" id="13"/>
          <p:cNvSpPr txBox="true"/>
          <p:nvPr/>
        </p:nvSpPr>
        <p:spPr>
          <a:xfrm rot="0">
            <a:off x="1028700" y="1721248"/>
            <a:ext cx="16470288" cy="2184399"/>
          </a:xfrm>
          <a:prstGeom prst="rect">
            <a:avLst/>
          </a:prstGeom>
        </p:spPr>
        <p:txBody>
          <a:bodyPr anchor="t" rtlCol="false" tIns="0" lIns="0" bIns="0" rIns="0">
            <a:spAutoFit/>
          </a:bodyPr>
          <a:lstStyle/>
          <a:p>
            <a:pPr marL="539756" indent="-269878" lvl="1">
              <a:lnSpc>
                <a:spcPts val="3500"/>
              </a:lnSpc>
              <a:buFont typeface="Arial"/>
              <a:buChar char="•"/>
            </a:pPr>
            <a:r>
              <a:rPr lang="en-US" sz="2500" spc="250">
                <a:solidFill>
                  <a:srgbClr val="000000"/>
                </a:solidFill>
                <a:latin typeface="Lato Bold"/>
              </a:rPr>
              <a:t>SKEW OF DATA :</a:t>
            </a:r>
          </a:p>
          <a:p>
            <a:pPr>
              <a:lnSpc>
                <a:spcPts val="3500"/>
              </a:lnSpc>
            </a:pPr>
            <a:r>
              <a:rPr lang="en-US" sz="2500" spc="250">
                <a:solidFill>
                  <a:srgbClr val="000000"/>
                </a:solidFill>
                <a:latin typeface="Lato Bold"/>
              </a:rPr>
              <a:t>         </a:t>
            </a:r>
            <a:r>
              <a:rPr lang="en-US" sz="2500" spc="250">
                <a:solidFill>
                  <a:srgbClr val="000000"/>
                </a:solidFill>
                <a:latin typeface="Lato"/>
              </a:rPr>
              <a:t>It shows how each feature and label is distributed along different ranges, which further confirms the need for scaling. It basically means that each of these is actually a categorical variable. We will need to handle these categorical variables before applying Machine Learning. Our outcome labels have two classes, 0 for no disease and 1 for disease.</a:t>
            </a:r>
          </a:p>
        </p:txBody>
      </p:sp>
      <p:sp>
        <p:nvSpPr>
          <p:cNvPr name="TextBox 14" id="14"/>
          <p:cNvSpPr txBox="true"/>
          <p:nvPr/>
        </p:nvSpPr>
        <p:spPr>
          <a:xfrm rot="0">
            <a:off x="4262455" y="4476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EDA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009090" y="8804882"/>
            <a:ext cx="1983099" cy="7003700"/>
            <a:chOff x="0" y="0"/>
            <a:chExt cx="862154" cy="3044866"/>
          </a:xfrm>
        </p:grpSpPr>
        <p:sp>
          <p:nvSpPr>
            <p:cNvPr name="Freeform 5" id="5"/>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6" id="6"/>
          <p:cNvGrpSpPr/>
          <p:nvPr/>
        </p:nvGrpSpPr>
        <p:grpSpPr>
          <a:xfrm rot="2700000">
            <a:off x="11681933" y="-4143429"/>
            <a:ext cx="5087312" cy="5087312"/>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8" id="8"/>
          <p:cNvGrpSpPr/>
          <p:nvPr/>
        </p:nvGrpSpPr>
        <p:grpSpPr>
          <a:xfrm rot="5400000">
            <a:off x="-1309" y="1309"/>
            <a:ext cx="1635964" cy="1633346"/>
            <a:chOff x="0" y="0"/>
            <a:chExt cx="6350000" cy="6339840"/>
          </a:xfrm>
        </p:grpSpPr>
        <p:sp>
          <p:nvSpPr>
            <p:cNvPr name="Freeform 9" id="9"/>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0" id="10"/>
          <p:cNvPicPr>
            <a:picLocks noChangeAspect="true"/>
          </p:cNvPicPr>
          <p:nvPr/>
        </p:nvPicPr>
        <p:blipFill>
          <a:blip r:embed="rId2"/>
          <a:srcRect l="0" t="0" r="0" b="0"/>
          <a:stretch>
            <a:fillRect/>
          </a:stretch>
        </p:blipFill>
        <p:spPr>
          <a:xfrm flipH="false" flipV="false" rot="0">
            <a:off x="3743053" y="3512323"/>
            <a:ext cx="10174560" cy="6774677"/>
          </a:xfrm>
          <a:prstGeom prst="rect">
            <a:avLst/>
          </a:prstGeom>
        </p:spPr>
      </p:pic>
      <p:grpSp>
        <p:nvGrpSpPr>
          <p:cNvPr name="Group 11" id="11"/>
          <p:cNvGrpSpPr/>
          <p:nvPr/>
        </p:nvGrpSpPr>
        <p:grpSpPr>
          <a:xfrm rot="2700000">
            <a:off x="15361560" y="2217060"/>
            <a:ext cx="5852880" cy="5852880"/>
            <a:chOff x="0" y="0"/>
            <a:chExt cx="1913890" cy="1913890"/>
          </a:xfrm>
        </p:grpSpPr>
        <p:sp>
          <p:nvSpPr>
            <p:cNvPr name="Freeform 12" id="12"/>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name="TextBox 13" id="13"/>
          <p:cNvSpPr txBox="true"/>
          <p:nvPr/>
        </p:nvSpPr>
        <p:spPr>
          <a:xfrm rot="0">
            <a:off x="1028700" y="1730773"/>
            <a:ext cx="16470288" cy="1718944"/>
          </a:xfrm>
          <a:prstGeom prst="rect">
            <a:avLst/>
          </a:prstGeom>
        </p:spPr>
        <p:txBody>
          <a:bodyPr anchor="t" rtlCol="false" tIns="0" lIns="0" bIns="0" rIns="0">
            <a:spAutoFit/>
          </a:bodyPr>
          <a:lstStyle/>
          <a:p>
            <a:pPr marL="518166" indent="-259083" lvl="1">
              <a:lnSpc>
                <a:spcPts val="3360"/>
              </a:lnSpc>
              <a:buFont typeface="Arial"/>
              <a:buChar char="•"/>
            </a:pPr>
            <a:r>
              <a:rPr lang="en-US" sz="2400" spc="240">
                <a:solidFill>
                  <a:srgbClr val="000000"/>
                </a:solidFill>
                <a:latin typeface="Lato Bold"/>
              </a:rPr>
              <a:t>BAR PLOT FOR OUTCOME CLASS :</a:t>
            </a:r>
          </a:p>
          <a:p>
            <a:pPr>
              <a:lnSpc>
                <a:spcPts val="3500"/>
              </a:lnSpc>
            </a:pPr>
            <a:r>
              <a:rPr lang="en-US" sz="2500" spc="250">
                <a:solidFill>
                  <a:srgbClr val="000000"/>
                </a:solidFill>
                <a:latin typeface="Lato"/>
              </a:rPr>
              <a:t>         The below graph shows that the data is biased toward data points having outcome values of 0 which means that diabetes was not present actually. The number of non-diabetics is almost twice the number of diabetic patients.</a:t>
            </a:r>
          </a:p>
        </p:txBody>
      </p:sp>
      <p:sp>
        <p:nvSpPr>
          <p:cNvPr name="TextBox 14" id="14"/>
          <p:cNvSpPr txBox="true"/>
          <p:nvPr/>
        </p:nvSpPr>
        <p:spPr>
          <a:xfrm rot="0">
            <a:off x="4262455" y="4476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EDA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759397" y="-4175515"/>
            <a:ext cx="4932383" cy="4932383"/>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1461862" y="4232037"/>
            <a:ext cx="15603964" cy="4767497"/>
          </a:xfrm>
          <a:prstGeom prst="rect">
            <a:avLst/>
          </a:prstGeom>
        </p:spPr>
      </p:pic>
      <p:sp>
        <p:nvSpPr>
          <p:cNvPr name="TextBox 13" id="13"/>
          <p:cNvSpPr txBox="true"/>
          <p:nvPr/>
        </p:nvSpPr>
        <p:spPr>
          <a:xfrm rot="0">
            <a:off x="1028700" y="1721248"/>
            <a:ext cx="16470288" cy="3069590"/>
          </a:xfrm>
          <a:prstGeom prst="rect">
            <a:avLst/>
          </a:prstGeom>
        </p:spPr>
        <p:txBody>
          <a:bodyPr anchor="t" rtlCol="false" tIns="0" lIns="0" bIns="0" rIns="0">
            <a:spAutoFit/>
          </a:bodyPr>
          <a:lstStyle/>
          <a:p>
            <a:pPr marL="626114" indent="-313057" lvl="1">
              <a:lnSpc>
                <a:spcPts val="4060"/>
              </a:lnSpc>
              <a:buFont typeface="Arial"/>
              <a:buChar char="•"/>
            </a:pPr>
            <a:r>
              <a:rPr lang="en-US" sz="2900" spc="290">
                <a:solidFill>
                  <a:srgbClr val="000000"/>
                </a:solidFill>
                <a:latin typeface="Lato Bold"/>
              </a:rPr>
              <a:t>DATA CLEANING :</a:t>
            </a:r>
          </a:p>
          <a:p>
            <a:pPr>
              <a:lnSpc>
                <a:spcPts val="4060"/>
              </a:lnSpc>
            </a:pPr>
            <a:r>
              <a:rPr lang="en-US" sz="2900" spc="290">
                <a:solidFill>
                  <a:srgbClr val="000000"/>
                </a:solidFill>
                <a:latin typeface="Lato"/>
              </a:rPr>
              <a:t>         Replacing the 0 values from['Glucose', 'BloodPressure', 'SkinThickness', 'Insulin', 'BMI'] by NaN. To fill these Nan values the data distribution needs to be understood.</a:t>
            </a:r>
          </a:p>
          <a:p>
            <a:pPr>
              <a:lnSpc>
                <a:spcPts val="4060"/>
              </a:lnSpc>
            </a:pPr>
          </a:p>
          <a:p>
            <a:pPr>
              <a:lnSpc>
                <a:spcPts val="4060"/>
              </a:lnSpc>
            </a:pPr>
          </a:p>
        </p:txBody>
      </p:sp>
      <p:sp>
        <p:nvSpPr>
          <p:cNvPr name="TextBox 14" id="14"/>
          <p:cNvSpPr txBox="true"/>
          <p:nvPr/>
        </p:nvSpPr>
        <p:spPr>
          <a:xfrm rot="0">
            <a:off x="4262455" y="4476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EDA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8565195" y="3335157"/>
            <a:ext cx="3616685" cy="3616685"/>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5009090" y="8804882"/>
            <a:ext cx="1983099" cy="7003700"/>
            <a:chOff x="0" y="0"/>
            <a:chExt cx="862154" cy="3044866"/>
          </a:xfrm>
        </p:grpSpPr>
        <p:sp>
          <p:nvSpPr>
            <p:cNvPr name="Freeform 7" id="7"/>
            <p:cNvSpPr/>
            <p:nvPr/>
          </p:nvSpPr>
          <p:spPr>
            <a:xfrm>
              <a:off x="0" y="0"/>
              <a:ext cx="862154" cy="3044866"/>
            </a:xfrm>
            <a:custGeom>
              <a:avLst/>
              <a:gdLst/>
              <a:ahLst/>
              <a:cxnLst/>
              <a:rect r="r" b="b" t="t" l="l"/>
              <a:pathLst>
                <a:path h="3044866" w="862154">
                  <a:moveTo>
                    <a:pt x="0" y="0"/>
                  </a:moveTo>
                  <a:lnTo>
                    <a:pt x="0" y="3044866"/>
                  </a:lnTo>
                  <a:lnTo>
                    <a:pt x="862154" y="3044866"/>
                  </a:lnTo>
                  <a:lnTo>
                    <a:pt x="862154" y="0"/>
                  </a:lnTo>
                  <a:lnTo>
                    <a:pt x="0" y="0"/>
                  </a:lnTo>
                  <a:close/>
                  <a:moveTo>
                    <a:pt x="801194" y="2983906"/>
                  </a:moveTo>
                  <a:lnTo>
                    <a:pt x="59690" y="2983906"/>
                  </a:lnTo>
                  <a:lnTo>
                    <a:pt x="59690" y="59690"/>
                  </a:lnTo>
                  <a:lnTo>
                    <a:pt x="801194" y="59690"/>
                  </a:lnTo>
                  <a:lnTo>
                    <a:pt x="801194" y="2983906"/>
                  </a:lnTo>
                  <a:close/>
                </a:path>
              </a:pathLst>
            </a:custGeom>
            <a:solidFill>
              <a:srgbClr val="2B4A9D"/>
            </a:solidFill>
          </p:spPr>
        </p:sp>
      </p:grpSp>
      <p:grpSp>
        <p:nvGrpSpPr>
          <p:cNvPr name="Group 8" id="8"/>
          <p:cNvGrpSpPr/>
          <p:nvPr/>
        </p:nvGrpSpPr>
        <p:grpSpPr>
          <a:xfrm rot="2700000">
            <a:off x="11809755" y="-4196374"/>
            <a:ext cx="4831667" cy="4831667"/>
            <a:chOff x="0" y="0"/>
            <a:chExt cx="1913890" cy="1913890"/>
          </a:xfrm>
        </p:grpSpPr>
        <p:sp>
          <p:nvSpPr>
            <p:cNvPr name="Freeform 9" id="9"/>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5400000">
            <a:off x="-1309" y="1309"/>
            <a:ext cx="1635964" cy="1633346"/>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12" id="12"/>
          <p:cNvPicPr>
            <a:picLocks noChangeAspect="true"/>
          </p:cNvPicPr>
          <p:nvPr/>
        </p:nvPicPr>
        <p:blipFill>
          <a:blip r:embed="rId2"/>
          <a:srcRect l="0" t="0" r="0" b="0"/>
          <a:stretch>
            <a:fillRect/>
          </a:stretch>
        </p:blipFill>
        <p:spPr>
          <a:xfrm flipH="false" flipV="false" rot="0">
            <a:off x="2335336" y="1638300"/>
            <a:ext cx="13617328" cy="8850041"/>
          </a:xfrm>
          <a:prstGeom prst="rect">
            <a:avLst/>
          </a:prstGeom>
        </p:spPr>
      </p:pic>
      <p:sp>
        <p:nvSpPr>
          <p:cNvPr name="TextBox 13" id="13"/>
          <p:cNvSpPr txBox="true"/>
          <p:nvPr/>
        </p:nvSpPr>
        <p:spPr>
          <a:xfrm rot="0">
            <a:off x="4262455" y="447675"/>
            <a:ext cx="913575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EDA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DAFRJU7K_0k</dc:identifier>
  <dcterms:modified xsi:type="dcterms:W3CDTF">2011-08-01T06:04:30Z</dcterms:modified>
  <cp:revision>1</cp:revision>
  <dc:title>DiAbetes</dc:title>
</cp:coreProperties>
</file>