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14"/>
  </p:notesMasterIdLst>
  <p:sldIdLst>
    <p:sldId id="256" r:id="rId3"/>
    <p:sldId id="266" r:id="rId4"/>
    <p:sldId id="278" r:id="rId5"/>
    <p:sldId id="302" r:id="rId6"/>
    <p:sldId id="307" r:id="rId7"/>
    <p:sldId id="328" r:id="rId8"/>
    <p:sldId id="330" r:id="rId9"/>
    <p:sldId id="331" r:id="rId10"/>
    <p:sldId id="308" r:id="rId11"/>
    <p:sldId id="329" r:id="rId12"/>
    <p:sldId id="32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BC91"/>
    <a:srgbClr val="010A13"/>
    <a:srgbClr val="8D6D3E"/>
    <a:srgbClr val="CAC7A2"/>
    <a:srgbClr val="430C2C"/>
    <a:srgbClr val="052035"/>
    <a:srgbClr val="4D0A2B"/>
    <a:srgbClr val="B10B1F"/>
    <a:srgbClr val="919191"/>
    <a:srgbClr val="3C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5316" autoAdjust="0"/>
  </p:normalViewPr>
  <p:slideViewPr>
    <p:cSldViewPr snapToGrid="0">
      <p:cViewPr varScale="1">
        <p:scale>
          <a:sx n="62" d="100"/>
          <a:sy n="62" d="100"/>
        </p:scale>
        <p:origin x="11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D2472AF-A0E2-497A-9C64-CEEA312F355D}" type="datetimeFigureOut">
              <a:rPr lang="zh-CN" altLang="en-US" smtClean="0"/>
              <a:pPr/>
              <a:t>2022/2/1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DAA9E1F-4E78-4B42-AA19-9F57A79F734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5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2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8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533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9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8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76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72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42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3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6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8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5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378847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05F9E-E3BF-4D55-9B21-0CA8CF92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E158B01-1B94-410B-955F-6A222A70BF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5DDF11-6287-4228-B667-2336053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5C292-412B-4065-AC0A-580E49F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A3A7E1F-F86D-4EC0-8623-A67CB04E39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33974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4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Roster Management system</a:t>
            </a:r>
            <a:endParaRPr lang="zh-CN" altLang="en-US" sz="72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5291" y="4024878"/>
            <a:ext cx="3533550" cy="1596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Aft>
                <a:spcPts val="600"/>
              </a:spcAft>
            </a:pPr>
            <a:r>
              <a:rPr lang="en-AU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Datong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Chihyen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Bandana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Deepin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Kishan</a:t>
            </a:r>
            <a:endParaRPr lang="en-AU" altLang="zh-CN" sz="2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CBBC9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8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473433" cy="613162"/>
            <a:chOff x="194266" y="321621"/>
            <a:chExt cx="2473433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Conclusion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Task and training are uploaded on the website to observe previous work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all information like note, place, attachment, time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can access their roaster via phone and will get update of everything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staff with related insight that can be used to make decision</a:t>
            </a:r>
          </a:p>
          <a:p>
            <a:endParaRPr lang="en-AU" dirty="0"/>
          </a:p>
        </p:txBody>
      </p:sp>
      <p:pic>
        <p:nvPicPr>
          <p:cNvPr id="33" name="Picture 2" descr="How to Make a Monthly Work Schedule Template | Wrike">
            <a:extLst>
              <a:ext uri="{FF2B5EF4-FFF2-40B4-BE49-F238E27FC236}">
                <a16:creationId xmlns:a16="http://schemas.microsoft.com/office/drawing/2014/main" id="{751DF18C-B666-4FAE-8AB0-A231D9D5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71041"/>
            <a:ext cx="380492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6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THANK YOU</a:t>
            </a:r>
            <a:endParaRPr lang="zh-CN" altLang="en-US" sz="8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6DBA26-3A6A-4FBE-A02F-48771D89FF24}"/>
              </a:ext>
            </a:extLst>
          </p:cNvPr>
          <p:cNvSpPr txBox="1"/>
          <p:nvPr/>
        </p:nvSpPr>
        <p:spPr>
          <a:xfrm>
            <a:off x="4459626" y="4151767"/>
            <a:ext cx="3444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Any question?</a:t>
            </a:r>
            <a:endParaRPr lang="zh-CN" alt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/>
        </p:nvSpPr>
        <p:spPr>
          <a:xfrm>
            <a:off x="4087280" y="3554150"/>
            <a:ext cx="7026872" cy="352635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Final requirements, design proposal, project management approach based on project is included,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Roaster management system is web-based software that lets manage availability of workforce and allocate work to them,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Helps to create rostering rules, manage roasters update and create availability reports,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User friendly, simple and flexible website and allow both client and contractors to view and manage roasters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Enables to create roasters , assign different staff to different shifts and edit the shifts of the staffs</a:t>
            </a:r>
          </a:p>
          <a:p>
            <a:pPr>
              <a:lnSpc>
                <a:spcPct val="125000"/>
              </a:lnSpc>
            </a:pPr>
            <a:endParaRPr lang="en-US" sz="2000" b="1" dirty="0">
              <a:solidFill>
                <a:srgbClr val="CBBC91"/>
              </a:solidFill>
              <a:cs typeface="+mn-ea"/>
              <a:sym typeface="+mn-lt"/>
            </a:endParaRPr>
          </a:p>
        </p:txBody>
      </p:sp>
      <p:sp>
        <p:nvSpPr>
          <p:cNvPr id="22" name="Rechteck 1"/>
          <p:cNvSpPr/>
          <p:nvPr/>
        </p:nvSpPr>
        <p:spPr>
          <a:xfrm>
            <a:off x="-4247" y="-12040"/>
            <a:ext cx="12196247" cy="34315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649" b="583"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de-DE" sz="900" dirty="0">
              <a:solidFill>
                <a:srgbClr val="F9F9F9"/>
              </a:solidFill>
              <a:latin typeface="Calibri" panose="020F0502020204030204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95586" y="3554150"/>
            <a:ext cx="2291862" cy="659122"/>
          </a:xfrm>
          <a:prstGeom prst="rect">
            <a:avLst/>
          </a:prstGeom>
        </p:spPr>
        <p:txBody>
          <a:bodyPr vert="horz" l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rgbClr val="CBBC91"/>
                </a:solidFill>
                <a:latin typeface="+mn-lt"/>
                <a:ea typeface="微软雅黑" panose="020B0503020204020204" pitchFamily="34" charset="-122"/>
                <a:cs typeface="+mn-ea"/>
              </a:rPr>
              <a:t>Introduction</a:t>
            </a:r>
            <a:endParaRPr lang="en-US" altLang="zh-CN" sz="2400" b="1" dirty="0">
              <a:solidFill>
                <a:srgbClr val="CBBC9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5400000">
            <a:off x="2986052" y="4635716"/>
            <a:ext cx="186616" cy="235052"/>
          </a:xfrm>
          <a:prstGeom prst="triangle">
            <a:avLst/>
          </a:prstGeom>
          <a:solidFill>
            <a:srgbClr val="CBBC9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77848" y="2640751"/>
            <a:ext cx="1927337" cy="1556344"/>
          </a:xfrm>
          <a:prstGeom prst="rect">
            <a:avLst/>
          </a:prstGeom>
          <a:noFill/>
          <a:ln w="50800">
            <a:solidFill>
              <a:srgbClr val="CBBC91"/>
            </a:solidFill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A31755-479E-4DB0-BA09-4B6AAC0970C9}"/>
              </a:ext>
            </a:extLst>
          </p:cNvPr>
          <p:cNvSpPr/>
          <p:nvPr/>
        </p:nvSpPr>
        <p:spPr>
          <a:xfrm>
            <a:off x="277912" y="3270549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01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006839" y="1790700"/>
            <a:ext cx="10178321" cy="4165599"/>
          </a:xfrm>
          <a:prstGeom prst="rect">
            <a:avLst/>
          </a:prstGeom>
          <a:solidFill>
            <a:srgbClr val="CBBC9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61465" y="2333452"/>
            <a:ext cx="8785864" cy="72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noProof="1"/>
              <a:t>1. Target</a:t>
            </a:r>
          </a:p>
          <a:p>
            <a:r>
              <a:rPr lang="en-US" altLang="zh-CN" sz="2800" noProof="1"/>
              <a:t>In order to better manage human resources and communicate work goals more conveniently.</a:t>
            </a:r>
          </a:p>
          <a:p>
            <a:r>
              <a:rPr lang="en-US" altLang="zh-CN" sz="2800" noProof="1"/>
              <a:t>2. Platform</a:t>
            </a:r>
          </a:p>
          <a:p>
            <a:r>
              <a:rPr lang="en-US" altLang="zh-CN" sz="2800" noProof="1"/>
              <a:t>The system will be done in the form of a web page containing a database. Basic operations can be done through devices such as mobile phones or tablets.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61552" y="552767"/>
            <a:ext cx="2650732" cy="613162"/>
            <a:chOff x="194266" y="321621"/>
            <a:chExt cx="2650732" cy="613162"/>
          </a:xfrm>
        </p:grpSpPr>
        <p:grpSp>
          <p:nvGrpSpPr>
            <p:cNvPr id="40" name="组合 39"/>
            <p:cNvGrpSpPr/>
            <p:nvPr/>
          </p:nvGrpSpPr>
          <p:grpSpPr>
            <a:xfrm>
              <a:off x="1016260" y="398715"/>
              <a:ext cx="1828738" cy="523220"/>
              <a:chOff x="1016260" y="286054"/>
              <a:chExt cx="1828738" cy="523220"/>
            </a:xfrm>
          </p:grpSpPr>
          <p:sp>
            <p:nvSpPr>
              <p:cNvPr id="42" name="TextBox 6">
                <a:extLst>
                  <a:ext uri="{FF2B5EF4-FFF2-40B4-BE49-F238E27FC236}">
                    <a16:creationId xmlns:a16="http://schemas.microsoft.com/office/drawing/2014/main" id="{8083E77C-E488-400A-8503-359C6655BD40}"/>
                  </a:ext>
                </a:extLst>
              </p:cNvPr>
              <p:cNvSpPr txBox="1"/>
              <p:nvPr/>
            </p:nvSpPr>
            <p:spPr>
              <a:xfrm>
                <a:off x="1108625" y="286054"/>
                <a:ext cx="1736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r>
                  <a:rPr lang="en-US" altLang="zh-CN" sz="2000" dirty="0">
                    <a:solidFill>
                      <a:srgbClr val="CBBC91"/>
                    </a:solidFill>
                    <a:latin typeface="Aparajita" panose="020B0604020202020204" pitchFamily="34" charset="0"/>
                    <a:ea typeface="思源黑体" panose="020B0500000000000000" pitchFamily="34" charset="-122"/>
                    <a:cs typeface="Aparajita" panose="020B0604020202020204" pitchFamily="34" charset="0"/>
                  </a:rPr>
                  <a:t>Final requirements</a:t>
                </a:r>
                <a:endParaRPr lang="en-US" altLang="zh-CN" sz="2000" dirty="0">
                  <a:solidFill>
                    <a:srgbClr val="CBBC91"/>
                  </a:solidFill>
                  <a:latin typeface="Aparajita" panose="020B0604020202020204" pitchFamily="34" charset="0"/>
                  <a:ea typeface="思源黑体" panose="020B0500000000000000" pitchFamily="34" charset="-122"/>
                  <a:cs typeface="Aparajita" panose="020B0604020202020204" pitchFamily="34" charset="0"/>
                  <a:sym typeface="+mn-lt"/>
                </a:endParaRPr>
              </a:p>
            </p:txBody>
          </p:sp>
          <p:sp>
            <p:nvSpPr>
              <p:cNvPr id="43" name="TextBox 7">
                <a:extLst>
                  <a:ext uri="{FF2B5EF4-FFF2-40B4-BE49-F238E27FC236}">
                    <a16:creationId xmlns:a16="http://schemas.microsoft.com/office/drawing/2014/main" id="{BAF49D56-8FCD-4804-8411-594F1BC85F38}"/>
                  </a:ext>
                </a:extLst>
              </p:cNvPr>
              <p:cNvSpPr txBox="1"/>
              <p:nvPr/>
            </p:nvSpPr>
            <p:spPr>
              <a:xfrm>
                <a:off x="1016260" y="286054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endParaRPr lang="zh-CN" altLang="en-US" sz="2800" dirty="0">
                  <a:solidFill>
                    <a:srgbClr val="CBBC9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DDEF92AB-ECBF-4BC6-851A-C74C7CEB3151}"/>
              </a:ext>
            </a:extLst>
          </p:cNvPr>
          <p:cNvSpPr txBox="1"/>
          <p:nvPr/>
        </p:nvSpPr>
        <p:spPr>
          <a:xfrm>
            <a:off x="545432" y="705853"/>
            <a:ext cx="1010652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work process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registered an account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Log in to your account and fill in the working hours for each day of the week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enter the dashboard page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create work items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Select an employee's work item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Calculate the weekly working hours of employees and calculate their wages.</a:t>
            </a:r>
          </a:p>
          <a:p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581582" y="611388"/>
            <a:ext cx="137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</a:rPr>
              <a:t>Sitemap</a:t>
            </a:r>
            <a:endParaRPr lang="zh-CN" altLang="en-US" sz="2800" dirty="0">
              <a:solidFill>
                <a:srgbClr val="CBBC91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20DC6D6-8C34-4114-B882-53B2F59A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6" y="1702176"/>
            <a:ext cx="695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1. System Perspective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External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Interaction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Structural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Behavioral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2. UML Diagram Type </a:t>
            </a:r>
            <a:endParaRPr lang="en-US" sz="2200" b="1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Activity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Use case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Sequence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Class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State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C0CB6-492C-4CDF-81B1-84AF44091088}"/>
              </a:ext>
            </a:extLst>
          </p:cNvPr>
          <p:cNvSpPr txBox="1"/>
          <p:nvPr/>
        </p:nvSpPr>
        <p:spPr>
          <a:xfrm>
            <a:off x="2854445" y="639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F2C7B9B2-D892-4301-AF18-D3C968B8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2345918"/>
            <a:ext cx="3629929" cy="3839975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027DCE3-FD79-4F0F-B403-AE326BF1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55" y="2345918"/>
            <a:ext cx="2565866" cy="3839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0F6DE-E51B-44D2-91B7-92EF8A91D7CB}"/>
              </a:ext>
            </a:extLst>
          </p:cNvPr>
          <p:cNvSpPr txBox="1"/>
          <p:nvPr/>
        </p:nvSpPr>
        <p:spPr>
          <a:xfrm>
            <a:off x="4572211" y="62486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Behavioural 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939E1-E26D-4404-AFDD-E8CC46F70931}"/>
              </a:ext>
            </a:extLst>
          </p:cNvPr>
          <p:cNvSpPr txBox="1"/>
          <p:nvPr/>
        </p:nvSpPr>
        <p:spPr>
          <a:xfrm>
            <a:off x="1070422" y="62486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Diagram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9C1588-3BCC-4AE8-852E-B6D835FEB0A6}"/>
              </a:ext>
            </a:extLst>
          </p:cNvPr>
          <p:cNvSpPr/>
          <p:nvPr/>
        </p:nvSpPr>
        <p:spPr>
          <a:xfrm>
            <a:off x="375040" y="359313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03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1559721" cy="613162"/>
            <a:chOff x="194266" y="321621"/>
            <a:chExt cx="155972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WBS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72F40E-2670-4EC0-AD7C-DF8884D4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9" y="1938524"/>
            <a:ext cx="10552381" cy="2980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7C989E-1222-4C67-905D-C53C4BA65744}"/>
              </a:ext>
            </a:extLst>
          </p:cNvPr>
          <p:cNvSpPr txBox="1"/>
          <p:nvPr/>
        </p:nvSpPr>
        <p:spPr>
          <a:xfrm>
            <a:off x="700473" y="5107709"/>
            <a:ext cx="51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https://ict505436.monday.com/boards/2223686165/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601481" cy="613162"/>
            <a:chOff x="194266" y="321621"/>
            <a:chExt cx="260148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90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Tools to use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Miro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Monday</a:t>
            </a: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Whatsapp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Github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23D5-6577-465B-B8E5-D70B9011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18" y="2995180"/>
            <a:ext cx="3865596" cy="20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4358949" cy="613162"/>
            <a:chOff x="194266" y="321621"/>
            <a:chExt cx="4358949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3663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Writing to the Audience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Databases recorded with their availability and flexibility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delivers accurate time and detailed report and gives real time communication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management strategy is more effective and can be easily integrated into other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helps minimize mistakes and improve and increases work productivity</a:t>
            </a:r>
            <a:endParaRPr lang="en-AU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37" name="Picture 8" descr="Shift Roster Excel Template: How to Set it Up">
            <a:extLst>
              <a:ext uri="{FF2B5EF4-FFF2-40B4-BE49-F238E27FC236}">
                <a16:creationId xmlns:a16="http://schemas.microsoft.com/office/drawing/2014/main" id="{3C23EE54-1849-4B9F-888A-8891B80F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185036"/>
            <a:ext cx="4236720" cy="36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369</Words>
  <Application>Microsoft Office PowerPoint</Application>
  <PresentationFormat>宽屏</PresentationFormat>
  <Paragraphs>75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思源黑体</vt:lpstr>
      <vt:lpstr>Agency FB</vt:lpstr>
      <vt:lpstr>Aparajita</vt:lpstr>
      <vt:lpstr>Arial</vt:lpstr>
      <vt:lpstr>Arial Narrow</vt:lpstr>
      <vt:lpstr>Calibri</vt:lpstr>
      <vt:lpstr>Calibri Light</vt:lpstr>
      <vt:lpstr>Century Gothic</vt:lpstr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>LP3858</cp:lastModifiedBy>
  <cp:revision>113</cp:revision>
  <dcterms:created xsi:type="dcterms:W3CDTF">2020-06-09T08:26:45Z</dcterms:created>
  <dcterms:modified xsi:type="dcterms:W3CDTF">2022-02-01T12:12:02Z</dcterms:modified>
</cp:coreProperties>
</file>