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73" r:id="rId11"/>
    <p:sldId id="272" r:id="rId12"/>
    <p:sldId id="262" r:id="rId13"/>
    <p:sldId id="271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aleway SemiBold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d6a895a7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d6a895a7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e6847b8c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e6847b8c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c224ddaaf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3c224ddaaf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d256a7e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d256a7e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d256a7e0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d256a7e0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d256a7e0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3d256a7e09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e449f24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e449f24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42de69b7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42de69b7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d6a895a7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d6a895a77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70" cy="98686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430025" y="755950"/>
            <a:ext cx="3035833" cy="15427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Raleway"/>
                <a:ea typeface="Raleway"/>
                <a:cs typeface="Raleway"/>
                <a:sym typeface="Raleway"/>
              </a:rPr>
              <a:t>GESVOC</a:t>
            </a:r>
            <a:endParaRPr sz="4400" b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9" name="Google Shape;33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58700" cy="8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4275" y="0"/>
            <a:ext cx="1019725" cy="8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2"/>
          <p:cNvSpPr txBox="1"/>
          <p:nvPr/>
        </p:nvSpPr>
        <p:spPr>
          <a:xfrm>
            <a:off x="378122" y="3484007"/>
            <a:ext cx="69546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Subject: </a:t>
            </a: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CS357 SGP 4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Internal Mentor: </a:t>
            </a:r>
            <a:r>
              <a:rPr lang="en" dirty="0">
                <a:latin typeface="Barlow"/>
                <a:ea typeface="Barlow"/>
                <a:cs typeface="Barlow"/>
                <a:sym typeface="Barlow"/>
              </a:rPr>
              <a:t>Asst.</a:t>
            </a: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 Prof. Bela Shah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Group members: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20CS065 Kishan Prajapati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Light"/>
                <a:ea typeface="Barlow Light"/>
                <a:cs typeface="Barlow Light"/>
                <a:sym typeface="Barlow Light"/>
              </a:rPr>
              <a:t>20CS068 Pruthvi Raj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EE3DF-809A-5CC8-8223-BE874844D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DC4BF-7734-FBFB-39C7-24C03F2C3204}"/>
              </a:ext>
            </a:extLst>
          </p:cNvPr>
          <p:cNvSpPr txBox="1"/>
          <p:nvPr/>
        </p:nvSpPr>
        <p:spPr>
          <a:xfrm>
            <a:off x="289710" y="407899"/>
            <a:ext cx="45991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Barlow Light" panose="00000400000000000000" pitchFamily="2" charset="0"/>
              </a:rPr>
              <a:t>Voice Commands</a:t>
            </a:r>
          </a:p>
          <a:p>
            <a:endParaRPr lang="en-US" sz="1800" b="1" dirty="0">
              <a:latin typeface="Barlow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wake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bye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paste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find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list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launch gesture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stop gesture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arlow Light" panose="00000400000000000000" pitchFamily="2" charset="0"/>
              </a:rPr>
              <a:t>Cyber search </a:t>
            </a:r>
            <a:r>
              <a:rPr lang="en-IN" sz="1800" dirty="0" err="1">
                <a:latin typeface="Barlow Light" panose="00000400000000000000" pitchFamily="2" charset="0"/>
              </a:rPr>
              <a:t>github</a:t>
            </a:r>
            <a:endParaRPr lang="en-IN" sz="1800" dirty="0">
              <a:latin typeface="Barlow Light" panose="00000400000000000000" pitchFamily="2" charset="0"/>
            </a:endParaRP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2870-07E2-1663-DCFB-3BB0A667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17" y="282457"/>
            <a:ext cx="3238666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0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EE3DF-809A-5CC8-8223-BE874844D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5DF85-3F33-C582-31E5-C7348E05650B}"/>
              </a:ext>
            </a:extLst>
          </p:cNvPr>
          <p:cNvSpPr txBox="1"/>
          <p:nvPr/>
        </p:nvSpPr>
        <p:spPr>
          <a:xfrm>
            <a:off x="308029" y="187202"/>
            <a:ext cx="4599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rgbClr val="00B0F0"/>
                </a:solidFill>
              </a:rPr>
              <a:t>Implementation screenshots</a:t>
            </a:r>
            <a:endParaRPr lang="en-IN" sz="16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26C03-78F8-9B47-6B15-237496F31395}"/>
              </a:ext>
            </a:extLst>
          </p:cNvPr>
          <p:cNvSpPr txBox="1"/>
          <p:nvPr/>
        </p:nvSpPr>
        <p:spPr>
          <a:xfrm>
            <a:off x="236349" y="709623"/>
            <a:ext cx="3155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Barlow Light" panose="00000400000000000000" pitchFamily="2" charset="0"/>
              </a:rPr>
              <a:t>Gesture Recognition operations</a:t>
            </a:r>
          </a:p>
          <a:p>
            <a:endParaRPr lang="en-US" sz="1800" b="1" dirty="0">
              <a:latin typeface="Barlow Light" panose="00000400000000000000" pitchFamily="2" charset="0"/>
            </a:endParaRPr>
          </a:p>
          <a:p>
            <a:r>
              <a:rPr lang="en-US" sz="1800" dirty="0">
                <a:latin typeface="Barlow Light" panose="00000400000000000000" pitchFamily="2" charset="0"/>
              </a:rPr>
              <a:t>Control cursor</a:t>
            </a:r>
          </a:p>
          <a:p>
            <a:r>
              <a:rPr lang="en-US" sz="1800" dirty="0">
                <a:latin typeface="Barlow Light" panose="00000400000000000000" pitchFamily="2" charset="0"/>
              </a:rPr>
              <a:t>Brightness change (pinch)</a:t>
            </a:r>
          </a:p>
          <a:p>
            <a:r>
              <a:rPr lang="en-US" sz="1800" dirty="0">
                <a:latin typeface="Barlow Light" panose="00000400000000000000" pitchFamily="2" charset="0"/>
              </a:rPr>
              <a:t>Move file (grab from hand)</a:t>
            </a:r>
          </a:p>
          <a:p>
            <a:r>
              <a:rPr lang="en-US" sz="1800" dirty="0">
                <a:latin typeface="Barlow Light" panose="00000400000000000000" pitchFamily="2" charset="0"/>
              </a:rPr>
              <a:t>Mouse Right click (left finger)</a:t>
            </a:r>
          </a:p>
          <a:p>
            <a:r>
              <a:rPr lang="en-US" sz="1800" dirty="0">
                <a:latin typeface="Barlow Light" panose="00000400000000000000" pitchFamily="2" charset="0"/>
              </a:rPr>
              <a:t>Mouse Left click (right finger)</a:t>
            </a:r>
          </a:p>
          <a:p>
            <a:r>
              <a:rPr lang="en-US" sz="1800" dirty="0">
                <a:latin typeface="Barlow Light" panose="00000400000000000000" pitchFamily="2" charset="0"/>
              </a:rPr>
              <a:t>Close / open folders</a:t>
            </a:r>
          </a:p>
          <a:p>
            <a:r>
              <a:rPr lang="en-US" sz="1800" dirty="0">
                <a:latin typeface="Barlow Light" panose="00000400000000000000" pitchFamily="2" charset="0"/>
              </a:rPr>
              <a:t>select and drag (palm)</a:t>
            </a:r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F27DB-46CD-C781-505E-302CC8E62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50" y="635976"/>
            <a:ext cx="4165814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099700" cy="118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Tools and Technologies</a:t>
            </a:r>
            <a:endParaRPr sz="3600"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body" idx="1"/>
          </p:nvPr>
        </p:nvSpPr>
        <p:spPr>
          <a:xfrm>
            <a:off x="263471" y="1554048"/>
            <a:ext cx="80997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60020" indent="0">
              <a:buNone/>
            </a:pPr>
            <a:r>
              <a:rPr lang="en-US" sz="1800" dirty="0"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The tools and technologies used for developing this project are given as follows :</a:t>
            </a:r>
            <a:endParaRPr lang="en-IN" sz="1800" dirty="0"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Tools</a:t>
            </a:r>
            <a:r>
              <a:rPr lang="en-IN" sz="1800" b="1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VS code, Google APIs</a:t>
            </a:r>
            <a:endParaRPr lang="en-IN" sz="1800" dirty="0"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69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Technology</a:t>
            </a:r>
            <a:r>
              <a:rPr lang="en-IN" sz="1800" b="1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Python and its libraries such as Speech Recognition,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MediaPipe</a:t>
            </a:r>
            <a:r>
              <a:rPr lang="en-IN" sz="18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, NumPy,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WebBrowser</a:t>
            </a:r>
            <a:r>
              <a:rPr lang="en-IN" sz="18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 and</a:t>
            </a:r>
            <a:r>
              <a:rPr lang="en-IN" dirty="0">
                <a:solidFill>
                  <a:srgbClr val="000000"/>
                </a:solidFill>
                <a:latin typeface="Barlow Light" panose="00000400000000000000" pitchFamily="2" charset="0"/>
                <a:ea typeface="Times New Roman" panose="02020603050405020304" pitchFamily="18" charset="0"/>
              </a:rPr>
              <a:t> HTML, CSS, JS for GUI</a:t>
            </a:r>
            <a:r>
              <a:rPr lang="en-IN" sz="1800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 .</a:t>
            </a:r>
            <a:endParaRPr lang="en-IN" sz="1800" dirty="0"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410" name="Google Shape;410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title"/>
          </p:nvPr>
        </p:nvSpPr>
        <p:spPr>
          <a:xfrm>
            <a:off x="1651750" y="196797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You</a:t>
            </a:r>
            <a:endParaRPr sz="60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body" idx="1"/>
          </p:nvPr>
        </p:nvSpPr>
        <p:spPr>
          <a:xfrm>
            <a:off x="546692" y="915512"/>
            <a:ext cx="7727100" cy="374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Introduction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Problem Statement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Project Scope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Objective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Intended users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Module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Flowchart/ System flow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Implementation Screenshots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Technology to be used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/>
          </p:nvPr>
        </p:nvSpPr>
        <p:spPr>
          <a:xfrm>
            <a:off x="475702" y="241668"/>
            <a:ext cx="5640900" cy="6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br>
              <a:rPr lang="en" dirty="0"/>
            </a:br>
            <a:endParaRPr dirty="0"/>
          </a:p>
        </p:txBody>
      </p:sp>
      <p:sp>
        <p:nvSpPr>
          <p:cNvPr id="348" name="Google Shape;348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9" name="Google Shape;349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50" name="Google Shape;350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3649851" cy="5025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br>
              <a:rPr lang="en" dirty="0"/>
            </a:br>
            <a:endParaRPr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body" idx="1"/>
          </p:nvPr>
        </p:nvSpPr>
        <p:spPr>
          <a:xfrm>
            <a:off x="457200" y="1688300"/>
            <a:ext cx="7727100" cy="30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0" u="none" strike="noStrike" dirty="0">
                <a:solidFill>
                  <a:srgbClr val="7900FF"/>
                </a:solidFill>
                <a:effectLst/>
              </a:rPr>
              <a:t>GESVOC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 interface which makes human computer interaction simple by making use of Hand Gestures and Voice Commands.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GESVOC makes the interaction with PC with almost no direct contact.</a:t>
            </a: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All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/o operations can be virtually controlled by using static and dynamic hand gestures along with a voice assistant.</a:t>
            </a:r>
            <a:endParaRPr dirty="0"/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6219900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br>
              <a:rPr lang="en"/>
            </a:br>
            <a:endParaRPr/>
          </a:p>
        </p:txBody>
      </p:sp>
      <p:sp>
        <p:nvSpPr>
          <p:cNvPr id="388" name="Google Shape;388;p15"/>
          <p:cNvSpPr txBox="1">
            <a:spLocks noGrp="1"/>
          </p:cNvSpPr>
          <p:nvPr>
            <p:ph type="body" idx="1"/>
          </p:nvPr>
        </p:nvSpPr>
        <p:spPr>
          <a:xfrm>
            <a:off x="457200" y="1353200"/>
            <a:ext cx="7727100" cy="334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Difficulty while multitasking various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All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/o operations can be virtually controlled by using static and dynamic hand gestures along with a voice assistant which solves problem when dealing with multitasking.</a:t>
            </a:r>
            <a:r>
              <a:rPr lang="en-US" dirty="0"/>
              <a:t> 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89" name="Google Shape;389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457200" y="593525"/>
            <a:ext cx="8191800" cy="7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</a:t>
            </a:r>
            <a:br>
              <a:rPr lang="en" dirty="0"/>
            </a:br>
            <a:endParaRPr dirty="0"/>
          </a:p>
        </p:txBody>
      </p:sp>
      <p:sp>
        <p:nvSpPr>
          <p:cNvPr id="395" name="Google Shape;395;p16"/>
          <p:cNvSpPr txBox="1">
            <a:spLocks noGrp="1"/>
          </p:cNvSpPr>
          <p:nvPr>
            <p:ph type="body" idx="1"/>
          </p:nvPr>
        </p:nvSpPr>
        <p:spPr>
          <a:xfrm>
            <a:off x="457200" y="1353200"/>
            <a:ext cx="7727100" cy="334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60020" indent="0"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The scope of the above project is to develop a software system that integrates gesture recognition and voice commands to provide users with a more intuitive and natural way of interacting with their PCs. The system will require the use of advanced python libraries to interpret hand gestures and voice commands.</a:t>
            </a:r>
            <a:endParaRPr lang="en-IN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160020" indent="0"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The project scope will include the following:</a:t>
            </a:r>
            <a:endParaRPr lang="en-IN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Development of the software system for gesture recognition and voice command integration.</a:t>
            </a:r>
            <a:endParaRPr lang="en-IN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Implementation of various hand gestures for performing different actions.</a:t>
            </a:r>
            <a:endParaRPr lang="en-IN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Implementation of a wide range of voice commands for performing various tasks.</a:t>
            </a:r>
            <a:endParaRPr lang="en-IN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User interface design and user experience optimization.</a:t>
            </a:r>
            <a:endParaRPr lang="en-IN" sz="1600" dirty="0">
              <a:solidFill>
                <a:schemeClr val="tx1"/>
              </a:solidFill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tx1"/>
              </a:solidFill>
              <a:latin typeface="Barlow Light" panose="00000400000000000000" pitchFamily="2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 txBox="1">
            <a:spLocks noGrp="1"/>
          </p:cNvSpPr>
          <p:nvPr>
            <p:ph type="title"/>
          </p:nvPr>
        </p:nvSpPr>
        <p:spPr>
          <a:xfrm>
            <a:off x="457200" y="353301"/>
            <a:ext cx="8191800" cy="5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Objective</a:t>
            </a:r>
            <a:br>
              <a:rPr lang="en" sz="4000" dirty="0"/>
            </a:br>
            <a:endParaRPr sz="4000" dirty="0"/>
          </a:p>
        </p:txBody>
      </p:sp>
      <p:sp>
        <p:nvSpPr>
          <p:cNvPr id="402" name="Google Shape;402;p17"/>
          <p:cNvSpPr txBox="1">
            <a:spLocks noGrp="1"/>
          </p:cNvSpPr>
          <p:nvPr>
            <p:ph type="body" idx="1"/>
          </p:nvPr>
        </p:nvSpPr>
        <p:spPr>
          <a:xfrm>
            <a:off x="457200" y="1340173"/>
            <a:ext cx="7727100" cy="34500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The project has the potential to improve the user experience of PC use, particularly for individuals who prefer a more intuitive and natural way of interacting with technology. The system can also have applications in various industries, including healthcare, education, and entertainment, where hands-free operation and interactive interfaces are increasingly in demand.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Barlow Light" panose="00000400000000000000" pitchFamily="2" charset="0"/>
                <a:cs typeface="Times New Roman" panose="02020603050405020304" pitchFamily="18" charset="0"/>
              </a:rPr>
              <a:t>This project makes use advanced python libraries to recognize hand gestures and voice commands, which works smoothly without any additional hardware requirements</a:t>
            </a:r>
            <a:endParaRPr lang="en-IN" dirty="0">
              <a:effectLst/>
              <a:latin typeface="Barlow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Light" panose="00000400000000000000" pitchFamily="2" charset="0"/>
            </a:endParaRPr>
          </a:p>
        </p:txBody>
      </p:sp>
      <p:sp>
        <p:nvSpPr>
          <p:cNvPr id="403" name="Google Shape;403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5238427" cy="61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Intended users</a:t>
            </a:r>
            <a:endParaRPr sz="4600" dirty="0"/>
          </a:p>
        </p:txBody>
      </p:sp>
      <p:sp>
        <p:nvSpPr>
          <p:cNvPr id="416" name="Google Shape;416;p19"/>
          <p:cNvSpPr txBox="1">
            <a:spLocks noGrp="1"/>
          </p:cNvSpPr>
          <p:nvPr>
            <p:ph type="body" idx="1"/>
          </p:nvPr>
        </p:nvSpPr>
        <p:spPr>
          <a:xfrm>
            <a:off x="457200" y="1401875"/>
            <a:ext cx="3689100" cy="327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19" name="Google Shape;419;p19"/>
          <p:cNvSpPr txBox="1">
            <a:spLocks noGrp="1"/>
          </p:cNvSpPr>
          <p:nvPr>
            <p:ph type="body" idx="1"/>
          </p:nvPr>
        </p:nvSpPr>
        <p:spPr>
          <a:xfrm>
            <a:off x="511499" y="1414654"/>
            <a:ext cx="8020317" cy="327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Gamers who prefer a more immersive and interactive gaming experience.</a:t>
            </a:r>
            <a:endParaRPr lang="en-IN" sz="1800" dirty="0"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Students and teachers who use computers for online learning and presentations.</a:t>
            </a:r>
            <a:endParaRPr lang="en-IN" sz="1800" dirty="0"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Healthcare professionals who need to access patient records and medical software while maintaining a sterile environment.</a:t>
            </a:r>
            <a:endParaRPr lang="en-IN" sz="1800" dirty="0"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Barlow Light" panose="00000400000000000000" pitchFamily="2" charset="0"/>
                <a:ea typeface="Times New Roman" panose="02020603050405020304" pitchFamily="18" charset="0"/>
              </a:rPr>
              <a:t>Office workers who spend long hours on their computers and can benefit from a more ergonomic and natural way of interacting with their technology.</a:t>
            </a:r>
            <a:endParaRPr lang="en-IN" sz="1800" dirty="0">
              <a:effectLst/>
              <a:latin typeface="Barlow Light" panose="00000400000000000000" pitchFamily="2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Barlow Light" panose="000004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099700" cy="5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</a:t>
            </a:r>
            <a:endParaRPr dirty="0"/>
          </a:p>
        </p:txBody>
      </p:sp>
      <p:sp>
        <p:nvSpPr>
          <p:cNvPr id="440" name="Google Shape;440;p22"/>
          <p:cNvSpPr txBox="1">
            <a:spLocks noGrp="1"/>
          </p:cNvSpPr>
          <p:nvPr>
            <p:ph type="body" idx="1"/>
          </p:nvPr>
        </p:nvSpPr>
        <p:spPr>
          <a:xfrm>
            <a:off x="369501" y="1172000"/>
            <a:ext cx="8099700" cy="38184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latin typeface="Barlow"/>
                <a:ea typeface="Barlow"/>
                <a:cs typeface="Barlow"/>
                <a:sym typeface="Barlow"/>
              </a:rPr>
              <a:t>Gesture recognition:</a:t>
            </a:r>
            <a:endParaRPr sz="1600" b="1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This module is responsible for the action which will be performed based on the hand gestures of the user. Libraries used: </a:t>
            </a:r>
            <a:r>
              <a:rPr lang="en-US" sz="1600" dirty="0" err="1"/>
              <a:t>MediaPipe</a:t>
            </a:r>
            <a:r>
              <a:rPr lang="en-US" sz="1600" dirty="0"/>
              <a:t>(ML library for hand gestures), </a:t>
            </a:r>
            <a:r>
              <a:rPr lang="en-US" sz="1600" dirty="0" err="1"/>
              <a:t>Pyautogui</a:t>
            </a:r>
            <a:r>
              <a:rPr lang="en-US" sz="1600" dirty="0"/>
              <a:t>(Mouse control) , CV2(Camera access), </a:t>
            </a:r>
            <a:r>
              <a:rPr lang="en-US" sz="1600" dirty="0" err="1"/>
              <a:t>Pycaw</a:t>
            </a:r>
            <a:r>
              <a:rPr lang="en-US" sz="1600" dirty="0"/>
              <a:t> (image processing library). 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latin typeface="Barlow"/>
                <a:ea typeface="Barlow"/>
                <a:cs typeface="Barlow"/>
                <a:sym typeface="Barlow"/>
              </a:rPr>
              <a:t>Voice commands:</a:t>
            </a:r>
            <a:endParaRPr sz="1600" b="1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This module is responsible for the action which will be performed based on the voice commands given to system. Libraries used: Pyttsx3(text to speech), Speech Recognition(voice commands), OS(files), datetime, </a:t>
            </a:r>
            <a:r>
              <a:rPr lang="en-US" sz="1600" dirty="0" err="1"/>
              <a:t>webbrowser</a:t>
            </a:r>
            <a:r>
              <a:rPr lang="en-US" sz="1600" dirty="0"/>
              <a:t>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latin typeface="Barlow"/>
                <a:ea typeface="Barlow"/>
                <a:cs typeface="Barlow"/>
                <a:sym typeface="Barlow"/>
              </a:rPr>
              <a:t>Intergrating Gesture and Voice Commands:</a:t>
            </a:r>
            <a:endParaRPr sz="1600" b="1" dirty="0">
              <a:latin typeface="Barlow"/>
              <a:ea typeface="Barlow"/>
              <a:cs typeface="Barlow"/>
              <a:sym typeface="Barlo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This module is responsible for the </a:t>
            </a:r>
            <a:r>
              <a:rPr lang="en-US" sz="1600" dirty="0" err="1"/>
              <a:t>intergration</a:t>
            </a:r>
            <a:r>
              <a:rPr lang="en-US" sz="1600" dirty="0"/>
              <a:t> of both Gesture recognition and voice commands into one system.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1" name="Google Shape;441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>
            <a:spLocks noGrp="1"/>
          </p:cNvSpPr>
          <p:nvPr>
            <p:ph type="title"/>
          </p:nvPr>
        </p:nvSpPr>
        <p:spPr>
          <a:xfrm>
            <a:off x="388100" y="497125"/>
            <a:ext cx="8191800" cy="7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Flowchart</a:t>
            </a:r>
            <a:endParaRPr sz="4400" dirty="0"/>
          </a:p>
        </p:txBody>
      </p:sp>
      <p:sp>
        <p:nvSpPr>
          <p:cNvPr id="454" name="Google Shape;454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5EF5D-7E40-FF50-7283-707B0005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69" y="1485738"/>
            <a:ext cx="5177132" cy="3151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661</Words>
  <Application>Microsoft Office PowerPoint</Application>
  <PresentationFormat>On-screen Show (16:9)</PresentationFormat>
  <Paragraphs>94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Barlow</vt:lpstr>
      <vt:lpstr>Barlow Light</vt:lpstr>
      <vt:lpstr>Symbol</vt:lpstr>
      <vt:lpstr>Raleway</vt:lpstr>
      <vt:lpstr>Arial</vt:lpstr>
      <vt:lpstr>Calibri</vt:lpstr>
      <vt:lpstr>Raleway SemiBold</vt:lpstr>
      <vt:lpstr>Gaoler template</vt:lpstr>
      <vt:lpstr>GESVOC</vt:lpstr>
      <vt:lpstr>Content </vt:lpstr>
      <vt:lpstr>Introduction </vt:lpstr>
      <vt:lpstr>Problem statement </vt:lpstr>
      <vt:lpstr>Project Scope </vt:lpstr>
      <vt:lpstr>Objective </vt:lpstr>
      <vt:lpstr>Intended users</vt:lpstr>
      <vt:lpstr>Modules</vt:lpstr>
      <vt:lpstr>Flowchart</vt:lpstr>
      <vt:lpstr>PowerPoint Presentation</vt:lpstr>
      <vt:lpstr>PowerPoint Presentation</vt:lpstr>
      <vt:lpstr>Tools and Technologies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 Internship Website</dc:title>
  <cp:lastModifiedBy>20CS065 KISHAN PRAJAPATI</cp:lastModifiedBy>
  <cp:revision>71</cp:revision>
  <dcterms:modified xsi:type="dcterms:W3CDTF">2023-04-01T08:52:59Z</dcterms:modified>
</cp:coreProperties>
</file>