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6138525" cy="8345488"/>
  <p:notesSz cx="6858000" cy="9144000"/>
  <p:embeddedFontLst>
    <p:embeddedFont>
      <p:font typeface="Canva Sans Bold" panose="020B0604020202020204" charset="0"/>
      <p:regular r:id="rId3"/>
    </p:embeddedFont>
  </p:embeddedFontLst>
  <p:defaultTextStyle>
    <a:defPPr>
      <a:defRPr lang="en-US"/>
    </a:defPPr>
    <a:lvl1pPr marL="0" algn="l" defTabSz="783458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1pPr>
    <a:lvl2pPr marL="391729" algn="l" defTabSz="783458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2pPr>
    <a:lvl3pPr marL="783458" algn="l" defTabSz="783458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3pPr>
    <a:lvl4pPr marL="1175187" algn="l" defTabSz="783458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4pPr>
    <a:lvl5pPr marL="1566916" algn="l" defTabSz="783458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5pPr>
    <a:lvl6pPr marL="1958645" algn="l" defTabSz="783458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6pPr>
    <a:lvl7pPr marL="2350374" algn="l" defTabSz="783458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7pPr>
    <a:lvl8pPr marL="2742103" algn="l" defTabSz="783458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8pPr>
    <a:lvl9pPr marL="3133832" algn="l" defTabSz="783458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25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566" y="422"/>
      </p:cViewPr>
      <p:guideLst>
        <p:guide orient="horz" pos="1752"/>
        <p:guide pos="25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195" y="1728340"/>
            <a:ext cx="6858873" cy="11925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389" y="3152740"/>
            <a:ext cx="5648484" cy="1421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0215" y="222805"/>
            <a:ext cx="1815584" cy="47471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463" y="222805"/>
            <a:ext cx="5312264" cy="47471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6" y="3575166"/>
            <a:ext cx="6858873" cy="110500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16" y="2358116"/>
            <a:ext cx="6858873" cy="12170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63" y="1298187"/>
            <a:ext cx="3563924" cy="36717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1875" y="1298187"/>
            <a:ext cx="3563924" cy="36717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63" y="1245384"/>
            <a:ext cx="3565326" cy="519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63" y="1764401"/>
            <a:ext cx="3565326" cy="3205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9074" y="1245384"/>
            <a:ext cx="3566726" cy="519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9074" y="1764401"/>
            <a:ext cx="3566726" cy="3205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63" y="221516"/>
            <a:ext cx="2654732" cy="9427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4857" y="221516"/>
            <a:ext cx="4510942" cy="47484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463" y="1164248"/>
            <a:ext cx="2654732" cy="38056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632" y="3894561"/>
            <a:ext cx="4841558" cy="459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1632" y="497123"/>
            <a:ext cx="4841558" cy="33381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1632" y="4354336"/>
            <a:ext cx="4841558" cy="6529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463" y="222805"/>
            <a:ext cx="7262336" cy="927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63" y="1298187"/>
            <a:ext cx="7262336" cy="367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463" y="5156688"/>
            <a:ext cx="1882828" cy="29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998" y="5156688"/>
            <a:ext cx="2555266" cy="29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2971" y="5156688"/>
            <a:ext cx="1882828" cy="29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24B399F-3DC5-3C23-9705-16010CBE3A9D}"/>
              </a:ext>
            </a:extLst>
          </p:cNvPr>
          <p:cNvGrpSpPr/>
          <p:nvPr/>
        </p:nvGrpSpPr>
        <p:grpSpPr>
          <a:xfrm>
            <a:off x="2189" y="1123"/>
            <a:ext cx="16134711" cy="8344365"/>
            <a:chOff x="2189" y="1123"/>
            <a:chExt cx="16134711" cy="8344365"/>
          </a:xfrm>
        </p:grpSpPr>
        <p:sp>
          <p:nvSpPr>
            <p:cNvPr id="49" name="TextBox 49"/>
            <p:cNvSpPr txBox="1"/>
            <p:nvPr/>
          </p:nvSpPr>
          <p:spPr>
            <a:xfrm rot="16200000">
              <a:off x="395483" y="3042881"/>
              <a:ext cx="1570841" cy="19159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39" dirty="0">
                  <a:solidFill>
                    <a:srgbClr val="000000"/>
                  </a:solidFill>
                  <a:latin typeface="Canva Sans Bold"/>
                </a:rPr>
                <a:t>Predicted Anomaly</a:t>
              </a: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63C6E093-26D1-4F3C-CAB8-BD6B559B95E4}"/>
                </a:ext>
              </a:extLst>
            </p:cNvPr>
            <p:cNvSpPr/>
            <p:nvPr/>
          </p:nvSpPr>
          <p:spPr>
            <a:xfrm>
              <a:off x="1270766" y="1123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524051" h="2434223">
                  <a:moveTo>
                    <a:pt x="0" y="0"/>
                  </a:moveTo>
                  <a:lnTo>
                    <a:pt x="2524051" y="0"/>
                  </a:lnTo>
                  <a:lnTo>
                    <a:pt x="2524051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167" b="-1167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2606AB00-2A3F-D213-A581-25B9EBB1B8C5}"/>
                </a:ext>
              </a:extLst>
            </p:cNvPr>
            <p:cNvSpPr/>
            <p:nvPr/>
          </p:nvSpPr>
          <p:spPr>
            <a:xfrm>
              <a:off x="3430765" y="1123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507533" h="2434223">
                  <a:moveTo>
                    <a:pt x="0" y="0"/>
                  </a:moveTo>
                  <a:lnTo>
                    <a:pt x="2507533" y="0"/>
                  </a:lnTo>
                  <a:lnTo>
                    <a:pt x="2507533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32" b="-832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75D9619F-4317-CB02-2CB2-7D2E78C073B6}"/>
                </a:ext>
              </a:extLst>
            </p:cNvPr>
            <p:cNvSpPr/>
            <p:nvPr/>
          </p:nvSpPr>
          <p:spPr>
            <a:xfrm>
              <a:off x="5585429" y="1123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483142" h="2434223">
                  <a:moveTo>
                    <a:pt x="0" y="0"/>
                  </a:moveTo>
                  <a:lnTo>
                    <a:pt x="2483141" y="0"/>
                  </a:lnTo>
                  <a:lnTo>
                    <a:pt x="2483141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338" b="-338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72D5DA17-5705-78AC-B22D-7437B9BD97FD}"/>
                </a:ext>
              </a:extLst>
            </p:cNvPr>
            <p:cNvSpPr/>
            <p:nvPr/>
          </p:nvSpPr>
          <p:spPr>
            <a:xfrm>
              <a:off x="7745428" y="1123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475198" h="2434223">
                  <a:moveTo>
                    <a:pt x="0" y="0"/>
                  </a:moveTo>
                  <a:lnTo>
                    <a:pt x="2475198" y="0"/>
                  </a:lnTo>
                  <a:lnTo>
                    <a:pt x="2475198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77" b="-177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21C67C0-784B-1723-A279-62D70F5AAC07}"/>
                </a:ext>
              </a:extLst>
            </p:cNvPr>
            <p:cNvSpPr/>
            <p:nvPr/>
          </p:nvSpPr>
          <p:spPr>
            <a:xfrm>
              <a:off x="9900092" y="1123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461480" h="2434223">
                  <a:moveTo>
                    <a:pt x="0" y="0"/>
                  </a:moveTo>
                  <a:lnTo>
                    <a:pt x="2461480" y="0"/>
                  </a:lnTo>
                  <a:lnTo>
                    <a:pt x="2461480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01" r="-101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EFDA33BC-0AD2-20D9-D1A4-D0E0302684DD}"/>
                </a:ext>
              </a:extLst>
            </p:cNvPr>
            <p:cNvSpPr/>
            <p:nvPr/>
          </p:nvSpPr>
          <p:spPr>
            <a:xfrm>
              <a:off x="12061287" y="6916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554704" h="2434223">
                  <a:moveTo>
                    <a:pt x="0" y="0"/>
                  </a:moveTo>
                  <a:lnTo>
                    <a:pt x="2554704" y="0"/>
                  </a:lnTo>
                  <a:lnTo>
                    <a:pt x="2554704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788" b="-1788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8" name="TextBox 50">
              <a:extLst>
                <a:ext uri="{FF2B5EF4-FFF2-40B4-BE49-F238E27FC236}">
                  <a16:creationId xmlns:a16="http://schemas.microsoft.com/office/drawing/2014/main" id="{F635EBD6-62FF-C788-0C3C-F3E30020203B}"/>
                </a:ext>
              </a:extLst>
            </p:cNvPr>
            <p:cNvSpPr txBox="1"/>
            <p:nvPr/>
          </p:nvSpPr>
          <p:spPr>
            <a:xfrm rot="16200000">
              <a:off x="399381" y="940494"/>
              <a:ext cx="1563814" cy="19139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87"/>
                </a:lnSpc>
                <a:spcBef>
                  <a:spcPct val="0"/>
                </a:spcBef>
              </a:pPr>
              <a:r>
                <a:rPr lang="en-US" sz="1134" dirty="0">
                  <a:solidFill>
                    <a:srgbClr val="000000"/>
                  </a:solidFill>
                  <a:latin typeface="Canva Sans Bold"/>
                </a:rPr>
                <a:t>Observed Anomaly</a:t>
              </a:r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189E3995-4A1B-8036-A625-BCD5116E2E2E}"/>
                </a:ext>
              </a:extLst>
            </p:cNvPr>
            <p:cNvSpPr/>
            <p:nvPr/>
          </p:nvSpPr>
          <p:spPr>
            <a:xfrm>
              <a:off x="14214617" y="9867"/>
              <a:ext cx="838800" cy="4162698"/>
            </a:xfrm>
            <a:custGeom>
              <a:avLst/>
              <a:gdLst/>
              <a:ahLst/>
              <a:cxnLst/>
              <a:rect l="l" t="t" r="r" b="b"/>
              <a:pathLst>
                <a:path w="978845" h="4735044">
                  <a:moveTo>
                    <a:pt x="0" y="0"/>
                  </a:moveTo>
                  <a:lnTo>
                    <a:pt x="978845" y="0"/>
                  </a:lnTo>
                  <a:lnTo>
                    <a:pt x="978845" y="4735044"/>
                  </a:lnTo>
                  <a:lnTo>
                    <a:pt x="0" y="4735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92104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3" name="TextBox 23"/>
            <p:cNvSpPr txBox="1"/>
            <p:nvPr/>
          </p:nvSpPr>
          <p:spPr>
            <a:xfrm rot="16200000">
              <a:off x="-687436" y="7207492"/>
              <a:ext cx="1570841" cy="19159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39" dirty="0">
                  <a:solidFill>
                    <a:srgbClr val="000000"/>
                  </a:solidFill>
                  <a:latin typeface="Canva Sans Bold"/>
                </a:rPr>
                <a:t>Predicted Anomaly</a:t>
              </a: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27FFF70D-6C5A-A139-6EAF-3D0F79310BC2}"/>
                </a:ext>
              </a:extLst>
            </p:cNvPr>
            <p:cNvSpPr/>
            <p:nvPr/>
          </p:nvSpPr>
          <p:spPr>
            <a:xfrm>
              <a:off x="187847" y="4179076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478489" h="2434223">
                  <a:moveTo>
                    <a:pt x="0" y="0"/>
                  </a:moveTo>
                  <a:lnTo>
                    <a:pt x="2478489" y="0"/>
                  </a:lnTo>
                  <a:lnTo>
                    <a:pt x="2478489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243" b="-243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D9EC8156-991A-306F-A7D5-D8450A9873C1}"/>
                </a:ext>
              </a:extLst>
            </p:cNvPr>
            <p:cNvSpPr/>
            <p:nvPr/>
          </p:nvSpPr>
          <p:spPr>
            <a:xfrm>
              <a:off x="2350515" y="4179076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461971" h="2434223">
                  <a:moveTo>
                    <a:pt x="0" y="0"/>
                  </a:moveTo>
                  <a:lnTo>
                    <a:pt x="2461971" y="0"/>
                  </a:lnTo>
                  <a:lnTo>
                    <a:pt x="2461971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91" r="-91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BEEF9882-D638-3919-B8D6-994B4BC8307F}"/>
                </a:ext>
              </a:extLst>
            </p:cNvPr>
            <p:cNvSpPr/>
            <p:nvPr/>
          </p:nvSpPr>
          <p:spPr>
            <a:xfrm>
              <a:off x="8817174" y="4179076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523560" h="2434223">
                  <a:moveTo>
                    <a:pt x="0" y="0"/>
                  </a:moveTo>
                  <a:lnTo>
                    <a:pt x="2523560" y="0"/>
                  </a:lnTo>
                  <a:lnTo>
                    <a:pt x="2523560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t="-1157" b="-1157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B913D260-8122-7879-74DD-4E0A874A900A}"/>
                </a:ext>
              </a:extLst>
            </p:cNvPr>
            <p:cNvSpPr/>
            <p:nvPr/>
          </p:nvSpPr>
          <p:spPr>
            <a:xfrm>
              <a:off x="10974506" y="4179076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507042" h="2434223">
                  <a:moveTo>
                    <a:pt x="0" y="0"/>
                  </a:moveTo>
                  <a:lnTo>
                    <a:pt x="2507042" y="0"/>
                  </a:lnTo>
                  <a:lnTo>
                    <a:pt x="2507042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t="-822" b="-822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1783E71F-F56F-0173-4960-44FD84154B57}"/>
                </a:ext>
              </a:extLst>
            </p:cNvPr>
            <p:cNvSpPr/>
            <p:nvPr/>
          </p:nvSpPr>
          <p:spPr>
            <a:xfrm>
              <a:off x="13127835" y="4179076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490524" h="2434223">
                  <a:moveTo>
                    <a:pt x="0" y="0"/>
                  </a:moveTo>
                  <a:lnTo>
                    <a:pt x="2490524" y="0"/>
                  </a:lnTo>
                  <a:lnTo>
                    <a:pt x="2490524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487" b="-487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1F992A12-0A5E-49C1-1ECA-E437487B3F17}"/>
                </a:ext>
              </a:extLst>
            </p:cNvPr>
            <p:cNvSpPr/>
            <p:nvPr/>
          </p:nvSpPr>
          <p:spPr>
            <a:xfrm>
              <a:off x="4502510" y="4179076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476389" h="2434223">
                  <a:moveTo>
                    <a:pt x="0" y="0"/>
                  </a:moveTo>
                  <a:lnTo>
                    <a:pt x="2476388" y="0"/>
                  </a:lnTo>
                  <a:lnTo>
                    <a:pt x="2476388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t="-201" b="-201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44A5C38E-3D8C-E95B-E22B-92EE19D42BD3}"/>
                </a:ext>
              </a:extLst>
            </p:cNvPr>
            <p:cNvSpPr/>
            <p:nvPr/>
          </p:nvSpPr>
          <p:spPr>
            <a:xfrm>
              <a:off x="6659842" y="4179076"/>
              <a:ext cx="2160000" cy="2084400"/>
            </a:xfrm>
            <a:custGeom>
              <a:avLst/>
              <a:gdLst/>
              <a:ahLst/>
              <a:cxnLst/>
              <a:rect l="l" t="t" r="r" b="b"/>
              <a:pathLst>
                <a:path w="2524401" h="2434223">
                  <a:moveTo>
                    <a:pt x="0" y="0"/>
                  </a:moveTo>
                  <a:lnTo>
                    <a:pt x="2524401" y="0"/>
                  </a:lnTo>
                  <a:lnTo>
                    <a:pt x="2524401" y="2434223"/>
                  </a:lnTo>
                  <a:lnTo>
                    <a:pt x="0" y="2434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t="-1174" b="-1174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012830D-421B-5FE3-4790-35511DA2F019}"/>
                </a:ext>
              </a:extLst>
            </p:cNvPr>
            <p:cNvSpPr txBox="1"/>
            <p:nvPr/>
          </p:nvSpPr>
          <p:spPr>
            <a:xfrm rot="16200000">
              <a:off x="-674840" y="5163752"/>
              <a:ext cx="1563814" cy="19139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87"/>
                </a:lnSpc>
                <a:spcBef>
                  <a:spcPct val="0"/>
                </a:spcBef>
              </a:pPr>
              <a:r>
                <a:rPr lang="en-US" sz="1134" dirty="0">
                  <a:solidFill>
                    <a:srgbClr val="000000"/>
                  </a:solidFill>
                  <a:latin typeface="Canva Sans Bold"/>
                </a:rPr>
                <a:t>Observed Anomaly</a:t>
              </a:r>
            </a:p>
          </p:txBody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87F73EF5-6958-C50D-103C-0764943C2528}"/>
                </a:ext>
              </a:extLst>
            </p:cNvPr>
            <p:cNvSpPr/>
            <p:nvPr/>
          </p:nvSpPr>
          <p:spPr>
            <a:xfrm>
              <a:off x="15298100" y="4166054"/>
              <a:ext cx="838800" cy="4162698"/>
            </a:xfrm>
            <a:custGeom>
              <a:avLst/>
              <a:gdLst/>
              <a:ahLst/>
              <a:cxnLst/>
              <a:rect l="l" t="t" r="r" b="b"/>
              <a:pathLst>
                <a:path w="978845" h="4735044">
                  <a:moveTo>
                    <a:pt x="0" y="0"/>
                  </a:moveTo>
                  <a:lnTo>
                    <a:pt x="978845" y="0"/>
                  </a:lnTo>
                  <a:lnTo>
                    <a:pt x="978845" y="4735044"/>
                  </a:lnTo>
                  <a:lnTo>
                    <a:pt x="0" y="4735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92104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15" name="Picture 14" descr="A map of india with numbers and text&#10;&#10;Description automatically generated">
              <a:extLst>
                <a:ext uri="{FF2B5EF4-FFF2-40B4-BE49-F238E27FC236}">
                  <a16:creationId xmlns:a16="http://schemas.microsoft.com/office/drawing/2014/main" id="{53B1CE70-CD7F-8919-A052-DF09EBE0B42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20" y="6261088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 descr="A map of india with different colored spots&#10;&#10;Description automatically generated">
              <a:extLst>
                <a:ext uri="{FF2B5EF4-FFF2-40B4-BE49-F238E27FC236}">
                  <a16:creationId xmlns:a16="http://schemas.microsoft.com/office/drawing/2014/main" id="{9C281249-C00F-2CDA-4477-0C41234256D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699" y="2088474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 descr="A map of india with different colored spots&#10;&#10;Description automatically generated">
              <a:extLst>
                <a:ext uri="{FF2B5EF4-FFF2-40B4-BE49-F238E27FC236}">
                  <a16:creationId xmlns:a16="http://schemas.microsoft.com/office/drawing/2014/main" id="{C3BF1AD5-AABD-EACD-DB1A-D1618FB77D0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683" y="2088474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 descr="A map of india with text&#10;&#10;Description automatically generated">
              <a:extLst>
                <a:ext uri="{FF2B5EF4-FFF2-40B4-BE49-F238E27FC236}">
                  <a16:creationId xmlns:a16="http://schemas.microsoft.com/office/drawing/2014/main" id="{23D11E7F-A261-C5B4-999F-E56CF522628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2125" y="2088474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681DD2E7-CBA5-D239-CB5E-CFDB7FE79AF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260" y="2088474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Picture 27" descr="A map of india with text&#10;&#10;Description automatically generated">
              <a:extLst>
                <a:ext uri="{FF2B5EF4-FFF2-40B4-BE49-F238E27FC236}">
                  <a16:creationId xmlns:a16="http://schemas.microsoft.com/office/drawing/2014/main" id="{87F7D184-B028-DC6F-D2A6-FE738B68100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9911" y="2088474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 descr="A map of india with different colored spots&#10;&#10;Description automatically generated">
              <a:extLst>
                <a:ext uri="{FF2B5EF4-FFF2-40B4-BE49-F238E27FC236}">
                  <a16:creationId xmlns:a16="http://schemas.microsoft.com/office/drawing/2014/main" id="{EF620D8A-8F2A-C65E-36FB-831485695DB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7338" y="2088474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 descr="A map of india with different colored spots&#10;&#10;Description automatically generated">
              <a:extLst>
                <a:ext uri="{FF2B5EF4-FFF2-40B4-BE49-F238E27FC236}">
                  <a16:creationId xmlns:a16="http://schemas.microsoft.com/office/drawing/2014/main" id="{29ACE284-F910-E397-CEE2-A92E7F317AA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112" y="6261088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 descr="A map of india with text&#10;&#10;Description automatically generated">
              <a:extLst>
                <a:ext uri="{FF2B5EF4-FFF2-40B4-BE49-F238E27FC236}">
                  <a16:creationId xmlns:a16="http://schemas.microsoft.com/office/drawing/2014/main" id="{6BFAB995-3DF5-396C-BD48-BC889A9CA68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7241" y="6261088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map of india with green and brown spots&#10;&#10;Description automatically generated">
              <a:extLst>
                <a:ext uri="{FF2B5EF4-FFF2-40B4-BE49-F238E27FC236}">
                  <a16:creationId xmlns:a16="http://schemas.microsoft.com/office/drawing/2014/main" id="{BE5D98F6-43B1-46CF-6E9E-01C831FECEB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307" y="6261088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Picture 33" descr="A map of india with different colored spots&#10;&#10;Description automatically generated">
              <a:extLst>
                <a:ext uri="{FF2B5EF4-FFF2-40B4-BE49-F238E27FC236}">
                  <a16:creationId xmlns:a16="http://schemas.microsoft.com/office/drawing/2014/main" id="{087C067A-3F08-69AE-3027-72461543A15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9236" y="6261088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" name="Picture 34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44F3ED48-6CF1-AF34-5A85-D22F405EC01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7081" y="6261088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 descr="A map of india with different colored spots&#10;&#10;Description automatically generated">
              <a:extLst>
                <a:ext uri="{FF2B5EF4-FFF2-40B4-BE49-F238E27FC236}">
                  <a16:creationId xmlns:a16="http://schemas.microsoft.com/office/drawing/2014/main" id="{4CCE0559-B3B0-4EFA-986D-4CF1B11F5B9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3634" y="6261088"/>
              <a:ext cx="2160000" cy="20844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t="-602" b="-602"/>
          </a:stretch>
        </a:blipFill>
        <a:ln>
          <a:noFill/>
        </a:ln>
      </a:spPr>
      <a:bodyPr/>
      <a:lstStyle>
        <a:defPPr algn="l"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Canva Sans Bold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Train Test Split -  SSTA Category Clusters - Observed and Predicted Anomaly</dc:title>
  <cp:lastModifiedBy>Kishan Rathod</cp:lastModifiedBy>
  <cp:revision>5</cp:revision>
  <dcterms:created xsi:type="dcterms:W3CDTF">2006-08-16T00:00:00Z</dcterms:created>
  <dcterms:modified xsi:type="dcterms:W3CDTF">2024-01-07T11:42:41Z</dcterms:modified>
  <dc:identifier>DAF2vEnExKM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2023-12-16T08:14:45Z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ecdf39ed-adb9-4171-8fb0-2cca5d36ebbe</vt:lpwstr>
  </property>
  <property fmtid="{D5CDD505-2E9C-101B-9397-08002B2CF9AE}" pid="8" name="MSIP_Label_defa4170-0d19-0005-0004-bc88714345d2_ContentBits">
    <vt:lpwstr>0</vt:lpwstr>
  </property>
</Properties>
</file>