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6127413" cy="8362950"/>
  <p:notesSz cx="6858000" cy="9144000"/>
  <p:embeddedFontLst>
    <p:embeddedFont>
      <p:font typeface="Canva Sans Bold" panose="020B0604020202020204" charset="0"/>
      <p:regular r:id="rId3"/>
    </p:embeddedFont>
  </p:embeddedFontLst>
  <p:defaultTextStyle>
    <a:defPPr>
      <a:defRPr lang="en-US"/>
    </a:defPPr>
    <a:lvl1pPr marL="0" algn="l" defTabSz="783641" rtl="0" eaLnBrk="1" latinLnBrk="0" hangingPunct="1">
      <a:defRPr sz="1543" kern="1200">
        <a:solidFill>
          <a:schemeClr val="tx1"/>
        </a:solidFill>
        <a:latin typeface="+mn-lt"/>
        <a:ea typeface="+mn-ea"/>
        <a:cs typeface="+mn-cs"/>
      </a:defRPr>
    </a:lvl1pPr>
    <a:lvl2pPr marL="391820" algn="l" defTabSz="783641" rtl="0" eaLnBrk="1" latinLnBrk="0" hangingPunct="1">
      <a:defRPr sz="1543" kern="1200">
        <a:solidFill>
          <a:schemeClr val="tx1"/>
        </a:solidFill>
        <a:latin typeface="+mn-lt"/>
        <a:ea typeface="+mn-ea"/>
        <a:cs typeface="+mn-cs"/>
      </a:defRPr>
    </a:lvl2pPr>
    <a:lvl3pPr marL="783641" algn="l" defTabSz="783641" rtl="0" eaLnBrk="1" latinLnBrk="0" hangingPunct="1">
      <a:defRPr sz="1543" kern="1200">
        <a:solidFill>
          <a:schemeClr val="tx1"/>
        </a:solidFill>
        <a:latin typeface="+mn-lt"/>
        <a:ea typeface="+mn-ea"/>
        <a:cs typeface="+mn-cs"/>
      </a:defRPr>
    </a:lvl3pPr>
    <a:lvl4pPr marL="1175461" algn="l" defTabSz="783641" rtl="0" eaLnBrk="1" latinLnBrk="0" hangingPunct="1">
      <a:defRPr sz="1543" kern="1200">
        <a:solidFill>
          <a:schemeClr val="tx1"/>
        </a:solidFill>
        <a:latin typeface="+mn-lt"/>
        <a:ea typeface="+mn-ea"/>
        <a:cs typeface="+mn-cs"/>
      </a:defRPr>
    </a:lvl4pPr>
    <a:lvl5pPr marL="1567282" algn="l" defTabSz="783641" rtl="0" eaLnBrk="1" latinLnBrk="0" hangingPunct="1">
      <a:defRPr sz="1543" kern="1200">
        <a:solidFill>
          <a:schemeClr val="tx1"/>
        </a:solidFill>
        <a:latin typeface="+mn-lt"/>
        <a:ea typeface="+mn-ea"/>
        <a:cs typeface="+mn-cs"/>
      </a:defRPr>
    </a:lvl5pPr>
    <a:lvl6pPr marL="1959102" algn="l" defTabSz="783641" rtl="0" eaLnBrk="1" latinLnBrk="0" hangingPunct="1">
      <a:defRPr sz="1543" kern="1200">
        <a:solidFill>
          <a:schemeClr val="tx1"/>
        </a:solidFill>
        <a:latin typeface="+mn-lt"/>
        <a:ea typeface="+mn-ea"/>
        <a:cs typeface="+mn-cs"/>
      </a:defRPr>
    </a:lvl6pPr>
    <a:lvl7pPr marL="2350922" algn="l" defTabSz="783641" rtl="0" eaLnBrk="1" latinLnBrk="0" hangingPunct="1">
      <a:defRPr sz="1543" kern="1200">
        <a:solidFill>
          <a:schemeClr val="tx1"/>
        </a:solidFill>
        <a:latin typeface="+mn-lt"/>
        <a:ea typeface="+mn-ea"/>
        <a:cs typeface="+mn-cs"/>
      </a:defRPr>
    </a:lvl7pPr>
    <a:lvl8pPr marL="2742743" algn="l" defTabSz="783641" rtl="0" eaLnBrk="1" latinLnBrk="0" hangingPunct="1">
      <a:defRPr sz="1543" kern="1200">
        <a:solidFill>
          <a:schemeClr val="tx1"/>
        </a:solidFill>
        <a:latin typeface="+mn-lt"/>
        <a:ea typeface="+mn-ea"/>
        <a:cs typeface="+mn-cs"/>
      </a:defRPr>
    </a:lvl8pPr>
    <a:lvl9pPr marL="3134563" algn="l" defTabSz="783641" rtl="0" eaLnBrk="1" latinLnBrk="0" hangingPunct="1">
      <a:defRPr sz="15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6" userDrawn="1">
          <p15:clr>
            <a:srgbClr val="A4A3A4"/>
          </p15:clr>
        </p15:guide>
        <p15:guide id="2" pos="25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85" autoAdjust="0"/>
    <p:restoredTop sz="90719" autoAdjust="0"/>
  </p:normalViewPr>
  <p:slideViewPr>
    <p:cSldViewPr>
      <p:cViewPr>
        <p:scale>
          <a:sx n="75" d="100"/>
          <a:sy n="75" d="100"/>
        </p:scale>
        <p:origin x="82" y="-667"/>
      </p:cViewPr>
      <p:guideLst>
        <p:guide orient="horz" pos="1756"/>
        <p:guide pos="25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font" Target="fonts/font1.fntdata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78" y="1731957"/>
            <a:ext cx="6854151" cy="119507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9556" y="3159337"/>
            <a:ext cx="5644595" cy="14247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46187" y="223271"/>
            <a:ext cx="1814334" cy="4757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3185" y="223271"/>
            <a:ext cx="5308607" cy="47570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977" y="3582647"/>
            <a:ext cx="6854151" cy="110731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6977" y="2363051"/>
            <a:ext cx="6854151" cy="121959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186" y="1300904"/>
            <a:ext cx="3561470" cy="3679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9051" y="1300904"/>
            <a:ext cx="3561470" cy="3679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185" y="1247990"/>
            <a:ext cx="3562871" cy="520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185" y="1768093"/>
            <a:ext cx="3562871" cy="321225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96251" y="1247990"/>
            <a:ext cx="3564270" cy="520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96251" y="1768093"/>
            <a:ext cx="3564270" cy="321225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186" y="221979"/>
            <a:ext cx="2652904" cy="94470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2685" y="221980"/>
            <a:ext cx="4507836" cy="47583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3186" y="1166684"/>
            <a:ext cx="2652904" cy="38136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0543" y="3902710"/>
            <a:ext cx="4838224" cy="4607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80543" y="498163"/>
            <a:ext cx="4838224" cy="33451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0543" y="4363447"/>
            <a:ext cx="4838224" cy="6543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3185" y="223270"/>
            <a:ext cx="7257336" cy="929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185" y="1300904"/>
            <a:ext cx="7257336" cy="3679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3185" y="5167478"/>
            <a:ext cx="1881532" cy="29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55100" y="5167478"/>
            <a:ext cx="2553507" cy="29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78989" y="5167478"/>
            <a:ext cx="1881532" cy="29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71C78F9-3896-0687-FD17-8E43C018CA34}"/>
              </a:ext>
            </a:extLst>
          </p:cNvPr>
          <p:cNvGrpSpPr/>
          <p:nvPr/>
        </p:nvGrpSpPr>
        <p:grpSpPr>
          <a:xfrm>
            <a:off x="-3713" y="0"/>
            <a:ext cx="16134839" cy="8339604"/>
            <a:chOff x="-3713" y="0"/>
            <a:chExt cx="16134839" cy="8339604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7DD9079E-EAF6-BFF9-8086-2C69CD62E307}"/>
                </a:ext>
              </a:extLst>
            </p:cNvPr>
            <p:cNvGrpSpPr/>
            <p:nvPr/>
          </p:nvGrpSpPr>
          <p:grpSpPr>
            <a:xfrm>
              <a:off x="1084628" y="0"/>
              <a:ext cx="13958157" cy="4162698"/>
              <a:chOff x="-6222" y="0"/>
              <a:chExt cx="13958157" cy="4162698"/>
            </a:xfrm>
          </p:grpSpPr>
          <p:sp>
            <p:nvSpPr>
              <p:cNvPr id="38" name="Freeform 38"/>
              <p:cNvSpPr/>
              <p:nvPr/>
            </p:nvSpPr>
            <p:spPr>
              <a:xfrm>
                <a:off x="178957" y="0"/>
                <a:ext cx="2160000" cy="2084400"/>
              </a:xfrm>
              <a:custGeom>
                <a:avLst/>
                <a:gdLst/>
                <a:ahLst/>
                <a:cxnLst/>
                <a:rect l="l" t="t" r="r" b="b"/>
                <a:pathLst>
                  <a:path w="2524051" h="2434223">
                    <a:moveTo>
                      <a:pt x="0" y="0"/>
                    </a:moveTo>
                    <a:lnTo>
                      <a:pt x="2524051" y="0"/>
                    </a:lnTo>
                    <a:lnTo>
                      <a:pt x="2524051" y="2434223"/>
                    </a:lnTo>
                    <a:lnTo>
                      <a:pt x="0" y="2434223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2"/>
                <a:stretch>
                  <a:fillRect t="-1167" b="-1167"/>
                </a:stretch>
              </a:blipFill>
              <a:ln>
                <a:noFill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9" name="Freeform 39"/>
              <p:cNvSpPr/>
              <p:nvPr/>
            </p:nvSpPr>
            <p:spPr>
              <a:xfrm>
                <a:off x="2338956" y="0"/>
                <a:ext cx="2160000" cy="2084400"/>
              </a:xfrm>
              <a:custGeom>
                <a:avLst/>
                <a:gdLst/>
                <a:ahLst/>
                <a:cxnLst/>
                <a:rect l="l" t="t" r="r" b="b"/>
                <a:pathLst>
                  <a:path w="2507533" h="2434223">
                    <a:moveTo>
                      <a:pt x="0" y="0"/>
                    </a:moveTo>
                    <a:lnTo>
                      <a:pt x="2507533" y="0"/>
                    </a:lnTo>
                    <a:lnTo>
                      <a:pt x="2507533" y="2434223"/>
                    </a:lnTo>
                    <a:lnTo>
                      <a:pt x="0" y="2434223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832" b="-832"/>
                </a:stretch>
              </a:blipFill>
              <a:ln>
                <a:noFill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0" name="Freeform 40"/>
              <p:cNvSpPr/>
              <p:nvPr/>
            </p:nvSpPr>
            <p:spPr>
              <a:xfrm>
                <a:off x="4493620" y="0"/>
                <a:ext cx="2160000" cy="2084400"/>
              </a:xfrm>
              <a:custGeom>
                <a:avLst/>
                <a:gdLst/>
                <a:ahLst/>
                <a:cxnLst/>
                <a:rect l="l" t="t" r="r" b="b"/>
                <a:pathLst>
                  <a:path w="2483142" h="2434223">
                    <a:moveTo>
                      <a:pt x="0" y="0"/>
                    </a:moveTo>
                    <a:lnTo>
                      <a:pt x="2483141" y="0"/>
                    </a:lnTo>
                    <a:lnTo>
                      <a:pt x="2483141" y="2434223"/>
                    </a:lnTo>
                    <a:lnTo>
                      <a:pt x="0" y="2434223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4"/>
                <a:stretch>
                  <a:fillRect t="-338" b="-338"/>
                </a:stretch>
              </a:blipFill>
              <a:ln>
                <a:noFill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" name="Freeform 41"/>
              <p:cNvSpPr/>
              <p:nvPr/>
            </p:nvSpPr>
            <p:spPr>
              <a:xfrm>
                <a:off x="6653619" y="0"/>
                <a:ext cx="2160000" cy="2084400"/>
              </a:xfrm>
              <a:custGeom>
                <a:avLst/>
                <a:gdLst/>
                <a:ahLst/>
                <a:cxnLst/>
                <a:rect l="l" t="t" r="r" b="b"/>
                <a:pathLst>
                  <a:path w="2475198" h="2434223">
                    <a:moveTo>
                      <a:pt x="0" y="0"/>
                    </a:moveTo>
                    <a:lnTo>
                      <a:pt x="2475198" y="0"/>
                    </a:lnTo>
                    <a:lnTo>
                      <a:pt x="2475198" y="2434223"/>
                    </a:lnTo>
                    <a:lnTo>
                      <a:pt x="0" y="2434223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5"/>
                <a:stretch>
                  <a:fillRect t="-177" b="-177"/>
                </a:stretch>
              </a:blipFill>
              <a:ln>
                <a:noFill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2" name="Freeform 42"/>
              <p:cNvSpPr/>
              <p:nvPr/>
            </p:nvSpPr>
            <p:spPr>
              <a:xfrm>
                <a:off x="8808283" y="0"/>
                <a:ext cx="2160000" cy="2084400"/>
              </a:xfrm>
              <a:custGeom>
                <a:avLst/>
                <a:gdLst/>
                <a:ahLst/>
                <a:cxnLst/>
                <a:rect l="l" t="t" r="r" b="b"/>
                <a:pathLst>
                  <a:path w="2461480" h="2434223">
                    <a:moveTo>
                      <a:pt x="0" y="0"/>
                    </a:moveTo>
                    <a:lnTo>
                      <a:pt x="2461480" y="0"/>
                    </a:lnTo>
                    <a:lnTo>
                      <a:pt x="2461480" y="2434223"/>
                    </a:lnTo>
                    <a:lnTo>
                      <a:pt x="0" y="2434223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6"/>
                <a:stretch>
                  <a:fillRect l="-101" r="-101"/>
                </a:stretch>
              </a:blipFill>
              <a:ln>
                <a:noFill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3" name="Freeform 43"/>
              <p:cNvSpPr/>
              <p:nvPr/>
            </p:nvSpPr>
            <p:spPr>
              <a:xfrm>
                <a:off x="10969617" y="0"/>
                <a:ext cx="2160000" cy="2084400"/>
              </a:xfrm>
              <a:custGeom>
                <a:avLst/>
                <a:gdLst/>
                <a:ahLst/>
                <a:cxnLst/>
                <a:rect l="l" t="t" r="r" b="b"/>
                <a:pathLst>
                  <a:path w="2554704" h="2434223">
                    <a:moveTo>
                      <a:pt x="0" y="0"/>
                    </a:moveTo>
                    <a:lnTo>
                      <a:pt x="2554704" y="0"/>
                    </a:lnTo>
                    <a:lnTo>
                      <a:pt x="2554704" y="2434223"/>
                    </a:lnTo>
                    <a:lnTo>
                      <a:pt x="0" y="2434223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7"/>
                <a:stretch>
                  <a:fillRect t="-1788" b="-1788"/>
                </a:stretch>
              </a:blipFill>
              <a:ln>
                <a:noFill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0" name="TextBox 50"/>
              <p:cNvSpPr txBox="1"/>
              <p:nvPr/>
            </p:nvSpPr>
            <p:spPr>
              <a:xfrm rot="16200000">
                <a:off x="-692428" y="939371"/>
                <a:ext cx="1563814" cy="191399"/>
              </a:xfrm>
              <a:prstGeom prst="rect">
                <a:avLst/>
              </a:prstGeom>
              <a:ln>
                <a:noFill/>
              </a:ln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1587"/>
                  </a:lnSpc>
                  <a:spcBef>
                    <a:spcPct val="0"/>
                  </a:spcBef>
                </a:pPr>
                <a:r>
                  <a:rPr lang="en-US" sz="1134" dirty="0">
                    <a:solidFill>
                      <a:srgbClr val="000000"/>
                    </a:solidFill>
                    <a:latin typeface="Canva Sans Bold"/>
                  </a:rPr>
                  <a:t>Observed Anomaly</a:t>
                </a:r>
              </a:p>
            </p:txBody>
          </p:sp>
          <p:sp>
            <p:nvSpPr>
              <p:cNvPr id="44" name="Freeform 44"/>
              <p:cNvSpPr/>
              <p:nvPr/>
            </p:nvSpPr>
            <p:spPr>
              <a:xfrm>
                <a:off x="178956" y="2078298"/>
                <a:ext cx="2160000" cy="2084400"/>
              </a:xfrm>
              <a:custGeom>
                <a:avLst/>
                <a:gdLst/>
                <a:ahLst/>
                <a:cxnLst/>
                <a:rect l="l" t="t" r="r" b="b"/>
                <a:pathLst>
                  <a:path w="2524051" h="2434223">
                    <a:moveTo>
                      <a:pt x="0" y="0"/>
                    </a:moveTo>
                    <a:lnTo>
                      <a:pt x="2524051" y="0"/>
                    </a:lnTo>
                    <a:lnTo>
                      <a:pt x="2524051" y="2434222"/>
                    </a:lnTo>
                    <a:lnTo>
                      <a:pt x="0" y="2434222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8"/>
                <a:stretch>
                  <a:fillRect l="-14294" r="-14294"/>
                </a:stretch>
              </a:blipFill>
              <a:ln>
                <a:noFill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5" name="Freeform 45"/>
              <p:cNvSpPr/>
              <p:nvPr/>
            </p:nvSpPr>
            <p:spPr>
              <a:xfrm>
                <a:off x="2338956" y="2078298"/>
                <a:ext cx="2160000" cy="2084400"/>
              </a:xfrm>
              <a:custGeom>
                <a:avLst/>
                <a:gdLst/>
                <a:ahLst/>
                <a:cxnLst/>
                <a:rect l="l" t="t" r="r" b="b"/>
                <a:pathLst>
                  <a:path w="2507533" h="2434223">
                    <a:moveTo>
                      <a:pt x="0" y="0"/>
                    </a:moveTo>
                    <a:lnTo>
                      <a:pt x="2507533" y="0"/>
                    </a:lnTo>
                    <a:lnTo>
                      <a:pt x="2507533" y="2434222"/>
                    </a:lnTo>
                    <a:lnTo>
                      <a:pt x="0" y="2434222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8"/>
                <a:stretch>
                  <a:fillRect l="-14717" r="-14717"/>
                </a:stretch>
              </a:blipFill>
              <a:ln>
                <a:noFill/>
              </a:ln>
            </p:spPr>
            <p:txBody>
              <a:bodyPr/>
              <a:lstStyle/>
              <a:p>
                <a:endParaRPr lang="en-IN" dirty="0"/>
              </a:p>
            </p:txBody>
          </p:sp>
          <p:sp>
            <p:nvSpPr>
              <p:cNvPr id="46" name="Freeform 46"/>
              <p:cNvSpPr/>
              <p:nvPr/>
            </p:nvSpPr>
            <p:spPr>
              <a:xfrm>
                <a:off x="4496288" y="2078298"/>
                <a:ext cx="2160000" cy="2084400"/>
              </a:xfrm>
              <a:custGeom>
                <a:avLst/>
                <a:gdLst/>
                <a:ahLst/>
                <a:cxnLst/>
                <a:rect l="l" t="t" r="r" b="b"/>
                <a:pathLst>
                  <a:path w="2495145" h="2434223">
                    <a:moveTo>
                      <a:pt x="0" y="0"/>
                    </a:moveTo>
                    <a:lnTo>
                      <a:pt x="2495144" y="0"/>
                    </a:lnTo>
                    <a:lnTo>
                      <a:pt x="2495144" y="2434222"/>
                    </a:lnTo>
                    <a:lnTo>
                      <a:pt x="0" y="2434222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8"/>
                <a:stretch>
                  <a:fillRect l="-15038" r="-15038"/>
                </a:stretch>
              </a:blipFill>
              <a:ln>
                <a:noFill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7" name="Freeform 47"/>
              <p:cNvSpPr/>
              <p:nvPr/>
            </p:nvSpPr>
            <p:spPr>
              <a:xfrm>
                <a:off x="6650951" y="2078298"/>
                <a:ext cx="2160000" cy="2084400"/>
              </a:xfrm>
              <a:custGeom>
                <a:avLst/>
                <a:gdLst/>
                <a:ahLst/>
                <a:cxnLst/>
                <a:rect l="l" t="t" r="r" b="b"/>
                <a:pathLst>
                  <a:path w="2475198" h="2434223">
                    <a:moveTo>
                      <a:pt x="0" y="0"/>
                    </a:moveTo>
                    <a:lnTo>
                      <a:pt x="2475198" y="0"/>
                    </a:lnTo>
                    <a:lnTo>
                      <a:pt x="2475198" y="2434222"/>
                    </a:lnTo>
                    <a:lnTo>
                      <a:pt x="0" y="2434222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8"/>
                <a:stretch>
                  <a:fillRect l="-15563" r="-15563"/>
                </a:stretch>
              </a:blipFill>
              <a:ln>
                <a:noFill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8" name="Freeform 48"/>
              <p:cNvSpPr/>
              <p:nvPr/>
            </p:nvSpPr>
            <p:spPr>
              <a:xfrm>
                <a:off x="8809617" y="2078298"/>
                <a:ext cx="2160000" cy="2084400"/>
              </a:xfrm>
              <a:custGeom>
                <a:avLst/>
                <a:gdLst/>
                <a:ahLst/>
                <a:cxnLst/>
                <a:rect l="l" t="t" r="r" b="b"/>
                <a:pathLst>
                  <a:path w="2461480" h="2434223">
                    <a:moveTo>
                      <a:pt x="0" y="0"/>
                    </a:moveTo>
                    <a:lnTo>
                      <a:pt x="2461480" y="0"/>
                    </a:lnTo>
                    <a:lnTo>
                      <a:pt x="2461480" y="2434222"/>
                    </a:lnTo>
                    <a:lnTo>
                      <a:pt x="0" y="2434222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8"/>
                <a:stretch>
                  <a:fillRect l="-15928" r="-15928"/>
                </a:stretch>
              </a:blipFill>
              <a:ln>
                <a:noFill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9" name="Freeform 49"/>
              <p:cNvSpPr/>
              <p:nvPr/>
            </p:nvSpPr>
            <p:spPr>
              <a:xfrm>
                <a:off x="10969617" y="2078298"/>
                <a:ext cx="2160000" cy="2084400"/>
              </a:xfrm>
              <a:custGeom>
                <a:avLst/>
                <a:gdLst/>
                <a:ahLst/>
                <a:cxnLst/>
                <a:rect l="l" t="t" r="r" b="b"/>
                <a:pathLst>
                  <a:path w="2554704" h="2434223">
                    <a:moveTo>
                      <a:pt x="0" y="0"/>
                    </a:moveTo>
                    <a:lnTo>
                      <a:pt x="2554704" y="0"/>
                    </a:lnTo>
                    <a:lnTo>
                      <a:pt x="2554704" y="2434222"/>
                    </a:lnTo>
                    <a:lnTo>
                      <a:pt x="0" y="2434222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8"/>
                <a:stretch>
                  <a:fillRect l="-13522" r="-13522"/>
                </a:stretch>
              </a:blipFill>
              <a:ln>
                <a:noFill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1" name="TextBox 51"/>
              <p:cNvSpPr txBox="1"/>
              <p:nvPr/>
            </p:nvSpPr>
            <p:spPr>
              <a:xfrm rot="16200000">
                <a:off x="-692429" y="2993586"/>
                <a:ext cx="1563814" cy="191399"/>
              </a:xfrm>
              <a:prstGeom prst="rect">
                <a:avLst/>
              </a:prstGeom>
              <a:ln>
                <a:noFill/>
              </a:ln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1587"/>
                  </a:lnSpc>
                  <a:spcBef>
                    <a:spcPct val="0"/>
                  </a:spcBef>
                </a:pPr>
                <a:r>
                  <a:rPr lang="en-US" sz="1134" dirty="0">
                    <a:solidFill>
                      <a:srgbClr val="000000"/>
                    </a:solidFill>
                    <a:latin typeface="Canva Sans Bold"/>
                  </a:rPr>
                  <a:t>Predicted Anomaly</a:t>
                </a:r>
              </a:p>
            </p:txBody>
          </p:sp>
          <p:sp>
            <p:nvSpPr>
              <p:cNvPr id="53" name="Freeform 53"/>
              <p:cNvSpPr/>
              <p:nvPr/>
            </p:nvSpPr>
            <p:spPr>
              <a:xfrm>
                <a:off x="13113135" y="0"/>
                <a:ext cx="838800" cy="4162698"/>
              </a:xfrm>
              <a:custGeom>
                <a:avLst/>
                <a:gdLst/>
                <a:ahLst/>
                <a:cxnLst/>
                <a:rect l="l" t="t" r="r" b="b"/>
                <a:pathLst>
                  <a:path w="978845" h="4735044">
                    <a:moveTo>
                      <a:pt x="0" y="0"/>
                    </a:moveTo>
                    <a:lnTo>
                      <a:pt x="978845" y="0"/>
                    </a:lnTo>
                    <a:lnTo>
                      <a:pt x="978845" y="4735044"/>
                    </a:lnTo>
                    <a:lnTo>
                      <a:pt x="0" y="4735044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9"/>
                <a:stretch>
                  <a:fillRect l="-492104"/>
                </a:stretch>
              </a:blipFill>
              <a:ln>
                <a:noFill/>
              </a:ln>
            </p:spPr>
            <p:txBody>
              <a:bodyPr/>
              <a:lstStyle/>
              <a:p>
                <a:endParaRPr lang="en-IN" dirty="0"/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2F6CA7B-0705-AF88-88C0-9EDE0DB9AE97}"/>
                </a:ext>
              </a:extLst>
            </p:cNvPr>
            <p:cNvGrpSpPr/>
            <p:nvPr/>
          </p:nvGrpSpPr>
          <p:grpSpPr>
            <a:xfrm>
              <a:off x="-3713" y="4162698"/>
              <a:ext cx="16134839" cy="4176906"/>
              <a:chOff x="-3713" y="4162698"/>
              <a:chExt cx="16134839" cy="4176906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184135" y="4168032"/>
                <a:ext cx="2160000" cy="2084400"/>
              </a:xfrm>
              <a:custGeom>
                <a:avLst/>
                <a:gdLst/>
                <a:ahLst/>
                <a:cxnLst/>
                <a:rect l="l" t="t" r="r" b="b"/>
                <a:pathLst>
                  <a:path w="2478489" h="2434223">
                    <a:moveTo>
                      <a:pt x="0" y="0"/>
                    </a:moveTo>
                    <a:lnTo>
                      <a:pt x="2478489" y="0"/>
                    </a:lnTo>
                    <a:lnTo>
                      <a:pt x="2478489" y="2434223"/>
                    </a:lnTo>
                    <a:lnTo>
                      <a:pt x="0" y="2434223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0"/>
                <a:stretch>
                  <a:fillRect t="-243" b="-243"/>
                </a:stretch>
              </a:blipFill>
              <a:ln>
                <a:noFill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" name="Freeform 8"/>
              <p:cNvSpPr/>
              <p:nvPr/>
            </p:nvSpPr>
            <p:spPr>
              <a:xfrm>
                <a:off x="2346803" y="4168032"/>
                <a:ext cx="2160000" cy="2084400"/>
              </a:xfrm>
              <a:custGeom>
                <a:avLst/>
                <a:gdLst/>
                <a:ahLst/>
                <a:cxnLst/>
                <a:rect l="l" t="t" r="r" b="b"/>
                <a:pathLst>
                  <a:path w="2461971" h="2434223">
                    <a:moveTo>
                      <a:pt x="0" y="0"/>
                    </a:moveTo>
                    <a:lnTo>
                      <a:pt x="2461971" y="0"/>
                    </a:lnTo>
                    <a:lnTo>
                      <a:pt x="2461971" y="2434223"/>
                    </a:lnTo>
                    <a:lnTo>
                      <a:pt x="0" y="2434223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1"/>
                <a:stretch>
                  <a:fillRect l="-91" r="-91"/>
                </a:stretch>
              </a:blipFill>
              <a:ln>
                <a:noFill/>
              </a:ln>
            </p:spPr>
            <p:txBody>
              <a:bodyPr/>
              <a:lstStyle/>
              <a:p>
                <a:endParaRPr lang="en-IN" dirty="0"/>
              </a:p>
            </p:txBody>
          </p:sp>
          <p:sp>
            <p:nvSpPr>
              <p:cNvPr id="9" name="Freeform 9"/>
              <p:cNvSpPr/>
              <p:nvPr/>
            </p:nvSpPr>
            <p:spPr>
              <a:xfrm>
                <a:off x="8813462" y="4168032"/>
                <a:ext cx="2160000" cy="2084400"/>
              </a:xfrm>
              <a:custGeom>
                <a:avLst/>
                <a:gdLst/>
                <a:ahLst/>
                <a:cxnLst/>
                <a:rect l="l" t="t" r="r" b="b"/>
                <a:pathLst>
                  <a:path w="2523560" h="2434223">
                    <a:moveTo>
                      <a:pt x="0" y="0"/>
                    </a:moveTo>
                    <a:lnTo>
                      <a:pt x="2523560" y="0"/>
                    </a:lnTo>
                    <a:lnTo>
                      <a:pt x="2523560" y="2434223"/>
                    </a:lnTo>
                    <a:lnTo>
                      <a:pt x="0" y="2434223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2"/>
                <a:stretch>
                  <a:fillRect t="-1157" b="-1157"/>
                </a:stretch>
              </a:blipFill>
              <a:ln>
                <a:noFill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" name="Freeform 10"/>
              <p:cNvSpPr/>
              <p:nvPr/>
            </p:nvSpPr>
            <p:spPr>
              <a:xfrm>
                <a:off x="10970794" y="4168032"/>
                <a:ext cx="2160000" cy="2084400"/>
              </a:xfrm>
              <a:custGeom>
                <a:avLst/>
                <a:gdLst/>
                <a:ahLst/>
                <a:cxnLst/>
                <a:rect l="l" t="t" r="r" b="b"/>
                <a:pathLst>
                  <a:path w="2507042" h="2434223">
                    <a:moveTo>
                      <a:pt x="0" y="0"/>
                    </a:moveTo>
                    <a:lnTo>
                      <a:pt x="2507042" y="0"/>
                    </a:lnTo>
                    <a:lnTo>
                      <a:pt x="2507042" y="2434223"/>
                    </a:lnTo>
                    <a:lnTo>
                      <a:pt x="0" y="2434223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3"/>
                <a:stretch>
                  <a:fillRect t="-822" b="-822"/>
                </a:stretch>
              </a:blipFill>
              <a:ln>
                <a:noFill/>
              </a:ln>
            </p:spPr>
            <p:txBody>
              <a:bodyPr/>
              <a:lstStyle/>
              <a:p>
                <a:endParaRPr lang="en-IN" dirty="0"/>
              </a:p>
            </p:txBody>
          </p:sp>
          <p:sp>
            <p:nvSpPr>
              <p:cNvPr id="11" name="Freeform 11"/>
              <p:cNvSpPr/>
              <p:nvPr/>
            </p:nvSpPr>
            <p:spPr>
              <a:xfrm>
                <a:off x="13124123" y="4168032"/>
                <a:ext cx="2160000" cy="2084400"/>
              </a:xfrm>
              <a:custGeom>
                <a:avLst/>
                <a:gdLst/>
                <a:ahLst/>
                <a:cxnLst/>
                <a:rect l="l" t="t" r="r" b="b"/>
                <a:pathLst>
                  <a:path w="2490524" h="2434223">
                    <a:moveTo>
                      <a:pt x="0" y="0"/>
                    </a:moveTo>
                    <a:lnTo>
                      <a:pt x="2490524" y="0"/>
                    </a:lnTo>
                    <a:lnTo>
                      <a:pt x="2490524" y="2434223"/>
                    </a:lnTo>
                    <a:lnTo>
                      <a:pt x="0" y="2434223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4"/>
                <a:stretch>
                  <a:fillRect t="-487" b="-487"/>
                </a:stretch>
              </a:blipFill>
              <a:ln>
                <a:noFill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" name="Freeform 14"/>
              <p:cNvSpPr/>
              <p:nvPr/>
            </p:nvSpPr>
            <p:spPr>
              <a:xfrm>
                <a:off x="4498798" y="4168032"/>
                <a:ext cx="2160000" cy="2084400"/>
              </a:xfrm>
              <a:custGeom>
                <a:avLst/>
                <a:gdLst/>
                <a:ahLst/>
                <a:cxnLst/>
                <a:rect l="l" t="t" r="r" b="b"/>
                <a:pathLst>
                  <a:path w="2476389" h="2434223">
                    <a:moveTo>
                      <a:pt x="0" y="0"/>
                    </a:moveTo>
                    <a:lnTo>
                      <a:pt x="2476388" y="0"/>
                    </a:lnTo>
                    <a:lnTo>
                      <a:pt x="2476388" y="2434223"/>
                    </a:lnTo>
                    <a:lnTo>
                      <a:pt x="0" y="2434223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5"/>
                <a:stretch>
                  <a:fillRect t="-201" b="-201"/>
                </a:stretch>
              </a:blipFill>
              <a:ln>
                <a:noFill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" name="Freeform 15"/>
              <p:cNvSpPr/>
              <p:nvPr/>
            </p:nvSpPr>
            <p:spPr>
              <a:xfrm>
                <a:off x="6656130" y="4168032"/>
                <a:ext cx="2160000" cy="2084400"/>
              </a:xfrm>
              <a:custGeom>
                <a:avLst/>
                <a:gdLst/>
                <a:ahLst/>
                <a:cxnLst/>
                <a:rect l="l" t="t" r="r" b="b"/>
                <a:pathLst>
                  <a:path w="2524401" h="2434223">
                    <a:moveTo>
                      <a:pt x="0" y="0"/>
                    </a:moveTo>
                    <a:lnTo>
                      <a:pt x="2524401" y="0"/>
                    </a:lnTo>
                    <a:lnTo>
                      <a:pt x="2524401" y="2434223"/>
                    </a:lnTo>
                    <a:lnTo>
                      <a:pt x="0" y="2434223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6"/>
                <a:stretch>
                  <a:fillRect t="-1174" b="-1174"/>
                </a:stretch>
              </a:blipFill>
              <a:ln>
                <a:noFill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" name="TextBox 22"/>
              <p:cNvSpPr txBox="1"/>
              <p:nvPr/>
            </p:nvSpPr>
            <p:spPr>
              <a:xfrm rot="16200000">
                <a:off x="-689919" y="5097800"/>
                <a:ext cx="1563814" cy="191399"/>
              </a:xfrm>
              <a:prstGeom prst="rect">
                <a:avLst/>
              </a:prstGeom>
              <a:ln>
                <a:noFill/>
              </a:ln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1587"/>
                  </a:lnSpc>
                  <a:spcBef>
                    <a:spcPct val="0"/>
                  </a:spcBef>
                </a:pPr>
                <a:r>
                  <a:rPr lang="en-US" sz="1134" dirty="0">
                    <a:solidFill>
                      <a:srgbClr val="000000"/>
                    </a:solidFill>
                    <a:latin typeface="Canva Sans Bold"/>
                  </a:rPr>
                  <a:t>Observed Anomaly</a:t>
                </a:r>
              </a:p>
            </p:txBody>
          </p:sp>
          <p:sp>
            <p:nvSpPr>
              <p:cNvPr id="20" name="Freeform 20"/>
              <p:cNvSpPr/>
              <p:nvPr/>
            </p:nvSpPr>
            <p:spPr>
              <a:xfrm>
                <a:off x="2320587" y="6254018"/>
                <a:ext cx="2160000" cy="2084400"/>
              </a:xfrm>
              <a:custGeom>
                <a:avLst/>
                <a:gdLst/>
                <a:ahLst/>
                <a:cxnLst/>
                <a:rect l="l" t="t" r="r" b="b"/>
                <a:pathLst>
                  <a:path w="2490524" h="2434223">
                    <a:moveTo>
                      <a:pt x="0" y="0"/>
                    </a:moveTo>
                    <a:lnTo>
                      <a:pt x="2490524" y="0"/>
                    </a:lnTo>
                    <a:lnTo>
                      <a:pt x="2490524" y="2434222"/>
                    </a:lnTo>
                    <a:lnTo>
                      <a:pt x="0" y="2434222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7"/>
                <a:stretch>
                  <a:fillRect l="-15159" r="-15159"/>
                </a:stretch>
              </a:blipFill>
              <a:ln>
                <a:noFill/>
              </a:ln>
            </p:spPr>
            <p:txBody>
              <a:bodyPr/>
              <a:lstStyle/>
              <a:p>
                <a:endParaRPr lang="en-IN" dirty="0"/>
              </a:p>
            </p:txBody>
          </p:sp>
          <p:sp>
            <p:nvSpPr>
              <p:cNvPr id="12" name="Freeform 12"/>
              <p:cNvSpPr/>
              <p:nvPr/>
            </p:nvSpPr>
            <p:spPr>
              <a:xfrm>
                <a:off x="181464" y="6255204"/>
                <a:ext cx="2160000" cy="2084400"/>
              </a:xfrm>
              <a:custGeom>
                <a:avLst/>
                <a:gdLst/>
                <a:ahLst/>
                <a:cxnLst/>
                <a:rect l="l" t="t" r="r" b="b"/>
                <a:pathLst>
                  <a:path w="2478489" h="2434223">
                    <a:moveTo>
                      <a:pt x="0" y="0"/>
                    </a:moveTo>
                    <a:lnTo>
                      <a:pt x="2478489" y="0"/>
                    </a:lnTo>
                    <a:lnTo>
                      <a:pt x="2478489" y="2434222"/>
                    </a:lnTo>
                    <a:lnTo>
                      <a:pt x="0" y="2434222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8"/>
                <a:stretch>
                  <a:fillRect l="-15475" r="-15475"/>
                </a:stretch>
              </a:blipFill>
              <a:ln>
                <a:noFill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" name="Freeform 13"/>
              <p:cNvSpPr/>
              <p:nvPr/>
            </p:nvSpPr>
            <p:spPr>
              <a:xfrm>
                <a:off x="13126791" y="6242382"/>
                <a:ext cx="2160000" cy="2084400"/>
              </a:xfrm>
              <a:custGeom>
                <a:avLst/>
                <a:gdLst/>
                <a:ahLst/>
                <a:cxnLst/>
                <a:rect l="l" t="t" r="r" b="b"/>
                <a:pathLst>
                  <a:path w="2461971" h="2434223">
                    <a:moveTo>
                      <a:pt x="0" y="0"/>
                    </a:moveTo>
                    <a:lnTo>
                      <a:pt x="2461971" y="0"/>
                    </a:lnTo>
                    <a:lnTo>
                      <a:pt x="2461971" y="2434222"/>
                    </a:lnTo>
                    <a:lnTo>
                      <a:pt x="0" y="2434222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8"/>
                <a:stretch>
                  <a:fillRect l="-15915" r="-15915"/>
                </a:stretch>
              </a:blipFill>
              <a:ln>
                <a:noFill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" name="Freeform 16"/>
              <p:cNvSpPr/>
              <p:nvPr/>
            </p:nvSpPr>
            <p:spPr>
              <a:xfrm>
                <a:off x="4490457" y="6255204"/>
                <a:ext cx="2160000" cy="2084400"/>
              </a:xfrm>
              <a:custGeom>
                <a:avLst/>
                <a:gdLst/>
                <a:ahLst/>
                <a:cxnLst/>
                <a:rect l="l" t="t" r="r" b="b"/>
                <a:pathLst>
                  <a:path w="2474989" h="2434223">
                    <a:moveTo>
                      <a:pt x="0" y="0"/>
                    </a:moveTo>
                    <a:lnTo>
                      <a:pt x="2474988" y="0"/>
                    </a:lnTo>
                    <a:lnTo>
                      <a:pt x="2474988" y="2434222"/>
                    </a:lnTo>
                    <a:lnTo>
                      <a:pt x="0" y="2434222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8"/>
                <a:stretch>
                  <a:fillRect l="-15568" r="-15568"/>
                </a:stretch>
              </a:blipFill>
              <a:ln>
                <a:noFill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" name="Freeform 17"/>
              <p:cNvSpPr/>
              <p:nvPr/>
            </p:nvSpPr>
            <p:spPr>
              <a:xfrm>
                <a:off x="6644787" y="6255204"/>
                <a:ext cx="2160000" cy="2084400"/>
              </a:xfrm>
              <a:custGeom>
                <a:avLst/>
                <a:gdLst/>
                <a:ahLst/>
                <a:cxnLst/>
                <a:rect l="l" t="t" r="r" b="b"/>
                <a:pathLst>
                  <a:path w="2515827" h="2434223">
                    <a:moveTo>
                      <a:pt x="0" y="0"/>
                    </a:moveTo>
                    <a:lnTo>
                      <a:pt x="2515827" y="0"/>
                    </a:lnTo>
                    <a:lnTo>
                      <a:pt x="2515827" y="2434222"/>
                    </a:lnTo>
                    <a:lnTo>
                      <a:pt x="0" y="2434222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8"/>
                <a:stretch>
                  <a:fillRect l="-14504" r="-14504"/>
                </a:stretch>
              </a:blipFill>
              <a:ln>
                <a:noFill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" name="Freeform 18"/>
              <p:cNvSpPr/>
              <p:nvPr/>
            </p:nvSpPr>
            <p:spPr>
              <a:xfrm>
                <a:off x="8802591" y="6255204"/>
                <a:ext cx="2160000" cy="2084400"/>
              </a:xfrm>
              <a:custGeom>
                <a:avLst/>
                <a:gdLst/>
                <a:ahLst/>
                <a:cxnLst/>
                <a:rect l="l" t="t" r="r" b="b"/>
                <a:pathLst>
                  <a:path w="2522160" h="2434223">
                    <a:moveTo>
                      <a:pt x="0" y="0"/>
                    </a:moveTo>
                    <a:lnTo>
                      <a:pt x="2522160" y="0"/>
                    </a:lnTo>
                    <a:lnTo>
                      <a:pt x="2522160" y="2434222"/>
                    </a:lnTo>
                    <a:lnTo>
                      <a:pt x="0" y="2434222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8"/>
                <a:stretch>
                  <a:fillRect l="-14342" r="-14342"/>
                </a:stretch>
              </a:blipFill>
              <a:ln>
                <a:noFill/>
              </a:ln>
            </p:spPr>
            <p:txBody>
              <a:bodyPr/>
              <a:lstStyle/>
              <a:p>
                <a:endParaRPr lang="en-IN" dirty="0"/>
              </a:p>
            </p:txBody>
          </p:sp>
          <p:sp>
            <p:nvSpPr>
              <p:cNvPr id="19" name="Freeform 19"/>
              <p:cNvSpPr/>
              <p:nvPr/>
            </p:nvSpPr>
            <p:spPr>
              <a:xfrm>
                <a:off x="10961452" y="6255204"/>
                <a:ext cx="2160000" cy="2084400"/>
              </a:xfrm>
              <a:custGeom>
                <a:avLst/>
                <a:gdLst/>
                <a:ahLst/>
                <a:cxnLst/>
                <a:rect l="l" t="t" r="r" b="b"/>
                <a:pathLst>
                  <a:path w="2507042" h="2434223">
                    <a:moveTo>
                      <a:pt x="0" y="0"/>
                    </a:moveTo>
                    <a:lnTo>
                      <a:pt x="2507042" y="0"/>
                    </a:lnTo>
                    <a:lnTo>
                      <a:pt x="2507042" y="2434222"/>
                    </a:lnTo>
                    <a:lnTo>
                      <a:pt x="0" y="2434222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8"/>
                <a:stretch>
                  <a:fillRect l="-14730" r="-14730"/>
                </a:stretch>
              </a:blipFill>
              <a:ln>
                <a:noFill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3" name="TextBox 23"/>
              <p:cNvSpPr txBox="1"/>
              <p:nvPr/>
            </p:nvSpPr>
            <p:spPr>
              <a:xfrm rot="16200000">
                <a:off x="-689920" y="7200519"/>
                <a:ext cx="1563814" cy="191399"/>
              </a:xfrm>
              <a:prstGeom prst="rect">
                <a:avLst/>
              </a:prstGeom>
              <a:ln>
                <a:noFill/>
              </a:ln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1587"/>
                  </a:lnSpc>
                  <a:spcBef>
                    <a:spcPct val="0"/>
                  </a:spcBef>
                </a:pPr>
                <a:r>
                  <a:rPr lang="en-US" sz="1134" dirty="0">
                    <a:solidFill>
                      <a:srgbClr val="000000"/>
                    </a:solidFill>
                    <a:latin typeface="Canva Sans Bold"/>
                  </a:rPr>
                  <a:t>Predicted Anomaly</a:t>
                </a:r>
              </a:p>
            </p:txBody>
          </p:sp>
          <p:sp>
            <p:nvSpPr>
              <p:cNvPr id="65" name="Freeform 53">
                <a:extLst>
                  <a:ext uri="{FF2B5EF4-FFF2-40B4-BE49-F238E27FC236}">
                    <a16:creationId xmlns:a16="http://schemas.microsoft.com/office/drawing/2014/main" id="{265463CE-72B2-A30A-85AC-9F0FF030F7CC}"/>
                  </a:ext>
                </a:extLst>
              </p:cNvPr>
              <p:cNvSpPr/>
              <p:nvPr/>
            </p:nvSpPr>
            <p:spPr>
              <a:xfrm>
                <a:off x="15292326" y="4162698"/>
                <a:ext cx="838800" cy="4162698"/>
              </a:xfrm>
              <a:custGeom>
                <a:avLst/>
                <a:gdLst/>
                <a:ahLst/>
                <a:cxnLst/>
                <a:rect l="l" t="t" r="r" b="b"/>
                <a:pathLst>
                  <a:path w="978845" h="4735044">
                    <a:moveTo>
                      <a:pt x="0" y="0"/>
                    </a:moveTo>
                    <a:lnTo>
                      <a:pt x="978845" y="0"/>
                    </a:lnTo>
                    <a:lnTo>
                      <a:pt x="978845" y="4735044"/>
                    </a:lnTo>
                    <a:lnTo>
                      <a:pt x="0" y="4735044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9"/>
                <a:stretch>
                  <a:fillRect l="-492104"/>
                </a:stretch>
              </a:blipFill>
              <a:ln>
                <a:noFill/>
              </a:ln>
            </p:spPr>
            <p:txBody>
              <a:bodyPr/>
              <a:lstStyle/>
              <a:p>
                <a:endParaRPr lang="en-IN" dirty="0"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Arial</vt:lpstr>
      <vt:lpstr>Canva Sans 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 Train Test Split -  Rainfall Category Clusters - Observed and Predicted Anomaly</dc:title>
  <cp:lastModifiedBy>Kishan Rathod</cp:lastModifiedBy>
  <cp:revision>4</cp:revision>
  <dcterms:created xsi:type="dcterms:W3CDTF">2006-08-16T00:00:00Z</dcterms:created>
  <dcterms:modified xsi:type="dcterms:W3CDTF">2024-01-19T13:53:18Z</dcterms:modified>
  <dc:identifier>DAF2vEnExKM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2023-12-16T07:08:10Z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954fe218-b9cf-423d-8e71-326c307b9c9b</vt:lpwstr>
  </property>
  <property fmtid="{D5CDD505-2E9C-101B-9397-08002B2CF9AE}" pid="7" name="MSIP_Label_defa4170-0d19-0005-0004-bc88714345d2_ActionId">
    <vt:lpwstr>552aced7-2967-4122-88ab-62d321e4d173</vt:lpwstr>
  </property>
  <property fmtid="{D5CDD505-2E9C-101B-9397-08002B2CF9AE}" pid="8" name="MSIP_Label_defa4170-0d19-0005-0004-bc88714345d2_ContentBits">
    <vt:lpwstr>0</vt:lpwstr>
  </property>
</Properties>
</file>