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62" r:id="rId4"/>
    <p:sldId id="263" r:id="rId5"/>
    <p:sldId id="264" r:id="rId6"/>
    <p:sldId id="265" r:id="rId7"/>
    <p:sldId id="266" r:id="rId8"/>
    <p:sldId id="267" r:id="rId9"/>
    <p:sldId id="271" r:id="rId10"/>
    <p:sldId id="272" r:id="rId11"/>
    <p:sldId id="273" r:id="rId12"/>
    <p:sldId id="274" r:id="rId13"/>
    <p:sldId id="275" r:id="rId14"/>
    <p:sldId id="276" r:id="rId15"/>
    <p:sldId id="277" r:id="rId16"/>
    <p:sldId id="278" r:id="rId17"/>
    <p:sldId id="269" r:id="rId18"/>
    <p:sldId id="268" r:id="rId19"/>
    <p:sldId id="257" r:id="rId20"/>
    <p:sldId id="258" r:id="rId21"/>
    <p:sldId id="259" r:id="rId22"/>
    <p:sldId id="260" r:id="rId23"/>
    <p:sldId id="261"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38EF8-6159-476E-9D3C-3F3DA759A279}" type="datetimeFigureOut">
              <a:rPr lang="en-IN" smtClean="0"/>
              <a:t>10-01-2023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2D51002-157D-403B-8F87-407B50538CD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598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38EF8-6159-476E-9D3C-3F3DA759A279}"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1002-157D-403B-8F87-407B50538CD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63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38EF8-6159-476E-9D3C-3F3DA759A279}"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1002-157D-403B-8F87-407B50538CD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58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38EF8-6159-476E-9D3C-3F3DA759A279}"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1002-157D-403B-8F87-407B50538CD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44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38EF8-6159-476E-9D3C-3F3DA759A279}"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1002-157D-403B-8F87-407B50538CD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91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38EF8-6159-476E-9D3C-3F3DA759A279}"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1002-157D-403B-8F87-407B50538CD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28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38EF8-6159-476E-9D3C-3F3DA759A279}"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51002-157D-403B-8F87-407B50538CD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4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38EF8-6159-476E-9D3C-3F3DA759A279}"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51002-157D-403B-8F87-407B50538CD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98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38EF8-6159-476E-9D3C-3F3DA759A279}"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51002-157D-403B-8F87-407B50538CDB}" type="slidenum">
              <a:rPr lang="en-IN" smtClean="0"/>
              <a:t>‹#›</a:t>
            </a:fld>
            <a:endParaRPr lang="en-IN"/>
          </a:p>
        </p:txBody>
      </p:sp>
    </p:spTree>
    <p:extLst>
      <p:ext uri="{BB962C8B-B14F-4D97-AF65-F5344CB8AC3E}">
        <p14:creationId xmlns:p14="http://schemas.microsoft.com/office/powerpoint/2010/main" val="181080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38EF8-6159-476E-9D3C-3F3DA759A279}"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1002-157D-403B-8F87-407B50538CD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44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3838EF8-6159-476E-9D3C-3F3DA759A279}" type="datetimeFigureOut">
              <a:rPr lang="en-IN" smtClean="0"/>
              <a:t>10-01-2023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2D51002-157D-403B-8F87-407B50538CD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86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838EF8-6159-476E-9D3C-3F3DA759A279}" type="datetimeFigureOut">
              <a:rPr lang="en-IN" smtClean="0"/>
              <a:t>10-01-2023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D51002-157D-403B-8F87-407B50538CD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549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9AA4-0C3D-04EA-0C49-B87C0B325222}"/>
              </a:ext>
            </a:extLst>
          </p:cNvPr>
          <p:cNvSpPr>
            <a:spLocks noGrp="1"/>
          </p:cNvSpPr>
          <p:nvPr>
            <p:ph type="ctrTitle"/>
          </p:nvPr>
        </p:nvSpPr>
        <p:spPr>
          <a:xfrm>
            <a:off x="1524000" y="1682884"/>
            <a:ext cx="9144000" cy="2555571"/>
          </a:xfrm>
        </p:spPr>
        <p:txBody>
          <a:bodyPr>
            <a:noAutofit/>
          </a:bodyPr>
          <a:lstStyle/>
          <a:p>
            <a:pPr algn="ctr">
              <a:lnSpc>
                <a:spcPct val="107000"/>
              </a:lnSpc>
              <a:spcAft>
                <a:spcPts val="800"/>
              </a:spcAft>
            </a:pPr>
            <a:r>
              <a:rPr lang="en-IN" sz="54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Customer Retention Case Study Report</a:t>
            </a:r>
            <a:br>
              <a:rPr lang="en-IN" sz="5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IN" sz="5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endParaRPr lang="en-IN" sz="5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52F10BF-9F2F-12B1-D009-C0A88420DF7F}"/>
              </a:ext>
            </a:extLst>
          </p:cNvPr>
          <p:cNvSpPr>
            <a:spLocks noGrp="1"/>
          </p:cNvSpPr>
          <p:nvPr>
            <p:ph type="subTitle" idx="1"/>
          </p:nvPr>
        </p:nvSpPr>
        <p:spPr/>
        <p:txBody>
          <a:bodyPr>
            <a:normAutofit/>
          </a:bodyPr>
          <a:lstStyle/>
          <a:p>
            <a:r>
              <a:rPr lang="en-IN" sz="3200" dirty="0"/>
              <a:t>Flip Robo technologies</a:t>
            </a:r>
          </a:p>
        </p:txBody>
      </p:sp>
      <p:sp>
        <p:nvSpPr>
          <p:cNvPr id="4" name="TextBox 3">
            <a:extLst>
              <a:ext uri="{FF2B5EF4-FFF2-40B4-BE49-F238E27FC236}">
                <a16:creationId xmlns:a16="http://schemas.microsoft.com/office/drawing/2014/main" id="{AABB1E3A-7807-AFF2-8B3F-479C22C219A6}"/>
              </a:ext>
            </a:extLst>
          </p:cNvPr>
          <p:cNvSpPr txBox="1"/>
          <p:nvPr/>
        </p:nvSpPr>
        <p:spPr>
          <a:xfrm>
            <a:off x="87548" y="6105299"/>
            <a:ext cx="3920247" cy="646331"/>
          </a:xfrm>
          <a:prstGeom prst="rect">
            <a:avLst/>
          </a:prstGeom>
          <a:noFill/>
        </p:spPr>
        <p:txBody>
          <a:bodyPr wrap="square" rtlCol="0">
            <a:spAutoFit/>
          </a:bodyPr>
          <a:lstStyle/>
          <a:p>
            <a:r>
              <a:rPr lang="en-IN" b="1" dirty="0">
                <a:solidFill>
                  <a:schemeClr val="bg1"/>
                </a:solidFill>
              </a:rPr>
              <a:t>Prepend By: - </a:t>
            </a:r>
          </a:p>
          <a:p>
            <a:r>
              <a:rPr lang="en-IN" b="1" dirty="0">
                <a:solidFill>
                  <a:schemeClr val="bg1"/>
                </a:solidFill>
              </a:rPr>
              <a:t>	Kishan Sapariya</a:t>
            </a:r>
          </a:p>
        </p:txBody>
      </p:sp>
      <p:sp>
        <p:nvSpPr>
          <p:cNvPr id="5" name="TextBox 4">
            <a:extLst>
              <a:ext uri="{FF2B5EF4-FFF2-40B4-BE49-F238E27FC236}">
                <a16:creationId xmlns:a16="http://schemas.microsoft.com/office/drawing/2014/main" id="{24E93BFF-3A10-5F03-B3BA-AE543DBFB428}"/>
              </a:ext>
            </a:extLst>
          </p:cNvPr>
          <p:cNvSpPr txBox="1"/>
          <p:nvPr/>
        </p:nvSpPr>
        <p:spPr>
          <a:xfrm>
            <a:off x="8271753" y="6105298"/>
            <a:ext cx="3920247" cy="646331"/>
          </a:xfrm>
          <a:prstGeom prst="rect">
            <a:avLst/>
          </a:prstGeom>
          <a:noFill/>
        </p:spPr>
        <p:txBody>
          <a:bodyPr wrap="square" rtlCol="0">
            <a:spAutoFit/>
          </a:bodyPr>
          <a:lstStyle/>
          <a:p>
            <a:pPr algn="r"/>
            <a:r>
              <a:rPr lang="en-IN" b="1" dirty="0">
                <a:solidFill>
                  <a:schemeClr val="bg1"/>
                </a:solidFill>
              </a:rPr>
              <a:t>SME</a:t>
            </a:r>
          </a:p>
          <a:p>
            <a:pPr algn="r"/>
            <a:r>
              <a:rPr lang="en-IN" b="1" dirty="0">
                <a:solidFill>
                  <a:schemeClr val="bg1"/>
                </a:solidFill>
              </a:rPr>
              <a:t>	Khushboo </a:t>
            </a:r>
            <a:r>
              <a:rPr lang="en-IN" b="1" dirty="0" err="1">
                <a:solidFill>
                  <a:schemeClr val="bg1"/>
                </a:solidFill>
              </a:rPr>
              <a:t>Gurg</a:t>
            </a:r>
            <a:endParaRPr lang="en-IN" b="1" dirty="0">
              <a:solidFill>
                <a:schemeClr val="bg1"/>
              </a:solidFill>
            </a:endParaRPr>
          </a:p>
        </p:txBody>
      </p:sp>
      <p:pic>
        <p:nvPicPr>
          <p:cNvPr id="1026" name="Picture 2">
            <a:extLst>
              <a:ext uri="{FF2B5EF4-FFF2-40B4-BE49-F238E27FC236}">
                <a16:creationId xmlns:a16="http://schemas.microsoft.com/office/drawing/2014/main" id="{1B309BBB-A88F-F422-9121-2721F4C0F6A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8397" b="75573" l="10000" r="90000"/>
                    </a14:imgEffect>
                  </a14:imgLayer>
                </a14:imgProps>
              </a:ext>
              <a:ext uri="{28A0092B-C50C-407E-A947-70E740481C1C}">
                <a14:useLocalDpi xmlns:a14="http://schemas.microsoft.com/office/drawing/2010/main" val="0"/>
              </a:ext>
            </a:extLst>
          </a:blip>
          <a:srcRect b="16030"/>
          <a:stretch/>
        </p:blipFill>
        <p:spPr bwMode="auto">
          <a:xfrm>
            <a:off x="-331553" y="-102850"/>
            <a:ext cx="2452181" cy="222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1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175-3A03-24E0-1B3A-35304CE42788}"/>
              </a:ext>
            </a:extLst>
          </p:cNvPr>
          <p:cNvSpPr>
            <a:spLocks noGrp="1"/>
          </p:cNvSpPr>
          <p:nvPr>
            <p:ph type="title"/>
          </p:nvPr>
        </p:nvSpPr>
        <p:spPr/>
        <p:txBody>
          <a:bodyPr>
            <a:normAutofit fontScale="90000"/>
          </a:bodyPr>
          <a:lstStyle/>
          <a:p>
            <a:pPr algn="ctr"/>
            <a:r>
              <a:rPr lang="en-IN" sz="31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data in pie chart as manner to find contribution by its percentage.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32E5551-7763-EBDB-4EA7-3B7A5E1ED0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853754"/>
            <a:ext cx="5728314" cy="4554658"/>
          </a:xfrm>
          <a:prstGeom prst="rect">
            <a:avLst/>
          </a:prstGeom>
          <a:noFill/>
          <a:ln>
            <a:noFill/>
          </a:ln>
        </p:spPr>
      </p:pic>
      <p:sp>
        <p:nvSpPr>
          <p:cNvPr id="5" name="TextBox 4">
            <a:extLst>
              <a:ext uri="{FF2B5EF4-FFF2-40B4-BE49-F238E27FC236}">
                <a16:creationId xmlns:a16="http://schemas.microsoft.com/office/drawing/2014/main" id="{A13FF051-6B99-791B-1B5C-C19A5E62EC59}"/>
              </a:ext>
            </a:extLst>
          </p:cNvPr>
          <p:cNvSpPr txBox="1"/>
          <p:nvPr/>
        </p:nvSpPr>
        <p:spPr>
          <a:xfrm>
            <a:off x="992221" y="2105642"/>
            <a:ext cx="4883285" cy="4028667"/>
          </a:xfrm>
          <a:prstGeom prst="rect">
            <a:avLst/>
          </a:prstGeom>
          <a:noFill/>
        </p:spPr>
        <p:txBody>
          <a:bodyPr wrap="square" rtlCol="0">
            <a:spAutoFit/>
          </a:bodyPr>
          <a:lstStyle/>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City majority buyers are from Delhi around 21.56% and Greater Noida around 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mode of internet, we observe that majority public use Mobile data for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Devices which device is preferred by public we observe that majority use Smartphones.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Channel, we observe that 86.50% public use Search engine for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rtl="0" eaLnBrk="1" latinLnBrk="0" hangingPunct="1">
              <a:lnSpc>
                <a:spcPct val="107000"/>
              </a:lnSpc>
              <a:spcBef>
                <a:spcPts val="0"/>
              </a:spcBef>
              <a:spcAft>
                <a:spcPts val="0"/>
              </a:spcAft>
              <a:buClrTx/>
              <a:buSzPts val="1800"/>
            </a:pPr>
            <a:endParaRPr lang="en-IN" dirty="0">
              <a:effectLst/>
            </a:endParaRPr>
          </a:p>
        </p:txBody>
      </p:sp>
      <p:pic>
        <p:nvPicPr>
          <p:cNvPr id="3" name="Picture 4">
            <a:extLst>
              <a:ext uri="{FF2B5EF4-FFF2-40B4-BE49-F238E27FC236}">
                <a16:creationId xmlns:a16="http://schemas.microsoft.com/office/drawing/2014/main" id="{78C62A80-672B-E025-33BE-44ADF9CC81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3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175-3A03-24E0-1B3A-35304CE42788}"/>
              </a:ext>
            </a:extLst>
          </p:cNvPr>
          <p:cNvSpPr>
            <a:spLocks noGrp="1"/>
          </p:cNvSpPr>
          <p:nvPr>
            <p:ph type="title"/>
          </p:nvPr>
        </p:nvSpPr>
        <p:spPr/>
        <p:txBody>
          <a:bodyPr>
            <a:normAutofit fontScale="90000"/>
          </a:bodyPr>
          <a:lstStyle/>
          <a:p>
            <a:pPr algn="ctr">
              <a:lnSpc>
                <a:spcPct val="107000"/>
              </a:lnSpc>
              <a:spcAft>
                <a:spcPts val="800"/>
              </a:spcAft>
            </a:pPr>
            <a:r>
              <a:rPr lang="en-IN" sz="40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data along with Gender</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13FF051-6B99-791B-1B5C-C19A5E62EC59}"/>
              </a:ext>
            </a:extLst>
          </p:cNvPr>
          <p:cNvSpPr txBox="1"/>
          <p:nvPr/>
        </p:nvSpPr>
        <p:spPr>
          <a:xfrm>
            <a:off x="573933" y="1892791"/>
            <a:ext cx="5301574" cy="4226798"/>
          </a:xfrm>
          <a:prstGeom prst="rect">
            <a:avLst/>
          </a:prstGeom>
          <a:noFill/>
        </p:spPr>
        <p:txBody>
          <a:bodyPr wrap="square" rtlCol="0">
            <a:spAutoFit/>
          </a:bodyPr>
          <a:lstStyle/>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Age majority of persons age is between 21-30-year and this is majority of female.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Delhi this is only one city which has more number of male compare to females. Also we can say majority of females are is Greater Noida as compare to male.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online shopping started majority females are started online shopping Above 4 years and only for 3-4 years has a greater number of males compare to females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As we observe for online purchase in last or previous year we can clearly observe that majority of females are shopped online in last year is less than 10 times.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6C2A391-6B54-B46F-4790-43E587877BA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33164"/>
          <a:stretch/>
        </p:blipFill>
        <p:spPr bwMode="auto">
          <a:xfrm>
            <a:off x="5875505" y="1892791"/>
            <a:ext cx="6090431" cy="4079992"/>
          </a:xfrm>
          <a:prstGeom prst="rect">
            <a:avLst/>
          </a:prstGeom>
          <a:noFill/>
          <a:ln>
            <a:noFill/>
          </a:ln>
        </p:spPr>
      </p:pic>
      <p:pic>
        <p:nvPicPr>
          <p:cNvPr id="8" name="Picture 4">
            <a:extLst>
              <a:ext uri="{FF2B5EF4-FFF2-40B4-BE49-F238E27FC236}">
                <a16:creationId xmlns:a16="http://schemas.microsoft.com/office/drawing/2014/main" id="{447F701B-DBBE-EB59-404C-BF6D473CCD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2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3FF051-6B99-791B-1B5C-C19A5E62EC59}"/>
              </a:ext>
            </a:extLst>
          </p:cNvPr>
          <p:cNvSpPr txBox="1"/>
          <p:nvPr/>
        </p:nvSpPr>
        <p:spPr>
          <a:xfrm>
            <a:off x="326507" y="1892791"/>
            <a:ext cx="5549000" cy="4226798"/>
          </a:xfrm>
          <a:prstGeom prst="rect">
            <a:avLst/>
          </a:prstGeom>
          <a:noFill/>
        </p:spPr>
        <p:txBody>
          <a:bodyPr wrap="square" rtlCol="0">
            <a:spAutoFit/>
          </a:bodyPr>
          <a:lstStyle/>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mode of internet preferred for online shopping we observe that no females are use dial up and majority females are use Mobile data and Wi-Fi for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device usage we can observe that majority females are preferred smart phone and laptop. For tablet zero females are use for online shopping and for desktop it is equal to use by male and female approx.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OS majority female usage Windows/Windows mobile and Android.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browser male and female both preferred Chrome. And also, no female or zero females are use Mozilla Firefox for online shopping.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6C2A391-6B54-B46F-4790-43E587877BA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2434"/>
          <a:stretch/>
        </p:blipFill>
        <p:spPr bwMode="auto">
          <a:xfrm>
            <a:off x="5875506" y="2110903"/>
            <a:ext cx="5549000" cy="4023406"/>
          </a:xfrm>
          <a:prstGeom prst="rect">
            <a:avLst/>
          </a:prstGeom>
          <a:noFill/>
          <a:ln>
            <a:noFill/>
          </a:ln>
        </p:spPr>
      </p:pic>
      <p:sp>
        <p:nvSpPr>
          <p:cNvPr id="3" name="Title 1">
            <a:extLst>
              <a:ext uri="{FF2B5EF4-FFF2-40B4-BE49-F238E27FC236}">
                <a16:creationId xmlns:a16="http://schemas.microsoft.com/office/drawing/2014/main" id="{B89DA2FB-5E64-3A3D-C643-E6BE4BC79C67}"/>
              </a:ext>
            </a:extLst>
          </p:cNvPr>
          <p:cNvSpPr txBox="1">
            <a:spLocks/>
          </p:cNvSpPr>
          <p:nvPr/>
        </p:nvSpPr>
        <p:spPr>
          <a:xfrm>
            <a:off x="1603979" y="956919"/>
            <a:ext cx="9603275" cy="104923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7000"/>
              </a:lnSpc>
              <a:spcAft>
                <a:spcPts val="800"/>
              </a:spcAft>
            </a:pPr>
            <a:r>
              <a:rPr lang="en-IN" sz="4000" b="1">
                <a:solidFill>
                  <a:srgbClr val="000000"/>
                </a:solidFill>
                <a:latin typeface="Helvetica" panose="020B0604020202090204" pitchFamily="34" charset="0"/>
                <a:ea typeface="Times New Roman" panose="02020603050405020304" pitchFamily="18" charset="0"/>
                <a:cs typeface="Courier New" panose="02070309020205020404" pitchFamily="49" charset="0"/>
              </a:rPr>
              <a:t>observe data along with Gender</a:t>
            </a:r>
            <a:endParaRPr lang="en-IN" sz="4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0F882ADC-CC05-06C8-765E-E46826B50B5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32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3FF051-6B99-791B-1B5C-C19A5E62EC59}"/>
              </a:ext>
            </a:extLst>
          </p:cNvPr>
          <p:cNvSpPr txBox="1"/>
          <p:nvPr/>
        </p:nvSpPr>
        <p:spPr>
          <a:xfrm>
            <a:off x="326507" y="1892791"/>
            <a:ext cx="5549000" cy="966803"/>
          </a:xfrm>
          <a:prstGeom prst="rect">
            <a:avLst/>
          </a:prstGeom>
          <a:noFill/>
        </p:spPr>
        <p:txBody>
          <a:bodyPr wrap="square" rtlCol="0">
            <a:spAutoFit/>
          </a:bodyPr>
          <a:lstStyle/>
          <a:p>
            <a:pPr marL="342900" lvl="0" indent="-342900">
              <a:lnSpc>
                <a:spcPct val="107000"/>
              </a:lnSpc>
              <a:spcAft>
                <a:spcPts val="800"/>
              </a:spcAft>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Channel majority females are use Search engine and for display advertisement majority males are there in display advertisement.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6C2A391-6B54-B46F-4790-43E587877BA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6399" t="63396"/>
          <a:stretch/>
        </p:blipFill>
        <p:spPr bwMode="auto">
          <a:xfrm>
            <a:off x="7422203" y="2164392"/>
            <a:ext cx="3914753" cy="3259797"/>
          </a:xfrm>
          <a:prstGeom prst="rect">
            <a:avLst/>
          </a:prstGeom>
          <a:noFill/>
          <a:ln>
            <a:noFill/>
          </a:ln>
        </p:spPr>
      </p:pic>
      <p:sp>
        <p:nvSpPr>
          <p:cNvPr id="6" name="Title 1">
            <a:extLst>
              <a:ext uri="{FF2B5EF4-FFF2-40B4-BE49-F238E27FC236}">
                <a16:creationId xmlns:a16="http://schemas.microsoft.com/office/drawing/2014/main" id="{EA937887-B695-632D-3C17-EBA3234570A7}"/>
              </a:ext>
            </a:extLst>
          </p:cNvPr>
          <p:cNvSpPr>
            <a:spLocks noGrp="1"/>
          </p:cNvSpPr>
          <p:nvPr>
            <p:ph type="title"/>
          </p:nvPr>
        </p:nvSpPr>
        <p:spPr>
          <a:xfrm>
            <a:off x="1450975" y="804863"/>
            <a:ext cx="9604375" cy="1049337"/>
          </a:xfrm>
        </p:spPr>
        <p:txBody>
          <a:bodyPr>
            <a:normAutofit fontScale="90000"/>
          </a:bodyPr>
          <a:lstStyle/>
          <a:p>
            <a:pPr algn="ctr">
              <a:lnSpc>
                <a:spcPct val="107000"/>
              </a:lnSpc>
              <a:spcAft>
                <a:spcPts val="800"/>
              </a:spcAft>
            </a:pPr>
            <a:r>
              <a:rPr lang="en-IN" sz="40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data along with Gender</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4">
            <a:extLst>
              <a:ext uri="{FF2B5EF4-FFF2-40B4-BE49-F238E27FC236}">
                <a16:creationId xmlns:a16="http://schemas.microsoft.com/office/drawing/2014/main" id="{36F60E00-48D2-D1FE-D204-7D48A395A1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5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5C89-6AFB-4246-F587-06F3E16769B5}"/>
              </a:ext>
            </a:extLst>
          </p:cNvPr>
          <p:cNvSpPr>
            <a:spLocks noGrp="1"/>
          </p:cNvSpPr>
          <p:nvPr>
            <p:ph type="title"/>
          </p:nvPr>
        </p:nvSpPr>
        <p:spPr/>
        <p:txBody>
          <a:bodyPr>
            <a:noAutofit/>
          </a:bodyPr>
          <a:lstStyle/>
          <a:p>
            <a:pPr algn="ctr"/>
            <a:r>
              <a:rPr lang="en-IN" sz="2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below graphs by age and gender to get more idea about buyers.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F96B76FE-7070-1D4E-B686-FD7C4DB3E5B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5709"/>
          <a:stretch/>
        </p:blipFill>
        <p:spPr bwMode="auto">
          <a:xfrm>
            <a:off x="5028125" y="1977215"/>
            <a:ext cx="6996082" cy="3713466"/>
          </a:xfrm>
          <a:prstGeom prst="rect">
            <a:avLst/>
          </a:prstGeom>
          <a:noFill/>
          <a:ln>
            <a:noFill/>
          </a:ln>
        </p:spPr>
      </p:pic>
      <p:sp>
        <p:nvSpPr>
          <p:cNvPr id="5" name="TextBox 4">
            <a:extLst>
              <a:ext uri="{FF2B5EF4-FFF2-40B4-BE49-F238E27FC236}">
                <a16:creationId xmlns:a16="http://schemas.microsoft.com/office/drawing/2014/main" id="{56D1C2DE-CC9E-E9FB-6568-1055AF7763C5}"/>
              </a:ext>
            </a:extLst>
          </p:cNvPr>
          <p:cNvSpPr txBox="1"/>
          <p:nvPr/>
        </p:nvSpPr>
        <p:spPr>
          <a:xfrm>
            <a:off x="175097" y="1955256"/>
            <a:ext cx="4853027" cy="4217821"/>
          </a:xfrm>
          <a:prstGeom prst="rect">
            <a:avLst/>
          </a:prstGeom>
          <a:noFill/>
        </p:spPr>
        <p:txBody>
          <a:bodyPr wrap="square" rtlCol="0">
            <a:spAutoFit/>
          </a:bodyPr>
          <a:lstStyle/>
          <a:p>
            <a:pPr marL="342900" lvl="0" indent="-342900">
              <a:lnSpc>
                <a:spcPct val="105000"/>
              </a:lnSpc>
              <a:buFont typeface="+mj-lt"/>
              <a:buAutoNum type="arabicPeriod"/>
            </a:pPr>
            <a:r>
              <a:rPr lang="en-IN" sz="1600" b="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Trust on finishing transection.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5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21-30 year’s old they agree to complete transaction on stipulated time we can observe that majority females are trust to complete transaction on time.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5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31-40 year’s old they are strongly agreeing to complete transaction on stipulated time we can observe that males and females both are equally trust to complete transaction on time.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5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51 years and above old they are indifferent to complete transaction on stipulated time we can observe that majority males are there.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spcAft>
                <a:spcPts val="800"/>
              </a:spcAft>
              <a:buFont typeface="+mj-lt"/>
              <a:buAutoNum type="romanLcPeriod"/>
            </a:pPr>
            <a:r>
              <a:rPr lang="en-IN" sz="15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41-50 year’s old they are not agreeing to complete transaction on stipulated time we can observe that majority males are not trust to complete transaction on time.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858A5A7E-5FC2-079E-4CDF-72C6E9151D8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2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5C89-6AFB-4246-F587-06F3E16769B5}"/>
              </a:ext>
            </a:extLst>
          </p:cNvPr>
          <p:cNvSpPr>
            <a:spLocks noGrp="1"/>
          </p:cNvSpPr>
          <p:nvPr>
            <p:ph type="title"/>
          </p:nvPr>
        </p:nvSpPr>
        <p:spPr/>
        <p:txBody>
          <a:bodyPr>
            <a:noAutofit/>
          </a:bodyPr>
          <a:lstStyle/>
          <a:p>
            <a:pPr algn="ctr"/>
            <a:r>
              <a:rPr lang="en-IN" sz="2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below graphs by age and gender to get more idea about buyers.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F96B76FE-7070-1D4E-B686-FD7C4DB3E5B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4435" b="31526"/>
          <a:stretch/>
        </p:blipFill>
        <p:spPr bwMode="auto">
          <a:xfrm>
            <a:off x="5020821" y="2074869"/>
            <a:ext cx="6996082" cy="3978612"/>
          </a:xfrm>
          <a:prstGeom prst="rect">
            <a:avLst/>
          </a:prstGeom>
          <a:noFill/>
          <a:ln>
            <a:noFill/>
          </a:ln>
        </p:spPr>
      </p:pic>
      <p:sp>
        <p:nvSpPr>
          <p:cNvPr id="5" name="TextBox 4">
            <a:extLst>
              <a:ext uri="{FF2B5EF4-FFF2-40B4-BE49-F238E27FC236}">
                <a16:creationId xmlns:a16="http://schemas.microsoft.com/office/drawing/2014/main" id="{56D1C2DE-CC9E-E9FB-6568-1055AF7763C5}"/>
              </a:ext>
            </a:extLst>
          </p:cNvPr>
          <p:cNvSpPr txBox="1"/>
          <p:nvPr/>
        </p:nvSpPr>
        <p:spPr>
          <a:xfrm>
            <a:off x="87549" y="1955256"/>
            <a:ext cx="4940575" cy="4243469"/>
          </a:xfrm>
          <a:prstGeom prst="rect">
            <a:avLst/>
          </a:prstGeom>
          <a:noFill/>
        </p:spPr>
        <p:txBody>
          <a:bodyPr wrap="square" rtlCol="0">
            <a:spAutoFit/>
          </a:bodyPr>
          <a:lstStyle/>
          <a:p>
            <a:pPr marL="342900" lvl="0" indent="-342900">
              <a:lnSpc>
                <a:spcPct val="105000"/>
              </a:lnSpc>
              <a:buFont typeface="+mj-lt"/>
              <a:buAutoNum type="arabicPeriod"/>
            </a:pPr>
            <a:r>
              <a:rPr lang="en-IN" sz="1200" b="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Seller and product information for purchase.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3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21-50 year’s old they are agreeing to seller and product information are required for purchase we can observe that majority females are agree to this is require.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3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41-50 year’s old they are Dis-agree to seller and product information are required for purchase we can observe that male and female are equally Dis-agree with statement.</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3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21-30 year’s old they are indifferent to seller and product information are required for purchase we can observe that majority females are indifferent to this is require.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3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31-40 year’s old they are strongly agreeing to seller and product information are required for purchase we can observe that majority females are strongly agree to this is require.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spcAft>
                <a:spcPts val="800"/>
              </a:spcAft>
              <a:buFont typeface="+mj-lt"/>
              <a:buAutoNum type="romanLcPeriod"/>
            </a:pPr>
            <a:r>
              <a:rPr lang="en-IN" sz="13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31-40 year’s old only they are strongly dis-agree to seller and product information are required for purchase we can observe that majority females are strongly dis-agree to this is require.</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4">
            <a:extLst>
              <a:ext uri="{FF2B5EF4-FFF2-40B4-BE49-F238E27FC236}">
                <a16:creationId xmlns:a16="http://schemas.microsoft.com/office/drawing/2014/main" id="{CCD74B78-6CBF-EB64-C19B-5A107BA231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36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5C89-6AFB-4246-F587-06F3E16769B5}"/>
              </a:ext>
            </a:extLst>
          </p:cNvPr>
          <p:cNvSpPr>
            <a:spLocks noGrp="1"/>
          </p:cNvSpPr>
          <p:nvPr>
            <p:ph type="title"/>
          </p:nvPr>
        </p:nvSpPr>
        <p:spPr/>
        <p:txBody>
          <a:bodyPr>
            <a:noAutofit/>
          </a:bodyPr>
          <a:lstStyle/>
          <a:p>
            <a:pPr algn="ctr"/>
            <a:r>
              <a:rPr lang="en-IN" sz="2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below graphs by age and gender to get more idea about buyers.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pic>
        <p:nvPicPr>
          <p:cNvPr id="4" name="Content Placeholder 3">
            <a:extLst>
              <a:ext uri="{FF2B5EF4-FFF2-40B4-BE49-F238E27FC236}">
                <a16:creationId xmlns:a16="http://schemas.microsoft.com/office/drawing/2014/main" id="{F96B76FE-7070-1D4E-B686-FD7C4DB3E5B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7160" b="467"/>
          <a:stretch/>
        </p:blipFill>
        <p:spPr bwMode="auto">
          <a:xfrm>
            <a:off x="5195918" y="1955255"/>
            <a:ext cx="6996082" cy="3784063"/>
          </a:xfrm>
          <a:prstGeom prst="rect">
            <a:avLst/>
          </a:prstGeom>
          <a:noFill/>
          <a:ln>
            <a:noFill/>
          </a:ln>
        </p:spPr>
      </p:pic>
      <p:sp>
        <p:nvSpPr>
          <p:cNvPr id="5" name="TextBox 4">
            <a:extLst>
              <a:ext uri="{FF2B5EF4-FFF2-40B4-BE49-F238E27FC236}">
                <a16:creationId xmlns:a16="http://schemas.microsoft.com/office/drawing/2014/main" id="{56D1C2DE-CC9E-E9FB-6568-1055AF7763C5}"/>
              </a:ext>
            </a:extLst>
          </p:cNvPr>
          <p:cNvSpPr txBox="1"/>
          <p:nvPr/>
        </p:nvSpPr>
        <p:spPr>
          <a:xfrm>
            <a:off x="-38907" y="1955256"/>
            <a:ext cx="5174039" cy="4206986"/>
          </a:xfrm>
          <a:prstGeom prst="rect">
            <a:avLst/>
          </a:prstGeom>
          <a:noFill/>
        </p:spPr>
        <p:txBody>
          <a:bodyPr wrap="square" rtlCol="0">
            <a:spAutoFit/>
          </a:bodyPr>
          <a:lstStyle/>
          <a:p>
            <a:pPr marL="342900" lvl="0" indent="-342900">
              <a:lnSpc>
                <a:spcPct val="105000"/>
              </a:lnSpc>
              <a:buFont typeface="+mj-lt"/>
              <a:buAutoNum type="arabicPeriod"/>
            </a:pPr>
            <a:r>
              <a:rPr lang="en-IN" sz="1600" b="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Importance of Return and Replacement policy.</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buFont typeface="+mj-lt"/>
              <a:buAutoNum type="romanLcPeriod"/>
            </a:pPr>
            <a:r>
              <a:rPr lang="en-IN" sz="155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21-30 year’s old they are Dis-agree to Importance of Return and Replacement policy are required for purchase we can observe that majority males are   Dis -agree to this is required.</a:t>
            </a:r>
            <a:endParaRPr lang="en-IN" sz="155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indent="-228600">
              <a:lnSpc>
                <a:spcPct val="105000"/>
              </a:lnSpc>
              <a:spcAft>
                <a:spcPts val="800"/>
              </a:spcAft>
              <a:buFont typeface="+mj-lt"/>
              <a:buAutoNum type="romanLcPeriod"/>
            </a:pPr>
            <a:r>
              <a:rPr lang="en-IN" sz="155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In the age group of 21-30 year’s old and 41-50 year’s old they are Strongly agreeing to Importance of Return and Replacement policy are required for purchase we can observe that male and female are agree with statement.</a:t>
            </a:r>
          </a:p>
          <a:p>
            <a:pPr marL="685800" lvl="1" indent="-228600">
              <a:lnSpc>
                <a:spcPct val="105000"/>
              </a:lnSpc>
              <a:spcAft>
                <a:spcPts val="800"/>
              </a:spcAft>
              <a:buFont typeface="+mj-lt"/>
              <a:buAutoNum type="romanLcPeriod"/>
            </a:pPr>
            <a:r>
              <a:rPr lang="en-IN" sz="1550" dirty="0">
                <a:solidFill>
                  <a:srgbClr val="111111"/>
                </a:solidFill>
                <a:effectLst/>
                <a:latin typeface="Times New Roman" panose="02020603050405020304" pitchFamily="18" charset="0"/>
                <a:ea typeface="Calibri" panose="020F0502020204030204" pitchFamily="34" charset="0"/>
              </a:rPr>
              <a:t>In the age group of less than 20 year’s old they are agreeing to Importance of Return and Replacement policy are required for purchase we can observe that male and female are approximately agree with statement.</a:t>
            </a:r>
            <a:endParaRPr lang="en-IN" sz="15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4">
            <a:extLst>
              <a:ext uri="{FF2B5EF4-FFF2-40B4-BE49-F238E27FC236}">
                <a16:creationId xmlns:a16="http://schemas.microsoft.com/office/drawing/2014/main" id="{CDC8DBA8-2CD8-4C81-6909-AE0D3B69EB7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303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F226-54BC-82FF-DC1E-BD4F50CCE22F}"/>
              </a:ext>
            </a:extLst>
          </p:cNvPr>
          <p:cNvSpPr>
            <a:spLocks noGrp="1"/>
          </p:cNvSpPr>
          <p:nvPr>
            <p:ph type="title"/>
          </p:nvPr>
        </p:nvSpPr>
        <p:spPr/>
        <p:txBody>
          <a:bodyPr/>
          <a:lstStyle/>
          <a:p>
            <a:r>
              <a:rPr lang="en-IN" dirty="0"/>
              <a:t>Important to improve this graph </a:t>
            </a:r>
          </a:p>
        </p:txBody>
      </p:sp>
      <p:pic>
        <p:nvPicPr>
          <p:cNvPr id="4" name="Content Placeholder 3">
            <a:extLst>
              <a:ext uri="{FF2B5EF4-FFF2-40B4-BE49-F238E27FC236}">
                <a16:creationId xmlns:a16="http://schemas.microsoft.com/office/drawing/2014/main" id="{4DC30591-CABC-3A1D-77ED-B21D470FB36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2010" y="2016125"/>
            <a:ext cx="7902306" cy="4037356"/>
          </a:xfrm>
          <a:prstGeom prst="rect">
            <a:avLst/>
          </a:prstGeom>
          <a:noFill/>
          <a:ln>
            <a:noFill/>
          </a:ln>
        </p:spPr>
      </p:pic>
    </p:spTree>
    <p:extLst>
      <p:ext uri="{BB962C8B-B14F-4D97-AF65-F5344CB8AC3E}">
        <p14:creationId xmlns:p14="http://schemas.microsoft.com/office/powerpoint/2010/main" val="423271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C13B-A383-981F-62E1-E1155011244B}"/>
              </a:ext>
            </a:extLst>
          </p:cNvPr>
          <p:cNvSpPr>
            <a:spLocks noGrp="1"/>
          </p:cNvSpPr>
          <p:nvPr>
            <p:ph type="title"/>
          </p:nvPr>
        </p:nvSpPr>
        <p:spPr/>
        <p:txBody>
          <a:bodyPr>
            <a:normAutofit/>
          </a:bodyPr>
          <a:lstStyle/>
          <a:p>
            <a:r>
              <a:rPr lang="en-IN" sz="4400" dirty="0">
                <a:effectLst>
                  <a:outerShdw blurRad="38100" dist="38100" dir="2700000" algn="tl">
                    <a:srgbClr val="000000">
                      <a:alpha val="43137"/>
                    </a:srgbClr>
                  </a:outerShdw>
                </a:effectLst>
              </a:rPr>
              <a:t>Conclusion</a:t>
            </a:r>
          </a:p>
        </p:txBody>
      </p:sp>
      <p:pic>
        <p:nvPicPr>
          <p:cNvPr id="4098" name="Picture 2">
            <a:extLst>
              <a:ext uri="{FF2B5EF4-FFF2-40B4-BE49-F238E27FC236}">
                <a16:creationId xmlns:a16="http://schemas.microsoft.com/office/drawing/2014/main" id="{36C71E66-43B3-2CF2-9D54-6F6EBCEB489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55864" y="248590"/>
            <a:ext cx="3883058" cy="3015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1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FCAC-9C31-6021-A566-7E9C2F03B03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Amazon.com</a:t>
            </a:r>
          </a:p>
        </p:txBody>
      </p:sp>
      <p:sp>
        <p:nvSpPr>
          <p:cNvPr id="3" name="Content Placeholder 2">
            <a:extLst>
              <a:ext uri="{FF2B5EF4-FFF2-40B4-BE49-F238E27FC236}">
                <a16:creationId xmlns:a16="http://schemas.microsoft.com/office/drawing/2014/main" id="{EECD14DD-CE96-E306-5692-FE0CF3625608}"/>
              </a:ext>
            </a:extLst>
          </p:cNvPr>
          <p:cNvSpPr>
            <a:spLocks noGrp="1"/>
          </p:cNvSpPr>
          <p:nvPr>
            <p:ph idx="1"/>
          </p:nvPr>
        </p:nvSpPr>
        <p:spPr>
          <a:xfrm>
            <a:off x="1451579" y="2015732"/>
            <a:ext cx="9603275" cy="4209970"/>
          </a:xfrm>
        </p:spPr>
        <p:txBody>
          <a:bodyPr>
            <a:normAutofit/>
          </a:bodyPr>
          <a:lstStyle/>
          <a:p>
            <a:pPr marL="285750" indent="-285750">
              <a:lnSpc>
                <a:spcPct val="105000"/>
              </a:lnSpc>
              <a:buFont typeface="Courier New" panose="02070309020205020404" pitchFamily="49" charset="0"/>
              <a:buChar char="o"/>
            </a:pPr>
            <a:r>
              <a:rPr lang="en-IN" sz="1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Require to improve.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During promotions, try to give a disturbance free shopping experience to customers. Like in some time web page error is occurs so, solve 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Provide more payment options. And also give such a reward with some payments option like Credit card over the COD to reduce it.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Provide price before promotions.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If possible then reduce the delivery time. It is attracting more buyers.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5000"/>
              </a:lnSpc>
              <a:buFont typeface="Courier New" panose="02070309020205020404" pitchFamily="49" charset="0"/>
              <a:buChar char="o"/>
            </a:pPr>
            <a:r>
              <a:rPr lang="en-IN" sz="1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Positive points.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Fast delivery is your most key point.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Website UI/UX is easy to use and simple.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Here, product information is available which is required to the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spcAft>
                <a:spcPts val="800"/>
              </a:spcAft>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One of most attracting buyers is online assistance.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pic>
        <p:nvPicPr>
          <p:cNvPr id="12292" name="Picture 4">
            <a:extLst>
              <a:ext uri="{FF2B5EF4-FFF2-40B4-BE49-F238E27FC236}">
                <a16:creationId xmlns:a16="http://schemas.microsoft.com/office/drawing/2014/main" id="{E18D1A99-CB75-D8B7-0BE4-E9D6248A3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845" y="295040"/>
            <a:ext cx="5167009" cy="155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3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3C75-96EA-1942-B097-7761AEA85EE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6A2CD2E-C745-31FB-00BC-9C4033A369F8}"/>
              </a:ext>
            </a:extLst>
          </p:cNvPr>
          <p:cNvSpPr>
            <a:spLocks noGrp="1"/>
          </p:cNvSpPr>
          <p:nvPr>
            <p:ph idx="1"/>
          </p:nvPr>
        </p:nvSpPr>
        <p:spPr/>
        <p:txBody>
          <a:bodyPr>
            <a:normAutofit fontScale="70000" lnSpcReduction="20000"/>
          </a:bodyPr>
          <a:lstStyle/>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or repurchase intentions and customer loyalty.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data is collected from the Indian online shoppers.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11111"/>
                </a:solidFill>
                <a:effectLst/>
                <a:latin typeface="Times New Roman" panose="02020603050405020304" pitchFamily="18" charset="0"/>
                <a:ea typeface="Calibri" panose="020F0502020204030204" pitchFamily="34" charset="0"/>
              </a:rPr>
              <a:t>Results indicate the e-retail success factors, which are very much critical for customer satisfaction. </a:t>
            </a:r>
            <a:endParaRPr lang="en-IN" dirty="0"/>
          </a:p>
        </p:txBody>
      </p:sp>
      <p:pic>
        <p:nvPicPr>
          <p:cNvPr id="2052" name="Picture 4">
            <a:extLst>
              <a:ext uri="{FF2B5EF4-FFF2-40B4-BE49-F238E27FC236}">
                <a16:creationId xmlns:a16="http://schemas.microsoft.com/office/drawing/2014/main" id="{CBD959BD-2E2E-DD2F-487D-726A3463D1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645939" y="-500034"/>
            <a:ext cx="4185731" cy="260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1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BAF-7279-749A-697D-1EF9825BBC9B}"/>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Flipkart.com</a:t>
            </a:r>
          </a:p>
        </p:txBody>
      </p:sp>
      <p:sp>
        <p:nvSpPr>
          <p:cNvPr id="3" name="Content Placeholder 2">
            <a:extLst>
              <a:ext uri="{FF2B5EF4-FFF2-40B4-BE49-F238E27FC236}">
                <a16:creationId xmlns:a16="http://schemas.microsoft.com/office/drawing/2014/main" id="{09EEB5BA-5E68-45F7-AD38-1074183C9926}"/>
              </a:ext>
            </a:extLst>
          </p:cNvPr>
          <p:cNvSpPr>
            <a:spLocks noGrp="1"/>
          </p:cNvSpPr>
          <p:nvPr>
            <p:ph idx="1"/>
          </p:nvPr>
        </p:nvSpPr>
        <p:spPr>
          <a:xfrm>
            <a:off x="1451579" y="2015732"/>
            <a:ext cx="9603275" cy="4278064"/>
          </a:xfrm>
        </p:spPr>
        <p:txBody>
          <a:bodyPr vert="horz" lIns="91440" tIns="45720" rIns="91440" bIns="45720" rtlCol="0" anchor="t">
            <a:normAutofit lnSpcReduction="10000"/>
          </a:bodyPr>
          <a:lstStyle/>
          <a:p>
            <a:pPr marL="285750" indent="-285750">
              <a:lnSpc>
                <a:spcPct val="105000"/>
              </a:lnSpc>
              <a:buFont typeface="Courier New" panose="02070309020205020404" pitchFamily="49" charset="0"/>
              <a:buChar char="o"/>
            </a:pPr>
            <a:r>
              <a:rPr lang="en-IN" sz="1600" b="1" dirty="0">
                <a:solidFill>
                  <a:srgbClr val="000000"/>
                </a:solidFill>
                <a:latin typeface="Helvetica" panose="020B0604020202090204" pitchFamily="34" charset="0"/>
                <a:cs typeface="Courier New" panose="02070309020205020404" pitchFamily="49" charset="0"/>
              </a:rPr>
              <a:t>Require to improve.</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During promotions, try to give a disturbance free shopping experience to customers. Like in some time web page error is occurs so, solve it.</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Provide more payment options. And also give such a reward with some payments option like Credit card over the COD to reduce it.</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 Provide price before promotions.</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If possible then reduce the delivery time. It is attracting more buyers.</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Amazon and Flipkart are almost provided same things to customer do something new to more grow in market.</a:t>
            </a:r>
          </a:p>
          <a:p>
            <a:pPr marL="285750" indent="-285750">
              <a:lnSpc>
                <a:spcPct val="105000"/>
              </a:lnSpc>
              <a:buFont typeface="Courier New" panose="02070309020205020404" pitchFamily="49" charset="0"/>
              <a:buChar char="o"/>
            </a:pPr>
            <a:r>
              <a:rPr lang="en-IN" sz="1600" b="1" dirty="0">
                <a:solidFill>
                  <a:srgbClr val="000000"/>
                </a:solidFill>
                <a:latin typeface="Helvetica" panose="020B0604020202090204" pitchFamily="34" charset="0"/>
                <a:cs typeface="Courier New" panose="02070309020205020404" pitchFamily="49" charset="0"/>
              </a:rPr>
              <a:t>Positive points.</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Fast delivery is your most key point.</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Website UI/UX is easy to use and simple.</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Here, product information is available which is required to the customers.</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One of most attracting buyers is online assistance.</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Perceived trustworthiness.</a:t>
            </a:r>
          </a:p>
          <a:p>
            <a:pPr lvl="1">
              <a:lnSpc>
                <a:spcPct val="105000"/>
              </a:lnSpc>
              <a:buFont typeface="Wingdings" panose="05000000000000000000" pitchFamily="2" charset="2"/>
              <a:buChar char=""/>
            </a:pPr>
            <a:r>
              <a:rPr lang="en-IN" sz="1400" dirty="0">
                <a:solidFill>
                  <a:srgbClr val="111111"/>
                </a:solidFill>
                <a:latin typeface="Times New Roman" panose="02020603050405020304" pitchFamily="18" charset="0"/>
                <a:cs typeface="Times New Roman" panose="02020603050405020304" pitchFamily="18" charset="0"/>
              </a:rPr>
              <a:t>Provide wide variety of each product.</a:t>
            </a:r>
          </a:p>
          <a:p>
            <a:pPr marL="285750" indent="-285750">
              <a:lnSpc>
                <a:spcPct val="105000"/>
              </a:lnSpc>
              <a:buFont typeface="Courier New" panose="02070309020205020404" pitchFamily="49" charset="0"/>
              <a:buChar char="o"/>
            </a:pPr>
            <a:endParaRPr lang="en-IN" sz="1600" b="1" dirty="0">
              <a:solidFill>
                <a:srgbClr val="000000"/>
              </a:solidFill>
              <a:latin typeface="Helvetica" panose="020B0604020202090204" pitchFamily="34" charset="0"/>
              <a:cs typeface="Courier New" panose="02070309020205020404" pitchFamily="49" charset="0"/>
            </a:endParaRPr>
          </a:p>
        </p:txBody>
      </p:sp>
      <p:pic>
        <p:nvPicPr>
          <p:cNvPr id="13314" name="Picture 2">
            <a:extLst>
              <a:ext uri="{FF2B5EF4-FFF2-40B4-BE49-F238E27FC236}">
                <a16:creationId xmlns:a16="http://schemas.microsoft.com/office/drawing/2014/main" id="{DBB68DD0-F91D-B00B-6AB9-0BC7D2429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596" y="275063"/>
            <a:ext cx="5110264" cy="134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8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BAF-7279-749A-697D-1EF9825BBC9B}"/>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Myntra.com</a:t>
            </a:r>
          </a:p>
        </p:txBody>
      </p:sp>
      <p:sp>
        <p:nvSpPr>
          <p:cNvPr id="3" name="Content Placeholder 2">
            <a:extLst>
              <a:ext uri="{FF2B5EF4-FFF2-40B4-BE49-F238E27FC236}">
                <a16:creationId xmlns:a16="http://schemas.microsoft.com/office/drawing/2014/main" id="{09EEB5BA-5E68-45F7-AD38-1074183C9926}"/>
              </a:ext>
            </a:extLst>
          </p:cNvPr>
          <p:cNvSpPr>
            <a:spLocks noGrp="1"/>
          </p:cNvSpPr>
          <p:nvPr>
            <p:ph idx="1"/>
          </p:nvPr>
        </p:nvSpPr>
        <p:spPr>
          <a:xfrm>
            <a:off x="1451579" y="1853755"/>
            <a:ext cx="9735230" cy="4459496"/>
          </a:xfrm>
        </p:spPr>
        <p:txBody>
          <a:bodyPr vert="horz" lIns="91440" tIns="45720" rIns="91440" bIns="45720" rtlCol="0" anchor="t">
            <a:normAutofit/>
          </a:bodyPr>
          <a:lstStyle/>
          <a:p>
            <a:pPr marL="285750" indent="-285750">
              <a:lnSpc>
                <a:spcPct val="105000"/>
              </a:lnSpc>
              <a:buFont typeface="Courier New" panose="02070309020205020404" pitchFamily="49" charset="0"/>
              <a:buChar char="o"/>
            </a:pPr>
            <a:r>
              <a:rPr lang="en-IN"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Require to improve.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During promotions, try to give a disturbance free shopping experience to customers. Like in some time web page error is occurs so, solve 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Provide more payment options. And also give such a reward with some payments option like Credit card over the COD to reduce 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Provide price before promotions.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Higher delivery time. This is not good you should reduce 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Provide wide variety of products.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UI/UX is good but now create more attractive.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Give offer to attract customers.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5000"/>
              </a:lnSpc>
              <a:buFont typeface="Courier New" panose="02070309020205020404" pitchFamily="49" charset="0"/>
              <a:buChar char="o"/>
            </a:pPr>
            <a:r>
              <a:rPr lang="en-IN"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Positive points.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Here, product information is available which is required to the customers.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spcAft>
                <a:spcPts val="800"/>
              </a:spcAft>
              <a:buFont typeface="Wingdings" panose="05000000000000000000" pitchFamily="2" charset="2"/>
              <a:buChar char=""/>
            </a:pP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Perceived trustworthiness.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338" name="Picture 2">
            <a:extLst>
              <a:ext uri="{FF2B5EF4-FFF2-40B4-BE49-F238E27FC236}">
                <a16:creationId xmlns:a16="http://schemas.microsoft.com/office/drawing/2014/main" id="{D15F9FE6-094E-B4BF-B108-2316C5D4D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302" y="0"/>
            <a:ext cx="3942944" cy="221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0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BAF-7279-749A-697D-1EF9825BBC9B}"/>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Paytm.com</a:t>
            </a:r>
          </a:p>
        </p:txBody>
      </p:sp>
      <p:sp>
        <p:nvSpPr>
          <p:cNvPr id="3" name="Content Placeholder 2">
            <a:extLst>
              <a:ext uri="{FF2B5EF4-FFF2-40B4-BE49-F238E27FC236}">
                <a16:creationId xmlns:a16="http://schemas.microsoft.com/office/drawing/2014/main" id="{09EEB5BA-5E68-45F7-AD38-1074183C9926}"/>
              </a:ext>
            </a:extLst>
          </p:cNvPr>
          <p:cNvSpPr>
            <a:spLocks noGrp="1"/>
          </p:cNvSpPr>
          <p:nvPr>
            <p:ph idx="1"/>
          </p:nvPr>
        </p:nvSpPr>
        <p:spPr>
          <a:xfrm>
            <a:off x="1451579" y="1853755"/>
            <a:ext cx="9735230" cy="4459496"/>
          </a:xfrm>
        </p:spPr>
        <p:txBody>
          <a:bodyPr vert="horz" lIns="91440" tIns="45720" rIns="91440" bIns="45720" rtlCol="0" anchor="t">
            <a:normAutofit fontScale="92500" lnSpcReduction="10000"/>
          </a:bodyPr>
          <a:lstStyle/>
          <a:p>
            <a:pPr marL="285750" indent="-285750">
              <a:lnSpc>
                <a:spcPct val="105000"/>
              </a:lnSpc>
              <a:buFont typeface="Courier New" panose="02070309020205020404" pitchFamily="49" charset="0"/>
              <a:buChar char="o"/>
            </a:pPr>
            <a:r>
              <a:rPr lang="en-IN" sz="22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Require to improve.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During promotions, try to give a disturbance free shopping experience to customers. Like in some time web page error is occurs so, solve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Provide more payment options. And also give such a reward with some payments option like Credit card over the COD to reduce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Provide price before promotions.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Higher delivery time. This is not good you should reduce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No males are referred Paytm to his friends for that you have to research for males and give such a offer for male categories.</a:t>
            </a:r>
            <a:r>
              <a:rPr lang="en-IN" sz="16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5000"/>
              </a:lnSpc>
              <a:buFont typeface="Courier New" panose="02070309020205020404" pitchFamily="49" charset="0"/>
              <a:buChar char="o"/>
            </a:pPr>
            <a:r>
              <a:rPr lang="en-IN" sz="22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Positive points.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Quick to complete order.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Very less time to logged 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Easy to use.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spcAft>
                <a:spcPts val="800"/>
              </a:spcAft>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Majority use both website and app.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362" name="Picture 2">
            <a:extLst>
              <a:ext uri="{FF2B5EF4-FFF2-40B4-BE49-F238E27FC236}">
                <a16:creationId xmlns:a16="http://schemas.microsoft.com/office/drawing/2014/main" id="{C761DE86-1F63-D1F7-CBC7-8BD78E6F4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077" y="-121366"/>
            <a:ext cx="4351506" cy="290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61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BAF-7279-749A-697D-1EF9825BBC9B}"/>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Snapdeal.com</a:t>
            </a:r>
          </a:p>
        </p:txBody>
      </p:sp>
      <p:sp>
        <p:nvSpPr>
          <p:cNvPr id="3" name="Content Placeholder 2">
            <a:extLst>
              <a:ext uri="{FF2B5EF4-FFF2-40B4-BE49-F238E27FC236}">
                <a16:creationId xmlns:a16="http://schemas.microsoft.com/office/drawing/2014/main" id="{09EEB5BA-5E68-45F7-AD38-1074183C9926}"/>
              </a:ext>
            </a:extLst>
          </p:cNvPr>
          <p:cNvSpPr>
            <a:spLocks noGrp="1"/>
          </p:cNvSpPr>
          <p:nvPr>
            <p:ph idx="1"/>
          </p:nvPr>
        </p:nvSpPr>
        <p:spPr>
          <a:xfrm>
            <a:off x="1451579" y="1853755"/>
            <a:ext cx="9735230" cy="4459496"/>
          </a:xfrm>
        </p:spPr>
        <p:txBody>
          <a:bodyPr vert="horz" lIns="91440" tIns="45720" rIns="91440" bIns="45720" rtlCol="0" anchor="t">
            <a:normAutofit/>
          </a:bodyPr>
          <a:lstStyle/>
          <a:p>
            <a:pPr marL="285750" indent="-285750">
              <a:lnSpc>
                <a:spcPct val="105000"/>
              </a:lnSpc>
              <a:buFont typeface="Courier New" panose="02070309020205020404" pitchFamily="49" charset="0"/>
              <a:buChar char="o"/>
            </a:pPr>
            <a:r>
              <a:rPr lang="en-IN" sz="22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Require to improve.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During promotions, try to give a disturbance free shopping experience to customers. Like in some time web page error is occurs so, solve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Provide more payment options. And also give such a reward with some payments option like Credit card over the COD to reduce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Provide price before promotions.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Higher delivery time. This is not good you should reduce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No one are referred Snapdeal to his friends for that you have to research for it and give such a offer for male and females.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Do Perfect website UI/UX for easy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5000"/>
              </a:lnSpc>
              <a:buFont typeface="Courier New" panose="02070309020205020404" pitchFamily="49" charset="0"/>
              <a:buChar char="o"/>
            </a:pPr>
            <a:r>
              <a:rPr lang="en-IN" sz="22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Positive points.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5000"/>
              </a:lnSpc>
              <a:spcAft>
                <a:spcPts val="800"/>
              </a:spcAft>
              <a:buFont typeface="Wingdings" panose="05000000000000000000" pitchFamily="2" charset="2"/>
              <a:buChar char=""/>
            </a:pPr>
            <a:r>
              <a:rPr lang="en-IN"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Majority are happy because they financial information is secured.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386" name="Picture 2">
            <a:extLst>
              <a:ext uri="{FF2B5EF4-FFF2-40B4-BE49-F238E27FC236}">
                <a16:creationId xmlns:a16="http://schemas.microsoft.com/office/drawing/2014/main" id="{3B10E2E9-8836-8CB9-ADC7-5E7C90F5C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983" y="463988"/>
            <a:ext cx="5518826" cy="138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69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300B-25F3-D70A-A150-18DFD9A29A14}"/>
              </a:ext>
            </a:extLst>
          </p:cNvPr>
          <p:cNvSpPr>
            <a:spLocks noGrp="1"/>
          </p:cNvSpPr>
          <p:nvPr>
            <p:ph type="title"/>
          </p:nvPr>
        </p:nvSpPr>
        <p:spPr>
          <a:xfrm>
            <a:off x="1463967" y="2067415"/>
            <a:ext cx="8643154" cy="1887950"/>
          </a:xfrm>
        </p:spPr>
        <p:txBody>
          <a:bodyPr>
            <a:normAutofit/>
          </a:bodyPr>
          <a:lstStyle/>
          <a:p>
            <a:r>
              <a:rPr lang="en-IN" sz="66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86251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8BF9-3F01-B0FA-6BE8-BFCEB64092AA}"/>
              </a:ext>
            </a:extLst>
          </p:cNvPr>
          <p:cNvSpPr>
            <a:spLocks noGrp="1"/>
          </p:cNvSpPr>
          <p:nvPr>
            <p:ph type="title"/>
          </p:nvPr>
        </p:nvSpPr>
        <p:spPr/>
        <p:txBody>
          <a:bodyPr/>
          <a:lstStyle/>
          <a:p>
            <a:r>
              <a:rPr lang="en-IN" dirty="0"/>
              <a:t>Observe all columns data and take output from it.</a:t>
            </a:r>
          </a:p>
        </p:txBody>
      </p:sp>
      <p:graphicFrame>
        <p:nvGraphicFramePr>
          <p:cNvPr id="4" name="Table 4">
            <a:extLst>
              <a:ext uri="{FF2B5EF4-FFF2-40B4-BE49-F238E27FC236}">
                <a16:creationId xmlns:a16="http://schemas.microsoft.com/office/drawing/2014/main" id="{985CFCE8-1E29-46F9-D538-F872F056675D}"/>
              </a:ext>
            </a:extLst>
          </p:cNvPr>
          <p:cNvGraphicFramePr>
            <a:graphicFrameLocks noGrp="1"/>
          </p:cNvGraphicFramePr>
          <p:nvPr>
            <p:extLst>
              <p:ext uri="{D42A27DB-BD31-4B8C-83A1-F6EECF244321}">
                <p14:modId xmlns:p14="http://schemas.microsoft.com/office/powerpoint/2010/main" val="2216773729"/>
              </p:ext>
            </p:extLst>
          </p:nvPr>
        </p:nvGraphicFramePr>
        <p:xfrm>
          <a:off x="1906621" y="1974241"/>
          <a:ext cx="9435830" cy="4091940"/>
        </p:xfrm>
        <a:graphic>
          <a:graphicData uri="http://schemas.openxmlformats.org/drawingml/2006/table">
            <a:tbl>
              <a:tblPr firstRow="1" bandRow="1">
                <a:tableStyleId>{073A0DAA-6AF3-43AB-8588-CEC1D06C72B9}</a:tableStyleId>
              </a:tblPr>
              <a:tblGrid>
                <a:gridCol w="4717915">
                  <a:extLst>
                    <a:ext uri="{9D8B030D-6E8A-4147-A177-3AD203B41FA5}">
                      <a16:colId xmlns:a16="http://schemas.microsoft.com/office/drawing/2014/main" val="828660723"/>
                    </a:ext>
                  </a:extLst>
                </a:gridCol>
                <a:gridCol w="4717915">
                  <a:extLst>
                    <a:ext uri="{9D8B030D-6E8A-4147-A177-3AD203B41FA5}">
                      <a16:colId xmlns:a16="http://schemas.microsoft.com/office/drawing/2014/main" val="3018535233"/>
                    </a:ext>
                  </a:extLst>
                </a:gridCol>
              </a:tblGrid>
              <a:tr h="370840">
                <a:tc>
                  <a:txBody>
                    <a:bodyPr/>
                    <a:lstStyle/>
                    <a:p>
                      <a:r>
                        <a:rPr lang="en-IN" dirty="0"/>
                        <a:t>Columns name</a:t>
                      </a:r>
                    </a:p>
                  </a:txBody>
                  <a:tcPr/>
                </a:tc>
                <a:tc>
                  <a:txBody>
                    <a:bodyPr/>
                    <a:lstStyle/>
                    <a:p>
                      <a:r>
                        <a:rPr lang="en-IN" dirty="0"/>
                        <a:t>Output Summery</a:t>
                      </a:r>
                    </a:p>
                  </a:txBody>
                  <a:tcPr/>
                </a:tc>
                <a:extLst>
                  <a:ext uri="{0D108BD9-81ED-4DB2-BD59-A6C34878D82A}">
                    <a16:rowId xmlns:a16="http://schemas.microsoft.com/office/drawing/2014/main" val="4213887635"/>
                  </a:ext>
                </a:extLst>
              </a:tr>
              <a:tr h="370840">
                <a:tc>
                  <a:txBody>
                    <a:bodyPr/>
                    <a:lstStyle/>
                    <a:p>
                      <a:pPr algn="l" fontAlgn="b"/>
                      <a:r>
                        <a:rPr lang="en-IN" sz="1200" b="0" u="none" strike="noStrike">
                          <a:solidFill>
                            <a:srgbClr val="000000"/>
                          </a:solidFill>
                          <a:effectLst/>
                        </a:rPr>
                        <a:t>Gender</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 Female customers has been screened higher than male counterparts (67.28%)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9078818"/>
                  </a:ext>
                </a:extLst>
              </a:tr>
              <a:tr h="370840">
                <a:tc>
                  <a:txBody>
                    <a:bodyPr/>
                    <a:lstStyle/>
                    <a:p>
                      <a:pPr algn="l" fontAlgn="b"/>
                      <a:r>
                        <a:rPr lang="en-IN" sz="1200" b="0" u="none" strike="noStrike">
                          <a:solidFill>
                            <a:srgbClr val="000000"/>
                          </a:solidFill>
                          <a:effectLst/>
                        </a:rPr>
                        <a:t>Age</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People of age 31-40(30%), 21-30(29.36%), 41-50(26%) has been registered more in online shooping</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2304753"/>
                  </a:ext>
                </a:extLst>
              </a:tr>
              <a:tr h="370840">
                <a:tc>
                  <a:txBody>
                    <a:bodyPr/>
                    <a:lstStyle/>
                    <a:p>
                      <a:pPr algn="l" fontAlgn="b"/>
                      <a:r>
                        <a:rPr lang="en-IN" sz="1200" b="0" u="none" strike="noStrike">
                          <a:solidFill>
                            <a:srgbClr val="000000"/>
                          </a:solidFill>
                          <a:effectLst/>
                        </a:rPr>
                        <a:t>City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Delhi has seen highest customers in online shopping with 21%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5331113"/>
                  </a:ext>
                </a:extLst>
              </a:tr>
              <a:tr h="370840">
                <a:tc>
                  <a:txBody>
                    <a:bodyPr/>
                    <a:lstStyle/>
                    <a:p>
                      <a:pPr algn="l" fontAlgn="b"/>
                      <a:r>
                        <a:rPr lang="en-IN" sz="1200" b="0" u="none" strike="noStrike">
                          <a:solidFill>
                            <a:srgbClr val="000000"/>
                          </a:solidFill>
                          <a:effectLst/>
                        </a:rPr>
                        <a:t>Pincode</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Majority buyers are from 201308 pin code</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2312902"/>
                  </a:ext>
                </a:extLst>
              </a:tr>
              <a:tr h="370840">
                <a:tc>
                  <a:txBody>
                    <a:bodyPr/>
                    <a:lstStyle/>
                    <a:p>
                      <a:pPr algn="l" fontAlgn="b"/>
                      <a:r>
                        <a:rPr lang="en-IN" sz="1200" b="0" u="none" strike="noStrike">
                          <a:solidFill>
                            <a:srgbClr val="000000"/>
                          </a:solidFill>
                          <a:effectLst/>
                        </a:rPr>
                        <a:t>Started Online Shopping</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Majority of the people started online shopping 4yrs ago with 36.43%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695078"/>
                  </a:ext>
                </a:extLst>
              </a:tr>
              <a:tr h="370840">
                <a:tc>
                  <a:txBody>
                    <a:bodyPr/>
                    <a:lstStyle/>
                    <a:p>
                      <a:pPr algn="l" fontAlgn="b"/>
                      <a:r>
                        <a:rPr lang="en-US" sz="1200" b="0" u="none" strike="noStrike">
                          <a:solidFill>
                            <a:srgbClr val="000000"/>
                          </a:solidFill>
                          <a:effectLst/>
                        </a:rPr>
                        <a:t>Online Purchase in Last Year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The frequency of online purchase in last year has remained less than 10times, where as only few of them did shopping more than 42times</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1647111"/>
                  </a:ext>
                </a:extLst>
              </a:tr>
              <a:tr h="370840">
                <a:tc>
                  <a:txBody>
                    <a:bodyPr/>
                    <a:lstStyle/>
                    <a:p>
                      <a:pPr algn="l" fontAlgn="b"/>
                      <a:r>
                        <a:rPr lang="en-IN" sz="1200" b="0" u="none" strike="noStrike">
                          <a:solidFill>
                            <a:srgbClr val="000000"/>
                          </a:solidFill>
                          <a:effectLst/>
                        </a:rPr>
                        <a:t>Mode of Internet Access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Mobile internet has been the most commonly used mode among the customers gaining more than 70.25% combine</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5944966"/>
                  </a:ext>
                </a:extLst>
              </a:tr>
              <a:tr h="370840">
                <a:tc>
                  <a:txBody>
                    <a:bodyPr/>
                    <a:lstStyle/>
                    <a:p>
                      <a:pPr algn="l" fontAlgn="b"/>
                      <a:r>
                        <a:rPr lang="en-IN" sz="1200" b="0" u="none" strike="noStrike">
                          <a:solidFill>
                            <a:srgbClr val="000000"/>
                          </a:solidFill>
                          <a:effectLst/>
                        </a:rPr>
                        <a:t>Device</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Majority 52% of the people are using Smartphone for online shopping. Laptop is being used by around  32%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107009"/>
                  </a:ext>
                </a:extLst>
              </a:tr>
              <a:tr h="370840">
                <a:tc>
                  <a:txBody>
                    <a:bodyPr/>
                    <a:lstStyle/>
                    <a:p>
                      <a:pPr algn="l" fontAlgn="b"/>
                      <a:r>
                        <a:rPr lang="en-IN" sz="1200" b="0" u="none" strike="noStrike">
                          <a:solidFill>
                            <a:srgbClr val="000000"/>
                          </a:solidFill>
                          <a:effectLst/>
                        </a:rPr>
                        <a:t>Screen Size</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a:solidFill>
                            <a:srgbClr val="000000"/>
                          </a:solidFill>
                          <a:effectLst/>
                        </a:rPr>
                        <a:t>Not prefered any screen size for buy online.</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3821556"/>
                  </a:ext>
                </a:extLst>
              </a:tr>
              <a:tr h="370840">
                <a:tc>
                  <a:txBody>
                    <a:bodyPr/>
                    <a:lstStyle/>
                    <a:p>
                      <a:pPr algn="l" fontAlgn="b"/>
                      <a:r>
                        <a:rPr lang="en-IN" sz="1200" b="0" u="none" strike="noStrike">
                          <a:solidFill>
                            <a:srgbClr val="000000"/>
                          </a:solidFill>
                          <a:effectLst/>
                        </a:rPr>
                        <a:t>OS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u="none" strike="noStrike" dirty="0">
                          <a:solidFill>
                            <a:srgbClr val="000000"/>
                          </a:solidFill>
                          <a:effectLst/>
                        </a:rPr>
                        <a:t>People uses Windows/windows mobile 45%. 31.60% people uses Android</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4464811"/>
                  </a:ext>
                </a:extLst>
              </a:tr>
            </a:tbl>
          </a:graphicData>
        </a:graphic>
      </p:graphicFrame>
    </p:spTree>
    <p:extLst>
      <p:ext uri="{BB962C8B-B14F-4D97-AF65-F5344CB8AC3E}">
        <p14:creationId xmlns:p14="http://schemas.microsoft.com/office/powerpoint/2010/main" val="39629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6A0297-D1B1-C731-2ECB-45E35CFE836F}"/>
              </a:ext>
            </a:extLst>
          </p:cNvPr>
          <p:cNvGraphicFramePr>
            <a:graphicFrameLocks noGrp="1"/>
          </p:cNvGraphicFramePr>
          <p:nvPr>
            <p:extLst>
              <p:ext uri="{D42A27DB-BD31-4B8C-83A1-F6EECF244321}">
                <p14:modId xmlns:p14="http://schemas.microsoft.com/office/powerpoint/2010/main" val="1367796967"/>
              </p:ext>
            </p:extLst>
          </p:nvPr>
        </p:nvGraphicFramePr>
        <p:xfrm>
          <a:off x="719847" y="155462"/>
          <a:ext cx="11040894" cy="5702300"/>
        </p:xfrm>
        <a:graphic>
          <a:graphicData uri="http://schemas.openxmlformats.org/drawingml/2006/table">
            <a:tbl>
              <a:tblPr firstRow="1" bandRow="1">
                <a:tableStyleId>{073A0DAA-6AF3-43AB-8588-CEC1D06C72B9}</a:tableStyleId>
              </a:tblPr>
              <a:tblGrid>
                <a:gridCol w="5520447">
                  <a:extLst>
                    <a:ext uri="{9D8B030D-6E8A-4147-A177-3AD203B41FA5}">
                      <a16:colId xmlns:a16="http://schemas.microsoft.com/office/drawing/2014/main" val="1048124402"/>
                    </a:ext>
                  </a:extLst>
                </a:gridCol>
                <a:gridCol w="5520447">
                  <a:extLst>
                    <a:ext uri="{9D8B030D-6E8A-4147-A177-3AD203B41FA5}">
                      <a16:colId xmlns:a16="http://schemas.microsoft.com/office/drawing/2014/main" val="3517351208"/>
                    </a:ext>
                  </a:extLst>
                </a:gridCol>
              </a:tblGrid>
              <a:tr h="370840">
                <a:tc>
                  <a:txBody>
                    <a:bodyPr/>
                    <a:lstStyle/>
                    <a:p>
                      <a:r>
                        <a:rPr lang="en-IN" dirty="0"/>
                        <a:t>Columns name</a:t>
                      </a:r>
                    </a:p>
                  </a:txBody>
                  <a:tcPr/>
                </a:tc>
                <a:tc>
                  <a:txBody>
                    <a:bodyPr/>
                    <a:lstStyle/>
                    <a:p>
                      <a:r>
                        <a:rPr lang="en-IN" dirty="0"/>
                        <a:t>Output Summary</a:t>
                      </a:r>
                    </a:p>
                  </a:txBody>
                  <a:tcPr/>
                </a:tc>
                <a:extLst>
                  <a:ext uri="{0D108BD9-81ED-4DB2-BD59-A6C34878D82A}">
                    <a16:rowId xmlns:a16="http://schemas.microsoft.com/office/drawing/2014/main" val="4113772622"/>
                  </a:ext>
                </a:extLst>
              </a:tr>
              <a:tr h="370840">
                <a:tc>
                  <a:txBody>
                    <a:bodyPr/>
                    <a:lstStyle/>
                    <a:p>
                      <a:pPr algn="l" fontAlgn="b"/>
                      <a:r>
                        <a:rPr lang="en-IN" sz="1100" b="0" u="none" strike="noStrike">
                          <a:solidFill>
                            <a:srgbClr val="000000"/>
                          </a:solidFill>
                          <a:effectLst/>
                        </a:rPr>
                        <a:t>Browser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80% of shopping/visitng the web or apps is done by Google Chrome 80.30%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46562"/>
                  </a:ext>
                </a:extLst>
              </a:tr>
              <a:tr h="370840">
                <a:tc>
                  <a:txBody>
                    <a:bodyPr/>
                    <a:lstStyle/>
                    <a:p>
                      <a:pPr algn="l" fontAlgn="b"/>
                      <a:r>
                        <a:rPr lang="en-IN" sz="1100" b="0" u="none" strike="noStrike">
                          <a:solidFill>
                            <a:srgbClr val="000000"/>
                          </a:solidFill>
                          <a:effectLst/>
                        </a:rPr>
                        <a:t>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85% people prefer search engine. While only 7% each uses marketing and adverts to search for website.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6339989"/>
                  </a:ext>
                </a:extLst>
              </a:tr>
              <a:tr h="370840">
                <a:tc>
                  <a:txBody>
                    <a:bodyPr/>
                    <a:lstStyle/>
                    <a:p>
                      <a:pPr algn="l" fontAlgn="b"/>
                      <a:r>
                        <a:rPr lang="en-US" sz="1100" b="0" u="none" strike="noStrike">
                          <a:solidFill>
                            <a:srgbClr val="000000"/>
                          </a:solidFill>
                          <a:effectLst/>
                        </a:rPr>
                        <a:t>Online Store after first visit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After their visit, most people uses search engine to arrive at website. 32%  people uses apps after first attempt both are similar </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0531471"/>
                  </a:ext>
                </a:extLst>
              </a:tr>
              <a:tr h="370840">
                <a:tc>
                  <a:txBody>
                    <a:bodyPr/>
                    <a:lstStyle/>
                    <a:p>
                      <a:pPr algn="l" fontAlgn="b"/>
                      <a:r>
                        <a:rPr lang="en-IN" sz="1100" b="0" u="none" strike="noStrike">
                          <a:solidFill>
                            <a:srgbClr val="000000"/>
                          </a:solidFill>
                          <a:effectLst/>
                        </a:rPr>
                        <a:t>Time spent before purchase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More than 45% customer invest more than 15mins before making purchases.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5724179"/>
                  </a:ext>
                </a:extLst>
              </a:tr>
              <a:tr h="370840">
                <a:tc>
                  <a:txBody>
                    <a:bodyPr/>
                    <a:lstStyle/>
                    <a:p>
                      <a:pPr algn="l" fontAlgn="b"/>
                      <a:r>
                        <a:rPr lang="en-IN" sz="1100" b="0" u="none" strike="noStrike">
                          <a:solidFill>
                            <a:srgbClr val="000000"/>
                          </a:solidFill>
                          <a:effectLst/>
                        </a:rPr>
                        <a:t>Preferred Payment Option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55% of people prefer credit/debit card as their payment method. 28% uses CoD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8609092"/>
                  </a:ext>
                </a:extLst>
              </a:tr>
              <a:tr h="370840">
                <a:tc>
                  <a:txBody>
                    <a:bodyPr/>
                    <a:lstStyle/>
                    <a:p>
                      <a:pPr algn="l" fontAlgn="b"/>
                      <a:r>
                        <a:rPr lang="en-IN" sz="1100" b="0" u="none" strike="noStrike">
                          <a:solidFill>
                            <a:srgbClr val="000000"/>
                          </a:solidFill>
                          <a:effectLst/>
                        </a:rPr>
                        <a:t>Abondon carts items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People discarding cart items sometimes contribute around 63% while only 17%  cutomers never discard their cart items.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8438041"/>
                  </a:ext>
                </a:extLst>
              </a:tr>
              <a:tr h="370840">
                <a:tc>
                  <a:txBody>
                    <a:bodyPr/>
                    <a:lstStyle/>
                    <a:p>
                      <a:pPr algn="l" fontAlgn="b"/>
                      <a:r>
                        <a:rPr lang="en-IN" sz="1100" b="0" u="none" strike="noStrike">
                          <a:solidFill>
                            <a:srgbClr val="000000"/>
                          </a:solidFill>
                          <a:effectLst/>
                        </a:rPr>
                        <a:t>Reason for abonding carts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49% customers discard cart due to alterative offer, 20% out of the total people discard because promo code is not applicable. There are 5% people whose preferred mode of payment is not available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8082589"/>
                  </a:ext>
                </a:extLst>
              </a:tr>
              <a:tr h="370840">
                <a:tc>
                  <a:txBody>
                    <a:bodyPr/>
                    <a:lstStyle/>
                    <a:p>
                      <a:pPr algn="l" fontAlgn="b"/>
                      <a:r>
                        <a:rPr lang="en-IN" sz="1100" b="0" u="none" strike="noStrike">
                          <a:solidFill>
                            <a:srgbClr val="000000"/>
                          </a:solidFill>
                          <a:effectLst/>
                        </a:rPr>
                        <a:t>Content readability and understanding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More than 60% agree on content understanding and readability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7550081"/>
                  </a:ext>
                </a:extLst>
              </a:tr>
              <a:tr h="370840">
                <a:tc>
                  <a:txBody>
                    <a:bodyPr/>
                    <a:lstStyle/>
                    <a:p>
                      <a:pPr algn="l" fontAlgn="b"/>
                      <a:r>
                        <a:rPr lang="en-US" sz="1100" b="0" u="none" strike="noStrike">
                          <a:solidFill>
                            <a:srgbClr val="000000"/>
                          </a:solidFill>
                          <a:effectLst/>
                        </a:rPr>
                        <a:t>Importance of similar product for comparison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43 % person strongly agreed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6546528"/>
                  </a:ext>
                </a:extLst>
              </a:tr>
              <a:tr h="370840">
                <a:tc>
                  <a:txBody>
                    <a:bodyPr/>
                    <a:lstStyle/>
                    <a:p>
                      <a:pPr algn="l" fontAlgn="b"/>
                      <a:r>
                        <a:rPr lang="en-US" sz="1100" b="0" u="none" strike="noStrike">
                          <a:solidFill>
                            <a:srgbClr val="000000"/>
                          </a:solidFill>
                          <a:effectLst/>
                        </a:rPr>
                        <a:t>Seller and product information for purchase decision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38% person are agree and 32% are strongly agreed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8999750"/>
                  </a:ext>
                </a:extLst>
              </a:tr>
              <a:tr h="370840">
                <a:tc>
                  <a:txBody>
                    <a:bodyPr/>
                    <a:lstStyle/>
                    <a:p>
                      <a:pPr algn="l" fontAlgn="b"/>
                      <a:r>
                        <a:rPr lang="en-IN" sz="1100" b="0" u="none" strike="noStrike">
                          <a:solidFill>
                            <a:srgbClr val="000000"/>
                          </a:solidFill>
                          <a:effectLst/>
                        </a:rPr>
                        <a:t>Clarity of product information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49% person are agree and 39% are strongly agreed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4981327"/>
                  </a:ext>
                </a:extLst>
              </a:tr>
              <a:tr h="370840">
                <a:tc>
                  <a:txBody>
                    <a:bodyPr/>
                    <a:lstStyle/>
                    <a:p>
                      <a:pPr algn="l" fontAlgn="b"/>
                      <a:r>
                        <a:rPr lang="en-IN" sz="1100" b="0" u="none" strike="noStrike">
                          <a:solidFill>
                            <a:srgbClr val="000000"/>
                          </a:solidFill>
                          <a:effectLst/>
                        </a:rPr>
                        <a:t>Ease of website navigation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More than 90% are satisfied with the ease in website navigation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3689474"/>
                  </a:ext>
                </a:extLst>
              </a:tr>
              <a:tr h="370840">
                <a:tc>
                  <a:txBody>
                    <a:bodyPr/>
                    <a:lstStyle/>
                    <a:p>
                      <a:pPr algn="l" fontAlgn="b"/>
                      <a:r>
                        <a:rPr lang="en-IN" sz="1100" b="0" u="none" strike="noStrike">
                          <a:solidFill>
                            <a:srgbClr val="000000"/>
                          </a:solidFill>
                          <a:effectLst/>
                        </a:rPr>
                        <a:t>Loading and processing speed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a:solidFill>
                            <a:srgbClr val="000000"/>
                          </a:solidFill>
                          <a:effectLst/>
                        </a:rPr>
                        <a:t> more than 83% customer are satisfied with loading and processing speed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848601"/>
                  </a:ext>
                </a:extLst>
              </a:tr>
              <a:tr h="370840">
                <a:tc>
                  <a:txBody>
                    <a:bodyPr/>
                    <a:lstStyle/>
                    <a:p>
                      <a:pPr algn="l" fontAlgn="b"/>
                      <a:r>
                        <a:rPr lang="en-US" sz="1100" b="0" u="none" strike="noStrike">
                          <a:solidFill>
                            <a:srgbClr val="000000"/>
                          </a:solidFill>
                          <a:effectLst/>
                        </a:rPr>
                        <a:t>User friendly Interface of the website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u="none" strike="noStrike" dirty="0">
                          <a:solidFill>
                            <a:srgbClr val="000000"/>
                          </a:solidFill>
                          <a:effectLst/>
                        </a:rPr>
                        <a:t>more than 86% are satisfied with website design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626555"/>
                  </a:ext>
                </a:extLst>
              </a:tr>
            </a:tbl>
          </a:graphicData>
        </a:graphic>
      </p:graphicFrame>
    </p:spTree>
    <p:extLst>
      <p:ext uri="{BB962C8B-B14F-4D97-AF65-F5344CB8AC3E}">
        <p14:creationId xmlns:p14="http://schemas.microsoft.com/office/powerpoint/2010/main" val="291738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6A0297-D1B1-C731-2ECB-45E35CFE836F}"/>
              </a:ext>
            </a:extLst>
          </p:cNvPr>
          <p:cNvGraphicFramePr>
            <a:graphicFrameLocks noGrp="1"/>
          </p:cNvGraphicFramePr>
          <p:nvPr>
            <p:extLst>
              <p:ext uri="{D42A27DB-BD31-4B8C-83A1-F6EECF244321}">
                <p14:modId xmlns:p14="http://schemas.microsoft.com/office/powerpoint/2010/main" val="383557590"/>
              </p:ext>
            </p:extLst>
          </p:nvPr>
        </p:nvGraphicFramePr>
        <p:xfrm>
          <a:off x="719847" y="155462"/>
          <a:ext cx="11040894" cy="5862050"/>
        </p:xfrm>
        <a:graphic>
          <a:graphicData uri="http://schemas.openxmlformats.org/drawingml/2006/table">
            <a:tbl>
              <a:tblPr firstRow="1" bandRow="1">
                <a:tableStyleId>{073A0DAA-6AF3-43AB-8588-CEC1D06C72B9}</a:tableStyleId>
              </a:tblPr>
              <a:tblGrid>
                <a:gridCol w="5520447">
                  <a:extLst>
                    <a:ext uri="{9D8B030D-6E8A-4147-A177-3AD203B41FA5}">
                      <a16:colId xmlns:a16="http://schemas.microsoft.com/office/drawing/2014/main" val="1048124402"/>
                    </a:ext>
                  </a:extLst>
                </a:gridCol>
                <a:gridCol w="5520447">
                  <a:extLst>
                    <a:ext uri="{9D8B030D-6E8A-4147-A177-3AD203B41FA5}">
                      <a16:colId xmlns:a16="http://schemas.microsoft.com/office/drawing/2014/main" val="3517351208"/>
                    </a:ext>
                  </a:extLst>
                </a:gridCol>
              </a:tblGrid>
              <a:tr h="390415">
                <a:tc>
                  <a:txBody>
                    <a:bodyPr/>
                    <a:lstStyle/>
                    <a:p>
                      <a:r>
                        <a:rPr lang="en-IN" sz="2000" dirty="0"/>
                        <a:t>Columns name</a:t>
                      </a:r>
                    </a:p>
                  </a:txBody>
                  <a:tcPr/>
                </a:tc>
                <a:tc>
                  <a:txBody>
                    <a:bodyPr/>
                    <a:lstStyle/>
                    <a:p>
                      <a:r>
                        <a:rPr lang="en-IN" sz="2000" dirty="0"/>
                        <a:t>Output Summary</a:t>
                      </a:r>
                    </a:p>
                  </a:txBody>
                  <a:tcPr/>
                </a:tc>
                <a:extLst>
                  <a:ext uri="{0D108BD9-81ED-4DB2-BD59-A6C34878D82A}">
                    <a16:rowId xmlns:a16="http://schemas.microsoft.com/office/drawing/2014/main" val="4113772622"/>
                  </a:ext>
                </a:extLst>
              </a:tr>
              <a:tr h="390415">
                <a:tc>
                  <a:txBody>
                    <a:bodyPr/>
                    <a:lstStyle/>
                    <a:p>
                      <a:pPr algn="l" fontAlgn="b"/>
                      <a:r>
                        <a:rPr lang="en-IN" sz="1200" b="0" i="0" u="none" strike="noStrike">
                          <a:solidFill>
                            <a:srgbClr val="000000"/>
                          </a:solidFill>
                          <a:effectLst/>
                          <a:latin typeface="Calibri" panose="020F0502020204030204" pitchFamily="34" charset="0"/>
                        </a:rPr>
                        <a:t> Convenient Payment methods</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Only 11% are disagreeing with convenience in payment method</a:t>
                      </a:r>
                    </a:p>
                  </a:txBody>
                  <a:tcPr marL="7620" marR="7620" marT="7620" marB="0" anchor="b"/>
                </a:tc>
                <a:extLst>
                  <a:ext uri="{0D108BD9-81ED-4DB2-BD59-A6C34878D82A}">
                    <a16:rowId xmlns:a16="http://schemas.microsoft.com/office/drawing/2014/main" val="379646562"/>
                  </a:ext>
                </a:extLst>
              </a:tr>
              <a:tr h="390415">
                <a:tc>
                  <a:txBody>
                    <a:bodyPr/>
                    <a:lstStyle/>
                    <a:p>
                      <a:pPr algn="l" fontAlgn="b"/>
                      <a:r>
                        <a:rPr lang="en-US" sz="1200" b="0" i="0" u="none" strike="noStrike">
                          <a:solidFill>
                            <a:srgbClr val="000000"/>
                          </a:solidFill>
                          <a:effectLst/>
                          <a:latin typeface="Calibri" panose="020F0502020204030204" pitchFamily="34" charset="0"/>
                        </a:rPr>
                        <a:t>Trust on finishing transaction by online store at stipulated time</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more than 83% trust on transaction being done by online store within time</a:t>
                      </a:r>
                    </a:p>
                  </a:txBody>
                  <a:tcPr marL="7620" marR="7620" marT="7620" marB="0" anchor="b"/>
                </a:tc>
                <a:extLst>
                  <a:ext uri="{0D108BD9-81ED-4DB2-BD59-A6C34878D82A}">
                    <a16:rowId xmlns:a16="http://schemas.microsoft.com/office/drawing/2014/main" val="2086339989"/>
                  </a:ext>
                </a:extLst>
              </a:tr>
              <a:tr h="390415">
                <a:tc>
                  <a:txBody>
                    <a:bodyPr/>
                    <a:lstStyle/>
                    <a:p>
                      <a:pPr algn="l" fontAlgn="b"/>
                      <a:r>
                        <a:rPr lang="en-IN" sz="1200" b="0" i="0" u="none" strike="noStrike">
                          <a:solidFill>
                            <a:srgbClr val="000000"/>
                          </a:solidFill>
                          <a:effectLst/>
                          <a:latin typeface="Calibri" panose="020F0502020204030204" pitchFamily="34" charset="0"/>
                        </a:rPr>
                        <a:t>Assistance with queries</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87% of customers agrees on getting assistance with query</a:t>
                      </a:r>
                    </a:p>
                  </a:txBody>
                  <a:tcPr marL="7620" marR="7620" marT="7620" marB="0" anchor="b"/>
                </a:tc>
                <a:extLst>
                  <a:ext uri="{0D108BD9-81ED-4DB2-BD59-A6C34878D82A}">
                    <a16:rowId xmlns:a16="http://schemas.microsoft.com/office/drawing/2014/main" val="2010531471"/>
                  </a:ext>
                </a:extLst>
              </a:tr>
              <a:tr h="390415">
                <a:tc>
                  <a:txBody>
                    <a:bodyPr/>
                    <a:lstStyle/>
                    <a:p>
                      <a:pPr algn="l" fontAlgn="b"/>
                      <a:r>
                        <a:rPr lang="en-IN" sz="1200" b="0" i="0" u="none" strike="noStrike">
                          <a:solidFill>
                            <a:srgbClr val="000000"/>
                          </a:solidFill>
                          <a:effectLst/>
                          <a:latin typeface="Calibri" panose="020F0502020204030204" pitchFamily="34" charset="0"/>
                        </a:rPr>
                        <a:t>Privacy of customer</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89% customers believe that their privacy is secured</a:t>
                      </a:r>
                    </a:p>
                  </a:txBody>
                  <a:tcPr marL="7620" marR="7620" marT="7620" marB="0" anchor="b"/>
                </a:tc>
                <a:extLst>
                  <a:ext uri="{0D108BD9-81ED-4DB2-BD59-A6C34878D82A}">
                    <a16:rowId xmlns:a16="http://schemas.microsoft.com/office/drawing/2014/main" val="575724179"/>
                  </a:ext>
                </a:extLst>
              </a:tr>
              <a:tr h="390415">
                <a:tc>
                  <a:txBody>
                    <a:bodyPr/>
                    <a:lstStyle/>
                    <a:p>
                      <a:pPr algn="l" fontAlgn="b"/>
                      <a:r>
                        <a:rPr lang="en-IN" sz="1200" b="0" i="0" u="none" strike="noStrike">
                          <a:solidFill>
                            <a:srgbClr val="000000"/>
                          </a:solidFill>
                          <a:effectLst/>
                          <a:latin typeface="Calibri" panose="020F0502020204030204" pitchFamily="34" charset="0"/>
                        </a:rPr>
                        <a:t>Communication channels</a:t>
                      </a:r>
                    </a:p>
                  </a:txBody>
                  <a:tcPr marL="7620" marR="7620" marT="7620" marB="0" anchor="b"/>
                </a:tc>
                <a:tc>
                  <a:txBody>
                    <a:bodyPr/>
                    <a:lstStyle/>
                    <a:p>
                      <a:pPr algn="l" fontAlgn="b"/>
                      <a:r>
                        <a:rPr lang="en-IN" sz="1200" b="0" i="0" u="none" strike="noStrike">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588609092"/>
                  </a:ext>
                </a:extLst>
              </a:tr>
              <a:tr h="390415">
                <a:tc>
                  <a:txBody>
                    <a:bodyPr/>
                    <a:lstStyle/>
                    <a:p>
                      <a:pPr algn="l" fontAlgn="b"/>
                      <a:r>
                        <a:rPr lang="en-US" sz="1200" b="0" i="0" u="none" strike="noStrike">
                          <a:solidFill>
                            <a:srgbClr val="000000"/>
                          </a:solidFill>
                          <a:effectLst/>
                          <a:latin typeface="Calibri" panose="020F0502020204030204" pitchFamily="34" charset="0"/>
                        </a:rPr>
                        <a:t>Online shopping gives monetary benefit and discounts</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70% customer believe that online shoppig gives monetary benefit. 18% have indifferent stand to this subject</a:t>
                      </a:r>
                    </a:p>
                  </a:txBody>
                  <a:tcPr marL="7620" marR="7620" marT="7620" marB="0" anchor="b"/>
                </a:tc>
                <a:extLst>
                  <a:ext uri="{0D108BD9-81ED-4DB2-BD59-A6C34878D82A}">
                    <a16:rowId xmlns:a16="http://schemas.microsoft.com/office/drawing/2014/main" val="4108438041"/>
                  </a:ext>
                </a:extLst>
              </a:tr>
              <a:tr h="390415">
                <a:tc>
                  <a:txBody>
                    <a:bodyPr/>
                    <a:lstStyle/>
                    <a:p>
                      <a:pPr algn="l" fontAlgn="b"/>
                      <a:r>
                        <a:rPr lang="en-US" sz="1200" b="0" i="0" u="none" strike="noStrike">
                          <a:solidFill>
                            <a:srgbClr val="000000"/>
                          </a:solidFill>
                          <a:effectLst/>
                          <a:latin typeface="Calibri" panose="020F0502020204030204" pitchFamily="34" charset="0"/>
                        </a:rPr>
                        <a:t>Enjoyment is derived from shopping online</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52% people enjoy shopping online, 27.88% people have unbiased opinion</a:t>
                      </a:r>
                    </a:p>
                  </a:txBody>
                  <a:tcPr marL="7620" marR="7620" marT="7620" marB="0" anchor="b"/>
                </a:tc>
                <a:extLst>
                  <a:ext uri="{0D108BD9-81ED-4DB2-BD59-A6C34878D82A}">
                    <a16:rowId xmlns:a16="http://schemas.microsoft.com/office/drawing/2014/main" val="1458082589"/>
                  </a:ext>
                </a:extLst>
              </a:tr>
              <a:tr h="390415">
                <a:tc>
                  <a:txBody>
                    <a:bodyPr/>
                    <a:lstStyle/>
                    <a:p>
                      <a:pPr algn="l" fontAlgn="b"/>
                      <a:r>
                        <a:rPr lang="en-US" sz="1200" b="0" i="0" u="none" strike="noStrike">
                          <a:solidFill>
                            <a:srgbClr val="000000"/>
                          </a:solidFill>
                          <a:effectLst/>
                          <a:latin typeface="Calibri" panose="020F0502020204030204" pitchFamily="34" charset="0"/>
                        </a:rPr>
                        <a:t>Shopping online is convenient and flexible</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82% people agree on shopping online is convenient and flexible</a:t>
                      </a:r>
                    </a:p>
                  </a:txBody>
                  <a:tcPr marL="7620" marR="7620" marT="7620" marB="0" anchor="b"/>
                </a:tc>
                <a:extLst>
                  <a:ext uri="{0D108BD9-81ED-4DB2-BD59-A6C34878D82A}">
                    <a16:rowId xmlns:a16="http://schemas.microsoft.com/office/drawing/2014/main" val="3367550081"/>
                  </a:ext>
                </a:extLst>
              </a:tr>
              <a:tr h="390415">
                <a:tc>
                  <a:txBody>
                    <a:bodyPr/>
                    <a:lstStyle/>
                    <a:p>
                      <a:pPr algn="l" fontAlgn="b"/>
                      <a:r>
                        <a:rPr lang="en-US" sz="1200" b="0" i="0" u="none" strike="noStrike">
                          <a:solidFill>
                            <a:srgbClr val="000000"/>
                          </a:solidFill>
                          <a:effectLst/>
                          <a:latin typeface="Calibri" panose="020F0502020204030204" pitchFamily="34" charset="0"/>
                        </a:rPr>
                        <a:t>Importance of return and replacement policy</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Majority buyers are required return and replacement policy</a:t>
                      </a:r>
                    </a:p>
                  </a:txBody>
                  <a:tcPr marL="7620" marR="7620" marT="7620" marB="0" anchor="b"/>
                </a:tc>
                <a:extLst>
                  <a:ext uri="{0D108BD9-81ED-4DB2-BD59-A6C34878D82A}">
                    <a16:rowId xmlns:a16="http://schemas.microsoft.com/office/drawing/2014/main" val="2526546528"/>
                  </a:ext>
                </a:extLst>
              </a:tr>
              <a:tr h="390415">
                <a:tc>
                  <a:txBody>
                    <a:bodyPr/>
                    <a:lstStyle/>
                    <a:p>
                      <a:pPr algn="l" fontAlgn="b"/>
                      <a:r>
                        <a:rPr lang="en-US" sz="1200" b="0" i="0" u="none" strike="noStrike">
                          <a:solidFill>
                            <a:srgbClr val="000000"/>
                          </a:solidFill>
                          <a:effectLst/>
                          <a:latin typeface="Calibri" panose="020F0502020204030204" pitchFamily="34" charset="0"/>
                        </a:rPr>
                        <a:t>Gaining access to loyalty programs is a benefit of shopping online</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Majority buyers are said it is required.</a:t>
                      </a:r>
                    </a:p>
                  </a:txBody>
                  <a:tcPr marL="7620" marR="7620" marT="7620" marB="0" anchor="b"/>
                </a:tc>
                <a:extLst>
                  <a:ext uri="{0D108BD9-81ED-4DB2-BD59-A6C34878D82A}">
                    <a16:rowId xmlns:a16="http://schemas.microsoft.com/office/drawing/2014/main" val="2608999750"/>
                  </a:ext>
                </a:extLst>
              </a:tr>
              <a:tr h="390415">
                <a:tc>
                  <a:txBody>
                    <a:bodyPr/>
                    <a:lstStyle/>
                    <a:p>
                      <a:pPr algn="l" fontAlgn="b"/>
                      <a:r>
                        <a:rPr lang="en-US" sz="1200" b="0" i="0" u="none" strike="noStrike">
                          <a:solidFill>
                            <a:srgbClr val="000000"/>
                          </a:solidFill>
                          <a:effectLst/>
                          <a:latin typeface="Calibri" panose="020F0502020204030204" pitchFamily="34" charset="0"/>
                        </a:rPr>
                        <a:t>Customer satisfaction through quality information</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78% customers believe that they gain satisfaction through qualitative info</a:t>
                      </a:r>
                    </a:p>
                  </a:txBody>
                  <a:tcPr marL="7620" marR="7620" marT="7620" marB="0" anchor="b"/>
                </a:tc>
                <a:extLst>
                  <a:ext uri="{0D108BD9-81ED-4DB2-BD59-A6C34878D82A}">
                    <a16:rowId xmlns:a16="http://schemas.microsoft.com/office/drawing/2014/main" val="3094981327"/>
                  </a:ext>
                </a:extLst>
              </a:tr>
              <a:tr h="390415">
                <a:tc>
                  <a:txBody>
                    <a:bodyPr/>
                    <a:lstStyle/>
                    <a:p>
                      <a:pPr algn="l" fontAlgn="b"/>
                      <a:r>
                        <a:rPr lang="en-US" sz="1200" b="0" i="0" u="none" strike="noStrike">
                          <a:solidFill>
                            <a:srgbClr val="000000"/>
                          </a:solidFill>
                          <a:effectLst/>
                          <a:latin typeface="Calibri" panose="020F0502020204030204" pitchFamily="34" charset="0"/>
                        </a:rPr>
                        <a:t>User satisfaction through good quality website and apps</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96% customers are satisfied with quality of website and apps</a:t>
                      </a:r>
                    </a:p>
                  </a:txBody>
                  <a:tcPr marL="7620" marR="7620" marT="7620" marB="0" anchor="b"/>
                </a:tc>
                <a:extLst>
                  <a:ext uri="{0D108BD9-81ED-4DB2-BD59-A6C34878D82A}">
                    <a16:rowId xmlns:a16="http://schemas.microsoft.com/office/drawing/2014/main" val="2883689474"/>
                  </a:ext>
                </a:extLst>
              </a:tr>
              <a:tr h="390415">
                <a:tc>
                  <a:txBody>
                    <a:bodyPr/>
                    <a:lstStyle/>
                    <a:p>
                      <a:pPr algn="l" fontAlgn="b"/>
                      <a:r>
                        <a:rPr lang="en-IN" sz="1200" b="0" i="0" u="none" strike="noStrike">
                          <a:solidFill>
                            <a:srgbClr val="000000"/>
                          </a:solidFill>
                          <a:effectLst/>
                          <a:latin typeface="Calibri" panose="020F0502020204030204" pitchFamily="34" charset="0"/>
                        </a:rPr>
                        <a:t>User satisfaction through benefit</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82% customers believes that there are monetary savings in online shopping</a:t>
                      </a:r>
                    </a:p>
                  </a:txBody>
                  <a:tcPr marL="7620" marR="7620" marT="7620" marB="0" anchor="b"/>
                </a:tc>
                <a:extLst>
                  <a:ext uri="{0D108BD9-81ED-4DB2-BD59-A6C34878D82A}">
                    <a16:rowId xmlns:a16="http://schemas.microsoft.com/office/drawing/2014/main" val="143848601"/>
                  </a:ext>
                </a:extLst>
              </a:tr>
              <a:tr h="390415">
                <a:tc>
                  <a:txBody>
                    <a:bodyPr/>
                    <a:lstStyle/>
                    <a:p>
                      <a:pPr algn="l" fontAlgn="b"/>
                      <a:r>
                        <a:rPr lang="en-US" sz="1200" b="0" i="0" u="none" strike="noStrike">
                          <a:solidFill>
                            <a:srgbClr val="000000"/>
                          </a:solidFill>
                          <a:effectLst/>
                          <a:latin typeface="Calibri" panose="020F0502020204030204" pitchFamily="34" charset="0"/>
                        </a:rPr>
                        <a:t>User satisfaction cannot exist without trust</a:t>
                      </a:r>
                    </a:p>
                  </a:txBody>
                  <a:tcPr marL="7620" marR="7620" marT="7620" marB="0" anchor="b"/>
                </a:tc>
                <a:tc>
                  <a:txBody>
                    <a:bodyPr/>
                    <a:lstStyle/>
                    <a:p>
                      <a:pPr algn="l" fontAlgn="b"/>
                      <a:r>
                        <a:rPr lang="en-US" sz="1200" b="0" i="0" u="none" strike="noStrike" dirty="0">
                          <a:solidFill>
                            <a:srgbClr val="000000"/>
                          </a:solidFill>
                          <a:effectLst/>
                          <a:latin typeface="Calibri" panose="020F0502020204030204" pitchFamily="34" charset="0"/>
                        </a:rPr>
                        <a:t>Majority said user trust is required for next purchase.</a:t>
                      </a:r>
                    </a:p>
                  </a:txBody>
                  <a:tcPr marL="7620" marR="7620" marT="7620" marB="0" anchor="b"/>
                </a:tc>
                <a:extLst>
                  <a:ext uri="{0D108BD9-81ED-4DB2-BD59-A6C34878D82A}">
                    <a16:rowId xmlns:a16="http://schemas.microsoft.com/office/drawing/2014/main" val="110626555"/>
                  </a:ext>
                </a:extLst>
              </a:tr>
            </a:tbl>
          </a:graphicData>
        </a:graphic>
      </p:graphicFrame>
    </p:spTree>
    <p:extLst>
      <p:ext uri="{BB962C8B-B14F-4D97-AF65-F5344CB8AC3E}">
        <p14:creationId xmlns:p14="http://schemas.microsoft.com/office/powerpoint/2010/main" val="163319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6A0297-D1B1-C731-2ECB-45E35CFE836F}"/>
              </a:ext>
            </a:extLst>
          </p:cNvPr>
          <p:cNvGraphicFramePr>
            <a:graphicFrameLocks noGrp="1"/>
          </p:cNvGraphicFramePr>
          <p:nvPr>
            <p:extLst>
              <p:ext uri="{D42A27DB-BD31-4B8C-83A1-F6EECF244321}">
                <p14:modId xmlns:p14="http://schemas.microsoft.com/office/powerpoint/2010/main" val="1391340571"/>
              </p:ext>
            </p:extLst>
          </p:nvPr>
        </p:nvGraphicFramePr>
        <p:xfrm>
          <a:off x="719847" y="155462"/>
          <a:ext cx="11040894" cy="5862050"/>
        </p:xfrm>
        <a:graphic>
          <a:graphicData uri="http://schemas.openxmlformats.org/drawingml/2006/table">
            <a:tbl>
              <a:tblPr firstRow="1" bandRow="1">
                <a:tableStyleId>{073A0DAA-6AF3-43AB-8588-CEC1D06C72B9}</a:tableStyleId>
              </a:tblPr>
              <a:tblGrid>
                <a:gridCol w="5520447">
                  <a:extLst>
                    <a:ext uri="{9D8B030D-6E8A-4147-A177-3AD203B41FA5}">
                      <a16:colId xmlns:a16="http://schemas.microsoft.com/office/drawing/2014/main" val="1048124402"/>
                    </a:ext>
                  </a:extLst>
                </a:gridCol>
                <a:gridCol w="5520447">
                  <a:extLst>
                    <a:ext uri="{9D8B030D-6E8A-4147-A177-3AD203B41FA5}">
                      <a16:colId xmlns:a16="http://schemas.microsoft.com/office/drawing/2014/main" val="3517351208"/>
                    </a:ext>
                  </a:extLst>
                </a:gridCol>
              </a:tblGrid>
              <a:tr h="390415">
                <a:tc>
                  <a:txBody>
                    <a:bodyPr/>
                    <a:lstStyle/>
                    <a:p>
                      <a:r>
                        <a:rPr lang="en-IN" sz="2000" dirty="0"/>
                        <a:t>Columns name</a:t>
                      </a:r>
                    </a:p>
                  </a:txBody>
                  <a:tcPr/>
                </a:tc>
                <a:tc>
                  <a:txBody>
                    <a:bodyPr/>
                    <a:lstStyle/>
                    <a:p>
                      <a:r>
                        <a:rPr lang="en-IN" sz="2000" dirty="0"/>
                        <a:t>Output Summary</a:t>
                      </a:r>
                    </a:p>
                  </a:txBody>
                  <a:tcPr/>
                </a:tc>
                <a:extLst>
                  <a:ext uri="{0D108BD9-81ED-4DB2-BD59-A6C34878D82A}">
                    <a16:rowId xmlns:a16="http://schemas.microsoft.com/office/drawing/2014/main" val="4113772622"/>
                  </a:ext>
                </a:extLst>
              </a:tr>
              <a:tr h="390415">
                <a:tc>
                  <a:txBody>
                    <a:bodyPr/>
                    <a:lstStyle/>
                    <a:p>
                      <a:pPr algn="l" fontAlgn="b"/>
                      <a:r>
                        <a:rPr lang="en-US" sz="1100" b="0" i="0" u="none" strike="noStrike">
                          <a:solidFill>
                            <a:srgbClr val="000000"/>
                          </a:solidFill>
                          <a:effectLst/>
                          <a:latin typeface="Calibri" panose="020F0502020204030204" pitchFamily="34" charset="0"/>
                        </a:rPr>
                        <a:t>Offering a wide variety of listed product in several category</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Majority said that this is require to choose best product.</a:t>
                      </a:r>
                    </a:p>
                  </a:txBody>
                  <a:tcPr marL="7620" marR="7620" marT="7620" marB="0" anchor="b"/>
                </a:tc>
                <a:extLst>
                  <a:ext uri="{0D108BD9-81ED-4DB2-BD59-A6C34878D82A}">
                    <a16:rowId xmlns:a16="http://schemas.microsoft.com/office/drawing/2014/main" val="379646562"/>
                  </a:ext>
                </a:extLst>
              </a:tr>
              <a:tr h="390415">
                <a:tc>
                  <a:txBody>
                    <a:bodyPr/>
                    <a:lstStyle/>
                    <a:p>
                      <a:pPr algn="l" fontAlgn="b"/>
                      <a:r>
                        <a:rPr lang="en-US" sz="1100" b="0" i="0" u="none" strike="noStrike">
                          <a:solidFill>
                            <a:srgbClr val="000000"/>
                          </a:solidFill>
                          <a:effectLst/>
                          <a:latin typeface="Calibri" panose="020F0502020204030204" pitchFamily="34" charset="0"/>
                        </a:rPr>
                        <a:t>Provision of complete and relevant product information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most of buyers are agree with the statement</a:t>
                      </a:r>
                    </a:p>
                  </a:txBody>
                  <a:tcPr marL="7620" marR="7620" marT="7620" marB="0" anchor="b"/>
                </a:tc>
                <a:extLst>
                  <a:ext uri="{0D108BD9-81ED-4DB2-BD59-A6C34878D82A}">
                    <a16:rowId xmlns:a16="http://schemas.microsoft.com/office/drawing/2014/main" val="2086339989"/>
                  </a:ext>
                </a:extLst>
              </a:tr>
              <a:tr h="390415">
                <a:tc>
                  <a:txBody>
                    <a:bodyPr/>
                    <a:lstStyle/>
                    <a:p>
                      <a:pPr algn="l" fontAlgn="b"/>
                      <a:r>
                        <a:rPr lang="en-IN" sz="1100" b="0" i="0" u="none" strike="noStrike">
                          <a:solidFill>
                            <a:srgbClr val="000000"/>
                          </a:solidFill>
                          <a:effectLst/>
                          <a:latin typeface="Calibri" panose="020F0502020204030204" pitchFamily="34" charset="0"/>
                        </a:rPr>
                        <a:t>Monetary savings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Around 82% buyers are said on online shopping monetary savings</a:t>
                      </a:r>
                    </a:p>
                  </a:txBody>
                  <a:tcPr marL="7620" marR="7620" marT="7620" marB="0" anchor="b"/>
                </a:tc>
                <a:extLst>
                  <a:ext uri="{0D108BD9-81ED-4DB2-BD59-A6C34878D82A}">
                    <a16:rowId xmlns:a16="http://schemas.microsoft.com/office/drawing/2014/main" val="2010531471"/>
                  </a:ext>
                </a:extLst>
              </a:tr>
              <a:tr h="390415">
                <a:tc>
                  <a:txBody>
                    <a:bodyPr/>
                    <a:lstStyle/>
                    <a:p>
                      <a:pPr algn="l" fontAlgn="b"/>
                      <a:r>
                        <a:rPr lang="en-US" sz="1100" b="0" i="0" u="none" strike="noStrike">
                          <a:solidFill>
                            <a:srgbClr val="000000"/>
                          </a:solidFill>
                          <a:effectLst/>
                          <a:latin typeface="Calibri" panose="020F0502020204030204" pitchFamily="34" charset="0"/>
                        </a:rPr>
                        <a:t>The Convenience of patronizing the online retailer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71% buyers are agree with the statement.</a:t>
                      </a:r>
                    </a:p>
                  </a:txBody>
                  <a:tcPr marL="7620" marR="7620" marT="7620" marB="0" anchor="b"/>
                </a:tc>
                <a:extLst>
                  <a:ext uri="{0D108BD9-81ED-4DB2-BD59-A6C34878D82A}">
                    <a16:rowId xmlns:a16="http://schemas.microsoft.com/office/drawing/2014/main" val="575724179"/>
                  </a:ext>
                </a:extLst>
              </a:tr>
              <a:tr h="390415">
                <a:tc>
                  <a:txBody>
                    <a:bodyPr/>
                    <a:lstStyle/>
                    <a:p>
                      <a:pPr algn="l" fontAlgn="b"/>
                      <a:r>
                        <a:rPr lang="en-IN" sz="1100" b="0" i="0" u="none" strike="noStrike">
                          <a:solidFill>
                            <a:srgbClr val="000000"/>
                          </a:solidFill>
                          <a:effectLst/>
                          <a:latin typeface="Calibri" panose="020F0502020204030204" pitchFamily="34" charset="0"/>
                        </a:rPr>
                        <a:t>Gives sense of adventure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588609092"/>
                  </a:ext>
                </a:extLst>
              </a:tr>
              <a:tr h="390415">
                <a:tc>
                  <a:txBody>
                    <a:bodyPr/>
                    <a:lstStyle/>
                    <a:p>
                      <a:pPr algn="l" fontAlgn="b"/>
                      <a:r>
                        <a:rPr lang="en-IN" sz="1100" b="0" i="0" u="none" strike="noStrike">
                          <a:solidFill>
                            <a:srgbClr val="000000"/>
                          </a:solidFill>
                          <a:effectLst/>
                          <a:latin typeface="Calibri" panose="020F0502020204030204" pitchFamily="34" charset="0"/>
                        </a:rPr>
                        <a:t>Enhances social status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Majority of the customers have indefferent opinion that online shopping enhances social status</a:t>
                      </a:r>
                    </a:p>
                  </a:txBody>
                  <a:tcPr marL="7620" marR="7620" marT="7620" marB="0" anchor="b"/>
                </a:tc>
                <a:extLst>
                  <a:ext uri="{0D108BD9-81ED-4DB2-BD59-A6C34878D82A}">
                    <a16:rowId xmlns:a16="http://schemas.microsoft.com/office/drawing/2014/main" val="4108438041"/>
                  </a:ext>
                </a:extLst>
              </a:tr>
              <a:tr h="390415">
                <a:tc>
                  <a:txBody>
                    <a:bodyPr/>
                    <a:lstStyle/>
                    <a:p>
                      <a:pPr algn="l" fontAlgn="b"/>
                      <a:r>
                        <a:rPr lang="en-IN" sz="1100" b="0" i="0" u="none" strike="noStrike">
                          <a:solidFill>
                            <a:srgbClr val="000000"/>
                          </a:solidFill>
                          <a:effectLst/>
                          <a:latin typeface="Calibri" panose="020F0502020204030204" pitchFamily="34" charset="0"/>
                        </a:rPr>
                        <a:t>Feel gratification</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1458082589"/>
                  </a:ext>
                </a:extLst>
              </a:tr>
              <a:tr h="390415">
                <a:tc>
                  <a:txBody>
                    <a:bodyPr/>
                    <a:lstStyle/>
                    <a:p>
                      <a:pPr algn="l" fontAlgn="b"/>
                      <a:r>
                        <a:rPr lang="en-IN" sz="1100" b="0" i="0" u="none" strike="noStrike">
                          <a:solidFill>
                            <a:srgbClr val="000000"/>
                          </a:solidFill>
                          <a:effectLst/>
                          <a:latin typeface="Calibri" panose="020F0502020204030204" pitchFamily="34" charset="0"/>
                        </a:rPr>
                        <a:t>Fulfills certain roles</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t>
                      </a:r>
                    </a:p>
                  </a:txBody>
                  <a:tcPr marL="7620" marR="7620" marT="7620" marB="0" anchor="b"/>
                </a:tc>
                <a:extLst>
                  <a:ext uri="{0D108BD9-81ED-4DB2-BD59-A6C34878D82A}">
                    <a16:rowId xmlns:a16="http://schemas.microsoft.com/office/drawing/2014/main" val="3367550081"/>
                  </a:ext>
                </a:extLst>
              </a:tr>
              <a:tr h="390415">
                <a:tc>
                  <a:txBody>
                    <a:bodyPr/>
                    <a:lstStyle/>
                    <a:p>
                      <a:pPr algn="l" fontAlgn="b"/>
                      <a:r>
                        <a:rPr lang="en-US" sz="1100" b="0" i="0" u="none" strike="noStrike">
                          <a:solidFill>
                            <a:srgbClr val="000000"/>
                          </a:solidFill>
                          <a:effectLst/>
                          <a:latin typeface="Calibri" panose="020F0502020204030204" pitchFamily="34" charset="0"/>
                        </a:rPr>
                        <a:t>Getting value for money spent</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85% customers agrees on getting value for money spent</a:t>
                      </a:r>
                    </a:p>
                  </a:txBody>
                  <a:tcPr marL="7620" marR="7620" marT="7620" marB="0" anchor="b"/>
                </a:tc>
                <a:extLst>
                  <a:ext uri="{0D108BD9-81ED-4DB2-BD59-A6C34878D82A}">
                    <a16:rowId xmlns:a16="http://schemas.microsoft.com/office/drawing/2014/main" val="2526546528"/>
                  </a:ext>
                </a:extLst>
              </a:tr>
              <a:tr h="390415">
                <a:tc>
                  <a:txBody>
                    <a:bodyPr/>
                    <a:lstStyle/>
                    <a:p>
                      <a:pPr algn="l" fontAlgn="b"/>
                      <a:r>
                        <a:rPr lang="en-IN" sz="1100" b="0" i="0" u="none" strike="noStrike">
                          <a:solidFill>
                            <a:srgbClr val="000000"/>
                          </a:solidFill>
                          <a:effectLst/>
                          <a:latin typeface="Calibri" panose="020F0502020204030204" pitchFamily="34" charset="0"/>
                        </a:rPr>
                        <a:t>Shopped from online retailers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30% customers shopped from 5 different retailers</a:t>
                      </a:r>
                    </a:p>
                  </a:txBody>
                  <a:tcPr marL="7620" marR="7620" marT="7620" marB="0" anchor="b"/>
                </a:tc>
                <a:extLst>
                  <a:ext uri="{0D108BD9-81ED-4DB2-BD59-A6C34878D82A}">
                    <a16:rowId xmlns:a16="http://schemas.microsoft.com/office/drawing/2014/main" val="2608999750"/>
                  </a:ext>
                </a:extLst>
              </a:tr>
              <a:tr h="390415">
                <a:tc>
                  <a:txBody>
                    <a:bodyPr/>
                    <a:lstStyle/>
                    <a:p>
                      <a:pPr algn="l" fontAlgn="b"/>
                      <a:r>
                        <a:rPr lang="en-US" sz="1100" b="0" i="0" u="none" strike="noStrike">
                          <a:solidFill>
                            <a:srgbClr val="000000"/>
                          </a:solidFill>
                          <a:effectLst/>
                          <a:latin typeface="Calibri" panose="020F0502020204030204" pitchFamily="34" charset="0"/>
                        </a:rPr>
                        <a:t>Easy to use website or application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23% buyers are said that Amazon.in, Flipkart.com, Paytm.com, Myntra.com are easy to usefull</a:t>
                      </a:r>
                    </a:p>
                  </a:txBody>
                  <a:tcPr marL="7620" marR="7620" marT="7620" marB="0" anchor="b"/>
                </a:tc>
                <a:extLst>
                  <a:ext uri="{0D108BD9-81ED-4DB2-BD59-A6C34878D82A}">
                    <a16:rowId xmlns:a16="http://schemas.microsoft.com/office/drawing/2014/main" val="3094981327"/>
                  </a:ext>
                </a:extLst>
              </a:tr>
              <a:tr h="390415">
                <a:tc>
                  <a:txBody>
                    <a:bodyPr/>
                    <a:lstStyle/>
                    <a:p>
                      <a:pPr algn="l" fontAlgn="b"/>
                      <a:r>
                        <a:rPr lang="en-IN" sz="1100" b="0" i="0" u="none" strike="noStrike">
                          <a:solidFill>
                            <a:srgbClr val="000000"/>
                          </a:solidFill>
                          <a:effectLst/>
                          <a:latin typeface="Calibri" panose="020F0502020204030204" pitchFamily="34" charset="0"/>
                        </a:rPr>
                        <a:t>Visual appealing web-page layout</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32% are said that Amazon.in, Flipkart.com have nice web page layout.</a:t>
                      </a:r>
                    </a:p>
                  </a:txBody>
                  <a:tcPr marL="7620" marR="7620" marT="7620" marB="0" anchor="b"/>
                </a:tc>
                <a:extLst>
                  <a:ext uri="{0D108BD9-81ED-4DB2-BD59-A6C34878D82A}">
                    <a16:rowId xmlns:a16="http://schemas.microsoft.com/office/drawing/2014/main" val="2883689474"/>
                  </a:ext>
                </a:extLst>
              </a:tr>
              <a:tr h="390415">
                <a:tc>
                  <a:txBody>
                    <a:bodyPr/>
                    <a:lstStyle/>
                    <a:p>
                      <a:pPr algn="l" fontAlgn="b"/>
                      <a:r>
                        <a:rPr lang="en-US" sz="1100" b="0" i="0" u="none" strike="noStrike">
                          <a:solidFill>
                            <a:srgbClr val="000000"/>
                          </a:solidFill>
                          <a:effectLst/>
                          <a:latin typeface="Calibri" panose="020F0502020204030204" pitchFamily="34" charset="0"/>
                        </a:rPr>
                        <a:t>Wild variety of product on offer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48% people believes that amazon &amp; flipkart offer wide range of offer on product</a:t>
                      </a:r>
                    </a:p>
                  </a:txBody>
                  <a:tcPr marL="7620" marR="7620" marT="7620" marB="0" anchor="b"/>
                </a:tc>
                <a:extLst>
                  <a:ext uri="{0D108BD9-81ED-4DB2-BD59-A6C34878D82A}">
                    <a16:rowId xmlns:a16="http://schemas.microsoft.com/office/drawing/2014/main" val="143848601"/>
                  </a:ext>
                </a:extLst>
              </a:tr>
              <a:tr h="390415">
                <a:tc>
                  <a:txBody>
                    <a:bodyPr/>
                    <a:lstStyle/>
                    <a:p>
                      <a:pPr algn="l" fontAlgn="b"/>
                      <a:r>
                        <a:rPr lang="en-IN" sz="1100" b="0" i="0" u="none" strike="noStrike">
                          <a:solidFill>
                            <a:srgbClr val="000000"/>
                          </a:solidFill>
                          <a:effectLst/>
                          <a:latin typeface="Calibri" panose="020F0502020204030204" pitchFamily="34" charset="0"/>
                        </a:rPr>
                        <a:t>Complete, relevant description information of products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37% said that only Amazon.in, Flipkart.com has provide complete information of products.</a:t>
                      </a:r>
                    </a:p>
                  </a:txBody>
                  <a:tcPr marL="7620" marR="7620" marT="7620" marB="0" anchor="b"/>
                </a:tc>
                <a:extLst>
                  <a:ext uri="{0D108BD9-81ED-4DB2-BD59-A6C34878D82A}">
                    <a16:rowId xmlns:a16="http://schemas.microsoft.com/office/drawing/2014/main" val="110626555"/>
                  </a:ext>
                </a:extLst>
              </a:tr>
            </a:tbl>
          </a:graphicData>
        </a:graphic>
      </p:graphicFrame>
    </p:spTree>
    <p:extLst>
      <p:ext uri="{BB962C8B-B14F-4D97-AF65-F5344CB8AC3E}">
        <p14:creationId xmlns:p14="http://schemas.microsoft.com/office/powerpoint/2010/main" val="25143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6A0297-D1B1-C731-2ECB-45E35CFE836F}"/>
              </a:ext>
            </a:extLst>
          </p:cNvPr>
          <p:cNvGraphicFramePr>
            <a:graphicFrameLocks noGrp="1"/>
          </p:cNvGraphicFramePr>
          <p:nvPr>
            <p:extLst>
              <p:ext uri="{D42A27DB-BD31-4B8C-83A1-F6EECF244321}">
                <p14:modId xmlns:p14="http://schemas.microsoft.com/office/powerpoint/2010/main" val="2948842785"/>
              </p:ext>
            </p:extLst>
          </p:nvPr>
        </p:nvGraphicFramePr>
        <p:xfrm>
          <a:off x="719847" y="155462"/>
          <a:ext cx="11040894" cy="5862050"/>
        </p:xfrm>
        <a:graphic>
          <a:graphicData uri="http://schemas.openxmlformats.org/drawingml/2006/table">
            <a:tbl>
              <a:tblPr firstRow="1" bandRow="1">
                <a:tableStyleId>{073A0DAA-6AF3-43AB-8588-CEC1D06C72B9}</a:tableStyleId>
              </a:tblPr>
              <a:tblGrid>
                <a:gridCol w="5520447">
                  <a:extLst>
                    <a:ext uri="{9D8B030D-6E8A-4147-A177-3AD203B41FA5}">
                      <a16:colId xmlns:a16="http://schemas.microsoft.com/office/drawing/2014/main" val="1048124402"/>
                    </a:ext>
                  </a:extLst>
                </a:gridCol>
                <a:gridCol w="5520447">
                  <a:extLst>
                    <a:ext uri="{9D8B030D-6E8A-4147-A177-3AD203B41FA5}">
                      <a16:colId xmlns:a16="http://schemas.microsoft.com/office/drawing/2014/main" val="3517351208"/>
                    </a:ext>
                  </a:extLst>
                </a:gridCol>
              </a:tblGrid>
              <a:tr h="390415">
                <a:tc>
                  <a:txBody>
                    <a:bodyPr/>
                    <a:lstStyle/>
                    <a:p>
                      <a:r>
                        <a:rPr lang="en-IN" sz="2000" dirty="0"/>
                        <a:t>Columns name</a:t>
                      </a:r>
                    </a:p>
                  </a:txBody>
                  <a:tcPr/>
                </a:tc>
                <a:tc>
                  <a:txBody>
                    <a:bodyPr/>
                    <a:lstStyle/>
                    <a:p>
                      <a:r>
                        <a:rPr lang="en-IN" sz="2000" dirty="0"/>
                        <a:t>Output Summary</a:t>
                      </a:r>
                    </a:p>
                  </a:txBody>
                  <a:tcPr/>
                </a:tc>
                <a:extLst>
                  <a:ext uri="{0D108BD9-81ED-4DB2-BD59-A6C34878D82A}">
                    <a16:rowId xmlns:a16="http://schemas.microsoft.com/office/drawing/2014/main" val="4113772622"/>
                  </a:ext>
                </a:extLst>
              </a:tr>
              <a:tr h="390415">
                <a:tc>
                  <a:txBody>
                    <a:bodyPr/>
                    <a:lstStyle/>
                    <a:p>
                      <a:pPr algn="l" fontAlgn="b"/>
                      <a:r>
                        <a:rPr lang="en-US" sz="1100" b="0" i="0" u="none" strike="noStrike">
                          <a:solidFill>
                            <a:srgbClr val="000000"/>
                          </a:solidFill>
                          <a:effectLst/>
                          <a:latin typeface="Calibri" panose="020F0502020204030204" pitchFamily="34" charset="0"/>
                        </a:rPr>
                        <a:t>Loading speed of website and apps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18% are said that Amazon.in is gain less time for loading webpage</a:t>
                      </a:r>
                    </a:p>
                  </a:txBody>
                  <a:tcPr marL="7620" marR="7620" marT="7620" marB="0" anchor="b"/>
                </a:tc>
                <a:extLst>
                  <a:ext uri="{0D108BD9-81ED-4DB2-BD59-A6C34878D82A}">
                    <a16:rowId xmlns:a16="http://schemas.microsoft.com/office/drawing/2014/main" val="379646562"/>
                  </a:ext>
                </a:extLst>
              </a:tr>
              <a:tr h="390415">
                <a:tc>
                  <a:txBody>
                    <a:bodyPr/>
                    <a:lstStyle/>
                    <a:p>
                      <a:pPr algn="l" fontAlgn="b"/>
                      <a:r>
                        <a:rPr lang="en-US" sz="1100" b="0" i="0" u="none" strike="noStrike">
                          <a:solidFill>
                            <a:srgbClr val="000000"/>
                          </a:solidFill>
                          <a:effectLst/>
                          <a:latin typeface="Calibri" panose="020F0502020204030204" pitchFamily="34" charset="0"/>
                        </a:rPr>
                        <a:t>Reliability of the website or application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with this statement 23% buyers are votted in Amazon.in</a:t>
                      </a:r>
                    </a:p>
                  </a:txBody>
                  <a:tcPr marL="7620" marR="7620" marT="7620" marB="0" anchor="b"/>
                </a:tc>
                <a:extLst>
                  <a:ext uri="{0D108BD9-81ED-4DB2-BD59-A6C34878D82A}">
                    <a16:rowId xmlns:a16="http://schemas.microsoft.com/office/drawing/2014/main" val="2086339989"/>
                  </a:ext>
                </a:extLst>
              </a:tr>
              <a:tr h="390415">
                <a:tc>
                  <a:txBody>
                    <a:bodyPr/>
                    <a:lstStyle/>
                    <a:p>
                      <a:pPr algn="l" fontAlgn="b"/>
                      <a:r>
                        <a:rPr lang="en-IN" sz="1100" b="0" i="0" u="none" strike="noStrike">
                          <a:solidFill>
                            <a:srgbClr val="000000"/>
                          </a:solidFill>
                          <a:effectLst/>
                          <a:latin typeface="Calibri" panose="020F0502020204030204" pitchFamily="34" charset="0"/>
                        </a:rPr>
                        <a:t>Quickness to complete purchase</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Amazon has the speediest process to complete purchase, then after comes flipkart, Myntra, Paytm and Snapdeal</a:t>
                      </a:r>
                    </a:p>
                  </a:txBody>
                  <a:tcPr marL="7620" marR="7620" marT="7620" marB="0" anchor="b"/>
                </a:tc>
                <a:extLst>
                  <a:ext uri="{0D108BD9-81ED-4DB2-BD59-A6C34878D82A}">
                    <a16:rowId xmlns:a16="http://schemas.microsoft.com/office/drawing/2014/main" val="2010531471"/>
                  </a:ext>
                </a:extLst>
              </a:tr>
              <a:tr h="390415">
                <a:tc>
                  <a:txBody>
                    <a:bodyPr/>
                    <a:lstStyle/>
                    <a:p>
                      <a:pPr algn="l" fontAlgn="b"/>
                      <a:r>
                        <a:rPr lang="en-US" sz="1100" b="0" i="0" u="none" strike="noStrike">
                          <a:solidFill>
                            <a:srgbClr val="000000"/>
                          </a:solidFill>
                          <a:effectLst/>
                          <a:latin typeface="Calibri" panose="020F0502020204030204" pitchFamily="34" charset="0"/>
                        </a:rPr>
                        <a:t>Availability of several payment options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24% buyers are said Amazon.in, Flipkart.com provide many payments options.</a:t>
                      </a:r>
                    </a:p>
                  </a:txBody>
                  <a:tcPr marL="7620" marR="7620" marT="7620" marB="0" anchor="b"/>
                </a:tc>
                <a:extLst>
                  <a:ext uri="{0D108BD9-81ED-4DB2-BD59-A6C34878D82A}">
                    <a16:rowId xmlns:a16="http://schemas.microsoft.com/office/drawing/2014/main" val="575724179"/>
                  </a:ext>
                </a:extLst>
              </a:tr>
              <a:tr h="390415">
                <a:tc>
                  <a:txBody>
                    <a:bodyPr/>
                    <a:lstStyle/>
                    <a:p>
                      <a:pPr algn="l" fontAlgn="b"/>
                      <a:r>
                        <a:rPr lang="en-IN" sz="1100" b="0" i="0" u="none" strike="noStrike">
                          <a:solidFill>
                            <a:srgbClr val="000000"/>
                          </a:solidFill>
                          <a:effectLst/>
                          <a:latin typeface="Calibri" panose="020F0502020204030204" pitchFamily="34" charset="0"/>
                        </a:rPr>
                        <a:t>Speedy order delivery </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69% believes that amazon and flipkart offers speedy delivery</a:t>
                      </a:r>
                    </a:p>
                  </a:txBody>
                  <a:tcPr marL="7620" marR="7620" marT="7620" marB="0" anchor="b"/>
                </a:tc>
                <a:extLst>
                  <a:ext uri="{0D108BD9-81ED-4DB2-BD59-A6C34878D82A}">
                    <a16:rowId xmlns:a16="http://schemas.microsoft.com/office/drawing/2014/main" val="588609092"/>
                  </a:ext>
                </a:extLst>
              </a:tr>
              <a:tr h="390415">
                <a:tc>
                  <a:txBody>
                    <a:bodyPr/>
                    <a:lstStyle/>
                    <a:p>
                      <a:pPr algn="l" fontAlgn="b"/>
                      <a:r>
                        <a:rPr lang="en-IN" sz="1100" b="0" i="0" u="none" strike="noStrike">
                          <a:solidFill>
                            <a:srgbClr val="000000"/>
                          </a:solidFill>
                          <a:effectLst/>
                          <a:latin typeface="Calibri" panose="020F0502020204030204" pitchFamily="34" charset="0"/>
                        </a:rPr>
                        <a:t>Privacy of customers information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23% are said that Amazon.in is secured for privacy.</a:t>
                      </a:r>
                    </a:p>
                  </a:txBody>
                  <a:tcPr marL="7620" marR="7620" marT="7620" marB="0" anchor="b"/>
                </a:tc>
                <a:extLst>
                  <a:ext uri="{0D108BD9-81ED-4DB2-BD59-A6C34878D82A}">
                    <a16:rowId xmlns:a16="http://schemas.microsoft.com/office/drawing/2014/main" val="4108438041"/>
                  </a:ext>
                </a:extLst>
              </a:tr>
              <a:tr h="390415">
                <a:tc>
                  <a:txBody>
                    <a:bodyPr/>
                    <a:lstStyle/>
                    <a:p>
                      <a:pPr algn="l" fontAlgn="b"/>
                      <a:r>
                        <a:rPr lang="en-US" sz="1100" b="0" i="0" u="none" strike="noStrike">
                          <a:solidFill>
                            <a:srgbClr val="000000"/>
                          </a:solidFill>
                          <a:effectLst/>
                          <a:latin typeface="Calibri" panose="020F0502020204030204" pitchFamily="34" charset="0"/>
                        </a:rPr>
                        <a:t>Security of customer financial information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Amazon and flipkart alone has been selected most in terms of financial security.</a:t>
                      </a:r>
                    </a:p>
                  </a:txBody>
                  <a:tcPr marL="7620" marR="7620" marT="7620" marB="0" anchor="b"/>
                </a:tc>
                <a:extLst>
                  <a:ext uri="{0D108BD9-81ED-4DB2-BD59-A6C34878D82A}">
                    <a16:rowId xmlns:a16="http://schemas.microsoft.com/office/drawing/2014/main" val="1458082589"/>
                  </a:ext>
                </a:extLst>
              </a:tr>
              <a:tr h="390415">
                <a:tc>
                  <a:txBody>
                    <a:bodyPr/>
                    <a:lstStyle/>
                    <a:p>
                      <a:pPr algn="l" fontAlgn="b"/>
                      <a:r>
                        <a:rPr lang="en-IN" sz="1100" b="0" i="0" u="none" strike="noStrike">
                          <a:solidFill>
                            <a:srgbClr val="000000"/>
                          </a:solidFill>
                          <a:effectLst/>
                          <a:latin typeface="Calibri" panose="020F0502020204030204" pitchFamily="34" charset="0"/>
                        </a:rPr>
                        <a:t>Perceived Trustworthiness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28% buyers are said that Amazon.in.</a:t>
                      </a:r>
                    </a:p>
                  </a:txBody>
                  <a:tcPr marL="7620" marR="7620" marT="7620" marB="0" anchor="b"/>
                </a:tc>
                <a:extLst>
                  <a:ext uri="{0D108BD9-81ED-4DB2-BD59-A6C34878D82A}">
                    <a16:rowId xmlns:a16="http://schemas.microsoft.com/office/drawing/2014/main" val="3367550081"/>
                  </a:ext>
                </a:extLst>
              </a:tr>
              <a:tr h="390415">
                <a:tc>
                  <a:txBody>
                    <a:bodyPr/>
                    <a:lstStyle/>
                    <a:p>
                      <a:pPr algn="l" fontAlgn="b"/>
                      <a:r>
                        <a:rPr lang="en-US" sz="1100" b="0" i="0" u="none" strike="noStrike" dirty="0">
                          <a:solidFill>
                            <a:srgbClr val="000000"/>
                          </a:solidFill>
                          <a:effectLst/>
                          <a:latin typeface="Calibri" panose="020F0502020204030204" pitchFamily="34" charset="0"/>
                        </a:rPr>
                        <a:t>Presence of online assistance through multi-channel</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Amazon along with flipkart, myntra &amp; snapdeal has presence of online assistance via multiple channel</a:t>
                      </a:r>
                    </a:p>
                  </a:txBody>
                  <a:tcPr marL="7620" marR="7620" marT="7620" marB="0" anchor="b"/>
                </a:tc>
                <a:extLst>
                  <a:ext uri="{0D108BD9-81ED-4DB2-BD59-A6C34878D82A}">
                    <a16:rowId xmlns:a16="http://schemas.microsoft.com/office/drawing/2014/main" val="2526546528"/>
                  </a:ext>
                </a:extLst>
              </a:tr>
              <a:tr h="390415">
                <a:tc>
                  <a:txBody>
                    <a:bodyPr/>
                    <a:lstStyle/>
                    <a:p>
                      <a:pPr algn="l" fontAlgn="b"/>
                      <a:r>
                        <a:rPr lang="en-US" sz="1100" b="0" i="0" u="none" strike="noStrike">
                          <a:solidFill>
                            <a:srgbClr val="000000"/>
                          </a:solidFill>
                          <a:effectLst/>
                          <a:latin typeface="Calibri" panose="020F0502020204030204" pitchFamily="34" charset="0"/>
                        </a:rPr>
                        <a:t>Longer time to get logged in (promotion, sales period)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21% buyers believe that Amazon.in take longer time to logged in.</a:t>
                      </a:r>
                    </a:p>
                  </a:txBody>
                  <a:tcPr marL="7620" marR="7620" marT="7620" marB="0" anchor="b"/>
                </a:tc>
                <a:extLst>
                  <a:ext uri="{0D108BD9-81ED-4DB2-BD59-A6C34878D82A}">
                    <a16:rowId xmlns:a16="http://schemas.microsoft.com/office/drawing/2014/main" val="2608999750"/>
                  </a:ext>
                </a:extLst>
              </a:tr>
              <a:tr h="390415">
                <a:tc>
                  <a:txBody>
                    <a:bodyPr/>
                    <a:lstStyle/>
                    <a:p>
                      <a:pPr algn="l" fontAlgn="b"/>
                      <a:r>
                        <a:rPr lang="en-US" sz="1100" b="0" i="0" u="none" strike="noStrike">
                          <a:solidFill>
                            <a:srgbClr val="000000"/>
                          </a:solidFill>
                          <a:effectLst/>
                          <a:latin typeface="Calibri" panose="020F0502020204030204" pitchFamily="34" charset="0"/>
                        </a:rPr>
                        <a:t>Longer time in displaying graphics and photos (promotion, sales period)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22% buyers are said that Amazon.in, Flipkart.com take more time to load images.</a:t>
                      </a:r>
                    </a:p>
                  </a:txBody>
                  <a:tcPr marL="7620" marR="7620" marT="7620" marB="0" anchor="b"/>
                </a:tc>
                <a:extLst>
                  <a:ext uri="{0D108BD9-81ED-4DB2-BD59-A6C34878D82A}">
                    <a16:rowId xmlns:a16="http://schemas.microsoft.com/office/drawing/2014/main" val="3094981327"/>
                  </a:ext>
                </a:extLst>
              </a:tr>
              <a:tr h="390415">
                <a:tc>
                  <a:txBody>
                    <a:bodyPr/>
                    <a:lstStyle/>
                    <a:p>
                      <a:pPr algn="l" fontAlgn="b"/>
                      <a:r>
                        <a:rPr lang="en-US" sz="1100" b="0" i="0" u="none" strike="noStrike">
                          <a:solidFill>
                            <a:srgbClr val="000000"/>
                          </a:solidFill>
                          <a:effectLst/>
                          <a:latin typeface="Calibri" panose="020F0502020204030204" pitchFamily="34" charset="0"/>
                        </a:rPr>
                        <a:t>Late declaration of price (promotion, sales period)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28% buyers are said that Myntra.com give late price.</a:t>
                      </a:r>
                    </a:p>
                  </a:txBody>
                  <a:tcPr marL="7620" marR="7620" marT="7620" marB="0" anchor="b"/>
                </a:tc>
                <a:extLst>
                  <a:ext uri="{0D108BD9-81ED-4DB2-BD59-A6C34878D82A}">
                    <a16:rowId xmlns:a16="http://schemas.microsoft.com/office/drawing/2014/main" val="2883689474"/>
                  </a:ext>
                </a:extLst>
              </a:tr>
              <a:tr h="390415">
                <a:tc>
                  <a:txBody>
                    <a:bodyPr/>
                    <a:lstStyle/>
                    <a:p>
                      <a:pPr algn="l" fontAlgn="b"/>
                      <a:r>
                        <a:rPr lang="en-US" sz="1100" b="0" i="0" u="none" strike="noStrike">
                          <a:solidFill>
                            <a:srgbClr val="000000"/>
                          </a:solidFill>
                          <a:effectLst/>
                          <a:latin typeface="Calibri" panose="020F0502020204030204" pitchFamily="34" charset="0"/>
                        </a:rPr>
                        <a:t>Longer page loading time (promotion, sales period)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43% buyers are said that  Paytm.com and Myntra.comhas take more time.</a:t>
                      </a:r>
                    </a:p>
                  </a:txBody>
                  <a:tcPr marL="7620" marR="7620" marT="7620" marB="0" anchor="b"/>
                </a:tc>
                <a:extLst>
                  <a:ext uri="{0D108BD9-81ED-4DB2-BD59-A6C34878D82A}">
                    <a16:rowId xmlns:a16="http://schemas.microsoft.com/office/drawing/2014/main" val="143848601"/>
                  </a:ext>
                </a:extLst>
              </a:tr>
              <a:tr h="390415">
                <a:tc>
                  <a:txBody>
                    <a:bodyPr/>
                    <a:lstStyle/>
                    <a:p>
                      <a:pPr algn="l" fontAlgn="b"/>
                      <a:r>
                        <a:rPr lang="en-US" sz="1100" b="0" i="0" u="none" strike="noStrike">
                          <a:solidFill>
                            <a:srgbClr val="000000"/>
                          </a:solidFill>
                          <a:effectLst/>
                          <a:latin typeface="Calibri" panose="020F0502020204030204" pitchFamily="34" charset="0"/>
                        </a:rPr>
                        <a:t>Limited mode of payment on most products (promotion, sales period)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When it comes to mode of payments, Snapdeal and Amazon are top markers in providing limited platform for payment mode.</a:t>
                      </a:r>
                    </a:p>
                  </a:txBody>
                  <a:tcPr marL="7620" marR="7620" marT="7620" marB="0" anchor="b"/>
                </a:tc>
                <a:extLst>
                  <a:ext uri="{0D108BD9-81ED-4DB2-BD59-A6C34878D82A}">
                    <a16:rowId xmlns:a16="http://schemas.microsoft.com/office/drawing/2014/main" val="110626555"/>
                  </a:ext>
                </a:extLst>
              </a:tr>
            </a:tbl>
          </a:graphicData>
        </a:graphic>
      </p:graphicFrame>
    </p:spTree>
    <p:extLst>
      <p:ext uri="{BB962C8B-B14F-4D97-AF65-F5344CB8AC3E}">
        <p14:creationId xmlns:p14="http://schemas.microsoft.com/office/powerpoint/2010/main" val="274479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F6A0297-D1B1-C731-2ECB-45E35CFE836F}"/>
              </a:ext>
            </a:extLst>
          </p:cNvPr>
          <p:cNvGraphicFramePr>
            <a:graphicFrameLocks noGrp="1"/>
          </p:cNvGraphicFramePr>
          <p:nvPr>
            <p:extLst>
              <p:ext uri="{D42A27DB-BD31-4B8C-83A1-F6EECF244321}">
                <p14:modId xmlns:p14="http://schemas.microsoft.com/office/powerpoint/2010/main" val="290928688"/>
              </p:ext>
            </p:extLst>
          </p:nvPr>
        </p:nvGraphicFramePr>
        <p:xfrm>
          <a:off x="575553" y="2254842"/>
          <a:ext cx="11040894" cy="2348315"/>
        </p:xfrm>
        <a:graphic>
          <a:graphicData uri="http://schemas.openxmlformats.org/drawingml/2006/table">
            <a:tbl>
              <a:tblPr firstRow="1" bandRow="1">
                <a:tableStyleId>{073A0DAA-6AF3-43AB-8588-CEC1D06C72B9}</a:tableStyleId>
              </a:tblPr>
              <a:tblGrid>
                <a:gridCol w="5520447">
                  <a:extLst>
                    <a:ext uri="{9D8B030D-6E8A-4147-A177-3AD203B41FA5}">
                      <a16:colId xmlns:a16="http://schemas.microsoft.com/office/drawing/2014/main" val="1048124402"/>
                    </a:ext>
                  </a:extLst>
                </a:gridCol>
                <a:gridCol w="5520447">
                  <a:extLst>
                    <a:ext uri="{9D8B030D-6E8A-4147-A177-3AD203B41FA5}">
                      <a16:colId xmlns:a16="http://schemas.microsoft.com/office/drawing/2014/main" val="3517351208"/>
                    </a:ext>
                  </a:extLst>
                </a:gridCol>
              </a:tblGrid>
              <a:tr h="390415">
                <a:tc>
                  <a:txBody>
                    <a:bodyPr/>
                    <a:lstStyle/>
                    <a:p>
                      <a:r>
                        <a:rPr lang="en-IN" sz="2000" dirty="0"/>
                        <a:t>Columns name</a:t>
                      </a:r>
                    </a:p>
                  </a:txBody>
                  <a:tcPr/>
                </a:tc>
                <a:tc>
                  <a:txBody>
                    <a:bodyPr/>
                    <a:lstStyle/>
                    <a:p>
                      <a:r>
                        <a:rPr lang="en-IN" sz="2000" dirty="0"/>
                        <a:t>Output Summary</a:t>
                      </a:r>
                    </a:p>
                  </a:txBody>
                  <a:tcPr/>
                </a:tc>
                <a:extLst>
                  <a:ext uri="{0D108BD9-81ED-4DB2-BD59-A6C34878D82A}">
                    <a16:rowId xmlns:a16="http://schemas.microsoft.com/office/drawing/2014/main" val="4113772622"/>
                  </a:ext>
                </a:extLst>
              </a:tr>
              <a:tr h="390415">
                <a:tc>
                  <a:txBody>
                    <a:bodyPr/>
                    <a:lstStyle/>
                    <a:p>
                      <a:pPr algn="l" fontAlgn="b"/>
                      <a:r>
                        <a:rPr lang="en-IN" sz="1100" b="0" i="0" u="none" strike="noStrike">
                          <a:solidFill>
                            <a:srgbClr val="000000"/>
                          </a:solidFill>
                          <a:effectLst/>
                          <a:latin typeface="Calibri" panose="020F0502020204030204" pitchFamily="34" charset="0"/>
                        </a:rPr>
                        <a:t>Longer delivery period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Paytm and Snapdeal is been voted highest in terms of delivery period</a:t>
                      </a:r>
                    </a:p>
                  </a:txBody>
                  <a:tcPr marL="7620" marR="7620" marT="7620" marB="0" anchor="b"/>
                </a:tc>
                <a:extLst>
                  <a:ext uri="{0D108BD9-81ED-4DB2-BD59-A6C34878D82A}">
                    <a16:rowId xmlns:a16="http://schemas.microsoft.com/office/drawing/2014/main" val="379646562"/>
                  </a:ext>
                </a:extLst>
              </a:tr>
              <a:tr h="390415">
                <a:tc>
                  <a:txBody>
                    <a:bodyPr/>
                    <a:lstStyle/>
                    <a:p>
                      <a:pPr algn="l" fontAlgn="b"/>
                      <a:r>
                        <a:rPr lang="en-IN" sz="1100" b="0" i="0" u="none" strike="noStrike">
                          <a:solidFill>
                            <a:srgbClr val="000000"/>
                          </a:solidFill>
                          <a:effectLst/>
                          <a:latin typeface="Calibri" panose="020F0502020204030204" pitchFamily="34" charset="0"/>
                        </a:rPr>
                        <a:t>Change in website/Application design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For web/apps design, amazon got the highest rating 35%</a:t>
                      </a:r>
                    </a:p>
                  </a:txBody>
                  <a:tcPr marL="7620" marR="7620" marT="7620" marB="0" anchor="b"/>
                </a:tc>
                <a:extLst>
                  <a:ext uri="{0D108BD9-81ED-4DB2-BD59-A6C34878D82A}">
                    <a16:rowId xmlns:a16="http://schemas.microsoft.com/office/drawing/2014/main" val="2086339989"/>
                  </a:ext>
                </a:extLst>
              </a:tr>
              <a:tr h="390415">
                <a:tc>
                  <a:txBody>
                    <a:bodyPr/>
                    <a:lstStyle/>
                    <a:p>
                      <a:pPr algn="l" fontAlgn="b"/>
                      <a:r>
                        <a:rPr lang="en-US" sz="1100" b="0" i="0" u="none" strike="noStrike">
                          <a:solidFill>
                            <a:srgbClr val="000000"/>
                          </a:solidFill>
                          <a:effectLst/>
                          <a:latin typeface="Calibri" panose="020F0502020204030204" pitchFamily="34" charset="0"/>
                        </a:rPr>
                        <a:t>Frequent disruption when moving from one page to another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38% buyers are said that Myntra.com and Amazon.in has some issue for webpage </a:t>
                      </a:r>
                    </a:p>
                  </a:txBody>
                  <a:tcPr marL="7620" marR="7620" marT="7620" marB="0" anchor="b"/>
                </a:tc>
                <a:extLst>
                  <a:ext uri="{0D108BD9-81ED-4DB2-BD59-A6C34878D82A}">
                    <a16:rowId xmlns:a16="http://schemas.microsoft.com/office/drawing/2014/main" val="2010531471"/>
                  </a:ext>
                </a:extLst>
              </a:tr>
              <a:tr h="390415">
                <a:tc>
                  <a:txBody>
                    <a:bodyPr/>
                    <a:lstStyle/>
                    <a:p>
                      <a:pPr algn="l" fontAlgn="b"/>
                      <a:r>
                        <a:rPr lang="en-US" sz="1100" b="0" i="0" u="none" strike="noStrike">
                          <a:solidFill>
                            <a:srgbClr val="000000"/>
                          </a:solidFill>
                          <a:effectLst/>
                          <a:latin typeface="Calibri" panose="020F0502020204030204" pitchFamily="34" charset="0"/>
                        </a:rPr>
                        <a:t>Website is as efficient as before</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35% people believe that amazon is efficient as before, 17% people state that efficinecy of flipkart is intact.</a:t>
                      </a:r>
                    </a:p>
                  </a:txBody>
                  <a:tcPr marL="7620" marR="7620" marT="7620" marB="0" anchor="b"/>
                </a:tc>
                <a:extLst>
                  <a:ext uri="{0D108BD9-81ED-4DB2-BD59-A6C34878D82A}">
                    <a16:rowId xmlns:a16="http://schemas.microsoft.com/office/drawing/2014/main" val="575724179"/>
                  </a:ext>
                </a:extLst>
              </a:tr>
              <a:tr h="390415">
                <a:tc>
                  <a:txBody>
                    <a:bodyPr/>
                    <a:lstStyle/>
                    <a:p>
                      <a:pPr algn="l" fontAlgn="b"/>
                      <a:r>
                        <a:rPr lang="en-US" sz="1100" b="0" i="0" u="none" strike="noStrike">
                          <a:solidFill>
                            <a:srgbClr val="000000"/>
                          </a:solidFill>
                          <a:effectLst/>
                          <a:latin typeface="Calibri" panose="020F0502020204030204" pitchFamily="34" charset="0"/>
                        </a:rPr>
                        <a:t>Which of the Indian online retailer would you recommend to a friend?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29% people would recommend amazon to a friend, 23% would recommend both amazon &amp; </a:t>
                      </a:r>
                      <a:r>
                        <a:rPr lang="en-US" sz="1100" b="0" i="0" u="none" strike="noStrike" dirty="0" err="1">
                          <a:solidFill>
                            <a:srgbClr val="000000"/>
                          </a:solidFill>
                          <a:effectLst/>
                          <a:latin typeface="Calibri" panose="020F0502020204030204" pitchFamily="34" charset="0"/>
                        </a:rPr>
                        <a:t>flipkart</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8609092"/>
                  </a:ext>
                </a:extLst>
              </a:tr>
            </a:tbl>
          </a:graphicData>
        </a:graphic>
      </p:graphicFrame>
    </p:spTree>
    <p:extLst>
      <p:ext uri="{BB962C8B-B14F-4D97-AF65-F5344CB8AC3E}">
        <p14:creationId xmlns:p14="http://schemas.microsoft.com/office/powerpoint/2010/main" val="29636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175-3A03-24E0-1B3A-35304CE42788}"/>
              </a:ext>
            </a:extLst>
          </p:cNvPr>
          <p:cNvSpPr>
            <a:spLocks noGrp="1"/>
          </p:cNvSpPr>
          <p:nvPr>
            <p:ph type="title"/>
          </p:nvPr>
        </p:nvSpPr>
        <p:spPr/>
        <p:txBody>
          <a:bodyPr>
            <a:normAutofit fontScale="90000"/>
          </a:bodyPr>
          <a:lstStyle/>
          <a:p>
            <a:pPr algn="ctr"/>
            <a:r>
              <a:rPr lang="en-IN" sz="31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observe data in pie chart as manner to find contribution by its percentage.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32E5551-7763-EBDB-4EA7-3B7A5E1ED0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853754"/>
            <a:ext cx="5728314" cy="4554658"/>
          </a:xfrm>
          <a:prstGeom prst="rect">
            <a:avLst/>
          </a:prstGeom>
          <a:noFill/>
          <a:ln>
            <a:noFill/>
          </a:ln>
        </p:spPr>
      </p:pic>
      <p:sp>
        <p:nvSpPr>
          <p:cNvPr id="5" name="TextBox 4">
            <a:extLst>
              <a:ext uri="{FF2B5EF4-FFF2-40B4-BE49-F238E27FC236}">
                <a16:creationId xmlns:a16="http://schemas.microsoft.com/office/drawing/2014/main" id="{A13FF051-6B99-791B-1B5C-C19A5E62EC59}"/>
              </a:ext>
            </a:extLst>
          </p:cNvPr>
          <p:cNvSpPr txBox="1"/>
          <p:nvPr/>
        </p:nvSpPr>
        <p:spPr>
          <a:xfrm>
            <a:off x="992221" y="1994170"/>
            <a:ext cx="4883285" cy="3634072"/>
          </a:xfrm>
          <a:prstGeom prst="rect">
            <a:avLst/>
          </a:prstGeom>
          <a:noFill/>
        </p:spPr>
        <p:txBody>
          <a:bodyPr wrap="square" rtlCol="0">
            <a:spAutoFit/>
          </a:bodyPr>
          <a:lstStyle/>
          <a:p>
            <a:pPr marL="457200" algn="ctr">
              <a:lnSpc>
                <a:spcPct val="107000"/>
              </a:lnSpc>
            </a:pPr>
            <a:r>
              <a:rPr lang="en-IN" sz="1800" b="1" dirty="0">
                <a:solidFill>
                  <a:srgbClr val="000000"/>
                </a:solidFill>
                <a:effectLst/>
                <a:latin typeface="Helvetica" panose="020B0604020202090204" pitchFamily="34" charset="0"/>
                <a:ea typeface="Times New Roman" panose="02020603050405020304" pitchFamily="18" charset="0"/>
                <a:cs typeface="Courier New" panose="02070309020205020404" pitchFamily="49"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OS majority of persons are used Website and website mobile.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age majority persons are 21- to 40-year-old means young people.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Gender majority persons are female around 67.29%.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Browser majority public preferred Chrome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90204" pitchFamily="34" charset="0"/>
              <a:buChar char="•"/>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As we observe for pin code we clearly observe that most of online shopping around 14.13% are done in 201308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6" name="Picture 4">
            <a:extLst>
              <a:ext uri="{FF2B5EF4-FFF2-40B4-BE49-F238E27FC236}">
                <a16:creationId xmlns:a16="http://schemas.microsoft.com/office/drawing/2014/main" id="{D72EC4DD-593D-E572-F17B-AC3BE677D9D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146386"/>
            <a:ext cx="1585609" cy="108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319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71</TotalTime>
  <Words>3140</Words>
  <Application>Microsoft Office PowerPoint</Application>
  <PresentationFormat>Widescreen</PresentationFormat>
  <Paragraphs>273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Gill Sans MT</vt:lpstr>
      <vt:lpstr>Helvetica</vt:lpstr>
      <vt:lpstr>Symbol</vt:lpstr>
      <vt:lpstr>Times New Roman</vt:lpstr>
      <vt:lpstr>Wingdings</vt:lpstr>
      <vt:lpstr>Gallery</vt:lpstr>
      <vt:lpstr>Customer Retention Case Study Report  </vt:lpstr>
      <vt:lpstr>Problem Statement</vt:lpstr>
      <vt:lpstr>Observe all columns data and take output from it.</vt:lpstr>
      <vt:lpstr>PowerPoint Presentation</vt:lpstr>
      <vt:lpstr>PowerPoint Presentation</vt:lpstr>
      <vt:lpstr>PowerPoint Presentation</vt:lpstr>
      <vt:lpstr>PowerPoint Presentation</vt:lpstr>
      <vt:lpstr>PowerPoint Presentation</vt:lpstr>
      <vt:lpstr>observe data in pie chart as manner to find contribution by its percentage. </vt:lpstr>
      <vt:lpstr>observe data in pie chart as manner to find contribution by its percentage. </vt:lpstr>
      <vt:lpstr>observe data along with Gender</vt:lpstr>
      <vt:lpstr>PowerPoint Presentation</vt:lpstr>
      <vt:lpstr>observe data along with Gender</vt:lpstr>
      <vt:lpstr>Observe below graphs by age and gender to get more idea about buyers. </vt:lpstr>
      <vt:lpstr>Observe below graphs by age and gender to get more idea about buyers. </vt:lpstr>
      <vt:lpstr>Observe below graphs by age and gender to get more idea about buyers. </vt:lpstr>
      <vt:lpstr>Important to improve this graph </vt:lpstr>
      <vt:lpstr>Conclusion</vt:lpstr>
      <vt:lpstr>Amazon.com</vt:lpstr>
      <vt:lpstr>Flipkart.com</vt:lpstr>
      <vt:lpstr>Myntra.com</vt:lpstr>
      <vt:lpstr>Paytm.com</vt:lpstr>
      <vt:lpstr>Snapdeal.com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Report  </dc:title>
  <dc:creator>Kishan</dc:creator>
  <cp:lastModifiedBy>Kishan</cp:lastModifiedBy>
  <cp:revision>30</cp:revision>
  <dcterms:created xsi:type="dcterms:W3CDTF">2023-01-10T09:26:38Z</dcterms:created>
  <dcterms:modified xsi:type="dcterms:W3CDTF">2023-01-10T10:38:02Z</dcterms:modified>
</cp:coreProperties>
</file>