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0" r:id="rId3"/>
    <p:sldId id="271" r:id="rId4"/>
    <p:sldId id="272" r:id="rId5"/>
    <p:sldId id="273" r:id="rId6"/>
    <p:sldId id="275" r:id="rId7"/>
    <p:sldId id="274"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B14880-9DDE-445F-BA8F-F18D68E5F5FB}" type="datetimeFigureOut">
              <a:rPr lang="en-IN" smtClean="0"/>
              <a:t>19-01-2023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31719EA-84EB-4031-A6ED-B9D360574B2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836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14880-9DDE-445F-BA8F-F18D68E5F5FB}"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1719EA-84EB-4031-A6ED-B9D360574B2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024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14880-9DDE-445F-BA8F-F18D68E5F5FB}"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1719EA-84EB-4031-A6ED-B9D360574B2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048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14880-9DDE-445F-BA8F-F18D68E5F5FB}"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1719EA-84EB-4031-A6ED-B9D360574B2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697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14880-9DDE-445F-BA8F-F18D68E5F5FB}"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1719EA-84EB-4031-A6ED-B9D360574B2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78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B14880-9DDE-445F-BA8F-F18D68E5F5FB}"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1719EA-84EB-4031-A6ED-B9D360574B2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283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B14880-9DDE-445F-BA8F-F18D68E5F5FB}"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1719EA-84EB-4031-A6ED-B9D360574B2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313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B14880-9DDE-445F-BA8F-F18D68E5F5FB}"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1719EA-84EB-4031-A6ED-B9D360574B2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229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14880-9DDE-445F-BA8F-F18D68E5F5FB}"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1719EA-84EB-4031-A6ED-B9D360574B29}" type="slidenum">
              <a:rPr lang="en-IN" smtClean="0"/>
              <a:t>‹#›</a:t>
            </a:fld>
            <a:endParaRPr lang="en-IN"/>
          </a:p>
        </p:txBody>
      </p:sp>
    </p:spTree>
    <p:extLst>
      <p:ext uri="{BB962C8B-B14F-4D97-AF65-F5344CB8AC3E}">
        <p14:creationId xmlns:p14="http://schemas.microsoft.com/office/powerpoint/2010/main" val="1807223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B14880-9DDE-445F-BA8F-F18D68E5F5FB}"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1719EA-84EB-4031-A6ED-B9D360574B2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877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2B14880-9DDE-445F-BA8F-F18D68E5F5FB}" type="datetimeFigureOut">
              <a:rPr lang="en-IN" smtClean="0"/>
              <a:t>19-01-2023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31719EA-84EB-4031-A6ED-B9D360574B2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021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2B14880-9DDE-445F-BA8F-F18D68E5F5FB}" type="datetimeFigureOut">
              <a:rPr lang="en-IN" smtClean="0"/>
              <a:t>19-01-2023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31719EA-84EB-4031-A6ED-B9D360574B2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992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D9AA4-0C3D-04EA-0C49-B87C0B325222}"/>
              </a:ext>
            </a:extLst>
          </p:cNvPr>
          <p:cNvSpPr>
            <a:spLocks noGrp="1"/>
          </p:cNvSpPr>
          <p:nvPr>
            <p:ph type="ctrTitle"/>
          </p:nvPr>
        </p:nvSpPr>
        <p:spPr>
          <a:xfrm>
            <a:off x="1796374" y="1007720"/>
            <a:ext cx="9144000" cy="2555571"/>
          </a:xfrm>
        </p:spPr>
        <p:txBody>
          <a:bodyPr>
            <a:noAutofit/>
          </a:bodyPr>
          <a:lstStyle/>
          <a:p>
            <a:pPr algn="ctr">
              <a:lnSpc>
                <a:spcPct val="107000"/>
              </a:lnSpc>
              <a:spcAft>
                <a:spcPts val="800"/>
              </a:spcAft>
            </a:pPr>
            <a:r>
              <a:rPr lang="en-IN" sz="6000" b="1" i="1" dirty="0">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Project Housing </a:t>
            </a:r>
            <a:r>
              <a:rPr lang="en-IN" sz="6000" b="1" i="1" dirty="0" err="1">
                <a:effectLst>
                  <a:outerShdw blurRad="38100" dist="38100" dir="2700000" algn="tl">
                    <a:srgbClr val="000000">
                      <a:alpha val="43137"/>
                    </a:srgbClr>
                  </a:outerShdw>
                </a:effectLst>
                <a:latin typeface="Calibri" panose="020F0502020204030204" pitchFamily="34" charset="0"/>
                <a:cs typeface="Times New Roman" panose="02020603050405020304" pitchFamily="18" charset="0"/>
              </a:rPr>
              <a:t>splitted</a:t>
            </a:r>
            <a:endParaRPr lang="en-IN" sz="60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52F10BF-9F2F-12B1-D009-C0A88420DF7F}"/>
              </a:ext>
            </a:extLst>
          </p:cNvPr>
          <p:cNvSpPr>
            <a:spLocks noGrp="1"/>
          </p:cNvSpPr>
          <p:nvPr>
            <p:ph type="subTitle" idx="1"/>
          </p:nvPr>
        </p:nvSpPr>
        <p:spPr/>
        <p:txBody>
          <a:bodyPr>
            <a:normAutofit/>
          </a:bodyPr>
          <a:lstStyle/>
          <a:p>
            <a:r>
              <a:rPr lang="en-IN" sz="3200" dirty="0"/>
              <a:t>Flip Robo technologies</a:t>
            </a:r>
          </a:p>
        </p:txBody>
      </p:sp>
      <p:sp>
        <p:nvSpPr>
          <p:cNvPr id="4" name="TextBox 3">
            <a:extLst>
              <a:ext uri="{FF2B5EF4-FFF2-40B4-BE49-F238E27FC236}">
                <a16:creationId xmlns:a16="http://schemas.microsoft.com/office/drawing/2014/main" id="{AABB1E3A-7807-AFF2-8B3F-479C22C219A6}"/>
              </a:ext>
            </a:extLst>
          </p:cNvPr>
          <p:cNvSpPr txBox="1"/>
          <p:nvPr/>
        </p:nvSpPr>
        <p:spPr>
          <a:xfrm>
            <a:off x="87548" y="6105299"/>
            <a:ext cx="3920247" cy="646331"/>
          </a:xfrm>
          <a:prstGeom prst="rect">
            <a:avLst/>
          </a:prstGeom>
          <a:noFill/>
        </p:spPr>
        <p:txBody>
          <a:bodyPr wrap="square" rtlCol="0">
            <a:spAutoFit/>
          </a:bodyPr>
          <a:lstStyle/>
          <a:p>
            <a:r>
              <a:rPr lang="en-IN" b="1" dirty="0">
                <a:solidFill>
                  <a:schemeClr val="bg1"/>
                </a:solidFill>
              </a:rPr>
              <a:t>Prepend By: - </a:t>
            </a:r>
          </a:p>
          <a:p>
            <a:r>
              <a:rPr lang="en-IN" b="1" dirty="0">
                <a:solidFill>
                  <a:schemeClr val="bg1"/>
                </a:solidFill>
              </a:rPr>
              <a:t>	Kishan Sapariya</a:t>
            </a:r>
          </a:p>
        </p:txBody>
      </p:sp>
      <p:sp>
        <p:nvSpPr>
          <p:cNvPr id="5" name="TextBox 4">
            <a:extLst>
              <a:ext uri="{FF2B5EF4-FFF2-40B4-BE49-F238E27FC236}">
                <a16:creationId xmlns:a16="http://schemas.microsoft.com/office/drawing/2014/main" id="{24E93BFF-3A10-5F03-B3BA-AE543DBFB428}"/>
              </a:ext>
            </a:extLst>
          </p:cNvPr>
          <p:cNvSpPr txBox="1"/>
          <p:nvPr/>
        </p:nvSpPr>
        <p:spPr>
          <a:xfrm>
            <a:off x="8271753" y="6105298"/>
            <a:ext cx="3920247" cy="646331"/>
          </a:xfrm>
          <a:prstGeom prst="rect">
            <a:avLst/>
          </a:prstGeom>
          <a:noFill/>
        </p:spPr>
        <p:txBody>
          <a:bodyPr wrap="square" rtlCol="0">
            <a:spAutoFit/>
          </a:bodyPr>
          <a:lstStyle/>
          <a:p>
            <a:pPr algn="r"/>
            <a:r>
              <a:rPr lang="en-IN" b="1" dirty="0">
                <a:solidFill>
                  <a:schemeClr val="bg1"/>
                </a:solidFill>
              </a:rPr>
              <a:t>SME</a:t>
            </a:r>
          </a:p>
          <a:p>
            <a:pPr algn="r"/>
            <a:r>
              <a:rPr lang="en-IN" b="1" dirty="0">
                <a:solidFill>
                  <a:schemeClr val="bg1"/>
                </a:solidFill>
              </a:rPr>
              <a:t>	Khushboo Garg</a:t>
            </a:r>
          </a:p>
        </p:txBody>
      </p:sp>
      <p:pic>
        <p:nvPicPr>
          <p:cNvPr id="6" name="Picture 2" descr="Conceptual home for couples designed to split after divorce">
            <a:extLst>
              <a:ext uri="{FF2B5EF4-FFF2-40B4-BE49-F238E27FC236}">
                <a16:creationId xmlns:a16="http://schemas.microsoft.com/office/drawing/2014/main" id="{7FB0D069-4E64-6C4A-4F12-C81B893C3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81" y="190615"/>
            <a:ext cx="2094690" cy="14962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1F62581-38B5-6A19-7CAB-0E583D90DF18}"/>
              </a:ext>
            </a:extLst>
          </p:cNvPr>
          <p:cNvPicPr>
            <a:picLocks noChangeAspect="1"/>
          </p:cNvPicPr>
          <p:nvPr/>
        </p:nvPicPr>
        <p:blipFill>
          <a:blip r:embed="rId3"/>
          <a:stretch>
            <a:fillRect/>
          </a:stretch>
        </p:blipFill>
        <p:spPr>
          <a:xfrm>
            <a:off x="10282137" y="111927"/>
            <a:ext cx="1316474" cy="1316476"/>
          </a:xfrm>
          <a:prstGeom prst="rect">
            <a:avLst/>
          </a:prstGeom>
        </p:spPr>
      </p:pic>
    </p:spTree>
    <p:extLst>
      <p:ext uri="{BB962C8B-B14F-4D97-AF65-F5344CB8AC3E}">
        <p14:creationId xmlns:p14="http://schemas.microsoft.com/office/powerpoint/2010/main" val="2865313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139C5-9F1D-AE23-1895-84374769DC94}"/>
              </a:ext>
            </a:extLst>
          </p:cNvPr>
          <p:cNvSpPr txBox="1"/>
          <p:nvPr/>
        </p:nvSpPr>
        <p:spPr>
          <a:xfrm>
            <a:off x="162128" y="496112"/>
            <a:ext cx="11867744" cy="5632311"/>
          </a:xfrm>
          <a:prstGeom prst="rect">
            <a:avLst/>
          </a:prstGeom>
          <a:noFill/>
        </p:spPr>
        <p:txBody>
          <a:bodyPr wrap="square" rtlCol="0">
            <a:spAutoFit/>
          </a:bodyPr>
          <a:lstStyle/>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18. </a:t>
            </a:r>
            <a:r>
              <a:rPr lang="en-US" sz="1800" b="0" i="0" kern="1200" baseline="0" dirty="0" err="1">
                <a:solidFill>
                  <a:srgbClr val="000000"/>
                </a:solidFill>
                <a:effectLst/>
                <a:latin typeface="Calibri" panose="020F0502020204030204" pitchFamily="34" charset="0"/>
                <a:ea typeface="+mn-ea"/>
                <a:cs typeface="+mn-cs"/>
              </a:rPr>
              <a:t>BsmthalfBath</a:t>
            </a:r>
            <a:r>
              <a:rPr lang="en-US" sz="1800" b="0" i="0" kern="1200" baseline="0" dirty="0">
                <a:solidFill>
                  <a:srgbClr val="000000"/>
                </a:solidFill>
                <a:effectLst/>
                <a:latin typeface="Calibri" panose="020F0502020204030204" pitchFamily="34" charset="0"/>
                <a:ea typeface="+mn-ea"/>
                <a:cs typeface="+mn-cs"/>
              </a:rPr>
              <a:t> in this column majority are 0 and 1 around.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19. </a:t>
            </a:r>
            <a:r>
              <a:rPr lang="en-US" sz="1800" b="0" i="0" kern="1200" baseline="0" dirty="0" err="1">
                <a:solidFill>
                  <a:srgbClr val="000000"/>
                </a:solidFill>
                <a:effectLst/>
                <a:latin typeface="Calibri" panose="020F0502020204030204" pitchFamily="34" charset="0"/>
                <a:ea typeface="+mn-ea"/>
                <a:cs typeface="+mn-cs"/>
              </a:rPr>
              <a:t>FullBath</a:t>
            </a:r>
            <a:r>
              <a:rPr lang="en-US" sz="1800" b="0" i="0" kern="1200" baseline="0" dirty="0">
                <a:solidFill>
                  <a:srgbClr val="000000"/>
                </a:solidFill>
                <a:effectLst/>
                <a:latin typeface="Calibri" panose="020F0502020204030204" pitchFamily="34" charset="0"/>
                <a:ea typeface="+mn-ea"/>
                <a:cs typeface="+mn-cs"/>
              </a:rPr>
              <a:t> in this column majority are 1 and 2.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20. </a:t>
            </a:r>
            <a:r>
              <a:rPr lang="en-US" sz="1800" b="0" i="0" kern="1200" baseline="0" dirty="0" err="1">
                <a:solidFill>
                  <a:srgbClr val="000000"/>
                </a:solidFill>
                <a:effectLst/>
                <a:latin typeface="Calibri" panose="020F0502020204030204" pitchFamily="34" charset="0"/>
                <a:ea typeface="+mn-ea"/>
                <a:cs typeface="+mn-cs"/>
              </a:rPr>
              <a:t>HalfBath</a:t>
            </a:r>
            <a:r>
              <a:rPr lang="en-US" sz="1800" b="0" i="0" kern="1200" baseline="0" dirty="0">
                <a:solidFill>
                  <a:srgbClr val="000000"/>
                </a:solidFill>
                <a:effectLst/>
                <a:latin typeface="Calibri" panose="020F0502020204030204" pitchFamily="34" charset="0"/>
                <a:ea typeface="+mn-ea"/>
                <a:cs typeface="+mn-cs"/>
              </a:rPr>
              <a:t> in this column majority are 0 and 1 around.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21. </a:t>
            </a:r>
            <a:r>
              <a:rPr lang="en-US" sz="1800" b="0" i="0" kern="1200" baseline="0" dirty="0" err="1">
                <a:solidFill>
                  <a:srgbClr val="000000"/>
                </a:solidFill>
                <a:effectLst/>
                <a:latin typeface="Calibri" panose="020F0502020204030204" pitchFamily="34" charset="0"/>
                <a:ea typeface="+mn-ea"/>
                <a:cs typeface="+mn-cs"/>
              </a:rPr>
              <a:t>BedroomAbvGr</a:t>
            </a:r>
            <a:r>
              <a:rPr lang="en-US" sz="1800" b="0" i="0" kern="1200" baseline="0" dirty="0">
                <a:solidFill>
                  <a:srgbClr val="000000"/>
                </a:solidFill>
                <a:effectLst/>
                <a:latin typeface="Calibri" panose="020F0502020204030204" pitchFamily="34" charset="0"/>
                <a:ea typeface="+mn-ea"/>
                <a:cs typeface="+mn-cs"/>
              </a:rPr>
              <a:t> in this column majority are in 3.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22. </a:t>
            </a:r>
            <a:r>
              <a:rPr lang="en-US" sz="1800" b="0" i="0" kern="1200" baseline="0" dirty="0" err="1">
                <a:solidFill>
                  <a:srgbClr val="000000"/>
                </a:solidFill>
                <a:effectLst/>
                <a:latin typeface="Calibri" panose="020F0502020204030204" pitchFamily="34" charset="0"/>
                <a:ea typeface="+mn-ea"/>
                <a:cs typeface="+mn-cs"/>
              </a:rPr>
              <a:t>KitchenAbvGr</a:t>
            </a:r>
            <a:r>
              <a:rPr lang="en-US" sz="1800" b="0" i="0" kern="1200" baseline="0" dirty="0">
                <a:solidFill>
                  <a:srgbClr val="000000"/>
                </a:solidFill>
                <a:effectLst/>
                <a:latin typeface="Calibri" panose="020F0502020204030204" pitchFamily="34" charset="0"/>
                <a:ea typeface="+mn-ea"/>
                <a:cs typeface="+mn-cs"/>
              </a:rPr>
              <a:t> in this column majority are in 1 and 2.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23. </a:t>
            </a:r>
            <a:r>
              <a:rPr lang="en-US" sz="1800" b="0" i="0" kern="1200" baseline="0" dirty="0" err="1">
                <a:solidFill>
                  <a:srgbClr val="000000"/>
                </a:solidFill>
                <a:effectLst/>
                <a:latin typeface="Calibri" panose="020F0502020204030204" pitchFamily="34" charset="0"/>
                <a:ea typeface="+mn-ea"/>
                <a:cs typeface="+mn-cs"/>
              </a:rPr>
              <a:t>TotRmsAbvGrd</a:t>
            </a:r>
            <a:r>
              <a:rPr lang="en-US" sz="1800" b="0" i="0" kern="1200" baseline="0" dirty="0">
                <a:solidFill>
                  <a:srgbClr val="000000"/>
                </a:solidFill>
                <a:effectLst/>
                <a:latin typeface="Calibri" panose="020F0502020204030204" pitchFamily="34" charset="0"/>
                <a:ea typeface="+mn-ea"/>
                <a:cs typeface="+mn-cs"/>
              </a:rPr>
              <a:t> in this column majority are in 6 and 7.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24. Fireplaces in this column majority are in 0 and 1.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25. </a:t>
            </a:r>
            <a:r>
              <a:rPr lang="en-US" sz="1800" b="0" i="0" kern="1200" baseline="0" dirty="0" err="1">
                <a:solidFill>
                  <a:srgbClr val="000000"/>
                </a:solidFill>
                <a:effectLst/>
                <a:latin typeface="Calibri" panose="020F0502020204030204" pitchFamily="34" charset="0"/>
                <a:ea typeface="+mn-ea"/>
                <a:cs typeface="+mn-cs"/>
              </a:rPr>
              <a:t>Grageyrbuilt</a:t>
            </a:r>
            <a:r>
              <a:rPr lang="en-US" sz="1800" b="0" i="0" kern="1200" baseline="0" dirty="0">
                <a:solidFill>
                  <a:srgbClr val="000000"/>
                </a:solidFill>
                <a:effectLst/>
                <a:latin typeface="Calibri" panose="020F0502020204030204" pitchFamily="34" charset="0"/>
                <a:ea typeface="+mn-ea"/>
                <a:cs typeface="+mn-cs"/>
              </a:rPr>
              <a:t> in this column majority are in 2010 and 1970.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26. </a:t>
            </a:r>
            <a:r>
              <a:rPr lang="en-US" sz="1800" b="0" i="0" kern="1200" baseline="0" dirty="0" err="1">
                <a:solidFill>
                  <a:srgbClr val="000000"/>
                </a:solidFill>
                <a:effectLst/>
                <a:latin typeface="Calibri" panose="020F0502020204030204" pitchFamily="34" charset="0"/>
                <a:ea typeface="+mn-ea"/>
                <a:cs typeface="+mn-cs"/>
              </a:rPr>
              <a:t>GarageCars</a:t>
            </a:r>
            <a:r>
              <a:rPr lang="en-US" sz="1800" b="0" i="0" kern="1200" baseline="0" dirty="0">
                <a:solidFill>
                  <a:srgbClr val="000000"/>
                </a:solidFill>
                <a:effectLst/>
                <a:latin typeface="Calibri" panose="020F0502020204030204" pitchFamily="34" charset="0"/>
                <a:ea typeface="+mn-ea"/>
                <a:cs typeface="+mn-cs"/>
              </a:rPr>
              <a:t> in this column majority are in 2.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27. </a:t>
            </a:r>
            <a:r>
              <a:rPr lang="en-US" sz="1800" b="0" i="0" kern="1200" baseline="0" dirty="0" err="1">
                <a:solidFill>
                  <a:srgbClr val="000000"/>
                </a:solidFill>
                <a:effectLst/>
                <a:latin typeface="Calibri" panose="020F0502020204030204" pitchFamily="34" charset="0"/>
                <a:ea typeface="+mn-ea"/>
                <a:cs typeface="+mn-cs"/>
              </a:rPr>
              <a:t>Garagearea</a:t>
            </a:r>
            <a:r>
              <a:rPr lang="en-US" sz="1800" b="0" i="0" kern="1200" baseline="0" dirty="0">
                <a:solidFill>
                  <a:srgbClr val="000000"/>
                </a:solidFill>
                <a:effectLst/>
                <a:latin typeface="Calibri" panose="020F0502020204030204" pitchFamily="34" charset="0"/>
                <a:ea typeface="+mn-ea"/>
                <a:cs typeface="+mn-cs"/>
              </a:rPr>
              <a:t> in this column majority are in 400 to 600.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28. </a:t>
            </a:r>
            <a:r>
              <a:rPr lang="en-US" sz="1800" b="0" i="0" kern="1200" baseline="0" dirty="0" err="1">
                <a:solidFill>
                  <a:srgbClr val="000000"/>
                </a:solidFill>
                <a:effectLst/>
                <a:latin typeface="Calibri" panose="020F0502020204030204" pitchFamily="34" charset="0"/>
                <a:ea typeface="+mn-ea"/>
                <a:cs typeface="+mn-cs"/>
              </a:rPr>
              <a:t>WbodDeskSF</a:t>
            </a:r>
            <a:r>
              <a:rPr lang="en-US" sz="1800" b="0" i="0" kern="1200" baseline="0" dirty="0">
                <a:solidFill>
                  <a:srgbClr val="000000"/>
                </a:solidFill>
                <a:effectLst/>
                <a:latin typeface="Calibri" panose="020F0502020204030204" pitchFamily="34" charset="0"/>
                <a:ea typeface="+mn-ea"/>
                <a:cs typeface="+mn-cs"/>
              </a:rPr>
              <a:t> in this column majority are in 0 to 100.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29. </a:t>
            </a:r>
            <a:r>
              <a:rPr lang="en-US" sz="1800" b="0" i="0" kern="1200" baseline="0" dirty="0" err="1">
                <a:solidFill>
                  <a:srgbClr val="000000"/>
                </a:solidFill>
                <a:effectLst/>
                <a:latin typeface="Calibri" panose="020F0502020204030204" pitchFamily="34" charset="0"/>
                <a:ea typeface="+mn-ea"/>
                <a:cs typeface="+mn-cs"/>
              </a:rPr>
              <a:t>OpenPorchSF</a:t>
            </a:r>
            <a:r>
              <a:rPr lang="en-US" sz="1800" b="0" i="0" kern="1200" baseline="0" dirty="0">
                <a:solidFill>
                  <a:srgbClr val="000000"/>
                </a:solidFill>
                <a:effectLst/>
                <a:latin typeface="Calibri" panose="020F0502020204030204" pitchFamily="34" charset="0"/>
                <a:ea typeface="+mn-ea"/>
                <a:cs typeface="+mn-cs"/>
              </a:rPr>
              <a:t> in this column majority are in 0 to 50.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30. </a:t>
            </a:r>
            <a:r>
              <a:rPr lang="en-US" sz="1800" b="0" i="0" kern="1200" baseline="0" dirty="0" err="1">
                <a:solidFill>
                  <a:srgbClr val="000000"/>
                </a:solidFill>
                <a:effectLst/>
                <a:latin typeface="Calibri" panose="020F0502020204030204" pitchFamily="34" charset="0"/>
                <a:ea typeface="+mn-ea"/>
                <a:cs typeface="+mn-cs"/>
              </a:rPr>
              <a:t>Enclosedporch</a:t>
            </a:r>
            <a:r>
              <a:rPr lang="en-US" sz="1800" b="0" i="0" kern="1200" baseline="0" dirty="0">
                <a:solidFill>
                  <a:srgbClr val="000000"/>
                </a:solidFill>
                <a:effectLst/>
                <a:latin typeface="Calibri" panose="020F0502020204030204" pitchFamily="34" charset="0"/>
                <a:ea typeface="+mn-ea"/>
                <a:cs typeface="+mn-cs"/>
              </a:rPr>
              <a:t> in this column majority are in 0 to 50.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31. 3SsnPorch in this column majority are in less than 50.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32. </a:t>
            </a:r>
            <a:r>
              <a:rPr lang="en-US" sz="1800" b="0" i="0" kern="1200" baseline="0" dirty="0" err="1">
                <a:solidFill>
                  <a:srgbClr val="000000"/>
                </a:solidFill>
                <a:effectLst/>
                <a:latin typeface="Calibri" panose="020F0502020204030204" pitchFamily="34" charset="0"/>
                <a:ea typeface="+mn-ea"/>
                <a:cs typeface="+mn-cs"/>
              </a:rPr>
              <a:t>ScreenPorch</a:t>
            </a:r>
            <a:r>
              <a:rPr lang="en-US" sz="1800" b="0" i="0" kern="1200" baseline="0" dirty="0">
                <a:solidFill>
                  <a:srgbClr val="000000"/>
                </a:solidFill>
                <a:effectLst/>
                <a:latin typeface="Calibri" panose="020F0502020204030204" pitchFamily="34" charset="0"/>
                <a:ea typeface="+mn-ea"/>
                <a:cs typeface="+mn-cs"/>
              </a:rPr>
              <a:t> in this column majority are in less than 50. </a:t>
            </a:r>
            <a:endParaRPr lang="en-IN"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32. </a:t>
            </a:r>
            <a:r>
              <a:rPr lang="en-US" sz="1800" b="0" i="0" kern="1200" baseline="0" dirty="0" err="1">
                <a:solidFill>
                  <a:srgbClr val="000000"/>
                </a:solidFill>
                <a:effectLst/>
                <a:latin typeface="Calibri" panose="020F0502020204030204" pitchFamily="34" charset="0"/>
                <a:ea typeface="+mn-ea"/>
                <a:cs typeface="+mn-cs"/>
              </a:rPr>
              <a:t>Poolarea</a:t>
            </a:r>
            <a:r>
              <a:rPr lang="en-US" sz="1800" b="0" i="0" kern="1200" baseline="0" dirty="0">
                <a:solidFill>
                  <a:srgbClr val="000000"/>
                </a:solidFill>
                <a:effectLst/>
                <a:latin typeface="Calibri" panose="020F0502020204030204" pitchFamily="34" charset="0"/>
                <a:ea typeface="+mn-ea"/>
                <a:cs typeface="+mn-cs"/>
              </a:rPr>
              <a:t> in this column majority are in less than 50. </a:t>
            </a:r>
            <a:endParaRPr lang="en-IN" dirty="0">
              <a:effectLst/>
            </a:endParaRPr>
          </a:p>
          <a:p>
            <a:r>
              <a:rPr lang="en-US" sz="1800" b="0" i="0" kern="1200" baseline="0" dirty="0">
                <a:solidFill>
                  <a:srgbClr val="000000"/>
                </a:solidFill>
                <a:effectLst/>
                <a:latin typeface="Calibri" panose="020F0502020204030204" pitchFamily="34" charset="0"/>
                <a:ea typeface="+mn-ea"/>
                <a:cs typeface="+mn-cs"/>
              </a:rPr>
              <a:t>33. </a:t>
            </a:r>
            <a:r>
              <a:rPr lang="en-US" sz="1800" b="0" i="0" kern="1200" baseline="0" dirty="0" err="1">
                <a:solidFill>
                  <a:srgbClr val="000000"/>
                </a:solidFill>
                <a:effectLst/>
                <a:latin typeface="Calibri" panose="020F0502020204030204" pitchFamily="34" charset="0"/>
                <a:ea typeface="+mn-ea"/>
                <a:cs typeface="+mn-cs"/>
              </a:rPr>
              <a:t>Miskval</a:t>
            </a:r>
            <a:r>
              <a:rPr lang="en-US" sz="1800" b="0" i="0" kern="1200" baseline="0" dirty="0">
                <a:solidFill>
                  <a:srgbClr val="000000"/>
                </a:solidFill>
                <a:effectLst/>
                <a:latin typeface="Calibri" panose="020F0502020204030204" pitchFamily="34" charset="0"/>
                <a:ea typeface="+mn-ea"/>
                <a:cs typeface="+mn-cs"/>
              </a:rPr>
              <a:t> in this column majority are in less than 1800. </a:t>
            </a:r>
          </a:p>
          <a:p>
            <a:r>
              <a:rPr lang="en-US" sz="1800" b="0" i="0" u="none" strike="noStrike" baseline="0" dirty="0">
                <a:solidFill>
                  <a:srgbClr val="000000"/>
                </a:solidFill>
                <a:latin typeface="Calibri" panose="020F0502020204030204" pitchFamily="34" charset="0"/>
              </a:rPr>
              <a:t>34. </a:t>
            </a:r>
            <a:r>
              <a:rPr lang="en-US" sz="1800" b="0" i="0" u="none" strike="noStrike" baseline="0" dirty="0" err="1">
                <a:solidFill>
                  <a:srgbClr val="000000"/>
                </a:solidFill>
                <a:latin typeface="Calibri" panose="020F0502020204030204" pitchFamily="34" charset="0"/>
              </a:rPr>
              <a:t>Mosold</a:t>
            </a:r>
            <a:r>
              <a:rPr lang="en-US" sz="1800" b="0" i="0" u="none" strike="noStrike" baseline="0" dirty="0">
                <a:solidFill>
                  <a:srgbClr val="000000"/>
                </a:solidFill>
                <a:latin typeface="Calibri" panose="020F0502020204030204" pitchFamily="34" charset="0"/>
              </a:rPr>
              <a:t> in this column majority are in 6 to 7. </a:t>
            </a:r>
          </a:p>
          <a:p>
            <a:r>
              <a:rPr lang="en-US" sz="1800" b="0" i="0" u="none" strike="noStrike" baseline="0" dirty="0">
                <a:solidFill>
                  <a:srgbClr val="000000"/>
                </a:solidFill>
                <a:latin typeface="Calibri" panose="020F0502020204030204" pitchFamily="34" charset="0"/>
              </a:rPr>
              <a:t>35. </a:t>
            </a:r>
            <a:r>
              <a:rPr lang="en-US" sz="1800" b="0" i="0" u="none" strike="noStrike" baseline="0" dirty="0" err="1">
                <a:solidFill>
                  <a:srgbClr val="000000"/>
                </a:solidFill>
                <a:latin typeface="Calibri" panose="020F0502020204030204" pitchFamily="34" charset="0"/>
              </a:rPr>
              <a:t>Yrsold</a:t>
            </a:r>
            <a:r>
              <a:rPr lang="en-US" sz="1800" b="0" i="0" u="none" strike="noStrike" baseline="0" dirty="0">
                <a:solidFill>
                  <a:srgbClr val="000000"/>
                </a:solidFill>
                <a:latin typeface="Calibri" panose="020F0502020204030204" pitchFamily="34" charset="0"/>
              </a:rPr>
              <a:t> in this column majority are in 2006 to 2009. </a:t>
            </a:r>
          </a:p>
          <a:p>
            <a:r>
              <a:rPr lang="en-US" sz="1800" b="0" i="0" u="none" strike="noStrike" baseline="0" dirty="0">
                <a:solidFill>
                  <a:srgbClr val="000000"/>
                </a:solidFill>
                <a:latin typeface="Calibri" panose="020F0502020204030204" pitchFamily="34" charset="0"/>
              </a:rPr>
              <a:t>36. </a:t>
            </a:r>
            <a:r>
              <a:rPr lang="en-US" sz="1800" b="0" i="0" u="none" strike="noStrike" baseline="0" dirty="0" err="1">
                <a:solidFill>
                  <a:srgbClr val="000000"/>
                </a:solidFill>
                <a:latin typeface="Calibri" panose="020F0502020204030204" pitchFamily="34" charset="0"/>
              </a:rPr>
              <a:t>Saleprice</a:t>
            </a:r>
            <a:r>
              <a:rPr lang="en-US" sz="1800" b="0" i="0" u="none" strike="noStrike" baseline="0" dirty="0">
                <a:solidFill>
                  <a:srgbClr val="000000"/>
                </a:solidFill>
                <a:latin typeface="Calibri" panose="020F0502020204030204" pitchFamily="34" charset="0"/>
              </a:rPr>
              <a:t> in this column majority are in between 100000 to 200000. </a:t>
            </a:r>
            <a:endParaRPr lang="en-IN" sz="1600" dirty="0">
              <a:effectLst/>
            </a:endParaRPr>
          </a:p>
        </p:txBody>
      </p:sp>
    </p:spTree>
    <p:extLst>
      <p:ext uri="{BB962C8B-B14F-4D97-AF65-F5344CB8AC3E}">
        <p14:creationId xmlns:p14="http://schemas.microsoft.com/office/powerpoint/2010/main" val="2398059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B7B8-F0BB-5820-CB74-A17C8C9F5401}"/>
              </a:ext>
            </a:extLst>
          </p:cNvPr>
          <p:cNvSpPr>
            <a:spLocks noGrp="1"/>
          </p:cNvSpPr>
          <p:nvPr>
            <p:ph type="title"/>
          </p:nvPr>
        </p:nvSpPr>
        <p:spPr/>
        <p:txBody>
          <a:bodyPr/>
          <a:lstStyle/>
          <a:p>
            <a:r>
              <a:rPr lang="en-IN" dirty="0"/>
              <a:t>Bivariate Analysis</a:t>
            </a:r>
          </a:p>
        </p:txBody>
      </p:sp>
      <p:sp>
        <p:nvSpPr>
          <p:cNvPr id="3" name="Content Placeholder 2">
            <a:extLst>
              <a:ext uri="{FF2B5EF4-FFF2-40B4-BE49-F238E27FC236}">
                <a16:creationId xmlns:a16="http://schemas.microsoft.com/office/drawing/2014/main" id="{79399CA3-CCF3-B4E2-C898-B79EA73715E5}"/>
              </a:ext>
            </a:extLst>
          </p:cNvPr>
          <p:cNvSpPr>
            <a:spLocks noGrp="1"/>
          </p:cNvSpPr>
          <p:nvPr>
            <p:ph idx="1"/>
          </p:nvPr>
        </p:nvSpPr>
        <p:spPr/>
        <p:txBody>
          <a:bodyPr/>
          <a:lstStyle/>
          <a:p>
            <a:r>
              <a:rPr lang="en-IN" dirty="0"/>
              <a:t>For Bivariate Analysis we have to convert object type data to numerical type  data.</a:t>
            </a:r>
          </a:p>
          <a:p>
            <a:r>
              <a:rPr lang="en-IN" dirty="0"/>
              <a:t>Convert object type data to numerical type data we use </a:t>
            </a:r>
            <a:r>
              <a:rPr lang="en-IN" dirty="0" err="1"/>
              <a:t>Sklearn</a:t>
            </a:r>
            <a:r>
              <a:rPr lang="en-IN" dirty="0"/>
              <a:t> Label encoding technique.</a:t>
            </a:r>
          </a:p>
          <a:p>
            <a:r>
              <a:rPr lang="en-IN" dirty="0"/>
              <a:t>We apply Label encoding method on only object type data and for that we use for loop.</a:t>
            </a:r>
          </a:p>
          <a:p>
            <a:r>
              <a:rPr lang="en-IN" dirty="0"/>
              <a:t>Now our data is ready for observe we use scatter plot and bar plot for observe it let’s take look of it.</a:t>
            </a:r>
          </a:p>
        </p:txBody>
      </p:sp>
      <p:pic>
        <p:nvPicPr>
          <p:cNvPr id="7170" name="Picture 2" descr="python - Merge Count Plot and Mean in same plot SNS - Stack Overflow">
            <a:extLst>
              <a:ext uri="{FF2B5EF4-FFF2-40B4-BE49-F238E27FC236}">
                <a16:creationId xmlns:a16="http://schemas.microsoft.com/office/drawing/2014/main" id="{02D1B264-5C96-F49B-10F1-C399C6C32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9098" y="163542"/>
            <a:ext cx="2578134" cy="144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40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139C5-9F1D-AE23-1895-84374769DC94}"/>
              </a:ext>
            </a:extLst>
          </p:cNvPr>
          <p:cNvSpPr txBox="1"/>
          <p:nvPr/>
        </p:nvSpPr>
        <p:spPr>
          <a:xfrm>
            <a:off x="162128" y="145917"/>
            <a:ext cx="11867744" cy="5878532"/>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1. Sales price vs </a:t>
            </a:r>
            <a:r>
              <a:rPr lang="en-US" sz="1800" b="0" i="0" u="none" strike="noStrike" baseline="0" dirty="0" err="1">
                <a:solidFill>
                  <a:srgbClr val="000000"/>
                </a:solidFill>
                <a:latin typeface="Calibri" panose="020F0502020204030204" pitchFamily="34" charset="0"/>
              </a:rPr>
              <a:t>Yrsold</a:t>
            </a:r>
            <a:r>
              <a:rPr lang="en-US" sz="1800" b="0" i="0" u="none" strike="noStrike" baseline="0" dirty="0">
                <a:solidFill>
                  <a:srgbClr val="000000"/>
                </a:solidFill>
                <a:latin typeface="Calibri" panose="020F0502020204030204" pitchFamily="34" charset="0"/>
              </a:rPr>
              <a:t> in every year sale price is </a:t>
            </a:r>
            <a:r>
              <a:rPr lang="en-US" sz="1800" b="0" i="0" u="none" strike="noStrike" baseline="0" dirty="0" err="1">
                <a:solidFill>
                  <a:srgbClr val="000000"/>
                </a:solidFill>
                <a:latin typeface="Calibri" panose="020F0502020204030204" pitchFamily="34" charset="0"/>
              </a:rPr>
              <a:t>approx</a:t>
            </a:r>
            <a:r>
              <a:rPr lang="en-US" sz="1800" b="0" i="0" u="none" strike="noStrike" baseline="0" dirty="0">
                <a:solidFill>
                  <a:srgbClr val="000000"/>
                </a:solidFill>
                <a:latin typeface="Calibri" panose="020F0502020204030204" pitchFamily="34" charset="0"/>
              </a:rPr>
              <a:t> 175000. </a:t>
            </a:r>
          </a:p>
          <a:p>
            <a:r>
              <a:rPr lang="en-US" sz="1800" b="0" i="0" u="none" strike="noStrike" baseline="0" dirty="0">
                <a:solidFill>
                  <a:srgbClr val="000000"/>
                </a:solidFill>
                <a:latin typeface="Calibri" panose="020F0502020204030204" pitchFamily="34" charset="0"/>
              </a:rPr>
              <a:t>2. Sales price vs </a:t>
            </a:r>
            <a:r>
              <a:rPr lang="en-US" sz="1800" b="0" i="0" u="none" strike="noStrike" baseline="0" dirty="0" err="1">
                <a:solidFill>
                  <a:srgbClr val="000000"/>
                </a:solidFill>
                <a:latin typeface="Calibri" panose="020F0502020204030204" pitchFamily="34" charset="0"/>
              </a:rPr>
              <a:t>MsSubclass</a:t>
            </a:r>
            <a:r>
              <a:rPr lang="en-US" sz="1800" b="0" i="0" u="none" strike="noStrike" baseline="0" dirty="0">
                <a:solidFill>
                  <a:srgbClr val="000000"/>
                </a:solidFill>
                <a:latin typeface="Calibri" panose="020F0502020204030204" pitchFamily="34" charset="0"/>
              </a:rPr>
              <a:t> in 60 and 120 class having higher sale price. </a:t>
            </a:r>
          </a:p>
          <a:p>
            <a:r>
              <a:rPr lang="en-US" sz="1800" b="0" i="0" u="none" strike="noStrike" baseline="0" dirty="0">
                <a:solidFill>
                  <a:srgbClr val="000000"/>
                </a:solidFill>
                <a:latin typeface="Calibri" panose="020F0502020204030204" pitchFamily="34" charset="0"/>
              </a:rPr>
              <a:t>3. Sales price vs </a:t>
            </a:r>
            <a:r>
              <a:rPr lang="en-US" sz="1800" b="0" i="0" u="none" strike="noStrike" baseline="0" dirty="0" err="1">
                <a:solidFill>
                  <a:srgbClr val="000000"/>
                </a:solidFill>
                <a:latin typeface="Calibri" panose="020F0502020204030204" pitchFamily="34" charset="0"/>
              </a:rPr>
              <a:t>MsZoning</a:t>
            </a:r>
            <a:r>
              <a:rPr lang="en-US" sz="1800" b="0" i="0" u="none" strike="noStrike" baseline="0" dirty="0">
                <a:solidFill>
                  <a:srgbClr val="000000"/>
                </a:solidFill>
                <a:latin typeface="Calibri" panose="020F0502020204030204" pitchFamily="34" charset="0"/>
              </a:rPr>
              <a:t> in 1 and 3 zone has very high price. </a:t>
            </a:r>
          </a:p>
          <a:p>
            <a:r>
              <a:rPr lang="en-US" sz="1800" b="0" i="0" u="none" strike="noStrike" baseline="0" dirty="0">
                <a:solidFill>
                  <a:srgbClr val="000000"/>
                </a:solidFill>
                <a:latin typeface="Calibri" panose="020F0502020204030204" pitchFamily="34" charset="0"/>
              </a:rPr>
              <a:t>4. Sales price vs </a:t>
            </a:r>
            <a:r>
              <a:rPr lang="en-US" sz="1800" b="0" i="0" u="none" strike="noStrike" baseline="0" dirty="0" err="1">
                <a:solidFill>
                  <a:srgbClr val="000000"/>
                </a:solidFill>
                <a:latin typeface="Calibri" panose="020F0502020204030204" pitchFamily="34" charset="0"/>
              </a:rPr>
              <a:t>Lotfrontage</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5. Sales price vs </a:t>
            </a:r>
            <a:r>
              <a:rPr lang="en-US" sz="1800" b="0" i="0" u="none" strike="noStrike" baseline="0" dirty="0" err="1">
                <a:solidFill>
                  <a:srgbClr val="000000"/>
                </a:solidFill>
                <a:latin typeface="Calibri" panose="020F0502020204030204" pitchFamily="34" charset="0"/>
              </a:rPr>
              <a:t>LotArea</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6. Sales price vs street in 1 means yes street having high sale price. </a:t>
            </a:r>
          </a:p>
          <a:p>
            <a:r>
              <a:rPr lang="en-US" sz="1800" b="0" i="0" u="none" strike="noStrike" baseline="0" dirty="0">
                <a:solidFill>
                  <a:srgbClr val="000000"/>
                </a:solidFill>
                <a:latin typeface="Calibri" panose="020F0502020204030204" pitchFamily="34" charset="0"/>
              </a:rPr>
              <a:t>7. Sales price vs </a:t>
            </a:r>
            <a:r>
              <a:rPr lang="en-US" sz="1800" b="0" i="0" u="none" strike="noStrike" baseline="0" dirty="0" err="1">
                <a:solidFill>
                  <a:srgbClr val="000000"/>
                </a:solidFill>
                <a:latin typeface="Calibri" panose="020F0502020204030204" pitchFamily="34" charset="0"/>
              </a:rPr>
              <a:t>Lotspace</a:t>
            </a:r>
            <a:r>
              <a:rPr lang="en-US" sz="1800" b="0" i="0" u="none" strike="noStrike" baseline="0" dirty="0">
                <a:solidFill>
                  <a:srgbClr val="000000"/>
                </a:solidFill>
                <a:latin typeface="Calibri" panose="020F0502020204030204" pitchFamily="34" charset="0"/>
              </a:rPr>
              <a:t> in 1 and 2 </a:t>
            </a:r>
            <a:r>
              <a:rPr lang="en-US" sz="1800" b="0" i="0" u="none" strike="noStrike" baseline="0" dirty="0" err="1">
                <a:solidFill>
                  <a:srgbClr val="000000"/>
                </a:solidFill>
                <a:latin typeface="Calibri" panose="020F0502020204030204" pitchFamily="34" charset="0"/>
              </a:rPr>
              <a:t>Lotspace</a:t>
            </a:r>
            <a:r>
              <a:rPr lang="en-US" sz="1800" b="0" i="0" u="none" strike="noStrike" baseline="0" dirty="0">
                <a:solidFill>
                  <a:srgbClr val="000000"/>
                </a:solidFill>
                <a:latin typeface="Calibri" panose="020F0502020204030204" pitchFamily="34" charset="0"/>
              </a:rPr>
              <a:t> having high price. </a:t>
            </a:r>
          </a:p>
          <a:p>
            <a:r>
              <a:rPr lang="en-US" sz="1800" b="0" i="0" u="none" strike="noStrike" baseline="0" dirty="0">
                <a:solidFill>
                  <a:srgbClr val="000000"/>
                </a:solidFill>
                <a:latin typeface="Calibri" panose="020F0502020204030204" pitchFamily="34" charset="0"/>
              </a:rPr>
              <a:t>8. Sales price vs </a:t>
            </a:r>
            <a:r>
              <a:rPr lang="en-US" sz="1800" b="0" i="0" u="none" strike="noStrike" baseline="0" dirty="0" err="1">
                <a:solidFill>
                  <a:srgbClr val="000000"/>
                </a:solidFill>
                <a:latin typeface="Calibri" panose="020F0502020204030204" pitchFamily="34" charset="0"/>
              </a:rPr>
              <a:t>LandContour</a:t>
            </a:r>
            <a:r>
              <a:rPr lang="en-US" sz="1800" b="0" i="0" u="none" strike="noStrike" baseline="0" dirty="0">
                <a:solidFill>
                  <a:srgbClr val="000000"/>
                </a:solidFill>
                <a:latin typeface="Calibri" panose="020F0502020204030204" pitchFamily="34" charset="0"/>
              </a:rPr>
              <a:t> in 1 and 2 having high price. </a:t>
            </a:r>
          </a:p>
          <a:p>
            <a:r>
              <a:rPr lang="en-US" sz="1800" b="0" i="0" u="none" strike="noStrike" baseline="0" dirty="0">
                <a:solidFill>
                  <a:srgbClr val="000000"/>
                </a:solidFill>
                <a:latin typeface="Calibri" panose="020F0502020204030204" pitchFamily="34" charset="0"/>
              </a:rPr>
              <a:t>9. Sales price vs </a:t>
            </a:r>
            <a:r>
              <a:rPr lang="en-US" sz="1800" b="0" i="0" u="none" strike="noStrike" baseline="0" dirty="0" err="1">
                <a:solidFill>
                  <a:srgbClr val="000000"/>
                </a:solidFill>
                <a:latin typeface="Calibri" panose="020F0502020204030204" pitchFamily="34" charset="0"/>
              </a:rPr>
              <a:t>LotConfig</a:t>
            </a:r>
            <a:r>
              <a:rPr lang="en-US" sz="1800" b="0" i="0" u="none" strike="noStrike" baseline="0" dirty="0">
                <a:solidFill>
                  <a:srgbClr val="000000"/>
                </a:solidFill>
                <a:latin typeface="Calibri" panose="020F0502020204030204" pitchFamily="34" charset="0"/>
              </a:rPr>
              <a:t> in 1 and 3 having high price. </a:t>
            </a:r>
          </a:p>
          <a:p>
            <a:r>
              <a:rPr lang="en-US" sz="1800" b="0" i="0" u="none" strike="noStrike" baseline="0" dirty="0">
                <a:solidFill>
                  <a:srgbClr val="000000"/>
                </a:solidFill>
                <a:latin typeface="Calibri" panose="020F0502020204030204" pitchFamily="34" charset="0"/>
              </a:rPr>
              <a:t>10. Sales price vs </a:t>
            </a:r>
            <a:r>
              <a:rPr lang="en-US" sz="1800" b="0" i="0" u="none" strike="noStrike" baseline="0" dirty="0" err="1">
                <a:solidFill>
                  <a:srgbClr val="000000"/>
                </a:solidFill>
                <a:latin typeface="Calibri" panose="020F0502020204030204" pitchFamily="34" charset="0"/>
              </a:rPr>
              <a:t>LandSlope</a:t>
            </a:r>
            <a:r>
              <a:rPr lang="en-US" sz="1800" b="0" i="0" u="none" strike="noStrike" baseline="0" dirty="0">
                <a:solidFill>
                  <a:srgbClr val="000000"/>
                </a:solidFill>
                <a:latin typeface="Calibri" panose="020F0502020204030204" pitchFamily="34" charset="0"/>
              </a:rPr>
              <a:t> this is not </a:t>
            </a:r>
            <a:r>
              <a:rPr lang="en-US" sz="1800" b="0" i="0" u="none" strike="noStrike" baseline="0" dirty="0" err="1">
                <a:solidFill>
                  <a:srgbClr val="000000"/>
                </a:solidFill>
                <a:latin typeface="Calibri" panose="020F0502020204030204" pitchFamily="34" charset="0"/>
              </a:rPr>
              <a:t>mendatory</a:t>
            </a:r>
            <a:r>
              <a:rPr lang="en-US" sz="1800" b="0" i="0" u="none" strike="noStrike" baseline="0" dirty="0">
                <a:solidFill>
                  <a:srgbClr val="000000"/>
                </a:solidFill>
                <a:latin typeface="Calibri" panose="020F0502020204030204" pitchFamily="34" charset="0"/>
              </a:rPr>
              <a:t> for sale price. </a:t>
            </a:r>
          </a:p>
          <a:p>
            <a:r>
              <a:rPr lang="en-US" sz="1800" b="0" i="0" u="none" strike="noStrike" baseline="0" dirty="0">
                <a:solidFill>
                  <a:srgbClr val="000000"/>
                </a:solidFill>
                <a:latin typeface="Calibri" panose="020F0502020204030204" pitchFamily="34" charset="0"/>
              </a:rPr>
              <a:t>11. Sales price vs </a:t>
            </a:r>
            <a:r>
              <a:rPr lang="en-US" sz="1800" b="0" i="0" u="none" strike="noStrike" baseline="0" dirty="0" err="1">
                <a:solidFill>
                  <a:srgbClr val="000000"/>
                </a:solidFill>
                <a:latin typeface="Calibri" panose="020F0502020204030204" pitchFamily="34" charset="0"/>
              </a:rPr>
              <a:t>Neighbourhood</a:t>
            </a:r>
            <a:r>
              <a:rPr lang="en-US" sz="1800" b="0" i="0" u="none" strike="noStrike" baseline="0" dirty="0">
                <a:solidFill>
                  <a:srgbClr val="000000"/>
                </a:solidFill>
                <a:latin typeface="Calibri" panose="020F0502020204030204" pitchFamily="34" charset="0"/>
              </a:rPr>
              <a:t> 15,16,22 </a:t>
            </a:r>
            <a:r>
              <a:rPr lang="en-US" sz="1800" b="0" i="0" u="none" strike="noStrike" baseline="0" dirty="0" err="1">
                <a:solidFill>
                  <a:srgbClr val="000000"/>
                </a:solidFill>
                <a:latin typeface="Calibri" panose="020F0502020204030204" pitchFamily="34" charset="0"/>
              </a:rPr>
              <a:t>neighbourhood</a:t>
            </a:r>
            <a:r>
              <a:rPr lang="en-US" sz="1800" b="0" i="0" u="none" strike="noStrike" baseline="0" dirty="0">
                <a:solidFill>
                  <a:srgbClr val="000000"/>
                </a:solidFill>
                <a:latin typeface="Calibri" panose="020F0502020204030204" pitchFamily="34" charset="0"/>
              </a:rPr>
              <a:t> having high sale price. </a:t>
            </a:r>
          </a:p>
          <a:p>
            <a:r>
              <a:rPr lang="en-US" sz="1800" b="0" i="0" u="none" strike="noStrike" baseline="0" dirty="0">
                <a:solidFill>
                  <a:srgbClr val="000000"/>
                </a:solidFill>
                <a:latin typeface="Calibri" panose="020F0502020204030204" pitchFamily="34" charset="0"/>
              </a:rPr>
              <a:t>12. Sales price vs Condition1 3 and 8 having high sale price. </a:t>
            </a:r>
          </a:p>
          <a:p>
            <a:r>
              <a:rPr lang="en-US" sz="1800" b="0" i="0" u="none" strike="noStrike" baseline="0" dirty="0">
                <a:solidFill>
                  <a:srgbClr val="000000"/>
                </a:solidFill>
                <a:latin typeface="Calibri" panose="020F0502020204030204" pitchFamily="34" charset="0"/>
              </a:rPr>
              <a:t>13. Sales price vs Condition2 3 and 4 having high sale price. </a:t>
            </a:r>
          </a:p>
          <a:p>
            <a:r>
              <a:rPr lang="en-US" sz="1800" b="0" i="0" u="none" strike="noStrike" baseline="0" dirty="0">
                <a:solidFill>
                  <a:srgbClr val="000000"/>
                </a:solidFill>
                <a:latin typeface="Calibri" panose="020F0502020204030204" pitchFamily="34" charset="0"/>
              </a:rPr>
              <a:t>14. Sales price vs </a:t>
            </a:r>
            <a:r>
              <a:rPr lang="en-US" sz="1800" b="0" i="0" u="none" strike="noStrike" baseline="0" dirty="0" err="1">
                <a:solidFill>
                  <a:srgbClr val="000000"/>
                </a:solidFill>
                <a:latin typeface="Calibri" panose="020F0502020204030204" pitchFamily="34" charset="0"/>
              </a:rPr>
              <a:t>BldgType</a:t>
            </a:r>
            <a:r>
              <a:rPr lang="en-US" sz="1800" b="0" i="0" u="none" strike="noStrike" baseline="0" dirty="0">
                <a:solidFill>
                  <a:srgbClr val="000000"/>
                </a:solidFill>
                <a:latin typeface="Calibri" panose="020F0502020204030204" pitchFamily="34" charset="0"/>
              </a:rPr>
              <a:t> in 0 and 4 having high sale price. </a:t>
            </a:r>
          </a:p>
          <a:p>
            <a:r>
              <a:rPr lang="en-US" sz="1800" b="0" i="0" u="none" strike="noStrike" baseline="0" dirty="0">
                <a:solidFill>
                  <a:srgbClr val="000000"/>
                </a:solidFill>
                <a:latin typeface="Calibri" panose="020F0502020204030204" pitchFamily="34" charset="0"/>
              </a:rPr>
              <a:t>15. Sales price vs </a:t>
            </a:r>
            <a:r>
              <a:rPr lang="en-US" sz="1800" b="0" i="0" u="none" strike="noStrike" baseline="0" dirty="0" err="1">
                <a:solidFill>
                  <a:srgbClr val="000000"/>
                </a:solidFill>
                <a:latin typeface="Calibri" panose="020F0502020204030204" pitchFamily="34" charset="0"/>
              </a:rPr>
              <a:t>HouseStyle</a:t>
            </a:r>
            <a:r>
              <a:rPr lang="en-US" sz="1800" b="0" i="0" u="none" strike="noStrike" baseline="0" dirty="0">
                <a:solidFill>
                  <a:srgbClr val="000000"/>
                </a:solidFill>
                <a:latin typeface="Calibri" panose="020F0502020204030204" pitchFamily="34" charset="0"/>
              </a:rPr>
              <a:t> in 3 and 5 is having high sale price. </a:t>
            </a:r>
          </a:p>
          <a:p>
            <a:r>
              <a:rPr lang="en-US" sz="1800" b="0" i="0" u="none" strike="noStrike" baseline="0" dirty="0">
                <a:solidFill>
                  <a:srgbClr val="000000"/>
                </a:solidFill>
                <a:latin typeface="Calibri" panose="020F0502020204030204" pitchFamily="34" charset="0"/>
              </a:rPr>
              <a:t>16. Sales price vs Overall by </a:t>
            </a:r>
            <a:r>
              <a:rPr lang="en-US" sz="1800" b="0" i="0" u="none" strike="noStrike" baseline="0" dirty="0" err="1">
                <a:solidFill>
                  <a:srgbClr val="000000"/>
                </a:solidFill>
                <a:latin typeface="Calibri" panose="020F0502020204030204" pitchFamily="34" charset="0"/>
              </a:rPr>
              <a:t>incerease</a:t>
            </a:r>
            <a:r>
              <a:rPr lang="en-US" sz="1800" b="0" i="0" u="none" strike="noStrike" baseline="0" dirty="0">
                <a:solidFill>
                  <a:srgbClr val="000000"/>
                </a:solidFill>
                <a:latin typeface="Calibri" panose="020F0502020204030204" pitchFamily="34" charset="0"/>
              </a:rPr>
              <a:t> it we observe sale price is increase. </a:t>
            </a:r>
          </a:p>
          <a:p>
            <a:r>
              <a:rPr lang="en-US" sz="1800" b="0" i="0" u="none" strike="noStrike" baseline="0" dirty="0">
                <a:solidFill>
                  <a:srgbClr val="000000"/>
                </a:solidFill>
                <a:latin typeface="Calibri" panose="020F0502020204030204" pitchFamily="34" charset="0"/>
              </a:rPr>
              <a:t>17. Sales price vs </a:t>
            </a:r>
            <a:r>
              <a:rPr lang="en-US" sz="1800" b="0" i="0" u="none" strike="noStrike" baseline="0" dirty="0" err="1">
                <a:solidFill>
                  <a:srgbClr val="000000"/>
                </a:solidFill>
                <a:latin typeface="Calibri" panose="020F0502020204030204" pitchFamily="34" charset="0"/>
              </a:rPr>
              <a:t>OverallCond</a:t>
            </a:r>
            <a:r>
              <a:rPr lang="en-US" sz="1800" b="0" i="0" u="none" strike="noStrike" baseline="0" dirty="0">
                <a:solidFill>
                  <a:srgbClr val="000000"/>
                </a:solidFill>
                <a:latin typeface="Calibri" panose="020F0502020204030204" pitchFamily="34" charset="0"/>
              </a:rPr>
              <a:t> 9 and 5 is having high sale price. </a:t>
            </a:r>
          </a:p>
          <a:p>
            <a:r>
              <a:rPr lang="en-US" sz="1800" b="0" i="0" u="none" strike="noStrike" baseline="0" dirty="0">
                <a:solidFill>
                  <a:srgbClr val="000000"/>
                </a:solidFill>
                <a:latin typeface="Calibri" panose="020F0502020204030204" pitchFamily="34" charset="0"/>
              </a:rPr>
              <a:t>18. Sales price vs </a:t>
            </a:r>
            <a:r>
              <a:rPr lang="en-US" sz="1800" b="0" i="0" u="none" strike="noStrike" baseline="0" dirty="0" err="1">
                <a:solidFill>
                  <a:srgbClr val="000000"/>
                </a:solidFill>
                <a:latin typeface="Calibri" panose="020F0502020204030204" pitchFamily="34" charset="0"/>
              </a:rPr>
              <a:t>Yearbuilt</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19. Sales price vs </a:t>
            </a:r>
            <a:r>
              <a:rPr lang="en-US" sz="1800" b="0" i="0" u="none" strike="noStrike" baseline="0" dirty="0" err="1">
                <a:solidFill>
                  <a:srgbClr val="000000"/>
                </a:solidFill>
                <a:latin typeface="Calibri" panose="020F0502020204030204" pitchFamily="34" charset="0"/>
              </a:rPr>
              <a:t>YearRemodAdd</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20. Sales price vs </a:t>
            </a:r>
            <a:r>
              <a:rPr lang="en-US" sz="1800" b="0" i="0" u="none" strike="noStrike" baseline="0" dirty="0" err="1">
                <a:solidFill>
                  <a:srgbClr val="000000"/>
                </a:solidFill>
                <a:latin typeface="Calibri" panose="020F0502020204030204" pitchFamily="34" charset="0"/>
              </a:rPr>
              <a:t>Roofstyle</a:t>
            </a:r>
            <a:r>
              <a:rPr lang="en-US" sz="1800" b="0" i="0" u="none" strike="noStrike" baseline="0" dirty="0">
                <a:solidFill>
                  <a:srgbClr val="000000"/>
                </a:solidFill>
                <a:latin typeface="Calibri" panose="020F0502020204030204" pitchFamily="34" charset="0"/>
              </a:rPr>
              <a:t> in 0,3 and 5 </a:t>
            </a:r>
            <a:r>
              <a:rPr lang="en-US" sz="1800" b="0" i="0" u="none" strike="noStrike" baseline="0" dirty="0" err="1">
                <a:solidFill>
                  <a:srgbClr val="000000"/>
                </a:solidFill>
                <a:latin typeface="Calibri" panose="020F0502020204030204" pitchFamily="34" charset="0"/>
              </a:rPr>
              <a:t>roofstyle</a:t>
            </a:r>
            <a:r>
              <a:rPr lang="en-US" sz="1800" b="0" i="0" u="none" strike="noStrike" baseline="0" dirty="0">
                <a:solidFill>
                  <a:srgbClr val="000000"/>
                </a:solidFill>
                <a:latin typeface="Calibri" panose="020F0502020204030204" pitchFamily="34" charset="0"/>
              </a:rPr>
              <a:t> having high sale price. </a:t>
            </a:r>
          </a:p>
          <a:p>
            <a:r>
              <a:rPr lang="en-US" sz="1800" b="0" i="0" u="none" strike="noStrike" baseline="0" dirty="0">
                <a:solidFill>
                  <a:srgbClr val="000000"/>
                </a:solidFill>
                <a:latin typeface="Calibri" panose="020F0502020204030204" pitchFamily="34" charset="0"/>
              </a:rPr>
              <a:t>21. Sales price vs </a:t>
            </a:r>
            <a:r>
              <a:rPr lang="en-US" sz="1800" b="0" i="0" u="none" strike="noStrike" baseline="0" dirty="0" err="1">
                <a:solidFill>
                  <a:srgbClr val="000000"/>
                </a:solidFill>
                <a:latin typeface="Calibri" panose="020F0502020204030204" pitchFamily="34" charset="0"/>
              </a:rPr>
              <a:t>Roofmati</a:t>
            </a:r>
            <a:r>
              <a:rPr lang="en-US" sz="1800" b="0" i="0" u="none" strike="noStrike" baseline="0" dirty="0">
                <a:solidFill>
                  <a:srgbClr val="000000"/>
                </a:solidFill>
                <a:latin typeface="Calibri" panose="020F0502020204030204" pitchFamily="34" charset="0"/>
              </a:rPr>
              <a:t> in 7 having high sale price. </a:t>
            </a:r>
            <a:endParaRPr lang="en-IN" sz="1600" dirty="0">
              <a:effectLst/>
            </a:endParaRPr>
          </a:p>
        </p:txBody>
      </p:sp>
    </p:spTree>
    <p:extLst>
      <p:ext uri="{BB962C8B-B14F-4D97-AF65-F5344CB8AC3E}">
        <p14:creationId xmlns:p14="http://schemas.microsoft.com/office/powerpoint/2010/main" val="392992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139C5-9F1D-AE23-1895-84374769DC94}"/>
              </a:ext>
            </a:extLst>
          </p:cNvPr>
          <p:cNvSpPr txBox="1"/>
          <p:nvPr/>
        </p:nvSpPr>
        <p:spPr>
          <a:xfrm>
            <a:off x="162128" y="145917"/>
            <a:ext cx="11867744" cy="5878532"/>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22. Sales price vs Exterior1st 6,9 and 4 having high sale price. </a:t>
            </a:r>
          </a:p>
          <a:p>
            <a:r>
              <a:rPr lang="en-US" sz="1800" b="0" i="0" u="none" strike="noStrike" baseline="0" dirty="0">
                <a:solidFill>
                  <a:srgbClr val="000000"/>
                </a:solidFill>
                <a:latin typeface="Calibri" panose="020F0502020204030204" pitchFamily="34" charset="0"/>
              </a:rPr>
              <a:t>23. Sales price vs Exterior2nd 8 and 6 having high sale price. </a:t>
            </a:r>
          </a:p>
          <a:p>
            <a:r>
              <a:rPr lang="en-US" sz="1800" b="0" i="0" u="none" strike="noStrike" baseline="0" dirty="0">
                <a:solidFill>
                  <a:srgbClr val="000000"/>
                </a:solidFill>
                <a:latin typeface="Calibri" panose="020F0502020204030204" pitchFamily="34" charset="0"/>
              </a:rPr>
              <a:t>24. Sales price vs </a:t>
            </a:r>
            <a:r>
              <a:rPr lang="en-US" sz="1800" b="0" i="0" u="none" strike="noStrike" baseline="0" dirty="0" err="1">
                <a:solidFill>
                  <a:srgbClr val="000000"/>
                </a:solidFill>
                <a:latin typeface="Calibri" panose="020F0502020204030204" pitchFamily="34" charset="0"/>
              </a:rPr>
              <a:t>Masvnrtypr</a:t>
            </a:r>
            <a:r>
              <a:rPr lang="en-US" sz="1800" b="0" i="0" u="none" strike="noStrike" baseline="0" dirty="0">
                <a:solidFill>
                  <a:srgbClr val="000000"/>
                </a:solidFill>
                <a:latin typeface="Calibri" panose="020F0502020204030204" pitchFamily="34" charset="0"/>
              </a:rPr>
              <a:t> in 3 has having high sale price. </a:t>
            </a:r>
          </a:p>
          <a:p>
            <a:r>
              <a:rPr lang="en-US" sz="1800" b="0" i="0" u="none" strike="noStrike" baseline="0" dirty="0">
                <a:solidFill>
                  <a:srgbClr val="000000"/>
                </a:solidFill>
                <a:latin typeface="Calibri" panose="020F0502020204030204" pitchFamily="34" charset="0"/>
              </a:rPr>
              <a:t>25. Sales price vs </a:t>
            </a:r>
            <a:r>
              <a:rPr lang="en-US" sz="1800" b="0" i="0" u="none" strike="noStrike" baseline="0" dirty="0" err="1">
                <a:solidFill>
                  <a:srgbClr val="000000"/>
                </a:solidFill>
                <a:latin typeface="Calibri" panose="020F0502020204030204" pitchFamily="34" charset="0"/>
              </a:rPr>
              <a:t>Masvnrarea</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26. Sales price vs </a:t>
            </a:r>
            <a:r>
              <a:rPr lang="en-US" sz="1800" b="0" i="0" u="none" strike="noStrike" baseline="0" dirty="0" err="1">
                <a:solidFill>
                  <a:srgbClr val="000000"/>
                </a:solidFill>
                <a:latin typeface="Calibri" panose="020F0502020204030204" pitchFamily="34" charset="0"/>
              </a:rPr>
              <a:t>ExterQual</a:t>
            </a:r>
            <a:r>
              <a:rPr lang="en-US" sz="1800" b="0" i="0" u="none" strike="noStrike" baseline="0" dirty="0">
                <a:solidFill>
                  <a:srgbClr val="000000"/>
                </a:solidFill>
                <a:latin typeface="Calibri" panose="020F0502020204030204" pitchFamily="34" charset="0"/>
              </a:rPr>
              <a:t> in this 0 is having high sale price. </a:t>
            </a:r>
          </a:p>
          <a:p>
            <a:r>
              <a:rPr lang="en-US" sz="1800" b="0" i="0" u="none" strike="noStrike" baseline="0" dirty="0">
                <a:solidFill>
                  <a:srgbClr val="000000"/>
                </a:solidFill>
                <a:latin typeface="Calibri" panose="020F0502020204030204" pitchFamily="34" charset="0"/>
              </a:rPr>
              <a:t>27. Sales price vs </a:t>
            </a:r>
            <a:r>
              <a:rPr lang="en-US" sz="1800" b="0" i="0" u="none" strike="noStrike" baseline="0" dirty="0" err="1">
                <a:solidFill>
                  <a:srgbClr val="000000"/>
                </a:solidFill>
                <a:latin typeface="Calibri" panose="020F0502020204030204" pitchFamily="34" charset="0"/>
              </a:rPr>
              <a:t>Extercond</a:t>
            </a:r>
            <a:r>
              <a:rPr lang="en-US" sz="1800" b="0" i="0" u="none" strike="noStrike" baseline="0" dirty="0">
                <a:solidFill>
                  <a:srgbClr val="000000"/>
                </a:solidFill>
                <a:latin typeface="Calibri" panose="020F0502020204030204" pitchFamily="34" charset="0"/>
              </a:rPr>
              <a:t> in there are 0 is having high sale price. </a:t>
            </a:r>
          </a:p>
          <a:p>
            <a:r>
              <a:rPr lang="en-US" sz="1800" b="0" i="0" u="none" strike="noStrike" baseline="0" dirty="0">
                <a:solidFill>
                  <a:srgbClr val="000000"/>
                </a:solidFill>
                <a:latin typeface="Calibri" panose="020F0502020204030204" pitchFamily="34" charset="0"/>
              </a:rPr>
              <a:t>28. Sales price vs Foundation there are 2 type of foundation is having high sale price. </a:t>
            </a:r>
          </a:p>
          <a:p>
            <a:r>
              <a:rPr lang="en-US" sz="1800" b="0" i="0" u="none" strike="noStrike" baseline="0" dirty="0">
                <a:solidFill>
                  <a:srgbClr val="000000"/>
                </a:solidFill>
                <a:latin typeface="Calibri" panose="020F0502020204030204" pitchFamily="34" charset="0"/>
              </a:rPr>
              <a:t>29. Sales price vs </a:t>
            </a:r>
            <a:r>
              <a:rPr lang="en-US" sz="1800" b="0" i="0" u="none" strike="noStrike" baseline="0" dirty="0" err="1">
                <a:solidFill>
                  <a:srgbClr val="000000"/>
                </a:solidFill>
                <a:latin typeface="Calibri" panose="020F0502020204030204" pitchFamily="34" charset="0"/>
              </a:rPr>
              <a:t>BsmtQual</a:t>
            </a:r>
            <a:r>
              <a:rPr lang="en-US" sz="1800" b="0" i="0" u="none" strike="noStrike" baseline="0" dirty="0">
                <a:solidFill>
                  <a:srgbClr val="000000"/>
                </a:solidFill>
                <a:latin typeface="Calibri" panose="020F0502020204030204" pitchFamily="34" charset="0"/>
              </a:rPr>
              <a:t> there are 0 </a:t>
            </a:r>
            <a:r>
              <a:rPr lang="en-US" sz="1800" b="0" i="0" u="none" strike="noStrike" baseline="0" dirty="0" err="1">
                <a:solidFill>
                  <a:srgbClr val="000000"/>
                </a:solidFill>
                <a:latin typeface="Calibri" panose="020F0502020204030204" pitchFamily="34" charset="0"/>
              </a:rPr>
              <a:t>BsmtQual</a:t>
            </a:r>
            <a:r>
              <a:rPr lang="en-US" sz="1800" b="0" i="0" u="none" strike="noStrike" baseline="0" dirty="0">
                <a:solidFill>
                  <a:srgbClr val="000000"/>
                </a:solidFill>
                <a:latin typeface="Calibri" panose="020F0502020204030204" pitchFamily="34" charset="0"/>
              </a:rPr>
              <a:t> having high sale price. </a:t>
            </a:r>
          </a:p>
          <a:p>
            <a:r>
              <a:rPr lang="en-US" sz="1800" b="0" i="0" u="none" strike="noStrike" baseline="0" dirty="0">
                <a:solidFill>
                  <a:srgbClr val="000000"/>
                </a:solidFill>
                <a:latin typeface="Calibri" panose="020F0502020204030204" pitchFamily="34" charset="0"/>
              </a:rPr>
              <a:t>30. Sales price vs </a:t>
            </a:r>
            <a:r>
              <a:rPr lang="en-US" sz="1800" b="0" i="0" u="none" strike="noStrike" baseline="0" dirty="0" err="1">
                <a:solidFill>
                  <a:srgbClr val="000000"/>
                </a:solidFill>
                <a:latin typeface="Calibri" panose="020F0502020204030204" pitchFamily="34" charset="0"/>
              </a:rPr>
              <a:t>BsmtCond</a:t>
            </a:r>
            <a:r>
              <a:rPr lang="en-US" sz="1800" b="0" i="0" u="none" strike="noStrike" baseline="0" dirty="0">
                <a:solidFill>
                  <a:srgbClr val="000000"/>
                </a:solidFill>
                <a:latin typeface="Calibri" panose="020F0502020204030204" pitchFamily="34" charset="0"/>
              </a:rPr>
              <a:t> there are 1 type of </a:t>
            </a:r>
            <a:r>
              <a:rPr lang="en-US" sz="1800" b="0" i="0" u="none" strike="noStrike" baseline="0" dirty="0" err="1">
                <a:solidFill>
                  <a:srgbClr val="000000"/>
                </a:solidFill>
                <a:latin typeface="Calibri" panose="020F0502020204030204" pitchFamily="34" charset="0"/>
              </a:rPr>
              <a:t>BsmtCond</a:t>
            </a:r>
            <a:r>
              <a:rPr lang="en-US" sz="1800" b="0" i="0" u="none" strike="noStrike" baseline="0" dirty="0">
                <a:solidFill>
                  <a:srgbClr val="000000"/>
                </a:solidFill>
                <a:latin typeface="Calibri" panose="020F0502020204030204" pitchFamily="34" charset="0"/>
              </a:rPr>
              <a:t> is having high sale price. </a:t>
            </a:r>
          </a:p>
          <a:p>
            <a:r>
              <a:rPr lang="en-US" sz="1800" b="0" i="0" u="none" strike="noStrike" baseline="0" dirty="0">
                <a:solidFill>
                  <a:srgbClr val="000000"/>
                </a:solidFill>
                <a:latin typeface="Calibri" panose="020F0502020204030204" pitchFamily="34" charset="0"/>
              </a:rPr>
              <a:t>31. Sales price vs </a:t>
            </a:r>
            <a:r>
              <a:rPr lang="en-US" sz="1800" b="0" i="0" u="none" strike="noStrike" baseline="0" dirty="0" err="1">
                <a:solidFill>
                  <a:srgbClr val="000000"/>
                </a:solidFill>
                <a:latin typeface="Calibri" panose="020F0502020204030204" pitchFamily="34" charset="0"/>
              </a:rPr>
              <a:t>BsmtExposure</a:t>
            </a:r>
            <a:r>
              <a:rPr lang="en-US" sz="1800" b="0" i="0" u="none" strike="noStrike" baseline="0" dirty="0">
                <a:solidFill>
                  <a:srgbClr val="000000"/>
                </a:solidFill>
                <a:latin typeface="Calibri" panose="020F0502020204030204" pitchFamily="34" charset="0"/>
              </a:rPr>
              <a:t> there are 1 type of </a:t>
            </a:r>
            <a:r>
              <a:rPr lang="en-US" sz="1800" b="0" i="0" u="none" strike="noStrike" baseline="0" dirty="0" err="1">
                <a:solidFill>
                  <a:srgbClr val="000000"/>
                </a:solidFill>
                <a:latin typeface="Calibri" panose="020F0502020204030204" pitchFamily="34" charset="0"/>
              </a:rPr>
              <a:t>BsmtExposure</a:t>
            </a:r>
            <a:r>
              <a:rPr lang="en-US" sz="1800" b="0" i="0" u="none" strike="noStrike" baseline="0" dirty="0">
                <a:solidFill>
                  <a:srgbClr val="000000"/>
                </a:solidFill>
                <a:latin typeface="Calibri" panose="020F0502020204030204" pitchFamily="34" charset="0"/>
              </a:rPr>
              <a:t> having high sale price. </a:t>
            </a:r>
          </a:p>
          <a:p>
            <a:r>
              <a:rPr lang="en-US" sz="1800" b="0" i="0" u="none" strike="noStrike" baseline="0" dirty="0">
                <a:solidFill>
                  <a:srgbClr val="000000"/>
                </a:solidFill>
                <a:latin typeface="Calibri" panose="020F0502020204030204" pitchFamily="34" charset="0"/>
              </a:rPr>
              <a:t>32. Sales price vs Bsmtfintype1 there are 2 is having high sale price. </a:t>
            </a:r>
          </a:p>
          <a:p>
            <a:r>
              <a:rPr lang="en-US" sz="1800" b="0" i="0" u="none" strike="noStrike" baseline="0" dirty="0">
                <a:solidFill>
                  <a:srgbClr val="000000"/>
                </a:solidFill>
                <a:latin typeface="Calibri" panose="020F0502020204030204" pitchFamily="34" charset="0"/>
              </a:rPr>
              <a:t>33. Sales price vs </a:t>
            </a:r>
            <a:r>
              <a:rPr lang="en-US" sz="1800" b="0" i="0" u="none" strike="noStrike" baseline="0" dirty="0" err="1">
                <a:solidFill>
                  <a:srgbClr val="000000"/>
                </a:solidFill>
                <a:latin typeface="Calibri" panose="020F0502020204030204" pitchFamily="34" charset="0"/>
              </a:rPr>
              <a:t>Bsmitfinsf</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34. Sales price vs Bsmtfintype1 there are 0 and 2 is having high sale price. </a:t>
            </a:r>
          </a:p>
          <a:p>
            <a:r>
              <a:rPr lang="en-US" sz="1800" b="0" i="0" u="none" strike="noStrike" baseline="0" dirty="0">
                <a:solidFill>
                  <a:srgbClr val="000000"/>
                </a:solidFill>
                <a:latin typeface="Calibri" panose="020F0502020204030204" pitchFamily="34" charset="0"/>
              </a:rPr>
              <a:t>35. Sales price vs Bsmitfinsf2 </a:t>
            </a:r>
          </a:p>
          <a:p>
            <a:r>
              <a:rPr lang="en-US" sz="1800" b="0" i="0" u="none" strike="noStrike" baseline="0" dirty="0">
                <a:solidFill>
                  <a:srgbClr val="000000"/>
                </a:solidFill>
                <a:latin typeface="Calibri" panose="020F0502020204030204" pitchFamily="34" charset="0"/>
              </a:rPr>
              <a:t>36. Sales price vs </a:t>
            </a:r>
            <a:r>
              <a:rPr lang="en-US" sz="1800" b="0" i="0" u="none" strike="noStrike" baseline="0" dirty="0" err="1">
                <a:solidFill>
                  <a:srgbClr val="000000"/>
                </a:solidFill>
                <a:latin typeface="Calibri" panose="020F0502020204030204" pitchFamily="34" charset="0"/>
              </a:rPr>
              <a:t>BsmtUnfsf</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37. Sales price vs </a:t>
            </a:r>
            <a:r>
              <a:rPr lang="en-US" sz="1800" b="0" i="0" u="none" strike="noStrike" baseline="0" dirty="0" err="1">
                <a:solidFill>
                  <a:srgbClr val="000000"/>
                </a:solidFill>
                <a:latin typeface="Calibri" panose="020F0502020204030204" pitchFamily="34" charset="0"/>
              </a:rPr>
              <a:t>TotalBsmtSf</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38. Sales price vs Heating there are 1 and 2 is having high sale price. </a:t>
            </a:r>
          </a:p>
          <a:p>
            <a:r>
              <a:rPr lang="en-US" sz="1800" b="0" i="0" u="none" strike="noStrike" baseline="0" dirty="0">
                <a:solidFill>
                  <a:srgbClr val="000000"/>
                </a:solidFill>
                <a:latin typeface="Calibri" panose="020F0502020204030204" pitchFamily="34" charset="0"/>
              </a:rPr>
              <a:t>39. Sales price vs </a:t>
            </a:r>
            <a:r>
              <a:rPr lang="en-US" sz="1800" b="0" i="0" u="none" strike="noStrike" baseline="0" dirty="0" err="1">
                <a:solidFill>
                  <a:srgbClr val="000000"/>
                </a:solidFill>
                <a:latin typeface="Calibri" panose="020F0502020204030204" pitchFamily="34" charset="0"/>
              </a:rPr>
              <a:t>HeatingQC</a:t>
            </a:r>
            <a:r>
              <a:rPr lang="en-US" sz="1800" b="0" i="0" u="none" strike="noStrike" baseline="0" dirty="0">
                <a:solidFill>
                  <a:srgbClr val="000000"/>
                </a:solidFill>
                <a:latin typeface="Calibri" panose="020F0502020204030204" pitchFamily="34" charset="0"/>
              </a:rPr>
              <a:t> there are 0 type is having high sale price. </a:t>
            </a:r>
          </a:p>
          <a:p>
            <a:r>
              <a:rPr lang="en-US" sz="1800" b="0" i="0" u="none" strike="noStrike" baseline="0" dirty="0">
                <a:solidFill>
                  <a:srgbClr val="000000"/>
                </a:solidFill>
                <a:latin typeface="Calibri" panose="020F0502020204030204" pitchFamily="34" charset="0"/>
              </a:rPr>
              <a:t>40. Sales price vs </a:t>
            </a:r>
            <a:r>
              <a:rPr lang="en-US" sz="1800" b="0" i="0" u="none" strike="noStrike" baseline="0" dirty="0" err="1">
                <a:solidFill>
                  <a:srgbClr val="000000"/>
                </a:solidFill>
                <a:latin typeface="Calibri" panose="020F0502020204030204" pitchFamily="34" charset="0"/>
              </a:rPr>
              <a:t>CentalAir</a:t>
            </a:r>
            <a:r>
              <a:rPr lang="en-US" sz="1800" b="0" i="0" u="none" strike="noStrike" baseline="0" dirty="0">
                <a:solidFill>
                  <a:srgbClr val="000000"/>
                </a:solidFill>
                <a:latin typeface="Calibri" panose="020F0502020204030204" pitchFamily="34" charset="0"/>
              </a:rPr>
              <a:t> 1 means there are central air is having high sale price. </a:t>
            </a:r>
          </a:p>
          <a:p>
            <a:r>
              <a:rPr lang="en-US" sz="1800" b="0" i="0" u="none" strike="noStrike" baseline="0" dirty="0">
                <a:solidFill>
                  <a:srgbClr val="000000"/>
                </a:solidFill>
                <a:latin typeface="Calibri" panose="020F0502020204030204" pitchFamily="34" charset="0"/>
              </a:rPr>
              <a:t>41. Sales price vs Electrical there are 4th type of electrical is having high sale price. </a:t>
            </a:r>
          </a:p>
          <a:p>
            <a:r>
              <a:rPr lang="en-US" sz="1800" b="0" i="0" u="none" strike="noStrike" baseline="0" dirty="0">
                <a:solidFill>
                  <a:srgbClr val="000000"/>
                </a:solidFill>
                <a:latin typeface="Calibri" panose="020F0502020204030204" pitchFamily="34" charset="0"/>
              </a:rPr>
              <a:t>42. Sales price vs 1stFlrsf </a:t>
            </a:r>
            <a:endParaRPr lang="en-IN" sz="1600" dirty="0">
              <a:effectLst/>
            </a:endParaRPr>
          </a:p>
        </p:txBody>
      </p:sp>
    </p:spTree>
    <p:extLst>
      <p:ext uri="{BB962C8B-B14F-4D97-AF65-F5344CB8AC3E}">
        <p14:creationId xmlns:p14="http://schemas.microsoft.com/office/powerpoint/2010/main" val="317914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139C5-9F1D-AE23-1895-84374769DC94}"/>
              </a:ext>
            </a:extLst>
          </p:cNvPr>
          <p:cNvSpPr txBox="1"/>
          <p:nvPr/>
        </p:nvSpPr>
        <p:spPr>
          <a:xfrm>
            <a:off x="162128" y="145917"/>
            <a:ext cx="11867744" cy="5909310"/>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43. Sales price vs 2ndFlrsf </a:t>
            </a:r>
          </a:p>
          <a:p>
            <a:r>
              <a:rPr lang="en-US" sz="1800" b="0" i="0" u="none" strike="noStrike" baseline="0" dirty="0">
                <a:solidFill>
                  <a:srgbClr val="000000"/>
                </a:solidFill>
                <a:latin typeface="Calibri" panose="020F0502020204030204" pitchFamily="34" charset="0"/>
              </a:rPr>
              <a:t>44. Sales price vs </a:t>
            </a:r>
            <a:r>
              <a:rPr lang="en-US" sz="1800" b="0" i="0" u="none" strike="noStrike" baseline="0" dirty="0" err="1">
                <a:solidFill>
                  <a:srgbClr val="000000"/>
                </a:solidFill>
                <a:latin typeface="Calibri" panose="020F0502020204030204" pitchFamily="34" charset="0"/>
              </a:rPr>
              <a:t>LowQualsf</a:t>
            </a:r>
            <a:r>
              <a:rPr lang="en-US" sz="1800" b="0" i="0" u="none" strike="noStrike" baseline="0" dirty="0">
                <a:solidFill>
                  <a:srgbClr val="000000"/>
                </a:solidFill>
                <a:latin typeface="Calibri" panose="020F0502020204030204" pitchFamily="34" charset="0"/>
              </a:rPr>
              <a:t> is having high price if there are 72. </a:t>
            </a:r>
          </a:p>
          <a:p>
            <a:r>
              <a:rPr lang="en-US" sz="1800" b="0" i="0" u="none" strike="noStrike" baseline="0" dirty="0">
                <a:solidFill>
                  <a:srgbClr val="000000"/>
                </a:solidFill>
                <a:latin typeface="Calibri" panose="020F0502020204030204" pitchFamily="34" charset="0"/>
              </a:rPr>
              <a:t>45. Sales price vs </a:t>
            </a:r>
            <a:r>
              <a:rPr lang="en-US" sz="1800" b="0" i="0" u="none" strike="noStrike" baseline="0" dirty="0" err="1">
                <a:solidFill>
                  <a:srgbClr val="000000"/>
                </a:solidFill>
                <a:latin typeface="Calibri" panose="020F0502020204030204" pitchFamily="34" charset="0"/>
              </a:rPr>
              <a:t>Grlivarea</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46. Sales price vs </a:t>
            </a:r>
            <a:r>
              <a:rPr lang="en-US" sz="1800" b="0" i="0" u="none" strike="noStrike" baseline="0" dirty="0" err="1">
                <a:solidFill>
                  <a:srgbClr val="000000"/>
                </a:solidFill>
                <a:latin typeface="Calibri" panose="020F0502020204030204" pitchFamily="34" charset="0"/>
              </a:rPr>
              <a:t>BsmtFullBath</a:t>
            </a:r>
            <a:r>
              <a:rPr lang="en-US" sz="1800" b="0" i="0" u="none" strike="noStrike" baseline="0" dirty="0">
                <a:solidFill>
                  <a:srgbClr val="000000"/>
                </a:solidFill>
                <a:latin typeface="Calibri" panose="020F0502020204030204" pitchFamily="34" charset="0"/>
              </a:rPr>
              <a:t> is having high sale price if it is 1 and 2. </a:t>
            </a:r>
          </a:p>
          <a:p>
            <a:r>
              <a:rPr lang="en-US" sz="1800" b="0" i="0" u="none" strike="noStrike" baseline="0" dirty="0">
                <a:solidFill>
                  <a:srgbClr val="000000"/>
                </a:solidFill>
                <a:latin typeface="Calibri" panose="020F0502020204030204" pitchFamily="34" charset="0"/>
              </a:rPr>
              <a:t>47. Sales price vs </a:t>
            </a:r>
            <a:r>
              <a:rPr lang="en-US" sz="1800" b="0" i="0" u="none" strike="noStrike" baseline="0" dirty="0" err="1">
                <a:solidFill>
                  <a:srgbClr val="000000"/>
                </a:solidFill>
                <a:latin typeface="Calibri" panose="020F0502020204030204" pitchFamily="34" charset="0"/>
              </a:rPr>
              <a:t>BsmtHalfBath</a:t>
            </a:r>
            <a:r>
              <a:rPr lang="en-US" sz="1800" b="0" i="0" u="none" strike="noStrike" baseline="0" dirty="0">
                <a:solidFill>
                  <a:srgbClr val="000000"/>
                </a:solidFill>
                <a:latin typeface="Calibri" panose="020F0502020204030204" pitchFamily="34" charset="0"/>
              </a:rPr>
              <a:t> is having high sale price if it is 0 and 1. </a:t>
            </a:r>
          </a:p>
          <a:p>
            <a:r>
              <a:rPr lang="en-US" sz="1800" b="0" i="0" u="none" strike="noStrike" baseline="0" dirty="0">
                <a:solidFill>
                  <a:srgbClr val="000000"/>
                </a:solidFill>
                <a:latin typeface="Calibri" panose="020F0502020204030204" pitchFamily="34" charset="0"/>
              </a:rPr>
              <a:t>48. Sales price vs </a:t>
            </a:r>
            <a:r>
              <a:rPr lang="en-US" sz="1800" b="0" i="0" u="none" strike="noStrike" baseline="0" dirty="0" err="1">
                <a:solidFill>
                  <a:srgbClr val="000000"/>
                </a:solidFill>
                <a:latin typeface="Calibri" panose="020F0502020204030204" pitchFamily="34" charset="0"/>
              </a:rPr>
              <a:t>FullBath</a:t>
            </a:r>
            <a:r>
              <a:rPr lang="en-US" sz="1800" b="0" i="0" u="none" strike="noStrike" baseline="0" dirty="0">
                <a:solidFill>
                  <a:srgbClr val="000000"/>
                </a:solidFill>
                <a:latin typeface="Calibri" panose="020F0502020204030204" pitchFamily="34" charset="0"/>
              </a:rPr>
              <a:t> is having high price if it is 3. </a:t>
            </a:r>
          </a:p>
          <a:p>
            <a:r>
              <a:rPr lang="en-US" sz="1800" b="0" i="0" u="none" strike="noStrike" baseline="0" dirty="0">
                <a:solidFill>
                  <a:srgbClr val="000000"/>
                </a:solidFill>
                <a:latin typeface="Calibri" panose="020F0502020204030204" pitchFamily="34" charset="0"/>
              </a:rPr>
              <a:t>49. Sales price vs </a:t>
            </a:r>
            <a:r>
              <a:rPr lang="en-US" sz="1800" b="0" i="0" u="none" strike="noStrike" baseline="0" dirty="0" err="1">
                <a:solidFill>
                  <a:srgbClr val="000000"/>
                </a:solidFill>
                <a:latin typeface="Calibri" panose="020F0502020204030204" pitchFamily="34" charset="0"/>
              </a:rPr>
              <a:t>HalfBath</a:t>
            </a:r>
            <a:r>
              <a:rPr lang="en-US" sz="1800" b="0" i="0" u="none" strike="noStrike" baseline="0" dirty="0">
                <a:solidFill>
                  <a:srgbClr val="000000"/>
                </a:solidFill>
                <a:latin typeface="Calibri" panose="020F0502020204030204" pitchFamily="34" charset="0"/>
              </a:rPr>
              <a:t> is having high price if it is 1. </a:t>
            </a:r>
          </a:p>
          <a:p>
            <a:r>
              <a:rPr lang="en-US" sz="1800" b="0" i="0" u="none" strike="noStrike" baseline="0" dirty="0">
                <a:solidFill>
                  <a:srgbClr val="000000"/>
                </a:solidFill>
                <a:latin typeface="Calibri" panose="020F0502020204030204" pitchFamily="34" charset="0"/>
              </a:rPr>
              <a:t>50. Sales price vs </a:t>
            </a:r>
            <a:r>
              <a:rPr lang="en-US" sz="1800" b="0" i="0" u="none" strike="noStrike" baseline="0" dirty="0" err="1">
                <a:solidFill>
                  <a:srgbClr val="000000"/>
                </a:solidFill>
                <a:latin typeface="Calibri" panose="020F0502020204030204" pitchFamily="34" charset="0"/>
              </a:rPr>
              <a:t>BedroomAbvGr</a:t>
            </a:r>
            <a:r>
              <a:rPr lang="en-US" sz="1800" b="0" i="0" u="none" strike="noStrike" baseline="0" dirty="0">
                <a:solidFill>
                  <a:srgbClr val="000000"/>
                </a:solidFill>
                <a:latin typeface="Calibri" panose="020F0502020204030204" pitchFamily="34" charset="0"/>
              </a:rPr>
              <a:t> is having high price if it is 0,4 and 8. </a:t>
            </a:r>
          </a:p>
          <a:p>
            <a:r>
              <a:rPr lang="en-US" sz="1800" b="0" i="0" u="none" strike="noStrike" baseline="0" dirty="0">
                <a:solidFill>
                  <a:srgbClr val="000000"/>
                </a:solidFill>
                <a:latin typeface="Calibri" panose="020F0502020204030204" pitchFamily="34" charset="0"/>
              </a:rPr>
              <a:t>51. Sales price vs </a:t>
            </a:r>
            <a:r>
              <a:rPr lang="en-US" sz="1800" b="0" i="0" u="none" strike="noStrike" baseline="0" dirty="0" err="1">
                <a:solidFill>
                  <a:srgbClr val="000000"/>
                </a:solidFill>
                <a:latin typeface="Calibri" panose="020F0502020204030204" pitchFamily="34" charset="0"/>
              </a:rPr>
              <a:t>KitchenabvGr</a:t>
            </a:r>
            <a:r>
              <a:rPr lang="en-US" sz="1800" b="0" i="0" u="none" strike="noStrike" baseline="0" dirty="0">
                <a:solidFill>
                  <a:srgbClr val="000000"/>
                </a:solidFill>
                <a:latin typeface="Calibri" panose="020F0502020204030204" pitchFamily="34" charset="0"/>
              </a:rPr>
              <a:t> has high price if it is 1. </a:t>
            </a:r>
          </a:p>
          <a:p>
            <a:r>
              <a:rPr lang="en-US" sz="1800" b="0" i="0" u="none" strike="noStrike" baseline="0" dirty="0">
                <a:solidFill>
                  <a:srgbClr val="000000"/>
                </a:solidFill>
                <a:latin typeface="Calibri" panose="020F0502020204030204" pitchFamily="34" charset="0"/>
              </a:rPr>
              <a:t>52. Sales price vs </a:t>
            </a:r>
            <a:r>
              <a:rPr lang="en-US" sz="1800" b="0" i="0" u="none" strike="noStrike" baseline="0" dirty="0" err="1">
                <a:solidFill>
                  <a:srgbClr val="000000"/>
                </a:solidFill>
                <a:latin typeface="Calibri" panose="020F0502020204030204" pitchFamily="34" charset="0"/>
              </a:rPr>
              <a:t>KitchenQual</a:t>
            </a:r>
            <a:r>
              <a:rPr lang="en-US" sz="1800" b="0" i="0" u="none" strike="noStrike" baseline="0" dirty="0">
                <a:solidFill>
                  <a:srgbClr val="000000"/>
                </a:solidFill>
                <a:latin typeface="Calibri" panose="020F0502020204030204" pitchFamily="34" charset="0"/>
              </a:rPr>
              <a:t> having high price if it is 0. </a:t>
            </a:r>
          </a:p>
          <a:p>
            <a:r>
              <a:rPr lang="en-US" sz="1800" b="0" i="0" u="none" strike="noStrike" baseline="0" dirty="0">
                <a:solidFill>
                  <a:srgbClr val="000000"/>
                </a:solidFill>
                <a:latin typeface="Calibri" panose="020F0502020204030204" pitchFamily="34" charset="0"/>
              </a:rPr>
              <a:t>53. Sales price vs </a:t>
            </a:r>
            <a:r>
              <a:rPr lang="en-US" sz="1800" b="0" i="0" u="none" strike="noStrike" baseline="0" dirty="0" err="1">
                <a:solidFill>
                  <a:srgbClr val="000000"/>
                </a:solidFill>
                <a:latin typeface="Calibri" panose="020F0502020204030204" pitchFamily="34" charset="0"/>
              </a:rPr>
              <a:t>TotRmsabvGrd</a:t>
            </a:r>
            <a:r>
              <a:rPr lang="en-US" sz="1800" b="0" i="0" u="none" strike="noStrike" baseline="0" dirty="0">
                <a:solidFill>
                  <a:srgbClr val="000000"/>
                </a:solidFill>
                <a:latin typeface="Calibri" panose="020F0502020204030204" pitchFamily="34" charset="0"/>
              </a:rPr>
              <a:t> is having high price if it is 10 to 12. </a:t>
            </a:r>
          </a:p>
          <a:p>
            <a:r>
              <a:rPr lang="en-US" sz="1800" b="0" i="0" u="none" strike="noStrike" baseline="0" dirty="0">
                <a:solidFill>
                  <a:srgbClr val="000000"/>
                </a:solidFill>
                <a:latin typeface="Calibri" panose="020F0502020204030204" pitchFamily="34" charset="0"/>
              </a:rPr>
              <a:t>54. Sales price vs Functional 6,2 and 0 is having high sale price. </a:t>
            </a:r>
          </a:p>
          <a:p>
            <a:r>
              <a:rPr lang="en-US" sz="1800" b="0" i="0" u="none" strike="noStrike" baseline="0" dirty="0">
                <a:solidFill>
                  <a:srgbClr val="000000"/>
                </a:solidFill>
                <a:latin typeface="Calibri" panose="020F0502020204030204" pitchFamily="34" charset="0"/>
              </a:rPr>
              <a:t>55. Sales price vs Fireplaces is having high sale price if it is 3. </a:t>
            </a:r>
          </a:p>
          <a:p>
            <a:r>
              <a:rPr lang="en-US" sz="1800" b="0" i="0" u="none" strike="noStrike" baseline="0" dirty="0">
                <a:solidFill>
                  <a:srgbClr val="000000"/>
                </a:solidFill>
                <a:latin typeface="Calibri" panose="020F0502020204030204" pitchFamily="34" charset="0"/>
              </a:rPr>
              <a:t>56. Sales price vs </a:t>
            </a:r>
            <a:r>
              <a:rPr lang="en-US" sz="1800" b="0" i="0" u="none" strike="noStrike" baseline="0" dirty="0" err="1">
                <a:solidFill>
                  <a:srgbClr val="000000"/>
                </a:solidFill>
                <a:latin typeface="Calibri" panose="020F0502020204030204" pitchFamily="34" charset="0"/>
              </a:rPr>
              <a:t>GarageType</a:t>
            </a:r>
            <a:r>
              <a:rPr lang="en-US" sz="1800" b="0" i="0" u="none" strike="noStrike" baseline="0" dirty="0">
                <a:solidFill>
                  <a:srgbClr val="000000"/>
                </a:solidFill>
                <a:latin typeface="Calibri" panose="020F0502020204030204" pitchFamily="34" charset="0"/>
              </a:rPr>
              <a:t> is having high sale price if it is 3. </a:t>
            </a:r>
          </a:p>
          <a:p>
            <a:r>
              <a:rPr lang="en-US" sz="1800" b="0" i="0" u="none" strike="noStrike" baseline="0" dirty="0">
                <a:solidFill>
                  <a:srgbClr val="000000"/>
                </a:solidFill>
                <a:latin typeface="Calibri" panose="020F0502020204030204" pitchFamily="34" charset="0"/>
              </a:rPr>
              <a:t>57. Sales price vs </a:t>
            </a:r>
            <a:r>
              <a:rPr lang="en-US" sz="1800" b="0" i="0" u="none" strike="noStrike" baseline="0" dirty="0" err="1">
                <a:solidFill>
                  <a:srgbClr val="000000"/>
                </a:solidFill>
                <a:latin typeface="Calibri" panose="020F0502020204030204" pitchFamily="34" charset="0"/>
              </a:rPr>
              <a:t>GarageyrBuilt</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58. Sales price vs </a:t>
            </a:r>
            <a:r>
              <a:rPr lang="en-US" sz="1800" b="0" i="0" u="none" strike="noStrike" baseline="0" dirty="0" err="1">
                <a:solidFill>
                  <a:srgbClr val="000000"/>
                </a:solidFill>
                <a:latin typeface="Calibri" panose="020F0502020204030204" pitchFamily="34" charset="0"/>
              </a:rPr>
              <a:t>Garagefinish</a:t>
            </a:r>
            <a:r>
              <a:rPr lang="en-US" sz="1800" b="0" i="0" u="none" strike="noStrike" baseline="0" dirty="0">
                <a:solidFill>
                  <a:srgbClr val="000000"/>
                </a:solidFill>
                <a:latin typeface="Calibri" panose="020F0502020204030204" pitchFamily="34" charset="0"/>
              </a:rPr>
              <a:t> is having high sale price if it is 0. </a:t>
            </a:r>
          </a:p>
          <a:p>
            <a:r>
              <a:rPr lang="en-US" sz="1800" b="0" i="0" u="none" strike="noStrike" baseline="0" dirty="0">
                <a:solidFill>
                  <a:srgbClr val="000000"/>
                </a:solidFill>
                <a:latin typeface="Calibri" panose="020F0502020204030204" pitchFamily="34" charset="0"/>
              </a:rPr>
              <a:t>59. Sales price vs </a:t>
            </a:r>
            <a:r>
              <a:rPr lang="en-US" sz="1800" b="0" i="0" u="none" strike="noStrike" baseline="0" dirty="0" err="1">
                <a:solidFill>
                  <a:srgbClr val="000000"/>
                </a:solidFill>
                <a:latin typeface="Calibri" panose="020F0502020204030204" pitchFamily="34" charset="0"/>
              </a:rPr>
              <a:t>GarageCars</a:t>
            </a:r>
            <a:r>
              <a:rPr lang="en-US" sz="1800" b="0" i="0" u="none" strike="noStrike" baseline="0" dirty="0">
                <a:solidFill>
                  <a:srgbClr val="000000"/>
                </a:solidFill>
                <a:latin typeface="Calibri" panose="020F0502020204030204" pitchFamily="34" charset="0"/>
              </a:rPr>
              <a:t> is having high sale price if it is 3 car parking. </a:t>
            </a:r>
          </a:p>
          <a:p>
            <a:r>
              <a:rPr lang="en-US" sz="1800" b="0" i="0" u="none" strike="noStrike" baseline="0" dirty="0">
                <a:solidFill>
                  <a:srgbClr val="000000"/>
                </a:solidFill>
                <a:latin typeface="Calibri" panose="020F0502020204030204" pitchFamily="34" charset="0"/>
              </a:rPr>
              <a:t>60. Sales price vs </a:t>
            </a:r>
            <a:r>
              <a:rPr lang="en-US" sz="1800" b="0" i="0" u="none" strike="noStrike" baseline="0" dirty="0" err="1">
                <a:solidFill>
                  <a:srgbClr val="000000"/>
                </a:solidFill>
                <a:latin typeface="Calibri" panose="020F0502020204030204" pitchFamily="34" charset="0"/>
              </a:rPr>
              <a:t>Garagearea</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61. Sales price vs </a:t>
            </a:r>
            <a:r>
              <a:rPr lang="en-US" sz="1800" b="0" i="0" u="none" strike="noStrike" baseline="0" dirty="0" err="1">
                <a:solidFill>
                  <a:srgbClr val="000000"/>
                </a:solidFill>
                <a:latin typeface="Calibri" panose="020F0502020204030204" pitchFamily="34" charset="0"/>
              </a:rPr>
              <a:t>GarageQual</a:t>
            </a:r>
            <a:r>
              <a:rPr lang="en-US" sz="1800" b="0" i="0" u="none" strike="noStrike" baseline="0" dirty="0">
                <a:solidFill>
                  <a:srgbClr val="000000"/>
                </a:solidFill>
                <a:latin typeface="Calibri" panose="020F0502020204030204" pitchFamily="34" charset="0"/>
              </a:rPr>
              <a:t> is having high price if it is 0 and 2. </a:t>
            </a:r>
          </a:p>
          <a:p>
            <a:r>
              <a:rPr lang="en-US" sz="1800" b="0" i="0" u="none" strike="noStrike" baseline="0" dirty="0">
                <a:solidFill>
                  <a:srgbClr val="000000"/>
                </a:solidFill>
                <a:latin typeface="Calibri" panose="020F0502020204030204" pitchFamily="34" charset="0"/>
              </a:rPr>
              <a:t>62. Sales price vs </a:t>
            </a:r>
            <a:r>
              <a:rPr lang="en-US" sz="1800" b="0" i="0" u="none" strike="noStrike" baseline="0" dirty="0" err="1">
                <a:solidFill>
                  <a:srgbClr val="000000"/>
                </a:solidFill>
                <a:latin typeface="Calibri" panose="020F0502020204030204" pitchFamily="34" charset="0"/>
              </a:rPr>
              <a:t>Garagecond</a:t>
            </a:r>
            <a:r>
              <a:rPr lang="en-US" sz="1800" b="0" i="0" u="none" strike="noStrike" baseline="0" dirty="0">
                <a:solidFill>
                  <a:srgbClr val="000000"/>
                </a:solidFill>
                <a:latin typeface="Calibri" panose="020F0502020204030204" pitchFamily="34" charset="0"/>
              </a:rPr>
              <a:t> is having high price if it is 2 and 4. </a:t>
            </a:r>
          </a:p>
          <a:p>
            <a:r>
              <a:rPr lang="en-US" sz="1800" b="0" i="0" u="none" strike="noStrike" baseline="0" dirty="0">
                <a:solidFill>
                  <a:srgbClr val="000000"/>
                </a:solidFill>
                <a:latin typeface="Calibri" panose="020F0502020204030204" pitchFamily="34" charset="0"/>
              </a:rPr>
              <a:t>63. Sales price vs </a:t>
            </a:r>
            <a:r>
              <a:rPr lang="en-US" sz="1800" b="0" i="0" u="none" strike="noStrike" baseline="0" dirty="0" err="1">
                <a:solidFill>
                  <a:srgbClr val="000000"/>
                </a:solidFill>
                <a:latin typeface="Calibri" panose="020F0502020204030204" pitchFamily="34" charset="0"/>
              </a:rPr>
              <a:t>PavedDrive</a:t>
            </a:r>
            <a:r>
              <a:rPr lang="en-US" sz="1800" b="0" i="0" u="none" strike="noStrike" baseline="0" dirty="0">
                <a:solidFill>
                  <a:srgbClr val="000000"/>
                </a:solidFill>
                <a:latin typeface="Calibri" panose="020F0502020204030204" pitchFamily="34" charset="0"/>
              </a:rPr>
              <a:t> is having high sale price if it is 2. </a:t>
            </a:r>
            <a:endParaRPr lang="en-IN" sz="1600" dirty="0">
              <a:effectLst/>
            </a:endParaRPr>
          </a:p>
        </p:txBody>
      </p:sp>
    </p:spTree>
    <p:extLst>
      <p:ext uri="{BB962C8B-B14F-4D97-AF65-F5344CB8AC3E}">
        <p14:creationId xmlns:p14="http://schemas.microsoft.com/office/powerpoint/2010/main" val="100007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139C5-9F1D-AE23-1895-84374769DC94}"/>
              </a:ext>
            </a:extLst>
          </p:cNvPr>
          <p:cNvSpPr txBox="1"/>
          <p:nvPr/>
        </p:nvSpPr>
        <p:spPr>
          <a:xfrm>
            <a:off x="162128" y="603117"/>
            <a:ext cx="11867744" cy="3139321"/>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64. Sales price vs </a:t>
            </a:r>
            <a:r>
              <a:rPr lang="en-US" sz="1800" b="0" i="0" u="none" strike="noStrike" baseline="0" dirty="0" err="1">
                <a:solidFill>
                  <a:srgbClr val="000000"/>
                </a:solidFill>
                <a:latin typeface="Calibri" panose="020F0502020204030204" pitchFamily="34" charset="0"/>
              </a:rPr>
              <a:t>WoodDeskSf</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65. Sales price vs </a:t>
            </a:r>
            <a:r>
              <a:rPr lang="en-US" sz="1800" b="0" i="0" u="none" strike="noStrike" baseline="0" dirty="0" err="1">
                <a:solidFill>
                  <a:srgbClr val="000000"/>
                </a:solidFill>
                <a:latin typeface="Calibri" panose="020F0502020204030204" pitchFamily="34" charset="0"/>
              </a:rPr>
              <a:t>OpenporchSF</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66. Sales price vs </a:t>
            </a:r>
            <a:r>
              <a:rPr lang="en-US" sz="1800" b="0" i="0" u="none" strike="noStrike" baseline="0" dirty="0" err="1">
                <a:solidFill>
                  <a:srgbClr val="000000"/>
                </a:solidFill>
                <a:latin typeface="Calibri" panose="020F0502020204030204" pitchFamily="34" charset="0"/>
              </a:rPr>
              <a:t>EnclosedPorch</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67. Sales price vs 3SsnPorch is having high sale price if it is 30 and 15. </a:t>
            </a:r>
          </a:p>
          <a:p>
            <a:r>
              <a:rPr lang="en-US" sz="1800" b="0" i="0" u="none" strike="noStrike" baseline="0" dirty="0">
                <a:solidFill>
                  <a:srgbClr val="000000"/>
                </a:solidFill>
                <a:latin typeface="Calibri" panose="020F0502020204030204" pitchFamily="34" charset="0"/>
              </a:rPr>
              <a:t>68. Sales price vs </a:t>
            </a:r>
            <a:r>
              <a:rPr lang="en-US" sz="1800" b="0" i="0" u="none" strike="noStrike" baseline="0" dirty="0" err="1">
                <a:solidFill>
                  <a:srgbClr val="000000"/>
                </a:solidFill>
                <a:latin typeface="Calibri" panose="020F0502020204030204" pitchFamily="34" charset="0"/>
              </a:rPr>
              <a:t>ScreenPorch</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69. Sales price vs </a:t>
            </a:r>
            <a:r>
              <a:rPr lang="en-US" sz="1800" b="0" i="0" u="none" strike="noStrike" baseline="0" dirty="0" err="1">
                <a:solidFill>
                  <a:srgbClr val="000000"/>
                </a:solidFill>
                <a:latin typeface="Calibri" panose="020F0502020204030204" pitchFamily="34" charset="0"/>
              </a:rPr>
              <a:t>PoolArea</a:t>
            </a:r>
            <a:r>
              <a:rPr lang="en-US" sz="1800" b="0" i="0" u="none" strike="noStrike" baseline="0" dirty="0">
                <a:solidFill>
                  <a:srgbClr val="000000"/>
                </a:solidFill>
                <a:latin typeface="Calibri" panose="020F0502020204030204" pitchFamily="34" charset="0"/>
              </a:rPr>
              <a:t> is having high sale price if it is 555. </a:t>
            </a:r>
          </a:p>
          <a:p>
            <a:r>
              <a:rPr lang="en-US" sz="1800" b="0" i="0" u="none" strike="noStrike" baseline="0" dirty="0">
                <a:solidFill>
                  <a:srgbClr val="000000"/>
                </a:solidFill>
                <a:latin typeface="Calibri" panose="020F0502020204030204" pitchFamily="34" charset="0"/>
              </a:rPr>
              <a:t>70. Sales price vs </a:t>
            </a:r>
            <a:r>
              <a:rPr lang="en-US" sz="1800" b="0" i="0" u="none" strike="noStrike" baseline="0" dirty="0" err="1">
                <a:solidFill>
                  <a:srgbClr val="000000"/>
                </a:solidFill>
                <a:latin typeface="Calibri" panose="020F0502020204030204" pitchFamily="34" charset="0"/>
              </a:rPr>
              <a:t>MiscVal</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71. Sales price vs </a:t>
            </a:r>
            <a:r>
              <a:rPr lang="en-US" sz="1800" b="0" i="0" u="none" strike="noStrike" baseline="0" dirty="0" err="1">
                <a:solidFill>
                  <a:srgbClr val="000000"/>
                </a:solidFill>
                <a:latin typeface="Calibri" panose="020F0502020204030204" pitchFamily="34" charset="0"/>
              </a:rPr>
              <a:t>MoSold</a:t>
            </a:r>
            <a:r>
              <a:rPr lang="en-US" sz="1800" b="0" i="0" u="none" strike="noStrike" baseline="0" dirty="0">
                <a:solidFill>
                  <a:srgbClr val="000000"/>
                </a:solidFill>
                <a:latin typeface="Calibri" panose="020F0502020204030204" pitchFamily="34" charset="0"/>
              </a:rPr>
              <a:t> is having high sale price if it is 9 and 7. </a:t>
            </a:r>
          </a:p>
          <a:p>
            <a:r>
              <a:rPr lang="en-US" sz="1800" b="0" i="0" u="none" strike="noStrike" baseline="0" dirty="0">
                <a:solidFill>
                  <a:srgbClr val="000000"/>
                </a:solidFill>
                <a:latin typeface="Calibri" panose="020F0502020204030204" pitchFamily="34" charset="0"/>
              </a:rPr>
              <a:t>72. Sales price vs </a:t>
            </a:r>
            <a:r>
              <a:rPr lang="en-US" sz="1800" b="0" i="0" u="none" strike="noStrike" baseline="0" dirty="0" err="1">
                <a:solidFill>
                  <a:srgbClr val="000000"/>
                </a:solidFill>
                <a:latin typeface="Calibri" panose="020F0502020204030204" pitchFamily="34" charset="0"/>
              </a:rPr>
              <a:t>YrSold</a:t>
            </a:r>
            <a:r>
              <a:rPr lang="en-US" sz="1800" b="0" i="0" u="none" strike="noStrike" baseline="0" dirty="0">
                <a:solidFill>
                  <a:srgbClr val="000000"/>
                </a:solidFill>
                <a:latin typeface="Calibri" panose="020F0502020204030204" pitchFamily="34" charset="0"/>
              </a:rPr>
              <a:t> is having high sale price if it is 2006,2007 </a:t>
            </a:r>
          </a:p>
          <a:p>
            <a:r>
              <a:rPr lang="en-US" sz="1800" b="0" i="0" u="none" strike="noStrike" baseline="0" dirty="0">
                <a:solidFill>
                  <a:srgbClr val="000000"/>
                </a:solidFill>
                <a:latin typeface="Calibri" panose="020F0502020204030204" pitchFamily="34" charset="0"/>
              </a:rPr>
              <a:t>73. Sales price vs </a:t>
            </a:r>
            <a:r>
              <a:rPr lang="en-US" sz="1800" b="0" i="0" u="none" strike="noStrike" baseline="0" dirty="0" err="1">
                <a:solidFill>
                  <a:srgbClr val="000000"/>
                </a:solidFill>
                <a:latin typeface="Calibri" panose="020F0502020204030204" pitchFamily="34" charset="0"/>
              </a:rPr>
              <a:t>SaleType</a:t>
            </a:r>
            <a:r>
              <a:rPr lang="en-US" sz="1800" b="0" i="0" u="none" strike="noStrike" baseline="0" dirty="0">
                <a:solidFill>
                  <a:srgbClr val="000000"/>
                </a:solidFill>
                <a:latin typeface="Calibri" panose="020F0502020204030204" pitchFamily="34" charset="0"/>
              </a:rPr>
              <a:t> is having high sale price if it is 2 and 6. </a:t>
            </a:r>
          </a:p>
          <a:p>
            <a:r>
              <a:rPr lang="en-US" sz="1800" b="0" i="0" u="none" strike="noStrike" baseline="0" dirty="0">
                <a:solidFill>
                  <a:srgbClr val="000000"/>
                </a:solidFill>
                <a:latin typeface="Calibri" panose="020F0502020204030204" pitchFamily="34" charset="0"/>
              </a:rPr>
              <a:t>74. Sales price vs </a:t>
            </a:r>
            <a:r>
              <a:rPr lang="en-US" sz="1800" b="0" i="0" u="none" strike="noStrike" baseline="0" dirty="0" err="1">
                <a:solidFill>
                  <a:srgbClr val="000000"/>
                </a:solidFill>
                <a:latin typeface="Calibri" panose="020F0502020204030204" pitchFamily="34" charset="0"/>
              </a:rPr>
              <a:t>SaleCondition</a:t>
            </a:r>
            <a:r>
              <a:rPr lang="en-US" sz="1800" b="0" i="0" u="none" strike="noStrike" baseline="0" dirty="0">
                <a:solidFill>
                  <a:srgbClr val="000000"/>
                </a:solidFill>
                <a:latin typeface="Calibri" panose="020F0502020204030204" pitchFamily="34" charset="0"/>
              </a:rPr>
              <a:t> is having high sale price if it is 5. </a:t>
            </a:r>
            <a:endParaRPr lang="en-IN" sz="1600" dirty="0">
              <a:effectLst/>
            </a:endParaRPr>
          </a:p>
        </p:txBody>
      </p:sp>
    </p:spTree>
    <p:extLst>
      <p:ext uri="{BB962C8B-B14F-4D97-AF65-F5344CB8AC3E}">
        <p14:creationId xmlns:p14="http://schemas.microsoft.com/office/powerpoint/2010/main" val="284154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5EE1-04E6-F5C2-979B-707AE6928844}"/>
              </a:ext>
            </a:extLst>
          </p:cNvPr>
          <p:cNvSpPr>
            <a:spLocks noGrp="1"/>
          </p:cNvSpPr>
          <p:nvPr>
            <p:ph type="title"/>
          </p:nvPr>
        </p:nvSpPr>
        <p:spPr/>
        <p:txBody>
          <a:bodyPr/>
          <a:lstStyle/>
          <a:p>
            <a:r>
              <a:rPr lang="en-IN" dirty="0"/>
              <a:t>Multivariate Analysis</a:t>
            </a:r>
          </a:p>
        </p:txBody>
      </p:sp>
      <p:sp>
        <p:nvSpPr>
          <p:cNvPr id="3" name="Text Placeholder 2">
            <a:extLst>
              <a:ext uri="{FF2B5EF4-FFF2-40B4-BE49-F238E27FC236}">
                <a16:creationId xmlns:a16="http://schemas.microsoft.com/office/drawing/2014/main" id="{1DC4F850-A681-7DAC-63EB-78E5CA22F578}"/>
              </a:ext>
            </a:extLst>
          </p:cNvPr>
          <p:cNvSpPr>
            <a:spLocks noGrp="1"/>
          </p:cNvSpPr>
          <p:nvPr>
            <p:ph type="body" idx="1"/>
          </p:nvPr>
        </p:nvSpPr>
        <p:spPr/>
        <p:txBody>
          <a:bodyPr/>
          <a:lstStyle/>
          <a:p>
            <a:r>
              <a:rPr lang="en-IN" dirty="0"/>
              <a:t>Multivariate analysis we use heat map.</a:t>
            </a:r>
          </a:p>
          <a:p>
            <a:r>
              <a:rPr lang="en-IN" dirty="0"/>
              <a:t>There are some relationships with our target variable.</a:t>
            </a:r>
          </a:p>
        </p:txBody>
      </p:sp>
    </p:spTree>
    <p:extLst>
      <p:ext uri="{BB962C8B-B14F-4D97-AF65-F5344CB8AC3E}">
        <p14:creationId xmlns:p14="http://schemas.microsoft.com/office/powerpoint/2010/main" val="396646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139C5-9F1D-AE23-1895-84374769DC94}"/>
              </a:ext>
            </a:extLst>
          </p:cNvPr>
          <p:cNvSpPr txBox="1"/>
          <p:nvPr/>
        </p:nvSpPr>
        <p:spPr>
          <a:xfrm>
            <a:off x="162128" y="603117"/>
            <a:ext cx="11867744" cy="4801314"/>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1. Sales price vs </a:t>
            </a:r>
            <a:r>
              <a:rPr lang="en-US" sz="1800" b="0" i="0" u="none" strike="noStrike" baseline="0" dirty="0" err="1">
                <a:solidFill>
                  <a:srgbClr val="000000"/>
                </a:solidFill>
                <a:latin typeface="Calibri" panose="020F0502020204030204" pitchFamily="34" charset="0"/>
              </a:rPr>
              <a:t>LotFrontage</a:t>
            </a:r>
            <a:r>
              <a:rPr lang="en-US" sz="1800" b="0" i="0" u="none" strike="noStrike" baseline="0" dirty="0">
                <a:solidFill>
                  <a:srgbClr val="000000"/>
                </a:solidFill>
                <a:latin typeface="Calibri" panose="020F0502020204030204" pitchFamily="34" charset="0"/>
              </a:rPr>
              <a:t> this is positively correlate. </a:t>
            </a:r>
          </a:p>
          <a:p>
            <a:r>
              <a:rPr lang="en-US" sz="1800" b="0" i="0" u="none" strike="noStrike" baseline="0" dirty="0">
                <a:solidFill>
                  <a:srgbClr val="000000"/>
                </a:solidFill>
                <a:latin typeface="Calibri" panose="020F0502020204030204" pitchFamily="34" charset="0"/>
              </a:rPr>
              <a:t>2. Sales price vs </a:t>
            </a:r>
            <a:r>
              <a:rPr lang="en-US" sz="1800" b="0" i="0" u="none" strike="noStrike" baseline="0" dirty="0" err="1">
                <a:solidFill>
                  <a:srgbClr val="000000"/>
                </a:solidFill>
                <a:latin typeface="Calibri" panose="020F0502020204030204" pitchFamily="34" charset="0"/>
              </a:rPr>
              <a:t>OverallQual</a:t>
            </a:r>
            <a:r>
              <a:rPr lang="en-US" sz="1800" b="0" i="0" u="none" strike="noStrike" baseline="0" dirty="0">
                <a:solidFill>
                  <a:srgbClr val="000000"/>
                </a:solidFill>
                <a:latin typeface="Calibri" panose="020F0502020204030204" pitchFamily="34" charset="0"/>
              </a:rPr>
              <a:t> this is positively correlate. </a:t>
            </a:r>
          </a:p>
          <a:p>
            <a:r>
              <a:rPr lang="en-US" sz="1800" b="0" i="0" u="none" strike="noStrike" baseline="0" dirty="0">
                <a:solidFill>
                  <a:srgbClr val="000000"/>
                </a:solidFill>
                <a:latin typeface="Calibri" panose="020F0502020204030204" pitchFamily="34" charset="0"/>
              </a:rPr>
              <a:t>3. Sales price vs </a:t>
            </a:r>
            <a:r>
              <a:rPr lang="en-US" sz="1800" b="0" i="0" u="none" strike="noStrike" baseline="0" dirty="0" err="1">
                <a:solidFill>
                  <a:srgbClr val="000000"/>
                </a:solidFill>
                <a:latin typeface="Calibri" panose="020F0502020204030204" pitchFamily="34" charset="0"/>
              </a:rPr>
              <a:t>Yearbuilt</a:t>
            </a:r>
            <a:r>
              <a:rPr lang="en-US" sz="1800" b="0" i="0" u="none" strike="noStrike" baseline="0" dirty="0">
                <a:solidFill>
                  <a:srgbClr val="000000"/>
                </a:solidFill>
                <a:latin typeface="Calibri" panose="020F0502020204030204" pitchFamily="34" charset="0"/>
              </a:rPr>
              <a:t> this is positively correlate. </a:t>
            </a:r>
          </a:p>
          <a:p>
            <a:r>
              <a:rPr lang="en-US" sz="1800" b="0" i="0" u="none" strike="noStrike" baseline="0" dirty="0">
                <a:solidFill>
                  <a:srgbClr val="000000"/>
                </a:solidFill>
                <a:latin typeface="Calibri" panose="020F0502020204030204" pitchFamily="34" charset="0"/>
              </a:rPr>
              <a:t>4. Sales price vs </a:t>
            </a:r>
            <a:r>
              <a:rPr lang="en-US" sz="1800" b="0" i="0" u="none" strike="noStrike" baseline="0" dirty="0" err="1">
                <a:solidFill>
                  <a:srgbClr val="000000"/>
                </a:solidFill>
                <a:latin typeface="Calibri" panose="020F0502020204030204" pitchFamily="34" charset="0"/>
              </a:rPr>
              <a:t>YearRemonded</a:t>
            </a:r>
            <a:r>
              <a:rPr lang="en-US" sz="1800" b="0" i="0" u="none" strike="noStrike" baseline="0" dirty="0">
                <a:solidFill>
                  <a:srgbClr val="000000"/>
                </a:solidFill>
                <a:latin typeface="Calibri" panose="020F0502020204030204" pitchFamily="34" charset="0"/>
              </a:rPr>
              <a:t> this is positively correlate. </a:t>
            </a:r>
          </a:p>
          <a:p>
            <a:r>
              <a:rPr lang="en-US" sz="1800" b="0" i="0" u="none" strike="noStrike" baseline="0" dirty="0">
                <a:solidFill>
                  <a:srgbClr val="000000"/>
                </a:solidFill>
                <a:latin typeface="Calibri" panose="020F0502020204030204" pitchFamily="34" charset="0"/>
              </a:rPr>
              <a:t>5. Sales price vs </a:t>
            </a:r>
            <a:r>
              <a:rPr lang="en-US" sz="1800" b="0" i="0" u="none" strike="noStrike" baseline="0" dirty="0" err="1">
                <a:solidFill>
                  <a:srgbClr val="000000"/>
                </a:solidFill>
                <a:latin typeface="Calibri" panose="020F0502020204030204" pitchFamily="34" charset="0"/>
              </a:rPr>
              <a:t>MasVararea</a:t>
            </a:r>
            <a:r>
              <a:rPr lang="en-US" sz="1800" b="0" i="0" u="none" strike="noStrike" baseline="0" dirty="0">
                <a:solidFill>
                  <a:srgbClr val="000000"/>
                </a:solidFill>
                <a:latin typeface="Calibri" panose="020F0502020204030204" pitchFamily="34" charset="0"/>
              </a:rPr>
              <a:t> this is positively correlate. </a:t>
            </a:r>
          </a:p>
          <a:p>
            <a:r>
              <a:rPr lang="en-US" sz="1800" b="0" i="0" u="none" strike="noStrike" baseline="0" dirty="0">
                <a:solidFill>
                  <a:srgbClr val="000000"/>
                </a:solidFill>
                <a:latin typeface="Calibri" panose="020F0502020204030204" pitchFamily="34" charset="0"/>
              </a:rPr>
              <a:t>6. Sales price vs </a:t>
            </a:r>
            <a:r>
              <a:rPr lang="en-US" sz="1800" b="0" i="0" u="none" strike="noStrike" baseline="0" dirty="0" err="1">
                <a:solidFill>
                  <a:srgbClr val="000000"/>
                </a:solidFill>
                <a:latin typeface="Calibri" panose="020F0502020204030204" pitchFamily="34" charset="0"/>
              </a:rPr>
              <a:t>Extrer</a:t>
            </a:r>
            <a:r>
              <a:rPr lang="en-US" sz="1800" b="0" i="0" u="none" strike="noStrike" baseline="0" dirty="0">
                <a:solidFill>
                  <a:srgbClr val="000000"/>
                </a:solidFill>
                <a:latin typeface="Calibri" panose="020F0502020204030204" pitchFamily="34" charset="0"/>
              </a:rPr>
              <a:t> Qual this is negatively correlate. </a:t>
            </a:r>
          </a:p>
          <a:p>
            <a:r>
              <a:rPr lang="en-US" sz="1800" b="0" i="0" u="none" strike="noStrike" baseline="0" dirty="0">
                <a:solidFill>
                  <a:srgbClr val="000000"/>
                </a:solidFill>
                <a:latin typeface="Calibri" panose="020F0502020204030204" pitchFamily="34" charset="0"/>
              </a:rPr>
              <a:t>7. Sales price vs Foundation this is positively correlate. </a:t>
            </a:r>
          </a:p>
          <a:p>
            <a:r>
              <a:rPr lang="en-US" sz="1800" b="0" i="0" u="none" strike="noStrike" baseline="0" dirty="0">
                <a:solidFill>
                  <a:srgbClr val="000000"/>
                </a:solidFill>
                <a:latin typeface="Calibri" panose="020F0502020204030204" pitchFamily="34" charset="0"/>
              </a:rPr>
              <a:t>8. Sales price vs </a:t>
            </a:r>
            <a:r>
              <a:rPr lang="en-US" sz="1800" b="0" i="0" u="none" strike="noStrike" baseline="0" dirty="0" err="1">
                <a:solidFill>
                  <a:srgbClr val="000000"/>
                </a:solidFill>
                <a:latin typeface="Calibri" panose="020F0502020204030204" pitchFamily="34" charset="0"/>
              </a:rPr>
              <a:t>BsmtQual</a:t>
            </a:r>
            <a:r>
              <a:rPr lang="en-US" sz="1800" b="0" i="0" u="none" strike="noStrike" baseline="0" dirty="0">
                <a:solidFill>
                  <a:srgbClr val="000000"/>
                </a:solidFill>
                <a:latin typeface="Calibri" panose="020F0502020204030204" pitchFamily="34" charset="0"/>
              </a:rPr>
              <a:t> this is negatively correlate. </a:t>
            </a:r>
          </a:p>
          <a:p>
            <a:r>
              <a:rPr lang="en-US" sz="1800" b="0" i="0" u="none" strike="noStrike" baseline="0" dirty="0">
                <a:solidFill>
                  <a:srgbClr val="000000"/>
                </a:solidFill>
                <a:latin typeface="Calibri" panose="020F0502020204030204" pitchFamily="34" charset="0"/>
              </a:rPr>
              <a:t>9. Sales price vs </a:t>
            </a:r>
            <a:r>
              <a:rPr lang="en-US" sz="1800" b="0" i="0" u="none" strike="noStrike" baseline="0" dirty="0" err="1">
                <a:solidFill>
                  <a:srgbClr val="000000"/>
                </a:solidFill>
                <a:latin typeface="Calibri" panose="020F0502020204030204" pitchFamily="34" charset="0"/>
              </a:rPr>
              <a:t>TotalBsmtSf</a:t>
            </a:r>
            <a:r>
              <a:rPr lang="en-US" sz="1800" b="0" i="0" u="none" strike="noStrike" baseline="0" dirty="0">
                <a:solidFill>
                  <a:srgbClr val="000000"/>
                </a:solidFill>
                <a:latin typeface="Calibri" panose="020F0502020204030204" pitchFamily="34" charset="0"/>
              </a:rPr>
              <a:t> this is positively correlate. </a:t>
            </a:r>
          </a:p>
          <a:p>
            <a:r>
              <a:rPr lang="en-US" sz="1800" b="0" i="0" u="none" strike="noStrike" baseline="0" dirty="0">
                <a:solidFill>
                  <a:srgbClr val="000000"/>
                </a:solidFill>
                <a:latin typeface="Calibri" panose="020F0502020204030204" pitchFamily="34" charset="0"/>
              </a:rPr>
              <a:t>10. Sales price vs 1stFirstSf this is positively correlate. </a:t>
            </a:r>
          </a:p>
          <a:p>
            <a:r>
              <a:rPr lang="en-US" sz="1800" b="0" i="0" u="none" strike="noStrike" baseline="0" dirty="0">
                <a:solidFill>
                  <a:srgbClr val="000000"/>
                </a:solidFill>
                <a:latin typeface="Calibri" panose="020F0502020204030204" pitchFamily="34" charset="0"/>
              </a:rPr>
              <a:t>11. Sales price vs </a:t>
            </a:r>
            <a:r>
              <a:rPr lang="en-US" sz="1800" b="0" i="0" u="none" strike="noStrike" baseline="0" dirty="0" err="1">
                <a:solidFill>
                  <a:srgbClr val="000000"/>
                </a:solidFill>
                <a:latin typeface="Calibri" panose="020F0502020204030204" pitchFamily="34" charset="0"/>
              </a:rPr>
              <a:t>BsmtFullBath</a:t>
            </a:r>
            <a:r>
              <a:rPr lang="en-US" sz="1800" b="0" i="0" u="none" strike="noStrike" baseline="0" dirty="0">
                <a:solidFill>
                  <a:srgbClr val="000000"/>
                </a:solidFill>
                <a:latin typeface="Calibri" panose="020F0502020204030204" pitchFamily="34" charset="0"/>
              </a:rPr>
              <a:t> this is positively correlate. </a:t>
            </a:r>
          </a:p>
          <a:p>
            <a:r>
              <a:rPr lang="en-US" sz="1800" b="0" i="0" u="none" strike="noStrike" baseline="0" dirty="0">
                <a:solidFill>
                  <a:srgbClr val="000000"/>
                </a:solidFill>
                <a:latin typeface="Calibri" panose="020F0502020204030204" pitchFamily="34" charset="0"/>
              </a:rPr>
              <a:t>12. Sales price vs </a:t>
            </a:r>
            <a:r>
              <a:rPr lang="en-US" sz="1800" b="0" i="0" u="none" strike="noStrike" baseline="0" dirty="0" err="1">
                <a:solidFill>
                  <a:srgbClr val="000000"/>
                </a:solidFill>
                <a:latin typeface="Calibri" panose="020F0502020204030204" pitchFamily="34" charset="0"/>
              </a:rPr>
              <a:t>HalfBath</a:t>
            </a:r>
            <a:r>
              <a:rPr lang="en-US" sz="1800" b="0" i="0" u="none" strike="noStrike" baseline="0" dirty="0">
                <a:solidFill>
                  <a:srgbClr val="000000"/>
                </a:solidFill>
                <a:latin typeface="Calibri" panose="020F0502020204030204" pitchFamily="34" charset="0"/>
              </a:rPr>
              <a:t> this is positively correlate. </a:t>
            </a:r>
          </a:p>
          <a:p>
            <a:r>
              <a:rPr lang="en-US" sz="1800" b="0" i="0" u="none" strike="noStrike" baseline="0" dirty="0">
                <a:solidFill>
                  <a:srgbClr val="000000"/>
                </a:solidFill>
                <a:latin typeface="Calibri" panose="020F0502020204030204" pitchFamily="34" charset="0"/>
              </a:rPr>
              <a:t>13. Sales price vs Kitchen this is positively correlate. </a:t>
            </a:r>
          </a:p>
          <a:p>
            <a:r>
              <a:rPr lang="en-US" sz="1800" b="0" i="0" u="none" strike="noStrike" baseline="0" dirty="0">
                <a:solidFill>
                  <a:srgbClr val="000000"/>
                </a:solidFill>
                <a:latin typeface="Calibri" panose="020F0502020204030204" pitchFamily="34" charset="0"/>
              </a:rPr>
              <a:t>14. Sales price vs </a:t>
            </a:r>
            <a:r>
              <a:rPr lang="en-US" sz="1800" b="0" i="0" u="none" strike="noStrike" baseline="0" dirty="0" err="1">
                <a:solidFill>
                  <a:srgbClr val="000000"/>
                </a:solidFill>
                <a:latin typeface="Calibri" panose="020F0502020204030204" pitchFamily="34" charset="0"/>
              </a:rPr>
              <a:t>TotRms</a:t>
            </a:r>
            <a:r>
              <a:rPr lang="en-US" sz="1800" b="0" i="0" u="none" strike="noStrike" baseline="0" dirty="0">
                <a:solidFill>
                  <a:srgbClr val="000000"/>
                </a:solidFill>
                <a:latin typeface="Calibri" panose="020F0502020204030204" pitchFamily="34" charset="0"/>
              </a:rPr>
              <a:t> this is positively correlate. </a:t>
            </a:r>
          </a:p>
          <a:p>
            <a:r>
              <a:rPr lang="en-US" sz="1800" b="0" i="0" u="none" strike="noStrike" baseline="0" dirty="0">
                <a:solidFill>
                  <a:srgbClr val="000000"/>
                </a:solidFill>
                <a:latin typeface="Calibri" panose="020F0502020204030204" pitchFamily="34" charset="0"/>
              </a:rPr>
              <a:t>15. Sales price vs Fireplaces this is positively correlate. </a:t>
            </a:r>
          </a:p>
          <a:p>
            <a:r>
              <a:rPr lang="en-US" sz="1800" b="0" i="0" u="none" strike="noStrike" baseline="0" dirty="0">
                <a:solidFill>
                  <a:srgbClr val="000000"/>
                </a:solidFill>
                <a:latin typeface="Calibri" panose="020F0502020204030204" pitchFamily="34" charset="0"/>
              </a:rPr>
              <a:t>16. Sales price vs </a:t>
            </a:r>
            <a:r>
              <a:rPr lang="en-US" sz="1800" b="0" i="0" u="none" strike="noStrike" baseline="0" dirty="0" err="1">
                <a:solidFill>
                  <a:srgbClr val="000000"/>
                </a:solidFill>
                <a:latin typeface="Calibri" panose="020F0502020204030204" pitchFamily="34" charset="0"/>
              </a:rPr>
              <a:t>GarageCars</a:t>
            </a:r>
            <a:r>
              <a:rPr lang="en-US" sz="1800" b="0" i="0" u="none" strike="noStrike" baseline="0" dirty="0">
                <a:solidFill>
                  <a:srgbClr val="000000"/>
                </a:solidFill>
                <a:latin typeface="Calibri" panose="020F0502020204030204" pitchFamily="34" charset="0"/>
              </a:rPr>
              <a:t> this is positively correlate. </a:t>
            </a:r>
          </a:p>
          <a:p>
            <a:r>
              <a:rPr lang="en-US" sz="1800" b="0" i="0" u="none" strike="noStrike" baseline="0" dirty="0">
                <a:solidFill>
                  <a:srgbClr val="000000"/>
                </a:solidFill>
                <a:latin typeface="Calibri" panose="020F0502020204030204" pitchFamily="34" charset="0"/>
              </a:rPr>
              <a:t>17. Sales price vs </a:t>
            </a:r>
            <a:r>
              <a:rPr lang="en-US" sz="1800" b="0" i="0" u="none" strike="noStrike" baseline="0" dirty="0" err="1">
                <a:solidFill>
                  <a:srgbClr val="000000"/>
                </a:solidFill>
                <a:latin typeface="Calibri" panose="020F0502020204030204" pitchFamily="34" charset="0"/>
              </a:rPr>
              <a:t>Garagearea</a:t>
            </a:r>
            <a:r>
              <a:rPr lang="en-US" sz="1800" b="0" i="0" u="none" strike="noStrike" baseline="0" dirty="0">
                <a:solidFill>
                  <a:srgbClr val="000000"/>
                </a:solidFill>
                <a:latin typeface="Calibri" panose="020F0502020204030204" pitchFamily="34" charset="0"/>
              </a:rPr>
              <a:t> this is positively correlate. </a:t>
            </a:r>
            <a:endParaRPr lang="en-IN" sz="1600" dirty="0">
              <a:effectLst/>
            </a:endParaRPr>
          </a:p>
        </p:txBody>
      </p:sp>
    </p:spTree>
    <p:extLst>
      <p:ext uri="{BB962C8B-B14F-4D97-AF65-F5344CB8AC3E}">
        <p14:creationId xmlns:p14="http://schemas.microsoft.com/office/powerpoint/2010/main" val="2968707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3490C0-1843-E4E2-3048-2CEF695D6A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291" y="1021404"/>
            <a:ext cx="12071418" cy="4815192"/>
          </a:xfrm>
          <a:prstGeom prst="rect">
            <a:avLst/>
          </a:prstGeom>
          <a:noFill/>
          <a:ln>
            <a:noFill/>
          </a:ln>
        </p:spPr>
      </p:pic>
    </p:spTree>
    <p:extLst>
      <p:ext uri="{BB962C8B-B14F-4D97-AF65-F5344CB8AC3E}">
        <p14:creationId xmlns:p14="http://schemas.microsoft.com/office/powerpoint/2010/main" val="2748416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13D5-71C0-FA77-BFB4-47FDBB95C237}"/>
              </a:ext>
            </a:extLst>
          </p:cNvPr>
          <p:cNvSpPr>
            <a:spLocks noGrp="1"/>
          </p:cNvSpPr>
          <p:nvPr>
            <p:ph type="title"/>
          </p:nvPr>
        </p:nvSpPr>
        <p:spPr/>
        <p:txBody>
          <a:bodyPr/>
          <a:lstStyle/>
          <a:p>
            <a:r>
              <a:rPr lang="en-IN" dirty="0"/>
              <a:t>Remove outliers</a:t>
            </a:r>
          </a:p>
        </p:txBody>
      </p:sp>
      <p:sp>
        <p:nvSpPr>
          <p:cNvPr id="3" name="Content Placeholder 2">
            <a:extLst>
              <a:ext uri="{FF2B5EF4-FFF2-40B4-BE49-F238E27FC236}">
                <a16:creationId xmlns:a16="http://schemas.microsoft.com/office/drawing/2014/main" id="{17ED49FC-81CE-7B8A-17E1-0F5F2F7BB6AD}"/>
              </a:ext>
            </a:extLst>
          </p:cNvPr>
          <p:cNvSpPr>
            <a:spLocks noGrp="1"/>
          </p:cNvSpPr>
          <p:nvPr>
            <p:ph idx="1"/>
          </p:nvPr>
        </p:nvSpPr>
        <p:spPr/>
        <p:txBody>
          <a:bodyPr/>
          <a:lstStyle/>
          <a:p>
            <a:r>
              <a:rPr lang="en-IN" dirty="0"/>
              <a:t>For remove outlier we use Boxplot to check there are outliers are there or not.</a:t>
            </a:r>
          </a:p>
          <a:p>
            <a:r>
              <a:rPr lang="en-IN" dirty="0"/>
              <a:t>We checked each numerical columns by boxplot and we observe that there are many columns are contains to much outliers we dropped that columns.</a:t>
            </a:r>
          </a:p>
          <a:p>
            <a:r>
              <a:rPr lang="en-IN" dirty="0"/>
              <a:t>And then we use </a:t>
            </a:r>
            <a:r>
              <a:rPr lang="en-IN" dirty="0" err="1"/>
              <a:t>zscore</a:t>
            </a:r>
            <a:r>
              <a:rPr lang="en-IN" dirty="0"/>
              <a:t> and IQR method to remove outliers we observe that 50% and 89% drop respectively so we skip to remove all outliers. </a:t>
            </a:r>
          </a:p>
        </p:txBody>
      </p:sp>
      <p:pic>
        <p:nvPicPr>
          <p:cNvPr id="8194" name="Picture 2" descr="Box Plot outliers at Percentile Level rather than 1.5 x IQR | Igor Pro by  WaveMetrics">
            <a:extLst>
              <a:ext uri="{FF2B5EF4-FFF2-40B4-BE49-F238E27FC236}">
                <a16:creationId xmlns:a16="http://schemas.microsoft.com/office/drawing/2014/main" id="{36B859B9-8F14-F60A-B5E9-0420D73DD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60" y="209346"/>
            <a:ext cx="1879094" cy="1536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58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3C75-96EA-1942-B097-7761AEA85EE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6A2CD2E-C745-31FB-00BC-9C4033A369F8}"/>
              </a:ext>
            </a:extLst>
          </p:cNvPr>
          <p:cNvSpPr>
            <a:spLocks noGrp="1"/>
          </p:cNvSpPr>
          <p:nvPr>
            <p:ph idx="1"/>
          </p:nvPr>
        </p:nvSpPr>
        <p:spPr>
          <a:xfrm>
            <a:off x="1451579" y="1853754"/>
            <a:ext cx="9603275" cy="3450613"/>
          </a:xfrm>
        </p:spPr>
        <p:txBody>
          <a:bodyPr>
            <a:normAutofit fontScale="85000" lnSpcReduction="10000"/>
          </a:bodyPr>
          <a:lstStyle/>
          <a:p>
            <a:pPr algn="l"/>
            <a:endParaRPr lang="en-IN" sz="1600" b="0" i="0" u="none" strike="noStrike" baseline="0" dirty="0">
              <a:solidFill>
                <a:srgbClr val="000000"/>
              </a:solidFill>
              <a:latin typeface="Calibri" panose="020F0502020204030204" pitchFamily="34" charset="0"/>
            </a:endParaRPr>
          </a:p>
          <a:p>
            <a:r>
              <a:rPr lang="en-US" sz="1600" b="0" i="0" u="none" strike="noStrike" baseline="0" dirty="0">
                <a:solidFill>
                  <a:srgbClr val="000000"/>
                </a:solidFill>
                <a:latin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a:t>
            </a:r>
          </a:p>
          <a:p>
            <a:r>
              <a:rPr lang="en-US" sz="1600" b="0" i="0" u="none" strike="noStrike" baseline="0" dirty="0">
                <a:solidFill>
                  <a:srgbClr val="000000"/>
                </a:solidFill>
                <a:latin typeface="Calibri" panose="020F0502020204030204" pitchFamily="34" charset="0"/>
              </a:rPr>
              <a:t>It is a very large market and there are various companies working in the domain. </a:t>
            </a:r>
          </a:p>
          <a:p>
            <a:r>
              <a:rPr lang="en-US" sz="1600" b="0" i="0" u="none" strike="noStrike" baseline="0" dirty="0">
                <a:solidFill>
                  <a:srgbClr val="000000"/>
                </a:solidFill>
                <a:latin typeface="Calibri" panose="020F0502020204030204" pitchFamily="34" charset="0"/>
              </a:rPr>
              <a:t>Data science comes as a very important tool to solve problems in the domain to help the companies increase their overall revenue, profits, improving their marketing strategies and focusing on changing trends in house sales and purchases. </a:t>
            </a:r>
          </a:p>
          <a:p>
            <a:r>
              <a:rPr lang="en-US" sz="1600" b="0" i="0" u="none" strike="noStrike" baseline="0" dirty="0">
                <a:solidFill>
                  <a:srgbClr val="000000"/>
                </a:solidFill>
                <a:latin typeface="Calibri" panose="020F0502020204030204" pitchFamily="34" charset="0"/>
              </a:rPr>
              <a:t>Predictive modelling, Market mix modelling, recommendation systems are some of the machine learning techniques used for achieving the business goals for housing companies. </a:t>
            </a:r>
          </a:p>
          <a:p>
            <a:r>
              <a:rPr lang="en-US" sz="1600" b="0" i="0" u="none" strike="noStrike" baseline="0" dirty="0">
                <a:solidFill>
                  <a:srgbClr val="000000"/>
                </a:solidFill>
                <a:latin typeface="Calibri" panose="020F0502020204030204" pitchFamily="34" charset="0"/>
              </a:rPr>
              <a:t>Our problem is related to one such housing company. </a:t>
            </a:r>
          </a:p>
          <a:p>
            <a:r>
              <a:rPr lang="en-US" sz="1600" b="0" i="0" u="none" strike="noStrike" baseline="0" dirty="0">
                <a:solidFill>
                  <a:srgbClr val="000000"/>
                </a:solidFill>
                <a:latin typeface="Calibri" panose="020F0502020204030204" pitchFamily="34" charset="0"/>
              </a:rPr>
              <a:t>A US-based housing company named </a:t>
            </a:r>
            <a:r>
              <a:rPr lang="en-US" sz="1600" b="1" i="0" u="none" strike="noStrike" baseline="0" dirty="0">
                <a:solidFill>
                  <a:srgbClr val="000000"/>
                </a:solidFill>
                <a:latin typeface="Calibri" panose="020F0502020204030204" pitchFamily="34" charset="0"/>
              </a:rPr>
              <a:t>Surprise Housing </a:t>
            </a:r>
            <a:r>
              <a:rPr lang="en-US" sz="1600" b="0" i="0" u="none" strike="noStrike" baseline="0" dirty="0">
                <a:solidFill>
                  <a:srgbClr val="000000"/>
                </a:solidFill>
                <a:latin typeface="Calibri" panose="020F0502020204030204" pitchFamily="34" charset="0"/>
              </a:rPr>
              <a:t>has decided to enter the Australian market. The company uses data analytics to purchase houses at a price below their actual values and flip them at a higher price. </a:t>
            </a:r>
          </a:p>
          <a:p>
            <a:pPr marL="0" lvl="0" indent="0" algn="just">
              <a:lnSpc>
                <a:spcPct val="107000"/>
              </a:lnSpc>
              <a:spcAft>
                <a:spcPts val="800"/>
              </a:spcAft>
              <a:buNone/>
            </a:pPr>
            <a:endParaRPr lang="en-IN" sz="1800" dirty="0"/>
          </a:p>
        </p:txBody>
      </p:sp>
      <p:pic>
        <p:nvPicPr>
          <p:cNvPr id="2052" name="Picture 4">
            <a:extLst>
              <a:ext uri="{FF2B5EF4-FFF2-40B4-BE49-F238E27FC236}">
                <a16:creationId xmlns:a16="http://schemas.microsoft.com/office/drawing/2014/main" id="{CBD959BD-2E2E-DD2F-487D-726A3463D19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645939" y="-500034"/>
            <a:ext cx="4185731" cy="2609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81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0A78-2861-6779-DDCC-B9107BC00E66}"/>
              </a:ext>
            </a:extLst>
          </p:cNvPr>
          <p:cNvSpPr>
            <a:spLocks noGrp="1"/>
          </p:cNvSpPr>
          <p:nvPr>
            <p:ph type="title"/>
          </p:nvPr>
        </p:nvSpPr>
        <p:spPr/>
        <p:txBody>
          <a:bodyPr/>
          <a:lstStyle/>
          <a:p>
            <a:r>
              <a:rPr lang="en-GB" dirty="0"/>
              <a:t>Skewness remove</a:t>
            </a:r>
            <a:endParaRPr lang="en-IN" dirty="0"/>
          </a:p>
        </p:txBody>
      </p:sp>
      <p:sp>
        <p:nvSpPr>
          <p:cNvPr id="3" name="Content Placeholder 2">
            <a:extLst>
              <a:ext uri="{FF2B5EF4-FFF2-40B4-BE49-F238E27FC236}">
                <a16:creationId xmlns:a16="http://schemas.microsoft.com/office/drawing/2014/main" id="{55619969-D3E1-C423-5AD7-2D978A977B21}"/>
              </a:ext>
            </a:extLst>
          </p:cNvPr>
          <p:cNvSpPr>
            <a:spLocks noGrp="1"/>
          </p:cNvSpPr>
          <p:nvPr>
            <p:ph idx="1"/>
          </p:nvPr>
        </p:nvSpPr>
        <p:spPr/>
        <p:txBody>
          <a:bodyPr/>
          <a:lstStyle/>
          <a:p>
            <a:r>
              <a:rPr lang="en-GB" dirty="0"/>
              <a:t>For remove skewness in each numerical column we use </a:t>
            </a:r>
            <a:r>
              <a:rPr lang="en-GB" dirty="0" err="1"/>
              <a:t>boxcox</a:t>
            </a:r>
            <a:r>
              <a:rPr lang="en-GB" dirty="0"/>
              <a:t>, sqrt, log and </a:t>
            </a:r>
            <a:r>
              <a:rPr lang="en-GB" dirty="0" err="1"/>
              <a:t>yeojohnson</a:t>
            </a:r>
            <a:r>
              <a:rPr lang="en-GB" dirty="0"/>
              <a:t>.</a:t>
            </a:r>
          </a:p>
          <a:p>
            <a:r>
              <a:rPr lang="en-GB" dirty="0"/>
              <a:t>By use of all these four method we created one function and check skewness and which one is give best result from above four we are going with it.</a:t>
            </a:r>
            <a:endParaRPr lang="en-IN" dirty="0"/>
          </a:p>
        </p:txBody>
      </p:sp>
      <p:pic>
        <p:nvPicPr>
          <p:cNvPr id="9218" name="Picture 2" descr="Skewness: Positively and Negatively Skewed Defined with Formula">
            <a:extLst>
              <a:ext uri="{FF2B5EF4-FFF2-40B4-BE49-F238E27FC236}">
                <a16:creationId xmlns:a16="http://schemas.microsoft.com/office/drawing/2014/main" id="{902E8D51-90FF-0B33-2D55-6994688AA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4392" y="100727"/>
            <a:ext cx="2153058" cy="196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101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1E7F2-6B17-EBD6-60AD-2D895E5F44AC}"/>
              </a:ext>
            </a:extLst>
          </p:cNvPr>
          <p:cNvSpPr>
            <a:spLocks noGrp="1"/>
          </p:cNvSpPr>
          <p:nvPr>
            <p:ph type="title"/>
          </p:nvPr>
        </p:nvSpPr>
        <p:spPr/>
        <p:txBody>
          <a:bodyPr/>
          <a:lstStyle/>
          <a:p>
            <a:r>
              <a:rPr lang="en-GB" dirty="0"/>
              <a:t>Machine Learning</a:t>
            </a:r>
            <a:endParaRPr lang="en-IN" dirty="0"/>
          </a:p>
        </p:txBody>
      </p:sp>
      <p:sp>
        <p:nvSpPr>
          <p:cNvPr id="3" name="Content Placeholder 2">
            <a:extLst>
              <a:ext uri="{FF2B5EF4-FFF2-40B4-BE49-F238E27FC236}">
                <a16:creationId xmlns:a16="http://schemas.microsoft.com/office/drawing/2014/main" id="{2EB59ECD-C5E3-39F5-ABEB-AFD95157983C}"/>
              </a:ext>
            </a:extLst>
          </p:cNvPr>
          <p:cNvSpPr>
            <a:spLocks noGrp="1"/>
          </p:cNvSpPr>
          <p:nvPr>
            <p:ph idx="1"/>
          </p:nvPr>
        </p:nvSpPr>
        <p:spPr/>
        <p:txBody>
          <a:bodyPr/>
          <a:lstStyle/>
          <a:p>
            <a:r>
              <a:rPr lang="en-GB" dirty="0"/>
              <a:t>We observe that our data is in continuous form so we will use regression algorithm.</a:t>
            </a:r>
          </a:p>
          <a:p>
            <a:r>
              <a:rPr lang="en-IN" dirty="0"/>
              <a:t>In Regression algorithm there are many model are available.</a:t>
            </a:r>
          </a:p>
          <a:p>
            <a:r>
              <a:rPr lang="en-IN" dirty="0"/>
              <a:t>We first find best random state and we split our data accordingly.</a:t>
            </a:r>
          </a:p>
          <a:p>
            <a:r>
              <a:rPr lang="en-IN" dirty="0"/>
              <a:t>Our data is split now we apply all the regression and check error and r2_score and we final one algorithm and we save it.  </a:t>
            </a:r>
          </a:p>
        </p:txBody>
      </p:sp>
      <p:pic>
        <p:nvPicPr>
          <p:cNvPr id="10242" name="Picture 2" descr="Machine learning - Free technology icons">
            <a:extLst>
              <a:ext uri="{FF2B5EF4-FFF2-40B4-BE49-F238E27FC236}">
                <a16:creationId xmlns:a16="http://schemas.microsoft.com/office/drawing/2014/main" id="{8E015C5E-E25E-7229-A19B-C63AAB45F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5195" y="204280"/>
            <a:ext cx="2015247" cy="201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575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B38F-C0F5-922D-2D6A-9DEE25364105}"/>
              </a:ext>
            </a:extLst>
          </p:cNvPr>
          <p:cNvSpPr>
            <a:spLocks noGrp="1"/>
          </p:cNvSpPr>
          <p:nvPr>
            <p:ph type="title"/>
          </p:nvPr>
        </p:nvSpPr>
        <p:spPr/>
        <p:txBody>
          <a:bodyPr/>
          <a:lstStyle/>
          <a:p>
            <a:r>
              <a:rPr lang="en-GB" dirty="0"/>
              <a:t>Compare All model</a:t>
            </a:r>
            <a:endParaRPr lang="en-IN" dirty="0"/>
          </a:p>
        </p:txBody>
      </p:sp>
      <p:graphicFrame>
        <p:nvGraphicFramePr>
          <p:cNvPr id="4" name="Content Placeholder 3">
            <a:extLst>
              <a:ext uri="{FF2B5EF4-FFF2-40B4-BE49-F238E27FC236}">
                <a16:creationId xmlns:a16="http://schemas.microsoft.com/office/drawing/2014/main" id="{31A3082C-C75E-C573-0BC4-13338ED978AB}"/>
              </a:ext>
            </a:extLst>
          </p:cNvPr>
          <p:cNvGraphicFramePr>
            <a:graphicFrameLocks noGrp="1"/>
          </p:cNvGraphicFramePr>
          <p:nvPr>
            <p:ph idx="1"/>
            <p:extLst>
              <p:ext uri="{D42A27DB-BD31-4B8C-83A1-F6EECF244321}">
                <p14:modId xmlns:p14="http://schemas.microsoft.com/office/powerpoint/2010/main" val="2400417777"/>
              </p:ext>
            </p:extLst>
          </p:nvPr>
        </p:nvGraphicFramePr>
        <p:xfrm>
          <a:off x="1886329" y="1867709"/>
          <a:ext cx="8419342" cy="3696513"/>
        </p:xfrm>
        <a:graphic>
          <a:graphicData uri="http://schemas.openxmlformats.org/drawingml/2006/table">
            <a:tbl>
              <a:tblPr firstRow="1" firstCol="1" bandRow="1">
                <a:tableStyleId>{5C22544A-7EE6-4342-B048-85BDC9FD1C3A}</a:tableStyleId>
              </a:tblPr>
              <a:tblGrid>
                <a:gridCol w="1134134">
                  <a:extLst>
                    <a:ext uri="{9D8B030D-6E8A-4147-A177-3AD203B41FA5}">
                      <a16:colId xmlns:a16="http://schemas.microsoft.com/office/drawing/2014/main" val="196475938"/>
                    </a:ext>
                  </a:extLst>
                </a:gridCol>
                <a:gridCol w="1205970">
                  <a:extLst>
                    <a:ext uri="{9D8B030D-6E8A-4147-A177-3AD203B41FA5}">
                      <a16:colId xmlns:a16="http://schemas.microsoft.com/office/drawing/2014/main" val="917030183"/>
                    </a:ext>
                  </a:extLst>
                </a:gridCol>
                <a:gridCol w="1030866">
                  <a:extLst>
                    <a:ext uri="{9D8B030D-6E8A-4147-A177-3AD203B41FA5}">
                      <a16:colId xmlns:a16="http://schemas.microsoft.com/office/drawing/2014/main" val="3977308739"/>
                    </a:ext>
                  </a:extLst>
                </a:gridCol>
                <a:gridCol w="1506789">
                  <a:extLst>
                    <a:ext uri="{9D8B030D-6E8A-4147-A177-3AD203B41FA5}">
                      <a16:colId xmlns:a16="http://schemas.microsoft.com/office/drawing/2014/main" val="3409487305"/>
                    </a:ext>
                  </a:extLst>
                </a:gridCol>
                <a:gridCol w="1124255">
                  <a:extLst>
                    <a:ext uri="{9D8B030D-6E8A-4147-A177-3AD203B41FA5}">
                      <a16:colId xmlns:a16="http://schemas.microsoft.com/office/drawing/2014/main" val="313121710"/>
                    </a:ext>
                  </a:extLst>
                </a:gridCol>
                <a:gridCol w="1293073">
                  <a:extLst>
                    <a:ext uri="{9D8B030D-6E8A-4147-A177-3AD203B41FA5}">
                      <a16:colId xmlns:a16="http://schemas.microsoft.com/office/drawing/2014/main" val="1956968008"/>
                    </a:ext>
                  </a:extLst>
                </a:gridCol>
                <a:gridCol w="1124255">
                  <a:extLst>
                    <a:ext uri="{9D8B030D-6E8A-4147-A177-3AD203B41FA5}">
                      <a16:colId xmlns:a16="http://schemas.microsoft.com/office/drawing/2014/main" val="3039333407"/>
                    </a:ext>
                  </a:extLst>
                </a:gridCol>
              </a:tblGrid>
              <a:tr h="482453">
                <a:tc>
                  <a:txBody>
                    <a:bodyPr/>
                    <a:lstStyle/>
                    <a:p>
                      <a:pPr marL="457200" algn="just">
                        <a:lnSpc>
                          <a:spcPct val="106000"/>
                        </a:lnSpc>
                      </a:pPr>
                      <a:r>
                        <a:rPr lang="en-AS" sz="900">
                          <a:effectLst/>
                        </a:rPr>
                        <a:t>Model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R2_score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CV</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Cross_val_score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MAE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MSE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spcAft>
                          <a:spcPts val="800"/>
                        </a:spcAft>
                      </a:pPr>
                      <a:r>
                        <a:rPr lang="en-AS" sz="900" dirty="0">
                          <a:effectLst/>
                        </a:rPr>
                        <a:t>RMSE</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extLst>
                  <a:ext uri="{0D108BD9-81ED-4DB2-BD59-A6C34878D82A}">
                    <a16:rowId xmlns:a16="http://schemas.microsoft.com/office/drawing/2014/main" val="161197032"/>
                  </a:ext>
                </a:extLst>
              </a:tr>
              <a:tr h="482453">
                <a:tc>
                  <a:txBody>
                    <a:bodyPr/>
                    <a:lstStyle/>
                    <a:p>
                      <a:pPr marL="457200" algn="just">
                        <a:lnSpc>
                          <a:spcPct val="106000"/>
                        </a:lnSpc>
                      </a:pPr>
                      <a:r>
                        <a:rPr lang="en-AS" sz="900">
                          <a:effectLst/>
                        </a:rPr>
                        <a:t>Linear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dirty="0">
                          <a:effectLst/>
                        </a:rPr>
                        <a:t>82.10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dirty="0">
                          <a:effectLst/>
                        </a:rPr>
                        <a:t>8</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76.94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19901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1106678018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spcAft>
                          <a:spcPts val="800"/>
                        </a:spcAft>
                      </a:pPr>
                      <a:r>
                        <a:rPr lang="en-AS" sz="900" dirty="0">
                          <a:effectLst/>
                        </a:rPr>
                        <a:t>33266</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extLst>
                  <a:ext uri="{0D108BD9-81ED-4DB2-BD59-A6C34878D82A}">
                    <a16:rowId xmlns:a16="http://schemas.microsoft.com/office/drawing/2014/main" val="944032649"/>
                  </a:ext>
                </a:extLst>
              </a:tr>
              <a:tr h="482453">
                <a:tc>
                  <a:txBody>
                    <a:bodyPr/>
                    <a:lstStyle/>
                    <a:p>
                      <a:pPr marL="457200" algn="just">
                        <a:lnSpc>
                          <a:spcPct val="106000"/>
                        </a:lnSpc>
                      </a:pPr>
                      <a:r>
                        <a:rPr lang="en-AS" sz="900">
                          <a:effectLst/>
                        </a:rPr>
                        <a:t>GBR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89.12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dirty="0">
                          <a:effectLst/>
                        </a:rPr>
                        <a:t>3</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87.84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15980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668256074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spcAft>
                          <a:spcPts val="800"/>
                        </a:spcAft>
                      </a:pPr>
                      <a:r>
                        <a:rPr lang="en-AS" sz="900">
                          <a:effectLst/>
                        </a:rPr>
                        <a:t>25850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extLst>
                  <a:ext uri="{0D108BD9-81ED-4DB2-BD59-A6C34878D82A}">
                    <a16:rowId xmlns:a16="http://schemas.microsoft.com/office/drawing/2014/main" val="3784289607"/>
                  </a:ext>
                </a:extLst>
              </a:tr>
              <a:tr h="482453">
                <a:tc>
                  <a:txBody>
                    <a:bodyPr/>
                    <a:lstStyle/>
                    <a:p>
                      <a:pPr marL="457200" algn="just">
                        <a:lnSpc>
                          <a:spcPct val="106000"/>
                        </a:lnSpc>
                      </a:pPr>
                      <a:r>
                        <a:rPr lang="en-AS" sz="900">
                          <a:effectLst/>
                        </a:rPr>
                        <a:t>ADA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82.16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80.13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23668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1103198833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spcAft>
                          <a:spcPts val="800"/>
                        </a:spcAft>
                      </a:pPr>
                      <a:r>
                        <a:rPr lang="en-AS" sz="900">
                          <a:effectLst/>
                        </a:rPr>
                        <a:t>33214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extLst>
                  <a:ext uri="{0D108BD9-81ED-4DB2-BD59-A6C34878D82A}">
                    <a16:rowId xmlns:a16="http://schemas.microsoft.com/office/drawing/2014/main" val="127940601"/>
                  </a:ext>
                </a:extLst>
              </a:tr>
              <a:tr h="482453">
                <a:tc>
                  <a:txBody>
                    <a:bodyPr/>
                    <a:lstStyle/>
                    <a:p>
                      <a:pPr marL="457200" algn="just">
                        <a:lnSpc>
                          <a:spcPct val="106000"/>
                        </a:lnSpc>
                      </a:pPr>
                      <a:r>
                        <a:rPr lang="en-AS" sz="900">
                          <a:effectLst/>
                        </a:rPr>
                        <a:t>RFR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87.46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85.26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17178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775884381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spcAft>
                          <a:spcPts val="800"/>
                        </a:spcAft>
                      </a:pPr>
                      <a:r>
                        <a:rPr lang="en-AS" sz="900">
                          <a:effectLst/>
                        </a:rPr>
                        <a:t>27854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extLst>
                  <a:ext uri="{0D108BD9-81ED-4DB2-BD59-A6C34878D82A}">
                    <a16:rowId xmlns:a16="http://schemas.microsoft.com/office/drawing/2014/main" val="3013564173"/>
                  </a:ext>
                </a:extLst>
              </a:tr>
              <a:tr h="319342">
                <a:tc>
                  <a:txBody>
                    <a:bodyPr/>
                    <a:lstStyle/>
                    <a:p>
                      <a:pPr marL="457200" algn="just">
                        <a:lnSpc>
                          <a:spcPct val="106000"/>
                        </a:lnSpc>
                      </a:pPr>
                      <a:r>
                        <a:rPr lang="en-AS" sz="900">
                          <a:effectLst/>
                        </a:rPr>
                        <a:t>SVR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spcAft>
                          <a:spcPts val="800"/>
                        </a:spcAft>
                      </a:pPr>
                      <a:r>
                        <a:rPr lang="en-AS" sz="900">
                          <a:effectLst/>
                        </a:rPr>
                        <a: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extLst>
                  <a:ext uri="{0D108BD9-81ED-4DB2-BD59-A6C34878D82A}">
                    <a16:rowId xmlns:a16="http://schemas.microsoft.com/office/drawing/2014/main" val="792030300"/>
                  </a:ext>
                </a:extLst>
              </a:tr>
              <a:tr h="482453">
                <a:tc>
                  <a:txBody>
                    <a:bodyPr/>
                    <a:lstStyle/>
                    <a:p>
                      <a:pPr marL="457200" algn="just">
                        <a:lnSpc>
                          <a:spcPct val="106000"/>
                        </a:lnSpc>
                      </a:pPr>
                      <a:r>
                        <a:rPr lang="en-AS" sz="900">
                          <a:effectLst/>
                        </a:rPr>
                        <a:t>DTR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75.94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73.60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26744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147963944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spcAft>
                          <a:spcPts val="800"/>
                        </a:spcAft>
                      </a:pPr>
                      <a:r>
                        <a:rPr lang="en-AS" sz="900">
                          <a:effectLst/>
                        </a:rPr>
                        <a:t>38574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extLst>
                  <a:ext uri="{0D108BD9-81ED-4DB2-BD59-A6C34878D82A}">
                    <a16:rowId xmlns:a16="http://schemas.microsoft.com/office/drawing/2014/main" val="3294362879"/>
                  </a:ext>
                </a:extLst>
              </a:tr>
              <a:tr h="482453">
                <a:tc>
                  <a:txBody>
                    <a:bodyPr/>
                    <a:lstStyle/>
                    <a:p>
                      <a:pPr marL="457200" algn="just">
                        <a:lnSpc>
                          <a:spcPct val="106000"/>
                        </a:lnSpc>
                      </a:pPr>
                      <a:r>
                        <a:rPr lang="en-AS" sz="900">
                          <a:effectLst/>
                        </a:rPr>
                        <a:t>KNN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69.32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dirty="0">
                          <a:effectLst/>
                        </a:rPr>
                        <a:t>68.98</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28349</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pPr>
                      <a:r>
                        <a:rPr lang="en-AS" sz="900">
                          <a:effectLst/>
                        </a:rPr>
                        <a:t>1897678415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tc>
                  <a:txBody>
                    <a:bodyPr/>
                    <a:lstStyle/>
                    <a:p>
                      <a:pPr marL="457200" algn="just">
                        <a:lnSpc>
                          <a:spcPct val="106000"/>
                        </a:lnSpc>
                        <a:spcAft>
                          <a:spcPts val="800"/>
                        </a:spcAft>
                      </a:pPr>
                      <a:r>
                        <a:rPr lang="en-AS" sz="900" dirty="0">
                          <a:effectLst/>
                        </a:rPr>
                        <a:t>43562</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754" marR="58754" marT="0" marB="0"/>
                </a:tc>
                <a:extLst>
                  <a:ext uri="{0D108BD9-81ED-4DB2-BD59-A6C34878D82A}">
                    <a16:rowId xmlns:a16="http://schemas.microsoft.com/office/drawing/2014/main" val="2416311303"/>
                  </a:ext>
                </a:extLst>
              </a:tr>
            </a:tbl>
          </a:graphicData>
        </a:graphic>
      </p:graphicFrame>
      <p:sp>
        <p:nvSpPr>
          <p:cNvPr id="5" name="TextBox 4">
            <a:extLst>
              <a:ext uri="{FF2B5EF4-FFF2-40B4-BE49-F238E27FC236}">
                <a16:creationId xmlns:a16="http://schemas.microsoft.com/office/drawing/2014/main" id="{0834776A-5839-68A4-AFB0-1E458D47F860}"/>
              </a:ext>
            </a:extLst>
          </p:cNvPr>
          <p:cNvSpPr txBox="1"/>
          <p:nvPr/>
        </p:nvSpPr>
        <p:spPr>
          <a:xfrm>
            <a:off x="573928" y="5282119"/>
            <a:ext cx="11634280" cy="1200329"/>
          </a:xfrm>
          <a:prstGeom prst="rect">
            <a:avLst/>
          </a:prstGeom>
          <a:noFill/>
        </p:spPr>
        <p:txBody>
          <a:bodyPr wrap="square" rtlCol="0">
            <a:spAutoFit/>
          </a:bodyPr>
          <a:lstStyle/>
          <a:p>
            <a:pPr algn="l"/>
            <a:endParaRPr lang="en-IN" sz="1800" b="1"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As we observe in above compare table, we observe that in GBR we get high accuracy and low error as compare to others. so, we apply hyper parameters on GBR method. </a:t>
            </a:r>
          </a:p>
          <a:p>
            <a:endParaRPr lang="en-IN" b="1" dirty="0"/>
          </a:p>
        </p:txBody>
      </p:sp>
    </p:spTree>
    <p:extLst>
      <p:ext uri="{BB962C8B-B14F-4D97-AF65-F5344CB8AC3E}">
        <p14:creationId xmlns:p14="http://schemas.microsoft.com/office/powerpoint/2010/main" val="302836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7FE5-04AF-FFA4-73C1-995647FD1469}"/>
              </a:ext>
            </a:extLst>
          </p:cNvPr>
          <p:cNvSpPr>
            <a:spLocks noGrp="1"/>
          </p:cNvSpPr>
          <p:nvPr>
            <p:ph type="title"/>
          </p:nvPr>
        </p:nvSpPr>
        <p:spPr/>
        <p:txBody>
          <a:bodyPr/>
          <a:lstStyle/>
          <a:p>
            <a:r>
              <a:rPr lang="en-GB" dirty="0"/>
              <a:t>Plot actual result and pred. result graph</a:t>
            </a:r>
            <a:endParaRPr lang="en-IN" dirty="0"/>
          </a:p>
        </p:txBody>
      </p:sp>
      <p:pic>
        <p:nvPicPr>
          <p:cNvPr id="8" name="Content Placeholder 7">
            <a:extLst>
              <a:ext uri="{FF2B5EF4-FFF2-40B4-BE49-F238E27FC236}">
                <a16:creationId xmlns:a16="http://schemas.microsoft.com/office/drawing/2014/main" id="{C2389179-6016-D328-6417-AAC40DC52FA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5048" y="2016125"/>
            <a:ext cx="4576228" cy="3449638"/>
          </a:xfrm>
          <a:prstGeom prst="rect">
            <a:avLst/>
          </a:prstGeom>
          <a:noFill/>
          <a:ln>
            <a:noFill/>
          </a:ln>
        </p:spPr>
      </p:pic>
    </p:spTree>
    <p:extLst>
      <p:ext uri="{BB962C8B-B14F-4D97-AF65-F5344CB8AC3E}">
        <p14:creationId xmlns:p14="http://schemas.microsoft.com/office/powerpoint/2010/main" val="3195530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E3B9-7863-2F98-D038-482AED10C6ED}"/>
              </a:ext>
            </a:extLst>
          </p:cNvPr>
          <p:cNvSpPr>
            <a:spLocks noGrp="1"/>
          </p:cNvSpPr>
          <p:nvPr>
            <p:ph type="title"/>
          </p:nvPr>
        </p:nvSpPr>
        <p:spPr/>
        <p:txBody>
          <a:bodyPr/>
          <a:lstStyle/>
          <a:p>
            <a:r>
              <a:rPr lang="en-GB" dirty="0"/>
              <a:t>Saved model</a:t>
            </a:r>
            <a:endParaRPr lang="en-IN" dirty="0"/>
          </a:p>
        </p:txBody>
      </p:sp>
      <p:sp>
        <p:nvSpPr>
          <p:cNvPr id="3" name="Text Placeholder 2">
            <a:extLst>
              <a:ext uri="{FF2B5EF4-FFF2-40B4-BE49-F238E27FC236}">
                <a16:creationId xmlns:a16="http://schemas.microsoft.com/office/drawing/2014/main" id="{17DEE262-114B-2413-F93D-1FC4236A142B}"/>
              </a:ext>
            </a:extLst>
          </p:cNvPr>
          <p:cNvSpPr>
            <a:spLocks noGrp="1"/>
          </p:cNvSpPr>
          <p:nvPr>
            <p:ph type="body" idx="1"/>
          </p:nvPr>
        </p:nvSpPr>
        <p:spPr/>
        <p:txBody>
          <a:bodyPr/>
          <a:lstStyle/>
          <a:p>
            <a:r>
              <a:rPr lang="en-GB" dirty="0"/>
              <a:t>By use of save model we predict out test data and join it with Data Frame. </a:t>
            </a:r>
            <a:endParaRPr lang="en-IN" dirty="0"/>
          </a:p>
        </p:txBody>
      </p:sp>
      <p:pic>
        <p:nvPicPr>
          <p:cNvPr id="11266" name="Picture 2" descr="Machine Learning Icons - Free SVG &amp; PNG Machine Learning Images - Noun  Project">
            <a:extLst>
              <a:ext uri="{FF2B5EF4-FFF2-40B4-BE49-F238E27FC236}">
                <a16:creationId xmlns:a16="http://schemas.microsoft.com/office/drawing/2014/main" id="{9B59811C-26C4-EBDD-7568-5829E20A9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3824" y="182154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522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F5A-1BDE-E905-CD95-DBF7B55746F6}"/>
              </a:ext>
            </a:extLst>
          </p:cNvPr>
          <p:cNvSpPr>
            <a:spLocks noGrp="1"/>
          </p:cNvSpPr>
          <p:nvPr>
            <p:ph type="title"/>
          </p:nvPr>
        </p:nvSpPr>
        <p:spPr/>
        <p:txBody>
          <a:bodyPr/>
          <a:lstStyle/>
          <a:p>
            <a:pPr algn="ctr"/>
            <a:r>
              <a:rPr lang="en-GB" dirty="0"/>
              <a:t>Thank you</a:t>
            </a:r>
            <a:endParaRPr lang="en-IN" dirty="0"/>
          </a:p>
        </p:txBody>
      </p:sp>
    </p:spTree>
    <p:extLst>
      <p:ext uri="{BB962C8B-B14F-4D97-AF65-F5344CB8AC3E}">
        <p14:creationId xmlns:p14="http://schemas.microsoft.com/office/powerpoint/2010/main" val="27609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79B9-9551-B0B7-671A-6B689FFE94FE}"/>
              </a:ext>
            </a:extLst>
          </p:cNvPr>
          <p:cNvSpPr>
            <a:spLocks noGrp="1"/>
          </p:cNvSpPr>
          <p:nvPr>
            <p:ph type="title"/>
          </p:nvPr>
        </p:nvSpPr>
        <p:spPr/>
        <p:txBody>
          <a:bodyPr/>
          <a:lstStyle/>
          <a:p>
            <a:r>
              <a:rPr lang="en-IN" dirty="0"/>
              <a:t>Business Goal</a:t>
            </a:r>
          </a:p>
        </p:txBody>
      </p:sp>
      <p:sp>
        <p:nvSpPr>
          <p:cNvPr id="3" name="Content Placeholder 2">
            <a:extLst>
              <a:ext uri="{FF2B5EF4-FFF2-40B4-BE49-F238E27FC236}">
                <a16:creationId xmlns:a16="http://schemas.microsoft.com/office/drawing/2014/main" id="{79039847-7DED-2CB7-7048-81BC54AC2537}"/>
              </a:ext>
            </a:extLst>
          </p:cNvPr>
          <p:cNvSpPr>
            <a:spLocks noGrp="1"/>
          </p:cNvSpPr>
          <p:nvPr>
            <p:ph idx="1"/>
          </p:nvPr>
        </p:nvSpPr>
        <p:spPr/>
        <p:txBody>
          <a:bodyPr>
            <a:normAutofit/>
          </a:bodyPr>
          <a:lstStyle/>
          <a:p>
            <a:pPr algn="just"/>
            <a:endParaRPr lang="en-IN" sz="2400" b="0" i="0" u="none" strike="noStrike" baseline="0" dirty="0">
              <a:solidFill>
                <a:srgbClr val="000000"/>
              </a:solidFill>
              <a:latin typeface="Calibri" panose="020F0502020204030204" pitchFamily="34" charset="0"/>
            </a:endParaRPr>
          </a:p>
          <a:p>
            <a:pPr algn="just"/>
            <a:r>
              <a:rPr lang="en-US" sz="2400" b="0" i="0" u="none" strike="noStrike" baseline="0" dirty="0">
                <a:solidFill>
                  <a:srgbClr val="000000"/>
                </a:solidFill>
                <a:latin typeface="Calibri" panose="020F0502020204030204" pitchFamily="3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p>
          <a:p>
            <a:pPr algn="just"/>
            <a:endParaRPr lang="en-IN" sz="2400" b="0" i="0" u="none" strike="noStrike" baseline="0" dirty="0">
              <a:solidFill>
                <a:srgbClr val="000000"/>
              </a:solidFill>
              <a:latin typeface="Calibri" panose="020F0502020204030204" pitchFamily="34" charset="0"/>
            </a:endParaRPr>
          </a:p>
          <a:p>
            <a:pPr algn="just"/>
            <a:endParaRPr lang="en-IN" sz="2800" dirty="0"/>
          </a:p>
        </p:txBody>
      </p:sp>
      <p:pic>
        <p:nvPicPr>
          <p:cNvPr id="2050" name="Picture 2" descr="How to Set the Right Business Goals to Scale Your MSP">
            <a:extLst>
              <a:ext uri="{FF2B5EF4-FFF2-40B4-BE49-F238E27FC236}">
                <a16:creationId xmlns:a16="http://schemas.microsoft.com/office/drawing/2014/main" id="{F5C7844A-B714-BDE3-3657-5A580C1FF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8684" y="296886"/>
            <a:ext cx="2756170" cy="150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350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4086-9CFD-E0EF-4E3A-C187E00E1C07}"/>
              </a:ext>
            </a:extLst>
          </p:cNvPr>
          <p:cNvSpPr>
            <a:spLocks noGrp="1"/>
          </p:cNvSpPr>
          <p:nvPr>
            <p:ph type="title"/>
          </p:nvPr>
        </p:nvSpPr>
        <p:spPr/>
        <p:txBody>
          <a:bodyPr/>
          <a:lstStyle/>
          <a:p>
            <a:r>
              <a:rPr lang="en-IN" dirty="0"/>
              <a:t>Analysis of Data</a:t>
            </a:r>
          </a:p>
        </p:txBody>
      </p:sp>
      <p:sp>
        <p:nvSpPr>
          <p:cNvPr id="3" name="Content Placeholder 2">
            <a:extLst>
              <a:ext uri="{FF2B5EF4-FFF2-40B4-BE49-F238E27FC236}">
                <a16:creationId xmlns:a16="http://schemas.microsoft.com/office/drawing/2014/main" id="{D31949DB-8083-D400-B9B7-EB2C29F6B7BC}"/>
              </a:ext>
            </a:extLst>
          </p:cNvPr>
          <p:cNvSpPr>
            <a:spLocks noGrp="1"/>
          </p:cNvSpPr>
          <p:nvPr>
            <p:ph idx="1"/>
          </p:nvPr>
        </p:nvSpPr>
        <p:spPr/>
        <p:txBody>
          <a:bodyPr>
            <a:normAutofit lnSpcReduction="10000"/>
          </a:bodyPr>
          <a:lstStyle/>
          <a:p>
            <a:r>
              <a:rPr lang="en-IN" dirty="0"/>
              <a:t>For analyse date we use </a:t>
            </a:r>
            <a:r>
              <a:rPr lang="en-IN" dirty="0" err="1"/>
              <a:t>Jupyter</a:t>
            </a:r>
            <a:r>
              <a:rPr lang="en-IN" dirty="0"/>
              <a:t> Notebook and many libraries such and Pandas, </a:t>
            </a:r>
            <a:r>
              <a:rPr lang="en-IN" dirty="0" err="1"/>
              <a:t>Numpy</a:t>
            </a:r>
            <a:r>
              <a:rPr lang="en-IN" dirty="0"/>
              <a:t>, for load data and fill data.</a:t>
            </a:r>
          </a:p>
          <a:p>
            <a:r>
              <a:rPr lang="en-IN" dirty="0"/>
              <a:t>For visualization part we use Seaborn and Matplotlib for plot chart and visualize it.</a:t>
            </a:r>
          </a:p>
          <a:p>
            <a:r>
              <a:rPr lang="en-IN" dirty="0"/>
              <a:t>When we observe data then we fill there are many null values in the data for remove the null value and fill the null value we use mode median and mode. It is depend upon the type of data.</a:t>
            </a:r>
          </a:p>
          <a:p>
            <a:r>
              <a:rPr lang="en-IN" dirty="0"/>
              <a:t>We drop many columns which contains many null values above 500.</a:t>
            </a:r>
          </a:p>
          <a:p>
            <a:r>
              <a:rPr lang="en-IN" dirty="0"/>
              <a:t>Rest of the columns are contain less than 100 null values we filled it. </a:t>
            </a:r>
          </a:p>
        </p:txBody>
      </p:sp>
      <p:pic>
        <p:nvPicPr>
          <p:cNvPr id="4098" name="Picture 2" descr="What is business analytics? Using data to improve business outcomes | CIO">
            <a:extLst>
              <a:ext uri="{FF2B5EF4-FFF2-40B4-BE49-F238E27FC236}">
                <a16:creationId xmlns:a16="http://schemas.microsoft.com/office/drawing/2014/main" id="{F2BD72EA-F1FC-5665-3D28-5998F1023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6373" y="321552"/>
            <a:ext cx="2173321" cy="1448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69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4086-9CFD-E0EF-4E3A-C187E00E1C07}"/>
              </a:ext>
            </a:extLst>
          </p:cNvPr>
          <p:cNvSpPr>
            <a:spLocks noGrp="1"/>
          </p:cNvSpPr>
          <p:nvPr>
            <p:ph type="title"/>
          </p:nvPr>
        </p:nvSpPr>
        <p:spPr/>
        <p:txBody>
          <a:bodyPr/>
          <a:lstStyle/>
          <a:p>
            <a:r>
              <a:rPr lang="en-IN" dirty="0"/>
              <a:t>Analysis of Data</a:t>
            </a:r>
          </a:p>
        </p:txBody>
      </p:sp>
      <p:sp>
        <p:nvSpPr>
          <p:cNvPr id="3" name="Content Placeholder 2">
            <a:extLst>
              <a:ext uri="{FF2B5EF4-FFF2-40B4-BE49-F238E27FC236}">
                <a16:creationId xmlns:a16="http://schemas.microsoft.com/office/drawing/2014/main" id="{D31949DB-8083-D400-B9B7-EB2C29F6B7BC}"/>
              </a:ext>
            </a:extLst>
          </p:cNvPr>
          <p:cNvSpPr>
            <a:spLocks noGrp="1"/>
          </p:cNvSpPr>
          <p:nvPr>
            <p:ph idx="1"/>
          </p:nvPr>
        </p:nvSpPr>
        <p:spPr/>
        <p:txBody>
          <a:bodyPr>
            <a:normAutofit/>
          </a:bodyPr>
          <a:lstStyle/>
          <a:p>
            <a:r>
              <a:rPr lang="en-IN" dirty="0"/>
              <a:t>By apply mean, mode and median we observe data once again and check it there are null values are there or not then we realize there are no null value.</a:t>
            </a:r>
          </a:p>
          <a:p>
            <a:r>
              <a:rPr lang="en-IN" dirty="0"/>
              <a:t>Now we start our analysis on data.</a:t>
            </a:r>
          </a:p>
          <a:p>
            <a:r>
              <a:rPr lang="en-IN" dirty="0"/>
              <a:t>For analysis we first plot count plot and write some observation of it.</a:t>
            </a:r>
          </a:p>
        </p:txBody>
      </p:sp>
      <p:pic>
        <p:nvPicPr>
          <p:cNvPr id="4" name="Picture 2" descr="What is business analytics? Using data to improve business outcomes | CIO">
            <a:extLst>
              <a:ext uri="{FF2B5EF4-FFF2-40B4-BE49-F238E27FC236}">
                <a16:creationId xmlns:a16="http://schemas.microsoft.com/office/drawing/2014/main" id="{5C36CBD8-CE9E-6F0B-3DC5-592576E91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6373" y="321552"/>
            <a:ext cx="2173321" cy="1448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15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A542-A97C-D2B7-F75E-A94ABE3FE7B9}"/>
              </a:ext>
            </a:extLst>
          </p:cNvPr>
          <p:cNvSpPr>
            <a:spLocks noGrp="1"/>
          </p:cNvSpPr>
          <p:nvPr>
            <p:ph type="title"/>
          </p:nvPr>
        </p:nvSpPr>
        <p:spPr>
          <a:xfrm>
            <a:off x="1451579" y="1388179"/>
            <a:ext cx="9603275" cy="1539847"/>
          </a:xfrm>
        </p:spPr>
        <p:txBody>
          <a:bodyPr>
            <a:normAutofit/>
          </a:bodyPr>
          <a:lstStyle/>
          <a:p>
            <a:r>
              <a:rPr lang="en-IN" dirty="0"/>
              <a:t>Count plot observation</a:t>
            </a:r>
            <a:br>
              <a:rPr lang="en-IN" dirty="0"/>
            </a:br>
            <a:br>
              <a:rPr lang="en-IN" dirty="0"/>
            </a:br>
            <a:r>
              <a:rPr lang="en-IN" sz="2000" dirty="0" err="1">
                <a:latin typeface="Arial" panose="020B0604020202090204" pitchFamily="34" charset="0"/>
                <a:cs typeface="Arial" panose="020B0604020202090204" pitchFamily="34" charset="0"/>
              </a:rPr>
              <a:t>i</a:t>
            </a:r>
            <a:r>
              <a:rPr lang="en-IN" sz="2000" dirty="0">
                <a:latin typeface="Arial" panose="020B0604020202090204" pitchFamily="34" charset="0"/>
                <a:cs typeface="Arial" panose="020B0604020202090204" pitchFamily="34" charset="0"/>
              </a:rPr>
              <a:t>) object data</a:t>
            </a:r>
            <a:br>
              <a:rPr lang="en-IN" sz="2000" dirty="0">
                <a:latin typeface="Arial" panose="020B0604020202090204" pitchFamily="34" charset="0"/>
                <a:cs typeface="Arial" panose="020B0604020202090204" pitchFamily="34" charset="0"/>
              </a:rPr>
            </a:br>
            <a:r>
              <a:rPr lang="en-IN" sz="2000" dirty="0">
                <a:latin typeface="Arial" panose="020B0604020202090204" pitchFamily="34" charset="0"/>
                <a:cs typeface="Arial" panose="020B0604020202090204" pitchFamily="34" charset="0"/>
              </a:rPr>
              <a:t>II)Numerical Data</a:t>
            </a:r>
          </a:p>
        </p:txBody>
      </p:sp>
      <p:pic>
        <p:nvPicPr>
          <p:cNvPr id="5122" name="Picture 2" descr="python - Merge Count Plot and Mean in same plot SNS - Stack Overflow">
            <a:extLst>
              <a:ext uri="{FF2B5EF4-FFF2-40B4-BE49-F238E27FC236}">
                <a16:creationId xmlns:a16="http://schemas.microsoft.com/office/drawing/2014/main" id="{450894CD-5BD8-A0C8-1354-7DA4A3E4A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6941" y="471792"/>
            <a:ext cx="2347913"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768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139C5-9F1D-AE23-1895-84374769DC94}"/>
              </a:ext>
            </a:extLst>
          </p:cNvPr>
          <p:cNvSpPr txBox="1"/>
          <p:nvPr/>
        </p:nvSpPr>
        <p:spPr>
          <a:xfrm>
            <a:off x="162128" y="1093745"/>
            <a:ext cx="11867744" cy="4670509"/>
          </a:xfrm>
          <a:prstGeom prst="rect">
            <a:avLst/>
          </a:prstGeom>
          <a:noFill/>
        </p:spPr>
        <p:txBody>
          <a:bodyPr wrap="square" rtlCol="0">
            <a:spAutoFit/>
          </a:bodyPr>
          <a:lstStyle/>
          <a:p>
            <a:r>
              <a:rPr lang="en-US" sz="1750" b="0" i="0" u="none" strike="noStrike" baseline="0" dirty="0">
                <a:solidFill>
                  <a:srgbClr val="000000"/>
                </a:solidFill>
                <a:latin typeface="Calibri" panose="020F0502020204030204" pitchFamily="34" charset="0"/>
              </a:rPr>
              <a:t>1. </a:t>
            </a:r>
            <a:r>
              <a:rPr lang="en-US" sz="1750" b="0" i="0" u="none" strike="noStrike" baseline="0" dirty="0" err="1">
                <a:solidFill>
                  <a:srgbClr val="000000"/>
                </a:solidFill>
                <a:latin typeface="Calibri" panose="020F0502020204030204" pitchFamily="34" charset="0"/>
              </a:rPr>
              <a:t>MSZoning</a:t>
            </a:r>
            <a:r>
              <a:rPr lang="en-US" sz="1750" b="0" i="0" u="none" strike="noStrike" baseline="0" dirty="0">
                <a:solidFill>
                  <a:srgbClr val="000000"/>
                </a:solidFill>
                <a:latin typeface="Calibri" panose="020F0502020204030204" pitchFamily="34" charset="0"/>
              </a:rPr>
              <a:t> in this column majority are Residential Low Density. </a:t>
            </a:r>
          </a:p>
          <a:p>
            <a:r>
              <a:rPr lang="en-US" sz="1750" b="0" i="0" u="none" strike="noStrike" baseline="0" dirty="0">
                <a:solidFill>
                  <a:srgbClr val="000000"/>
                </a:solidFill>
                <a:latin typeface="Calibri" panose="020F0502020204030204" pitchFamily="34" charset="0"/>
              </a:rPr>
              <a:t>2. street in this column majority means most of are in paved. </a:t>
            </a:r>
          </a:p>
          <a:p>
            <a:r>
              <a:rPr lang="en-US" sz="1750" b="0" i="0" u="none" strike="noStrike" baseline="0" dirty="0">
                <a:solidFill>
                  <a:srgbClr val="000000"/>
                </a:solidFill>
                <a:latin typeface="Calibri" panose="020F0502020204030204" pitchFamily="34" charset="0"/>
              </a:rPr>
              <a:t>3. </a:t>
            </a:r>
            <a:r>
              <a:rPr lang="en-US" sz="1750" b="0" i="0" u="none" strike="noStrike" baseline="0" dirty="0" err="1">
                <a:solidFill>
                  <a:srgbClr val="000000"/>
                </a:solidFill>
                <a:latin typeface="Calibri" panose="020F0502020204030204" pitchFamily="34" charset="0"/>
              </a:rPr>
              <a:t>Lotshape</a:t>
            </a:r>
            <a:r>
              <a:rPr lang="en-US" sz="1750" b="0" i="0" u="none" strike="noStrike" baseline="0" dirty="0">
                <a:solidFill>
                  <a:srgbClr val="000000"/>
                </a:solidFill>
                <a:latin typeface="Calibri" panose="020F0502020204030204" pitchFamily="34" charset="0"/>
              </a:rPr>
              <a:t> in this column majority are in Regular. </a:t>
            </a:r>
          </a:p>
          <a:p>
            <a:r>
              <a:rPr lang="en-US" sz="1750" b="0" i="0" u="none" strike="noStrike" baseline="0" dirty="0">
                <a:solidFill>
                  <a:srgbClr val="000000"/>
                </a:solidFill>
                <a:latin typeface="Calibri" panose="020F0502020204030204" pitchFamily="34" charset="0"/>
              </a:rPr>
              <a:t>4. </a:t>
            </a:r>
            <a:r>
              <a:rPr lang="en-US" sz="1750" b="0" i="0" u="none" strike="noStrike" baseline="0" dirty="0" err="1">
                <a:solidFill>
                  <a:srgbClr val="000000"/>
                </a:solidFill>
                <a:latin typeface="Calibri" panose="020F0502020204030204" pitchFamily="34" charset="0"/>
              </a:rPr>
              <a:t>LandContour</a:t>
            </a:r>
            <a:r>
              <a:rPr lang="en-US" sz="1750" b="0" i="0" u="none" strike="noStrike" baseline="0" dirty="0">
                <a:solidFill>
                  <a:srgbClr val="000000"/>
                </a:solidFill>
                <a:latin typeface="Calibri" panose="020F0502020204030204" pitchFamily="34" charset="0"/>
              </a:rPr>
              <a:t> in this column majority are in Near Flat/Level. </a:t>
            </a:r>
          </a:p>
          <a:p>
            <a:r>
              <a:rPr lang="en-US" sz="1750" b="0" i="0" u="none" strike="noStrike" baseline="0" dirty="0">
                <a:solidFill>
                  <a:srgbClr val="000000"/>
                </a:solidFill>
                <a:latin typeface="Calibri" panose="020F0502020204030204" pitchFamily="34" charset="0"/>
              </a:rPr>
              <a:t>5. </a:t>
            </a:r>
            <a:r>
              <a:rPr lang="en-US" sz="1750" b="0" i="0" u="none" strike="noStrike" baseline="0" dirty="0" err="1">
                <a:solidFill>
                  <a:srgbClr val="000000"/>
                </a:solidFill>
                <a:latin typeface="Calibri" panose="020F0502020204030204" pitchFamily="34" charset="0"/>
              </a:rPr>
              <a:t>LotConfig</a:t>
            </a:r>
            <a:r>
              <a:rPr lang="en-US" sz="1750" b="0" i="0" u="none" strike="noStrike" baseline="0" dirty="0">
                <a:solidFill>
                  <a:srgbClr val="000000"/>
                </a:solidFill>
                <a:latin typeface="Calibri" panose="020F0502020204030204" pitchFamily="34" charset="0"/>
              </a:rPr>
              <a:t> in this column majority are in Inside lot. </a:t>
            </a:r>
          </a:p>
          <a:p>
            <a:r>
              <a:rPr lang="en-US" sz="1750" b="0" i="0" u="none" strike="noStrike" baseline="0" dirty="0">
                <a:solidFill>
                  <a:srgbClr val="000000"/>
                </a:solidFill>
                <a:latin typeface="Calibri" panose="020F0502020204030204" pitchFamily="34" charset="0"/>
              </a:rPr>
              <a:t>6. </a:t>
            </a:r>
            <a:r>
              <a:rPr lang="en-US" sz="1750" b="0" i="0" u="none" strike="noStrike" baseline="0" dirty="0" err="1">
                <a:solidFill>
                  <a:srgbClr val="000000"/>
                </a:solidFill>
                <a:latin typeface="Calibri" panose="020F0502020204030204" pitchFamily="34" charset="0"/>
              </a:rPr>
              <a:t>LandSlope</a:t>
            </a:r>
            <a:r>
              <a:rPr lang="en-US" sz="1750" b="0" i="0" u="none" strike="noStrike" baseline="0" dirty="0">
                <a:solidFill>
                  <a:srgbClr val="000000"/>
                </a:solidFill>
                <a:latin typeface="Calibri" panose="020F0502020204030204" pitchFamily="34" charset="0"/>
              </a:rPr>
              <a:t> in this column majority are in Gentle slope. </a:t>
            </a:r>
          </a:p>
          <a:p>
            <a:r>
              <a:rPr lang="en-US" sz="1750" b="0" i="0" u="none" strike="noStrike" baseline="0" dirty="0">
                <a:solidFill>
                  <a:srgbClr val="000000"/>
                </a:solidFill>
                <a:latin typeface="Calibri" panose="020F0502020204030204" pitchFamily="34" charset="0"/>
              </a:rPr>
              <a:t>7. Condition 1 in this column majority are in Normal. </a:t>
            </a:r>
          </a:p>
          <a:p>
            <a:r>
              <a:rPr lang="en-US" sz="1750" b="0" i="0" u="none" strike="noStrike" baseline="0" dirty="0">
                <a:solidFill>
                  <a:srgbClr val="000000"/>
                </a:solidFill>
                <a:latin typeface="Calibri" panose="020F0502020204030204" pitchFamily="34" charset="0"/>
              </a:rPr>
              <a:t>8. Condition 2 in this column majority are in Normal. </a:t>
            </a:r>
          </a:p>
          <a:p>
            <a:r>
              <a:rPr lang="en-US" sz="1750" b="0" i="0" u="none" strike="noStrike" baseline="0" dirty="0">
                <a:solidFill>
                  <a:srgbClr val="000000"/>
                </a:solidFill>
                <a:latin typeface="Calibri" panose="020F0502020204030204" pitchFamily="34" charset="0"/>
              </a:rPr>
              <a:t>9. </a:t>
            </a:r>
            <a:r>
              <a:rPr lang="en-US" sz="1750" b="0" i="0" u="none" strike="noStrike" baseline="0" dirty="0" err="1">
                <a:solidFill>
                  <a:srgbClr val="000000"/>
                </a:solidFill>
                <a:latin typeface="Calibri" panose="020F0502020204030204" pitchFamily="34" charset="0"/>
              </a:rPr>
              <a:t>BldgType</a:t>
            </a:r>
            <a:r>
              <a:rPr lang="en-US" sz="1750" b="0" i="0" u="none" strike="noStrike" baseline="0" dirty="0">
                <a:solidFill>
                  <a:srgbClr val="000000"/>
                </a:solidFill>
                <a:latin typeface="Calibri" panose="020F0502020204030204" pitchFamily="34" charset="0"/>
              </a:rPr>
              <a:t> in this column majority are in Single-family Detached. </a:t>
            </a:r>
          </a:p>
          <a:p>
            <a:r>
              <a:rPr lang="en-US" sz="1750" b="0" i="0" u="none" strike="noStrike" baseline="0" dirty="0">
                <a:solidFill>
                  <a:srgbClr val="000000"/>
                </a:solidFill>
                <a:latin typeface="Calibri" panose="020F0502020204030204" pitchFamily="34" charset="0"/>
              </a:rPr>
              <a:t>10. </a:t>
            </a:r>
            <a:r>
              <a:rPr lang="en-US" sz="1750" b="0" i="0" u="none" strike="noStrike" baseline="0" dirty="0" err="1">
                <a:solidFill>
                  <a:srgbClr val="000000"/>
                </a:solidFill>
                <a:latin typeface="Calibri" panose="020F0502020204030204" pitchFamily="34" charset="0"/>
              </a:rPr>
              <a:t>HouseStyle</a:t>
            </a:r>
            <a:r>
              <a:rPr lang="en-US" sz="1750" b="0" i="0" u="none" strike="noStrike" baseline="0" dirty="0">
                <a:solidFill>
                  <a:srgbClr val="000000"/>
                </a:solidFill>
                <a:latin typeface="Calibri" panose="020F0502020204030204" pitchFamily="34" charset="0"/>
              </a:rPr>
              <a:t> in this column majority are in One story. </a:t>
            </a:r>
          </a:p>
          <a:p>
            <a:r>
              <a:rPr lang="en-US" sz="1750" b="0" i="0" u="none" strike="noStrike" baseline="0" dirty="0">
                <a:solidFill>
                  <a:srgbClr val="000000"/>
                </a:solidFill>
                <a:latin typeface="Calibri" panose="020F0502020204030204" pitchFamily="34" charset="0"/>
              </a:rPr>
              <a:t>11. </a:t>
            </a:r>
            <a:r>
              <a:rPr lang="en-US" sz="1750" b="0" i="0" u="none" strike="noStrike" baseline="0" dirty="0" err="1">
                <a:solidFill>
                  <a:srgbClr val="000000"/>
                </a:solidFill>
                <a:latin typeface="Calibri" panose="020F0502020204030204" pitchFamily="34" charset="0"/>
              </a:rPr>
              <a:t>Roofstyle</a:t>
            </a:r>
            <a:r>
              <a:rPr lang="en-US" sz="1750" b="0" i="0" u="none" strike="noStrike" baseline="0" dirty="0">
                <a:solidFill>
                  <a:srgbClr val="000000"/>
                </a:solidFill>
                <a:latin typeface="Calibri" panose="020F0502020204030204" pitchFamily="34" charset="0"/>
              </a:rPr>
              <a:t> in this column majority are in Gable. </a:t>
            </a:r>
          </a:p>
          <a:p>
            <a:r>
              <a:rPr lang="en-US" sz="1750" b="0" i="0" u="none" strike="noStrike" baseline="0" dirty="0">
                <a:solidFill>
                  <a:srgbClr val="000000"/>
                </a:solidFill>
                <a:latin typeface="Calibri" panose="020F0502020204030204" pitchFamily="34" charset="0"/>
              </a:rPr>
              <a:t>12. </a:t>
            </a:r>
            <a:r>
              <a:rPr lang="en-US" sz="1750" b="0" i="0" u="none" strike="noStrike" baseline="0" dirty="0" err="1">
                <a:solidFill>
                  <a:srgbClr val="000000"/>
                </a:solidFill>
                <a:latin typeface="Calibri" panose="020F0502020204030204" pitchFamily="34" charset="0"/>
              </a:rPr>
              <a:t>Roofmati</a:t>
            </a:r>
            <a:r>
              <a:rPr lang="en-US" sz="1750" b="0" i="0" u="none" strike="noStrike" baseline="0" dirty="0">
                <a:solidFill>
                  <a:srgbClr val="000000"/>
                </a:solidFill>
                <a:latin typeface="Calibri" panose="020F0502020204030204" pitchFamily="34" charset="0"/>
              </a:rPr>
              <a:t> in this column majority are in Standard (Composite) Shingle. </a:t>
            </a:r>
          </a:p>
          <a:p>
            <a:r>
              <a:rPr lang="en-US" sz="1750" b="0" i="0" u="none" strike="noStrike" baseline="0" dirty="0">
                <a:solidFill>
                  <a:srgbClr val="000000"/>
                </a:solidFill>
                <a:latin typeface="Calibri" panose="020F0502020204030204" pitchFamily="34" charset="0"/>
              </a:rPr>
              <a:t>13. </a:t>
            </a:r>
            <a:r>
              <a:rPr lang="en-US" sz="1750" b="0" i="0" u="none" strike="noStrike" baseline="0" dirty="0" err="1">
                <a:solidFill>
                  <a:srgbClr val="000000"/>
                </a:solidFill>
                <a:latin typeface="Calibri" panose="020F0502020204030204" pitchFamily="34" charset="0"/>
              </a:rPr>
              <a:t>Masvnrtype</a:t>
            </a:r>
            <a:r>
              <a:rPr lang="en-US" sz="1750" b="0" i="0" u="none" strike="noStrike" baseline="0" dirty="0">
                <a:solidFill>
                  <a:srgbClr val="000000"/>
                </a:solidFill>
                <a:latin typeface="Calibri" panose="020F0502020204030204" pitchFamily="34" charset="0"/>
              </a:rPr>
              <a:t> in this column majority are in None. </a:t>
            </a:r>
          </a:p>
          <a:p>
            <a:r>
              <a:rPr lang="en-US" sz="1750" b="0" i="0" u="none" strike="noStrike" baseline="0" dirty="0">
                <a:solidFill>
                  <a:srgbClr val="000000"/>
                </a:solidFill>
                <a:latin typeface="Calibri" panose="020F0502020204030204" pitchFamily="34" charset="0"/>
              </a:rPr>
              <a:t>14. </a:t>
            </a:r>
            <a:r>
              <a:rPr lang="en-US" sz="1750" b="0" i="0" u="none" strike="noStrike" baseline="0" dirty="0" err="1">
                <a:solidFill>
                  <a:srgbClr val="000000"/>
                </a:solidFill>
                <a:latin typeface="Calibri" panose="020F0502020204030204" pitchFamily="34" charset="0"/>
              </a:rPr>
              <a:t>ExterQual</a:t>
            </a:r>
            <a:r>
              <a:rPr lang="en-US" sz="1750" b="0" i="0" u="none" strike="noStrike" baseline="0" dirty="0">
                <a:solidFill>
                  <a:srgbClr val="000000"/>
                </a:solidFill>
                <a:latin typeface="Calibri" panose="020F0502020204030204" pitchFamily="34" charset="0"/>
              </a:rPr>
              <a:t> in this column majority are in Average/Typical. </a:t>
            </a:r>
          </a:p>
          <a:p>
            <a:r>
              <a:rPr lang="en-US" sz="1750" b="0" i="0" u="none" strike="noStrike" baseline="0" dirty="0">
                <a:solidFill>
                  <a:srgbClr val="000000"/>
                </a:solidFill>
                <a:latin typeface="Calibri" panose="020F0502020204030204" pitchFamily="34" charset="0"/>
              </a:rPr>
              <a:t>15. </a:t>
            </a:r>
            <a:r>
              <a:rPr lang="en-US" sz="1750" b="0" i="0" u="none" strike="noStrike" baseline="0" dirty="0" err="1">
                <a:solidFill>
                  <a:srgbClr val="000000"/>
                </a:solidFill>
                <a:latin typeface="Calibri" panose="020F0502020204030204" pitchFamily="34" charset="0"/>
              </a:rPr>
              <a:t>ExterCound</a:t>
            </a:r>
            <a:r>
              <a:rPr lang="en-US" sz="1750" b="0" i="0" u="none" strike="noStrike" baseline="0" dirty="0">
                <a:solidFill>
                  <a:srgbClr val="000000"/>
                </a:solidFill>
                <a:latin typeface="Calibri" panose="020F0502020204030204" pitchFamily="34" charset="0"/>
              </a:rPr>
              <a:t> in this column majority are in Average/Typical. </a:t>
            </a:r>
          </a:p>
          <a:p>
            <a:r>
              <a:rPr lang="en-US" sz="1750" b="0" i="0" u="none" strike="noStrike" baseline="0" dirty="0">
                <a:solidFill>
                  <a:srgbClr val="000000"/>
                </a:solidFill>
                <a:latin typeface="Calibri" panose="020F0502020204030204" pitchFamily="34" charset="0"/>
              </a:rPr>
              <a:t>16. Foundation in this column majority are in Cinder Block and Poured </a:t>
            </a:r>
            <a:r>
              <a:rPr lang="en-US" sz="1750" b="0" i="0" u="none" strike="noStrike" baseline="0" dirty="0" err="1">
                <a:solidFill>
                  <a:srgbClr val="000000"/>
                </a:solidFill>
                <a:latin typeface="Calibri" panose="020F0502020204030204" pitchFamily="34" charset="0"/>
              </a:rPr>
              <a:t>Contrete</a:t>
            </a:r>
            <a:r>
              <a:rPr lang="en-US" sz="1750" b="0" i="0" u="none" strike="noStrike" baseline="0" dirty="0">
                <a:solidFill>
                  <a:srgbClr val="000000"/>
                </a:solidFill>
                <a:latin typeface="Calibri" panose="020F0502020204030204" pitchFamily="34" charset="0"/>
              </a:rPr>
              <a:t> </a:t>
            </a:r>
          </a:p>
          <a:p>
            <a:r>
              <a:rPr lang="en-US" sz="1750" b="0" i="0" u="none" strike="noStrike" baseline="0" dirty="0">
                <a:solidFill>
                  <a:srgbClr val="000000"/>
                </a:solidFill>
                <a:latin typeface="Calibri" panose="020F0502020204030204" pitchFamily="34" charset="0"/>
              </a:rPr>
              <a:t>17. </a:t>
            </a:r>
            <a:r>
              <a:rPr lang="en-US" sz="1750" b="0" i="0" u="none" strike="noStrike" baseline="0" dirty="0" err="1">
                <a:solidFill>
                  <a:srgbClr val="000000"/>
                </a:solidFill>
                <a:latin typeface="Calibri" panose="020F0502020204030204" pitchFamily="34" charset="0"/>
              </a:rPr>
              <a:t>BsmtQual</a:t>
            </a:r>
            <a:r>
              <a:rPr lang="en-US" sz="1750" b="0" i="0" u="none" strike="noStrike" baseline="0" dirty="0">
                <a:solidFill>
                  <a:srgbClr val="000000"/>
                </a:solidFill>
                <a:latin typeface="Calibri" panose="020F0502020204030204" pitchFamily="34" charset="0"/>
              </a:rPr>
              <a:t> in this column majority are in Good (90-99 inches) and Typical (80-89 inches) </a:t>
            </a:r>
          </a:p>
        </p:txBody>
      </p:sp>
      <p:sp>
        <p:nvSpPr>
          <p:cNvPr id="3" name="TextBox 2">
            <a:extLst>
              <a:ext uri="{FF2B5EF4-FFF2-40B4-BE49-F238E27FC236}">
                <a16:creationId xmlns:a16="http://schemas.microsoft.com/office/drawing/2014/main" id="{1D832CC8-8074-047C-9A71-9DC64CF99C71}"/>
              </a:ext>
            </a:extLst>
          </p:cNvPr>
          <p:cNvSpPr txBox="1"/>
          <p:nvPr/>
        </p:nvSpPr>
        <p:spPr>
          <a:xfrm>
            <a:off x="4019145" y="0"/>
            <a:ext cx="4153710" cy="707886"/>
          </a:xfrm>
          <a:prstGeom prst="rect">
            <a:avLst/>
          </a:prstGeom>
          <a:noFill/>
        </p:spPr>
        <p:txBody>
          <a:bodyPr wrap="square" rtlCol="0">
            <a:spAutoFit/>
          </a:bodyPr>
          <a:lstStyle/>
          <a:p>
            <a:pPr algn="ctr"/>
            <a:r>
              <a:rPr lang="en-IN" sz="4000" dirty="0"/>
              <a:t>Object Data</a:t>
            </a:r>
          </a:p>
        </p:txBody>
      </p:sp>
    </p:spTree>
    <p:extLst>
      <p:ext uri="{BB962C8B-B14F-4D97-AF65-F5344CB8AC3E}">
        <p14:creationId xmlns:p14="http://schemas.microsoft.com/office/powerpoint/2010/main" val="288509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139C5-9F1D-AE23-1895-84374769DC94}"/>
              </a:ext>
            </a:extLst>
          </p:cNvPr>
          <p:cNvSpPr txBox="1"/>
          <p:nvPr/>
        </p:nvSpPr>
        <p:spPr>
          <a:xfrm>
            <a:off x="162128" y="787940"/>
            <a:ext cx="11867744" cy="4801314"/>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18. </a:t>
            </a:r>
            <a:r>
              <a:rPr lang="en-US" sz="1800" b="0" i="0" u="none" strike="noStrike" baseline="0" dirty="0" err="1">
                <a:solidFill>
                  <a:srgbClr val="000000"/>
                </a:solidFill>
                <a:latin typeface="Calibri" panose="020F0502020204030204" pitchFamily="34" charset="0"/>
              </a:rPr>
              <a:t>Bsmtcond</a:t>
            </a:r>
            <a:r>
              <a:rPr lang="en-US" sz="1800" b="0" i="0" u="none" strike="noStrike" baseline="0" dirty="0">
                <a:solidFill>
                  <a:srgbClr val="000000"/>
                </a:solidFill>
                <a:latin typeface="Calibri" panose="020F0502020204030204" pitchFamily="34" charset="0"/>
              </a:rPr>
              <a:t> in this column majority are in Typical - slight dampness allowed. </a:t>
            </a:r>
          </a:p>
          <a:p>
            <a:r>
              <a:rPr lang="en-US" sz="1800" b="0" i="0" u="none" strike="noStrike" baseline="0" dirty="0">
                <a:solidFill>
                  <a:srgbClr val="000000"/>
                </a:solidFill>
                <a:latin typeface="Calibri" panose="020F0502020204030204" pitchFamily="34" charset="0"/>
              </a:rPr>
              <a:t>19. </a:t>
            </a:r>
            <a:r>
              <a:rPr lang="en-US" sz="1800" b="0" i="0" u="none" strike="noStrike" baseline="0" dirty="0" err="1">
                <a:solidFill>
                  <a:srgbClr val="000000"/>
                </a:solidFill>
                <a:latin typeface="Calibri" panose="020F0502020204030204" pitchFamily="34" charset="0"/>
              </a:rPr>
              <a:t>BsmtExposure</a:t>
            </a:r>
            <a:r>
              <a:rPr lang="en-US" sz="1800" b="0" i="0" u="none" strike="noStrike" baseline="0" dirty="0">
                <a:solidFill>
                  <a:srgbClr val="000000"/>
                </a:solidFill>
                <a:latin typeface="Calibri" panose="020F0502020204030204" pitchFamily="34" charset="0"/>
              </a:rPr>
              <a:t> in this column majority are in No Exposure. </a:t>
            </a:r>
          </a:p>
          <a:p>
            <a:r>
              <a:rPr lang="en-US" sz="1800" b="0" i="0" u="none" strike="noStrike" baseline="0" dirty="0">
                <a:solidFill>
                  <a:srgbClr val="000000"/>
                </a:solidFill>
                <a:latin typeface="Calibri" panose="020F0502020204030204" pitchFamily="34" charset="0"/>
              </a:rPr>
              <a:t>20. Bsmtfintype1 in this column majority are in Good Living Quarters and </a:t>
            </a:r>
            <a:r>
              <a:rPr lang="en-US" sz="1800" b="0" i="0" u="none" strike="noStrike" baseline="0" dirty="0" err="1">
                <a:solidFill>
                  <a:srgbClr val="000000"/>
                </a:solidFill>
                <a:latin typeface="Calibri" panose="020F0502020204030204" pitchFamily="34" charset="0"/>
              </a:rPr>
              <a:t>Unfinshed</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21. Bsmtfintype2 in this column majority are in </a:t>
            </a:r>
            <a:r>
              <a:rPr lang="en-US" sz="1800" b="0" i="0" u="none" strike="noStrike" baseline="0" dirty="0" err="1">
                <a:solidFill>
                  <a:srgbClr val="000000"/>
                </a:solidFill>
                <a:latin typeface="Calibri" panose="020F0502020204030204" pitchFamily="34" charset="0"/>
              </a:rPr>
              <a:t>Unfinshed</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22. Heating in this column majority are in Gas forced warm air furnace. </a:t>
            </a:r>
            <a:endParaRPr lang="en-US" sz="1800" b="0" i="0" kern="1200" baseline="0" dirty="0">
              <a:solidFill>
                <a:srgbClr val="000000"/>
              </a:solidFill>
              <a:effectLst/>
              <a:latin typeface="Calibri" panose="020F0502020204030204" pitchFamily="34" charset="0"/>
              <a:ea typeface="+mn-ea"/>
              <a:cs typeface="+mn-cs"/>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23. </a:t>
            </a:r>
            <a:r>
              <a:rPr lang="en-US" sz="1800" b="0" i="0" kern="1200" baseline="0" dirty="0" err="1">
                <a:solidFill>
                  <a:srgbClr val="000000"/>
                </a:solidFill>
                <a:effectLst/>
                <a:latin typeface="Calibri" panose="020F0502020204030204" pitchFamily="34" charset="0"/>
                <a:ea typeface="+mn-ea"/>
                <a:cs typeface="+mn-cs"/>
              </a:rPr>
              <a:t>HeatingQc</a:t>
            </a:r>
            <a:r>
              <a:rPr lang="en-US" sz="1800" b="0" i="0" kern="1200" baseline="0" dirty="0">
                <a:solidFill>
                  <a:srgbClr val="000000"/>
                </a:solidFill>
                <a:effectLst/>
                <a:latin typeface="Calibri" panose="020F0502020204030204" pitchFamily="34" charset="0"/>
                <a:ea typeface="+mn-ea"/>
                <a:cs typeface="+mn-cs"/>
              </a:rPr>
              <a:t> in this column majority are in Excellent. </a:t>
            </a:r>
            <a:endParaRPr lang="en-IN" sz="1600"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24. Central air in this column majority are has central air. </a:t>
            </a:r>
            <a:endParaRPr lang="en-IN" sz="1600"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25. Electrical in this column majority are in Standard Circuit Breakers &amp; Romex. </a:t>
            </a:r>
            <a:endParaRPr lang="en-IN" sz="1600"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26. </a:t>
            </a:r>
            <a:r>
              <a:rPr lang="en-US" sz="1800" b="0" i="0" kern="1200" baseline="0" dirty="0" err="1">
                <a:solidFill>
                  <a:srgbClr val="000000"/>
                </a:solidFill>
                <a:effectLst/>
                <a:latin typeface="Calibri" panose="020F0502020204030204" pitchFamily="34" charset="0"/>
                <a:ea typeface="+mn-ea"/>
                <a:cs typeface="+mn-cs"/>
              </a:rPr>
              <a:t>KitchenQual</a:t>
            </a:r>
            <a:r>
              <a:rPr lang="en-US" sz="1800" b="0" i="0" kern="1200" baseline="0" dirty="0">
                <a:solidFill>
                  <a:srgbClr val="000000"/>
                </a:solidFill>
                <a:effectLst/>
                <a:latin typeface="Calibri" panose="020F0502020204030204" pitchFamily="34" charset="0"/>
                <a:ea typeface="+mn-ea"/>
                <a:cs typeface="+mn-cs"/>
              </a:rPr>
              <a:t> in this column majority are in Typical/Average. </a:t>
            </a:r>
            <a:endParaRPr lang="en-IN" sz="1600"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27. Functional in this column majority are in Typical Functionality. </a:t>
            </a:r>
            <a:endParaRPr lang="en-IN" sz="1600"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28. </a:t>
            </a:r>
            <a:r>
              <a:rPr lang="en-US" sz="1800" b="0" i="0" kern="1200" baseline="0" dirty="0" err="1">
                <a:solidFill>
                  <a:srgbClr val="000000"/>
                </a:solidFill>
                <a:effectLst/>
                <a:latin typeface="Calibri" panose="020F0502020204030204" pitchFamily="34" charset="0"/>
                <a:ea typeface="+mn-ea"/>
                <a:cs typeface="+mn-cs"/>
              </a:rPr>
              <a:t>Garagetype</a:t>
            </a:r>
            <a:r>
              <a:rPr lang="en-US" sz="1800" b="0" i="0" kern="1200" baseline="0" dirty="0">
                <a:solidFill>
                  <a:srgbClr val="000000"/>
                </a:solidFill>
                <a:effectLst/>
                <a:latin typeface="Calibri" panose="020F0502020204030204" pitchFamily="34" charset="0"/>
                <a:ea typeface="+mn-ea"/>
                <a:cs typeface="+mn-cs"/>
              </a:rPr>
              <a:t> in this column majority are has Attached to home </a:t>
            </a:r>
            <a:r>
              <a:rPr lang="en-US" sz="1800" b="0" i="0" kern="1200" baseline="0" dirty="0" err="1">
                <a:solidFill>
                  <a:srgbClr val="000000"/>
                </a:solidFill>
                <a:effectLst/>
                <a:latin typeface="Calibri" panose="020F0502020204030204" pitchFamily="34" charset="0"/>
                <a:ea typeface="+mn-ea"/>
                <a:cs typeface="+mn-cs"/>
              </a:rPr>
              <a:t>garagetype</a:t>
            </a:r>
            <a:r>
              <a:rPr lang="en-US" sz="1800" b="0" i="0" kern="1200" baseline="0" dirty="0">
                <a:solidFill>
                  <a:srgbClr val="000000"/>
                </a:solidFill>
                <a:effectLst/>
                <a:latin typeface="Calibri" panose="020F0502020204030204" pitchFamily="34" charset="0"/>
                <a:ea typeface="+mn-ea"/>
                <a:cs typeface="+mn-cs"/>
              </a:rPr>
              <a:t>. </a:t>
            </a:r>
            <a:endParaRPr lang="en-IN" sz="1600"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29. </a:t>
            </a:r>
            <a:r>
              <a:rPr lang="en-US" sz="1800" b="0" i="0" kern="1200" baseline="0" dirty="0" err="1">
                <a:solidFill>
                  <a:srgbClr val="000000"/>
                </a:solidFill>
                <a:effectLst/>
                <a:latin typeface="Calibri" panose="020F0502020204030204" pitchFamily="34" charset="0"/>
                <a:ea typeface="+mn-ea"/>
                <a:cs typeface="+mn-cs"/>
              </a:rPr>
              <a:t>Gragefinish</a:t>
            </a:r>
            <a:r>
              <a:rPr lang="en-US" sz="1800" b="0" i="0" kern="1200" baseline="0" dirty="0">
                <a:solidFill>
                  <a:srgbClr val="000000"/>
                </a:solidFill>
                <a:effectLst/>
                <a:latin typeface="Calibri" panose="020F0502020204030204" pitchFamily="34" charset="0"/>
                <a:ea typeface="+mn-ea"/>
                <a:cs typeface="+mn-cs"/>
              </a:rPr>
              <a:t> in this column majority are in Unfinished. </a:t>
            </a:r>
            <a:endParaRPr lang="en-IN" sz="1600"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30. </a:t>
            </a:r>
            <a:r>
              <a:rPr lang="en-US" sz="1800" b="0" i="0" kern="1200" baseline="0" dirty="0" err="1">
                <a:solidFill>
                  <a:srgbClr val="000000"/>
                </a:solidFill>
                <a:effectLst/>
                <a:latin typeface="Calibri" panose="020F0502020204030204" pitchFamily="34" charset="0"/>
                <a:ea typeface="+mn-ea"/>
                <a:cs typeface="+mn-cs"/>
              </a:rPr>
              <a:t>GrageQual</a:t>
            </a:r>
            <a:r>
              <a:rPr lang="en-US" sz="1800" b="0" i="0" kern="1200" baseline="0" dirty="0">
                <a:solidFill>
                  <a:srgbClr val="000000"/>
                </a:solidFill>
                <a:effectLst/>
                <a:latin typeface="Calibri" panose="020F0502020204030204" pitchFamily="34" charset="0"/>
                <a:ea typeface="+mn-ea"/>
                <a:cs typeface="+mn-cs"/>
              </a:rPr>
              <a:t> in this column majority are in Typical/Average </a:t>
            </a:r>
            <a:r>
              <a:rPr lang="en-US" sz="1800" b="0" i="0" kern="1200" baseline="0" dirty="0" err="1">
                <a:solidFill>
                  <a:srgbClr val="000000"/>
                </a:solidFill>
                <a:effectLst/>
                <a:latin typeface="Calibri" panose="020F0502020204030204" pitchFamily="34" charset="0"/>
                <a:ea typeface="+mn-ea"/>
                <a:cs typeface="+mn-cs"/>
              </a:rPr>
              <a:t>garagequal</a:t>
            </a:r>
            <a:r>
              <a:rPr lang="en-US" sz="1800" b="0" i="0" kern="1200" baseline="0" dirty="0">
                <a:solidFill>
                  <a:srgbClr val="000000"/>
                </a:solidFill>
                <a:effectLst/>
                <a:latin typeface="Calibri" panose="020F0502020204030204" pitchFamily="34" charset="0"/>
                <a:ea typeface="+mn-ea"/>
                <a:cs typeface="+mn-cs"/>
              </a:rPr>
              <a:t>. </a:t>
            </a:r>
            <a:endParaRPr lang="en-IN" sz="1600"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31. </a:t>
            </a:r>
            <a:r>
              <a:rPr lang="en-US" sz="1800" b="0" i="0" kern="1200" baseline="0" dirty="0" err="1">
                <a:solidFill>
                  <a:srgbClr val="000000"/>
                </a:solidFill>
                <a:effectLst/>
                <a:latin typeface="Calibri" panose="020F0502020204030204" pitchFamily="34" charset="0"/>
                <a:ea typeface="+mn-ea"/>
                <a:cs typeface="+mn-cs"/>
              </a:rPr>
              <a:t>GarageCond</a:t>
            </a:r>
            <a:r>
              <a:rPr lang="en-US" sz="1800" b="0" i="0" kern="1200" baseline="0" dirty="0">
                <a:solidFill>
                  <a:srgbClr val="000000"/>
                </a:solidFill>
                <a:effectLst/>
                <a:latin typeface="Calibri" panose="020F0502020204030204" pitchFamily="34" charset="0"/>
                <a:ea typeface="+mn-ea"/>
                <a:cs typeface="+mn-cs"/>
              </a:rPr>
              <a:t> in this column majority are in Typical/Average. </a:t>
            </a:r>
            <a:endParaRPr lang="en-IN" sz="1600"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32. </a:t>
            </a:r>
            <a:r>
              <a:rPr lang="en-US" sz="1800" b="0" i="0" kern="1200" baseline="0" dirty="0" err="1">
                <a:solidFill>
                  <a:srgbClr val="000000"/>
                </a:solidFill>
                <a:effectLst/>
                <a:latin typeface="Calibri" panose="020F0502020204030204" pitchFamily="34" charset="0"/>
                <a:ea typeface="+mn-ea"/>
                <a:cs typeface="+mn-cs"/>
              </a:rPr>
              <a:t>PavedDrive</a:t>
            </a:r>
            <a:r>
              <a:rPr lang="en-US" sz="1800" b="0" i="0" kern="1200" baseline="0" dirty="0">
                <a:solidFill>
                  <a:srgbClr val="000000"/>
                </a:solidFill>
                <a:effectLst/>
                <a:latin typeface="Calibri" panose="020F0502020204030204" pitchFamily="34" charset="0"/>
                <a:ea typeface="+mn-ea"/>
                <a:cs typeface="+mn-cs"/>
              </a:rPr>
              <a:t> in this column majority are has Paved drive. </a:t>
            </a:r>
            <a:endParaRPr lang="en-IN" sz="1600"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33. Sale type in this column majority are in Warranty Deed - Conventional. </a:t>
            </a:r>
            <a:endParaRPr lang="en-IN" sz="1600" dirty="0">
              <a:effectLst/>
            </a:endParaRPr>
          </a:p>
          <a:p>
            <a:pPr marL="0" algn="l" rtl="0" eaLnBrk="1" latinLnBrk="0" hangingPunct="1">
              <a:spcBef>
                <a:spcPts val="0"/>
              </a:spcBef>
              <a:spcAft>
                <a:spcPts val="0"/>
              </a:spcAft>
            </a:pPr>
            <a:r>
              <a:rPr lang="en-US" sz="1800" b="0" i="0" kern="1200" baseline="0" dirty="0">
                <a:solidFill>
                  <a:srgbClr val="000000"/>
                </a:solidFill>
                <a:effectLst/>
                <a:latin typeface="Calibri" panose="020F0502020204030204" pitchFamily="34" charset="0"/>
                <a:ea typeface="+mn-ea"/>
                <a:cs typeface="+mn-cs"/>
              </a:rPr>
              <a:t>34. </a:t>
            </a:r>
            <a:r>
              <a:rPr lang="en-US" sz="1800" b="0" i="0" kern="1200" baseline="0" dirty="0" err="1">
                <a:solidFill>
                  <a:srgbClr val="000000"/>
                </a:solidFill>
                <a:effectLst/>
                <a:latin typeface="Calibri" panose="020F0502020204030204" pitchFamily="34" charset="0"/>
                <a:ea typeface="+mn-ea"/>
                <a:cs typeface="+mn-cs"/>
              </a:rPr>
              <a:t>salecondition</a:t>
            </a:r>
            <a:r>
              <a:rPr lang="en-US" sz="1800" b="0" i="0" kern="1200" baseline="0" dirty="0">
                <a:solidFill>
                  <a:srgbClr val="000000"/>
                </a:solidFill>
                <a:effectLst/>
                <a:latin typeface="Calibri" panose="020F0502020204030204" pitchFamily="34" charset="0"/>
                <a:ea typeface="+mn-ea"/>
                <a:cs typeface="+mn-cs"/>
              </a:rPr>
              <a:t> in this column majority are in Normal Sale condition. </a:t>
            </a:r>
            <a:endParaRPr lang="en-IN" sz="1600" dirty="0">
              <a:effectLst/>
            </a:endParaRPr>
          </a:p>
        </p:txBody>
      </p:sp>
    </p:spTree>
    <p:extLst>
      <p:ext uri="{BB962C8B-B14F-4D97-AF65-F5344CB8AC3E}">
        <p14:creationId xmlns:p14="http://schemas.microsoft.com/office/powerpoint/2010/main" val="295237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C139C5-9F1D-AE23-1895-84374769DC94}"/>
              </a:ext>
            </a:extLst>
          </p:cNvPr>
          <p:cNvSpPr txBox="1"/>
          <p:nvPr/>
        </p:nvSpPr>
        <p:spPr>
          <a:xfrm>
            <a:off x="162128" y="1093745"/>
            <a:ext cx="11867744" cy="5078313"/>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1. </a:t>
            </a:r>
            <a:r>
              <a:rPr lang="en-US" sz="1800" b="0" i="0" u="none" strike="noStrike" baseline="0" dirty="0" err="1">
                <a:solidFill>
                  <a:srgbClr val="000000"/>
                </a:solidFill>
                <a:latin typeface="Calibri" panose="020F0502020204030204" pitchFamily="34" charset="0"/>
              </a:rPr>
              <a:t>MSSubClass</a:t>
            </a:r>
            <a:r>
              <a:rPr lang="en-US" sz="1800" b="0" i="0" u="none" strike="noStrike" baseline="0" dirty="0">
                <a:solidFill>
                  <a:srgbClr val="000000"/>
                </a:solidFill>
                <a:latin typeface="Calibri" panose="020F0502020204030204" pitchFamily="34" charset="0"/>
              </a:rPr>
              <a:t> as we observe that in this columns majority data is in 1-STORY 1946 &amp; NEWER ALL STYLES,1-STORY 1945 &amp; OLDER </a:t>
            </a:r>
          </a:p>
          <a:p>
            <a:r>
              <a:rPr lang="en-US" sz="1800" b="0" i="0" u="none" strike="noStrike" baseline="0" dirty="0">
                <a:solidFill>
                  <a:srgbClr val="000000"/>
                </a:solidFill>
                <a:latin typeface="Calibri" panose="020F0502020204030204" pitchFamily="34" charset="0"/>
              </a:rPr>
              <a:t>2. </a:t>
            </a:r>
            <a:r>
              <a:rPr lang="en-US" sz="1800" b="0" i="0" u="none" strike="noStrike" baseline="0" dirty="0" err="1">
                <a:solidFill>
                  <a:srgbClr val="000000"/>
                </a:solidFill>
                <a:latin typeface="Calibri" panose="020F0502020204030204" pitchFamily="34" charset="0"/>
              </a:rPr>
              <a:t>Lotfrontage</a:t>
            </a:r>
            <a:r>
              <a:rPr lang="en-US" sz="1800" b="0" i="0" u="none" strike="noStrike" baseline="0" dirty="0">
                <a:solidFill>
                  <a:srgbClr val="000000"/>
                </a:solidFill>
                <a:latin typeface="Calibri" panose="020F0502020204030204" pitchFamily="34" charset="0"/>
              </a:rPr>
              <a:t> in this column majority data is between 65 to 80. </a:t>
            </a:r>
          </a:p>
          <a:p>
            <a:r>
              <a:rPr lang="en-US" sz="1800" b="0" i="0" u="none" strike="noStrike" baseline="0" dirty="0">
                <a:solidFill>
                  <a:srgbClr val="000000"/>
                </a:solidFill>
                <a:latin typeface="Calibri" panose="020F0502020204030204" pitchFamily="34" charset="0"/>
              </a:rPr>
              <a:t>3. </a:t>
            </a:r>
            <a:r>
              <a:rPr lang="en-US" sz="1800" b="0" i="0" u="none" strike="noStrike" baseline="0" dirty="0" err="1">
                <a:solidFill>
                  <a:srgbClr val="000000"/>
                </a:solidFill>
                <a:latin typeface="Calibri" panose="020F0502020204030204" pitchFamily="34" charset="0"/>
              </a:rPr>
              <a:t>Lotarea</a:t>
            </a:r>
            <a:r>
              <a:rPr lang="en-US" sz="1800" b="0" i="0" u="none" strike="noStrike" baseline="0" dirty="0">
                <a:solidFill>
                  <a:srgbClr val="000000"/>
                </a:solidFill>
                <a:latin typeface="Calibri" panose="020F0502020204030204" pitchFamily="34" charset="0"/>
              </a:rPr>
              <a:t> majority are is less than 10000. </a:t>
            </a:r>
          </a:p>
          <a:p>
            <a:r>
              <a:rPr lang="en-US" sz="1800" b="0" i="0" u="none" strike="noStrike" baseline="0" dirty="0">
                <a:solidFill>
                  <a:srgbClr val="000000"/>
                </a:solidFill>
                <a:latin typeface="Calibri" panose="020F0502020204030204" pitchFamily="34" charset="0"/>
              </a:rPr>
              <a:t>4. </a:t>
            </a:r>
            <a:r>
              <a:rPr lang="en-US" sz="1800" b="0" i="0" u="none" strike="noStrike" baseline="0" dirty="0" err="1">
                <a:solidFill>
                  <a:srgbClr val="000000"/>
                </a:solidFill>
                <a:latin typeface="Calibri" panose="020F0502020204030204" pitchFamily="34" charset="0"/>
              </a:rPr>
              <a:t>OverallQual</a:t>
            </a:r>
            <a:r>
              <a:rPr lang="en-US" sz="1800" b="0" i="0" u="none" strike="noStrike" baseline="0" dirty="0">
                <a:solidFill>
                  <a:srgbClr val="000000"/>
                </a:solidFill>
                <a:latin typeface="Calibri" panose="020F0502020204030204" pitchFamily="34" charset="0"/>
              </a:rPr>
              <a:t> in this column majority are in </a:t>
            </a:r>
            <a:r>
              <a:rPr lang="en-US" sz="1800" b="0" i="0" u="none" strike="noStrike" baseline="0" dirty="0" err="1">
                <a:solidFill>
                  <a:srgbClr val="000000"/>
                </a:solidFill>
                <a:latin typeface="Calibri" panose="020F0502020204030204" pitchFamily="34" charset="0"/>
              </a:rPr>
              <a:t>Good,Above</a:t>
            </a:r>
            <a:r>
              <a:rPr lang="en-US" sz="1800" b="0" i="0" u="none" strike="noStrike" baseline="0" dirty="0">
                <a:solidFill>
                  <a:srgbClr val="000000"/>
                </a:solidFill>
                <a:latin typeface="Calibri" panose="020F0502020204030204" pitchFamily="34" charset="0"/>
              </a:rPr>
              <a:t> </a:t>
            </a:r>
            <a:r>
              <a:rPr lang="en-US" sz="1800" b="0" i="0" u="none" strike="noStrike" baseline="0" dirty="0" err="1">
                <a:solidFill>
                  <a:srgbClr val="000000"/>
                </a:solidFill>
                <a:latin typeface="Calibri" panose="020F0502020204030204" pitchFamily="34" charset="0"/>
              </a:rPr>
              <a:t>Average,Average</a:t>
            </a:r>
            <a:r>
              <a:rPr lang="en-US" sz="1800" b="0" i="0" u="none" strike="noStrike" baseline="0" dirty="0">
                <a:solidFill>
                  <a:srgbClr val="000000"/>
                </a:solidFill>
                <a:latin typeface="Calibri" panose="020F0502020204030204" pitchFamily="34" charset="0"/>
              </a:rPr>
              <a:t> Below, Average. </a:t>
            </a:r>
          </a:p>
          <a:p>
            <a:r>
              <a:rPr lang="en-US" sz="1800" b="0" i="0" u="none" strike="noStrike" baseline="0" dirty="0">
                <a:solidFill>
                  <a:srgbClr val="000000"/>
                </a:solidFill>
                <a:latin typeface="Calibri" panose="020F0502020204030204" pitchFamily="34" charset="0"/>
              </a:rPr>
              <a:t>5. </a:t>
            </a:r>
            <a:r>
              <a:rPr lang="en-US" sz="1800" b="0" i="0" u="none" strike="noStrike" baseline="0" dirty="0" err="1">
                <a:solidFill>
                  <a:srgbClr val="000000"/>
                </a:solidFill>
                <a:latin typeface="Calibri" panose="020F0502020204030204" pitchFamily="34" charset="0"/>
              </a:rPr>
              <a:t>Overallcond</a:t>
            </a:r>
            <a:r>
              <a:rPr lang="en-US" sz="1800" b="0" i="0" u="none" strike="noStrike" baseline="0" dirty="0">
                <a:solidFill>
                  <a:srgbClr val="000000"/>
                </a:solidFill>
                <a:latin typeface="Calibri" panose="020F0502020204030204" pitchFamily="34" charset="0"/>
              </a:rPr>
              <a:t> in this column majority are in 5 means Average. </a:t>
            </a:r>
          </a:p>
          <a:p>
            <a:r>
              <a:rPr lang="en-US" sz="1800" b="0" i="0" u="none" strike="noStrike" baseline="0" dirty="0">
                <a:solidFill>
                  <a:srgbClr val="000000"/>
                </a:solidFill>
                <a:latin typeface="Calibri" panose="020F0502020204030204" pitchFamily="34" charset="0"/>
              </a:rPr>
              <a:t>6. </a:t>
            </a:r>
            <a:r>
              <a:rPr lang="en-US" sz="1800" b="0" i="0" u="none" strike="noStrike" baseline="0" dirty="0" err="1">
                <a:solidFill>
                  <a:srgbClr val="000000"/>
                </a:solidFill>
                <a:latin typeface="Calibri" panose="020F0502020204030204" pitchFamily="34" charset="0"/>
              </a:rPr>
              <a:t>Yearbuilt</a:t>
            </a:r>
            <a:r>
              <a:rPr lang="en-US" sz="1800" b="0" i="0" u="none" strike="noStrike" baseline="0" dirty="0">
                <a:solidFill>
                  <a:srgbClr val="000000"/>
                </a:solidFill>
                <a:latin typeface="Calibri" panose="020F0502020204030204" pitchFamily="34" charset="0"/>
              </a:rPr>
              <a:t> in this column majority are in 1990 to 2000. </a:t>
            </a:r>
          </a:p>
          <a:p>
            <a:r>
              <a:rPr lang="en-US" sz="1800" b="0" i="0" u="none" strike="noStrike" baseline="0" dirty="0">
                <a:solidFill>
                  <a:srgbClr val="000000"/>
                </a:solidFill>
                <a:latin typeface="Calibri" panose="020F0502020204030204" pitchFamily="34" charset="0"/>
              </a:rPr>
              <a:t>7. </a:t>
            </a:r>
            <a:r>
              <a:rPr lang="en-US" sz="1800" b="0" i="0" u="none" strike="noStrike" baseline="0" dirty="0" err="1">
                <a:solidFill>
                  <a:srgbClr val="000000"/>
                </a:solidFill>
                <a:latin typeface="Calibri" panose="020F0502020204030204" pitchFamily="34" charset="0"/>
              </a:rPr>
              <a:t>Yearremondadd</a:t>
            </a:r>
            <a:r>
              <a:rPr lang="en-US" sz="1800" b="0" i="0" u="none" strike="noStrike" baseline="0" dirty="0">
                <a:solidFill>
                  <a:srgbClr val="000000"/>
                </a:solidFill>
                <a:latin typeface="Calibri" panose="020F0502020204030204" pitchFamily="34" charset="0"/>
              </a:rPr>
              <a:t> in this column majority are in 2000 to 2010. </a:t>
            </a:r>
          </a:p>
          <a:p>
            <a:r>
              <a:rPr lang="en-US" sz="1800" b="0" i="0" u="none" strike="noStrike" baseline="0" dirty="0">
                <a:solidFill>
                  <a:srgbClr val="000000"/>
                </a:solidFill>
                <a:latin typeface="Calibri" panose="020F0502020204030204" pitchFamily="34" charset="0"/>
              </a:rPr>
              <a:t>8. </a:t>
            </a:r>
            <a:r>
              <a:rPr lang="en-US" sz="1800" b="0" i="0" u="none" strike="noStrike" baseline="0" dirty="0" err="1">
                <a:solidFill>
                  <a:srgbClr val="000000"/>
                </a:solidFill>
                <a:latin typeface="Calibri" panose="020F0502020204030204" pitchFamily="34" charset="0"/>
              </a:rPr>
              <a:t>MasVnrarea</a:t>
            </a:r>
            <a:r>
              <a:rPr lang="en-US" sz="1800" b="0" i="0" u="none" strike="noStrike" baseline="0" dirty="0">
                <a:solidFill>
                  <a:srgbClr val="000000"/>
                </a:solidFill>
                <a:latin typeface="Calibri" panose="020F0502020204030204" pitchFamily="34" charset="0"/>
              </a:rPr>
              <a:t> in this column </a:t>
            </a:r>
            <a:r>
              <a:rPr lang="en-US" sz="1800" b="0" i="0" u="none" strike="noStrike" baseline="0" dirty="0" err="1">
                <a:solidFill>
                  <a:srgbClr val="000000"/>
                </a:solidFill>
                <a:latin typeface="Calibri" panose="020F0502020204030204" pitchFamily="34" charset="0"/>
              </a:rPr>
              <a:t>majortiy</a:t>
            </a:r>
            <a:r>
              <a:rPr lang="en-US" sz="1800" b="0" i="0" u="none" strike="noStrike" baseline="0" dirty="0">
                <a:solidFill>
                  <a:srgbClr val="000000"/>
                </a:solidFill>
                <a:latin typeface="Calibri" panose="020F0502020204030204" pitchFamily="34" charset="0"/>
              </a:rPr>
              <a:t> are less than 200. </a:t>
            </a:r>
          </a:p>
          <a:p>
            <a:r>
              <a:rPr lang="en-US" sz="1800" b="0" i="0" u="none" strike="noStrike" baseline="0" dirty="0">
                <a:solidFill>
                  <a:srgbClr val="000000"/>
                </a:solidFill>
                <a:latin typeface="Calibri" panose="020F0502020204030204" pitchFamily="34" charset="0"/>
              </a:rPr>
              <a:t>9. BsmtFinSF1 in this column majority are in less than 800. </a:t>
            </a:r>
          </a:p>
          <a:p>
            <a:r>
              <a:rPr lang="en-US" sz="1800" b="0" i="0" u="none" strike="noStrike" baseline="0" dirty="0">
                <a:solidFill>
                  <a:srgbClr val="000000"/>
                </a:solidFill>
                <a:latin typeface="Calibri" panose="020F0502020204030204" pitchFamily="34" charset="0"/>
              </a:rPr>
              <a:t>10. BsmtFinSF2 in this column majority are in less than 100. </a:t>
            </a:r>
          </a:p>
          <a:p>
            <a:r>
              <a:rPr lang="en-US" sz="1800" b="0" i="0" u="none" strike="noStrike" baseline="0" dirty="0">
                <a:solidFill>
                  <a:srgbClr val="000000"/>
                </a:solidFill>
                <a:latin typeface="Calibri" panose="020F0502020204030204" pitchFamily="34" charset="0"/>
              </a:rPr>
              <a:t>11. </a:t>
            </a:r>
            <a:r>
              <a:rPr lang="en-US" sz="1800" b="0" i="0" u="none" strike="noStrike" baseline="0" dirty="0" err="1">
                <a:solidFill>
                  <a:srgbClr val="000000"/>
                </a:solidFill>
                <a:latin typeface="Calibri" panose="020F0502020204030204" pitchFamily="34" charset="0"/>
              </a:rPr>
              <a:t>BsmtUnfSF</a:t>
            </a:r>
            <a:r>
              <a:rPr lang="en-US" sz="1800" b="0" i="0" u="none" strike="noStrike" baseline="0" dirty="0">
                <a:solidFill>
                  <a:srgbClr val="000000"/>
                </a:solidFill>
                <a:latin typeface="Calibri" panose="020F0502020204030204" pitchFamily="34" charset="0"/>
              </a:rPr>
              <a:t> in this column majority are in less than 500. </a:t>
            </a:r>
          </a:p>
          <a:p>
            <a:r>
              <a:rPr lang="en-US" sz="1800" b="0" i="0" u="none" strike="noStrike" baseline="0" dirty="0">
                <a:solidFill>
                  <a:srgbClr val="000000"/>
                </a:solidFill>
                <a:latin typeface="Calibri" panose="020F0502020204030204" pitchFamily="34" charset="0"/>
              </a:rPr>
              <a:t>12. </a:t>
            </a:r>
            <a:r>
              <a:rPr lang="en-US" sz="1800" b="0" i="0" u="none" strike="noStrike" baseline="0" dirty="0" err="1">
                <a:solidFill>
                  <a:srgbClr val="000000"/>
                </a:solidFill>
                <a:latin typeface="Calibri" panose="020F0502020204030204" pitchFamily="34" charset="0"/>
              </a:rPr>
              <a:t>TotalBsmtSF</a:t>
            </a:r>
            <a:r>
              <a:rPr lang="en-US" sz="1800" b="0" i="0" u="none" strike="noStrike" baseline="0" dirty="0">
                <a:solidFill>
                  <a:srgbClr val="000000"/>
                </a:solidFill>
                <a:latin typeface="Calibri" panose="020F0502020204030204" pitchFamily="34" charset="0"/>
              </a:rPr>
              <a:t> in this column majority are around 1000. </a:t>
            </a:r>
          </a:p>
          <a:p>
            <a:r>
              <a:rPr lang="en-US" sz="1800" b="0" i="0" u="none" strike="noStrike" baseline="0" dirty="0">
                <a:solidFill>
                  <a:srgbClr val="000000"/>
                </a:solidFill>
                <a:latin typeface="Calibri" panose="020F0502020204030204" pitchFamily="34" charset="0"/>
              </a:rPr>
              <a:t>13. 1stfirsf in this column majority are in 900 to 1200. </a:t>
            </a:r>
          </a:p>
          <a:p>
            <a:r>
              <a:rPr lang="en-US" sz="1800" b="0" i="0" u="none" strike="noStrike" baseline="0" dirty="0">
                <a:solidFill>
                  <a:srgbClr val="000000"/>
                </a:solidFill>
                <a:latin typeface="Calibri" panose="020F0502020204030204" pitchFamily="34" charset="0"/>
              </a:rPr>
              <a:t>14. 2ndfirsf in this column majority are less than 100. </a:t>
            </a:r>
          </a:p>
          <a:p>
            <a:r>
              <a:rPr lang="en-US" sz="1800" b="0" i="0" u="none" strike="noStrike" baseline="0" dirty="0">
                <a:solidFill>
                  <a:srgbClr val="000000"/>
                </a:solidFill>
                <a:latin typeface="Calibri" panose="020F0502020204030204" pitchFamily="34" charset="0"/>
              </a:rPr>
              <a:t>15. </a:t>
            </a:r>
            <a:r>
              <a:rPr lang="en-US" sz="1800" b="0" i="0" u="none" strike="noStrike" baseline="0" dirty="0" err="1">
                <a:solidFill>
                  <a:srgbClr val="000000"/>
                </a:solidFill>
                <a:latin typeface="Calibri" panose="020F0502020204030204" pitchFamily="34" charset="0"/>
              </a:rPr>
              <a:t>LowQualFinSF</a:t>
            </a:r>
            <a:r>
              <a:rPr lang="en-US" sz="1800" b="0" i="0" u="none" strike="noStrike" baseline="0" dirty="0">
                <a:solidFill>
                  <a:srgbClr val="000000"/>
                </a:solidFill>
                <a:latin typeface="Calibri" panose="020F0502020204030204" pitchFamily="34" charset="0"/>
              </a:rPr>
              <a:t> in this column majority are less than 50. </a:t>
            </a:r>
          </a:p>
          <a:p>
            <a:r>
              <a:rPr lang="en-US" sz="1800" b="0" i="0" u="none" strike="noStrike" baseline="0" dirty="0">
                <a:solidFill>
                  <a:srgbClr val="000000"/>
                </a:solidFill>
                <a:latin typeface="Calibri" panose="020F0502020204030204" pitchFamily="34" charset="0"/>
              </a:rPr>
              <a:t>16. </a:t>
            </a:r>
            <a:r>
              <a:rPr lang="en-US" sz="1800" b="0" i="0" u="none" strike="noStrike" baseline="0" dirty="0" err="1">
                <a:solidFill>
                  <a:srgbClr val="000000"/>
                </a:solidFill>
                <a:latin typeface="Calibri" panose="020F0502020204030204" pitchFamily="34" charset="0"/>
              </a:rPr>
              <a:t>GrLivearea</a:t>
            </a:r>
            <a:r>
              <a:rPr lang="en-US" sz="1800" b="0" i="0" u="none" strike="noStrike" baseline="0" dirty="0">
                <a:solidFill>
                  <a:srgbClr val="000000"/>
                </a:solidFill>
                <a:latin typeface="Calibri" panose="020F0502020204030204" pitchFamily="34" charset="0"/>
              </a:rPr>
              <a:t> in this column majority are 1000 to 2000. </a:t>
            </a:r>
          </a:p>
          <a:p>
            <a:r>
              <a:rPr lang="en-US" sz="1800" b="0" i="0" u="none" strike="noStrike" baseline="0" dirty="0">
                <a:solidFill>
                  <a:srgbClr val="000000"/>
                </a:solidFill>
                <a:latin typeface="Calibri" panose="020F0502020204030204" pitchFamily="34" charset="0"/>
              </a:rPr>
              <a:t>17. </a:t>
            </a:r>
            <a:r>
              <a:rPr lang="en-US" sz="1800" b="0" i="0" u="none" strike="noStrike" baseline="0" dirty="0" err="1">
                <a:solidFill>
                  <a:srgbClr val="000000"/>
                </a:solidFill>
                <a:latin typeface="Calibri" panose="020F0502020204030204" pitchFamily="34" charset="0"/>
              </a:rPr>
              <a:t>BsmtfullBath</a:t>
            </a:r>
            <a:r>
              <a:rPr lang="en-US" sz="1800" b="0" i="0" u="none" strike="noStrike" baseline="0" dirty="0">
                <a:solidFill>
                  <a:srgbClr val="000000"/>
                </a:solidFill>
                <a:latin typeface="Calibri" panose="020F0502020204030204" pitchFamily="34" charset="0"/>
              </a:rPr>
              <a:t> in this column majority are 0 and 1 around. </a:t>
            </a:r>
          </a:p>
        </p:txBody>
      </p:sp>
      <p:sp>
        <p:nvSpPr>
          <p:cNvPr id="3" name="TextBox 2">
            <a:extLst>
              <a:ext uri="{FF2B5EF4-FFF2-40B4-BE49-F238E27FC236}">
                <a16:creationId xmlns:a16="http://schemas.microsoft.com/office/drawing/2014/main" id="{1D832CC8-8074-047C-9A71-9DC64CF99C71}"/>
              </a:ext>
            </a:extLst>
          </p:cNvPr>
          <p:cNvSpPr txBox="1"/>
          <p:nvPr/>
        </p:nvSpPr>
        <p:spPr>
          <a:xfrm>
            <a:off x="4019145" y="0"/>
            <a:ext cx="4153710" cy="707886"/>
          </a:xfrm>
          <a:prstGeom prst="rect">
            <a:avLst/>
          </a:prstGeom>
          <a:noFill/>
        </p:spPr>
        <p:txBody>
          <a:bodyPr wrap="square" rtlCol="0">
            <a:spAutoFit/>
          </a:bodyPr>
          <a:lstStyle/>
          <a:p>
            <a:pPr algn="ctr"/>
            <a:r>
              <a:rPr lang="en-IN" sz="4000" dirty="0"/>
              <a:t>Numerical Data</a:t>
            </a:r>
          </a:p>
        </p:txBody>
      </p:sp>
    </p:spTree>
    <p:extLst>
      <p:ext uri="{BB962C8B-B14F-4D97-AF65-F5344CB8AC3E}">
        <p14:creationId xmlns:p14="http://schemas.microsoft.com/office/powerpoint/2010/main" val="31109600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60</TotalTime>
  <Words>2962</Words>
  <Application>Microsoft Office PowerPoint</Application>
  <PresentationFormat>Widescreen</PresentationFormat>
  <Paragraphs>275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Gill Sans MT</vt:lpstr>
      <vt:lpstr>Gallery</vt:lpstr>
      <vt:lpstr>Project Housing splitted</vt:lpstr>
      <vt:lpstr>Problem Statement</vt:lpstr>
      <vt:lpstr>Business Goal</vt:lpstr>
      <vt:lpstr>Analysis of Data</vt:lpstr>
      <vt:lpstr>Analysis of Data</vt:lpstr>
      <vt:lpstr>Count plot observation  i) object data II)Numerical Data</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Multivariate Analysis</vt:lpstr>
      <vt:lpstr>PowerPoint Presentation</vt:lpstr>
      <vt:lpstr>PowerPoint Presentation</vt:lpstr>
      <vt:lpstr>Remove outliers</vt:lpstr>
      <vt:lpstr>Skewness remove</vt:lpstr>
      <vt:lpstr>Machine Learning</vt:lpstr>
      <vt:lpstr>Compare All model</vt:lpstr>
      <vt:lpstr>Plot actual result and pred. result graph</vt:lpstr>
      <vt:lpstr>Saved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Housing splitted</dc:title>
  <dc:creator>Kishan</dc:creator>
  <cp:lastModifiedBy>Kishan</cp:lastModifiedBy>
  <cp:revision>20</cp:revision>
  <dcterms:created xsi:type="dcterms:W3CDTF">2023-01-19T09:56:16Z</dcterms:created>
  <dcterms:modified xsi:type="dcterms:W3CDTF">2023-01-19T10:56:16Z</dcterms:modified>
</cp:coreProperties>
</file>