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0" r:id="rId3"/>
    <p:sldId id="272" r:id="rId4"/>
    <p:sldId id="294" r:id="rId5"/>
    <p:sldId id="295" r:id="rId6"/>
    <p:sldId id="296" r:id="rId7"/>
    <p:sldId id="297" r:id="rId8"/>
    <p:sldId id="275" r:id="rId9"/>
    <p:sldId id="274" r:id="rId10"/>
    <p:sldId id="298" r:id="rId11"/>
    <p:sldId id="299" r:id="rId12"/>
    <p:sldId id="300" r:id="rId13"/>
    <p:sldId id="301" r:id="rId14"/>
    <p:sldId id="302" r:id="rId15"/>
    <p:sldId id="279" r:id="rId16"/>
    <p:sldId id="303" r:id="rId17"/>
    <p:sldId id="304" r:id="rId18"/>
    <p:sldId id="305" r:id="rId19"/>
    <p:sldId id="306" r:id="rId20"/>
    <p:sldId id="284" r:id="rId21"/>
    <p:sldId id="285" r:id="rId22"/>
    <p:sldId id="292" r:id="rId23"/>
    <p:sldId id="307" r:id="rId24"/>
    <p:sldId id="29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42" autoAdjust="0"/>
    <p:restoredTop sz="94660"/>
  </p:normalViewPr>
  <p:slideViewPr>
    <p:cSldViewPr snapToGrid="0">
      <p:cViewPr varScale="1">
        <p:scale>
          <a:sx n="79" d="100"/>
          <a:sy n="79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4880-9DDE-445F-BA8F-F18D68E5F5FB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31719EA-84EB-4031-A6ED-B9D360574B2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3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4880-9DDE-445F-BA8F-F18D68E5F5FB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19EA-84EB-4031-A6ED-B9D360574B2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24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4880-9DDE-445F-BA8F-F18D68E5F5FB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19EA-84EB-4031-A6ED-B9D360574B2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48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4880-9DDE-445F-BA8F-F18D68E5F5FB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19EA-84EB-4031-A6ED-B9D360574B2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97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4880-9DDE-445F-BA8F-F18D68E5F5FB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19EA-84EB-4031-A6ED-B9D360574B2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78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4880-9DDE-445F-BA8F-F18D68E5F5FB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19EA-84EB-4031-A6ED-B9D360574B2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83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4880-9DDE-445F-BA8F-F18D68E5F5FB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19EA-84EB-4031-A6ED-B9D360574B2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13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4880-9DDE-445F-BA8F-F18D68E5F5FB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19EA-84EB-4031-A6ED-B9D360574B2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29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4880-9DDE-445F-BA8F-F18D68E5F5FB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19EA-84EB-4031-A6ED-B9D360574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22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4880-9DDE-445F-BA8F-F18D68E5F5FB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19EA-84EB-4031-A6ED-B9D360574B2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77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2B14880-9DDE-445F-BA8F-F18D68E5F5FB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19EA-84EB-4031-A6ED-B9D360574B2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21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14880-9DDE-445F-BA8F-F18D68E5F5FB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31719EA-84EB-4031-A6ED-B9D360574B2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99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9AA4-0C3D-04EA-0C49-B87C0B325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6374" y="1007720"/>
            <a:ext cx="9144000" cy="2555571"/>
          </a:xfrm>
        </p:spPr>
        <p:txBody>
          <a:bodyPr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Cause of Death</a:t>
            </a:r>
            <a:endParaRPr lang="en-IN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F10BF-9F2F-12B1-D009-C0A88420D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Flip Robo technologies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B1E3A-7807-AFF2-8B3F-479C22C219A6}"/>
              </a:ext>
            </a:extLst>
          </p:cNvPr>
          <p:cNvSpPr txBox="1"/>
          <p:nvPr/>
        </p:nvSpPr>
        <p:spPr>
          <a:xfrm>
            <a:off x="87548" y="6105299"/>
            <a:ext cx="3920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Prepend By: - </a:t>
            </a:r>
          </a:p>
          <a:p>
            <a:r>
              <a:rPr lang="en-IN" b="1" dirty="0">
                <a:solidFill>
                  <a:schemeClr val="bg1"/>
                </a:solidFill>
              </a:rPr>
              <a:t>	Kishan Sapariya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93BFF-3A10-5F03-B3BA-AE543DBFB428}"/>
              </a:ext>
            </a:extLst>
          </p:cNvPr>
          <p:cNvSpPr txBox="1"/>
          <p:nvPr/>
        </p:nvSpPr>
        <p:spPr>
          <a:xfrm>
            <a:off x="8271753" y="6105298"/>
            <a:ext cx="3920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dirty="0">
                <a:solidFill>
                  <a:schemeClr val="bg1"/>
                </a:solidFill>
              </a:rPr>
              <a:t>SME</a:t>
            </a:r>
          </a:p>
          <a:p>
            <a:pPr algn="r"/>
            <a:r>
              <a:rPr lang="en-IN" b="1" dirty="0">
                <a:solidFill>
                  <a:schemeClr val="bg1"/>
                </a:solidFill>
              </a:rPr>
              <a:t>	Khushboo Garg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62581-38B5-6A19-7CAB-0E583D90D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137" y="111927"/>
            <a:ext cx="1316474" cy="1316476"/>
          </a:xfrm>
          <a:prstGeom prst="rect">
            <a:avLst/>
          </a:prstGeom>
        </p:spPr>
      </p:pic>
      <p:pic>
        <p:nvPicPr>
          <p:cNvPr id="1026" name="Picture 2" descr="Cause of death? : NPR Public Editor : NPR">
            <a:extLst>
              <a:ext uri="{FF2B5EF4-FFF2-40B4-BE49-F238E27FC236}">
                <a16:creationId xmlns:a16="http://schemas.microsoft.com/office/drawing/2014/main" id="{AD531D33-3E1F-2F18-863E-DB1C4971D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63" y="186754"/>
            <a:ext cx="2398916" cy="239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313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139C5-9F1D-AE23-1895-84374769DC94}"/>
              </a:ext>
            </a:extLst>
          </p:cNvPr>
          <p:cNvSpPr txBox="1"/>
          <p:nvPr/>
        </p:nvSpPr>
        <p:spPr>
          <a:xfrm>
            <a:off x="-612843" y="1093745"/>
            <a:ext cx="12642715" cy="3826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>
              <a:lnSpc>
                <a:spcPct val="106000"/>
              </a:lnSpc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20. Environmental Heat and Cold Exposure in this column we observe that majority of data are says that around 3000 persons died.</a:t>
            </a:r>
          </a:p>
          <a:p>
            <a:pPr marL="914400">
              <a:lnSpc>
                <a:spcPct val="106000"/>
              </a:lnSpc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21. Neoplasms in this column we observe that majority of data are says that around 2500 persons died.</a:t>
            </a:r>
          </a:p>
          <a:p>
            <a:pPr marL="914400">
              <a:lnSpc>
                <a:spcPct val="106000"/>
              </a:lnSpc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22. Conflict and Terrorism in this column we observe that majority of data are says that around 1000 persons died.</a:t>
            </a:r>
          </a:p>
          <a:p>
            <a:pPr marL="914400">
              <a:lnSpc>
                <a:spcPct val="106000"/>
              </a:lnSpc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23. Diabetes Mellitus in this column we observe that majority of data are says that around 25000 persons died.</a:t>
            </a:r>
          </a:p>
          <a:p>
            <a:pPr marL="914400">
              <a:lnSpc>
                <a:spcPct val="106000"/>
              </a:lnSpc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24. chronic kidney disease in this column we observe that majority of data are says that around 25000 persons died.</a:t>
            </a:r>
          </a:p>
          <a:p>
            <a:pPr marL="914400">
              <a:lnSpc>
                <a:spcPct val="106000"/>
              </a:lnSpc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25. Poisonings in this column we observe that majority of data are says that around 2500 persons died.</a:t>
            </a:r>
          </a:p>
          <a:p>
            <a:pPr marL="914400">
              <a:lnSpc>
                <a:spcPct val="106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26. Protein-Energy Malnutrition in this column we observe that majority of data are says that very less persons died.</a:t>
            </a:r>
          </a:p>
          <a:p>
            <a:pPr marL="914400">
              <a:lnSpc>
                <a:spcPct val="106000"/>
              </a:lnSpc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27. Road Injuries in this column we observe that majority of data are says that around 12500 persons died.</a:t>
            </a:r>
          </a:p>
          <a:p>
            <a:pPr marL="914400">
              <a:lnSpc>
                <a:spcPct val="106000"/>
              </a:lnSpc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28. Chronic Respiratory Diseases in this column we observe that majority of data are says that around 2500 persons died.</a:t>
            </a:r>
          </a:p>
          <a:p>
            <a:pPr marL="914400">
              <a:lnSpc>
                <a:spcPct val="106000"/>
              </a:lnSpc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29. Cirrhosis and Other Chronic Liver Diseases in this column we observe that majority of data are says that around 10000 persons died.</a:t>
            </a:r>
          </a:p>
          <a:p>
            <a:pPr marL="914400">
              <a:lnSpc>
                <a:spcPct val="106000"/>
              </a:lnSpc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30. Digestive Diseases in this column we observe that majority of data are says that around 3000 persons died.</a:t>
            </a:r>
          </a:p>
          <a:p>
            <a:pPr marL="914400">
              <a:lnSpc>
                <a:spcPct val="106000"/>
              </a:lnSpc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31. Fire, Heat, and Hot Substances in this column we observe that majority of data are says that around 2500 persons died.</a:t>
            </a:r>
          </a:p>
          <a:p>
            <a:pPr marL="914400">
              <a:lnSpc>
                <a:spcPct val="106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32. Acute Hepatitis in this column we observe that majority of data are says that very less persons died.</a:t>
            </a:r>
          </a:p>
          <a:p>
            <a:pPr marL="914400">
              <a:lnSpc>
                <a:spcPct val="106000"/>
              </a:lnSpc>
              <a:spcAft>
                <a:spcPts val="800"/>
              </a:spcAft>
            </a:pPr>
            <a:endParaRPr lang="en-IN" sz="15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32CC8-8074-047C-9A71-9DC64CF99C71}"/>
              </a:ext>
            </a:extLst>
          </p:cNvPr>
          <p:cNvSpPr txBox="1"/>
          <p:nvPr/>
        </p:nvSpPr>
        <p:spPr>
          <a:xfrm>
            <a:off x="4019145" y="0"/>
            <a:ext cx="4153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Observation</a:t>
            </a:r>
          </a:p>
        </p:txBody>
      </p:sp>
    </p:spTree>
    <p:extLst>
      <p:ext uri="{BB962C8B-B14F-4D97-AF65-F5344CB8AC3E}">
        <p14:creationId xmlns:p14="http://schemas.microsoft.com/office/powerpoint/2010/main" val="842448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B7B8-F0BB-5820-CB74-A17C8C9F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 Total death in each diseases</a:t>
            </a:r>
          </a:p>
        </p:txBody>
      </p:sp>
      <p:pic>
        <p:nvPicPr>
          <p:cNvPr id="7170" name="Picture 2" descr="python - Merge Count Plot and Mean in same plot SNS - Stack Overflow">
            <a:extLst>
              <a:ext uri="{FF2B5EF4-FFF2-40B4-BE49-F238E27FC236}">
                <a16:creationId xmlns:a16="http://schemas.microsoft.com/office/drawing/2014/main" id="{02D1B264-5C96-F49B-10F1-C399C6C32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273" y="1985663"/>
            <a:ext cx="2578134" cy="144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294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139C5-9F1D-AE23-1895-84374769DC94}"/>
              </a:ext>
            </a:extLst>
          </p:cNvPr>
          <p:cNvSpPr txBox="1"/>
          <p:nvPr/>
        </p:nvSpPr>
        <p:spPr>
          <a:xfrm>
            <a:off x="-321013" y="707886"/>
            <a:ext cx="12642715" cy="534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 Year in these diseases there are total 12267540 persons are died.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 Meningitis in these diseases there are total 10524572 persons are died.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 Alzheimer's Disease and Other Dementias in this diseases there are total 29768839 persons are died.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 Parkinson's Disease  in this diseases there are total 7179795 persons are died.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 Nutritional Deficiencies  in this diseases there are total 13792032 persons are died.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 Malaria  in this diseases there are total 25342676 persons are died.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 Drowning  in this diseases there are total 10301999 persons are died.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 Interpersonal Violence  in this diseases there are total 12752839 persons are died.</a:t>
            </a:r>
          </a:p>
          <a:p>
            <a:pPr marL="800100" indent="-342900">
              <a:lnSpc>
                <a:spcPct val="107000"/>
              </a:lnSpc>
              <a:spcAft>
                <a:spcPts val="800"/>
              </a:spcAft>
              <a:buAutoNum type="arabicPeriod" startAt="9"/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Maternal Disorders  in this diseases there are total 7727046 persons are died.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HIV/AIDS  in this diseases there are total 36364419 persons are died.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 Drug Use Disorders  in this diseases there are total 2656121 persons are died.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Tuberculosis  in this diseases there are total 45850603 persons are died.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 Cardiovascular Diseases  in this diseases there are total 447741982 persons are died.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 Lower Respiratory Infections  in this diseases there are total 83770038 persons are died.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15. Neonatal Disorders  in this diseases there are total 76860729 persons are died.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32CC8-8074-047C-9A71-9DC64CF99C71}"/>
              </a:ext>
            </a:extLst>
          </p:cNvPr>
          <p:cNvSpPr txBox="1"/>
          <p:nvPr/>
        </p:nvSpPr>
        <p:spPr>
          <a:xfrm>
            <a:off x="4019145" y="0"/>
            <a:ext cx="4153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Observation</a:t>
            </a:r>
          </a:p>
        </p:txBody>
      </p:sp>
    </p:spTree>
    <p:extLst>
      <p:ext uri="{BB962C8B-B14F-4D97-AF65-F5344CB8AC3E}">
        <p14:creationId xmlns:p14="http://schemas.microsoft.com/office/powerpoint/2010/main" val="3576948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139C5-9F1D-AE23-1895-84374769DC94}"/>
              </a:ext>
            </a:extLst>
          </p:cNvPr>
          <p:cNvSpPr txBox="1"/>
          <p:nvPr/>
        </p:nvSpPr>
        <p:spPr>
          <a:xfrm>
            <a:off x="-321013" y="707886"/>
            <a:ext cx="12642715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16. Alcohol Use Disorders  in this diseases there are total 4819018 persons are died.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17. Self-harm  in this diseases there are total 23713931 persons are died.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18. Exposure to Forces of Nature  in this diseases there are total 1490132 persons are died.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19. Diarrheal Diseases  in this diseases there are total 66235508 persons are died.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20. Environmental Heat and Cold Exposure  in this diseases there are total 1788851 persons are died.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21. Neoplasms  in this diseases there are total 229758538 persons are died.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22. Conflict and Terrorism  in this diseases there are total 3294053 persons are died.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23. Diabetes Mellitus  in this diseases there are total 31448872 persons are died.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24. Chronic Kidney Disease  in this diseases there are total 28911692 persons are died.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25. Poisonings  in this diseases there are total 2601082 persons are died.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26. Protein-Energy Malnutrition  in this diseases there are total 12031885 persons are died.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27. Road Injuries  in this diseases there are total 36296469 persons are died.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28. Chronic Respiratory Diseases  in this diseases there are total 104605334 persons are died.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29. Cirrhosis and Other Chronic Liver Diseases  in this diseases there are total 37479321 persons are died.</a:t>
            </a:r>
          </a:p>
          <a:p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30. Digestive Diseases  in this diseases there are total 65638635 persons are died.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32CC8-8074-047C-9A71-9DC64CF99C71}"/>
              </a:ext>
            </a:extLst>
          </p:cNvPr>
          <p:cNvSpPr txBox="1"/>
          <p:nvPr/>
        </p:nvSpPr>
        <p:spPr>
          <a:xfrm>
            <a:off x="4019145" y="0"/>
            <a:ext cx="4153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Observation</a:t>
            </a:r>
          </a:p>
        </p:txBody>
      </p:sp>
    </p:spTree>
    <p:extLst>
      <p:ext uri="{BB962C8B-B14F-4D97-AF65-F5344CB8AC3E}">
        <p14:creationId xmlns:p14="http://schemas.microsoft.com/office/powerpoint/2010/main" val="3232166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139C5-9F1D-AE23-1895-84374769DC94}"/>
              </a:ext>
            </a:extLst>
          </p:cNvPr>
          <p:cNvSpPr txBox="1"/>
          <p:nvPr/>
        </p:nvSpPr>
        <p:spPr>
          <a:xfrm>
            <a:off x="-321013" y="707886"/>
            <a:ext cx="12642715" cy="215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31. Fire, Heat, and Hot Substances  in this diseases there are total 3602914 persons are died.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32. Acute Hepatitis  in this diseases there are total 3784791 persons are died.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800100" lvl="1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we observe in the diseases of Cardiovascular there are maximum death 447741982.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we observe in the diseases of Exposure to Forces of Nature there are maximum death 1490132.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we observe there are total 1480402256 persons are died.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32CC8-8074-047C-9A71-9DC64CF99C71}"/>
              </a:ext>
            </a:extLst>
          </p:cNvPr>
          <p:cNvSpPr txBox="1"/>
          <p:nvPr/>
        </p:nvSpPr>
        <p:spPr>
          <a:xfrm>
            <a:off x="4019145" y="0"/>
            <a:ext cx="4153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Observation</a:t>
            </a:r>
          </a:p>
        </p:txBody>
      </p:sp>
    </p:spTree>
    <p:extLst>
      <p:ext uri="{BB962C8B-B14F-4D97-AF65-F5344CB8AC3E}">
        <p14:creationId xmlns:p14="http://schemas.microsoft.com/office/powerpoint/2010/main" val="145191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B7B8-F0BB-5820-CB74-A17C8C9F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Bivariate Analysis</a:t>
            </a:r>
          </a:p>
        </p:txBody>
      </p:sp>
      <p:pic>
        <p:nvPicPr>
          <p:cNvPr id="7170" name="Picture 2" descr="python - Merge Count Plot and Mean in same plot SNS - Stack Overflow">
            <a:extLst>
              <a:ext uri="{FF2B5EF4-FFF2-40B4-BE49-F238E27FC236}">
                <a16:creationId xmlns:a16="http://schemas.microsoft.com/office/drawing/2014/main" id="{02D1B264-5C96-F49B-10F1-C399C6C32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098" y="163542"/>
            <a:ext cx="2578134" cy="144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408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139C5-9F1D-AE23-1895-84374769DC94}"/>
              </a:ext>
            </a:extLst>
          </p:cNvPr>
          <p:cNvSpPr txBox="1"/>
          <p:nvPr/>
        </p:nvSpPr>
        <p:spPr>
          <a:xfrm>
            <a:off x="-379379" y="639790"/>
            <a:ext cx="12801600" cy="5958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 As we observe in this figure we observe that by increase year the death is decrease in the Meningitis diseases.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 As we observe in this figure we observe that by increase year the death is also increase in the Alzheimer's Disease and Other Dementias diseases.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 As we observe in this figure we observe that by increase year the death is also increase in the Parkinson's Disease diseases.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 As we observe in this figure we observe that by increase year the death is decrease in the Nutritional Deficiencies diseases.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 As we observe in this figure we observe that by year this is saturated but in last 4 to 5 years it will decrease the death of Malaria diseases.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 As we observe in this figure we observe that by increase year the death is decrease in the Drowning diseases.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 As we observe in this figure we observe that this is saturated and also stable in all the years. for Interpersonal Violence diseases death.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 As we observe in this figure we observe that by increase year the death is decrease in the Maternal Disorders diseases.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 As we observe in this figure we observe that in the year of 2001 to 2008 the death is higher now a days it will decrease by year in the HIV//AIDS diseases.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As we observe in this figure we observe that by increase year the death is also increase in the Drug Use Disorders diseases.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 As we observe in this figure we observe that by increase year the death is decrease in the Tuberculosis diseases.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As we observe in this figure we observe that by increase year the death is also increase in the Cardiovascular diseases.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 As we observe in this figure we observe that by increase year the death is decrease in the Lower Respiratory Infections diseases.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 As we observe in this figure we observe that by increase year the death is decrease in the Neonatal Disorders diseases.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15. As we observe in this figure we observe that by increase year it will increase but in the year of 2004 and 2005 Alcohol Use Disorders diseases is high.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IN" sz="15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32CC8-8074-047C-9A71-9DC64CF99C71}"/>
              </a:ext>
            </a:extLst>
          </p:cNvPr>
          <p:cNvSpPr txBox="1"/>
          <p:nvPr/>
        </p:nvSpPr>
        <p:spPr>
          <a:xfrm>
            <a:off x="3941323" y="0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Observation X= Year</a:t>
            </a:r>
          </a:p>
        </p:txBody>
      </p:sp>
    </p:spTree>
    <p:extLst>
      <p:ext uri="{BB962C8B-B14F-4D97-AF65-F5344CB8AC3E}">
        <p14:creationId xmlns:p14="http://schemas.microsoft.com/office/powerpoint/2010/main" val="2583631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139C5-9F1D-AE23-1895-84374769DC94}"/>
              </a:ext>
            </a:extLst>
          </p:cNvPr>
          <p:cNvSpPr txBox="1"/>
          <p:nvPr/>
        </p:nvSpPr>
        <p:spPr>
          <a:xfrm>
            <a:off x="-379379" y="639790"/>
            <a:ext cx="12801600" cy="557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16. As we observe in this figure we observe that this is saturated and also stable in all the years. for Self-harm diseases death.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17. As we observe for Exposure to Forces of Nature death there are only the year of 1990,1991,2004,2008,2010 it was higher.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18. As we observe in this figure we observe that by increase year the death is decrease in the Diarrheal diseases.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19. As we observe in this figure we observe that this is saturated and also stable in all the years. for Environmental Heat and Cold Exposure diseases death.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20. As we observe in this figure we observe that by increase year the death is also increase in the Neoplasms diseases.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21. As we observe for Conflict and Terrorism there are only the year of 1994,2014 it was higher.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22. As we observe in this figure we observe that by increase year the death is also increase in the Diabetes Mellitus diseases.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23. As we observe in this figure we observe that by increase year the death is also increase in the Chronic Kidney Disease diseases.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24. As we observe in this figure we observe that this is saturated and also stable in all the years. for Poisonings diseases death.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25. As we observe in this figure we observe that by increase year the death is decrease in the Protein-Energy Malnutrition diseases.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26. As we observe in this figure we observe that this is saturated and also stable in all the years. for Road Injuries diseases death.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27. As we observe in this figure we observe that by increase year the death is also increase in the Chronic Respiratory diseases.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28. As we observe in this figure we observe that by increase year the death is also increase in the Cirrhosis and Other Chronic Liver diseases.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29. As we observe in this figure we observe that by increase year the death is also increase in the Digestive diseases.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30. As we observe in this figure we observe that this is saturated and also stable in all the years. for Fire, Heat, and Hot Substances diseases death.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31. As we observe in this figure we observe that by increase year the death is decrease in the Acute Hepatitis diseases.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32CC8-8074-047C-9A71-9DC64CF99C71}"/>
              </a:ext>
            </a:extLst>
          </p:cNvPr>
          <p:cNvSpPr txBox="1"/>
          <p:nvPr/>
        </p:nvSpPr>
        <p:spPr>
          <a:xfrm>
            <a:off x="3941323" y="0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Observation X= Year</a:t>
            </a:r>
          </a:p>
        </p:txBody>
      </p:sp>
    </p:spTree>
    <p:extLst>
      <p:ext uri="{BB962C8B-B14F-4D97-AF65-F5344CB8AC3E}">
        <p14:creationId xmlns:p14="http://schemas.microsoft.com/office/powerpoint/2010/main" val="1869276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139C5-9F1D-AE23-1895-84374769DC94}"/>
              </a:ext>
            </a:extLst>
          </p:cNvPr>
          <p:cNvSpPr txBox="1"/>
          <p:nvPr/>
        </p:nvSpPr>
        <p:spPr>
          <a:xfrm>
            <a:off x="-1245142" y="707886"/>
            <a:ext cx="13531175" cy="548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/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 As we observe in the graph we observe that all the country are same death rate by year.</a:t>
            </a:r>
          </a:p>
          <a:p>
            <a:pPr marL="1371600"/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 As we observe in the graph we observe that IND,NGK and PAK has highest death in the diseases of Meningitis.</a:t>
            </a:r>
          </a:p>
          <a:p>
            <a:pPr marL="1371600"/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 As we observe in the graph we observe that CHN,USA,JPN and IND has highest death in the diseases of Alzheimer's Disease and Other Dementias.</a:t>
            </a:r>
          </a:p>
          <a:p>
            <a:pPr marL="1371600"/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 As we observe in the graph we observe that CHN,USA and IND has highest death in the diseases of Parkinson's Disease.</a:t>
            </a:r>
          </a:p>
          <a:p>
            <a:pPr marL="1371600"/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 As we observe in the graph we observe that ETH and IND has highest death in the diseases of Nutritional Deficiencies.</a:t>
            </a:r>
          </a:p>
          <a:p>
            <a:pPr marL="1371600"/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 As we observe in the graph we observe that NGA,COD and IND has highest death in the diseases of Malaria.</a:t>
            </a:r>
          </a:p>
          <a:p>
            <a:pPr marL="1371600"/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 As we observe in the graph we observe that CHN and IND has highest death in the diseases of Drowning.</a:t>
            </a:r>
          </a:p>
          <a:p>
            <a:pPr marL="1371600"/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 As we observe in the graph we observe that BRA,CHN,COL,IND and RUS has highest death in the diseases of Interpersonal Violence.</a:t>
            </a:r>
          </a:p>
          <a:p>
            <a:pPr marL="1371600"/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 As we observe in the graph we observe that IND has highest death in the diseases of Maternal Disorders.</a:t>
            </a:r>
          </a:p>
          <a:p>
            <a:pPr marL="1371600"/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As we observe in the graph we observe that ZAF,KEN and IND has highest death in the diseases of HIV/AIDS.</a:t>
            </a:r>
          </a:p>
          <a:p>
            <a:pPr marL="1371600"/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 As we observe in the graph we observe that USA,CHN and RUS has highest death in the diseases of Drug Use Disorders.</a:t>
            </a:r>
          </a:p>
          <a:p>
            <a:pPr marL="1371600"/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As we observe in the graph we observe that IDN and IND has highest death in the diseases of Tuberculosis.</a:t>
            </a:r>
          </a:p>
          <a:p>
            <a:pPr marL="1371600"/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 As we observe in the graph we observe that CHN and IND has highest death in the diseases of Cardiovascular Diseases.</a:t>
            </a:r>
          </a:p>
          <a:p>
            <a:pPr marL="1371600"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 As we observe in the graph we observe that NGA,CHN and IND has highest death in the diseases of Lower Respiratory Infections.		</a:t>
            </a:r>
          </a:p>
          <a:p>
            <a:pPr marL="1371600"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15. As we observe in the graph we observe that PAK and IND has highest death in the diseases of Neonatal Disorders.</a:t>
            </a:r>
          </a:p>
          <a:p>
            <a:pPr marL="1371600">
              <a:lnSpc>
                <a:spcPct val="106000"/>
              </a:lnSpc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16. As we observe in the graph we observe that RUS,CHN and IND has highest death in the diseases of Alcohol Use Disorders.</a:t>
            </a:r>
          </a:p>
          <a:p>
            <a:pPr marL="1371600">
              <a:lnSpc>
                <a:spcPct val="106000"/>
              </a:lnSpc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17. As we observe in the graph we observe that CHN and IND has highest death in the diseases of Self-harm.</a:t>
            </a:r>
          </a:p>
          <a:p>
            <a:pPr marL="1371600">
              <a:lnSpc>
                <a:spcPct val="106000"/>
              </a:lnSpc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18. As we observe in the graph we observe that IDN,HTI,BGD,CHN and MMR has highest death in the diseases of Exposure to Forces of Nature.</a:t>
            </a:r>
          </a:p>
          <a:p>
            <a:pPr marL="1371600">
              <a:lnSpc>
                <a:spcPct val="106000"/>
              </a:lnSpc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19. As we observe in the graph we observe that NGA and IND has highest death in the diseases of Diarrheal Diseases.</a:t>
            </a:r>
          </a:p>
          <a:p>
            <a:pPr marL="1371600">
              <a:lnSpc>
                <a:spcPct val="106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20. As we observe in the graph we observe that RUS,CHA and IND has highest death in the diseases of Environmental Heat and Cold Exposure.</a:t>
            </a:r>
          </a:p>
          <a:p>
            <a:pPr marL="1371600">
              <a:spcAft>
                <a:spcPts val="800"/>
              </a:spcAft>
            </a:pPr>
            <a:endParaRPr lang="en-IN" sz="15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32CC8-8074-047C-9A71-9DC64CF99C71}"/>
              </a:ext>
            </a:extLst>
          </p:cNvPr>
          <p:cNvSpPr txBox="1"/>
          <p:nvPr/>
        </p:nvSpPr>
        <p:spPr>
          <a:xfrm>
            <a:off x="3941323" y="0"/>
            <a:ext cx="5620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Observation X= Country</a:t>
            </a:r>
          </a:p>
        </p:txBody>
      </p:sp>
    </p:spTree>
    <p:extLst>
      <p:ext uri="{BB962C8B-B14F-4D97-AF65-F5344CB8AC3E}">
        <p14:creationId xmlns:p14="http://schemas.microsoft.com/office/powerpoint/2010/main" val="1251534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139C5-9F1D-AE23-1895-84374769DC94}"/>
              </a:ext>
            </a:extLst>
          </p:cNvPr>
          <p:cNvSpPr txBox="1"/>
          <p:nvPr/>
        </p:nvSpPr>
        <p:spPr>
          <a:xfrm>
            <a:off x="-1245142" y="707886"/>
            <a:ext cx="13531175" cy="3115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>
              <a:lnSpc>
                <a:spcPct val="106000"/>
              </a:lnSpc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21. As we observe in the graph we observe that CHA and USA has highest death in the diseases of Neoplasms.</a:t>
            </a:r>
          </a:p>
          <a:p>
            <a:pPr marL="1371600">
              <a:lnSpc>
                <a:spcPct val="106000"/>
              </a:lnSpc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22. As we observe in the graph we observe that RWA and SYR has highest death in the diseases of Conflict and Terrorism.</a:t>
            </a:r>
          </a:p>
          <a:p>
            <a:pPr marL="1371600">
              <a:lnSpc>
                <a:spcPct val="106000"/>
              </a:lnSpc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23. As we observe in the graph we observe that IDN,CHA and IND has highest death in the diseases of Diabetes Mellitus.</a:t>
            </a:r>
          </a:p>
          <a:p>
            <a:pPr marL="1371600">
              <a:lnSpc>
                <a:spcPct val="106000"/>
              </a:lnSpc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24. As we observe in the graph we observe that CHA and IND has highest death in the diseases of Chronic Kidney Disease.</a:t>
            </a:r>
          </a:p>
          <a:p>
            <a:pPr marL="1371600">
              <a:lnSpc>
                <a:spcPct val="106000"/>
              </a:lnSpc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25. As we observe in the graph we observe that CHA and RUS has highest death in the diseases of Poisonings.</a:t>
            </a:r>
          </a:p>
          <a:p>
            <a:pPr marL="1371600">
              <a:lnSpc>
                <a:spcPct val="106000"/>
              </a:lnSpc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26. As we observe in the graph we observe that ETH and IND has highest death in the diseases of Protein-Energy Malnutrition.</a:t>
            </a:r>
          </a:p>
          <a:p>
            <a:pPr marL="1371600">
              <a:lnSpc>
                <a:spcPct val="106000"/>
              </a:lnSpc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27. As we observe in the graph we observe that CHA and IND has highest death in the diseases of Road Injuries.</a:t>
            </a:r>
          </a:p>
          <a:p>
            <a:pPr marL="1371600">
              <a:lnSpc>
                <a:spcPct val="106000"/>
              </a:lnSpc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28. As we observe in the graph we observe that CHA and IND has highest death in the diseases of Chronic Respiratory Diseases.</a:t>
            </a:r>
          </a:p>
          <a:p>
            <a:pPr marL="1371600">
              <a:lnSpc>
                <a:spcPct val="106000"/>
              </a:lnSpc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29. As we observe in the graph we observe that IDN,CHA and IND has highest death in the diseases of Cirrhosis and Other Chronic Liver Diseases.</a:t>
            </a:r>
          </a:p>
          <a:p>
            <a:pPr marL="1371600">
              <a:lnSpc>
                <a:spcPct val="106000"/>
              </a:lnSpc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30. As we observe in the graph we observe that IDN,CHA and IND has highest death in the diseases of Digestive Diseases.</a:t>
            </a:r>
          </a:p>
          <a:p>
            <a:pPr marL="1371600">
              <a:lnSpc>
                <a:spcPct val="106000"/>
              </a:lnSpc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31. As we observe in the graph we observe that CHA,RUS and IND has highest death in the diseases of Fire, Heat, and Hot Substances.</a:t>
            </a:r>
          </a:p>
          <a:p>
            <a:pPr marL="1371600">
              <a:lnSpc>
                <a:spcPct val="106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32. As we observe in the graph we observe that IND has highest death in the diseases of Acute Hepatitis.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32CC8-8074-047C-9A71-9DC64CF99C71}"/>
              </a:ext>
            </a:extLst>
          </p:cNvPr>
          <p:cNvSpPr txBox="1"/>
          <p:nvPr/>
        </p:nvSpPr>
        <p:spPr>
          <a:xfrm>
            <a:off x="3941323" y="0"/>
            <a:ext cx="5620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Observation X= Country</a:t>
            </a:r>
          </a:p>
        </p:txBody>
      </p:sp>
    </p:spTree>
    <p:extLst>
      <p:ext uri="{BB962C8B-B14F-4D97-AF65-F5344CB8AC3E}">
        <p14:creationId xmlns:p14="http://schemas.microsoft.com/office/powerpoint/2010/main" val="124619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3C75-96EA-1942-B097-7761AEA8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2CD2E-C745-31FB-00BC-9C4033A36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450613"/>
          </a:xfrm>
        </p:spPr>
        <p:txBody>
          <a:bodyPr>
            <a:normAutofit/>
          </a:bodyPr>
          <a:lstStyle/>
          <a:p>
            <a:pPr fontAlgn="base">
              <a:lnSpc>
                <a:spcPct val="100000"/>
              </a:lnSpc>
              <a:spcBef>
                <a:spcPts val="790"/>
              </a:spcBef>
              <a:spcAft>
                <a:spcPts val="790"/>
              </a:spcAft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In this Dataset, we have Historical Data of different cause of deaths for all ages around the World. The key features of this Dataset are: Meningitis, Alzheimer's Disease and Other Dementias, Parkinson's Disease, Nutritional Deficiencies, Malaria, Drowning, Interpersonal Violence, Maternal Disorders, HIV/AIDS, Drug Use Disorders, Tuberculosis, Cardiovascular Diseases, Lower Respiratory Infections, Neonatal Disorders, Alcohol Use Disorders, Self-harm, Exposure to Forces of Nature, Diarrheal Diseases, Environmental Heat and Cold Exposure, Neoplasms, Conflict and Terrorism, Diabetes Mellitus, Chronic Kidney Disease, Poisonings, Protein-Energy Malnutrition, Road Injuries, Chronic Respiratory Diseases, Cirrhosis and Other Chronic Liver Diseases, Digestive Diseases, Fire, Heat, and Hot Substances, Acute Hepatitis.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BD959BD-2E2E-DD2F-487D-726A3463D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939" y="-500034"/>
            <a:ext cx="4185731" cy="260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810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5EE1-04E6-F5C2-979B-707AE692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Multivariate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4F850-A681-7DAC-63EB-78E5CA22F5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Multivariate analysis we use heat map.</a:t>
            </a:r>
          </a:p>
          <a:p>
            <a:r>
              <a:rPr lang="en-IN" dirty="0"/>
              <a:t>There are some relationships with our target variable.</a:t>
            </a:r>
          </a:p>
          <a:p>
            <a:r>
              <a:rPr lang="en-IN" sz="1900" dirty="0"/>
              <a:t>As we observe in above graph there are majority of the columns are in positively correlated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6467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43E30A-5994-022E-5FA5-EE555159D5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38" y="104847"/>
            <a:ext cx="10265924" cy="59284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8707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E3B9-7863-2F98-D038-482AED10C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BI Dashboard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EE262-114B-2413-F93D-1FC4236A1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made one simple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PowerBI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Dashboard for data analysis here the outlook of it.</a:t>
            </a:r>
          </a:p>
        </p:txBody>
      </p:sp>
      <p:pic>
        <p:nvPicPr>
          <p:cNvPr id="11266" name="Picture 2" descr="Machine Learning Icons - Free SVG &amp; PNG Machine Learning Images - Noun  Project">
            <a:extLst>
              <a:ext uri="{FF2B5EF4-FFF2-40B4-BE49-F238E27FC236}">
                <a16:creationId xmlns:a16="http://schemas.microsoft.com/office/drawing/2014/main" id="{9B59811C-26C4-EBDD-7568-5829E20A9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824" y="182154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522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F056BD-0F37-4C86-AD0A-067B804C9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29" y="102210"/>
            <a:ext cx="10363200" cy="585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95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8F5A-1BDE-E905-CD95-DBF7B557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9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4086-9CFD-E0EF-4E3A-C187E00E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949DB-8083-D400-B9B7-EB2C29F6B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For analyse date we use </a:t>
            </a:r>
            <a:r>
              <a:rPr lang="en-IN" dirty="0" err="1"/>
              <a:t>Jupyter</a:t>
            </a:r>
            <a:r>
              <a:rPr lang="en-IN" dirty="0"/>
              <a:t> Notebook and many libraries such and Pandas, </a:t>
            </a:r>
            <a:r>
              <a:rPr lang="en-IN" dirty="0" err="1"/>
              <a:t>Numpy</a:t>
            </a:r>
            <a:r>
              <a:rPr lang="en-IN" dirty="0"/>
              <a:t>, for load data and fill data.</a:t>
            </a:r>
          </a:p>
          <a:p>
            <a:r>
              <a:rPr lang="en-IN" dirty="0"/>
              <a:t>For visualization part we use Seaborn and Matplotlib for plot chart and visualize it.</a:t>
            </a:r>
          </a:p>
        </p:txBody>
      </p:sp>
      <p:pic>
        <p:nvPicPr>
          <p:cNvPr id="4098" name="Picture 2" descr="What is business analytics? Using data to improve business outcomes | CIO">
            <a:extLst>
              <a:ext uri="{FF2B5EF4-FFF2-40B4-BE49-F238E27FC236}">
                <a16:creationId xmlns:a16="http://schemas.microsoft.com/office/drawing/2014/main" id="{F2BD72EA-F1FC-5665-3D28-5998F1023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373" y="321552"/>
            <a:ext cx="2173321" cy="144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69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4086-9CFD-E0EF-4E3A-C187E00E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 of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949DB-8083-D400-B9B7-EB2C29F6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326702"/>
          </a:xfrm>
        </p:spPr>
        <p:txBody>
          <a:bodyPr>
            <a:noAutofit/>
          </a:bodyPr>
          <a:lstStyle/>
          <a:p>
            <a:pPr marL="342900" lvl="0" indent="-342900" fontAlgn="base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5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01. Country/Territory - Name of the Country/Territory</a:t>
            </a:r>
            <a:endParaRPr lang="en-IN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5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02. Code - Country/Territory Code</a:t>
            </a:r>
            <a:endParaRPr lang="en-IN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5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03. Year - Year of the Incident</a:t>
            </a:r>
            <a:endParaRPr lang="en-IN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5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04. Meningitis - No. of People died from Meningitis</a:t>
            </a:r>
            <a:endParaRPr lang="en-IN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5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05. Alzheimer's Disease and Other Dementias - No. of People died from Alzheimer's Disease and Other Dementias</a:t>
            </a:r>
            <a:endParaRPr lang="en-IN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5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06. Parkinson's Disease - No. of People died from Parkinson's Disease</a:t>
            </a:r>
            <a:endParaRPr lang="en-IN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5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07. Nutritional Deficiencies - No. of People died from Nutritional Deficiencies</a:t>
            </a:r>
            <a:endParaRPr lang="en-IN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5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08. Malaria - No. of People died from Malaria</a:t>
            </a:r>
            <a:endParaRPr lang="en-IN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5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09. Drowning - No. of People died from Drowning</a:t>
            </a:r>
            <a:endParaRPr lang="en-IN" sz="1500" dirty="0"/>
          </a:p>
        </p:txBody>
      </p:sp>
      <p:pic>
        <p:nvPicPr>
          <p:cNvPr id="4098" name="Picture 2" descr="What is business analytics? Using data to improve business outcomes | CIO">
            <a:extLst>
              <a:ext uri="{FF2B5EF4-FFF2-40B4-BE49-F238E27FC236}">
                <a16:creationId xmlns:a16="http://schemas.microsoft.com/office/drawing/2014/main" id="{F2BD72EA-F1FC-5665-3D28-5998F1023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373" y="321552"/>
            <a:ext cx="2173321" cy="144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45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4086-9CFD-E0EF-4E3A-C187E00E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 of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949DB-8083-D400-B9B7-EB2C29F6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326702"/>
          </a:xfrm>
        </p:spPr>
        <p:txBody>
          <a:bodyPr>
            <a:noAutofit/>
          </a:bodyPr>
          <a:lstStyle/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10. Interpersonal Violence - No. of People died from Interpersonal Violence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11. Maternal Disorders - No. of People died from Maternal Disorders</a:t>
            </a: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12. Drug Use Disorders - No. of People died from Drug Use Disorders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13. Tuberculosis - No. of People died from Tuberculosis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14. Cardiovascular Diseases - No. of People died from Cardiovascular Diseases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15. Lower Respiratory Infections - No. of People died from Lower Respiratory Infections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16. Neonatal Disorders - No. of People died from Neonatal Disorders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17. Alcohol Use Disorders - No. of People died from Alcohol Use Disorders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18. Self-harm - No. of People died from Self-harm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What is business analytics? Using data to improve business outcomes | CIO">
            <a:extLst>
              <a:ext uri="{FF2B5EF4-FFF2-40B4-BE49-F238E27FC236}">
                <a16:creationId xmlns:a16="http://schemas.microsoft.com/office/drawing/2014/main" id="{F2BD72EA-F1FC-5665-3D28-5998F1023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373" y="321552"/>
            <a:ext cx="2173321" cy="144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2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4086-9CFD-E0EF-4E3A-C187E00E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 of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949DB-8083-D400-B9B7-EB2C29F6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326702"/>
          </a:xfrm>
        </p:spPr>
        <p:txBody>
          <a:bodyPr>
            <a:noAutofit/>
          </a:bodyPr>
          <a:lstStyle/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19. Exposure to Forces of Nature - No. of People died from Exposure to Forces of Nature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20. Diarrheal Diseases - No. of People died from Diarrheal Diseases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21. Environmental Heat and Cold Exposure - No. of People died from Environmental Heat and Cold Exposure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22. Neoplasms - No. of People died from Neoplasms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23. Conflict and Terrorism - No. of People died from Conflict and Terrorism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24. Diabetes Mellitus - No. of People died from Diabetes Mellitus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25. Chronic Kidney Disease - No. of People died from Chronic Kidney Disease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26. Poisonings - No. of People died from Poisoning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27. Protein-Energy Malnutrition - No. of People died from Protein-Energy Malnutrition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What is business analytics? Using data to improve business outcomes | CIO">
            <a:extLst>
              <a:ext uri="{FF2B5EF4-FFF2-40B4-BE49-F238E27FC236}">
                <a16:creationId xmlns:a16="http://schemas.microsoft.com/office/drawing/2014/main" id="{F2BD72EA-F1FC-5665-3D28-5998F1023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373" y="321552"/>
            <a:ext cx="2173321" cy="144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290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4086-9CFD-E0EF-4E3A-C187E00E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 of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949DB-8083-D400-B9B7-EB2C29F6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326702"/>
          </a:xfrm>
        </p:spPr>
        <p:txBody>
          <a:bodyPr>
            <a:noAutofit/>
          </a:bodyPr>
          <a:lstStyle/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28. Chronic Respiratory Diseases - No. of People died from Chronic Respiratory Diseases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29. Cirrhosis and Other Chronic Liver Diseases - No. of People died from Cirrhosis and Other Chronic Liver Diseases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30. Digestive Diseases - No. of People died from Digestive Diseases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31. Fire, Heat, and Hot Substances - No. of People died from Fire or Heat or any Hot Substances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32. Acute Hepatitis - No. of People died from Acute Hepatitis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What is business analytics? Using data to improve business outcomes | CIO">
            <a:extLst>
              <a:ext uri="{FF2B5EF4-FFF2-40B4-BE49-F238E27FC236}">
                <a16:creationId xmlns:a16="http://schemas.microsoft.com/office/drawing/2014/main" id="{F2BD72EA-F1FC-5665-3D28-5998F1023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373" y="321552"/>
            <a:ext cx="2173321" cy="144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69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1A542-A97C-D2B7-F75E-A94ABE3FE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88179"/>
            <a:ext cx="9603275" cy="1539847"/>
          </a:xfrm>
        </p:spPr>
        <p:txBody>
          <a:bodyPr>
            <a:normAutofit/>
          </a:bodyPr>
          <a:lstStyle/>
          <a:p>
            <a:r>
              <a:rPr lang="en-IN" dirty="0"/>
              <a:t>1. Univariate Analysis</a:t>
            </a:r>
            <a:endParaRPr lang="en-IN" sz="2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5122" name="Picture 2" descr="python - Merge Count Plot and Mean in same plot SNS - Stack Overflow">
            <a:extLst>
              <a:ext uri="{FF2B5EF4-FFF2-40B4-BE49-F238E27FC236}">
                <a16:creationId xmlns:a16="http://schemas.microsoft.com/office/drawing/2014/main" id="{450894CD-5BD8-A0C8-1354-7DA4A3E4A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941" y="471792"/>
            <a:ext cx="2347913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76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139C5-9F1D-AE23-1895-84374769DC94}"/>
              </a:ext>
            </a:extLst>
          </p:cNvPr>
          <p:cNvSpPr txBox="1"/>
          <p:nvPr/>
        </p:nvSpPr>
        <p:spPr>
          <a:xfrm>
            <a:off x="-612843" y="1093745"/>
            <a:ext cx="12642715" cy="538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>
              <a:lnSpc>
                <a:spcPct val="106000"/>
              </a:lnSpc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 Year in this column we observe that majority of data are equal with the year.</a:t>
            </a:r>
          </a:p>
          <a:p>
            <a:pPr marL="914400">
              <a:lnSpc>
                <a:spcPct val="106000"/>
              </a:lnSpc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 </a:t>
            </a:r>
            <a:r>
              <a:rPr lang="en-IN" sz="15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Menignits</a:t>
            </a: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this column we observe that majority of data are says that around 5000 persons died.</a:t>
            </a:r>
          </a:p>
          <a:p>
            <a:pPr marL="914400">
              <a:lnSpc>
                <a:spcPct val="106000"/>
              </a:lnSpc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 Alzheimer's Disease and Other Dementias in this column we observe that majority of data are says that around 12500 persons    died.</a:t>
            </a:r>
          </a:p>
          <a:p>
            <a:pPr marL="914400">
              <a:lnSpc>
                <a:spcPct val="106000"/>
              </a:lnSpc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 Parkinson's Disease in this column we observe that majority of data are says that around 3000 persons died.</a:t>
            </a:r>
          </a:p>
          <a:p>
            <a:pPr marL="914400">
              <a:lnSpc>
                <a:spcPct val="106000"/>
              </a:lnSpc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 Nutritional Deficiencies in this column we observe that majority of data are says that around 10000 persons died.</a:t>
            </a:r>
          </a:p>
          <a:p>
            <a:pPr marL="914400">
              <a:lnSpc>
                <a:spcPct val="106000"/>
              </a:lnSpc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 Malaria in this column we observe that majority of data are says that very less persons died.</a:t>
            </a:r>
          </a:p>
          <a:p>
            <a:pPr marL="914400">
              <a:lnSpc>
                <a:spcPct val="106000"/>
              </a:lnSpc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 Drowning in this column we observe that majority of data are says that around 5000 persons died.</a:t>
            </a:r>
          </a:p>
          <a:p>
            <a:pPr marL="914400">
              <a:lnSpc>
                <a:spcPct val="106000"/>
              </a:lnSpc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 Interpersonal Violence in this column we observe that majority of data are says that around 5000 persons died.</a:t>
            </a:r>
          </a:p>
          <a:p>
            <a:pPr marL="914400">
              <a:lnSpc>
                <a:spcPct val="106000"/>
              </a:lnSpc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 Maternal Disorders in this column we observe that majority of data are says that around 4000 persons died.</a:t>
            </a:r>
          </a:p>
          <a:p>
            <a:pPr marL="914400">
              <a:lnSpc>
                <a:spcPct val="106000"/>
              </a:lnSpc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HIV/AIDS in this column we observe that majority of data are says that around 10000 persons died.</a:t>
            </a:r>
          </a:p>
          <a:p>
            <a:pPr marL="914400">
              <a:lnSpc>
                <a:spcPct val="106000"/>
              </a:lnSpc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 Drug Use Disorders in this column we observe that majority of data are says that very less persons are died.</a:t>
            </a:r>
          </a:p>
          <a:p>
            <a:pPr marL="914400">
              <a:lnSpc>
                <a:spcPct val="106000"/>
              </a:lnSpc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Tuberculosis in this column we observe that majority of data are says that around 20000 persons died.</a:t>
            </a:r>
          </a:p>
          <a:p>
            <a:pPr marL="914400">
              <a:lnSpc>
                <a:spcPct val="106000"/>
              </a:lnSpc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 cardiovascular diseases in this column we observe that majority of data are says that around 3000 persons died.</a:t>
            </a:r>
          </a:p>
          <a:p>
            <a:pPr marL="914400">
              <a:lnSpc>
                <a:spcPct val="106000"/>
              </a:lnSpc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 Lower Respiratory Infections in this column we observe that majority of data are says that around 25000 persons died.</a:t>
            </a:r>
          </a:p>
          <a:p>
            <a:pPr marL="914400">
              <a:lnSpc>
                <a:spcPct val="106000"/>
              </a:lnSpc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15. Neonatal Disorders in this column we observe that majority of data are says that around 10000 persons died.</a:t>
            </a:r>
          </a:p>
          <a:p>
            <a:pPr marL="914400">
              <a:lnSpc>
                <a:spcPct val="106000"/>
              </a:lnSpc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16. Alcohol Use Disorders in this column we observe that majority of data are says that around 5000 persons died.</a:t>
            </a:r>
          </a:p>
          <a:p>
            <a:pPr marL="914400">
              <a:lnSpc>
                <a:spcPct val="106000"/>
              </a:lnSpc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17. Self-harm in this column we observe that majority of data are says that around 2500 persons died.</a:t>
            </a:r>
          </a:p>
          <a:p>
            <a:pPr marL="914400">
              <a:lnSpc>
                <a:spcPct val="106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18. Exposure to Forces of Nature in this column we observe that majority of data are says that around 2000 persons died.</a:t>
            </a:r>
          </a:p>
          <a:p>
            <a:pPr marL="914400">
              <a:lnSpc>
                <a:spcPct val="106000"/>
              </a:lnSpc>
              <a:spcAft>
                <a:spcPts val="800"/>
              </a:spcAft>
            </a:pPr>
            <a:r>
              <a:rPr lang="en-IN" sz="15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19. Diarrheal Diseases in this column we observe that majority of data are says that around 2000 persons died.</a:t>
            </a:r>
          </a:p>
          <a:p>
            <a:pPr marL="914400">
              <a:lnSpc>
                <a:spcPct val="106000"/>
              </a:lnSpc>
              <a:spcAft>
                <a:spcPts val="800"/>
              </a:spcAft>
            </a:pPr>
            <a:endParaRPr lang="en-IN" sz="15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32CC8-8074-047C-9A71-9DC64CF99C71}"/>
              </a:ext>
            </a:extLst>
          </p:cNvPr>
          <p:cNvSpPr txBox="1"/>
          <p:nvPr/>
        </p:nvSpPr>
        <p:spPr>
          <a:xfrm>
            <a:off x="4019145" y="0"/>
            <a:ext cx="4153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Observation</a:t>
            </a:r>
          </a:p>
        </p:txBody>
      </p:sp>
    </p:spTree>
    <p:extLst>
      <p:ext uri="{BB962C8B-B14F-4D97-AF65-F5344CB8AC3E}">
        <p14:creationId xmlns:p14="http://schemas.microsoft.com/office/powerpoint/2010/main" val="288509066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81</TotalTime>
  <Words>3598</Words>
  <Application>Microsoft Office PowerPoint</Application>
  <PresentationFormat>Widescreen</PresentationFormat>
  <Paragraphs>197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Gill Sans MT</vt:lpstr>
      <vt:lpstr>inherit</vt:lpstr>
      <vt:lpstr>Symbol</vt:lpstr>
      <vt:lpstr>Gallery</vt:lpstr>
      <vt:lpstr>Cause of Death</vt:lpstr>
      <vt:lpstr>About Dataset</vt:lpstr>
      <vt:lpstr>Analysis of Data</vt:lpstr>
      <vt:lpstr>Name of Columns</vt:lpstr>
      <vt:lpstr>Name of Columns</vt:lpstr>
      <vt:lpstr>Name of Columns</vt:lpstr>
      <vt:lpstr>Name of Columns</vt:lpstr>
      <vt:lpstr>1. Univariate Analysis</vt:lpstr>
      <vt:lpstr>PowerPoint Presentation</vt:lpstr>
      <vt:lpstr>PowerPoint Presentation</vt:lpstr>
      <vt:lpstr>Count Total death in each diseases</vt:lpstr>
      <vt:lpstr>PowerPoint Presentation</vt:lpstr>
      <vt:lpstr>PowerPoint Presentation</vt:lpstr>
      <vt:lpstr>PowerPoint Presentation</vt:lpstr>
      <vt:lpstr>Bivariate Analysis</vt:lpstr>
      <vt:lpstr>PowerPoint Presentation</vt:lpstr>
      <vt:lpstr>PowerPoint Presentation</vt:lpstr>
      <vt:lpstr>PowerPoint Presentation</vt:lpstr>
      <vt:lpstr>PowerPoint Presentation</vt:lpstr>
      <vt:lpstr>Multivariate Analysis</vt:lpstr>
      <vt:lpstr>PowerPoint Presentation</vt:lpstr>
      <vt:lpstr>Power BI Dashboard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Housing splitted</dc:title>
  <dc:creator>Kishan</dc:creator>
  <cp:lastModifiedBy>Kishan</cp:lastModifiedBy>
  <cp:revision>35</cp:revision>
  <dcterms:created xsi:type="dcterms:W3CDTF">2023-01-19T09:56:16Z</dcterms:created>
  <dcterms:modified xsi:type="dcterms:W3CDTF">2023-02-05T11:44:12Z</dcterms:modified>
</cp:coreProperties>
</file>