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Old Standard TT"/>
      <p:regular r:id="rId49"/>
      <p:bold r:id="rId50"/>
      <p: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ldStandardTT-italic.fntdata"/><Relationship Id="rId5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f24a32f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f24a32f8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ee1887c06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ee1887c06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ee1887c06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ee1887c06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ee1887c06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ee1887c06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e1887c06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e1887c06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5bb66f5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5bb66f5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bb66f5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bb66f5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bb66f5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bb66f5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bb66f5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bb66f5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bb66f56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bb66f56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ee1887c0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ee1887c0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5bb66f56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5bb66f56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5bb66f5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5bb66f5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5bb66f56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5bb66f56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f05f94f1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f05f94f1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5bb66f56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5bb66f56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5bb66f56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5bb66f56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5bb66f5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5bb66f5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5bb66f56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5bb66f56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5bb66f56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5bb66f56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efb5f839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efb5f839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f24a32f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f24a32f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efb5f839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efb5f839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fb5f839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fb5f839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efb5f839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efb5f839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efe27f2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efe27f2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efe27f2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efe27f2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efe27f2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efe27f2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f05f94f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f05f94f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f05f94f1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f05f94f1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f05f94f1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f05f94f1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f05f94f1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f05f94f1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24a32f8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24a32f8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ee1887c06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ee1887c06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ee1887c06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ee1887c06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5c74842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c74842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c74842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5c74842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f24a32f8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f24a32f8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9.jpg"/><Relationship Id="rId4" Type="http://schemas.openxmlformats.org/officeDocument/2006/relationships/image" Target="../media/image1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0.jpg"/><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8.jpg"/><Relationship Id="rId4" Type="http://schemas.openxmlformats.org/officeDocument/2006/relationships/image" Target="../media/image25.jpg"/><Relationship Id="rId5"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6150" y="19047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React JS</a:t>
            </a:r>
            <a:endParaRPr/>
          </a:p>
        </p:txBody>
      </p:sp>
      <p:sp>
        <p:nvSpPr>
          <p:cNvPr id="60" name="Google Shape;60;p13"/>
          <p:cNvSpPr txBox="1"/>
          <p:nvPr>
            <p:ph idx="1" type="subTitle"/>
          </p:nvPr>
        </p:nvSpPr>
        <p:spPr>
          <a:xfrm>
            <a:off x="304650" y="3620700"/>
            <a:ext cx="8534700" cy="152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1"/>
                </a:solidFill>
              </a:rPr>
              <a:t>Submitted To-                                                      Submitted By-</a:t>
            </a:r>
            <a:endParaRPr>
              <a:solidFill>
                <a:schemeClr val="lt1"/>
              </a:solidFill>
            </a:endParaRPr>
          </a:p>
          <a:p>
            <a:pPr indent="0" lvl="0" marL="0" rtl="0" algn="l">
              <a:spcBef>
                <a:spcPts val="0"/>
              </a:spcBef>
              <a:spcAft>
                <a:spcPts val="0"/>
              </a:spcAft>
              <a:buNone/>
            </a:pPr>
            <a:r>
              <a:rPr lang="en">
                <a:solidFill>
                  <a:schemeClr val="lt1"/>
                </a:solidFill>
              </a:rPr>
              <a:t>Dr. Lalit Purohit                                                  Kaushal Patel    IT-38</a:t>
            </a:r>
            <a:endParaRPr>
              <a:solidFill>
                <a:schemeClr val="lt1"/>
              </a:solidFill>
            </a:endParaRPr>
          </a:p>
          <a:p>
            <a:pPr indent="0" lvl="0" marL="0" rtl="0" algn="l">
              <a:spcBef>
                <a:spcPts val="0"/>
              </a:spcBef>
              <a:spcAft>
                <a:spcPts val="0"/>
              </a:spcAft>
              <a:buNone/>
            </a:pPr>
            <a:r>
              <a:rPr lang="en">
                <a:solidFill>
                  <a:schemeClr val="lt1"/>
                </a:solidFill>
              </a:rPr>
              <a:t>                                                                            Kishan Tapadia  IT-41</a:t>
            </a:r>
            <a:endParaRPr>
              <a:solidFill>
                <a:schemeClr val="lt1"/>
              </a:solidFill>
            </a:endParaRPr>
          </a:p>
          <a:p>
            <a:pPr indent="0" lvl="0" marL="0" rtl="0" algn="l">
              <a:spcBef>
                <a:spcPts val="0"/>
              </a:spcBef>
              <a:spcAft>
                <a:spcPts val="0"/>
              </a:spcAft>
              <a:buNone/>
            </a:pPr>
            <a:r>
              <a:rPr lang="en">
                <a:solidFill>
                  <a:schemeClr val="lt1"/>
                </a:solidFill>
              </a:rPr>
              <a:t>                                                                            Muskan Gupta    IT-53</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294600" y="443350"/>
            <a:ext cx="8554800" cy="44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 (Document Object Model) is a programming interface for web documents and represents the structure of a document as a tree of objects.DoM treats an XML or HTML document as a tree structure in which each node is an object representing a part of the document.</a:t>
            </a:r>
            <a:endParaRPr/>
          </a:p>
          <a:p>
            <a:pPr indent="0" lvl="0" marL="0" rtl="0" algn="l">
              <a:spcBef>
                <a:spcPts val="1200"/>
              </a:spcBef>
              <a:spcAft>
                <a:spcPts val="0"/>
              </a:spcAft>
              <a:buNone/>
            </a:pPr>
            <a:r>
              <a:rPr lang="en"/>
              <a:t>The Virtual DOM is a concept used by React to improve the performance of updating the user interface. Instead of directly manipulating the actual browser DOM every time there is a change in the application state, React uses a virtual representation of the DOM in memory.</a:t>
            </a:r>
            <a:r>
              <a:rPr lang="en"/>
              <a:t>When an object's state changes, Virtual DOM updates only that object in the real DOM rather than all of them.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JSX- JavaScript XML</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JSX (JavaScript XML) is a syntax extension for JavaScript that looks similar to XML or HTML. It's a syntax used in React to describe what the UI should look like. JSX allows you to write HTML elements and components in a syntax that looks similar to XML or HTML, but it gets transpiled into JavaScript code that React can understand. It is neither a string nor HTML. Instead, it embeds HTML into JavaScript code.</a:t>
            </a:r>
            <a:endParaRPr/>
          </a:p>
        </p:txBody>
      </p:sp>
      <p:pic>
        <p:nvPicPr>
          <p:cNvPr id="119" name="Google Shape;119;p23"/>
          <p:cNvPicPr preferRelativeResize="0"/>
          <p:nvPr/>
        </p:nvPicPr>
        <p:blipFill>
          <a:blip r:embed="rId3">
            <a:alphaModFix/>
          </a:blip>
          <a:stretch>
            <a:fillRect/>
          </a:stretch>
        </p:blipFill>
        <p:spPr>
          <a:xfrm>
            <a:off x="2198125" y="3029075"/>
            <a:ext cx="4426600" cy="16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rotWithShape="1">
          <a:blip r:embed="rId3">
            <a:alphaModFix/>
          </a:blip>
          <a:srcRect b="0" l="0" r="0" t="36612"/>
          <a:stretch/>
        </p:blipFill>
        <p:spPr>
          <a:xfrm>
            <a:off x="311700" y="641250"/>
            <a:ext cx="8398049" cy="392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Framework vs Library</a:t>
            </a:r>
            <a:endParaRPr/>
          </a:p>
        </p:txBody>
      </p:sp>
      <p:sp>
        <p:nvSpPr>
          <p:cNvPr id="130" name="Google Shape;130;p2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Provides ready to use tools, standards, templates, and policies for fast application development</a:t>
            </a:r>
            <a:endParaRPr/>
          </a:p>
          <a:p>
            <a:pPr indent="0" lvl="0" marL="0" rtl="0" algn="l">
              <a:spcBef>
                <a:spcPts val="1200"/>
              </a:spcBef>
              <a:spcAft>
                <a:spcPts val="0"/>
              </a:spcAft>
              <a:buClr>
                <a:schemeClr val="dk1"/>
              </a:buClr>
              <a:buSzPct val="78571"/>
              <a:buFont typeface="Arial"/>
              <a:buNone/>
            </a:pPr>
            <a:r>
              <a:rPr lang="en"/>
              <a:t>The framework controls calling of libraries for our code</a:t>
            </a:r>
            <a:endParaRPr/>
          </a:p>
          <a:p>
            <a:pPr indent="0" lvl="0" marL="0" rtl="0" algn="l">
              <a:spcBef>
                <a:spcPts val="1200"/>
              </a:spcBef>
              <a:spcAft>
                <a:spcPts val="0"/>
              </a:spcAft>
              <a:buClr>
                <a:schemeClr val="dk1"/>
              </a:buClr>
              <a:buSzPct val="78571"/>
              <a:buFont typeface="Arial"/>
              <a:buNone/>
            </a:pPr>
            <a:r>
              <a:rPr lang="en"/>
              <a:t>To leverage the benefit of a framework, a fresh application can be developed following the framework's guideline</a:t>
            </a:r>
            <a:endParaRPr/>
          </a:p>
          <a:p>
            <a:pPr indent="0" lvl="0" marL="0" rtl="0" algn="l">
              <a:spcBef>
                <a:spcPts val="1200"/>
              </a:spcBef>
              <a:spcAft>
                <a:spcPts val="0"/>
              </a:spcAft>
              <a:buClr>
                <a:schemeClr val="dk1"/>
              </a:buClr>
              <a:buSzPct val="78571"/>
              <a:buFont typeface="Arial"/>
              <a:buNone/>
            </a:pPr>
            <a:r>
              <a:rPr lang="en"/>
              <a:t>Easy to create and deploy an application</a:t>
            </a:r>
            <a:endParaRPr/>
          </a:p>
          <a:p>
            <a:pPr indent="0" lvl="0" marL="0" rtl="0" algn="l">
              <a:spcBef>
                <a:spcPts val="1200"/>
              </a:spcBef>
              <a:spcAft>
                <a:spcPts val="0"/>
              </a:spcAft>
              <a:buClr>
                <a:schemeClr val="dk1"/>
              </a:buClr>
              <a:buSzPct val="78571"/>
              <a:buFont typeface="Arial"/>
              <a:buNone/>
            </a:pPr>
            <a:r>
              <a:rPr lang="en"/>
              <a:t>Helps us to develop a software application quickly</a:t>
            </a:r>
            <a:endParaRPr/>
          </a:p>
          <a:p>
            <a:pPr indent="0" lvl="0" marL="0" rtl="0" algn="l">
              <a:spcBef>
                <a:spcPts val="1200"/>
              </a:spcBef>
              <a:spcAft>
                <a:spcPts val="0"/>
              </a:spcAft>
              <a:buClr>
                <a:schemeClr val="dk1"/>
              </a:buClr>
              <a:buSzPct val="78571"/>
              <a:buFont typeface="Arial"/>
              <a:buNone/>
            </a:pPr>
            <a:r>
              <a:rPr lang="en"/>
              <a:t>Intent of a framework is to reduce the complexity of the software development process</a:t>
            </a:r>
            <a:endParaRPr/>
          </a:p>
          <a:p>
            <a:pPr indent="0" lvl="0" marL="0" rtl="0" algn="l">
              <a:spcBef>
                <a:spcPts val="1200"/>
              </a:spcBef>
              <a:spcAft>
                <a:spcPts val="1200"/>
              </a:spcAft>
              <a:buNone/>
            </a:pPr>
            <a:r>
              <a:t/>
            </a:r>
            <a:endParaRPr/>
          </a:p>
        </p:txBody>
      </p:sp>
      <p:sp>
        <p:nvSpPr>
          <p:cNvPr id="131" name="Google Shape;131;p2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Provides reusable function for our code</a:t>
            </a:r>
            <a:endParaRPr/>
          </a:p>
          <a:p>
            <a:pPr indent="0" lvl="0" marL="0" rtl="0" algn="l">
              <a:spcBef>
                <a:spcPts val="1200"/>
              </a:spcBef>
              <a:spcAft>
                <a:spcPts val="0"/>
              </a:spcAft>
              <a:buClr>
                <a:schemeClr val="dk1"/>
              </a:buClr>
              <a:buSzPts val="1100"/>
              <a:buFont typeface="Arial"/>
              <a:buNone/>
            </a:pPr>
            <a:r>
              <a:rPr lang="en"/>
              <a:t>Our code controls when and where to call a library</a:t>
            </a:r>
            <a:endParaRPr/>
          </a:p>
          <a:p>
            <a:pPr indent="0" lvl="0" marL="0" rtl="0" algn="l">
              <a:spcBef>
                <a:spcPts val="1200"/>
              </a:spcBef>
              <a:spcAft>
                <a:spcPts val="0"/>
              </a:spcAft>
              <a:buClr>
                <a:schemeClr val="dk1"/>
              </a:buClr>
              <a:buSzPts val="1100"/>
              <a:buFont typeface="Arial"/>
              <a:buNone/>
            </a:pPr>
            <a:r>
              <a:rPr lang="en"/>
              <a:t>Library can be added to augment the features of an existing application</a:t>
            </a:r>
            <a:endParaRPr/>
          </a:p>
          <a:p>
            <a:pPr indent="0" lvl="0" marL="0" rtl="0" algn="l">
              <a:spcBef>
                <a:spcPts val="1200"/>
              </a:spcBef>
              <a:spcAft>
                <a:spcPts val="0"/>
              </a:spcAft>
              <a:buClr>
                <a:schemeClr val="dk1"/>
              </a:buClr>
              <a:buSzPts val="1100"/>
              <a:buFont typeface="Arial"/>
              <a:buNone/>
            </a:pPr>
            <a:r>
              <a:rPr lang="en"/>
              <a:t>Facilitates program binding</a:t>
            </a:r>
            <a:endParaRPr/>
          </a:p>
          <a:p>
            <a:pPr indent="0" lvl="0" marL="0" rtl="0" algn="l">
              <a:spcBef>
                <a:spcPts val="1200"/>
              </a:spcBef>
              <a:spcAft>
                <a:spcPts val="0"/>
              </a:spcAft>
              <a:buClr>
                <a:schemeClr val="dk1"/>
              </a:buClr>
              <a:buSzPts val="1100"/>
              <a:buFont typeface="Arial"/>
              <a:buNone/>
            </a:pPr>
            <a:r>
              <a:rPr lang="en"/>
              <a:t>Helps us to reuse a software function</a:t>
            </a:r>
            <a:endParaRPr/>
          </a:p>
          <a:p>
            <a:pPr indent="0" lvl="0" marL="0" rtl="0" algn="l">
              <a:spcBef>
                <a:spcPts val="1200"/>
              </a:spcBef>
              <a:spcAft>
                <a:spcPts val="0"/>
              </a:spcAft>
              <a:buClr>
                <a:schemeClr val="dk1"/>
              </a:buClr>
              <a:buSzPts val="1100"/>
              <a:buFont typeface="Arial"/>
              <a:buNone/>
            </a:pPr>
            <a:r>
              <a:rPr lang="en"/>
              <a:t>Intent of a library is to provide reusable software functionality</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406800" y="504950"/>
            <a:ext cx="5604000" cy="699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cdfvdfsd</a:t>
            </a:r>
            <a:endParaRPr/>
          </a:p>
        </p:txBody>
      </p:sp>
      <p:sp>
        <p:nvSpPr>
          <p:cNvPr id="137" name="Google Shape;137;p26"/>
          <p:cNvSpPr txBox="1"/>
          <p:nvPr/>
        </p:nvSpPr>
        <p:spPr>
          <a:xfrm>
            <a:off x="292050" y="504950"/>
            <a:ext cx="81378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ECMAScript 6 (ES6) </a:t>
            </a:r>
            <a:r>
              <a:rPr lang="en" sz="2800">
                <a:solidFill>
                  <a:schemeClr val="dk1"/>
                </a:solidFill>
                <a:latin typeface="Old Standard TT"/>
                <a:ea typeface="Old Standard TT"/>
                <a:cs typeface="Old Standard TT"/>
                <a:sym typeface="Old Standard TT"/>
              </a:rPr>
              <a:t> </a:t>
            </a:r>
            <a:r>
              <a:rPr lang="en" sz="1800">
                <a:solidFill>
                  <a:schemeClr val="dk1"/>
                </a:solidFill>
                <a:latin typeface="Old Standard TT"/>
                <a:ea typeface="Old Standard TT"/>
                <a:cs typeface="Old Standard TT"/>
                <a:sym typeface="Old Standard TT"/>
              </a:rPr>
              <a:t> </a:t>
            </a:r>
            <a:endParaRPr sz="1800">
              <a:solidFill>
                <a:schemeClr val="dk1"/>
              </a:solidFill>
              <a:latin typeface="Old Standard TT"/>
              <a:ea typeface="Old Standard TT"/>
              <a:cs typeface="Old Standard TT"/>
              <a:sym typeface="Old Standard TT"/>
            </a:endParaRPr>
          </a:p>
        </p:txBody>
      </p:sp>
      <p:sp>
        <p:nvSpPr>
          <p:cNvPr id="138" name="Google Shape;138;p26"/>
          <p:cNvSpPr txBox="1"/>
          <p:nvPr/>
        </p:nvSpPr>
        <p:spPr>
          <a:xfrm>
            <a:off x="292050" y="1318725"/>
            <a:ext cx="6833700" cy="30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ECMAScript 6 (ES6) is a version of the ECMAScript standard, which is the scripting language specification that JavaScript is based on. ES6 introduced several new features and improvements to JavaScript, and these features are commonly used in React.js development.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44" name="Google Shape;144;p27"/>
          <p:cNvSpPr txBox="1"/>
          <p:nvPr/>
        </p:nvSpPr>
        <p:spPr>
          <a:xfrm>
            <a:off x="388125" y="504975"/>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p:txBody>
      </p:sp>
      <p:sp>
        <p:nvSpPr>
          <p:cNvPr id="145" name="Google Shape;145;p27"/>
          <p:cNvSpPr txBox="1"/>
          <p:nvPr/>
        </p:nvSpPr>
        <p:spPr>
          <a:xfrm>
            <a:off x="388125" y="1105263"/>
            <a:ext cx="68649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1.</a:t>
            </a:r>
            <a:r>
              <a:rPr b="1" lang="en" sz="1800">
                <a:solidFill>
                  <a:schemeClr val="dk1"/>
                </a:solidFill>
                <a:latin typeface="Old Standard TT"/>
                <a:ea typeface="Old Standard TT"/>
                <a:cs typeface="Old Standard TT"/>
                <a:sym typeface="Old Standard TT"/>
              </a:rPr>
              <a:t>Arrow functions</a:t>
            </a:r>
            <a:r>
              <a:rPr lang="en" sz="1800">
                <a:solidFill>
                  <a:schemeClr val="dk1"/>
                </a:solidFill>
                <a:latin typeface="Old Standard TT"/>
                <a:ea typeface="Old Standard TT"/>
                <a:cs typeface="Old Standard TT"/>
                <a:sym typeface="Old Standard TT"/>
              </a:rPr>
              <a:t> are concise and lexically scoped, making them a popular choice for defining functions in React components.</a:t>
            </a:r>
            <a:endParaRPr sz="1800">
              <a:solidFill>
                <a:schemeClr val="dk1"/>
              </a:solidFill>
              <a:latin typeface="Old Standard TT"/>
              <a:ea typeface="Old Standard TT"/>
              <a:cs typeface="Old Standard TT"/>
              <a:sym typeface="Old Standard TT"/>
            </a:endParaRPr>
          </a:p>
        </p:txBody>
      </p:sp>
      <p:sp>
        <p:nvSpPr>
          <p:cNvPr id="146" name="Google Shape;146;p27"/>
          <p:cNvSpPr txBox="1"/>
          <p:nvPr/>
        </p:nvSpPr>
        <p:spPr>
          <a:xfrm>
            <a:off x="972350" y="2528975"/>
            <a:ext cx="4423500" cy="16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47" name="Google Shape;147;p27"/>
          <p:cNvPicPr preferRelativeResize="0"/>
          <p:nvPr/>
        </p:nvPicPr>
        <p:blipFill>
          <a:blip r:embed="rId3">
            <a:alphaModFix/>
          </a:blip>
          <a:stretch>
            <a:fillRect/>
          </a:stretch>
        </p:blipFill>
        <p:spPr>
          <a:xfrm>
            <a:off x="388125" y="1934300"/>
            <a:ext cx="6648450" cy="2524650"/>
          </a:xfrm>
          <a:prstGeom prst="rect">
            <a:avLst/>
          </a:prstGeom>
          <a:noFill/>
          <a:ln>
            <a:noFill/>
          </a:ln>
        </p:spPr>
      </p:pic>
      <p:sp>
        <p:nvSpPr>
          <p:cNvPr id="148" name="Google Shape;148;p27"/>
          <p:cNvSpPr txBox="1"/>
          <p:nvPr/>
        </p:nvSpPr>
        <p:spPr>
          <a:xfrm>
            <a:off x="721975" y="765775"/>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3500"/>
          </a:p>
        </p:txBody>
      </p:sp>
      <p:sp>
        <p:nvSpPr>
          <p:cNvPr id="154" name="Google Shape;154;p28"/>
          <p:cNvSpPr txBox="1"/>
          <p:nvPr/>
        </p:nvSpPr>
        <p:spPr>
          <a:xfrm>
            <a:off x="377675" y="526350"/>
            <a:ext cx="48201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55" name="Google Shape;155;p28"/>
          <p:cNvSpPr txBox="1"/>
          <p:nvPr/>
        </p:nvSpPr>
        <p:spPr>
          <a:xfrm>
            <a:off x="377675" y="1172675"/>
            <a:ext cx="59259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a:t>
            </a:r>
            <a:r>
              <a:rPr b="1" lang="en" sz="1800">
                <a:solidFill>
                  <a:schemeClr val="dk1"/>
                </a:solidFill>
                <a:latin typeface="Old Standard TT"/>
                <a:ea typeface="Old Standard TT"/>
                <a:cs typeface="Old Standard TT"/>
                <a:sym typeface="Old Standard TT"/>
              </a:rPr>
              <a:t>Destructuring assignment</a:t>
            </a:r>
            <a:r>
              <a:rPr lang="en" sz="1800">
                <a:solidFill>
                  <a:schemeClr val="dk1"/>
                </a:solidFill>
                <a:latin typeface="Old Standard TT"/>
                <a:ea typeface="Old Standard TT"/>
                <a:cs typeface="Old Standard TT"/>
                <a:sym typeface="Old Standard TT"/>
              </a:rPr>
              <a:t> simplifies the process of extracting values from objects and arrays.</a:t>
            </a:r>
            <a:endParaRPr sz="1800">
              <a:solidFill>
                <a:schemeClr val="dk1"/>
              </a:solidFill>
              <a:latin typeface="Old Standard TT"/>
              <a:ea typeface="Old Standard TT"/>
              <a:cs typeface="Old Standard TT"/>
              <a:sym typeface="Old Standard TT"/>
            </a:endParaRPr>
          </a:p>
        </p:txBody>
      </p:sp>
      <p:pic>
        <p:nvPicPr>
          <p:cNvPr id="156" name="Google Shape;156;p28"/>
          <p:cNvPicPr preferRelativeResize="0"/>
          <p:nvPr/>
        </p:nvPicPr>
        <p:blipFill>
          <a:blip r:embed="rId3">
            <a:alphaModFix/>
          </a:blip>
          <a:stretch>
            <a:fillRect/>
          </a:stretch>
        </p:blipFill>
        <p:spPr>
          <a:xfrm>
            <a:off x="377675" y="1955075"/>
            <a:ext cx="4343400" cy="271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9"/>
          <p:cNvSpPr txBox="1"/>
          <p:nvPr/>
        </p:nvSpPr>
        <p:spPr>
          <a:xfrm>
            <a:off x="490250" y="484600"/>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63" name="Google Shape;163;p29"/>
          <p:cNvSpPr txBox="1"/>
          <p:nvPr/>
        </p:nvSpPr>
        <p:spPr>
          <a:xfrm>
            <a:off x="490250" y="1126650"/>
            <a:ext cx="56040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3.</a:t>
            </a:r>
            <a:r>
              <a:rPr b="1" lang="en" sz="1800">
                <a:solidFill>
                  <a:schemeClr val="dk1"/>
                </a:solidFill>
                <a:latin typeface="Old Standard TT"/>
                <a:ea typeface="Old Standard TT"/>
                <a:cs typeface="Old Standard TT"/>
                <a:sym typeface="Old Standard TT"/>
              </a:rPr>
              <a:t>Constructor Functions </a:t>
            </a:r>
            <a:r>
              <a:rPr lang="en" sz="1800">
                <a:solidFill>
                  <a:schemeClr val="dk1"/>
                </a:solidFill>
                <a:latin typeface="Old Standard TT"/>
                <a:ea typeface="Old Standard TT"/>
                <a:cs typeface="Old Standard TT"/>
                <a:sym typeface="Old Standard TT"/>
              </a:rPr>
              <a:t>can be created, making it more intuitive for developers familiar with object-oriented programming.</a:t>
            </a:r>
            <a:endParaRPr sz="1800">
              <a:solidFill>
                <a:schemeClr val="dk1"/>
              </a:solidFill>
              <a:latin typeface="Old Standard TT"/>
              <a:ea typeface="Old Standard TT"/>
              <a:cs typeface="Old Standard TT"/>
              <a:sym typeface="Old Standard TT"/>
            </a:endParaRPr>
          </a:p>
        </p:txBody>
      </p:sp>
      <p:pic>
        <p:nvPicPr>
          <p:cNvPr id="164" name="Google Shape;164;p29"/>
          <p:cNvPicPr preferRelativeResize="0"/>
          <p:nvPr/>
        </p:nvPicPr>
        <p:blipFill>
          <a:blip r:embed="rId3">
            <a:alphaModFix/>
          </a:blip>
          <a:stretch>
            <a:fillRect/>
          </a:stretch>
        </p:blipFill>
        <p:spPr>
          <a:xfrm>
            <a:off x="490250" y="2131950"/>
            <a:ext cx="4133600" cy="287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30"/>
          <p:cNvSpPr txBox="1"/>
          <p:nvPr/>
        </p:nvSpPr>
        <p:spPr>
          <a:xfrm>
            <a:off x="537950" y="526350"/>
            <a:ext cx="55086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71" name="Google Shape;171;p30"/>
          <p:cNvSpPr txBox="1"/>
          <p:nvPr/>
        </p:nvSpPr>
        <p:spPr>
          <a:xfrm>
            <a:off x="490250" y="1088300"/>
            <a:ext cx="5435700" cy="12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4.ES6 allows developers to </a:t>
            </a:r>
            <a:r>
              <a:rPr b="1" lang="en" sz="1800">
                <a:solidFill>
                  <a:schemeClr val="dk1"/>
                </a:solidFill>
                <a:latin typeface="Old Standard TT"/>
                <a:ea typeface="Old Standard TT"/>
                <a:cs typeface="Old Standard TT"/>
                <a:sym typeface="Old Standard TT"/>
              </a:rPr>
              <a:t>Import and Export </a:t>
            </a:r>
            <a:r>
              <a:rPr lang="en" sz="1800">
                <a:solidFill>
                  <a:schemeClr val="dk1"/>
                </a:solidFill>
                <a:latin typeface="Old Standard TT"/>
                <a:ea typeface="Old Standard TT"/>
                <a:cs typeface="Old Standard TT"/>
                <a:sym typeface="Old Standard TT"/>
              </a:rPr>
              <a:t>modules easily.</a:t>
            </a:r>
            <a:endParaRPr sz="1800">
              <a:solidFill>
                <a:schemeClr val="dk1"/>
              </a:solidFill>
              <a:latin typeface="Old Standard TT"/>
              <a:ea typeface="Old Standard TT"/>
              <a:cs typeface="Old Standard TT"/>
              <a:sym typeface="Old Standard TT"/>
            </a:endParaRPr>
          </a:p>
        </p:txBody>
      </p:sp>
      <p:pic>
        <p:nvPicPr>
          <p:cNvPr id="172" name="Google Shape;172;p30"/>
          <p:cNvPicPr preferRelativeResize="0"/>
          <p:nvPr/>
        </p:nvPicPr>
        <p:blipFill>
          <a:blip r:embed="rId3">
            <a:alphaModFix/>
          </a:blip>
          <a:stretch>
            <a:fillRect/>
          </a:stretch>
        </p:blipFill>
        <p:spPr>
          <a:xfrm>
            <a:off x="585650" y="1923850"/>
            <a:ext cx="5543550" cy="257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6" name="Shape 176"/>
        <p:cNvGrpSpPr/>
        <p:nvPr/>
      </p:nvGrpSpPr>
      <p:grpSpPr>
        <a:xfrm>
          <a:off x="0" y="0"/>
          <a:ext cx="0" cy="0"/>
          <a:chOff x="0" y="0"/>
          <a:chExt cx="0" cy="0"/>
        </a:xfrm>
      </p:grpSpPr>
      <p:sp>
        <p:nvSpPr>
          <p:cNvPr id="177" name="Google Shape;177;p3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31"/>
          <p:cNvSpPr txBox="1"/>
          <p:nvPr/>
        </p:nvSpPr>
        <p:spPr>
          <a:xfrm>
            <a:off x="490250" y="463225"/>
            <a:ext cx="4966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79" name="Google Shape;179;p31"/>
          <p:cNvSpPr txBox="1"/>
          <p:nvPr/>
        </p:nvSpPr>
        <p:spPr>
          <a:xfrm>
            <a:off x="490250" y="1005825"/>
            <a:ext cx="5090700" cy="11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5.ES6 introduced a more controlled way of </a:t>
            </a:r>
            <a:r>
              <a:rPr b="1" lang="en" sz="1800">
                <a:solidFill>
                  <a:schemeClr val="dk1"/>
                </a:solidFill>
                <a:latin typeface="Old Standard TT"/>
                <a:ea typeface="Old Standard TT"/>
                <a:cs typeface="Old Standard TT"/>
                <a:sym typeface="Old Standard TT"/>
              </a:rPr>
              <a:t>Declaring variables and constants</a:t>
            </a:r>
            <a:r>
              <a:rPr lang="en"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pic>
        <p:nvPicPr>
          <p:cNvPr id="180" name="Google Shape;180;p31"/>
          <p:cNvPicPr preferRelativeResize="0"/>
          <p:nvPr/>
        </p:nvPicPr>
        <p:blipFill>
          <a:blip r:embed="rId3">
            <a:alphaModFix/>
          </a:blip>
          <a:stretch>
            <a:fillRect/>
          </a:stretch>
        </p:blipFill>
        <p:spPr>
          <a:xfrm>
            <a:off x="490250" y="1819525"/>
            <a:ext cx="3361625" cy="26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React?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React is a </a:t>
            </a:r>
            <a:r>
              <a:rPr lang="en" sz="2000"/>
              <a:t>JavaScript </a:t>
            </a:r>
            <a:r>
              <a:rPr lang="en" sz="2000"/>
              <a:t>framework. React was created to serve large-scale user interfaces like Facebook and Instagram scale interfaces React is a JavaScript-based UI development library. </a:t>
            </a:r>
            <a:r>
              <a:rPr lang="en" sz="2000"/>
              <a:t>React was created by Jordan Walke, a  software engineer at Meta in year 2011. </a:t>
            </a:r>
            <a:r>
              <a:rPr lang="en" sz="2000"/>
              <a:t>Although React is a library rather than a language, it is widely used in web development. The library first appeared in May 2013 and is now one of the most commonly used frontend libraries for web development.</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67" name="Google Shape;67;p14"/>
          <p:cNvPicPr preferRelativeResize="0"/>
          <p:nvPr/>
        </p:nvPicPr>
        <p:blipFill>
          <a:blip r:embed="rId3">
            <a:alphaModFix/>
          </a:blip>
          <a:stretch>
            <a:fillRect/>
          </a:stretch>
        </p:blipFill>
        <p:spPr>
          <a:xfrm>
            <a:off x="7197950" y="337350"/>
            <a:ext cx="906200" cy="82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4" name="Shape 184"/>
        <p:cNvGrpSpPr/>
        <p:nvPr/>
      </p:nvGrpSpPr>
      <p:grpSpPr>
        <a:xfrm>
          <a:off x="0" y="0"/>
          <a:ext cx="0" cy="0"/>
          <a:chOff x="0" y="0"/>
          <a:chExt cx="0" cy="0"/>
        </a:xfrm>
      </p:grpSpPr>
      <p:sp>
        <p:nvSpPr>
          <p:cNvPr id="185" name="Google Shape;185;p32"/>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32"/>
          <p:cNvSpPr txBox="1"/>
          <p:nvPr/>
        </p:nvSpPr>
        <p:spPr>
          <a:xfrm>
            <a:off x="490250" y="671900"/>
            <a:ext cx="53418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ReactDOM.Render</a:t>
            </a:r>
            <a:endParaRPr sz="2700">
              <a:solidFill>
                <a:schemeClr val="dk1"/>
              </a:solidFill>
              <a:latin typeface="Old Standard TT"/>
              <a:ea typeface="Old Standard TT"/>
              <a:cs typeface="Old Standard TT"/>
              <a:sym typeface="Old Standard TT"/>
            </a:endParaRPr>
          </a:p>
        </p:txBody>
      </p:sp>
      <p:sp>
        <p:nvSpPr>
          <p:cNvPr id="187" name="Google Shape;187;p32"/>
          <p:cNvSpPr txBox="1"/>
          <p:nvPr/>
        </p:nvSpPr>
        <p:spPr>
          <a:xfrm>
            <a:off x="490250" y="1245738"/>
            <a:ext cx="5456400" cy="15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is a React method to render a React app to the web page.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takes at least 2 parameters: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1.element (what we want to render)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2.container (where we want to render)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88" name="Google Shape;188;p32"/>
          <p:cNvPicPr preferRelativeResize="0"/>
          <p:nvPr/>
        </p:nvPicPr>
        <p:blipFill>
          <a:blip r:embed="rId3">
            <a:alphaModFix/>
          </a:blip>
          <a:stretch>
            <a:fillRect/>
          </a:stretch>
        </p:blipFill>
        <p:spPr>
          <a:xfrm>
            <a:off x="490250" y="2831550"/>
            <a:ext cx="7096125" cy="168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33"/>
          <p:cNvSpPr txBox="1"/>
          <p:nvPr/>
        </p:nvSpPr>
        <p:spPr>
          <a:xfrm>
            <a:off x="434700" y="640600"/>
            <a:ext cx="64371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Multiple Elements Rendering</a:t>
            </a:r>
            <a:endParaRPr sz="2700">
              <a:solidFill>
                <a:schemeClr val="dk1"/>
              </a:solidFill>
              <a:latin typeface="Old Standard TT"/>
              <a:ea typeface="Old Standard TT"/>
              <a:cs typeface="Old Standard TT"/>
              <a:sym typeface="Old Standard TT"/>
            </a:endParaRPr>
          </a:p>
        </p:txBody>
      </p:sp>
      <p:sp>
        <p:nvSpPr>
          <p:cNvPr id="195" name="Google Shape;195;p33"/>
          <p:cNvSpPr txBox="1"/>
          <p:nvPr/>
        </p:nvSpPr>
        <p:spPr>
          <a:xfrm>
            <a:off x="434700" y="1278150"/>
            <a:ext cx="6322500" cy="12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Here below, we are trying to render multiple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Problem is that they are not wrapped in one container, so React is going to throw an error.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render() function must return only one React element.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96" name="Google Shape;196;p33"/>
          <p:cNvPicPr preferRelativeResize="0"/>
          <p:nvPr/>
        </p:nvPicPr>
        <p:blipFill>
          <a:blip r:embed="rId3">
            <a:alphaModFix/>
          </a:blip>
          <a:stretch>
            <a:fillRect/>
          </a:stretch>
        </p:blipFill>
        <p:spPr>
          <a:xfrm>
            <a:off x="434700" y="2643750"/>
            <a:ext cx="6772275" cy="235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34"/>
          <p:cNvSpPr txBox="1"/>
          <p:nvPr/>
        </p:nvSpPr>
        <p:spPr>
          <a:xfrm>
            <a:off x="575900" y="817950"/>
            <a:ext cx="7000500" cy="13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The easy solution to above problem is to wrap all these components with one &lt;div&gt; element.In JSX, when you have multiple adjacent elements, you need to wrap them in a parent element (commonly a &lt;div&gt;), like below:</a:t>
            </a:r>
            <a:endParaRPr sz="1800">
              <a:solidFill>
                <a:schemeClr val="dk1"/>
              </a:solidFill>
              <a:latin typeface="Old Standard TT"/>
              <a:ea typeface="Old Standard TT"/>
              <a:cs typeface="Old Standard TT"/>
              <a:sym typeface="Old Standard TT"/>
            </a:endParaRPr>
          </a:p>
        </p:txBody>
      </p:sp>
      <p:pic>
        <p:nvPicPr>
          <p:cNvPr id="203" name="Google Shape;203;p34"/>
          <p:cNvPicPr preferRelativeResize="0"/>
          <p:nvPr/>
        </p:nvPicPr>
        <p:blipFill>
          <a:blip r:embed="rId3">
            <a:alphaModFix/>
          </a:blip>
          <a:stretch>
            <a:fillRect/>
          </a:stretch>
        </p:blipFill>
        <p:spPr>
          <a:xfrm>
            <a:off x="575900" y="2326600"/>
            <a:ext cx="3353850" cy="2530500"/>
          </a:xfrm>
          <a:prstGeom prst="rect">
            <a:avLst/>
          </a:prstGeom>
          <a:noFill/>
          <a:ln>
            <a:noFill/>
          </a:ln>
        </p:spPr>
      </p:pic>
      <p:sp>
        <p:nvSpPr>
          <p:cNvPr id="204" name="Google Shape;204;p34"/>
          <p:cNvSpPr txBox="1"/>
          <p:nvPr/>
        </p:nvSpPr>
        <p:spPr>
          <a:xfrm>
            <a:off x="4415250" y="2326600"/>
            <a:ext cx="3328200" cy="23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But using div like this, however, can introduce unnecessary divs to the DOM, especially when you don't need an extra wrapping element. React Fragments help you avoid this.</a:t>
            </a:r>
            <a:endParaRPr sz="1800">
              <a:solidFill>
                <a:schemeClr val="dk1"/>
              </a:solidFill>
              <a:latin typeface="Old Standard TT"/>
              <a:ea typeface="Old Standard TT"/>
              <a:cs typeface="Old Standard TT"/>
              <a:sym typeface="Old Standard TT"/>
            </a:endParaRPr>
          </a:p>
        </p:txBody>
      </p:sp>
      <p:sp>
        <p:nvSpPr>
          <p:cNvPr id="205" name="Google Shape;205;p34"/>
          <p:cNvSpPr txBox="1"/>
          <p:nvPr/>
        </p:nvSpPr>
        <p:spPr>
          <a:xfrm>
            <a:off x="575900" y="411500"/>
            <a:ext cx="4215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Div Method:</a:t>
            </a:r>
            <a:endParaRPr sz="2700">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9" name="Shape 209"/>
        <p:cNvGrpSpPr/>
        <p:nvPr/>
      </p:nvGrpSpPr>
      <p:grpSpPr>
        <a:xfrm>
          <a:off x="0" y="0"/>
          <a:ext cx="0" cy="0"/>
          <a:chOff x="0" y="0"/>
          <a:chExt cx="0" cy="0"/>
        </a:xfrm>
      </p:grpSpPr>
      <p:sp>
        <p:nvSpPr>
          <p:cNvPr id="210" name="Google Shape;210;p3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35"/>
          <p:cNvSpPr txBox="1"/>
          <p:nvPr/>
        </p:nvSpPr>
        <p:spPr>
          <a:xfrm>
            <a:off x="490250" y="526350"/>
            <a:ext cx="5414700" cy="8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Array Method:</a:t>
            </a:r>
            <a:endParaRPr sz="2700">
              <a:solidFill>
                <a:schemeClr val="dk1"/>
              </a:solidFill>
              <a:latin typeface="Old Standard TT"/>
              <a:ea typeface="Old Standard TT"/>
              <a:cs typeface="Old Standard TT"/>
              <a:sym typeface="Old Standard TT"/>
            </a:endParaRPr>
          </a:p>
        </p:txBody>
      </p:sp>
      <p:sp>
        <p:nvSpPr>
          <p:cNvPr id="212" name="Google Shape;212;p35"/>
          <p:cNvSpPr txBox="1"/>
          <p:nvPr/>
        </p:nvSpPr>
        <p:spPr>
          <a:xfrm>
            <a:off x="490250" y="1099650"/>
            <a:ext cx="58530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A possible solution can be using an array here using square brackets which can be seen below but it is also not the best one. </a:t>
            </a:r>
            <a:endParaRPr sz="2400">
              <a:solidFill>
                <a:schemeClr val="dk1"/>
              </a:solidFill>
              <a:latin typeface="Old Standard TT"/>
              <a:ea typeface="Old Standard TT"/>
              <a:cs typeface="Old Standard TT"/>
              <a:sym typeface="Old Standard TT"/>
            </a:endParaRPr>
          </a:p>
        </p:txBody>
      </p:sp>
      <p:pic>
        <p:nvPicPr>
          <p:cNvPr id="213" name="Google Shape;213;p35"/>
          <p:cNvPicPr preferRelativeResize="0"/>
          <p:nvPr/>
        </p:nvPicPr>
        <p:blipFill>
          <a:blip r:embed="rId3">
            <a:alphaModFix/>
          </a:blip>
          <a:stretch>
            <a:fillRect/>
          </a:stretch>
        </p:blipFill>
        <p:spPr>
          <a:xfrm>
            <a:off x="490238" y="2226363"/>
            <a:ext cx="4619625" cy="2390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36"/>
          <p:cNvSpPr txBox="1"/>
          <p:nvPr/>
        </p:nvSpPr>
        <p:spPr>
          <a:xfrm>
            <a:off x="490250" y="329500"/>
            <a:ext cx="47157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Fragments</a:t>
            </a:r>
            <a:endParaRPr sz="2700">
              <a:solidFill>
                <a:schemeClr val="dk1"/>
              </a:solidFill>
              <a:latin typeface="Old Standard TT"/>
              <a:ea typeface="Old Standard TT"/>
              <a:cs typeface="Old Standard TT"/>
              <a:sym typeface="Old Standard TT"/>
            </a:endParaRPr>
          </a:p>
        </p:txBody>
      </p:sp>
      <p:sp>
        <p:nvSpPr>
          <p:cNvPr id="220" name="Google Shape;220;p36"/>
          <p:cNvSpPr txBox="1"/>
          <p:nvPr/>
        </p:nvSpPr>
        <p:spPr>
          <a:xfrm>
            <a:off x="466163" y="767900"/>
            <a:ext cx="5842500" cy="15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In React, a fragment is a lightweight syntax to group multiple elements concisely without introducing an additional DOM node.It is better than</a:t>
            </a:r>
            <a:br>
              <a:rPr lang="en" sz="1800">
                <a:solidFill>
                  <a:schemeClr val="dk1"/>
                </a:solidFill>
                <a:latin typeface="Old Standard TT"/>
                <a:ea typeface="Old Standard TT"/>
                <a:cs typeface="Old Standard TT"/>
                <a:sym typeface="Old Standard TT"/>
              </a:rPr>
            </a:br>
            <a:r>
              <a:rPr lang="en" sz="1800">
                <a:solidFill>
                  <a:schemeClr val="dk1"/>
                </a:solidFill>
                <a:latin typeface="Old Standard TT"/>
                <a:ea typeface="Old Standard TT"/>
                <a:cs typeface="Old Standard TT"/>
                <a:sym typeface="Old Standard TT"/>
              </a:rPr>
              <a:t>1.Array Method which requires more keys.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2.Div method which introduces an extra DOM node.</a:t>
            </a:r>
            <a:endParaRPr sz="1800">
              <a:solidFill>
                <a:schemeClr val="dk1"/>
              </a:solidFill>
              <a:latin typeface="Old Standard TT"/>
              <a:ea typeface="Old Standard TT"/>
              <a:cs typeface="Old Standard TT"/>
              <a:sym typeface="Old Standard TT"/>
            </a:endParaRPr>
          </a:p>
        </p:txBody>
      </p:sp>
      <p:pic>
        <p:nvPicPr>
          <p:cNvPr id="221" name="Google Shape;221;p36"/>
          <p:cNvPicPr preferRelativeResize="0"/>
          <p:nvPr/>
        </p:nvPicPr>
        <p:blipFill rotWithShape="1">
          <a:blip r:embed="rId3">
            <a:alphaModFix/>
          </a:blip>
          <a:srcRect b="0" l="0" r="0" t="-2796"/>
          <a:stretch/>
        </p:blipFill>
        <p:spPr>
          <a:xfrm>
            <a:off x="490263" y="2343200"/>
            <a:ext cx="5794325" cy="265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5" name="Shape 225"/>
        <p:cNvGrpSpPr/>
        <p:nvPr/>
      </p:nvGrpSpPr>
      <p:grpSpPr>
        <a:xfrm>
          <a:off x="0" y="0"/>
          <a:ext cx="0" cy="0"/>
          <a:chOff x="0" y="0"/>
          <a:chExt cx="0" cy="0"/>
        </a:xfrm>
      </p:grpSpPr>
      <p:sp>
        <p:nvSpPr>
          <p:cNvPr id="226" name="Google Shape;226;p3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27" name="Google Shape;227;p37"/>
          <p:cNvSpPr txBox="1"/>
          <p:nvPr/>
        </p:nvSpPr>
        <p:spPr>
          <a:xfrm>
            <a:off x="784575" y="536250"/>
            <a:ext cx="5915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Components</a:t>
            </a:r>
            <a:endParaRPr sz="2700">
              <a:solidFill>
                <a:schemeClr val="dk1"/>
              </a:solidFill>
              <a:latin typeface="Old Standard TT"/>
              <a:ea typeface="Old Standard TT"/>
              <a:cs typeface="Old Standard TT"/>
              <a:sym typeface="Old Standard TT"/>
            </a:endParaRPr>
          </a:p>
        </p:txBody>
      </p:sp>
      <p:sp>
        <p:nvSpPr>
          <p:cNvPr id="228" name="Google Shape;228;p37"/>
          <p:cNvSpPr txBox="1"/>
          <p:nvPr/>
        </p:nvSpPr>
        <p:spPr>
          <a:xfrm>
            <a:off x="784575" y="1126800"/>
            <a:ext cx="6552000" cy="28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Components are independent and reusable bits of code. They serve the same purpose as JavaScript functions, but work in isolation and return HTML.</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React components can be broadly classified into two main types: Each type has its own syntax and use cases.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1.Functional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2.Class Components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2" name="Shape 232"/>
        <p:cNvGrpSpPr/>
        <p:nvPr/>
      </p:nvGrpSpPr>
      <p:grpSpPr>
        <a:xfrm>
          <a:off x="0" y="0"/>
          <a:ext cx="0" cy="0"/>
          <a:chOff x="0" y="0"/>
          <a:chExt cx="0" cy="0"/>
        </a:xfrm>
      </p:grpSpPr>
      <p:sp>
        <p:nvSpPr>
          <p:cNvPr id="233" name="Google Shape;233;p3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34" name="Google Shape;234;p38"/>
          <p:cNvSpPr txBox="1"/>
          <p:nvPr/>
        </p:nvSpPr>
        <p:spPr>
          <a:xfrm>
            <a:off x="490250" y="588425"/>
            <a:ext cx="58320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Class Component</a:t>
            </a:r>
            <a:endParaRPr sz="2700">
              <a:solidFill>
                <a:schemeClr val="dk1"/>
              </a:solidFill>
              <a:latin typeface="Old Standard TT"/>
              <a:ea typeface="Old Standard TT"/>
              <a:cs typeface="Old Standard TT"/>
              <a:sym typeface="Old Standard TT"/>
            </a:endParaRPr>
          </a:p>
        </p:txBody>
      </p:sp>
      <p:sp>
        <p:nvSpPr>
          <p:cNvPr id="235" name="Google Shape;235;p38"/>
          <p:cNvSpPr txBox="1"/>
          <p:nvPr/>
        </p:nvSpPr>
        <p:spPr>
          <a:xfrm>
            <a:off x="490250" y="1203975"/>
            <a:ext cx="71361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A class component is a stateful component which must extend React.Component statement. This statement creates an inheritance to React.Component, and gives your component access to React.Component's functions like updating and mounting.</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component also requires a render() method which returns HTML.</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36" name="Google Shape;236;p38"/>
          <p:cNvPicPr preferRelativeResize="0"/>
          <p:nvPr/>
        </p:nvPicPr>
        <p:blipFill>
          <a:blip r:embed="rId3">
            <a:alphaModFix/>
          </a:blip>
          <a:stretch>
            <a:fillRect/>
          </a:stretch>
        </p:blipFill>
        <p:spPr>
          <a:xfrm>
            <a:off x="490250" y="2863875"/>
            <a:ext cx="3914775" cy="1814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0" name="Shape 240"/>
        <p:cNvGrpSpPr/>
        <p:nvPr/>
      </p:nvGrpSpPr>
      <p:grpSpPr>
        <a:xfrm>
          <a:off x="0" y="0"/>
          <a:ext cx="0" cy="0"/>
          <a:chOff x="0" y="0"/>
          <a:chExt cx="0" cy="0"/>
        </a:xfrm>
      </p:grpSpPr>
      <p:sp>
        <p:nvSpPr>
          <p:cNvPr id="241" name="Google Shape;241;p39"/>
          <p:cNvSpPr txBox="1"/>
          <p:nvPr>
            <p:ph type="title"/>
          </p:nvPr>
        </p:nvSpPr>
        <p:spPr>
          <a:xfrm>
            <a:off x="448525"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39"/>
          <p:cNvSpPr txBox="1"/>
          <p:nvPr/>
        </p:nvSpPr>
        <p:spPr>
          <a:xfrm>
            <a:off x="561775" y="526350"/>
            <a:ext cx="50079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Functional Component</a:t>
            </a:r>
            <a:endParaRPr sz="2700">
              <a:solidFill>
                <a:schemeClr val="dk1"/>
              </a:solidFill>
              <a:latin typeface="Old Standard TT"/>
              <a:ea typeface="Old Standard TT"/>
              <a:cs typeface="Old Standard TT"/>
              <a:sym typeface="Old Standard TT"/>
            </a:endParaRPr>
          </a:p>
        </p:txBody>
      </p:sp>
      <p:sp>
        <p:nvSpPr>
          <p:cNvPr id="243" name="Google Shape;243;p39"/>
          <p:cNvSpPr txBox="1"/>
          <p:nvPr/>
        </p:nvSpPr>
        <p:spPr>
          <a:xfrm>
            <a:off x="561775" y="1287450"/>
            <a:ext cx="61035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Functional component is a stateless component or a presentational component. It is defined as  a JavaScript function that take props (short for properties) as an argument and return React elements.They are preferred for simple UI elements.</a:t>
            </a:r>
            <a:endParaRPr sz="2400">
              <a:solidFill>
                <a:schemeClr val="dk1"/>
              </a:solidFill>
              <a:latin typeface="Old Standard TT"/>
              <a:ea typeface="Old Standard TT"/>
              <a:cs typeface="Old Standard TT"/>
              <a:sym typeface="Old Standard TT"/>
            </a:endParaRPr>
          </a:p>
        </p:txBody>
      </p:sp>
      <p:pic>
        <p:nvPicPr>
          <p:cNvPr id="244" name="Google Shape;244;p39"/>
          <p:cNvPicPr preferRelativeResize="0"/>
          <p:nvPr/>
        </p:nvPicPr>
        <p:blipFill>
          <a:blip r:embed="rId3">
            <a:alphaModFix/>
          </a:blip>
          <a:stretch>
            <a:fillRect/>
          </a:stretch>
        </p:blipFill>
        <p:spPr>
          <a:xfrm>
            <a:off x="561775" y="2804050"/>
            <a:ext cx="3638550" cy="119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8" name="Shape 248"/>
        <p:cNvGrpSpPr/>
        <p:nvPr/>
      </p:nvGrpSpPr>
      <p:grpSpPr>
        <a:xfrm>
          <a:off x="0" y="0"/>
          <a:ext cx="0" cy="0"/>
          <a:chOff x="0" y="0"/>
          <a:chExt cx="0" cy="0"/>
        </a:xfrm>
      </p:grpSpPr>
      <p:sp>
        <p:nvSpPr>
          <p:cNvPr id="249" name="Google Shape;249;p4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50" name="Google Shape;250;p40"/>
          <p:cNvSpPr txBox="1"/>
          <p:nvPr/>
        </p:nvSpPr>
        <p:spPr>
          <a:xfrm>
            <a:off x="596775" y="411075"/>
            <a:ext cx="52791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Props In React.js</a:t>
            </a:r>
            <a:endParaRPr sz="2700">
              <a:solidFill>
                <a:schemeClr val="dk1"/>
              </a:solidFill>
              <a:latin typeface="Old Standard TT"/>
              <a:ea typeface="Old Standard TT"/>
              <a:cs typeface="Old Standard TT"/>
              <a:sym typeface="Old Standard TT"/>
            </a:endParaRPr>
          </a:p>
        </p:txBody>
      </p:sp>
      <p:sp>
        <p:nvSpPr>
          <p:cNvPr id="251" name="Google Shape;251;p40"/>
          <p:cNvSpPr txBox="1"/>
          <p:nvPr/>
        </p:nvSpPr>
        <p:spPr>
          <a:xfrm>
            <a:off x="596775" y="1063325"/>
            <a:ext cx="7115400" cy="15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Props</a:t>
            </a:r>
            <a:r>
              <a:rPr lang="en" sz="1800">
                <a:solidFill>
                  <a:srgbClr val="374151"/>
                </a:solidFill>
                <a:latin typeface="Old Standard TT"/>
                <a:ea typeface="Old Standard TT"/>
                <a:cs typeface="Old Standard TT"/>
                <a:sym typeface="Old Standard TT"/>
              </a:rPr>
              <a:t> (short for properties) are a fundamental concept in React.js. They allow you to pass data from a parent component to a child component.In React, components can receive data through props as function parameters, and this mechanism facilitates the communication of information throughout the component tree</a:t>
            </a:r>
            <a:r>
              <a:rPr lang="en" sz="1200">
                <a:solidFill>
                  <a:srgbClr val="37415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pic>
        <p:nvPicPr>
          <p:cNvPr id="252" name="Google Shape;252;p40"/>
          <p:cNvPicPr preferRelativeResize="0"/>
          <p:nvPr/>
        </p:nvPicPr>
        <p:blipFill>
          <a:blip r:embed="rId3">
            <a:alphaModFix/>
          </a:blip>
          <a:stretch>
            <a:fillRect/>
          </a:stretch>
        </p:blipFill>
        <p:spPr>
          <a:xfrm>
            <a:off x="596775" y="2659613"/>
            <a:ext cx="4724400" cy="239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6" name="Shape 256"/>
        <p:cNvGrpSpPr/>
        <p:nvPr/>
      </p:nvGrpSpPr>
      <p:grpSpPr>
        <a:xfrm>
          <a:off x="0" y="0"/>
          <a:ext cx="0" cy="0"/>
          <a:chOff x="0" y="0"/>
          <a:chExt cx="0" cy="0"/>
        </a:xfrm>
      </p:grpSpPr>
      <p:sp>
        <p:nvSpPr>
          <p:cNvPr id="257" name="Google Shape;257;p4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58" name="Google Shape;258;p41"/>
          <p:cNvSpPr txBox="1"/>
          <p:nvPr/>
        </p:nvSpPr>
        <p:spPr>
          <a:xfrm>
            <a:off x="490250" y="494525"/>
            <a:ext cx="45489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Prop Drilling</a:t>
            </a:r>
            <a:endParaRPr sz="2700">
              <a:solidFill>
                <a:schemeClr val="dk1"/>
              </a:solidFill>
              <a:latin typeface="Old Standard TT"/>
              <a:ea typeface="Old Standard TT"/>
              <a:cs typeface="Old Standard TT"/>
              <a:sym typeface="Old Standard TT"/>
            </a:endParaRPr>
          </a:p>
        </p:txBody>
      </p:sp>
      <p:sp>
        <p:nvSpPr>
          <p:cNvPr id="259" name="Google Shape;259;p41"/>
          <p:cNvSpPr txBox="1"/>
          <p:nvPr/>
        </p:nvSpPr>
        <p:spPr>
          <a:xfrm>
            <a:off x="490250" y="1193525"/>
            <a:ext cx="7407600" cy="33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Prop drilling refers to the situation where you pass props down through multiple layers of components, even if some of the intermediate components don't directly use those props. It can occur in a deeply nested component hierarchy when data needs to be transmitted from a top-level parent to a deeply nested child component.</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500"/>
              </a:spcBef>
              <a:spcAft>
                <a:spcPts val="0"/>
              </a:spcAft>
              <a:buNone/>
            </a:pPr>
            <a:r>
              <a:rPr lang="en" sz="1800">
                <a:solidFill>
                  <a:srgbClr val="374151"/>
                </a:solidFill>
                <a:latin typeface="Old Standard TT"/>
                <a:ea typeface="Old Standard TT"/>
                <a:cs typeface="Old Standard TT"/>
                <a:sym typeface="Old Standard TT"/>
              </a:rPr>
              <a:t>In the above example, the </a:t>
            </a:r>
            <a:r>
              <a:rPr lang="en" sz="1550">
                <a:solidFill>
                  <a:srgbClr val="188038"/>
                </a:solidFill>
                <a:latin typeface="Old Standard TT"/>
                <a:ea typeface="Old Standard TT"/>
                <a:cs typeface="Old Standard TT"/>
                <a:sym typeface="Old Standard TT"/>
              </a:rPr>
              <a:t>Grandparent Component</a:t>
            </a:r>
            <a:r>
              <a:rPr lang="en" sz="1800">
                <a:solidFill>
                  <a:srgbClr val="374151"/>
                </a:solidFill>
                <a:latin typeface="Old Standard TT"/>
                <a:ea typeface="Old Standard TT"/>
                <a:cs typeface="Old Standard TT"/>
                <a:sym typeface="Old Standard TT"/>
              </a:rPr>
              <a:t> passes data to </a:t>
            </a:r>
            <a:r>
              <a:rPr lang="en" sz="1550">
                <a:solidFill>
                  <a:srgbClr val="188038"/>
                </a:solidFill>
                <a:latin typeface="Old Standard TT"/>
                <a:ea typeface="Old Standard TT"/>
                <a:cs typeface="Old Standard TT"/>
                <a:sym typeface="Old Standard TT"/>
              </a:rPr>
              <a:t>Parent Component</a:t>
            </a:r>
            <a:r>
              <a:rPr lang="en" sz="1800">
                <a:solidFill>
                  <a:srgbClr val="374151"/>
                </a:solidFill>
                <a:latin typeface="Old Standard TT"/>
                <a:ea typeface="Old Standard TT"/>
                <a:cs typeface="Old Standard TT"/>
                <a:sym typeface="Old Standard TT"/>
              </a:rPr>
              <a:t>, and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passes the same data to </a:t>
            </a:r>
            <a:r>
              <a:rPr lang="en" sz="1550">
                <a:solidFill>
                  <a:srgbClr val="188038"/>
                </a:solidFill>
                <a:latin typeface="Old Standard TT"/>
                <a:ea typeface="Old Standard TT"/>
                <a:cs typeface="Old Standard TT"/>
                <a:sym typeface="Old Standard TT"/>
              </a:rPr>
              <a:t>Child Component</a:t>
            </a:r>
            <a:r>
              <a:rPr lang="en" sz="1800">
                <a:solidFill>
                  <a:srgbClr val="374151"/>
                </a:solidFill>
                <a:latin typeface="Old Standard TT"/>
                <a:ea typeface="Old Standard TT"/>
                <a:cs typeface="Old Standard TT"/>
                <a:sym typeface="Old Standard TT"/>
              </a:rPr>
              <a:t>, even though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itself might not directly use that data. This is prop drilling</a:t>
            </a:r>
            <a:r>
              <a:rPr lang="en" sz="1900">
                <a:solidFill>
                  <a:srgbClr val="374151"/>
                </a:solidFill>
                <a:latin typeface="Old Standard TT"/>
                <a:ea typeface="Old Standard TT"/>
                <a:cs typeface="Old Standard TT"/>
                <a:sym typeface="Old Standard TT"/>
              </a:rPr>
              <a:t>.</a:t>
            </a:r>
            <a:endParaRPr sz="1900">
              <a:solidFill>
                <a:srgbClr val="374151"/>
              </a:solidFill>
              <a:latin typeface="Old Standard TT"/>
              <a:ea typeface="Old Standard TT"/>
              <a:cs typeface="Old Standard TT"/>
              <a:sym typeface="Old Standard TT"/>
            </a:endParaRPr>
          </a:p>
          <a:p>
            <a:pPr indent="0" lvl="0" marL="0" rtl="0" algn="l">
              <a:lnSpc>
                <a:spcPct val="115000"/>
              </a:lnSpc>
              <a:spcBef>
                <a:spcPts val="1500"/>
              </a:spcBef>
              <a:spcAft>
                <a:spcPts val="0"/>
              </a:spcAft>
              <a:buClr>
                <a:schemeClr val="dk1"/>
              </a:buClr>
              <a:buSzPts val="1100"/>
              <a:buFont typeface="Arial"/>
              <a:buNone/>
            </a:pPr>
            <a:r>
              <a:rPr lang="en" sz="1900">
                <a:solidFill>
                  <a:srgbClr val="374151"/>
                </a:solidFill>
                <a:latin typeface="Old Standard TT"/>
                <a:ea typeface="Old Standard TT"/>
                <a:cs typeface="Old Standard TT"/>
                <a:sym typeface="Old Standard TT"/>
              </a:rPr>
              <a:t>Prop Drilling makes code less maintainable.</a:t>
            </a:r>
            <a:endParaRPr sz="1900">
              <a:solidFill>
                <a:srgbClr val="374151"/>
              </a:solidFill>
              <a:latin typeface="Old Standard TT"/>
              <a:ea typeface="Old Standard TT"/>
              <a:cs typeface="Old Standard TT"/>
              <a:sym typeface="Old Standard TT"/>
            </a:endParaRPr>
          </a:p>
          <a:p>
            <a:pPr indent="0" lvl="0" marL="0" rtl="0" algn="l">
              <a:lnSpc>
                <a:spcPct val="171429"/>
              </a:lnSpc>
              <a:spcBef>
                <a:spcPts val="1500"/>
              </a:spcBef>
              <a:spcAft>
                <a:spcPts val="0"/>
              </a:spcAft>
              <a:buClr>
                <a:schemeClr val="dk1"/>
              </a:buClr>
              <a:buSzPts val="1100"/>
              <a:buFont typeface="Arial"/>
              <a:buNone/>
            </a:pPr>
            <a:r>
              <a:t/>
            </a:r>
            <a:endParaRPr sz="950">
              <a:solidFill>
                <a:schemeClr val="dk1"/>
              </a:solidFill>
              <a:latin typeface="Old Standard TT"/>
              <a:ea typeface="Old Standard TT"/>
              <a:cs typeface="Old Standard TT"/>
              <a:sym typeface="Old Standard TT"/>
            </a:endParaRPr>
          </a:p>
          <a:p>
            <a:pPr indent="0" lvl="0" marL="0" rtl="0" algn="l">
              <a:lnSpc>
                <a:spcPct val="171429"/>
              </a:lnSpc>
              <a:spcBef>
                <a:spcPts val="0"/>
              </a:spcBef>
              <a:spcAft>
                <a:spcPts val="0"/>
              </a:spcAft>
              <a:buClr>
                <a:schemeClr val="dk1"/>
              </a:buClr>
              <a:buSzPts val="1100"/>
              <a:buFont typeface="Arial"/>
              <a:buNone/>
            </a:pPr>
            <a:r>
              <a:t/>
            </a:r>
            <a:endParaRPr sz="95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538825"/>
            <a:ext cx="8520600" cy="40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It</a:t>
            </a:r>
            <a:r>
              <a:rPr lang="en" sz="2000"/>
              <a:t> employs Webpack to automatically compile React, JSX, and ES6 code while handling CSS file prefixes. Following are the features that make react a preference over other frontend frameworks:</a:t>
            </a:r>
            <a:endParaRPr sz="2000"/>
          </a:p>
          <a:p>
            <a:pPr indent="0" lvl="0" marL="0" rtl="0" algn="l">
              <a:spcBef>
                <a:spcPts val="1200"/>
              </a:spcBef>
              <a:spcAft>
                <a:spcPts val="0"/>
              </a:spcAft>
              <a:buNone/>
            </a:pPr>
            <a:r>
              <a:rPr lang="en" sz="2000"/>
              <a:t>1)Easy creation of dynamic applications: React makes it easier to create dynamic web applications because it requires less coding and offers more functionality</a:t>
            </a:r>
            <a:endParaRPr sz="2000"/>
          </a:p>
          <a:p>
            <a:pPr indent="0" lvl="0" marL="0" rtl="0" algn="l">
              <a:spcBef>
                <a:spcPts val="1200"/>
              </a:spcBef>
              <a:spcAft>
                <a:spcPts val="1200"/>
              </a:spcAft>
              <a:buClr>
                <a:schemeClr val="dk1"/>
              </a:buClr>
              <a:buSzPts val="1100"/>
              <a:buFont typeface="Arial"/>
              <a:buNone/>
            </a:pPr>
            <a:r>
              <a:rPr lang="en" sz="2000"/>
              <a:t>2)Improved performance: React uses Virtual DOM, thereby creating web applications faster. Virtual DOM compares the components’ previous states and updates only the items in the Real DOM that were changed, instead of updating all of the components again, as conventional web applications do.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3" name="Shape 263"/>
        <p:cNvGrpSpPr/>
        <p:nvPr/>
      </p:nvGrpSpPr>
      <p:grpSpPr>
        <a:xfrm>
          <a:off x="0" y="0"/>
          <a:ext cx="0" cy="0"/>
          <a:chOff x="0" y="0"/>
          <a:chExt cx="0" cy="0"/>
        </a:xfrm>
      </p:grpSpPr>
      <p:sp>
        <p:nvSpPr>
          <p:cNvPr id="264" name="Google Shape;264;p42"/>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65" name="Google Shape;265;p42"/>
          <p:cNvPicPr preferRelativeResize="0"/>
          <p:nvPr/>
        </p:nvPicPr>
        <p:blipFill>
          <a:blip r:embed="rId3">
            <a:alphaModFix/>
          </a:blip>
          <a:stretch>
            <a:fillRect/>
          </a:stretch>
        </p:blipFill>
        <p:spPr>
          <a:xfrm>
            <a:off x="348175" y="306775"/>
            <a:ext cx="4348799" cy="2264975"/>
          </a:xfrm>
          <a:prstGeom prst="rect">
            <a:avLst/>
          </a:prstGeom>
          <a:noFill/>
          <a:ln>
            <a:noFill/>
          </a:ln>
        </p:spPr>
      </p:pic>
      <p:pic>
        <p:nvPicPr>
          <p:cNvPr id="266" name="Google Shape;266;p42"/>
          <p:cNvPicPr preferRelativeResize="0"/>
          <p:nvPr/>
        </p:nvPicPr>
        <p:blipFill>
          <a:blip r:embed="rId4">
            <a:alphaModFix/>
          </a:blip>
          <a:stretch>
            <a:fillRect/>
          </a:stretch>
        </p:blipFill>
        <p:spPr>
          <a:xfrm>
            <a:off x="4696975" y="1788225"/>
            <a:ext cx="4113600" cy="2072125"/>
          </a:xfrm>
          <a:prstGeom prst="rect">
            <a:avLst/>
          </a:prstGeom>
          <a:noFill/>
          <a:ln>
            <a:noFill/>
          </a:ln>
        </p:spPr>
      </p:pic>
      <p:pic>
        <p:nvPicPr>
          <p:cNvPr id="267" name="Google Shape;267;p42"/>
          <p:cNvPicPr preferRelativeResize="0"/>
          <p:nvPr/>
        </p:nvPicPr>
        <p:blipFill>
          <a:blip r:embed="rId5">
            <a:alphaModFix/>
          </a:blip>
          <a:stretch>
            <a:fillRect/>
          </a:stretch>
        </p:blipFill>
        <p:spPr>
          <a:xfrm>
            <a:off x="348176" y="3102800"/>
            <a:ext cx="4348800" cy="183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1" name="Shape 271"/>
        <p:cNvGrpSpPr/>
        <p:nvPr/>
      </p:nvGrpSpPr>
      <p:grpSpPr>
        <a:xfrm>
          <a:off x="0" y="0"/>
          <a:ext cx="0" cy="0"/>
          <a:chOff x="0" y="0"/>
          <a:chExt cx="0" cy="0"/>
        </a:xfrm>
      </p:grpSpPr>
      <p:sp>
        <p:nvSpPr>
          <p:cNvPr id="272" name="Google Shape;272;p4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73" name="Google Shape;273;p43"/>
          <p:cNvSpPr txBox="1"/>
          <p:nvPr/>
        </p:nvSpPr>
        <p:spPr>
          <a:xfrm>
            <a:off x="490250" y="400625"/>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Hooks</a:t>
            </a:r>
            <a:endParaRPr sz="2700">
              <a:solidFill>
                <a:schemeClr val="dk1"/>
              </a:solidFill>
              <a:latin typeface="Old Standard TT"/>
              <a:ea typeface="Old Standard TT"/>
              <a:cs typeface="Old Standard TT"/>
              <a:sym typeface="Old Standard TT"/>
            </a:endParaRPr>
          </a:p>
        </p:txBody>
      </p:sp>
      <p:sp>
        <p:nvSpPr>
          <p:cNvPr id="274" name="Google Shape;274;p43"/>
          <p:cNvSpPr txBox="1"/>
          <p:nvPr/>
        </p:nvSpPr>
        <p:spPr>
          <a:xfrm>
            <a:off x="586350" y="526350"/>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275" name="Google Shape;275;p43"/>
          <p:cNvSpPr txBox="1"/>
          <p:nvPr/>
        </p:nvSpPr>
        <p:spPr>
          <a:xfrm>
            <a:off x="490250" y="1000925"/>
            <a:ext cx="6374700" cy="21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React Hooks are functions that allow functional components to manage state, lifecycle methods.Hooks don’t work inside classes ,they let you you use react without classes.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Hooks are JS </a:t>
            </a:r>
            <a:r>
              <a:rPr lang="en" sz="1800">
                <a:solidFill>
                  <a:srgbClr val="374151"/>
                </a:solidFill>
                <a:latin typeface="Old Standard TT"/>
                <a:ea typeface="Old Standard TT"/>
                <a:cs typeface="Old Standard TT"/>
                <a:sym typeface="Old Standard TT"/>
              </a:rPr>
              <a:t>functions</a:t>
            </a:r>
            <a:r>
              <a:rPr lang="en" sz="1800">
                <a:solidFill>
                  <a:srgbClr val="374151"/>
                </a:solidFill>
                <a:latin typeface="Old Standard TT"/>
                <a:ea typeface="Old Standard TT"/>
                <a:cs typeface="Old Standard TT"/>
                <a:sym typeface="Old Standard TT"/>
              </a:rPr>
              <a:t>,they have two rules: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1.Only call Hooks at the top level.Don’t try to call them inside nested functions,loops or conditions.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2.Only call Hooks from react function components.Don’t try to call them from regular JS functions.</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br>
              <a:rPr lang="en" sz="1800">
                <a:solidFill>
                  <a:srgbClr val="374151"/>
                </a:solidFill>
                <a:latin typeface="Old Standard TT"/>
                <a:ea typeface="Old Standard TT"/>
                <a:cs typeface="Old Standard TT"/>
                <a:sym typeface="Old Standard TT"/>
              </a:rPr>
            </a:br>
            <a:r>
              <a:rPr lang="en" sz="1800">
                <a:solidFill>
                  <a:srgbClr val="374151"/>
                </a:solidFill>
                <a:latin typeface="Old Standard TT"/>
                <a:ea typeface="Old Standard TT"/>
                <a:cs typeface="Old Standard TT"/>
                <a:sym typeface="Old Standard TT"/>
              </a:rPr>
              <a:t>Examples of some built-in hooks are:</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1.useState()</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2.useEffect()</a:t>
            </a:r>
            <a:endParaRPr sz="1800">
              <a:solidFill>
                <a:srgbClr val="37415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374151"/>
                </a:solidFill>
                <a:latin typeface="Old Standard TT"/>
                <a:ea typeface="Old Standard TT"/>
                <a:cs typeface="Old Standard TT"/>
                <a:sym typeface="Old Standard TT"/>
              </a:rPr>
              <a:t>3.useContext() </a:t>
            </a:r>
            <a:endParaRPr sz="1800">
              <a:solidFill>
                <a:srgbClr val="374151"/>
              </a:solidFill>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9" name="Shape 279"/>
        <p:cNvGrpSpPr/>
        <p:nvPr/>
      </p:nvGrpSpPr>
      <p:grpSpPr>
        <a:xfrm>
          <a:off x="0" y="0"/>
          <a:ext cx="0" cy="0"/>
          <a:chOff x="0" y="0"/>
          <a:chExt cx="0" cy="0"/>
        </a:xfrm>
      </p:grpSpPr>
      <p:sp>
        <p:nvSpPr>
          <p:cNvPr id="280" name="Google Shape;280;p4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81" name="Google Shape;281;p44"/>
          <p:cNvSpPr txBox="1"/>
          <p:nvPr/>
        </p:nvSpPr>
        <p:spPr>
          <a:xfrm>
            <a:off x="506600" y="118975"/>
            <a:ext cx="5571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useState() Hook:</a:t>
            </a:r>
            <a:endParaRPr sz="2700">
              <a:solidFill>
                <a:schemeClr val="dk1"/>
              </a:solidFill>
              <a:latin typeface="Old Standard TT"/>
              <a:ea typeface="Old Standard TT"/>
              <a:cs typeface="Old Standard TT"/>
              <a:sym typeface="Old Standard TT"/>
            </a:endParaRPr>
          </a:p>
        </p:txBody>
      </p:sp>
      <p:sp>
        <p:nvSpPr>
          <p:cNvPr id="282" name="Google Shape;282;p44"/>
          <p:cNvSpPr txBox="1"/>
          <p:nvPr/>
        </p:nvSpPr>
        <p:spPr>
          <a:xfrm>
            <a:off x="586350" y="1047475"/>
            <a:ext cx="6113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283" name="Google Shape;283;p44"/>
          <p:cNvSpPr txBox="1"/>
          <p:nvPr/>
        </p:nvSpPr>
        <p:spPr>
          <a:xfrm>
            <a:off x="490250" y="651175"/>
            <a:ext cx="7136100" cy="13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It allows functional components to manage state. It returns an array with two elements: the current state value and a function that lets you update it.</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374151"/>
                </a:solidFill>
                <a:latin typeface="Roboto"/>
                <a:ea typeface="Roboto"/>
                <a:cs typeface="Roboto"/>
                <a:sym typeface="Roboto"/>
              </a:rPr>
              <a:t>const[someState,updateState]=useState(initialState)</a:t>
            </a:r>
            <a:endParaRPr sz="1800">
              <a:solidFill>
                <a:srgbClr val="374151"/>
              </a:solidFill>
              <a:latin typeface="Roboto"/>
              <a:ea typeface="Roboto"/>
              <a:cs typeface="Roboto"/>
              <a:sym typeface="Roboto"/>
            </a:endParaRPr>
          </a:p>
          <a:p>
            <a:pPr indent="0" lvl="0" marL="0" rtl="0" algn="l">
              <a:lnSpc>
                <a:spcPct val="171429"/>
              </a:lnSpc>
              <a:spcBef>
                <a:spcPts val="0"/>
              </a:spcBef>
              <a:spcAft>
                <a:spcPts val="0"/>
              </a:spcAft>
              <a:buClr>
                <a:schemeClr val="dk1"/>
              </a:buClr>
              <a:buSzPts val="1100"/>
              <a:buFont typeface="Arial"/>
              <a:buNone/>
            </a:pPr>
            <a:r>
              <a:t/>
            </a:r>
            <a:endParaRPr sz="9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84" name="Google Shape;284;p44"/>
          <p:cNvPicPr preferRelativeResize="0"/>
          <p:nvPr/>
        </p:nvPicPr>
        <p:blipFill rotWithShape="1">
          <a:blip r:embed="rId3">
            <a:alphaModFix/>
          </a:blip>
          <a:srcRect b="0" l="0" r="0" t="0"/>
          <a:stretch/>
        </p:blipFill>
        <p:spPr>
          <a:xfrm>
            <a:off x="490250" y="2049050"/>
            <a:ext cx="7029450" cy="291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8" name="Shape 288"/>
        <p:cNvGrpSpPr/>
        <p:nvPr/>
      </p:nvGrpSpPr>
      <p:grpSpPr>
        <a:xfrm>
          <a:off x="0" y="0"/>
          <a:ext cx="0" cy="0"/>
          <a:chOff x="0" y="0"/>
          <a:chExt cx="0" cy="0"/>
        </a:xfrm>
      </p:grpSpPr>
      <p:sp>
        <p:nvSpPr>
          <p:cNvPr id="289" name="Google Shape;289;p4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0" name="Google Shape;290;p45"/>
          <p:cNvSpPr txBox="1"/>
          <p:nvPr/>
        </p:nvSpPr>
        <p:spPr>
          <a:xfrm>
            <a:off x="490250" y="254575"/>
            <a:ext cx="49869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useEffect() Hook:</a:t>
            </a:r>
            <a:endParaRPr sz="2700">
              <a:solidFill>
                <a:schemeClr val="dk1"/>
              </a:solidFill>
              <a:latin typeface="Old Standard TT"/>
              <a:ea typeface="Old Standard TT"/>
              <a:cs typeface="Old Standard TT"/>
              <a:sym typeface="Old Standard TT"/>
            </a:endParaRPr>
          </a:p>
        </p:txBody>
      </p:sp>
      <p:sp>
        <p:nvSpPr>
          <p:cNvPr id="291" name="Google Shape;291;p45"/>
          <p:cNvSpPr txBox="1"/>
          <p:nvPr/>
        </p:nvSpPr>
        <p:spPr>
          <a:xfrm>
            <a:off x="1003650" y="1287450"/>
            <a:ext cx="6165900" cy="1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dk1"/>
              </a:solidFill>
              <a:latin typeface="Old Standard TT"/>
              <a:ea typeface="Old Standard TT"/>
              <a:cs typeface="Old Standard TT"/>
              <a:sym typeface="Old Standard TT"/>
            </a:endParaRPr>
          </a:p>
        </p:txBody>
      </p:sp>
      <p:sp>
        <p:nvSpPr>
          <p:cNvPr id="292" name="Google Shape;292;p45"/>
          <p:cNvSpPr txBox="1"/>
          <p:nvPr/>
        </p:nvSpPr>
        <p:spPr>
          <a:xfrm>
            <a:off x="490250" y="776225"/>
            <a:ext cx="69276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useEffect </a:t>
            </a:r>
            <a:r>
              <a:rPr lang="en" sz="1800">
                <a:solidFill>
                  <a:srgbClr val="374151"/>
                </a:solidFill>
                <a:latin typeface="Roboto"/>
                <a:ea typeface="Roboto"/>
                <a:cs typeface="Roboto"/>
                <a:sym typeface="Roboto"/>
              </a:rPr>
              <a:t>is used for handling side effects in functional components. It is similar to</a:t>
            </a:r>
            <a:r>
              <a:rPr lang="en" sz="1200">
                <a:solidFill>
                  <a:srgbClr val="374151"/>
                </a:solidFill>
                <a:latin typeface="Roboto"/>
                <a:ea typeface="Roboto"/>
                <a:cs typeface="Roboto"/>
                <a:sym typeface="Roboto"/>
              </a:rPr>
              <a:t> </a:t>
            </a:r>
            <a:r>
              <a:rPr lang="en" sz="1800">
                <a:solidFill>
                  <a:srgbClr val="374151"/>
                </a:solidFill>
                <a:latin typeface="Roboto"/>
                <a:ea typeface="Roboto"/>
                <a:cs typeface="Roboto"/>
                <a:sym typeface="Roboto"/>
              </a:rPr>
              <a:t>componentDidMount and componentDidUpdate lifecycle methods in class components.</a:t>
            </a:r>
            <a:endParaRPr sz="2400">
              <a:solidFill>
                <a:schemeClr val="dk1"/>
              </a:solidFill>
              <a:latin typeface="Old Standard TT"/>
              <a:ea typeface="Old Standard TT"/>
              <a:cs typeface="Old Standard TT"/>
              <a:sym typeface="Old Standard TT"/>
            </a:endParaRPr>
          </a:p>
        </p:txBody>
      </p:sp>
      <p:pic>
        <p:nvPicPr>
          <p:cNvPr id="293" name="Google Shape;293;p45"/>
          <p:cNvPicPr preferRelativeResize="0"/>
          <p:nvPr/>
        </p:nvPicPr>
        <p:blipFill>
          <a:blip r:embed="rId3">
            <a:alphaModFix/>
          </a:blip>
          <a:stretch>
            <a:fillRect/>
          </a:stretch>
        </p:blipFill>
        <p:spPr>
          <a:xfrm>
            <a:off x="490250" y="1788225"/>
            <a:ext cx="4874425" cy="321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4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9" name="Google Shape;299;p46"/>
          <p:cNvSpPr txBox="1"/>
          <p:nvPr/>
        </p:nvSpPr>
        <p:spPr>
          <a:xfrm>
            <a:off x="701100" y="431925"/>
            <a:ext cx="56130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useContext() Hook:</a:t>
            </a:r>
            <a:endParaRPr sz="2700">
              <a:solidFill>
                <a:schemeClr val="dk1"/>
              </a:solidFill>
              <a:latin typeface="Old Standard TT"/>
              <a:ea typeface="Old Standard TT"/>
              <a:cs typeface="Old Standard TT"/>
              <a:sym typeface="Old Standard TT"/>
            </a:endParaRPr>
          </a:p>
        </p:txBody>
      </p:sp>
      <p:sp>
        <p:nvSpPr>
          <p:cNvPr id="300" name="Google Shape;300;p46"/>
          <p:cNvSpPr txBox="1"/>
          <p:nvPr/>
        </p:nvSpPr>
        <p:spPr>
          <a:xfrm>
            <a:off x="711525" y="1172675"/>
            <a:ext cx="6051300" cy="17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The useContext </a:t>
            </a:r>
            <a:r>
              <a:rPr lang="en" sz="1700">
                <a:solidFill>
                  <a:srgbClr val="374151"/>
                </a:solidFill>
                <a:latin typeface="Roboto"/>
                <a:ea typeface="Roboto"/>
                <a:cs typeface="Roboto"/>
                <a:sym typeface="Roboto"/>
              </a:rPr>
              <a:t>hook in React is a hook that allows functional components to consume values from a React context. It is used to access the current value of a context directly, without the need for a Context.Consumer wrapper.</a:t>
            </a:r>
            <a:endParaRPr sz="17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700">
                <a:solidFill>
                  <a:srgbClr val="374151"/>
                </a:solidFill>
                <a:latin typeface="Roboto"/>
                <a:ea typeface="Roboto"/>
                <a:cs typeface="Roboto"/>
                <a:sym typeface="Roboto"/>
              </a:rPr>
              <a:t>useContext simplifies context consumption,avoids prop drilling and simplifies way of handling dynamic updates.</a:t>
            </a:r>
            <a:endParaRPr sz="17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700">
                <a:solidFill>
                  <a:srgbClr val="374151"/>
                </a:solidFill>
                <a:latin typeface="Roboto"/>
                <a:ea typeface="Roboto"/>
                <a:cs typeface="Roboto"/>
                <a:sym typeface="Roboto"/>
              </a:rPr>
              <a:t>Here in the below example,useContext is used inside ChildComponent to access the value from MyContext .</a:t>
            </a:r>
            <a:r>
              <a:rPr lang="en" sz="1800">
                <a:solidFill>
                  <a:srgbClr val="374151"/>
                </a:solidFill>
                <a:latin typeface="Roboto"/>
                <a:ea typeface="Roboto"/>
                <a:cs typeface="Roboto"/>
                <a:sym typeface="Roboto"/>
              </a:rPr>
              <a:t>It returns the current context value, and any updates to the context will trigger a re-render of the component.</a:t>
            </a:r>
            <a:endParaRPr sz="2300">
              <a:solidFill>
                <a:srgbClr val="37415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4" name="Shape 304"/>
        <p:cNvGrpSpPr/>
        <p:nvPr/>
      </p:nvGrpSpPr>
      <p:grpSpPr>
        <a:xfrm>
          <a:off x="0" y="0"/>
          <a:ext cx="0" cy="0"/>
          <a:chOff x="0" y="0"/>
          <a:chExt cx="0" cy="0"/>
        </a:xfrm>
      </p:grpSpPr>
      <p:sp>
        <p:nvSpPr>
          <p:cNvPr id="305" name="Google Shape;305;p4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06" name="Google Shape;306;p47"/>
          <p:cNvPicPr preferRelativeResize="0"/>
          <p:nvPr/>
        </p:nvPicPr>
        <p:blipFill>
          <a:blip r:embed="rId3">
            <a:alphaModFix/>
          </a:blip>
          <a:stretch>
            <a:fillRect/>
          </a:stretch>
        </p:blipFill>
        <p:spPr>
          <a:xfrm>
            <a:off x="490250" y="1571300"/>
            <a:ext cx="3434675" cy="3284250"/>
          </a:xfrm>
          <a:prstGeom prst="rect">
            <a:avLst/>
          </a:prstGeom>
          <a:noFill/>
          <a:ln>
            <a:noFill/>
          </a:ln>
        </p:spPr>
      </p:pic>
      <p:pic>
        <p:nvPicPr>
          <p:cNvPr id="307" name="Google Shape;307;p47"/>
          <p:cNvPicPr preferRelativeResize="0"/>
          <p:nvPr/>
        </p:nvPicPr>
        <p:blipFill>
          <a:blip r:embed="rId4">
            <a:alphaModFix/>
          </a:blip>
          <a:stretch>
            <a:fillRect/>
          </a:stretch>
        </p:blipFill>
        <p:spPr>
          <a:xfrm>
            <a:off x="5354275" y="1571300"/>
            <a:ext cx="3355650" cy="3284250"/>
          </a:xfrm>
          <a:prstGeom prst="rect">
            <a:avLst/>
          </a:prstGeom>
          <a:noFill/>
          <a:ln>
            <a:noFill/>
          </a:ln>
        </p:spPr>
      </p:pic>
      <p:sp>
        <p:nvSpPr>
          <p:cNvPr id="308" name="Google Shape;308;p47"/>
          <p:cNvSpPr txBox="1"/>
          <p:nvPr/>
        </p:nvSpPr>
        <p:spPr>
          <a:xfrm>
            <a:off x="2662525" y="285875"/>
            <a:ext cx="36411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useContext will read the value provided in App.jsx and use it in ChildComponent.jsx </a:t>
            </a:r>
            <a:endParaRPr sz="1800">
              <a:solidFill>
                <a:schemeClr val="dk1"/>
              </a:solidFill>
              <a:latin typeface="Old Standard TT"/>
              <a:ea typeface="Old Standard TT"/>
              <a:cs typeface="Old Standard TT"/>
              <a:sym typeface="Old Standard TT"/>
            </a:endParaRPr>
          </a:p>
        </p:txBody>
      </p:sp>
      <p:cxnSp>
        <p:nvCxnSpPr>
          <p:cNvPr id="309" name="Google Shape;309;p47"/>
          <p:cNvCxnSpPr>
            <a:endCxn id="308" idx="1"/>
          </p:cNvCxnSpPr>
          <p:nvPr/>
        </p:nvCxnSpPr>
        <p:spPr>
          <a:xfrm flipH="1" rot="10800000">
            <a:off x="1525225" y="797075"/>
            <a:ext cx="1137300" cy="7407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47"/>
          <p:cNvCxnSpPr/>
          <p:nvPr/>
        </p:nvCxnSpPr>
        <p:spPr>
          <a:xfrm>
            <a:off x="6053275" y="828375"/>
            <a:ext cx="1377300" cy="76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4" name="Shape 314"/>
        <p:cNvGrpSpPr/>
        <p:nvPr/>
      </p:nvGrpSpPr>
      <p:grpSpPr>
        <a:xfrm>
          <a:off x="0" y="0"/>
          <a:ext cx="0" cy="0"/>
          <a:chOff x="0" y="0"/>
          <a:chExt cx="0" cy="0"/>
        </a:xfrm>
      </p:grpSpPr>
      <p:sp>
        <p:nvSpPr>
          <p:cNvPr id="315" name="Google Shape;315;p48"/>
          <p:cNvSpPr txBox="1"/>
          <p:nvPr>
            <p:ph type="title"/>
          </p:nvPr>
        </p:nvSpPr>
        <p:spPr>
          <a:xfrm>
            <a:off x="784800" y="884550"/>
            <a:ext cx="7376100" cy="200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solidFill>
                  <a:schemeClr val="dk1"/>
                </a:solidFill>
              </a:rPr>
              <a:t>1</a:t>
            </a:r>
            <a:r>
              <a:rPr lang="en" sz="1800">
                <a:solidFill>
                  <a:schemeClr val="dk1"/>
                </a:solidFill>
              </a:rPr>
              <a:t>.</a:t>
            </a:r>
            <a:r>
              <a:rPr b="1" lang="en" sz="1800">
                <a:solidFill>
                  <a:schemeClr val="dk1"/>
                </a:solidFill>
              </a:rPr>
              <a:t>Fetch API</a:t>
            </a:r>
            <a:r>
              <a:rPr lang="en" sz="1800">
                <a:solidFill>
                  <a:schemeClr val="dk1"/>
                </a:solidFill>
              </a:rPr>
              <a:t>:</a:t>
            </a:r>
            <a:r>
              <a:rPr lang="en" sz="1800">
                <a:solidFill>
                  <a:srgbClr val="374151"/>
                </a:solidFill>
                <a:latin typeface="Roboto"/>
                <a:ea typeface="Roboto"/>
                <a:cs typeface="Roboto"/>
                <a:sym typeface="Roboto"/>
              </a:rPr>
              <a:t>The Fetch API is a native JavaScript API for making HTTP requests. It is built into modern browsers and provides a simple and clean interface for making network requests.You don't need to add Fetch in our project, it's already built into your browser.Fetch does not have built-in support for interceptors, but you can achieve similar functionality with middleware.</a:t>
            </a:r>
            <a:endParaRPr/>
          </a:p>
        </p:txBody>
      </p:sp>
      <p:sp>
        <p:nvSpPr>
          <p:cNvPr id="316" name="Google Shape;316;p48"/>
          <p:cNvSpPr txBox="1"/>
          <p:nvPr/>
        </p:nvSpPr>
        <p:spPr>
          <a:xfrm>
            <a:off x="607200" y="327600"/>
            <a:ext cx="75222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JS libraries for making HTTP Requests</a:t>
            </a:r>
            <a:endParaRPr sz="2700">
              <a:solidFill>
                <a:schemeClr val="dk1"/>
              </a:solidFill>
              <a:latin typeface="Old Standard TT"/>
              <a:ea typeface="Old Standard TT"/>
              <a:cs typeface="Old Standard TT"/>
              <a:sym typeface="Old Standard TT"/>
            </a:endParaRPr>
          </a:p>
        </p:txBody>
      </p:sp>
      <p:sp>
        <p:nvSpPr>
          <p:cNvPr id="317" name="Google Shape;317;p48"/>
          <p:cNvSpPr txBox="1"/>
          <p:nvPr/>
        </p:nvSpPr>
        <p:spPr>
          <a:xfrm>
            <a:off x="784800" y="2764950"/>
            <a:ext cx="7574400" cy="18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2.</a:t>
            </a:r>
            <a:r>
              <a:rPr b="1" lang="en" sz="1800">
                <a:solidFill>
                  <a:schemeClr val="dk1"/>
                </a:solidFill>
                <a:latin typeface="Old Standard TT"/>
                <a:ea typeface="Old Standard TT"/>
                <a:cs typeface="Old Standard TT"/>
                <a:sym typeface="Old Standard TT"/>
              </a:rPr>
              <a:t>Axios Library</a:t>
            </a:r>
            <a:r>
              <a:rPr lang="en" sz="1800">
                <a:solidFill>
                  <a:schemeClr val="dk1"/>
                </a:solidFill>
                <a:latin typeface="Old Standard TT"/>
                <a:ea typeface="Old Standard TT"/>
                <a:cs typeface="Old Standard TT"/>
                <a:sym typeface="Old Standard TT"/>
              </a:rPr>
              <a:t>:</a:t>
            </a:r>
            <a:r>
              <a:rPr lang="en" sz="1800">
                <a:solidFill>
                  <a:srgbClr val="374151"/>
                </a:solidFill>
                <a:latin typeface="Roboto"/>
                <a:ea typeface="Roboto"/>
                <a:cs typeface="Roboto"/>
                <a:sym typeface="Roboto"/>
              </a:rPr>
              <a:t>Axios is like a helper friend for your web application that helps you talk to other websites or services on the internet.Axios is a third-party library for making HTTP requests. It is known for its simplicity, ease of use, and additional features such as request and response interceptors,it’s not inbuilt we have to add it to use in our project.Axios has broader browser compatibility, including support for older browsers.</a:t>
            </a:r>
            <a:endParaRPr sz="3000">
              <a:solidFill>
                <a:schemeClr val="dk1"/>
              </a:solidFill>
              <a:latin typeface="Old Standard TT"/>
              <a:ea typeface="Old Standard TT"/>
              <a:cs typeface="Old Standard TT"/>
              <a:sym typeface="Old Standard TT"/>
            </a:endParaRPr>
          </a:p>
        </p:txBody>
      </p:sp>
      <p:sp>
        <p:nvSpPr>
          <p:cNvPr id="318" name="Google Shape;318;p48"/>
          <p:cNvSpPr txBox="1"/>
          <p:nvPr/>
        </p:nvSpPr>
        <p:spPr>
          <a:xfrm>
            <a:off x="575850" y="2571750"/>
            <a:ext cx="7584900" cy="20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4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24" name="Google Shape;324;p49"/>
          <p:cNvPicPr preferRelativeResize="0"/>
          <p:nvPr/>
        </p:nvPicPr>
        <p:blipFill>
          <a:blip r:embed="rId3">
            <a:alphaModFix/>
          </a:blip>
          <a:stretch>
            <a:fillRect/>
          </a:stretch>
        </p:blipFill>
        <p:spPr>
          <a:xfrm>
            <a:off x="490250" y="1589350"/>
            <a:ext cx="3966751" cy="3120125"/>
          </a:xfrm>
          <a:prstGeom prst="rect">
            <a:avLst/>
          </a:prstGeom>
          <a:noFill/>
          <a:ln>
            <a:noFill/>
          </a:ln>
        </p:spPr>
      </p:pic>
      <p:pic>
        <p:nvPicPr>
          <p:cNvPr id="325" name="Google Shape;325;p49"/>
          <p:cNvPicPr preferRelativeResize="0"/>
          <p:nvPr/>
        </p:nvPicPr>
        <p:blipFill>
          <a:blip r:embed="rId4">
            <a:alphaModFix/>
          </a:blip>
          <a:stretch>
            <a:fillRect/>
          </a:stretch>
        </p:blipFill>
        <p:spPr>
          <a:xfrm>
            <a:off x="4715975" y="1589350"/>
            <a:ext cx="3882950" cy="3027800"/>
          </a:xfrm>
          <a:prstGeom prst="rect">
            <a:avLst/>
          </a:prstGeom>
          <a:noFill/>
          <a:ln>
            <a:noFill/>
          </a:ln>
        </p:spPr>
      </p:pic>
      <p:sp>
        <p:nvSpPr>
          <p:cNvPr id="326" name="Google Shape;326;p49"/>
          <p:cNvSpPr txBox="1"/>
          <p:nvPr/>
        </p:nvSpPr>
        <p:spPr>
          <a:xfrm>
            <a:off x="795000" y="598850"/>
            <a:ext cx="73137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As </a:t>
            </a:r>
            <a:r>
              <a:rPr lang="en" sz="1800">
                <a:solidFill>
                  <a:schemeClr val="dk1"/>
                </a:solidFill>
                <a:latin typeface="Old Standard TT"/>
                <a:ea typeface="Old Standard TT"/>
                <a:cs typeface="Old Standard TT"/>
                <a:sym typeface="Old Standard TT"/>
              </a:rPr>
              <a:t>you</a:t>
            </a:r>
            <a:r>
              <a:rPr lang="en" sz="1800">
                <a:solidFill>
                  <a:schemeClr val="dk1"/>
                </a:solidFill>
                <a:latin typeface="Old Standard TT"/>
                <a:ea typeface="Old Standard TT"/>
                <a:cs typeface="Old Standard TT"/>
                <a:sym typeface="Old Standard TT"/>
              </a:rPr>
              <a:t> can see below,Fetch has no url in request object while it is needed in axios to have a request object.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0" name="Shape 330"/>
        <p:cNvGrpSpPr/>
        <p:nvPr/>
      </p:nvGrpSpPr>
      <p:grpSpPr>
        <a:xfrm>
          <a:off x="0" y="0"/>
          <a:ext cx="0" cy="0"/>
          <a:chOff x="0" y="0"/>
          <a:chExt cx="0" cy="0"/>
        </a:xfrm>
      </p:grpSpPr>
      <p:sp>
        <p:nvSpPr>
          <p:cNvPr id="331" name="Google Shape;331;p5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32" name="Google Shape;332;p50"/>
          <p:cNvSpPr txBox="1"/>
          <p:nvPr/>
        </p:nvSpPr>
        <p:spPr>
          <a:xfrm>
            <a:off x="555050" y="494525"/>
            <a:ext cx="58635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Old Standard TT"/>
                <a:ea typeface="Old Standard TT"/>
                <a:cs typeface="Old Standard TT"/>
                <a:sym typeface="Old Standard TT"/>
              </a:rPr>
              <a:t>React Redux</a:t>
            </a:r>
            <a:endParaRPr sz="2700">
              <a:solidFill>
                <a:schemeClr val="dk1"/>
              </a:solidFill>
              <a:latin typeface="Old Standard TT"/>
              <a:ea typeface="Old Standard TT"/>
              <a:cs typeface="Old Standard TT"/>
              <a:sym typeface="Old Standard TT"/>
            </a:endParaRPr>
          </a:p>
        </p:txBody>
      </p:sp>
      <p:sp>
        <p:nvSpPr>
          <p:cNvPr id="333" name="Google Shape;333;p50"/>
          <p:cNvSpPr txBox="1"/>
          <p:nvPr/>
        </p:nvSpPr>
        <p:spPr>
          <a:xfrm>
            <a:off x="544600" y="613175"/>
            <a:ext cx="60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334" name="Google Shape;334;p50"/>
          <p:cNvSpPr txBox="1"/>
          <p:nvPr/>
        </p:nvSpPr>
        <p:spPr>
          <a:xfrm>
            <a:off x="555050" y="1266575"/>
            <a:ext cx="6145200" cy="1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335" name="Google Shape;335;p50"/>
          <p:cNvSpPr txBox="1"/>
          <p:nvPr/>
        </p:nvSpPr>
        <p:spPr>
          <a:xfrm>
            <a:off x="490250" y="1193525"/>
            <a:ext cx="7073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Redux is a predictable state container for JavaScript applications, and it is commonly used with React.js to manage the state of applications in a more organized and scalable way</a:t>
            </a:r>
            <a:endParaRPr sz="2400">
              <a:solidFill>
                <a:schemeClr val="dk1"/>
              </a:solidFill>
              <a:latin typeface="Old Standard TT"/>
              <a:ea typeface="Old Standard TT"/>
              <a:cs typeface="Old Standard TT"/>
              <a:sym typeface="Old Standard TT"/>
            </a:endParaRPr>
          </a:p>
        </p:txBody>
      </p:sp>
      <p:sp>
        <p:nvSpPr>
          <p:cNvPr id="336" name="Google Shape;336;p50"/>
          <p:cNvSpPr txBox="1"/>
          <p:nvPr/>
        </p:nvSpPr>
        <p:spPr>
          <a:xfrm>
            <a:off x="555050" y="2320300"/>
            <a:ext cx="7157100" cy="26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Redux Key Concepts: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1.Store:</a:t>
            </a:r>
            <a:r>
              <a:rPr lang="en" sz="1800">
                <a:solidFill>
                  <a:srgbClr val="374151"/>
                </a:solidFill>
                <a:latin typeface="Roboto"/>
                <a:ea typeface="Roboto"/>
                <a:cs typeface="Roboto"/>
                <a:sym typeface="Roboto"/>
              </a:rPr>
              <a:t>The Redux store is a single, centralized place that holds the entire state of the application</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2.Actions:Actions are plain JavaScript objects that describe the intention to change the state</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3.Reducers:Reducers are functions that specify how the state changes in response to actions.</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 sz="1800">
                <a:solidFill>
                  <a:srgbClr val="374151"/>
                </a:solidFill>
                <a:latin typeface="Roboto"/>
                <a:ea typeface="Roboto"/>
                <a:cs typeface="Roboto"/>
                <a:sym typeface="Roboto"/>
              </a:rPr>
              <a:t>4.Dispatch:The dispatch function is used to send actions to the Redux store. </a:t>
            </a:r>
            <a:endParaRPr sz="2400">
              <a:solidFill>
                <a:srgbClr val="37415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0" name="Shape 340"/>
        <p:cNvGrpSpPr/>
        <p:nvPr/>
      </p:nvGrpSpPr>
      <p:grpSpPr>
        <a:xfrm>
          <a:off x="0" y="0"/>
          <a:ext cx="0" cy="0"/>
          <a:chOff x="0" y="0"/>
          <a:chExt cx="0" cy="0"/>
        </a:xfrm>
      </p:grpSpPr>
      <p:sp>
        <p:nvSpPr>
          <p:cNvPr id="341" name="Google Shape;341;p5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42" name="Google Shape;342;p51"/>
          <p:cNvPicPr preferRelativeResize="0"/>
          <p:nvPr/>
        </p:nvPicPr>
        <p:blipFill>
          <a:blip r:embed="rId3">
            <a:alphaModFix/>
          </a:blip>
          <a:stretch>
            <a:fillRect/>
          </a:stretch>
        </p:blipFill>
        <p:spPr>
          <a:xfrm>
            <a:off x="552938" y="634900"/>
            <a:ext cx="3343275" cy="1390650"/>
          </a:xfrm>
          <a:prstGeom prst="rect">
            <a:avLst/>
          </a:prstGeom>
          <a:noFill/>
          <a:ln>
            <a:noFill/>
          </a:ln>
        </p:spPr>
      </p:pic>
      <p:pic>
        <p:nvPicPr>
          <p:cNvPr id="343" name="Google Shape;343;p51"/>
          <p:cNvPicPr preferRelativeResize="0"/>
          <p:nvPr/>
        </p:nvPicPr>
        <p:blipFill>
          <a:blip r:embed="rId4">
            <a:alphaModFix/>
          </a:blip>
          <a:stretch>
            <a:fillRect/>
          </a:stretch>
        </p:blipFill>
        <p:spPr>
          <a:xfrm>
            <a:off x="267800" y="2230325"/>
            <a:ext cx="6870475" cy="2686050"/>
          </a:xfrm>
          <a:prstGeom prst="rect">
            <a:avLst/>
          </a:prstGeom>
          <a:noFill/>
          <a:ln>
            <a:noFill/>
          </a:ln>
        </p:spPr>
      </p:pic>
      <p:pic>
        <p:nvPicPr>
          <p:cNvPr id="344" name="Google Shape;344;p51"/>
          <p:cNvPicPr preferRelativeResize="0"/>
          <p:nvPr/>
        </p:nvPicPr>
        <p:blipFill>
          <a:blip r:embed="rId5">
            <a:alphaModFix/>
          </a:blip>
          <a:stretch>
            <a:fillRect/>
          </a:stretch>
        </p:blipFill>
        <p:spPr>
          <a:xfrm>
            <a:off x="4394413" y="582725"/>
            <a:ext cx="4330375" cy="1390650"/>
          </a:xfrm>
          <a:prstGeom prst="rect">
            <a:avLst/>
          </a:prstGeom>
          <a:noFill/>
          <a:ln>
            <a:noFill/>
          </a:ln>
        </p:spPr>
      </p:pic>
      <p:sp>
        <p:nvSpPr>
          <p:cNvPr id="345" name="Google Shape;345;p51"/>
          <p:cNvSpPr txBox="1"/>
          <p:nvPr/>
        </p:nvSpPr>
        <p:spPr>
          <a:xfrm>
            <a:off x="1389988" y="160650"/>
            <a:ext cx="1669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Action</a:t>
            </a:r>
            <a:endParaRPr b="1" sz="1800">
              <a:solidFill>
                <a:schemeClr val="dk1"/>
              </a:solidFill>
              <a:latin typeface="Old Standard TT"/>
              <a:ea typeface="Old Standard TT"/>
              <a:cs typeface="Old Standard TT"/>
              <a:sym typeface="Old Standard TT"/>
            </a:endParaRPr>
          </a:p>
        </p:txBody>
      </p:sp>
      <p:sp>
        <p:nvSpPr>
          <p:cNvPr id="346" name="Google Shape;346;p51"/>
          <p:cNvSpPr txBox="1"/>
          <p:nvPr/>
        </p:nvSpPr>
        <p:spPr>
          <a:xfrm>
            <a:off x="5771950" y="82350"/>
            <a:ext cx="15753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Store</a:t>
            </a:r>
            <a:endParaRPr b="1" sz="1800">
              <a:solidFill>
                <a:schemeClr val="dk1"/>
              </a:solidFill>
              <a:latin typeface="Old Standard TT"/>
              <a:ea typeface="Old Standard TT"/>
              <a:cs typeface="Old Standard TT"/>
              <a:sym typeface="Old Standard TT"/>
            </a:endParaRPr>
          </a:p>
        </p:txBody>
      </p:sp>
      <p:sp>
        <p:nvSpPr>
          <p:cNvPr id="347" name="Google Shape;347;p51"/>
          <p:cNvSpPr txBox="1"/>
          <p:nvPr/>
        </p:nvSpPr>
        <p:spPr>
          <a:xfrm>
            <a:off x="7242625" y="3154950"/>
            <a:ext cx="13251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Reducer</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425050"/>
            <a:ext cx="8372700" cy="43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3)Reusable components: Components are the building blocks of any React application, and a single app usually consists of multiple components. These components have their logic and controls, and they can be reused throughout the application, which in turn dramatically reduces the application’s development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4)Unidirectional data flow: React follows a unidirectional data flow. This means that when designing a React app, developers often nest child components within parent components. Since the data flows in a single direction, it becomes easier to debug errors and know where a problem occurs in an application at the moment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r>
              <a:rPr lang="en"/>
              <a:t> for learning React.js</a:t>
            </a:r>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Knowledge of HTML &amp; CSS</a:t>
            </a:r>
            <a:endParaRPr/>
          </a:p>
          <a:p>
            <a:pPr indent="0" lvl="0" marL="0" rtl="0" algn="l">
              <a:spcBef>
                <a:spcPts val="1200"/>
              </a:spcBef>
              <a:spcAft>
                <a:spcPts val="0"/>
              </a:spcAft>
              <a:buClr>
                <a:schemeClr val="dk1"/>
              </a:buClr>
              <a:buSzPts val="1100"/>
              <a:buFont typeface="Arial"/>
              <a:buNone/>
            </a:pPr>
            <a:r>
              <a:rPr lang="en"/>
              <a:t>2. Knowledge of JavaScript and ES6 standards</a:t>
            </a:r>
            <a:endParaRPr/>
          </a:p>
          <a:p>
            <a:pPr indent="0" lvl="0" marL="0" rtl="0" algn="l">
              <a:spcBef>
                <a:spcPts val="1200"/>
              </a:spcBef>
              <a:spcAft>
                <a:spcPts val="0"/>
              </a:spcAft>
              <a:buClr>
                <a:schemeClr val="dk1"/>
              </a:buClr>
              <a:buSzPts val="1100"/>
              <a:buFont typeface="Arial"/>
              <a:buNone/>
            </a:pPr>
            <a:r>
              <a:rPr lang="en"/>
              <a:t>3. Some knowledge about the DOM</a:t>
            </a:r>
            <a:endParaRPr/>
          </a:p>
          <a:p>
            <a:pPr indent="0" lvl="0" marL="0" rtl="0" algn="l">
              <a:spcBef>
                <a:spcPts val="1200"/>
              </a:spcBef>
              <a:spcAft>
                <a:spcPts val="0"/>
              </a:spcAft>
              <a:buClr>
                <a:schemeClr val="dk1"/>
              </a:buClr>
              <a:buSzPts val="1100"/>
              <a:buFont typeface="Arial"/>
              <a:buNone/>
            </a:pPr>
            <a:r>
              <a:rPr lang="en"/>
              <a:t>4.Some knowledge about Node &amp; npm (and installation)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steps of React</a:t>
            </a:r>
            <a:endParaRPr/>
          </a:p>
        </p:txBody>
      </p:sp>
      <p:sp>
        <p:nvSpPr>
          <p:cNvPr id="89" name="Google Shape;89;p18"/>
          <p:cNvSpPr txBox="1"/>
          <p:nvPr>
            <p:ph idx="1" type="body"/>
          </p:nvPr>
        </p:nvSpPr>
        <p:spPr>
          <a:xfrm>
            <a:off x="414150" y="1058225"/>
            <a:ext cx="83157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736"/>
              <a:t>In windows: </a:t>
            </a:r>
            <a:endParaRPr sz="7736"/>
          </a:p>
          <a:p>
            <a:pPr indent="-332061" lvl="0" marL="457200" rtl="0" algn="l">
              <a:spcBef>
                <a:spcPts val="1200"/>
              </a:spcBef>
              <a:spcAft>
                <a:spcPts val="0"/>
              </a:spcAft>
              <a:buSzPct val="89066"/>
              <a:buAutoNum type="arabicParenR"/>
            </a:pPr>
            <a:r>
              <a:rPr lang="en" sz="7317"/>
              <a:t>Install Node.js and npm:</a:t>
            </a:r>
            <a:r>
              <a:rPr lang="en" sz="6517"/>
              <a:t> </a:t>
            </a:r>
            <a:endParaRPr sz="6517"/>
          </a:p>
          <a:p>
            <a:pPr indent="-344761" lvl="0" marL="457200" rtl="0" algn="l">
              <a:spcBef>
                <a:spcPts val="0"/>
              </a:spcBef>
              <a:spcAft>
                <a:spcPts val="0"/>
              </a:spcAft>
              <a:buSzPct val="100000"/>
              <a:buChar char="●"/>
            </a:pPr>
            <a:r>
              <a:rPr lang="en" sz="7317"/>
              <a:t>Download and install Node.js from nodejs.org.</a:t>
            </a:r>
            <a:endParaRPr sz="7317"/>
          </a:p>
          <a:p>
            <a:pPr indent="-344761" lvl="0" marL="457200" rtl="0" algn="l">
              <a:spcBef>
                <a:spcPts val="0"/>
              </a:spcBef>
              <a:spcAft>
                <a:spcPts val="0"/>
              </a:spcAft>
              <a:buSzPct val="100000"/>
              <a:buChar char="●"/>
            </a:pPr>
            <a:r>
              <a:rPr lang="en" sz="7317"/>
              <a:t>F</a:t>
            </a:r>
            <a:r>
              <a:rPr lang="en" sz="7317"/>
              <a:t>ollow the installation instructions and ensure that the "npm package manager" option is selected during installation.</a:t>
            </a:r>
            <a:endParaRPr sz="7317"/>
          </a:p>
          <a:p>
            <a:pPr indent="-344761" lvl="0" marL="457200" rtl="0" algn="l">
              <a:spcBef>
                <a:spcPts val="0"/>
              </a:spcBef>
              <a:spcAft>
                <a:spcPts val="0"/>
              </a:spcAft>
              <a:buSzPct val="100000"/>
              <a:buAutoNum type="arabicParenR"/>
            </a:pPr>
            <a:r>
              <a:rPr lang="en" sz="7317"/>
              <a:t>Open Command Prompt or PowerShell:</a:t>
            </a:r>
            <a:endParaRPr sz="7317"/>
          </a:p>
          <a:p>
            <a:pPr indent="-344761" lvl="0" marL="914400" rtl="0" algn="l">
              <a:spcBef>
                <a:spcPts val="0"/>
              </a:spcBef>
              <a:spcAft>
                <a:spcPts val="0"/>
              </a:spcAft>
              <a:buSzPct val="100000"/>
              <a:buChar char="●"/>
            </a:pPr>
            <a:r>
              <a:rPr lang="en" sz="7317"/>
              <a:t>Open the Command Prompt or PowerShell on your Windows machine. Run the following command to install the create-react-app globally using npm and Install create-react-app</a:t>
            </a:r>
            <a:endParaRPr sz="731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5798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Mac: </a:t>
            </a:r>
            <a:endParaRPr/>
          </a:p>
          <a:p>
            <a:pPr indent="-342900" lvl="0" marL="457200" rtl="0" algn="l">
              <a:lnSpc>
                <a:spcPct val="100000"/>
              </a:lnSpc>
              <a:spcBef>
                <a:spcPts val="1200"/>
              </a:spcBef>
              <a:spcAft>
                <a:spcPts val="0"/>
              </a:spcAft>
              <a:buSzPts val="1800"/>
              <a:buAutoNum type="arabicParenR"/>
            </a:pPr>
            <a:r>
              <a:rPr lang="en"/>
              <a:t>Install Node.js and npm:</a:t>
            </a:r>
            <a:endParaRPr/>
          </a:p>
          <a:p>
            <a:pPr indent="0" lvl="0" marL="457200" rtl="0" algn="l">
              <a:lnSpc>
                <a:spcPct val="100000"/>
              </a:lnSpc>
              <a:spcBef>
                <a:spcPts val="1200"/>
              </a:spcBef>
              <a:spcAft>
                <a:spcPts val="0"/>
              </a:spcAft>
              <a:buNone/>
            </a:pPr>
            <a:r>
              <a:rPr lang="en"/>
              <a:t>Download and install Node.js from nodejs.org.</a:t>
            </a:r>
            <a:endParaRPr/>
          </a:p>
          <a:p>
            <a:pPr indent="0" lvl="0" marL="457200" rtl="0" algn="l">
              <a:lnSpc>
                <a:spcPct val="100000"/>
              </a:lnSpc>
              <a:spcBef>
                <a:spcPts val="1200"/>
              </a:spcBef>
              <a:spcAft>
                <a:spcPts val="0"/>
              </a:spcAft>
              <a:buNone/>
            </a:pPr>
            <a:r>
              <a:rPr lang="en"/>
              <a:t>Follow the installation instructions and ensure that the "npm package manager" option is selected during installation.</a:t>
            </a:r>
            <a:endParaRPr/>
          </a:p>
          <a:p>
            <a:pPr indent="-342900" lvl="0" marL="457200" rtl="0" algn="l">
              <a:spcBef>
                <a:spcPts val="1200"/>
              </a:spcBef>
              <a:spcAft>
                <a:spcPts val="0"/>
              </a:spcAft>
              <a:buSzPts val="1800"/>
              <a:buAutoNum type="arabicParenR"/>
            </a:pPr>
            <a:r>
              <a:rPr lang="en"/>
              <a:t>Open Terminal: Run the following command to install the create-react-app globally using npm- npm install -g create-react-app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66175" y="568500"/>
            <a:ext cx="82362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5)It can be used for the development of both web and mobile apps: We already know that React is used for the development of web applications, but that’s not all it can do. There is a framework called React Native, derived from React itself, that is used for creating beautiful mobile applications.</a:t>
            </a:r>
            <a:endParaRPr/>
          </a:p>
          <a:p>
            <a:pPr indent="0" lvl="0" marL="0" rtl="0" algn="l">
              <a:spcBef>
                <a:spcPts val="1200"/>
              </a:spcBef>
              <a:spcAft>
                <a:spcPts val="1200"/>
              </a:spcAft>
              <a:buNone/>
            </a:pPr>
            <a:r>
              <a:t/>
            </a:r>
            <a:endParaRPr/>
          </a:p>
        </p:txBody>
      </p:sp>
      <p:pic>
        <p:nvPicPr>
          <p:cNvPr id="100" name="Google Shape;100;p20"/>
          <p:cNvPicPr preferRelativeResize="0"/>
          <p:nvPr/>
        </p:nvPicPr>
        <p:blipFill rotWithShape="1">
          <a:blip r:embed="rId3">
            <a:alphaModFix/>
          </a:blip>
          <a:srcRect b="-10717" l="0" r="-3605" t="0"/>
          <a:stretch/>
        </p:blipFill>
        <p:spPr>
          <a:xfrm>
            <a:off x="2388000" y="2376850"/>
            <a:ext cx="3978450" cy="209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653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Vdom- Virtual Document Object Model</a:t>
            </a:r>
            <a:endParaRPr/>
          </a:p>
        </p:txBody>
      </p:sp>
      <p:sp>
        <p:nvSpPr>
          <p:cNvPr id="106" name="Google Shape;106;p21"/>
          <p:cNvSpPr txBox="1"/>
          <p:nvPr>
            <p:ph idx="1" type="body"/>
          </p:nvPr>
        </p:nvSpPr>
        <p:spPr>
          <a:xfrm>
            <a:off x="311700" y="1058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Virtual DOM is React's lightweight version of the Real DOM. Real DOM manipulation is substantially slower than virtual DOM manipulation. </a:t>
            </a:r>
            <a:endParaRPr/>
          </a:p>
        </p:txBody>
      </p:sp>
      <p:pic>
        <p:nvPicPr>
          <p:cNvPr id="107" name="Google Shape;107;p21"/>
          <p:cNvPicPr preferRelativeResize="0"/>
          <p:nvPr/>
        </p:nvPicPr>
        <p:blipFill>
          <a:blip r:embed="rId3">
            <a:alphaModFix/>
          </a:blip>
          <a:stretch>
            <a:fillRect/>
          </a:stretch>
        </p:blipFill>
        <p:spPr>
          <a:xfrm>
            <a:off x="2001675" y="2202175"/>
            <a:ext cx="4981349" cy="2253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