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98" r:id="rId3"/>
    <p:sldId id="273" r:id="rId4"/>
    <p:sldId id="308" r:id="rId5"/>
    <p:sldId id="279" r:id="rId6"/>
    <p:sldId id="266" r:id="rId7"/>
    <p:sldId id="284" r:id="rId8"/>
    <p:sldId id="299" r:id="rId9"/>
    <p:sldId id="289" r:id="rId10"/>
    <p:sldId id="292" r:id="rId11"/>
    <p:sldId id="293" r:id="rId12"/>
    <p:sldId id="307" r:id="rId13"/>
    <p:sldId id="294" r:id="rId14"/>
    <p:sldId id="295" r:id="rId15"/>
    <p:sldId id="301" r:id="rId16"/>
    <p:sldId id="300" r:id="rId17"/>
    <p:sldId id="302" r:id="rId18"/>
    <p:sldId id="303" r:id="rId19"/>
    <p:sldId id="306" r:id="rId20"/>
    <p:sldId id="309"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3" autoAdjust="0"/>
    <p:restoredTop sz="94660"/>
  </p:normalViewPr>
  <p:slideViewPr>
    <p:cSldViewPr snapToGrid="0">
      <p:cViewPr varScale="1">
        <p:scale>
          <a:sx n="79" d="100"/>
          <a:sy n="79" d="100"/>
        </p:scale>
        <p:origin x="91"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3DB8780-C095-40D3-B718-12C86B342D1A}"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1755C-3D4C-40BA-BBC4-0ECFCFC537C1}" type="slidenum">
              <a:rPr lang="en-IN" smtClean="0"/>
              <a:t>‹#›</a:t>
            </a:fld>
            <a:endParaRPr lang="en-IN"/>
          </a:p>
        </p:txBody>
      </p:sp>
    </p:spTree>
    <p:extLst>
      <p:ext uri="{BB962C8B-B14F-4D97-AF65-F5344CB8AC3E}">
        <p14:creationId xmlns:p14="http://schemas.microsoft.com/office/powerpoint/2010/main" val="4109816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3DB8780-C095-40D3-B718-12C86B342D1A}"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1755C-3D4C-40BA-BBC4-0ECFCFC537C1}" type="slidenum">
              <a:rPr lang="en-IN" smtClean="0"/>
              <a:t>‹#›</a:t>
            </a:fld>
            <a:endParaRPr lang="en-IN"/>
          </a:p>
        </p:txBody>
      </p:sp>
    </p:spTree>
    <p:extLst>
      <p:ext uri="{BB962C8B-B14F-4D97-AF65-F5344CB8AC3E}">
        <p14:creationId xmlns:p14="http://schemas.microsoft.com/office/powerpoint/2010/main" val="2028997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3DB8780-C095-40D3-B718-12C86B342D1A}"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1755C-3D4C-40BA-BBC4-0ECFCFC537C1}" type="slidenum">
              <a:rPr lang="en-IN" smtClean="0"/>
              <a:t>‹#›</a:t>
            </a:fld>
            <a:endParaRPr lang="en-IN"/>
          </a:p>
        </p:txBody>
      </p:sp>
    </p:spTree>
    <p:extLst>
      <p:ext uri="{BB962C8B-B14F-4D97-AF65-F5344CB8AC3E}">
        <p14:creationId xmlns:p14="http://schemas.microsoft.com/office/powerpoint/2010/main" val="2694402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28C0A06D-BABF-493A-8CD1-46BCEF443BD1}" type="datetimeFigureOut">
              <a:rPr lang="en-IN" smtClean="0"/>
              <a:t>09-11-2021</a:t>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6665F60F-09D2-48AD-9861-B128B4E6B0FC}"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124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C0A06D-BABF-493A-8CD1-46BCEF443BD1}" type="datetimeFigureOut">
              <a:rPr lang="en-IN" smtClean="0"/>
              <a:t>09-11-2021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665F60F-09D2-48AD-9861-B128B4E6B0FC}" type="slidenum">
              <a:rPr lang="en-IN" smtClean="0"/>
              <a:t>‹#›</a:t>
            </a:fld>
            <a:endParaRPr lang="en-IN" dirty="0"/>
          </a:p>
        </p:txBody>
      </p:sp>
    </p:spTree>
    <p:extLst>
      <p:ext uri="{BB962C8B-B14F-4D97-AF65-F5344CB8AC3E}">
        <p14:creationId xmlns:p14="http://schemas.microsoft.com/office/powerpoint/2010/main" val="2951330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C0A06D-BABF-493A-8CD1-46BCEF443BD1}"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65F60F-09D2-48AD-9861-B128B4E6B0FC}"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0189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C0A06D-BABF-493A-8CD1-46BCEF443BD1}"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65F60F-09D2-48AD-9861-B128B4E6B0FC}" type="slidenum">
              <a:rPr lang="en-IN" smtClean="0"/>
              <a:t>‹#›</a:t>
            </a:fld>
            <a:endParaRPr lang="en-IN"/>
          </a:p>
        </p:txBody>
      </p:sp>
    </p:spTree>
    <p:extLst>
      <p:ext uri="{BB962C8B-B14F-4D97-AF65-F5344CB8AC3E}">
        <p14:creationId xmlns:p14="http://schemas.microsoft.com/office/powerpoint/2010/main" val="4100299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C0A06D-BABF-493A-8CD1-46BCEF443BD1}" type="datetimeFigureOut">
              <a:rPr lang="en-IN" smtClean="0"/>
              <a:t>09-11-2021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65F60F-09D2-48AD-9861-B128B4E6B0FC}" type="slidenum">
              <a:rPr lang="en-IN" smtClean="0"/>
              <a:t>‹#›</a:t>
            </a:fld>
            <a:endParaRPr lang="en-IN"/>
          </a:p>
        </p:txBody>
      </p:sp>
    </p:spTree>
    <p:extLst>
      <p:ext uri="{BB962C8B-B14F-4D97-AF65-F5344CB8AC3E}">
        <p14:creationId xmlns:p14="http://schemas.microsoft.com/office/powerpoint/2010/main" val="2162586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C0A06D-BABF-493A-8CD1-46BCEF443BD1}" type="datetimeFigureOut">
              <a:rPr lang="en-IN" smtClean="0"/>
              <a:t>09-11-2021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65F60F-09D2-48AD-9861-B128B4E6B0FC}" type="slidenum">
              <a:rPr lang="en-IN" smtClean="0"/>
              <a:t>‹#›</a:t>
            </a:fld>
            <a:endParaRPr lang="en-IN"/>
          </a:p>
        </p:txBody>
      </p:sp>
    </p:spTree>
    <p:extLst>
      <p:ext uri="{BB962C8B-B14F-4D97-AF65-F5344CB8AC3E}">
        <p14:creationId xmlns:p14="http://schemas.microsoft.com/office/powerpoint/2010/main" val="3766038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C0A06D-BABF-493A-8CD1-46BCEF443BD1}" type="datetimeFigureOut">
              <a:rPr lang="en-IN" smtClean="0"/>
              <a:t>09-11-2021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65F60F-09D2-48AD-9861-B128B4E6B0FC}" type="slidenum">
              <a:rPr lang="en-IN" smtClean="0"/>
              <a:t>‹#›</a:t>
            </a:fld>
            <a:endParaRPr lang="en-IN"/>
          </a:p>
        </p:txBody>
      </p:sp>
    </p:spTree>
    <p:extLst>
      <p:ext uri="{BB962C8B-B14F-4D97-AF65-F5344CB8AC3E}">
        <p14:creationId xmlns:p14="http://schemas.microsoft.com/office/powerpoint/2010/main" val="33612954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C0A06D-BABF-493A-8CD1-46BCEF443BD1}"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65F60F-09D2-48AD-9861-B128B4E6B0FC}" type="slidenum">
              <a:rPr lang="en-IN" smtClean="0"/>
              <a:t>‹#›</a:t>
            </a:fld>
            <a:endParaRPr lang="en-IN"/>
          </a:p>
        </p:txBody>
      </p:sp>
    </p:spTree>
    <p:extLst>
      <p:ext uri="{BB962C8B-B14F-4D97-AF65-F5344CB8AC3E}">
        <p14:creationId xmlns:p14="http://schemas.microsoft.com/office/powerpoint/2010/main" val="413245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3DB8780-C095-40D3-B718-12C86B342D1A}"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1755C-3D4C-40BA-BBC4-0ECFCFC537C1}" type="slidenum">
              <a:rPr lang="en-IN" smtClean="0"/>
              <a:t>‹#›</a:t>
            </a:fld>
            <a:endParaRPr lang="en-IN"/>
          </a:p>
        </p:txBody>
      </p:sp>
    </p:spTree>
    <p:extLst>
      <p:ext uri="{BB962C8B-B14F-4D97-AF65-F5344CB8AC3E}">
        <p14:creationId xmlns:p14="http://schemas.microsoft.com/office/powerpoint/2010/main" val="16724061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C0A06D-BABF-493A-8CD1-46BCEF443BD1}"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65F60F-09D2-48AD-9861-B128B4E6B0FC}" type="slidenum">
              <a:rPr lang="en-IN" smtClean="0"/>
              <a:t>‹#›</a:t>
            </a:fld>
            <a:endParaRPr lang="en-IN"/>
          </a:p>
        </p:txBody>
      </p:sp>
    </p:spTree>
    <p:extLst>
      <p:ext uri="{BB962C8B-B14F-4D97-AF65-F5344CB8AC3E}">
        <p14:creationId xmlns:p14="http://schemas.microsoft.com/office/powerpoint/2010/main" val="8266282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C0A06D-BABF-493A-8CD1-46BCEF443BD1}"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65F60F-09D2-48AD-9861-B128B4E6B0FC}" type="slidenum">
              <a:rPr lang="en-IN" smtClean="0"/>
              <a:t>‹#›</a:t>
            </a:fld>
            <a:endParaRPr lang="en-IN"/>
          </a:p>
        </p:txBody>
      </p:sp>
    </p:spTree>
    <p:extLst>
      <p:ext uri="{BB962C8B-B14F-4D97-AF65-F5344CB8AC3E}">
        <p14:creationId xmlns:p14="http://schemas.microsoft.com/office/powerpoint/2010/main" val="20654834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C0A06D-BABF-493A-8CD1-46BCEF443BD1}"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65F60F-09D2-48AD-9861-B128B4E6B0FC}" type="slidenum">
              <a:rPr lang="en-IN" smtClean="0"/>
              <a:t>‹#›</a:t>
            </a:fld>
            <a:endParaRPr lang="en-IN"/>
          </a:p>
        </p:txBody>
      </p:sp>
    </p:spTree>
    <p:extLst>
      <p:ext uri="{BB962C8B-B14F-4D97-AF65-F5344CB8AC3E}">
        <p14:creationId xmlns:p14="http://schemas.microsoft.com/office/powerpoint/2010/main" val="482396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DB8780-C095-40D3-B718-12C86B342D1A}"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1755C-3D4C-40BA-BBC4-0ECFCFC537C1}" type="slidenum">
              <a:rPr lang="en-IN" smtClean="0"/>
              <a:t>‹#›</a:t>
            </a:fld>
            <a:endParaRPr lang="en-IN"/>
          </a:p>
        </p:txBody>
      </p:sp>
    </p:spTree>
    <p:extLst>
      <p:ext uri="{BB962C8B-B14F-4D97-AF65-F5344CB8AC3E}">
        <p14:creationId xmlns:p14="http://schemas.microsoft.com/office/powerpoint/2010/main" val="1896095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3DB8780-C095-40D3-B718-12C86B342D1A}"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F1755C-3D4C-40BA-BBC4-0ECFCFC537C1}" type="slidenum">
              <a:rPr lang="en-IN" smtClean="0"/>
              <a:t>‹#›</a:t>
            </a:fld>
            <a:endParaRPr lang="en-IN"/>
          </a:p>
        </p:txBody>
      </p:sp>
    </p:spTree>
    <p:extLst>
      <p:ext uri="{BB962C8B-B14F-4D97-AF65-F5344CB8AC3E}">
        <p14:creationId xmlns:p14="http://schemas.microsoft.com/office/powerpoint/2010/main" val="3698034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3DB8780-C095-40D3-B718-12C86B342D1A}" type="datetimeFigureOut">
              <a:rPr lang="en-IN" smtClean="0"/>
              <a:t>09-11-2021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F1755C-3D4C-40BA-BBC4-0ECFCFC537C1}" type="slidenum">
              <a:rPr lang="en-IN" smtClean="0"/>
              <a:t>‹#›</a:t>
            </a:fld>
            <a:endParaRPr lang="en-IN"/>
          </a:p>
        </p:txBody>
      </p:sp>
    </p:spTree>
    <p:extLst>
      <p:ext uri="{BB962C8B-B14F-4D97-AF65-F5344CB8AC3E}">
        <p14:creationId xmlns:p14="http://schemas.microsoft.com/office/powerpoint/2010/main" val="2057367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3DB8780-C095-40D3-B718-12C86B342D1A}" type="datetimeFigureOut">
              <a:rPr lang="en-IN" smtClean="0"/>
              <a:t>09-11-2021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F1755C-3D4C-40BA-BBC4-0ECFCFC537C1}" type="slidenum">
              <a:rPr lang="en-IN" smtClean="0"/>
              <a:t>‹#›</a:t>
            </a:fld>
            <a:endParaRPr lang="en-IN"/>
          </a:p>
        </p:txBody>
      </p:sp>
    </p:spTree>
    <p:extLst>
      <p:ext uri="{BB962C8B-B14F-4D97-AF65-F5344CB8AC3E}">
        <p14:creationId xmlns:p14="http://schemas.microsoft.com/office/powerpoint/2010/main" val="336954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DB8780-C095-40D3-B718-12C86B342D1A}" type="datetimeFigureOut">
              <a:rPr lang="en-IN" smtClean="0"/>
              <a:t>09-11-2021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F1755C-3D4C-40BA-BBC4-0ECFCFC537C1}" type="slidenum">
              <a:rPr lang="en-IN" smtClean="0"/>
              <a:t>‹#›</a:t>
            </a:fld>
            <a:endParaRPr lang="en-IN"/>
          </a:p>
        </p:txBody>
      </p:sp>
    </p:spTree>
    <p:extLst>
      <p:ext uri="{BB962C8B-B14F-4D97-AF65-F5344CB8AC3E}">
        <p14:creationId xmlns:p14="http://schemas.microsoft.com/office/powerpoint/2010/main" val="3987703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DB8780-C095-40D3-B718-12C86B342D1A}"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F1755C-3D4C-40BA-BBC4-0ECFCFC537C1}" type="slidenum">
              <a:rPr lang="en-IN" smtClean="0"/>
              <a:t>‹#›</a:t>
            </a:fld>
            <a:endParaRPr lang="en-IN"/>
          </a:p>
        </p:txBody>
      </p:sp>
    </p:spTree>
    <p:extLst>
      <p:ext uri="{BB962C8B-B14F-4D97-AF65-F5344CB8AC3E}">
        <p14:creationId xmlns:p14="http://schemas.microsoft.com/office/powerpoint/2010/main" val="3591159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DB8780-C095-40D3-B718-12C86B342D1A}"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F1755C-3D4C-40BA-BBC4-0ECFCFC537C1}" type="slidenum">
              <a:rPr lang="en-IN" smtClean="0"/>
              <a:t>‹#›</a:t>
            </a:fld>
            <a:endParaRPr lang="en-IN"/>
          </a:p>
        </p:txBody>
      </p:sp>
    </p:spTree>
    <p:extLst>
      <p:ext uri="{BB962C8B-B14F-4D97-AF65-F5344CB8AC3E}">
        <p14:creationId xmlns:p14="http://schemas.microsoft.com/office/powerpoint/2010/main" val="878652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DB8780-C095-40D3-B718-12C86B342D1A}" type="datetimeFigureOut">
              <a:rPr lang="en-IN" smtClean="0"/>
              <a:t>09-11-2021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F1755C-3D4C-40BA-BBC4-0ECFCFC537C1}" type="slidenum">
              <a:rPr lang="en-IN" smtClean="0"/>
              <a:t>‹#›</a:t>
            </a:fld>
            <a:endParaRPr lang="en-IN"/>
          </a:p>
        </p:txBody>
      </p:sp>
    </p:spTree>
    <p:extLst>
      <p:ext uri="{BB962C8B-B14F-4D97-AF65-F5344CB8AC3E}">
        <p14:creationId xmlns:p14="http://schemas.microsoft.com/office/powerpoint/2010/main" val="1955439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28C0A06D-BABF-493A-8CD1-46BCEF443BD1}" type="datetimeFigureOut">
              <a:rPr lang="en-IN" smtClean="0"/>
              <a:t>09-11-2021</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6665F60F-09D2-48AD-9861-B128B4E6B0FC}" type="slidenum">
              <a:rPr lang="en-IN" smtClean="0"/>
              <a:t>‹#›</a:t>
            </a:fld>
            <a:endParaRPr lang="en-IN"/>
          </a:p>
        </p:txBody>
      </p:sp>
    </p:spTree>
    <p:extLst>
      <p:ext uri="{BB962C8B-B14F-4D97-AF65-F5344CB8AC3E}">
        <p14:creationId xmlns:p14="http://schemas.microsoft.com/office/powerpoint/2010/main" val="417194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olah.github.io/posts/2015-08-Understanding-LSTMs/" TargetMode="External"/><Relationship Id="rId2" Type="http://schemas.openxmlformats.org/officeDocument/2006/relationships/hyperlink" Target="https://pems.dot.ca.gov/" TargetMode="External"/><Relationship Id="rId1" Type="http://schemas.openxmlformats.org/officeDocument/2006/relationships/slideLayout" Target="../slideLayouts/slideLayout2.xml"/><Relationship Id="rId4" Type="http://schemas.openxmlformats.org/officeDocument/2006/relationships/hyperlink" Target="https://curiousily.com/posts/demand-prediction-with-lstms-using-tensorflow-2-and-keras-in-pyth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package" Target="../embeddings/Microsoft_Excel_Worksheet.xlsx"/></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037" y="2040709"/>
            <a:ext cx="10968627" cy="1151028"/>
          </a:xfrm>
        </p:spPr>
        <p:txBody>
          <a:bodyPr>
            <a:noAutofit/>
          </a:bodyPr>
          <a:lstStyle/>
          <a:p>
            <a:pPr algn="ctr"/>
            <a:br>
              <a:rPr lang="en-IN" sz="4400" dirty="0"/>
            </a:br>
            <a:r>
              <a:rPr lang="en-IN" sz="4400" b="1" dirty="0">
                <a:solidFill>
                  <a:srgbClr val="00B0F0"/>
                </a:solidFill>
              </a:rPr>
              <a:t>Traffic speed Prediction using LSTM model</a:t>
            </a:r>
            <a:br>
              <a:rPr lang="en-IN" sz="4400" b="1" dirty="0">
                <a:solidFill>
                  <a:srgbClr val="00B0F0"/>
                </a:solidFill>
              </a:rPr>
            </a:br>
            <a:endParaRPr lang="en-IN" sz="4400" b="1" dirty="0">
              <a:solidFill>
                <a:srgbClr val="00B0F0"/>
              </a:solidFill>
            </a:endParaRPr>
          </a:p>
        </p:txBody>
      </p:sp>
      <p:sp>
        <p:nvSpPr>
          <p:cNvPr id="3" name="Text Placeholder 2"/>
          <p:cNvSpPr>
            <a:spLocks noGrp="1"/>
          </p:cNvSpPr>
          <p:nvPr>
            <p:ph type="body" idx="1"/>
          </p:nvPr>
        </p:nvSpPr>
        <p:spPr>
          <a:xfrm>
            <a:off x="844550" y="3287739"/>
            <a:ext cx="10515600" cy="2085657"/>
          </a:xfrm>
        </p:spPr>
        <p:txBody>
          <a:bodyPr>
            <a:normAutofit/>
          </a:bodyPr>
          <a:lstStyle/>
          <a:p>
            <a:pPr algn="ctr"/>
            <a:r>
              <a:rPr lang="en-IN" sz="2400" dirty="0"/>
              <a:t>(Based on: </a:t>
            </a:r>
            <a:r>
              <a:rPr lang="en-IN" sz="2400" i="1" dirty="0"/>
              <a:t>Congestion prediction for smart sustainable cities using IoT and machine learning approaches, Majumdar et al.,2021) </a:t>
            </a:r>
          </a:p>
          <a:p>
            <a:pPr algn="ctr"/>
            <a:r>
              <a:rPr lang="en-IN" dirty="0"/>
              <a:t>Presented by: </a:t>
            </a:r>
          </a:p>
          <a:p>
            <a:pPr algn="ctr"/>
            <a:r>
              <a:rPr lang="en-IN" dirty="0"/>
              <a:t>Kishan Thakkar(21IM60R04) – Group 2</a:t>
            </a:r>
          </a:p>
        </p:txBody>
      </p:sp>
    </p:spTree>
    <p:extLst>
      <p:ext uri="{BB962C8B-B14F-4D97-AF65-F5344CB8AC3E}">
        <p14:creationId xmlns:p14="http://schemas.microsoft.com/office/powerpoint/2010/main" val="3261498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99ECA50-9FAA-4BBA-90B5-F898BA1760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3141" y="1690688"/>
            <a:ext cx="4863492" cy="332698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69FA0839-7B08-443F-9C10-0D57A312C9B5}"/>
              </a:ext>
            </a:extLst>
          </p:cNvPr>
          <p:cNvSpPr>
            <a:spLocks noGrp="1"/>
          </p:cNvSpPr>
          <p:nvPr>
            <p:ph type="title"/>
          </p:nvPr>
        </p:nvSpPr>
        <p:spPr>
          <a:xfrm>
            <a:off x="838200" y="162927"/>
            <a:ext cx="10515600" cy="1325563"/>
          </a:xfrm>
        </p:spPr>
        <p:txBody>
          <a:bodyPr>
            <a:normAutofit/>
          </a:bodyPr>
          <a:lstStyle/>
          <a:p>
            <a:pPr algn="ctr"/>
            <a:r>
              <a:rPr lang="en-US" sz="4000" b="1" dirty="0">
                <a:solidFill>
                  <a:srgbClr val="00B0F0"/>
                </a:solidFill>
              </a:rPr>
              <a:t>Speed vs Vehicle flow</a:t>
            </a:r>
          </a:p>
        </p:txBody>
      </p:sp>
      <p:sp>
        <p:nvSpPr>
          <p:cNvPr id="6" name="TextBox 5">
            <a:extLst>
              <a:ext uri="{FF2B5EF4-FFF2-40B4-BE49-F238E27FC236}">
                <a16:creationId xmlns:a16="http://schemas.microsoft.com/office/drawing/2014/main" id="{58963D19-B53C-4312-8B09-AF72F4A5D98C}"/>
              </a:ext>
            </a:extLst>
          </p:cNvPr>
          <p:cNvSpPr txBox="1"/>
          <p:nvPr/>
        </p:nvSpPr>
        <p:spPr>
          <a:xfrm>
            <a:off x="9438640" y="2489200"/>
            <a:ext cx="975360" cy="701040"/>
          </a:xfrm>
          <a:prstGeom prst="rect">
            <a:avLst/>
          </a:prstGeom>
          <a:noFill/>
        </p:spPr>
        <p:txBody>
          <a:bodyPr wrap="square" rtlCol="0">
            <a:spAutoFit/>
          </a:bodyPr>
          <a:lstStyle/>
          <a:p>
            <a:endParaRPr lang="en-US" dirty="0"/>
          </a:p>
        </p:txBody>
      </p:sp>
      <p:pic>
        <p:nvPicPr>
          <p:cNvPr id="7" name="Picture 2">
            <a:extLst>
              <a:ext uri="{FF2B5EF4-FFF2-40B4-BE49-F238E27FC236}">
                <a16:creationId xmlns:a16="http://schemas.microsoft.com/office/drawing/2014/main" id="{9FA504DD-FCF2-49D6-ADC7-257094C032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4011" y="1690688"/>
            <a:ext cx="4850793" cy="332698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17AF096-AB47-4ADA-97B3-8F0F0DBCE6AF}"/>
              </a:ext>
            </a:extLst>
          </p:cNvPr>
          <p:cNvSpPr txBox="1"/>
          <p:nvPr/>
        </p:nvSpPr>
        <p:spPr>
          <a:xfrm>
            <a:off x="992692" y="5696903"/>
            <a:ext cx="3637280" cy="646331"/>
          </a:xfrm>
          <a:prstGeom prst="rect">
            <a:avLst/>
          </a:prstGeom>
          <a:noFill/>
        </p:spPr>
        <p:txBody>
          <a:bodyPr wrap="square" rtlCol="0">
            <a:spAutoFit/>
          </a:bodyPr>
          <a:lstStyle/>
          <a:p>
            <a:pPr algn="ctr"/>
            <a:r>
              <a:rPr lang="en-US" b="1" i="1" dirty="0"/>
              <a:t>Figure 3: Speed vs Vehicle flow scatter plot – Dataset 1</a:t>
            </a:r>
          </a:p>
        </p:txBody>
      </p:sp>
      <p:sp>
        <p:nvSpPr>
          <p:cNvPr id="9" name="TextBox 8">
            <a:extLst>
              <a:ext uri="{FF2B5EF4-FFF2-40B4-BE49-F238E27FC236}">
                <a16:creationId xmlns:a16="http://schemas.microsoft.com/office/drawing/2014/main" id="{280B8A3D-66C5-494E-ADEC-992BCBE9E3F1}"/>
              </a:ext>
            </a:extLst>
          </p:cNvPr>
          <p:cNvSpPr txBox="1"/>
          <p:nvPr/>
        </p:nvSpPr>
        <p:spPr>
          <a:xfrm>
            <a:off x="7285607" y="5681931"/>
            <a:ext cx="3637280" cy="646331"/>
          </a:xfrm>
          <a:prstGeom prst="rect">
            <a:avLst/>
          </a:prstGeom>
          <a:noFill/>
        </p:spPr>
        <p:txBody>
          <a:bodyPr wrap="square" rtlCol="0">
            <a:spAutoFit/>
          </a:bodyPr>
          <a:lstStyle/>
          <a:p>
            <a:pPr algn="ctr"/>
            <a:r>
              <a:rPr lang="en-US" b="1" i="1" dirty="0"/>
              <a:t>Figure 4: Speed vs Vehicle flow scatter plot – Dataset 2</a:t>
            </a:r>
          </a:p>
        </p:txBody>
      </p:sp>
      <p:sp>
        <p:nvSpPr>
          <p:cNvPr id="10" name="TextBox 9">
            <a:extLst>
              <a:ext uri="{FF2B5EF4-FFF2-40B4-BE49-F238E27FC236}">
                <a16:creationId xmlns:a16="http://schemas.microsoft.com/office/drawing/2014/main" id="{EFB9A837-9992-4C2E-A7C2-F7C146514FE5}"/>
              </a:ext>
            </a:extLst>
          </p:cNvPr>
          <p:cNvSpPr txBox="1"/>
          <p:nvPr/>
        </p:nvSpPr>
        <p:spPr>
          <a:xfrm>
            <a:off x="947196" y="5017672"/>
            <a:ext cx="4191000" cy="369332"/>
          </a:xfrm>
          <a:prstGeom prst="rect">
            <a:avLst/>
          </a:prstGeom>
          <a:noFill/>
        </p:spPr>
        <p:txBody>
          <a:bodyPr wrap="square" rtlCol="0">
            <a:spAutoFit/>
          </a:bodyPr>
          <a:lstStyle/>
          <a:p>
            <a:r>
              <a:rPr lang="en-US" i="1" dirty="0"/>
              <a:t>(Pearson Correlation coefficient = -0.892)</a:t>
            </a:r>
          </a:p>
        </p:txBody>
      </p:sp>
      <p:sp>
        <p:nvSpPr>
          <p:cNvPr id="12" name="TextBox 11">
            <a:extLst>
              <a:ext uri="{FF2B5EF4-FFF2-40B4-BE49-F238E27FC236}">
                <a16:creationId xmlns:a16="http://schemas.microsoft.com/office/drawing/2014/main" id="{FC755746-655D-4AE1-9DF7-B1ED0DB36188}"/>
              </a:ext>
            </a:extLst>
          </p:cNvPr>
          <p:cNvSpPr txBox="1"/>
          <p:nvPr/>
        </p:nvSpPr>
        <p:spPr>
          <a:xfrm>
            <a:off x="6731887" y="5017672"/>
            <a:ext cx="4191000" cy="369332"/>
          </a:xfrm>
          <a:prstGeom prst="rect">
            <a:avLst/>
          </a:prstGeom>
          <a:noFill/>
        </p:spPr>
        <p:txBody>
          <a:bodyPr wrap="square" rtlCol="0">
            <a:spAutoFit/>
          </a:bodyPr>
          <a:lstStyle/>
          <a:p>
            <a:r>
              <a:rPr lang="en-US" i="1" dirty="0"/>
              <a:t>(Pearson Correlation coefficient =  0.253)</a:t>
            </a:r>
          </a:p>
        </p:txBody>
      </p:sp>
    </p:spTree>
    <p:extLst>
      <p:ext uri="{BB962C8B-B14F-4D97-AF65-F5344CB8AC3E}">
        <p14:creationId xmlns:p14="http://schemas.microsoft.com/office/powerpoint/2010/main" val="220406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Cars On Highway Road At Sunset Stock Photo, Picture And Royalty Free Image.  Image 31822652.">
            <a:extLst>
              <a:ext uri="{FF2B5EF4-FFF2-40B4-BE49-F238E27FC236}">
                <a16:creationId xmlns:a16="http://schemas.microsoft.com/office/drawing/2014/main" id="{CAE61666-54AE-4251-8044-D8A6AB7C0D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8310" y="1887166"/>
            <a:ext cx="5566003" cy="36478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69D30C6-D091-4312-BCC6-CC3DC3724E1C}"/>
              </a:ext>
            </a:extLst>
          </p:cNvPr>
          <p:cNvSpPr txBox="1"/>
          <p:nvPr/>
        </p:nvSpPr>
        <p:spPr>
          <a:xfrm>
            <a:off x="690501" y="6247533"/>
            <a:ext cx="5610428" cy="523220"/>
          </a:xfrm>
          <a:prstGeom prst="rect">
            <a:avLst/>
          </a:prstGeom>
          <a:noFill/>
        </p:spPr>
        <p:txBody>
          <a:bodyPr wrap="square">
            <a:spAutoFit/>
          </a:bodyPr>
          <a:lstStyle/>
          <a:p>
            <a:pPr algn="ctr"/>
            <a:r>
              <a:rPr lang="en-US" sz="1400" i="1" dirty="0"/>
              <a:t>(Source: https://www.123rf.com/photo_31822652_cars-on-highway-road-at-sunset.html)</a:t>
            </a:r>
          </a:p>
        </p:txBody>
      </p:sp>
      <p:sp>
        <p:nvSpPr>
          <p:cNvPr id="8" name="TextBox 7">
            <a:extLst>
              <a:ext uri="{FF2B5EF4-FFF2-40B4-BE49-F238E27FC236}">
                <a16:creationId xmlns:a16="http://schemas.microsoft.com/office/drawing/2014/main" id="{A26A2782-2C60-4CEE-B04A-BA1C9E562506}"/>
              </a:ext>
            </a:extLst>
          </p:cNvPr>
          <p:cNvSpPr txBox="1"/>
          <p:nvPr/>
        </p:nvSpPr>
        <p:spPr>
          <a:xfrm>
            <a:off x="1677075" y="5584841"/>
            <a:ext cx="3637280" cy="646331"/>
          </a:xfrm>
          <a:prstGeom prst="rect">
            <a:avLst/>
          </a:prstGeom>
          <a:noFill/>
        </p:spPr>
        <p:txBody>
          <a:bodyPr wrap="square" rtlCol="0">
            <a:spAutoFit/>
          </a:bodyPr>
          <a:lstStyle/>
          <a:p>
            <a:pPr algn="ctr"/>
            <a:r>
              <a:rPr lang="en-US" b="1" i="1" dirty="0"/>
              <a:t>Figure 5: Speed vs Vehicle flow condition similar to Dataset 1</a:t>
            </a:r>
          </a:p>
        </p:txBody>
      </p:sp>
      <p:pic>
        <p:nvPicPr>
          <p:cNvPr id="4102" name="Picture 6" descr="1.2 Billion Vehicles On World&amp;#39;s Roads Now, 2 Billion By 2035: Report">
            <a:extLst>
              <a:ext uri="{FF2B5EF4-FFF2-40B4-BE49-F238E27FC236}">
                <a16:creationId xmlns:a16="http://schemas.microsoft.com/office/drawing/2014/main" id="{4C748C1B-96E2-442B-81E0-93E8B93DC1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8143" y="1887166"/>
            <a:ext cx="4956346" cy="364787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D8CD018-C5C0-47B5-B556-54A66C88E236}"/>
              </a:ext>
            </a:extLst>
          </p:cNvPr>
          <p:cNvSpPr txBox="1"/>
          <p:nvPr/>
        </p:nvSpPr>
        <p:spPr>
          <a:xfrm>
            <a:off x="7864219" y="5584841"/>
            <a:ext cx="3637280" cy="646331"/>
          </a:xfrm>
          <a:prstGeom prst="rect">
            <a:avLst/>
          </a:prstGeom>
          <a:noFill/>
        </p:spPr>
        <p:txBody>
          <a:bodyPr wrap="square" rtlCol="0">
            <a:spAutoFit/>
          </a:bodyPr>
          <a:lstStyle/>
          <a:p>
            <a:pPr algn="ctr"/>
            <a:r>
              <a:rPr lang="en-US" b="1" i="1" dirty="0"/>
              <a:t>Figure 6: Speed vs Vehicle flow condition similar to Dataset 2</a:t>
            </a:r>
          </a:p>
        </p:txBody>
      </p:sp>
      <p:sp>
        <p:nvSpPr>
          <p:cNvPr id="11" name="TextBox 10">
            <a:extLst>
              <a:ext uri="{FF2B5EF4-FFF2-40B4-BE49-F238E27FC236}">
                <a16:creationId xmlns:a16="http://schemas.microsoft.com/office/drawing/2014/main" id="{4DF044C4-439F-49F1-9866-213BC5B45462}"/>
              </a:ext>
            </a:extLst>
          </p:cNvPr>
          <p:cNvSpPr txBox="1"/>
          <p:nvPr/>
        </p:nvSpPr>
        <p:spPr>
          <a:xfrm>
            <a:off x="6643994" y="6257261"/>
            <a:ext cx="5169441" cy="523220"/>
          </a:xfrm>
          <a:prstGeom prst="rect">
            <a:avLst/>
          </a:prstGeom>
          <a:noFill/>
        </p:spPr>
        <p:txBody>
          <a:bodyPr wrap="square">
            <a:spAutoFit/>
          </a:bodyPr>
          <a:lstStyle/>
          <a:p>
            <a:pPr algn="ctr"/>
            <a:r>
              <a:rPr lang="en-US" sz="1400" i="1" dirty="0"/>
              <a:t>(Source: https://www.greencarreports.com/news/1093560_1-2-billion-vehicles-on-worlds-roads-now-2-billion-by-2035-report)</a:t>
            </a:r>
          </a:p>
        </p:txBody>
      </p:sp>
      <p:sp>
        <p:nvSpPr>
          <p:cNvPr id="13" name="Title 1">
            <a:extLst>
              <a:ext uri="{FF2B5EF4-FFF2-40B4-BE49-F238E27FC236}">
                <a16:creationId xmlns:a16="http://schemas.microsoft.com/office/drawing/2014/main" id="{61389FCD-9DD6-41D3-BC50-79C361CEEE65}"/>
              </a:ext>
            </a:extLst>
          </p:cNvPr>
          <p:cNvSpPr>
            <a:spLocks noGrp="1"/>
          </p:cNvSpPr>
          <p:nvPr>
            <p:ph type="title"/>
          </p:nvPr>
        </p:nvSpPr>
        <p:spPr>
          <a:xfrm>
            <a:off x="838200" y="365125"/>
            <a:ext cx="10515600" cy="1325563"/>
          </a:xfrm>
        </p:spPr>
        <p:txBody>
          <a:bodyPr>
            <a:normAutofit/>
          </a:bodyPr>
          <a:lstStyle/>
          <a:p>
            <a:pPr algn="ctr"/>
            <a:r>
              <a:rPr lang="en-US" sz="4000" b="1" dirty="0">
                <a:solidFill>
                  <a:srgbClr val="00B0F0"/>
                </a:solidFill>
              </a:rPr>
              <a:t>Speed vs Vehicle flow</a:t>
            </a:r>
          </a:p>
        </p:txBody>
      </p:sp>
    </p:spTree>
    <p:extLst>
      <p:ext uri="{BB962C8B-B14F-4D97-AF65-F5344CB8AC3E}">
        <p14:creationId xmlns:p14="http://schemas.microsoft.com/office/powerpoint/2010/main" val="3084369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5CC4CA5-7F62-43E3-8CAF-5ECB262A2A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839" y="1579959"/>
            <a:ext cx="5194251" cy="3698081"/>
          </a:xfrm>
        </p:spPr>
      </p:pic>
      <p:sp>
        <p:nvSpPr>
          <p:cNvPr id="4" name="Title 1">
            <a:extLst>
              <a:ext uri="{FF2B5EF4-FFF2-40B4-BE49-F238E27FC236}">
                <a16:creationId xmlns:a16="http://schemas.microsoft.com/office/drawing/2014/main" id="{56DDA3B6-E90C-4869-AA3A-AEBE9AA36084}"/>
              </a:ext>
            </a:extLst>
          </p:cNvPr>
          <p:cNvSpPr>
            <a:spLocks noGrp="1"/>
          </p:cNvSpPr>
          <p:nvPr>
            <p:ph type="title"/>
          </p:nvPr>
        </p:nvSpPr>
        <p:spPr>
          <a:xfrm>
            <a:off x="838200" y="0"/>
            <a:ext cx="10515600" cy="1325563"/>
          </a:xfrm>
        </p:spPr>
        <p:txBody>
          <a:bodyPr>
            <a:normAutofit/>
          </a:bodyPr>
          <a:lstStyle/>
          <a:p>
            <a:pPr algn="ctr"/>
            <a:r>
              <a:rPr lang="en-US" sz="4000" b="1" dirty="0">
                <a:solidFill>
                  <a:srgbClr val="00B0F0"/>
                </a:solidFill>
              </a:rPr>
              <a:t>Speed and Vehicle flow vs Time</a:t>
            </a:r>
          </a:p>
        </p:txBody>
      </p:sp>
      <p:pic>
        <p:nvPicPr>
          <p:cNvPr id="8" name="Picture 7">
            <a:extLst>
              <a:ext uri="{FF2B5EF4-FFF2-40B4-BE49-F238E27FC236}">
                <a16:creationId xmlns:a16="http://schemas.microsoft.com/office/drawing/2014/main" id="{F3992FAF-CE5F-426D-B3CE-ACEEFB90B4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3640" y="1579959"/>
            <a:ext cx="5194250" cy="3698080"/>
          </a:xfrm>
          <a:prstGeom prst="rect">
            <a:avLst/>
          </a:prstGeom>
        </p:spPr>
      </p:pic>
      <p:sp>
        <p:nvSpPr>
          <p:cNvPr id="9" name="TextBox 8">
            <a:extLst>
              <a:ext uri="{FF2B5EF4-FFF2-40B4-BE49-F238E27FC236}">
                <a16:creationId xmlns:a16="http://schemas.microsoft.com/office/drawing/2014/main" id="{4030D7BA-E63A-4459-8ACF-CEF572C117A2}"/>
              </a:ext>
            </a:extLst>
          </p:cNvPr>
          <p:cNvSpPr txBox="1"/>
          <p:nvPr/>
        </p:nvSpPr>
        <p:spPr>
          <a:xfrm>
            <a:off x="1586204" y="5325982"/>
            <a:ext cx="3637280" cy="646331"/>
          </a:xfrm>
          <a:prstGeom prst="rect">
            <a:avLst/>
          </a:prstGeom>
          <a:noFill/>
        </p:spPr>
        <p:txBody>
          <a:bodyPr wrap="square" rtlCol="0">
            <a:spAutoFit/>
          </a:bodyPr>
          <a:lstStyle/>
          <a:p>
            <a:pPr algn="ctr"/>
            <a:r>
              <a:rPr lang="en-US" b="1" i="1" dirty="0"/>
              <a:t>Figure 5:  Average Speed vs Time – Dataset 2 on 04/10/2021</a:t>
            </a:r>
          </a:p>
        </p:txBody>
      </p:sp>
      <p:sp>
        <p:nvSpPr>
          <p:cNvPr id="10" name="TextBox 9">
            <a:extLst>
              <a:ext uri="{FF2B5EF4-FFF2-40B4-BE49-F238E27FC236}">
                <a16:creationId xmlns:a16="http://schemas.microsoft.com/office/drawing/2014/main" id="{23CE0EB0-0863-4808-B34E-624384FE9FEF}"/>
              </a:ext>
            </a:extLst>
          </p:cNvPr>
          <p:cNvSpPr txBox="1"/>
          <p:nvPr/>
        </p:nvSpPr>
        <p:spPr>
          <a:xfrm>
            <a:off x="7448524" y="5325982"/>
            <a:ext cx="3637280" cy="646331"/>
          </a:xfrm>
          <a:prstGeom prst="rect">
            <a:avLst/>
          </a:prstGeom>
          <a:noFill/>
        </p:spPr>
        <p:txBody>
          <a:bodyPr wrap="square" rtlCol="0">
            <a:spAutoFit/>
          </a:bodyPr>
          <a:lstStyle/>
          <a:p>
            <a:pPr algn="ctr"/>
            <a:r>
              <a:rPr lang="en-US" b="1" i="1" dirty="0"/>
              <a:t>Figure 6:  Average Vehicle flow vs Time – Dataset 2 on 04/10/2021</a:t>
            </a:r>
          </a:p>
        </p:txBody>
      </p:sp>
    </p:spTree>
    <p:extLst>
      <p:ext uri="{BB962C8B-B14F-4D97-AF65-F5344CB8AC3E}">
        <p14:creationId xmlns:p14="http://schemas.microsoft.com/office/powerpoint/2010/main" val="3479344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BEA9A3A-1332-47A2-86C9-CA97F7F76F3E}"/>
              </a:ext>
            </a:extLst>
          </p:cNvPr>
          <p:cNvSpPr>
            <a:spLocks noGrp="1"/>
          </p:cNvSpPr>
          <p:nvPr>
            <p:ph type="title"/>
          </p:nvPr>
        </p:nvSpPr>
        <p:spPr>
          <a:xfrm>
            <a:off x="838200" y="-2092"/>
            <a:ext cx="10515600" cy="1325563"/>
          </a:xfrm>
        </p:spPr>
        <p:txBody>
          <a:bodyPr>
            <a:normAutofit/>
          </a:bodyPr>
          <a:lstStyle/>
          <a:p>
            <a:pPr algn="ctr"/>
            <a:r>
              <a:rPr lang="en-US" sz="4000" b="1" dirty="0">
                <a:solidFill>
                  <a:srgbClr val="00B0F0"/>
                </a:solidFill>
              </a:rPr>
              <a:t>LSTM Model</a:t>
            </a:r>
          </a:p>
        </p:txBody>
      </p:sp>
      <p:pic>
        <p:nvPicPr>
          <p:cNvPr id="10" name="Picture 9">
            <a:extLst>
              <a:ext uri="{FF2B5EF4-FFF2-40B4-BE49-F238E27FC236}">
                <a16:creationId xmlns:a16="http://schemas.microsoft.com/office/drawing/2014/main" id="{8C32A1F4-336E-4C1A-85B1-76C4B6740ECB}"/>
              </a:ext>
            </a:extLst>
          </p:cNvPr>
          <p:cNvPicPr>
            <a:picLocks noChangeAspect="1"/>
          </p:cNvPicPr>
          <p:nvPr/>
        </p:nvPicPr>
        <p:blipFill rotWithShape="1">
          <a:blip r:embed="rId2">
            <a:extLst>
              <a:ext uri="{28A0092B-C50C-407E-A947-70E740481C1C}">
                <a14:useLocalDpi xmlns:a14="http://schemas.microsoft.com/office/drawing/2010/main" val="0"/>
              </a:ext>
            </a:extLst>
          </a:blip>
          <a:srcRect l="8787" r="7912"/>
          <a:stretch/>
        </p:blipFill>
        <p:spPr>
          <a:xfrm>
            <a:off x="5888451" y="1439122"/>
            <a:ext cx="5852834" cy="1883495"/>
          </a:xfrm>
          <a:prstGeom prst="rect">
            <a:avLst/>
          </a:prstGeom>
          <a:solidFill>
            <a:schemeClr val="bg1"/>
          </a:solidFill>
          <a:ln>
            <a:solidFill>
              <a:schemeClr val="tx1"/>
            </a:solidFill>
          </a:ln>
        </p:spPr>
      </p:pic>
      <p:sp>
        <p:nvSpPr>
          <p:cNvPr id="11" name="Content Placeholder 2">
            <a:extLst>
              <a:ext uri="{FF2B5EF4-FFF2-40B4-BE49-F238E27FC236}">
                <a16:creationId xmlns:a16="http://schemas.microsoft.com/office/drawing/2014/main" id="{A7990EA6-A2DF-4E33-85F5-8AF0B3E0503E}"/>
              </a:ext>
            </a:extLst>
          </p:cNvPr>
          <p:cNvSpPr>
            <a:spLocks noGrp="1"/>
          </p:cNvSpPr>
          <p:nvPr>
            <p:ph idx="1"/>
          </p:nvPr>
        </p:nvSpPr>
        <p:spPr>
          <a:xfrm>
            <a:off x="838199" y="1825625"/>
            <a:ext cx="4719221" cy="4351338"/>
          </a:xfrm>
        </p:spPr>
        <p:txBody>
          <a:bodyPr>
            <a:normAutofit/>
          </a:bodyPr>
          <a:lstStyle/>
          <a:p>
            <a:pPr algn="just"/>
            <a:r>
              <a:rPr lang="en-US" sz="2400" dirty="0"/>
              <a:t>Long Short Term Memory networks (LSTM)are a special kind of RNN.</a:t>
            </a:r>
          </a:p>
          <a:p>
            <a:pPr algn="just"/>
            <a:endParaRPr lang="en-US" sz="2400" dirty="0"/>
          </a:p>
          <a:p>
            <a:pPr algn="just"/>
            <a:r>
              <a:rPr lang="en-US" sz="2400" dirty="0"/>
              <a:t>Example of language recognition model:</a:t>
            </a:r>
          </a:p>
          <a:p>
            <a:pPr lvl="1" algn="just">
              <a:buFont typeface="Wingdings" panose="05000000000000000000" pitchFamily="2" charset="2"/>
              <a:buChar char="ü"/>
            </a:pPr>
            <a:r>
              <a:rPr lang="en-US" sz="2000" dirty="0"/>
              <a:t>“the clouds are in the </a:t>
            </a:r>
            <a:r>
              <a:rPr lang="en-US" sz="2000" b="1" i="1" dirty="0">
                <a:solidFill>
                  <a:schemeClr val="accent5">
                    <a:lumMod val="50000"/>
                  </a:schemeClr>
                </a:solidFill>
              </a:rPr>
              <a:t>sky</a:t>
            </a:r>
            <a:r>
              <a:rPr lang="en-US" sz="2000" dirty="0"/>
              <a:t>”</a:t>
            </a:r>
          </a:p>
          <a:p>
            <a:pPr lvl="1" algn="just">
              <a:buFont typeface="Wingdings" panose="05000000000000000000" pitchFamily="2" charset="2"/>
              <a:buChar char="ü"/>
            </a:pPr>
            <a:r>
              <a:rPr lang="en-US" sz="2000" dirty="0"/>
              <a:t>“I grew up in France… I speak fluent </a:t>
            </a:r>
            <a:r>
              <a:rPr lang="en-US" sz="2000" b="1" i="1" dirty="0">
                <a:solidFill>
                  <a:schemeClr val="accent5">
                    <a:lumMod val="50000"/>
                  </a:schemeClr>
                </a:solidFill>
              </a:rPr>
              <a:t>French.</a:t>
            </a:r>
            <a:r>
              <a:rPr lang="en-US" sz="2000" dirty="0"/>
              <a:t>” </a:t>
            </a:r>
          </a:p>
          <a:p>
            <a:pPr lvl="1" algn="just">
              <a:buFont typeface="Wingdings" panose="05000000000000000000" pitchFamily="2" charset="2"/>
              <a:buChar char="ü"/>
            </a:pPr>
            <a:endParaRPr lang="en-US" sz="2000" dirty="0"/>
          </a:p>
          <a:p>
            <a:pPr lvl="1" algn="just"/>
            <a:endParaRPr lang="en-US" dirty="0"/>
          </a:p>
        </p:txBody>
      </p:sp>
      <p:pic>
        <p:nvPicPr>
          <p:cNvPr id="13" name="Picture 12">
            <a:extLst>
              <a:ext uri="{FF2B5EF4-FFF2-40B4-BE49-F238E27FC236}">
                <a16:creationId xmlns:a16="http://schemas.microsoft.com/office/drawing/2014/main" id="{F1F45FD4-76F0-4787-AB6A-705084DAAA76}"/>
              </a:ext>
            </a:extLst>
          </p:cNvPr>
          <p:cNvPicPr>
            <a:picLocks noChangeAspect="1"/>
          </p:cNvPicPr>
          <p:nvPr/>
        </p:nvPicPr>
        <p:blipFill rotWithShape="1">
          <a:blip r:embed="rId3">
            <a:extLst>
              <a:ext uri="{28A0092B-C50C-407E-A947-70E740481C1C}">
                <a14:useLocalDpi xmlns:a14="http://schemas.microsoft.com/office/drawing/2010/main" val="0"/>
              </a:ext>
            </a:extLst>
          </a:blip>
          <a:srcRect l="8907" r="9318" b="8692"/>
          <a:stretch/>
        </p:blipFill>
        <p:spPr>
          <a:xfrm>
            <a:off x="5782523" y="3885894"/>
            <a:ext cx="6085221" cy="2410729"/>
          </a:xfrm>
          <a:prstGeom prst="rect">
            <a:avLst/>
          </a:prstGeom>
          <a:ln>
            <a:solidFill>
              <a:schemeClr val="tx1"/>
            </a:solidFill>
          </a:ln>
        </p:spPr>
      </p:pic>
      <p:sp>
        <p:nvSpPr>
          <p:cNvPr id="6" name="TextBox 5">
            <a:extLst>
              <a:ext uri="{FF2B5EF4-FFF2-40B4-BE49-F238E27FC236}">
                <a16:creationId xmlns:a16="http://schemas.microsoft.com/office/drawing/2014/main" id="{3449735B-9999-430F-A3A2-EBFFA54B07A3}"/>
              </a:ext>
            </a:extLst>
          </p:cNvPr>
          <p:cNvSpPr txBox="1"/>
          <p:nvPr/>
        </p:nvSpPr>
        <p:spPr>
          <a:xfrm>
            <a:off x="7477733" y="3366107"/>
            <a:ext cx="2937510" cy="338554"/>
          </a:xfrm>
          <a:prstGeom prst="rect">
            <a:avLst/>
          </a:prstGeom>
          <a:noFill/>
        </p:spPr>
        <p:txBody>
          <a:bodyPr wrap="square" rtlCol="0">
            <a:spAutoFit/>
          </a:bodyPr>
          <a:lstStyle/>
          <a:p>
            <a:pPr algn="ctr"/>
            <a:r>
              <a:rPr lang="en-US" sz="1600" b="1" i="1" dirty="0"/>
              <a:t>Figure 7: RNN Model</a:t>
            </a:r>
          </a:p>
        </p:txBody>
      </p:sp>
      <p:sp>
        <p:nvSpPr>
          <p:cNvPr id="7" name="TextBox 6">
            <a:extLst>
              <a:ext uri="{FF2B5EF4-FFF2-40B4-BE49-F238E27FC236}">
                <a16:creationId xmlns:a16="http://schemas.microsoft.com/office/drawing/2014/main" id="{ECBC1A67-557A-43CC-B2B7-8DAAE28FD140}"/>
              </a:ext>
            </a:extLst>
          </p:cNvPr>
          <p:cNvSpPr txBox="1"/>
          <p:nvPr/>
        </p:nvSpPr>
        <p:spPr>
          <a:xfrm>
            <a:off x="7545827" y="6308579"/>
            <a:ext cx="2937510" cy="338554"/>
          </a:xfrm>
          <a:prstGeom prst="rect">
            <a:avLst/>
          </a:prstGeom>
          <a:noFill/>
        </p:spPr>
        <p:txBody>
          <a:bodyPr wrap="square" rtlCol="0">
            <a:spAutoFit/>
          </a:bodyPr>
          <a:lstStyle/>
          <a:p>
            <a:pPr algn="ctr"/>
            <a:r>
              <a:rPr lang="en-US" sz="1600" b="1" i="1" dirty="0"/>
              <a:t>Figure 8: LSTM Model</a:t>
            </a:r>
          </a:p>
        </p:txBody>
      </p:sp>
    </p:spTree>
    <p:extLst>
      <p:ext uri="{BB962C8B-B14F-4D97-AF65-F5344CB8AC3E}">
        <p14:creationId xmlns:p14="http://schemas.microsoft.com/office/powerpoint/2010/main" val="1795568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BEA9A3A-1332-47A2-86C9-CA97F7F76F3E}"/>
              </a:ext>
            </a:extLst>
          </p:cNvPr>
          <p:cNvSpPr>
            <a:spLocks noGrp="1"/>
          </p:cNvSpPr>
          <p:nvPr>
            <p:ph type="title"/>
          </p:nvPr>
        </p:nvSpPr>
        <p:spPr>
          <a:xfrm>
            <a:off x="838200" y="-2092"/>
            <a:ext cx="10515600" cy="1325563"/>
          </a:xfrm>
        </p:spPr>
        <p:txBody>
          <a:bodyPr>
            <a:normAutofit/>
          </a:bodyPr>
          <a:lstStyle/>
          <a:p>
            <a:pPr algn="ctr"/>
            <a:r>
              <a:rPr lang="en-US" sz="4000" b="1" dirty="0">
                <a:solidFill>
                  <a:srgbClr val="00B0F0"/>
                </a:solidFill>
              </a:rPr>
              <a:t>LSTM Model</a:t>
            </a:r>
          </a:p>
        </p:txBody>
      </p:sp>
      <p:sp>
        <p:nvSpPr>
          <p:cNvPr id="6" name="TextBox 5">
            <a:extLst>
              <a:ext uri="{FF2B5EF4-FFF2-40B4-BE49-F238E27FC236}">
                <a16:creationId xmlns:a16="http://schemas.microsoft.com/office/drawing/2014/main" id="{3449735B-9999-430F-A3A2-EBFFA54B07A3}"/>
              </a:ext>
            </a:extLst>
          </p:cNvPr>
          <p:cNvSpPr txBox="1"/>
          <p:nvPr/>
        </p:nvSpPr>
        <p:spPr>
          <a:xfrm>
            <a:off x="1805576" y="3494713"/>
            <a:ext cx="2937510" cy="338554"/>
          </a:xfrm>
          <a:prstGeom prst="rect">
            <a:avLst/>
          </a:prstGeom>
          <a:noFill/>
        </p:spPr>
        <p:txBody>
          <a:bodyPr wrap="square" rtlCol="0">
            <a:spAutoFit/>
          </a:bodyPr>
          <a:lstStyle/>
          <a:p>
            <a:pPr algn="ctr"/>
            <a:r>
              <a:rPr lang="en-US" sz="1600" b="1" i="1" dirty="0"/>
              <a:t>Figure 9: Memory cell</a:t>
            </a:r>
          </a:p>
        </p:txBody>
      </p:sp>
      <p:sp>
        <p:nvSpPr>
          <p:cNvPr id="7" name="TextBox 6">
            <a:extLst>
              <a:ext uri="{FF2B5EF4-FFF2-40B4-BE49-F238E27FC236}">
                <a16:creationId xmlns:a16="http://schemas.microsoft.com/office/drawing/2014/main" id="{ECBC1A67-557A-43CC-B2B7-8DAAE28FD140}"/>
              </a:ext>
            </a:extLst>
          </p:cNvPr>
          <p:cNvSpPr txBox="1"/>
          <p:nvPr/>
        </p:nvSpPr>
        <p:spPr>
          <a:xfrm>
            <a:off x="7792734" y="3477009"/>
            <a:ext cx="2937510" cy="338554"/>
          </a:xfrm>
          <a:prstGeom prst="rect">
            <a:avLst/>
          </a:prstGeom>
          <a:noFill/>
        </p:spPr>
        <p:txBody>
          <a:bodyPr wrap="square" rtlCol="0">
            <a:spAutoFit/>
          </a:bodyPr>
          <a:lstStyle/>
          <a:p>
            <a:pPr algn="ctr"/>
            <a:r>
              <a:rPr lang="en-US" sz="1600" b="1" i="1" dirty="0"/>
              <a:t>Figure 10: Forget gate</a:t>
            </a:r>
          </a:p>
        </p:txBody>
      </p:sp>
      <p:pic>
        <p:nvPicPr>
          <p:cNvPr id="12" name="Picture 11">
            <a:extLst>
              <a:ext uri="{FF2B5EF4-FFF2-40B4-BE49-F238E27FC236}">
                <a16:creationId xmlns:a16="http://schemas.microsoft.com/office/drawing/2014/main" id="{5D6B19A5-DAB7-439B-AA72-D9EF30C037AC}"/>
              </a:ext>
            </a:extLst>
          </p:cNvPr>
          <p:cNvPicPr>
            <a:picLocks noChangeAspect="1"/>
          </p:cNvPicPr>
          <p:nvPr/>
        </p:nvPicPr>
        <p:blipFill rotWithShape="1">
          <a:blip r:embed="rId2">
            <a:extLst>
              <a:ext uri="{28A0092B-C50C-407E-A947-70E740481C1C}">
                <a14:useLocalDpi xmlns:a14="http://schemas.microsoft.com/office/drawing/2010/main" val="0"/>
              </a:ext>
            </a:extLst>
          </a:blip>
          <a:srcRect l="5642" r="8768"/>
          <a:stretch/>
        </p:blipFill>
        <p:spPr>
          <a:xfrm>
            <a:off x="1461756" y="1100518"/>
            <a:ext cx="3440369" cy="2397284"/>
          </a:xfrm>
          <a:prstGeom prst="rect">
            <a:avLst/>
          </a:prstGeom>
          <a:ln>
            <a:solidFill>
              <a:schemeClr val="tx1"/>
            </a:solidFill>
          </a:ln>
        </p:spPr>
      </p:pic>
      <p:pic>
        <p:nvPicPr>
          <p:cNvPr id="14" name="Picture 13">
            <a:extLst>
              <a:ext uri="{FF2B5EF4-FFF2-40B4-BE49-F238E27FC236}">
                <a16:creationId xmlns:a16="http://schemas.microsoft.com/office/drawing/2014/main" id="{D528DADC-604D-41F3-8A27-DEB0AB6E06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7854" y="1100518"/>
            <a:ext cx="3847090" cy="2376491"/>
          </a:xfrm>
          <a:prstGeom prst="rect">
            <a:avLst/>
          </a:prstGeom>
          <a:ln>
            <a:solidFill>
              <a:schemeClr val="tx1"/>
            </a:solidFill>
          </a:ln>
        </p:spPr>
      </p:pic>
      <p:pic>
        <p:nvPicPr>
          <p:cNvPr id="15" name="Picture 14">
            <a:extLst>
              <a:ext uri="{FF2B5EF4-FFF2-40B4-BE49-F238E27FC236}">
                <a16:creationId xmlns:a16="http://schemas.microsoft.com/office/drawing/2014/main" id="{B15F9D78-A455-48C5-AB9A-4B2D9E3268AB}"/>
              </a:ext>
            </a:extLst>
          </p:cNvPr>
          <p:cNvPicPr>
            <a:picLocks noChangeAspect="1"/>
          </p:cNvPicPr>
          <p:nvPr/>
        </p:nvPicPr>
        <p:blipFill rotWithShape="1">
          <a:blip r:embed="rId4">
            <a:extLst>
              <a:ext uri="{28A0092B-C50C-407E-A947-70E740481C1C}">
                <a14:useLocalDpi xmlns:a14="http://schemas.microsoft.com/office/drawing/2010/main" val="0"/>
              </a:ext>
            </a:extLst>
          </a:blip>
          <a:srcRect l="9611" r="6245"/>
          <a:stretch/>
        </p:blipFill>
        <p:spPr>
          <a:xfrm>
            <a:off x="1461757" y="3932495"/>
            <a:ext cx="3625148" cy="2525738"/>
          </a:xfrm>
          <a:prstGeom prst="rect">
            <a:avLst/>
          </a:prstGeom>
          <a:ln>
            <a:solidFill>
              <a:schemeClr val="tx1"/>
            </a:solidFill>
          </a:ln>
        </p:spPr>
      </p:pic>
      <p:sp>
        <p:nvSpPr>
          <p:cNvPr id="16" name="TextBox 15">
            <a:extLst>
              <a:ext uri="{FF2B5EF4-FFF2-40B4-BE49-F238E27FC236}">
                <a16:creationId xmlns:a16="http://schemas.microsoft.com/office/drawing/2014/main" id="{0DAE9F02-CAF5-4FCA-970E-BDF8025B3B86}"/>
              </a:ext>
            </a:extLst>
          </p:cNvPr>
          <p:cNvSpPr txBox="1"/>
          <p:nvPr/>
        </p:nvSpPr>
        <p:spPr>
          <a:xfrm>
            <a:off x="1752309" y="6452055"/>
            <a:ext cx="2937510" cy="338554"/>
          </a:xfrm>
          <a:prstGeom prst="rect">
            <a:avLst/>
          </a:prstGeom>
          <a:noFill/>
        </p:spPr>
        <p:txBody>
          <a:bodyPr wrap="square" rtlCol="0">
            <a:spAutoFit/>
          </a:bodyPr>
          <a:lstStyle/>
          <a:p>
            <a:pPr algn="ctr"/>
            <a:r>
              <a:rPr lang="en-US" sz="1600" b="1" i="1" dirty="0"/>
              <a:t>Figure 11: Input gate</a:t>
            </a:r>
          </a:p>
        </p:txBody>
      </p:sp>
      <p:pic>
        <p:nvPicPr>
          <p:cNvPr id="17" name="Picture 16">
            <a:extLst>
              <a:ext uri="{FF2B5EF4-FFF2-40B4-BE49-F238E27FC236}">
                <a16:creationId xmlns:a16="http://schemas.microsoft.com/office/drawing/2014/main" id="{7EB14776-0BFA-4FF9-A64D-2CEC14F56996}"/>
              </a:ext>
            </a:extLst>
          </p:cNvPr>
          <p:cNvPicPr>
            <a:picLocks noChangeAspect="1"/>
          </p:cNvPicPr>
          <p:nvPr/>
        </p:nvPicPr>
        <p:blipFill rotWithShape="1">
          <a:blip r:embed="rId5">
            <a:extLst>
              <a:ext uri="{28A0092B-C50C-407E-A947-70E740481C1C}">
                <a14:useLocalDpi xmlns:a14="http://schemas.microsoft.com/office/drawing/2010/main" val="0"/>
              </a:ext>
            </a:extLst>
          </a:blip>
          <a:srcRect l="11369" t="6706" r="7661" b="3829"/>
          <a:stretch/>
        </p:blipFill>
        <p:spPr>
          <a:xfrm>
            <a:off x="7386222" y="3916420"/>
            <a:ext cx="3764132" cy="2539060"/>
          </a:xfrm>
          <a:prstGeom prst="rect">
            <a:avLst/>
          </a:prstGeom>
          <a:ln>
            <a:solidFill>
              <a:schemeClr val="tx1"/>
            </a:solidFill>
          </a:ln>
        </p:spPr>
      </p:pic>
      <p:sp>
        <p:nvSpPr>
          <p:cNvPr id="18" name="TextBox 17">
            <a:extLst>
              <a:ext uri="{FF2B5EF4-FFF2-40B4-BE49-F238E27FC236}">
                <a16:creationId xmlns:a16="http://schemas.microsoft.com/office/drawing/2014/main" id="{F4BBAB98-84FF-466C-99F2-D381DFE4F08B}"/>
              </a:ext>
            </a:extLst>
          </p:cNvPr>
          <p:cNvSpPr txBox="1"/>
          <p:nvPr/>
        </p:nvSpPr>
        <p:spPr>
          <a:xfrm>
            <a:off x="8012546" y="6452055"/>
            <a:ext cx="2937510" cy="338554"/>
          </a:xfrm>
          <a:prstGeom prst="rect">
            <a:avLst/>
          </a:prstGeom>
          <a:noFill/>
        </p:spPr>
        <p:txBody>
          <a:bodyPr wrap="square" rtlCol="0">
            <a:spAutoFit/>
          </a:bodyPr>
          <a:lstStyle/>
          <a:p>
            <a:pPr algn="ctr"/>
            <a:r>
              <a:rPr lang="en-US" sz="1600" b="1" i="1" dirty="0"/>
              <a:t>Figure 12: Output gate</a:t>
            </a:r>
          </a:p>
        </p:txBody>
      </p:sp>
    </p:spTree>
    <p:extLst>
      <p:ext uri="{BB962C8B-B14F-4D97-AF65-F5344CB8AC3E}">
        <p14:creationId xmlns:p14="http://schemas.microsoft.com/office/powerpoint/2010/main" val="3642255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D4BD391-7AA5-4CDB-9A6D-64DFC0C452B3}"/>
              </a:ext>
            </a:extLst>
          </p:cNvPr>
          <p:cNvSpPr>
            <a:spLocks noGrp="1"/>
          </p:cNvSpPr>
          <p:nvPr>
            <p:ph type="title"/>
          </p:nvPr>
        </p:nvSpPr>
        <p:spPr>
          <a:xfrm>
            <a:off x="838200" y="185681"/>
            <a:ext cx="10515600" cy="1325563"/>
          </a:xfrm>
        </p:spPr>
        <p:txBody>
          <a:bodyPr>
            <a:normAutofit/>
          </a:bodyPr>
          <a:lstStyle/>
          <a:p>
            <a:pPr algn="ctr"/>
            <a:r>
              <a:rPr lang="en-US" sz="4000" b="1" dirty="0">
                <a:solidFill>
                  <a:srgbClr val="00B0F0"/>
                </a:solidFill>
              </a:rPr>
              <a:t>Results &amp; Discussion</a:t>
            </a:r>
          </a:p>
        </p:txBody>
      </p:sp>
      <p:sp>
        <p:nvSpPr>
          <p:cNvPr id="13" name="Content Placeholder 2">
            <a:extLst>
              <a:ext uri="{FF2B5EF4-FFF2-40B4-BE49-F238E27FC236}">
                <a16:creationId xmlns:a16="http://schemas.microsoft.com/office/drawing/2014/main" id="{4FC8CBC4-E2D7-4BD9-8B61-315B7A6FDD0D}"/>
              </a:ext>
            </a:extLst>
          </p:cNvPr>
          <p:cNvSpPr txBox="1">
            <a:spLocks/>
          </p:cNvSpPr>
          <p:nvPr/>
        </p:nvSpPr>
        <p:spPr>
          <a:xfrm>
            <a:off x="838200" y="1825625"/>
            <a:ext cx="463044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19" name="Picture 18">
            <a:extLst>
              <a:ext uri="{FF2B5EF4-FFF2-40B4-BE49-F238E27FC236}">
                <a16:creationId xmlns:a16="http://schemas.microsoft.com/office/drawing/2014/main" id="{A2F49E4C-445C-46F9-A7D7-78413D5F1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8891" y="1825625"/>
            <a:ext cx="5344631" cy="3634142"/>
          </a:xfrm>
          <a:prstGeom prst="rect">
            <a:avLst/>
          </a:prstGeom>
        </p:spPr>
      </p:pic>
      <p:pic>
        <p:nvPicPr>
          <p:cNvPr id="23" name="Picture 22">
            <a:extLst>
              <a:ext uri="{FF2B5EF4-FFF2-40B4-BE49-F238E27FC236}">
                <a16:creationId xmlns:a16="http://schemas.microsoft.com/office/drawing/2014/main" id="{31A1F08A-13F9-4167-9D68-C6EFEA5E78F8}"/>
              </a:ext>
            </a:extLst>
          </p:cNvPr>
          <p:cNvPicPr>
            <a:picLocks noChangeAspect="1"/>
          </p:cNvPicPr>
          <p:nvPr/>
        </p:nvPicPr>
        <p:blipFill rotWithShape="1">
          <a:blip r:embed="rId3">
            <a:extLst>
              <a:ext uri="{28A0092B-C50C-407E-A947-70E740481C1C}">
                <a14:useLocalDpi xmlns:a14="http://schemas.microsoft.com/office/drawing/2010/main" val="0"/>
              </a:ext>
            </a:extLst>
          </a:blip>
          <a:srcRect t="7926"/>
          <a:stretch/>
        </p:blipFill>
        <p:spPr>
          <a:xfrm>
            <a:off x="277608" y="1878877"/>
            <a:ext cx="5871283" cy="3467879"/>
          </a:xfrm>
          <a:prstGeom prst="rect">
            <a:avLst/>
          </a:prstGeom>
        </p:spPr>
      </p:pic>
      <p:sp>
        <p:nvSpPr>
          <p:cNvPr id="26" name="TextBox 25">
            <a:extLst>
              <a:ext uri="{FF2B5EF4-FFF2-40B4-BE49-F238E27FC236}">
                <a16:creationId xmlns:a16="http://schemas.microsoft.com/office/drawing/2014/main" id="{731AB655-3BC6-4A32-8DDC-FBC96D91C0C4}"/>
              </a:ext>
            </a:extLst>
          </p:cNvPr>
          <p:cNvSpPr txBox="1"/>
          <p:nvPr/>
        </p:nvSpPr>
        <p:spPr>
          <a:xfrm>
            <a:off x="1781352" y="5363910"/>
            <a:ext cx="2937510" cy="584775"/>
          </a:xfrm>
          <a:prstGeom prst="rect">
            <a:avLst/>
          </a:prstGeom>
          <a:noFill/>
        </p:spPr>
        <p:txBody>
          <a:bodyPr wrap="square" rtlCol="0">
            <a:spAutoFit/>
          </a:bodyPr>
          <a:lstStyle/>
          <a:p>
            <a:pPr algn="ctr"/>
            <a:r>
              <a:rPr lang="en-US" sz="1600" b="1" i="1" dirty="0"/>
              <a:t>Figure 13: Univariate Model – Dataset 1</a:t>
            </a:r>
          </a:p>
        </p:txBody>
      </p:sp>
      <p:sp>
        <p:nvSpPr>
          <p:cNvPr id="27" name="TextBox 26">
            <a:extLst>
              <a:ext uri="{FF2B5EF4-FFF2-40B4-BE49-F238E27FC236}">
                <a16:creationId xmlns:a16="http://schemas.microsoft.com/office/drawing/2014/main" id="{D1F5E285-73D0-49EF-BB17-321B2547C113}"/>
              </a:ext>
            </a:extLst>
          </p:cNvPr>
          <p:cNvSpPr txBox="1"/>
          <p:nvPr/>
        </p:nvSpPr>
        <p:spPr>
          <a:xfrm>
            <a:off x="7473138" y="5346756"/>
            <a:ext cx="2937510" cy="584775"/>
          </a:xfrm>
          <a:prstGeom prst="rect">
            <a:avLst/>
          </a:prstGeom>
          <a:noFill/>
        </p:spPr>
        <p:txBody>
          <a:bodyPr wrap="square" rtlCol="0">
            <a:spAutoFit/>
          </a:bodyPr>
          <a:lstStyle/>
          <a:p>
            <a:pPr algn="ctr"/>
            <a:r>
              <a:rPr lang="en-US" sz="1600" b="1" i="1" dirty="0"/>
              <a:t>Figure 14: Multivariate Model – Dataset 1</a:t>
            </a:r>
          </a:p>
        </p:txBody>
      </p:sp>
    </p:spTree>
    <p:extLst>
      <p:ext uri="{BB962C8B-B14F-4D97-AF65-F5344CB8AC3E}">
        <p14:creationId xmlns:p14="http://schemas.microsoft.com/office/powerpoint/2010/main" val="2113386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0F963F-986F-4920-A6D2-0EF749C50434}"/>
              </a:ext>
            </a:extLst>
          </p:cNvPr>
          <p:cNvPicPr>
            <a:picLocks noChangeAspect="1"/>
          </p:cNvPicPr>
          <p:nvPr/>
        </p:nvPicPr>
        <p:blipFill rotWithShape="1">
          <a:blip r:embed="rId2">
            <a:extLst>
              <a:ext uri="{28A0092B-C50C-407E-A947-70E740481C1C}">
                <a14:useLocalDpi xmlns:a14="http://schemas.microsoft.com/office/drawing/2010/main" val="0"/>
              </a:ext>
            </a:extLst>
          </a:blip>
          <a:srcRect l="-2403" t="1119" r="2403" b="4273"/>
          <a:stretch/>
        </p:blipFill>
        <p:spPr>
          <a:xfrm>
            <a:off x="899651" y="1921205"/>
            <a:ext cx="5409725" cy="3332955"/>
          </a:xfrm>
          <a:prstGeom prst="rect">
            <a:avLst/>
          </a:prstGeom>
        </p:spPr>
      </p:pic>
      <p:pic>
        <p:nvPicPr>
          <p:cNvPr id="6" name="Picture 5">
            <a:extLst>
              <a:ext uri="{FF2B5EF4-FFF2-40B4-BE49-F238E27FC236}">
                <a16:creationId xmlns:a16="http://schemas.microsoft.com/office/drawing/2014/main" id="{91640DE9-B299-407C-9F4A-3A06E3D076B1}"/>
              </a:ext>
            </a:extLst>
          </p:cNvPr>
          <p:cNvPicPr>
            <a:picLocks noChangeAspect="1"/>
          </p:cNvPicPr>
          <p:nvPr/>
        </p:nvPicPr>
        <p:blipFill rotWithShape="1">
          <a:blip r:embed="rId2">
            <a:extLst>
              <a:ext uri="{28A0092B-C50C-407E-A947-70E740481C1C}">
                <a14:useLocalDpi xmlns:a14="http://schemas.microsoft.com/office/drawing/2010/main" val="0"/>
              </a:ext>
            </a:extLst>
          </a:blip>
          <a:srcRect l="-2403" t="1119" r="2403" b="4273"/>
          <a:stretch/>
        </p:blipFill>
        <p:spPr>
          <a:xfrm>
            <a:off x="6247925" y="1921205"/>
            <a:ext cx="5409723" cy="3332954"/>
          </a:xfrm>
          <a:prstGeom prst="rect">
            <a:avLst/>
          </a:prstGeom>
        </p:spPr>
      </p:pic>
      <p:sp>
        <p:nvSpPr>
          <p:cNvPr id="7" name="Title 1">
            <a:extLst>
              <a:ext uri="{FF2B5EF4-FFF2-40B4-BE49-F238E27FC236}">
                <a16:creationId xmlns:a16="http://schemas.microsoft.com/office/drawing/2014/main" id="{147C1B87-52E6-4130-90BD-451E6F8F853A}"/>
              </a:ext>
            </a:extLst>
          </p:cNvPr>
          <p:cNvSpPr>
            <a:spLocks noGrp="1"/>
          </p:cNvSpPr>
          <p:nvPr>
            <p:ph type="title"/>
          </p:nvPr>
        </p:nvSpPr>
        <p:spPr>
          <a:xfrm>
            <a:off x="838200" y="170573"/>
            <a:ext cx="10515600" cy="1325563"/>
          </a:xfrm>
        </p:spPr>
        <p:txBody>
          <a:bodyPr>
            <a:normAutofit/>
          </a:bodyPr>
          <a:lstStyle/>
          <a:p>
            <a:pPr algn="ctr"/>
            <a:r>
              <a:rPr lang="en-US" sz="4000" b="1" dirty="0">
                <a:solidFill>
                  <a:srgbClr val="00B0F0"/>
                </a:solidFill>
              </a:rPr>
              <a:t>Results &amp; Discussion</a:t>
            </a:r>
          </a:p>
        </p:txBody>
      </p:sp>
      <p:sp>
        <p:nvSpPr>
          <p:cNvPr id="10" name="TextBox 9">
            <a:extLst>
              <a:ext uri="{FF2B5EF4-FFF2-40B4-BE49-F238E27FC236}">
                <a16:creationId xmlns:a16="http://schemas.microsoft.com/office/drawing/2014/main" id="{8E033000-2338-4C13-8E5E-CF08BE4EB2AA}"/>
              </a:ext>
            </a:extLst>
          </p:cNvPr>
          <p:cNvSpPr txBox="1"/>
          <p:nvPr/>
        </p:nvSpPr>
        <p:spPr>
          <a:xfrm>
            <a:off x="2269873" y="5435481"/>
            <a:ext cx="2937510" cy="584775"/>
          </a:xfrm>
          <a:prstGeom prst="rect">
            <a:avLst/>
          </a:prstGeom>
          <a:noFill/>
        </p:spPr>
        <p:txBody>
          <a:bodyPr wrap="square" rtlCol="0">
            <a:spAutoFit/>
          </a:bodyPr>
          <a:lstStyle/>
          <a:p>
            <a:pPr algn="ctr"/>
            <a:r>
              <a:rPr lang="en-US" sz="1600" b="1" i="1" dirty="0"/>
              <a:t>Figure 15: Univariate Model – Dataset 2</a:t>
            </a:r>
          </a:p>
        </p:txBody>
      </p:sp>
      <p:sp>
        <p:nvSpPr>
          <p:cNvPr id="11" name="TextBox 10">
            <a:extLst>
              <a:ext uri="{FF2B5EF4-FFF2-40B4-BE49-F238E27FC236}">
                <a16:creationId xmlns:a16="http://schemas.microsoft.com/office/drawing/2014/main" id="{09479817-3106-4662-8D69-4FA75F0235A2}"/>
              </a:ext>
            </a:extLst>
          </p:cNvPr>
          <p:cNvSpPr txBox="1"/>
          <p:nvPr/>
        </p:nvSpPr>
        <p:spPr>
          <a:xfrm>
            <a:off x="7788106" y="5435481"/>
            <a:ext cx="2937510" cy="584775"/>
          </a:xfrm>
          <a:prstGeom prst="rect">
            <a:avLst/>
          </a:prstGeom>
          <a:noFill/>
        </p:spPr>
        <p:txBody>
          <a:bodyPr wrap="square" rtlCol="0">
            <a:spAutoFit/>
          </a:bodyPr>
          <a:lstStyle/>
          <a:p>
            <a:pPr algn="ctr"/>
            <a:r>
              <a:rPr lang="en-US" sz="1600" b="1" i="1" dirty="0"/>
              <a:t>Figure 16: Multivariate Model – Dataset 2</a:t>
            </a:r>
          </a:p>
        </p:txBody>
      </p:sp>
    </p:spTree>
    <p:extLst>
      <p:ext uri="{BB962C8B-B14F-4D97-AF65-F5344CB8AC3E}">
        <p14:creationId xmlns:p14="http://schemas.microsoft.com/office/powerpoint/2010/main" val="3335110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6EAACA3-2C34-47C2-8496-EFEA90DF63D1}"/>
              </a:ext>
            </a:extLst>
          </p:cNvPr>
          <p:cNvSpPr>
            <a:spLocks noGrp="1"/>
          </p:cNvSpPr>
          <p:nvPr>
            <p:ph type="title"/>
          </p:nvPr>
        </p:nvSpPr>
        <p:spPr>
          <a:xfrm>
            <a:off x="838199" y="107672"/>
            <a:ext cx="10515600" cy="1325563"/>
          </a:xfrm>
        </p:spPr>
        <p:txBody>
          <a:bodyPr>
            <a:normAutofit/>
          </a:bodyPr>
          <a:lstStyle/>
          <a:p>
            <a:pPr algn="ctr"/>
            <a:r>
              <a:rPr lang="en-US" sz="4000" b="1" dirty="0">
                <a:solidFill>
                  <a:srgbClr val="00B0F0"/>
                </a:solidFill>
              </a:rPr>
              <a:t>Results &amp; Discussion</a:t>
            </a:r>
          </a:p>
        </p:txBody>
      </p:sp>
      <p:graphicFrame>
        <p:nvGraphicFramePr>
          <p:cNvPr id="4" name="Table 4">
            <a:extLst>
              <a:ext uri="{FF2B5EF4-FFF2-40B4-BE49-F238E27FC236}">
                <a16:creationId xmlns:a16="http://schemas.microsoft.com/office/drawing/2014/main" id="{21410E0F-7A4C-4FAF-8375-F847A708CF60}"/>
              </a:ext>
            </a:extLst>
          </p:cNvPr>
          <p:cNvGraphicFramePr>
            <a:graphicFrameLocks noGrp="1"/>
          </p:cNvGraphicFramePr>
          <p:nvPr>
            <p:extLst>
              <p:ext uri="{D42A27DB-BD31-4B8C-83A1-F6EECF244321}">
                <p14:modId xmlns:p14="http://schemas.microsoft.com/office/powerpoint/2010/main" val="1924771616"/>
              </p:ext>
            </p:extLst>
          </p:nvPr>
        </p:nvGraphicFramePr>
        <p:xfrm>
          <a:off x="418730" y="1497599"/>
          <a:ext cx="11354539" cy="1742371"/>
        </p:xfrm>
        <a:graphic>
          <a:graphicData uri="http://schemas.openxmlformats.org/drawingml/2006/table">
            <a:tbl>
              <a:tblPr firstRow="1" bandRow="1">
                <a:tableStyleId>{9D7B26C5-4107-4FEC-AEDC-1716B250A1EF}</a:tableStyleId>
              </a:tblPr>
              <a:tblGrid>
                <a:gridCol w="2857130">
                  <a:extLst>
                    <a:ext uri="{9D8B030D-6E8A-4147-A177-3AD203B41FA5}">
                      <a16:colId xmlns:a16="http://schemas.microsoft.com/office/drawing/2014/main" val="2386462775"/>
                    </a:ext>
                  </a:extLst>
                </a:gridCol>
                <a:gridCol w="2041864">
                  <a:extLst>
                    <a:ext uri="{9D8B030D-6E8A-4147-A177-3AD203B41FA5}">
                      <a16:colId xmlns:a16="http://schemas.microsoft.com/office/drawing/2014/main" val="3292384702"/>
                    </a:ext>
                  </a:extLst>
                </a:gridCol>
                <a:gridCol w="3089429">
                  <a:extLst>
                    <a:ext uri="{9D8B030D-6E8A-4147-A177-3AD203B41FA5}">
                      <a16:colId xmlns:a16="http://schemas.microsoft.com/office/drawing/2014/main" val="101141979"/>
                    </a:ext>
                  </a:extLst>
                </a:gridCol>
                <a:gridCol w="3366116">
                  <a:extLst>
                    <a:ext uri="{9D8B030D-6E8A-4147-A177-3AD203B41FA5}">
                      <a16:colId xmlns:a16="http://schemas.microsoft.com/office/drawing/2014/main" val="1757611553"/>
                    </a:ext>
                  </a:extLst>
                </a:gridCol>
              </a:tblGrid>
              <a:tr h="332911">
                <a:tc gridSpan="4">
                  <a:txBody>
                    <a:bodyPr/>
                    <a:lstStyle/>
                    <a:p>
                      <a:pPr algn="ctr"/>
                      <a:r>
                        <a:rPr lang="en-US" sz="2400" dirty="0"/>
                        <a:t>Performance summary of LSTM model</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193839358"/>
                  </a:ext>
                </a:extLst>
              </a:tr>
              <a:tr h="451050">
                <a:tc>
                  <a:txBody>
                    <a:bodyPr/>
                    <a:lstStyle/>
                    <a:p>
                      <a:pPr algn="ctr"/>
                      <a:r>
                        <a:rPr lang="en-US" b="1" i="1" dirty="0"/>
                        <a:t>Site</a:t>
                      </a:r>
                    </a:p>
                  </a:txBody>
                  <a:tcPr/>
                </a:tc>
                <a:tc>
                  <a:txBody>
                    <a:bodyPr/>
                    <a:lstStyle/>
                    <a:p>
                      <a:pPr algn="ctr"/>
                      <a:r>
                        <a:rPr lang="en-US" b="1" i="1" dirty="0"/>
                        <a:t>Mean speed(mph)</a:t>
                      </a:r>
                    </a:p>
                  </a:txBody>
                  <a:tcPr/>
                </a:tc>
                <a:tc>
                  <a:txBody>
                    <a:bodyPr/>
                    <a:lstStyle/>
                    <a:p>
                      <a:pPr algn="ctr"/>
                      <a:r>
                        <a:rPr lang="en-US" b="1" i="1" dirty="0"/>
                        <a:t>Univariate model accuracy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i="1" dirty="0"/>
                        <a:t>Multivariate model accuracy (%)</a:t>
                      </a:r>
                    </a:p>
                  </a:txBody>
                  <a:tcPr/>
                </a:tc>
                <a:extLst>
                  <a:ext uri="{0D108BD9-81ED-4DB2-BD59-A6C34878D82A}">
                    <a16:rowId xmlns:a16="http://schemas.microsoft.com/office/drawing/2014/main" val="679049208"/>
                  </a:ext>
                </a:extLst>
              </a:tr>
              <a:tr h="434627">
                <a:tc>
                  <a:txBody>
                    <a:bodyPr/>
                    <a:lstStyle/>
                    <a:p>
                      <a:r>
                        <a:rPr lang="en-US" dirty="0"/>
                        <a:t>Los Angeles(Dataset1)</a:t>
                      </a:r>
                    </a:p>
                  </a:txBody>
                  <a:tcPr/>
                </a:tc>
                <a:tc>
                  <a:txBody>
                    <a:bodyPr/>
                    <a:lstStyle/>
                    <a:p>
                      <a:pPr algn="ctr"/>
                      <a:r>
                        <a:rPr lang="en-US" dirty="0"/>
                        <a:t>72.17</a:t>
                      </a:r>
                    </a:p>
                  </a:txBody>
                  <a:tcPr/>
                </a:tc>
                <a:tc>
                  <a:txBody>
                    <a:bodyPr/>
                    <a:lstStyle/>
                    <a:p>
                      <a:pPr algn="ctr"/>
                      <a:r>
                        <a:rPr lang="en-US" dirty="0"/>
                        <a:t>98.42</a:t>
                      </a:r>
                    </a:p>
                  </a:txBody>
                  <a:tcPr/>
                </a:tc>
                <a:tc>
                  <a:txBody>
                    <a:bodyPr/>
                    <a:lstStyle/>
                    <a:p>
                      <a:pPr algn="ctr"/>
                      <a:r>
                        <a:rPr lang="en-US" dirty="0"/>
                        <a:t>98.38</a:t>
                      </a:r>
                    </a:p>
                  </a:txBody>
                  <a:tcPr/>
                </a:tc>
                <a:extLst>
                  <a:ext uri="{0D108BD9-81ED-4DB2-BD59-A6C34878D82A}">
                    <a16:rowId xmlns:a16="http://schemas.microsoft.com/office/drawing/2014/main" val="3141422104"/>
                  </a:ext>
                </a:extLst>
              </a:tr>
              <a:tr h="399494">
                <a:tc>
                  <a:txBody>
                    <a:bodyPr/>
                    <a:lstStyle/>
                    <a:p>
                      <a:r>
                        <a:rPr lang="en-US" sz="1800" b="0" i="0" u="none" strike="noStrike" dirty="0">
                          <a:solidFill>
                            <a:srgbClr val="000000"/>
                          </a:solidFill>
                          <a:effectLst/>
                          <a:latin typeface="+mn-lt"/>
                        </a:rPr>
                        <a:t>City of Buena Park(Dataset2)</a:t>
                      </a:r>
                      <a:endParaRPr lang="en-US" dirty="0"/>
                    </a:p>
                  </a:txBody>
                  <a:tcPr/>
                </a:tc>
                <a:tc>
                  <a:txBody>
                    <a:bodyPr/>
                    <a:lstStyle/>
                    <a:p>
                      <a:pPr algn="ctr"/>
                      <a:r>
                        <a:rPr lang="en-US" dirty="0"/>
                        <a:t>24.22</a:t>
                      </a:r>
                    </a:p>
                  </a:txBody>
                  <a:tcPr/>
                </a:tc>
                <a:tc>
                  <a:txBody>
                    <a:bodyPr/>
                    <a:lstStyle/>
                    <a:p>
                      <a:pPr algn="ctr"/>
                      <a:r>
                        <a:rPr lang="en-US" dirty="0"/>
                        <a:t>94.22</a:t>
                      </a:r>
                    </a:p>
                  </a:txBody>
                  <a:tcPr/>
                </a:tc>
                <a:tc>
                  <a:txBody>
                    <a:bodyPr/>
                    <a:lstStyle/>
                    <a:p>
                      <a:pPr algn="ctr"/>
                      <a:r>
                        <a:rPr lang="en-US" dirty="0"/>
                        <a:t>95.62</a:t>
                      </a:r>
                    </a:p>
                  </a:txBody>
                  <a:tcPr/>
                </a:tc>
                <a:extLst>
                  <a:ext uri="{0D108BD9-81ED-4DB2-BD59-A6C34878D82A}">
                    <a16:rowId xmlns:a16="http://schemas.microsoft.com/office/drawing/2014/main" val="2805087922"/>
                  </a:ext>
                </a:extLst>
              </a:tr>
            </a:tbl>
          </a:graphicData>
        </a:graphic>
      </p:graphicFrame>
      <p:sp>
        <p:nvSpPr>
          <p:cNvPr id="5" name="Content Placeholder 2">
            <a:extLst>
              <a:ext uri="{FF2B5EF4-FFF2-40B4-BE49-F238E27FC236}">
                <a16:creationId xmlns:a16="http://schemas.microsoft.com/office/drawing/2014/main" id="{BED2D78D-DEC0-49B2-8AD9-44E461B87B35}"/>
              </a:ext>
            </a:extLst>
          </p:cNvPr>
          <p:cNvSpPr txBox="1">
            <a:spLocks/>
          </p:cNvSpPr>
          <p:nvPr/>
        </p:nvSpPr>
        <p:spPr>
          <a:xfrm>
            <a:off x="838200" y="3428999"/>
            <a:ext cx="10515600" cy="2747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Content Placeholder 2">
            <a:extLst>
              <a:ext uri="{FF2B5EF4-FFF2-40B4-BE49-F238E27FC236}">
                <a16:creationId xmlns:a16="http://schemas.microsoft.com/office/drawing/2014/main" id="{2B924BC9-C995-42C5-94C1-1CBE6D4DC278}"/>
              </a:ext>
            </a:extLst>
          </p:cNvPr>
          <p:cNvSpPr txBox="1">
            <a:spLocks/>
          </p:cNvSpPr>
          <p:nvPr/>
        </p:nvSpPr>
        <p:spPr>
          <a:xfrm>
            <a:off x="418730" y="3428999"/>
            <a:ext cx="11354539" cy="27479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400" dirty="0"/>
              <a:t>There is little correlation between flow rate and speed during incident of congestion</a:t>
            </a:r>
          </a:p>
          <a:p>
            <a:pPr>
              <a:lnSpc>
                <a:spcPct val="100000"/>
              </a:lnSpc>
            </a:pPr>
            <a:r>
              <a:rPr lang="en-US" sz="2400" dirty="0"/>
              <a:t>LSTM methods connected to IoT speed sensors provide a powerful and accurate method for traffic speed prediction in smart cities over short timescales.</a:t>
            </a:r>
          </a:p>
          <a:p>
            <a:pPr>
              <a:lnSpc>
                <a:spcPct val="100000"/>
              </a:lnSpc>
            </a:pPr>
            <a:r>
              <a:rPr lang="en-US" sz="2400" dirty="0"/>
              <a:t>Variation in accuracy depending on type of the road network.</a:t>
            </a:r>
          </a:p>
          <a:p>
            <a:pPr>
              <a:lnSpc>
                <a:spcPct val="100000"/>
              </a:lnSpc>
            </a:pPr>
            <a:r>
              <a:rPr lang="en-US" sz="2400" dirty="0"/>
              <a:t>Similar results seen between the univariate and multivariate models show that the multivariate model does not add any significant contribution to prediction accuracy</a:t>
            </a:r>
          </a:p>
        </p:txBody>
      </p:sp>
    </p:spTree>
    <p:extLst>
      <p:ext uri="{BB962C8B-B14F-4D97-AF65-F5344CB8AC3E}">
        <p14:creationId xmlns:p14="http://schemas.microsoft.com/office/powerpoint/2010/main" val="2196589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3F130A-1EA1-4388-BA98-80924D683FD0}"/>
              </a:ext>
            </a:extLst>
          </p:cNvPr>
          <p:cNvSpPr>
            <a:spLocks noGrp="1"/>
          </p:cNvSpPr>
          <p:nvPr>
            <p:ph idx="1"/>
          </p:nvPr>
        </p:nvSpPr>
        <p:spPr/>
        <p:txBody>
          <a:bodyPr/>
          <a:lstStyle/>
          <a:p>
            <a:r>
              <a:rPr lang="en-IN" sz="2400" dirty="0"/>
              <a:t>To further improve model, increase length of time horizon for traffic speed prediction.</a:t>
            </a:r>
          </a:p>
          <a:p>
            <a:endParaRPr lang="en-IN" sz="2400" dirty="0"/>
          </a:p>
          <a:p>
            <a:r>
              <a:rPr lang="en-IN" sz="2400" dirty="0"/>
              <a:t>To </a:t>
            </a:r>
            <a:r>
              <a:rPr lang="en-US" sz="2400" dirty="0"/>
              <a:t>inclusion of larger, more varied data sets and extend the work for congestion prediction.</a:t>
            </a:r>
          </a:p>
          <a:p>
            <a:endParaRPr lang="en-US" sz="2400" dirty="0"/>
          </a:p>
          <a:p>
            <a:r>
              <a:rPr lang="en-US" sz="2400" dirty="0"/>
              <a:t>Advanced model in this field could lead towards intelligent systems for congestion reduction through the suggestion of alternative routes, greatly aiding transport planning in future smart, sustainable cities.</a:t>
            </a:r>
            <a:endParaRPr lang="en-IN" sz="2400" dirty="0"/>
          </a:p>
          <a:p>
            <a:endParaRPr lang="en-IN" dirty="0"/>
          </a:p>
          <a:p>
            <a:endParaRPr lang="en-US" dirty="0"/>
          </a:p>
        </p:txBody>
      </p:sp>
      <p:sp>
        <p:nvSpPr>
          <p:cNvPr id="4" name="Title 1">
            <a:extLst>
              <a:ext uri="{FF2B5EF4-FFF2-40B4-BE49-F238E27FC236}">
                <a16:creationId xmlns:a16="http://schemas.microsoft.com/office/drawing/2014/main" id="{246E9901-74DF-4B29-95EC-93629E9EF445}"/>
              </a:ext>
            </a:extLst>
          </p:cNvPr>
          <p:cNvSpPr>
            <a:spLocks noGrp="1"/>
          </p:cNvSpPr>
          <p:nvPr>
            <p:ph type="title"/>
          </p:nvPr>
        </p:nvSpPr>
        <p:spPr>
          <a:xfrm>
            <a:off x="838200" y="365125"/>
            <a:ext cx="10515600" cy="1325563"/>
          </a:xfrm>
        </p:spPr>
        <p:txBody>
          <a:bodyPr>
            <a:normAutofit/>
          </a:bodyPr>
          <a:lstStyle/>
          <a:p>
            <a:pPr algn="ctr"/>
            <a:r>
              <a:rPr lang="en-US" sz="4000" b="1" dirty="0">
                <a:solidFill>
                  <a:srgbClr val="00B0F0"/>
                </a:solidFill>
              </a:rPr>
              <a:t>Limitations and Future Scope</a:t>
            </a:r>
          </a:p>
        </p:txBody>
      </p:sp>
    </p:spTree>
    <p:extLst>
      <p:ext uri="{BB962C8B-B14F-4D97-AF65-F5344CB8AC3E}">
        <p14:creationId xmlns:p14="http://schemas.microsoft.com/office/powerpoint/2010/main" val="2897405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97" y="312875"/>
            <a:ext cx="10515600" cy="692966"/>
          </a:xfrm>
        </p:spPr>
        <p:txBody>
          <a:bodyPr>
            <a:normAutofit/>
          </a:bodyPr>
          <a:lstStyle/>
          <a:p>
            <a:pPr algn="ctr"/>
            <a:r>
              <a:rPr lang="en-IN" sz="3600" b="1" dirty="0">
                <a:solidFill>
                  <a:srgbClr val="00B0F0"/>
                </a:solidFill>
              </a:rPr>
              <a:t>References</a:t>
            </a:r>
          </a:p>
        </p:txBody>
      </p:sp>
      <p:sp>
        <p:nvSpPr>
          <p:cNvPr id="3" name="Content Placeholder 2"/>
          <p:cNvSpPr>
            <a:spLocks noGrp="1"/>
          </p:cNvSpPr>
          <p:nvPr>
            <p:ph idx="1"/>
          </p:nvPr>
        </p:nvSpPr>
        <p:spPr>
          <a:xfrm>
            <a:off x="838200" y="1201783"/>
            <a:ext cx="10515600" cy="4975180"/>
          </a:xfrm>
        </p:spPr>
        <p:txBody>
          <a:bodyPr>
            <a:normAutofit/>
          </a:bodyPr>
          <a:lstStyle/>
          <a:p>
            <a:pPr marL="0" indent="0" algn="just">
              <a:lnSpc>
                <a:spcPct val="100000"/>
              </a:lnSpc>
              <a:buNone/>
            </a:pPr>
            <a:r>
              <a:rPr lang="en-IN" sz="2400" dirty="0"/>
              <a:t>[1] </a:t>
            </a:r>
            <a:r>
              <a:rPr lang="en-IN" sz="2400" dirty="0" err="1"/>
              <a:t>Majumdar</a:t>
            </a:r>
            <a:r>
              <a:rPr lang="en-IN" sz="2400" dirty="0"/>
              <a:t>, S., </a:t>
            </a:r>
            <a:r>
              <a:rPr lang="en-IN" sz="2400" dirty="0" err="1"/>
              <a:t>Subhani</a:t>
            </a:r>
            <a:r>
              <a:rPr lang="en-IN" sz="2400" dirty="0"/>
              <a:t>, M.M., </a:t>
            </a:r>
            <a:r>
              <a:rPr lang="en-IN" sz="2400" dirty="0" err="1"/>
              <a:t>Roullier</a:t>
            </a:r>
            <a:r>
              <a:rPr lang="en-IN" sz="2400" dirty="0"/>
              <a:t>, B., </a:t>
            </a:r>
            <a:r>
              <a:rPr lang="en-IN" sz="2400" dirty="0" err="1"/>
              <a:t>Anjum</a:t>
            </a:r>
            <a:r>
              <a:rPr lang="en-IN" sz="2400" dirty="0"/>
              <a:t>, A. and Zhu, R.,(2021). Congestion prediction for smart sustainable cities using </a:t>
            </a:r>
            <a:r>
              <a:rPr lang="en-IN" sz="2400" dirty="0" err="1"/>
              <a:t>IoT</a:t>
            </a:r>
            <a:r>
              <a:rPr lang="en-IN" sz="2400" dirty="0"/>
              <a:t> and machine learning approaches. </a:t>
            </a:r>
            <a:r>
              <a:rPr lang="en-IN" sz="2400" i="1" dirty="0"/>
              <a:t>Sustainable Cities and Society</a:t>
            </a:r>
            <a:r>
              <a:rPr lang="en-IN" sz="2400" dirty="0"/>
              <a:t>, </a:t>
            </a:r>
            <a:r>
              <a:rPr lang="en-IN" sz="2400" i="1" dirty="0"/>
              <a:t>64</a:t>
            </a:r>
            <a:r>
              <a:rPr lang="en-IN" sz="2400" dirty="0"/>
              <a:t>, p.102500.</a:t>
            </a:r>
          </a:p>
          <a:p>
            <a:pPr marL="0" indent="0" algn="just">
              <a:lnSpc>
                <a:spcPct val="100000"/>
              </a:lnSpc>
              <a:buNone/>
            </a:pPr>
            <a:r>
              <a:rPr lang="en-IN" sz="2400" dirty="0"/>
              <a:t>[2] Jiang, H., Zou, Y., Zhang, S., Tang, J. and Wang, Y., (2016). Short-term speed prediction using remote microwave sensor data: machine learning versus statistical model. </a:t>
            </a:r>
            <a:r>
              <a:rPr lang="en-IN" sz="2400" i="1" dirty="0"/>
              <a:t>Mathematical Problems in Engineering</a:t>
            </a:r>
            <a:r>
              <a:rPr lang="en-IN" sz="2400" dirty="0"/>
              <a:t>.</a:t>
            </a:r>
          </a:p>
          <a:p>
            <a:pPr marL="0" indent="0" algn="just">
              <a:lnSpc>
                <a:spcPct val="100000"/>
              </a:lnSpc>
              <a:buNone/>
            </a:pPr>
            <a:r>
              <a:rPr lang="en-IN" sz="2400" dirty="0"/>
              <a:t>[3] </a:t>
            </a:r>
            <a:r>
              <a:rPr lang="en-US" sz="2400" b="0" i="0" dirty="0">
                <a:solidFill>
                  <a:srgbClr val="222222"/>
                </a:solidFill>
                <a:effectLst/>
              </a:rPr>
              <a:t>Al-</a:t>
            </a:r>
            <a:r>
              <a:rPr lang="en-US" sz="2400" b="0" i="0" dirty="0" err="1">
                <a:solidFill>
                  <a:srgbClr val="222222"/>
                </a:solidFill>
                <a:effectLst/>
              </a:rPr>
              <a:t>Turjman</a:t>
            </a:r>
            <a:r>
              <a:rPr lang="en-US" sz="2400" b="0" i="0" dirty="0">
                <a:solidFill>
                  <a:srgbClr val="222222"/>
                </a:solidFill>
                <a:effectLst/>
              </a:rPr>
              <a:t>, F., </a:t>
            </a:r>
            <a:r>
              <a:rPr lang="en-US" sz="2400" b="0" i="0" dirty="0" err="1">
                <a:solidFill>
                  <a:srgbClr val="222222"/>
                </a:solidFill>
                <a:effectLst/>
              </a:rPr>
              <a:t>Abujubbeh</a:t>
            </a:r>
            <a:r>
              <a:rPr lang="en-US" sz="2400" b="0" i="0" dirty="0">
                <a:solidFill>
                  <a:srgbClr val="222222"/>
                </a:solidFill>
                <a:effectLst/>
              </a:rPr>
              <a:t>, M., </a:t>
            </a:r>
            <a:r>
              <a:rPr lang="en-US" sz="2400" b="0" i="0" dirty="0" err="1">
                <a:solidFill>
                  <a:srgbClr val="222222"/>
                </a:solidFill>
                <a:effectLst/>
              </a:rPr>
              <a:t>Malekloo</a:t>
            </a:r>
            <a:r>
              <a:rPr lang="en-US" sz="2400" b="0" i="0" dirty="0">
                <a:solidFill>
                  <a:srgbClr val="222222"/>
                </a:solidFill>
                <a:effectLst/>
              </a:rPr>
              <a:t>, A. and </a:t>
            </a:r>
            <a:r>
              <a:rPr lang="en-US" sz="2400" b="0" i="0" dirty="0" err="1">
                <a:solidFill>
                  <a:srgbClr val="222222"/>
                </a:solidFill>
                <a:effectLst/>
              </a:rPr>
              <a:t>Mostarda</a:t>
            </a:r>
            <a:r>
              <a:rPr lang="en-US" sz="2400" b="0" i="0" dirty="0">
                <a:solidFill>
                  <a:srgbClr val="222222"/>
                </a:solidFill>
                <a:effectLst/>
              </a:rPr>
              <a:t>, L., 2020. UAVs assessment in software-defined IoT networks: An overview. </a:t>
            </a:r>
            <a:r>
              <a:rPr lang="en-US" sz="2400" b="0" i="1" dirty="0">
                <a:solidFill>
                  <a:srgbClr val="222222"/>
                </a:solidFill>
                <a:effectLst/>
              </a:rPr>
              <a:t>Computer Communications</a:t>
            </a:r>
            <a:r>
              <a:rPr lang="en-US" sz="2400" b="0" i="0" dirty="0">
                <a:solidFill>
                  <a:srgbClr val="222222"/>
                </a:solidFill>
                <a:effectLst/>
              </a:rPr>
              <a:t>, </a:t>
            </a:r>
            <a:r>
              <a:rPr lang="en-US" sz="2400" b="0" i="1" dirty="0">
                <a:solidFill>
                  <a:srgbClr val="222222"/>
                </a:solidFill>
                <a:effectLst/>
              </a:rPr>
              <a:t>150</a:t>
            </a:r>
            <a:r>
              <a:rPr lang="en-US" sz="2400" b="0" i="0" dirty="0">
                <a:solidFill>
                  <a:srgbClr val="222222"/>
                </a:solidFill>
                <a:effectLst/>
              </a:rPr>
              <a:t>, pp.519-536.</a:t>
            </a:r>
          </a:p>
          <a:p>
            <a:pPr marL="0" indent="0" algn="just">
              <a:lnSpc>
                <a:spcPct val="100000"/>
              </a:lnSpc>
              <a:buNone/>
            </a:pPr>
            <a:r>
              <a:rPr lang="en-IN" sz="2400" dirty="0"/>
              <a:t>[4] Tian, Y., Zhang, K., Li, J., Lin, X. and Yang, B., (2018). LSTM-based traffic flow prediction with missing data. </a:t>
            </a:r>
            <a:r>
              <a:rPr lang="en-IN" sz="2400" i="1" dirty="0"/>
              <a:t>Neurocomputing</a:t>
            </a:r>
            <a:r>
              <a:rPr lang="en-IN" sz="2400" dirty="0"/>
              <a:t>, </a:t>
            </a:r>
            <a:r>
              <a:rPr lang="en-IN" sz="2400" i="1" dirty="0"/>
              <a:t>318</a:t>
            </a:r>
            <a:r>
              <a:rPr lang="en-IN" sz="2400" dirty="0"/>
              <a:t>, pp.297-305.</a:t>
            </a:r>
          </a:p>
          <a:p>
            <a:pPr marL="0" indent="0" algn="just">
              <a:buNone/>
            </a:pPr>
            <a:endParaRPr lang="en-US" sz="2400" b="0" i="0" dirty="0">
              <a:solidFill>
                <a:srgbClr val="222222"/>
              </a:solidFill>
              <a:effectLst/>
            </a:endParaRPr>
          </a:p>
          <a:p>
            <a:pPr marL="0" indent="0">
              <a:buNone/>
            </a:pPr>
            <a:endParaRPr lang="en-US" sz="2000" b="0" i="0" dirty="0">
              <a:solidFill>
                <a:srgbClr val="222222"/>
              </a:solidFill>
              <a:effectLst/>
            </a:endParaRPr>
          </a:p>
          <a:p>
            <a:pPr marL="0" indent="0">
              <a:buNone/>
            </a:pPr>
            <a:endParaRPr lang="en-IN" sz="900" dirty="0"/>
          </a:p>
        </p:txBody>
      </p:sp>
    </p:spTree>
    <p:extLst>
      <p:ext uri="{BB962C8B-B14F-4D97-AF65-F5344CB8AC3E}">
        <p14:creationId xmlns:p14="http://schemas.microsoft.com/office/powerpoint/2010/main" val="2748377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08438"/>
            <a:ext cx="10515600" cy="4351338"/>
          </a:xfrm>
        </p:spPr>
        <p:txBody>
          <a:bodyPr/>
          <a:lstStyle/>
          <a:p>
            <a:r>
              <a:rPr lang="en-IN" sz="2400" dirty="0"/>
              <a:t>Introduction</a:t>
            </a:r>
          </a:p>
          <a:p>
            <a:r>
              <a:rPr lang="en-IN" sz="2400" dirty="0"/>
              <a:t>Literature review</a:t>
            </a:r>
          </a:p>
          <a:p>
            <a:r>
              <a:rPr lang="en-IN" sz="2400" dirty="0"/>
              <a:t>Objectives</a:t>
            </a:r>
          </a:p>
          <a:p>
            <a:r>
              <a:rPr lang="en-IN" sz="2400" dirty="0"/>
              <a:t>Dataset description</a:t>
            </a:r>
          </a:p>
          <a:p>
            <a:r>
              <a:rPr lang="en-IN" sz="2400" dirty="0"/>
              <a:t>Data analysis</a:t>
            </a:r>
          </a:p>
          <a:p>
            <a:r>
              <a:rPr lang="en-IN" sz="2400" dirty="0"/>
              <a:t>LSTM model</a:t>
            </a:r>
          </a:p>
          <a:p>
            <a:r>
              <a:rPr lang="en-IN" sz="2400" dirty="0"/>
              <a:t>Results and discussions</a:t>
            </a:r>
          </a:p>
          <a:p>
            <a:r>
              <a:rPr lang="en-IN" sz="2400" dirty="0"/>
              <a:t>References</a:t>
            </a:r>
          </a:p>
          <a:p>
            <a:endParaRPr lang="en-IN" dirty="0"/>
          </a:p>
        </p:txBody>
      </p:sp>
      <p:sp>
        <p:nvSpPr>
          <p:cNvPr id="4" name="Title 1">
            <a:extLst>
              <a:ext uri="{FF2B5EF4-FFF2-40B4-BE49-F238E27FC236}">
                <a16:creationId xmlns:a16="http://schemas.microsoft.com/office/drawing/2014/main" id="{A0231F77-7051-4265-8451-25C82094F47C}"/>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rgbClr val="00B0F0"/>
                </a:solidFill>
              </a:rPr>
              <a:t>Index</a:t>
            </a:r>
          </a:p>
        </p:txBody>
      </p:sp>
    </p:spTree>
    <p:extLst>
      <p:ext uri="{BB962C8B-B14F-4D97-AF65-F5344CB8AC3E}">
        <p14:creationId xmlns:p14="http://schemas.microsoft.com/office/powerpoint/2010/main" val="1358584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97" y="312875"/>
            <a:ext cx="10515600" cy="692966"/>
          </a:xfrm>
        </p:spPr>
        <p:txBody>
          <a:bodyPr>
            <a:normAutofit/>
          </a:bodyPr>
          <a:lstStyle/>
          <a:p>
            <a:pPr algn="ctr"/>
            <a:r>
              <a:rPr lang="en-IN" sz="3600" b="1" dirty="0">
                <a:solidFill>
                  <a:srgbClr val="00B0F0"/>
                </a:solidFill>
              </a:rPr>
              <a:t>References</a:t>
            </a:r>
          </a:p>
        </p:txBody>
      </p:sp>
      <p:sp>
        <p:nvSpPr>
          <p:cNvPr id="3" name="Content Placeholder 2"/>
          <p:cNvSpPr>
            <a:spLocks noGrp="1"/>
          </p:cNvSpPr>
          <p:nvPr>
            <p:ph idx="1"/>
          </p:nvPr>
        </p:nvSpPr>
        <p:spPr>
          <a:xfrm>
            <a:off x="838200" y="1201783"/>
            <a:ext cx="10515600" cy="4975180"/>
          </a:xfrm>
        </p:spPr>
        <p:txBody>
          <a:bodyPr>
            <a:normAutofit/>
          </a:bodyPr>
          <a:lstStyle/>
          <a:p>
            <a:pPr marL="0" indent="0" algn="just">
              <a:buNone/>
            </a:pPr>
            <a:endParaRPr lang="en-IN" sz="2400" dirty="0"/>
          </a:p>
          <a:p>
            <a:pPr marL="0" indent="0" algn="just">
              <a:buNone/>
            </a:pPr>
            <a:r>
              <a:rPr lang="en-IN" sz="2400" dirty="0"/>
              <a:t>[5] Ma, X., Tao, Z., Wang, Y., Yu, H. and Wang, Y.,(2015). Long short-term memory neural network for traffic speed prediction using remote microwave sensor data. </a:t>
            </a:r>
            <a:r>
              <a:rPr lang="en-IN" sz="2400" i="1" dirty="0"/>
              <a:t>Transportation Research Part C: Emerging Technologies</a:t>
            </a:r>
            <a:r>
              <a:rPr lang="en-IN" sz="2400" dirty="0"/>
              <a:t>, </a:t>
            </a:r>
            <a:r>
              <a:rPr lang="en-IN" sz="2400" i="1" dirty="0"/>
              <a:t>54</a:t>
            </a:r>
            <a:r>
              <a:rPr lang="en-IN" sz="2400" dirty="0"/>
              <a:t>, pp.187-197.</a:t>
            </a:r>
          </a:p>
          <a:p>
            <a:pPr marL="0" indent="0" algn="just">
              <a:buNone/>
            </a:pPr>
            <a:r>
              <a:rPr lang="en-IN" sz="2400" dirty="0"/>
              <a:t>[6] Qu, L., Li, W., Li, W., Ma, D. and Wang, Y., (2019). Daily long-term traffic flow forecasting based on a deep neural network. </a:t>
            </a:r>
            <a:r>
              <a:rPr lang="en-IN" sz="2400" i="1" dirty="0"/>
              <a:t>Expert Systems with applications</a:t>
            </a:r>
            <a:r>
              <a:rPr lang="en-IN" sz="2400" dirty="0"/>
              <a:t>, </a:t>
            </a:r>
            <a:r>
              <a:rPr lang="en-IN" sz="2400" i="1" dirty="0"/>
              <a:t>121</a:t>
            </a:r>
            <a:r>
              <a:rPr lang="en-IN" sz="2400" dirty="0"/>
              <a:t>, pp.304-312.</a:t>
            </a:r>
          </a:p>
          <a:p>
            <a:pPr marL="0" indent="0" algn="just">
              <a:buNone/>
            </a:pPr>
            <a:r>
              <a:rPr lang="en-IN" sz="2400" dirty="0"/>
              <a:t>[7] </a:t>
            </a:r>
            <a:r>
              <a:rPr lang="en-IN" sz="2400" dirty="0">
                <a:hlinkClick r:id="rId2"/>
              </a:rPr>
              <a:t>https://pems.dot.ca.gov/</a:t>
            </a:r>
            <a:r>
              <a:rPr lang="en-IN" sz="2400" dirty="0"/>
              <a:t> </a:t>
            </a:r>
          </a:p>
          <a:p>
            <a:pPr marL="0" indent="0" algn="just">
              <a:buNone/>
            </a:pPr>
            <a:r>
              <a:rPr lang="en-IN" sz="2400" dirty="0"/>
              <a:t>[8] </a:t>
            </a:r>
            <a:r>
              <a:rPr lang="en-IN" sz="2400" dirty="0">
                <a:hlinkClick r:id="rId3"/>
              </a:rPr>
              <a:t>https://colah.github.io/posts/2015-08-Understanding-LSTMs/</a:t>
            </a:r>
            <a:r>
              <a:rPr lang="en-IN" sz="2400" dirty="0"/>
              <a:t> </a:t>
            </a:r>
          </a:p>
          <a:p>
            <a:pPr marL="0" indent="0" algn="just">
              <a:buNone/>
            </a:pPr>
            <a:r>
              <a:rPr lang="en-IN" sz="2400" dirty="0"/>
              <a:t>[9] </a:t>
            </a:r>
            <a:r>
              <a:rPr lang="en-IN" sz="2400" dirty="0">
                <a:hlinkClick r:id="rId4"/>
              </a:rPr>
              <a:t>https://curiousily.com/posts/demand-prediction-with-lstms-using-tensorflow-2-and-keras-in-python/</a:t>
            </a:r>
            <a:r>
              <a:rPr lang="en-IN" sz="2400" dirty="0"/>
              <a:t> </a:t>
            </a:r>
          </a:p>
          <a:p>
            <a:pPr marL="0" indent="0">
              <a:buNone/>
            </a:pPr>
            <a:endParaRPr lang="en-IN" sz="900" dirty="0"/>
          </a:p>
        </p:txBody>
      </p:sp>
    </p:spTree>
    <p:extLst>
      <p:ext uri="{BB962C8B-B14F-4D97-AF65-F5344CB8AC3E}">
        <p14:creationId xmlns:p14="http://schemas.microsoft.com/office/powerpoint/2010/main" val="529899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76EB12-4036-43F9-B989-2E74C107376C}"/>
              </a:ext>
            </a:extLst>
          </p:cNvPr>
          <p:cNvSpPr>
            <a:spLocks noGrp="1"/>
          </p:cNvSpPr>
          <p:nvPr>
            <p:ph idx="1"/>
          </p:nvPr>
        </p:nvSpPr>
        <p:spPr/>
        <p:txBody>
          <a:bodyPr>
            <a:normAutofit/>
          </a:bodyPr>
          <a:lstStyle/>
          <a:p>
            <a:pPr marL="0" indent="0">
              <a:buNone/>
            </a:pPr>
            <a:endParaRPr lang="en-US" sz="2400" dirty="0"/>
          </a:p>
          <a:p>
            <a:r>
              <a:rPr lang="en-US" sz="2400" dirty="0"/>
              <a:t>Sustainable Development Goal 11: Smart and sustainable cities</a:t>
            </a:r>
          </a:p>
          <a:p>
            <a:endParaRPr lang="en-US" sz="2400" dirty="0"/>
          </a:p>
          <a:p>
            <a:r>
              <a:rPr lang="en-US" sz="2400" dirty="0"/>
              <a:t>To develop Intelligent Transportation Systems (ITS) and   Advanced Traffic Management Systems (ATMS), one of the critical needs for transportation community is to understand and forecast future traffic condition.</a:t>
            </a:r>
          </a:p>
          <a:p>
            <a:endParaRPr lang="en-US" sz="2400" dirty="0"/>
          </a:p>
          <a:p>
            <a:r>
              <a:rPr lang="en-US" sz="2400" dirty="0"/>
              <a:t>Route preplanning and rescheduling, congestion and improve traffic safety.</a:t>
            </a:r>
          </a:p>
          <a:p>
            <a:endParaRPr lang="en-US" sz="2400" dirty="0"/>
          </a:p>
        </p:txBody>
      </p:sp>
      <p:sp>
        <p:nvSpPr>
          <p:cNvPr id="4" name="Title 1">
            <a:extLst>
              <a:ext uri="{FF2B5EF4-FFF2-40B4-BE49-F238E27FC236}">
                <a16:creationId xmlns:a16="http://schemas.microsoft.com/office/drawing/2014/main" id="{7806BA53-FD8E-4949-A2E6-B55E169C1297}"/>
              </a:ext>
            </a:extLst>
          </p:cNvPr>
          <p:cNvSpPr>
            <a:spLocks noGrp="1"/>
          </p:cNvSpPr>
          <p:nvPr>
            <p:ph type="title"/>
          </p:nvPr>
        </p:nvSpPr>
        <p:spPr>
          <a:xfrm>
            <a:off x="838200" y="365125"/>
            <a:ext cx="10515600" cy="1325563"/>
          </a:xfrm>
        </p:spPr>
        <p:txBody>
          <a:bodyPr>
            <a:normAutofit/>
          </a:bodyPr>
          <a:lstStyle/>
          <a:p>
            <a:pPr algn="ctr"/>
            <a:r>
              <a:rPr lang="en-US" sz="4000" b="1" dirty="0">
                <a:solidFill>
                  <a:srgbClr val="00B0F0"/>
                </a:solidFill>
              </a:rPr>
              <a:t>Introduction</a:t>
            </a:r>
          </a:p>
        </p:txBody>
      </p:sp>
    </p:spTree>
    <p:extLst>
      <p:ext uri="{BB962C8B-B14F-4D97-AF65-F5344CB8AC3E}">
        <p14:creationId xmlns:p14="http://schemas.microsoft.com/office/powerpoint/2010/main" val="1638668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522103531"/>
              </p:ext>
            </p:extLst>
          </p:nvPr>
        </p:nvGraphicFramePr>
        <p:xfrm>
          <a:off x="838200" y="1222696"/>
          <a:ext cx="10443940" cy="5264356"/>
        </p:xfrm>
        <a:graphic>
          <a:graphicData uri="http://schemas.openxmlformats.org/drawingml/2006/table">
            <a:tbl>
              <a:tblPr firstRow="1" bandRow="1">
                <a:tableStyleId>{6E25E649-3F16-4E02-A733-19D2CDBF48F0}</a:tableStyleId>
              </a:tblPr>
              <a:tblGrid>
                <a:gridCol w="2595888">
                  <a:extLst>
                    <a:ext uri="{9D8B030D-6E8A-4147-A177-3AD203B41FA5}">
                      <a16:colId xmlns:a16="http://schemas.microsoft.com/office/drawing/2014/main" val="4294700333"/>
                    </a:ext>
                  </a:extLst>
                </a:gridCol>
                <a:gridCol w="7848052">
                  <a:extLst>
                    <a:ext uri="{9D8B030D-6E8A-4147-A177-3AD203B41FA5}">
                      <a16:colId xmlns:a16="http://schemas.microsoft.com/office/drawing/2014/main" val="1977117311"/>
                    </a:ext>
                  </a:extLst>
                </a:gridCol>
              </a:tblGrid>
              <a:tr h="341795">
                <a:tc>
                  <a:txBody>
                    <a:bodyPr/>
                    <a:lstStyle/>
                    <a:p>
                      <a:r>
                        <a:rPr lang="en-IN" dirty="0"/>
                        <a:t>Reference</a:t>
                      </a:r>
                      <a:r>
                        <a:rPr lang="en-IN" baseline="0" dirty="0"/>
                        <a:t> </a:t>
                      </a:r>
                      <a:endParaRPr lang="en-IN" dirty="0"/>
                    </a:p>
                  </a:txBody>
                  <a:tcPr/>
                </a:tc>
                <a:tc>
                  <a:txBody>
                    <a:bodyPr/>
                    <a:lstStyle/>
                    <a:p>
                      <a:pPr algn="ctr"/>
                      <a:r>
                        <a:rPr lang="en-IN" dirty="0"/>
                        <a:t>Summary of work</a:t>
                      </a:r>
                    </a:p>
                  </a:txBody>
                  <a:tcPr/>
                </a:tc>
                <a:extLst>
                  <a:ext uri="{0D108BD9-81ED-4DB2-BD59-A6C34878D82A}">
                    <a16:rowId xmlns:a16="http://schemas.microsoft.com/office/drawing/2014/main" val="413437005"/>
                  </a:ext>
                </a:extLst>
              </a:tr>
              <a:tr h="13590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0" i="0" u="none" strike="noStrike" kern="1200" baseline="0" dirty="0">
                          <a:solidFill>
                            <a:schemeClr val="dk1"/>
                          </a:solidFill>
                          <a:latin typeface="+mn-lt"/>
                          <a:ea typeface="+mn-ea"/>
                          <a:cs typeface="+mn-cs"/>
                        </a:rPr>
                        <a:t>Gately et al., 2017</a:t>
                      </a:r>
                      <a:endParaRPr lang="en-IN" sz="2000" dirty="0"/>
                    </a:p>
                  </a:txBody>
                  <a:tcPr/>
                </a:tc>
                <a:tc>
                  <a:txBody>
                    <a:bodyPr/>
                    <a:lstStyle/>
                    <a:p>
                      <a:pPr marL="0" indent="0">
                        <a:buFont typeface="Arial" panose="020B0604020202020204" pitchFamily="34" charset="0"/>
                        <a:buNone/>
                      </a:pPr>
                      <a:r>
                        <a:rPr lang="en-IN" sz="2000" dirty="0"/>
                        <a:t>Studied the effects of air pollution on regional scale and local scale due to traffic congestion in US and found that if speed reduction is more than 20mph leads to exponential increase in traffic emissions</a:t>
                      </a:r>
                    </a:p>
                  </a:txBody>
                  <a:tcPr/>
                </a:tc>
                <a:extLst>
                  <a:ext uri="{0D108BD9-81ED-4DB2-BD59-A6C34878D82A}">
                    <a16:rowId xmlns:a16="http://schemas.microsoft.com/office/drawing/2014/main" val="3135080652"/>
                  </a:ext>
                </a:extLst>
              </a:tr>
              <a:tr h="14351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Al-</a:t>
                      </a:r>
                      <a:r>
                        <a:rPr lang="en-US" sz="2000" dirty="0" err="1"/>
                        <a:t>Turjman</a:t>
                      </a:r>
                      <a:r>
                        <a:rPr lang="en-US" sz="2000" dirty="0"/>
                        <a:t> et al., 2020</a:t>
                      </a:r>
                      <a:endParaRPr lang="en-IN" sz="2000" dirty="0"/>
                    </a:p>
                  </a:txBody>
                  <a:tcPr/>
                </a:tc>
                <a:tc>
                  <a:txBody>
                    <a:bodyPr/>
                    <a:lstStyle/>
                    <a:p>
                      <a:pPr marL="0" indent="0">
                        <a:buFont typeface="Arial" panose="020B0604020202020204" pitchFamily="34" charset="0"/>
                        <a:buNone/>
                      </a:pPr>
                      <a:r>
                        <a:rPr lang="en-US" sz="2000" dirty="0"/>
                        <a:t>Many recent developments in traffic analysis also rely on connections to Internet of Things (IoT) devices. Such devices have considerable </a:t>
                      </a:r>
                      <a:r>
                        <a:rPr lang="en-US" sz="2000" dirty="0" err="1"/>
                        <a:t>potential</a:t>
                      </a:r>
                      <a:r>
                        <a:rPr lang="en-US" sz="2000" dirty="0"/>
                        <a:t> to support these systems, in particular when coupled with </a:t>
                      </a:r>
                      <a:r>
                        <a:rPr lang="en-US" sz="2000" dirty="0" err="1"/>
                        <a:t>machine</a:t>
                      </a:r>
                      <a:r>
                        <a:rPr lang="en-US" sz="2000" dirty="0"/>
                        <a:t> learning.</a:t>
                      </a:r>
                      <a:endParaRPr lang="en-IN" sz="2000" dirty="0"/>
                    </a:p>
                  </a:txBody>
                  <a:tcPr/>
                </a:tc>
                <a:extLst>
                  <a:ext uri="{0D108BD9-81ED-4DB2-BD59-A6C34878D82A}">
                    <a16:rowId xmlns:a16="http://schemas.microsoft.com/office/drawing/2014/main" val="2891475502"/>
                  </a:ext>
                </a:extLst>
              </a:tr>
              <a:tr h="14033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a:t>Jiang et al., 2016</a:t>
                      </a:r>
                    </a:p>
                  </a:txBody>
                  <a:tcPr/>
                </a:tc>
                <a:tc>
                  <a:txBody>
                    <a:bodyPr/>
                    <a:lstStyle/>
                    <a:p>
                      <a:pPr marL="0" indent="0">
                        <a:buFont typeface="Arial" panose="020B0604020202020204" pitchFamily="34" charset="0"/>
                        <a:buNone/>
                      </a:pPr>
                      <a:r>
                        <a:rPr lang="en-US" sz="1800" b="0" i="0" kern="1200" dirty="0">
                          <a:solidFill>
                            <a:schemeClr val="dk1"/>
                          </a:solidFill>
                          <a:effectLst/>
                          <a:latin typeface="+mn-lt"/>
                          <a:ea typeface="+mn-ea"/>
                          <a:cs typeface="+mn-cs"/>
                        </a:rPr>
                        <a:t> Compared different statistical and machine learning models for traffic speed prediction. This paper examined the multistep ahead prediction performance of eight different models using the 2-minute travel speed data collected from three Remote Traffic Microwave Sensors.</a:t>
                      </a:r>
                      <a:endParaRPr lang="en-IN" sz="2000" dirty="0"/>
                    </a:p>
                  </a:txBody>
                  <a:tcPr/>
                </a:tc>
                <a:extLst>
                  <a:ext uri="{0D108BD9-81ED-4DB2-BD59-A6C34878D82A}">
                    <a16:rowId xmlns:a16="http://schemas.microsoft.com/office/drawing/2014/main" val="118394312"/>
                  </a:ext>
                </a:extLst>
              </a:tr>
              <a:tr h="3417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0" i="0" u="none" strike="noStrike" kern="1200" baseline="0" dirty="0">
                          <a:solidFill>
                            <a:schemeClr val="dk1"/>
                          </a:solidFill>
                          <a:latin typeface="+mn-lt"/>
                          <a:ea typeface="+mn-ea"/>
                          <a:cs typeface="+mn-cs"/>
                        </a:rPr>
                        <a:t>Ma et al., 2015</a:t>
                      </a:r>
                      <a:endParaRPr lang="en-IN" sz="2000" dirty="0"/>
                    </a:p>
                  </a:txBody>
                  <a:tcPr/>
                </a:tc>
                <a:tc>
                  <a:txBody>
                    <a:bodyPr/>
                    <a:lstStyle/>
                    <a:p>
                      <a:pPr marL="0" indent="0">
                        <a:buFont typeface="Arial" panose="020B0604020202020204" pitchFamily="34" charset="0"/>
                        <a:buNone/>
                      </a:pPr>
                      <a:r>
                        <a:rPr lang="en-US" sz="2000" dirty="0"/>
                        <a:t>Proposed the use of Long Short-Term Neural Network  to capture nonlinear traffic dynamic in an effective manner.</a:t>
                      </a:r>
                    </a:p>
                  </a:txBody>
                  <a:tcPr/>
                </a:tc>
                <a:extLst>
                  <a:ext uri="{0D108BD9-81ED-4DB2-BD59-A6C34878D82A}">
                    <a16:rowId xmlns:a16="http://schemas.microsoft.com/office/drawing/2014/main" val="1102252048"/>
                  </a:ext>
                </a:extLst>
              </a:tr>
            </a:tbl>
          </a:graphicData>
        </a:graphic>
      </p:graphicFrame>
      <p:sp>
        <p:nvSpPr>
          <p:cNvPr id="5" name="Title 1">
            <a:extLst>
              <a:ext uri="{FF2B5EF4-FFF2-40B4-BE49-F238E27FC236}">
                <a16:creationId xmlns:a16="http://schemas.microsoft.com/office/drawing/2014/main" id="{BF6F26AB-1673-437B-AA8E-7A11F7110D28}"/>
              </a:ext>
            </a:extLst>
          </p:cNvPr>
          <p:cNvSpPr txBox="1">
            <a:spLocks/>
          </p:cNvSpPr>
          <p:nvPr/>
        </p:nvSpPr>
        <p:spPr>
          <a:xfrm>
            <a:off x="802370" y="10141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rgbClr val="00B0F0"/>
                </a:solidFill>
              </a:rPr>
              <a:t>Literature Review</a:t>
            </a:r>
          </a:p>
        </p:txBody>
      </p:sp>
    </p:spTree>
    <p:extLst>
      <p:ext uri="{BB962C8B-B14F-4D97-AF65-F5344CB8AC3E}">
        <p14:creationId xmlns:p14="http://schemas.microsoft.com/office/powerpoint/2010/main" val="3003325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1C37F4-3161-4365-8733-3C6D86839EC5}"/>
              </a:ext>
            </a:extLst>
          </p:cNvPr>
          <p:cNvSpPr>
            <a:spLocks noGrp="1"/>
          </p:cNvSpPr>
          <p:nvPr>
            <p:ph idx="1"/>
          </p:nvPr>
        </p:nvSpPr>
        <p:spPr/>
        <p:txBody>
          <a:bodyPr>
            <a:normAutofit/>
          </a:bodyPr>
          <a:lstStyle/>
          <a:p>
            <a:r>
              <a:rPr lang="en-US" sz="2400" dirty="0"/>
              <a:t>To understand the relation between traffic speed and vehicle flow</a:t>
            </a:r>
          </a:p>
          <a:p>
            <a:endParaRPr lang="en-US" sz="2400" dirty="0"/>
          </a:p>
          <a:p>
            <a:r>
              <a:rPr lang="en-US" sz="2400" dirty="0"/>
              <a:t>Integration of LSTM network models with data from IoT devices </a:t>
            </a:r>
          </a:p>
          <a:p>
            <a:endParaRPr lang="en-US" sz="2400" dirty="0"/>
          </a:p>
          <a:p>
            <a:r>
              <a:rPr lang="en-US" sz="2400" dirty="0"/>
              <a:t>Application of LSTM models for traffic speed prediction</a:t>
            </a:r>
          </a:p>
          <a:p>
            <a:pPr marL="0" indent="0">
              <a:buNone/>
            </a:pPr>
            <a:r>
              <a:rPr lang="en-US" sz="2400" dirty="0"/>
              <a:t> </a:t>
            </a:r>
          </a:p>
          <a:p>
            <a:r>
              <a:rPr lang="en-US" sz="2400" dirty="0"/>
              <a:t>Comparison between univariate and multivariate LSTM models</a:t>
            </a:r>
          </a:p>
          <a:p>
            <a:endParaRPr lang="en-US" sz="2400" dirty="0"/>
          </a:p>
        </p:txBody>
      </p:sp>
      <p:sp>
        <p:nvSpPr>
          <p:cNvPr id="4" name="Title 1">
            <a:extLst>
              <a:ext uri="{FF2B5EF4-FFF2-40B4-BE49-F238E27FC236}">
                <a16:creationId xmlns:a16="http://schemas.microsoft.com/office/drawing/2014/main" id="{FCD07F25-3338-4FA3-980C-B0E27B9EC194}"/>
              </a:ext>
            </a:extLst>
          </p:cNvPr>
          <p:cNvSpPr>
            <a:spLocks noGrp="1"/>
          </p:cNvSpPr>
          <p:nvPr>
            <p:ph type="title"/>
          </p:nvPr>
        </p:nvSpPr>
        <p:spPr>
          <a:xfrm>
            <a:off x="838200" y="365125"/>
            <a:ext cx="10515600" cy="1325563"/>
          </a:xfrm>
        </p:spPr>
        <p:txBody>
          <a:bodyPr>
            <a:normAutofit/>
          </a:bodyPr>
          <a:lstStyle/>
          <a:p>
            <a:pPr algn="ctr"/>
            <a:r>
              <a:rPr lang="en-US" sz="4000" b="1" dirty="0">
                <a:solidFill>
                  <a:srgbClr val="00B0F0"/>
                </a:solidFill>
              </a:rPr>
              <a:t>Objectives</a:t>
            </a:r>
          </a:p>
        </p:txBody>
      </p:sp>
    </p:spTree>
    <p:extLst>
      <p:ext uri="{BB962C8B-B14F-4D97-AF65-F5344CB8AC3E}">
        <p14:creationId xmlns:p14="http://schemas.microsoft.com/office/powerpoint/2010/main" val="1829580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D07F25-3338-4FA3-980C-B0E27B9EC194}"/>
              </a:ext>
            </a:extLst>
          </p:cNvPr>
          <p:cNvSpPr>
            <a:spLocks noGrp="1"/>
          </p:cNvSpPr>
          <p:nvPr>
            <p:ph type="title"/>
          </p:nvPr>
        </p:nvSpPr>
        <p:spPr>
          <a:xfrm>
            <a:off x="838087" y="0"/>
            <a:ext cx="10515600" cy="1325563"/>
          </a:xfrm>
        </p:spPr>
        <p:txBody>
          <a:bodyPr>
            <a:normAutofit/>
          </a:bodyPr>
          <a:lstStyle/>
          <a:p>
            <a:pPr algn="ctr"/>
            <a:r>
              <a:rPr lang="en-US" sz="4000" b="1" dirty="0">
                <a:solidFill>
                  <a:srgbClr val="00B0F0"/>
                </a:solidFill>
              </a:rPr>
              <a:t>Data Collection &amp; Processing</a:t>
            </a:r>
          </a:p>
        </p:txBody>
      </p:sp>
      <p:pic>
        <p:nvPicPr>
          <p:cNvPr id="10" name="Content Placeholder 9">
            <a:extLst>
              <a:ext uri="{FF2B5EF4-FFF2-40B4-BE49-F238E27FC236}">
                <a16:creationId xmlns:a16="http://schemas.microsoft.com/office/drawing/2014/main" id="{8AFF963A-EF0D-4E89-A519-4E7EC216E3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537" y="1174638"/>
            <a:ext cx="10934926" cy="5314030"/>
          </a:xfrm>
        </p:spPr>
      </p:pic>
      <p:sp>
        <p:nvSpPr>
          <p:cNvPr id="11" name="TextBox 10">
            <a:extLst>
              <a:ext uri="{FF2B5EF4-FFF2-40B4-BE49-F238E27FC236}">
                <a16:creationId xmlns:a16="http://schemas.microsoft.com/office/drawing/2014/main" id="{45DF343A-3576-4022-8D49-C4F4334EE73B}"/>
              </a:ext>
            </a:extLst>
          </p:cNvPr>
          <p:cNvSpPr txBox="1"/>
          <p:nvPr/>
        </p:nvSpPr>
        <p:spPr>
          <a:xfrm>
            <a:off x="933224" y="6488668"/>
            <a:ext cx="11258776" cy="369332"/>
          </a:xfrm>
          <a:prstGeom prst="rect">
            <a:avLst/>
          </a:prstGeom>
          <a:noFill/>
        </p:spPr>
        <p:txBody>
          <a:bodyPr wrap="square" rtlCol="0">
            <a:spAutoFit/>
          </a:bodyPr>
          <a:lstStyle/>
          <a:p>
            <a:pPr algn="ctr"/>
            <a:r>
              <a:rPr lang="en-US" dirty="0"/>
              <a:t>(</a:t>
            </a:r>
            <a:r>
              <a:rPr lang="en-US" i="1" dirty="0"/>
              <a:t>Source: An introduction to California Department of Transportation Performance Measurement Systems(</a:t>
            </a:r>
            <a:r>
              <a:rPr lang="en-US" i="1" dirty="0" err="1"/>
              <a:t>PeMS</a:t>
            </a:r>
            <a:r>
              <a:rPr lang="en-US" i="1" dirty="0"/>
              <a:t>), 2020</a:t>
            </a:r>
            <a:r>
              <a:rPr lang="en-US" dirty="0"/>
              <a:t>)</a:t>
            </a:r>
          </a:p>
        </p:txBody>
      </p:sp>
    </p:spTree>
    <p:extLst>
      <p:ext uri="{BB962C8B-B14F-4D97-AF65-F5344CB8AC3E}">
        <p14:creationId xmlns:p14="http://schemas.microsoft.com/office/powerpoint/2010/main" val="839921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D07F25-3338-4FA3-980C-B0E27B9EC194}"/>
              </a:ext>
            </a:extLst>
          </p:cNvPr>
          <p:cNvSpPr>
            <a:spLocks noGrp="1"/>
          </p:cNvSpPr>
          <p:nvPr>
            <p:ph type="title"/>
          </p:nvPr>
        </p:nvSpPr>
        <p:spPr>
          <a:xfrm>
            <a:off x="838200" y="146050"/>
            <a:ext cx="10515600" cy="1325563"/>
          </a:xfrm>
        </p:spPr>
        <p:txBody>
          <a:bodyPr>
            <a:normAutofit/>
          </a:bodyPr>
          <a:lstStyle/>
          <a:p>
            <a:pPr algn="ctr"/>
            <a:r>
              <a:rPr lang="en-US" sz="4000" b="1" dirty="0">
                <a:solidFill>
                  <a:srgbClr val="00B0F0"/>
                </a:solidFill>
              </a:rPr>
              <a:t>Dataset 1</a:t>
            </a:r>
          </a:p>
        </p:txBody>
      </p:sp>
      <p:sp>
        <p:nvSpPr>
          <p:cNvPr id="8" name="Content Placeholder 7">
            <a:extLst>
              <a:ext uri="{FF2B5EF4-FFF2-40B4-BE49-F238E27FC236}">
                <a16:creationId xmlns:a16="http://schemas.microsoft.com/office/drawing/2014/main" id="{5A3C4DFA-C8E5-4D7C-8028-578D6BE40E09}"/>
              </a:ext>
            </a:extLst>
          </p:cNvPr>
          <p:cNvSpPr>
            <a:spLocks noGrp="1"/>
          </p:cNvSpPr>
          <p:nvPr>
            <p:ph idx="1"/>
          </p:nvPr>
        </p:nvSpPr>
        <p:spPr>
          <a:xfrm>
            <a:off x="838200" y="1236110"/>
            <a:ext cx="10515600" cy="4351338"/>
          </a:xfrm>
        </p:spPr>
        <p:txBody>
          <a:bodyPr>
            <a:normAutofit/>
          </a:bodyPr>
          <a:lstStyle/>
          <a:p>
            <a:r>
              <a:rPr lang="en-US" sz="2400" dirty="0"/>
              <a:t>Data set collected from California Department of Transportation(CALTRANS) Performance Measurement System(</a:t>
            </a:r>
            <a:r>
              <a:rPr lang="en-US" sz="2400" dirty="0" err="1"/>
              <a:t>PeMS</a:t>
            </a:r>
            <a:r>
              <a:rPr lang="en-US" sz="2400" dirty="0"/>
              <a:t>)</a:t>
            </a:r>
          </a:p>
        </p:txBody>
      </p:sp>
      <p:pic>
        <p:nvPicPr>
          <p:cNvPr id="9" name="Content Placeholder 5">
            <a:extLst>
              <a:ext uri="{FF2B5EF4-FFF2-40B4-BE49-F238E27FC236}">
                <a16:creationId xmlns:a16="http://schemas.microsoft.com/office/drawing/2014/main" id="{3F5B3BBF-BDE7-4346-9417-1DF8EA393C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2904" y="2295502"/>
            <a:ext cx="3172596" cy="2875987"/>
          </a:xfrm>
          <a:prstGeom prst="rect">
            <a:avLst/>
          </a:prstGeom>
          <a:ln>
            <a:solidFill>
              <a:schemeClr val="tx1"/>
            </a:solidFill>
          </a:ln>
        </p:spPr>
      </p:pic>
      <p:graphicFrame>
        <p:nvGraphicFramePr>
          <p:cNvPr id="7" name="Table 6">
            <a:extLst>
              <a:ext uri="{FF2B5EF4-FFF2-40B4-BE49-F238E27FC236}">
                <a16:creationId xmlns:a16="http://schemas.microsoft.com/office/drawing/2014/main" id="{E52B53CA-9127-4CAC-AC3E-BA9ECE75EAFF}"/>
              </a:ext>
            </a:extLst>
          </p:cNvPr>
          <p:cNvGraphicFramePr>
            <a:graphicFrameLocks noGrp="1"/>
          </p:cNvGraphicFramePr>
          <p:nvPr>
            <p:extLst>
              <p:ext uri="{D42A27DB-BD31-4B8C-83A1-F6EECF244321}">
                <p14:modId xmlns:p14="http://schemas.microsoft.com/office/powerpoint/2010/main" val="2867316614"/>
              </p:ext>
            </p:extLst>
          </p:nvPr>
        </p:nvGraphicFramePr>
        <p:xfrm>
          <a:off x="1065046" y="2174831"/>
          <a:ext cx="7253998" cy="3973966"/>
        </p:xfrm>
        <a:graphic>
          <a:graphicData uri="http://schemas.openxmlformats.org/drawingml/2006/table">
            <a:tbl>
              <a:tblPr firstRow="1" bandRow="1">
                <a:tableStyleId>{C083E6E3-FA7D-4D7B-A595-EF9225AFEA82}</a:tableStyleId>
              </a:tblPr>
              <a:tblGrid>
                <a:gridCol w="2568103">
                  <a:extLst>
                    <a:ext uri="{9D8B030D-6E8A-4147-A177-3AD203B41FA5}">
                      <a16:colId xmlns:a16="http://schemas.microsoft.com/office/drawing/2014/main" val="1193361219"/>
                    </a:ext>
                  </a:extLst>
                </a:gridCol>
                <a:gridCol w="4685895">
                  <a:extLst>
                    <a:ext uri="{9D8B030D-6E8A-4147-A177-3AD203B41FA5}">
                      <a16:colId xmlns:a16="http://schemas.microsoft.com/office/drawing/2014/main" val="319194135"/>
                    </a:ext>
                  </a:extLst>
                </a:gridCol>
              </a:tblGrid>
              <a:tr h="349254">
                <a:tc>
                  <a:txBody>
                    <a:bodyPr/>
                    <a:lstStyle/>
                    <a:p>
                      <a:pPr algn="ctr"/>
                      <a:r>
                        <a:rPr lang="en-US" i="1" dirty="0"/>
                        <a:t>Roadway Information</a:t>
                      </a:r>
                    </a:p>
                  </a:txBody>
                  <a:tcPr/>
                </a:tc>
                <a:tc>
                  <a:txBody>
                    <a:bodyPr/>
                    <a:lstStyle/>
                    <a:p>
                      <a:endParaRPr lang="en-US" dirty="0"/>
                    </a:p>
                  </a:txBody>
                  <a:tcPr/>
                </a:tc>
                <a:extLst>
                  <a:ext uri="{0D108BD9-81ED-4DB2-BD59-A6C34878D82A}">
                    <a16:rowId xmlns:a16="http://schemas.microsoft.com/office/drawing/2014/main" val="3047946720"/>
                  </a:ext>
                </a:extLst>
              </a:tr>
              <a:tr h="372026">
                <a:tc>
                  <a:txBody>
                    <a:bodyPr/>
                    <a:lstStyle/>
                    <a:p>
                      <a:pPr algn="l" fontAlgn="b"/>
                      <a:r>
                        <a:rPr lang="en-US" sz="1800" b="1" i="0" u="none" strike="noStrike" dirty="0">
                          <a:effectLst/>
                          <a:latin typeface="+mn-lt"/>
                        </a:rPr>
                        <a:t>Location</a:t>
                      </a:r>
                    </a:p>
                  </a:txBody>
                  <a:tcPr marL="7620" marR="7620" marT="7620" marB="0" anchor="b"/>
                </a:tc>
                <a:tc>
                  <a:txBody>
                    <a:bodyPr/>
                    <a:lstStyle/>
                    <a:p>
                      <a:pPr algn="l" fontAlgn="b"/>
                      <a:r>
                        <a:rPr lang="en-US" sz="1800" b="0" i="0" u="none" strike="noStrike" dirty="0">
                          <a:solidFill>
                            <a:srgbClr val="000000"/>
                          </a:solidFill>
                          <a:effectLst/>
                          <a:latin typeface="+mn-lt"/>
                        </a:rPr>
                        <a:t>San Fernando road, Los Angeles</a:t>
                      </a:r>
                    </a:p>
                  </a:txBody>
                  <a:tcPr marL="7620" marR="7620" marT="7620" marB="0" anchor="b"/>
                </a:tc>
                <a:extLst>
                  <a:ext uri="{0D108BD9-81ED-4DB2-BD59-A6C34878D82A}">
                    <a16:rowId xmlns:a16="http://schemas.microsoft.com/office/drawing/2014/main" val="3936005263"/>
                  </a:ext>
                </a:extLst>
              </a:tr>
              <a:tr h="323618">
                <a:tc>
                  <a:txBody>
                    <a:bodyPr/>
                    <a:lstStyle/>
                    <a:p>
                      <a:pPr algn="l" fontAlgn="ctr"/>
                      <a:r>
                        <a:rPr lang="en-US" sz="1800" b="1" i="0" u="none" strike="noStrike">
                          <a:effectLst/>
                          <a:latin typeface="+mn-lt"/>
                        </a:rPr>
                        <a:t>Detector used</a:t>
                      </a:r>
                    </a:p>
                  </a:txBody>
                  <a:tcPr marL="7620" marR="7620" marT="7620" marB="0" anchor="ctr"/>
                </a:tc>
                <a:tc>
                  <a:txBody>
                    <a:bodyPr/>
                    <a:lstStyle/>
                    <a:p>
                      <a:pPr algn="l" fontAlgn="b"/>
                      <a:r>
                        <a:rPr lang="en-US" sz="1800" b="0" i="0" u="none" strike="noStrike" dirty="0">
                          <a:effectLst/>
                          <a:latin typeface="+mn-lt"/>
                        </a:rPr>
                        <a:t>Dual Loop sensors</a:t>
                      </a:r>
                    </a:p>
                  </a:txBody>
                  <a:tcPr marL="7620" marR="7620" marT="7620" marB="0" anchor="b"/>
                </a:tc>
                <a:extLst>
                  <a:ext uri="{0D108BD9-81ED-4DB2-BD59-A6C34878D82A}">
                    <a16:rowId xmlns:a16="http://schemas.microsoft.com/office/drawing/2014/main" val="3021564439"/>
                  </a:ext>
                </a:extLst>
              </a:tr>
              <a:tr h="323618">
                <a:tc>
                  <a:txBody>
                    <a:bodyPr/>
                    <a:lstStyle/>
                    <a:p>
                      <a:pPr algn="l" fontAlgn="b"/>
                      <a:r>
                        <a:rPr lang="en-US" sz="1800" b="1" i="0" u="none" strike="noStrike">
                          <a:effectLst/>
                          <a:latin typeface="+mn-lt"/>
                        </a:rPr>
                        <a:t>Quantity</a:t>
                      </a:r>
                    </a:p>
                  </a:txBody>
                  <a:tcPr marL="7620" marR="7620" marT="7620" marB="0" anchor="b"/>
                </a:tc>
                <a:tc>
                  <a:txBody>
                    <a:bodyPr/>
                    <a:lstStyle/>
                    <a:p>
                      <a:pPr algn="l" fontAlgn="b"/>
                      <a:r>
                        <a:rPr lang="en-US" sz="1800" b="0" i="0" u="none" strike="noStrike" dirty="0">
                          <a:effectLst/>
                          <a:latin typeface="+mn-lt"/>
                        </a:rPr>
                        <a:t>Speed, Flow</a:t>
                      </a:r>
                    </a:p>
                  </a:txBody>
                  <a:tcPr marL="7620" marR="7620" marT="7620" marB="0" anchor="b"/>
                </a:tc>
                <a:extLst>
                  <a:ext uri="{0D108BD9-81ED-4DB2-BD59-A6C34878D82A}">
                    <a16:rowId xmlns:a16="http://schemas.microsoft.com/office/drawing/2014/main" val="1229699970"/>
                  </a:ext>
                </a:extLst>
              </a:tr>
              <a:tr h="323618">
                <a:tc>
                  <a:txBody>
                    <a:bodyPr/>
                    <a:lstStyle/>
                    <a:p>
                      <a:pPr algn="l" fontAlgn="b"/>
                      <a:r>
                        <a:rPr lang="en-US" sz="1800" b="1" i="0" u="none" strike="noStrike">
                          <a:effectLst/>
                          <a:latin typeface="+mn-lt"/>
                        </a:rPr>
                        <a:t>Data Quality</a:t>
                      </a:r>
                    </a:p>
                  </a:txBody>
                  <a:tcPr marL="7620" marR="7620" marT="7620" marB="0" anchor="b"/>
                </a:tc>
                <a:tc>
                  <a:txBody>
                    <a:bodyPr/>
                    <a:lstStyle/>
                    <a:p>
                      <a:pPr algn="l" fontAlgn="b"/>
                      <a:r>
                        <a:rPr lang="en-US" sz="1800" b="0" i="0" u="none" strike="noStrike" dirty="0">
                          <a:effectLst/>
                          <a:latin typeface="+mn-lt"/>
                        </a:rPr>
                        <a:t>97.4% Observed</a:t>
                      </a:r>
                    </a:p>
                  </a:txBody>
                  <a:tcPr marL="7620" marR="7620" marT="7620" marB="0" anchor="b"/>
                </a:tc>
                <a:extLst>
                  <a:ext uri="{0D108BD9-81ED-4DB2-BD59-A6C34878D82A}">
                    <a16:rowId xmlns:a16="http://schemas.microsoft.com/office/drawing/2014/main" val="2835890152"/>
                  </a:ext>
                </a:extLst>
              </a:tr>
              <a:tr h="323618">
                <a:tc>
                  <a:txBody>
                    <a:bodyPr/>
                    <a:lstStyle/>
                    <a:p>
                      <a:pPr algn="l" fontAlgn="b"/>
                      <a:r>
                        <a:rPr lang="en-US" sz="1800" b="1" i="0" u="none" strike="noStrike">
                          <a:effectLst/>
                          <a:latin typeface="+mn-lt"/>
                        </a:rPr>
                        <a:t>Segment Type</a:t>
                      </a:r>
                    </a:p>
                  </a:txBody>
                  <a:tcPr marL="7620" marR="7620" marT="7620" marB="0" anchor="b"/>
                </a:tc>
                <a:tc>
                  <a:txBody>
                    <a:bodyPr/>
                    <a:lstStyle/>
                    <a:p>
                      <a:pPr algn="l" fontAlgn="b"/>
                      <a:r>
                        <a:rPr lang="en-US" sz="1800" b="0" i="0" u="none" strike="noStrike" dirty="0">
                          <a:effectLst/>
                          <a:latin typeface="+mn-lt"/>
                        </a:rPr>
                        <a:t>VDS</a:t>
                      </a:r>
                    </a:p>
                  </a:txBody>
                  <a:tcPr marL="7620" marR="7620" marT="7620" marB="0" anchor="b"/>
                </a:tc>
                <a:extLst>
                  <a:ext uri="{0D108BD9-81ED-4DB2-BD59-A6C34878D82A}">
                    <a16:rowId xmlns:a16="http://schemas.microsoft.com/office/drawing/2014/main" val="860072080"/>
                  </a:ext>
                </a:extLst>
              </a:tr>
              <a:tr h="323618">
                <a:tc>
                  <a:txBody>
                    <a:bodyPr/>
                    <a:lstStyle/>
                    <a:p>
                      <a:pPr algn="l" fontAlgn="b"/>
                      <a:r>
                        <a:rPr lang="en-US" sz="1800" b="1" i="0" u="none" strike="noStrike">
                          <a:effectLst/>
                          <a:latin typeface="+mn-lt"/>
                        </a:rPr>
                        <a:t>Segment Name</a:t>
                      </a:r>
                    </a:p>
                  </a:txBody>
                  <a:tcPr marL="7620" marR="7620" marT="7620" marB="0" anchor="b"/>
                </a:tc>
                <a:tc>
                  <a:txBody>
                    <a:bodyPr/>
                    <a:lstStyle/>
                    <a:p>
                      <a:pPr algn="l" fontAlgn="b"/>
                      <a:r>
                        <a:rPr lang="en-US" sz="1800" b="0" i="0" u="none" strike="noStrike" dirty="0">
                          <a:effectLst/>
                          <a:latin typeface="+mn-lt"/>
                        </a:rPr>
                        <a:t>Mainline VDS 767523</a:t>
                      </a:r>
                    </a:p>
                  </a:txBody>
                  <a:tcPr marL="7620" marR="7620" marT="7620" marB="0" anchor="b"/>
                </a:tc>
                <a:extLst>
                  <a:ext uri="{0D108BD9-81ED-4DB2-BD59-A6C34878D82A}">
                    <a16:rowId xmlns:a16="http://schemas.microsoft.com/office/drawing/2014/main" val="2596084065"/>
                  </a:ext>
                </a:extLst>
              </a:tr>
              <a:tr h="323618">
                <a:tc>
                  <a:txBody>
                    <a:bodyPr/>
                    <a:lstStyle/>
                    <a:p>
                      <a:pPr algn="l" fontAlgn="b"/>
                      <a:r>
                        <a:rPr lang="en-US" sz="1800" b="1" i="0" u="none" strike="noStrike" dirty="0">
                          <a:effectLst/>
                          <a:latin typeface="+mn-lt"/>
                        </a:rPr>
                        <a:t>start date</a:t>
                      </a:r>
                    </a:p>
                  </a:txBody>
                  <a:tcPr marL="7620" marR="7620" marT="7620" marB="0" anchor="b"/>
                </a:tc>
                <a:tc>
                  <a:txBody>
                    <a:bodyPr/>
                    <a:lstStyle/>
                    <a:p>
                      <a:pPr algn="l" fontAlgn="b"/>
                      <a:r>
                        <a:rPr lang="en-US" sz="1800" b="0" i="0" u="none" strike="noStrike" dirty="0">
                          <a:effectLst/>
                          <a:latin typeface="+mn-lt"/>
                        </a:rPr>
                        <a:t>09/26/2021 00:00:00</a:t>
                      </a:r>
                    </a:p>
                  </a:txBody>
                  <a:tcPr marL="7620" marR="7620" marT="7620" marB="0" anchor="b"/>
                </a:tc>
                <a:extLst>
                  <a:ext uri="{0D108BD9-81ED-4DB2-BD59-A6C34878D82A}">
                    <a16:rowId xmlns:a16="http://schemas.microsoft.com/office/drawing/2014/main" val="39047658"/>
                  </a:ext>
                </a:extLst>
              </a:tr>
              <a:tr h="323618">
                <a:tc>
                  <a:txBody>
                    <a:bodyPr/>
                    <a:lstStyle/>
                    <a:p>
                      <a:pPr algn="l" fontAlgn="b"/>
                      <a:r>
                        <a:rPr lang="en-US" sz="1800" b="1" i="0" u="none" strike="noStrike">
                          <a:effectLst/>
                          <a:latin typeface="+mn-lt"/>
                        </a:rPr>
                        <a:t>end date</a:t>
                      </a:r>
                    </a:p>
                  </a:txBody>
                  <a:tcPr marL="7620" marR="7620" marT="7620" marB="0" anchor="b"/>
                </a:tc>
                <a:tc>
                  <a:txBody>
                    <a:bodyPr/>
                    <a:lstStyle/>
                    <a:p>
                      <a:pPr algn="l" fontAlgn="b"/>
                      <a:r>
                        <a:rPr lang="en-US" sz="1800" b="0" i="0" u="none" strike="noStrike" dirty="0">
                          <a:effectLst/>
                          <a:latin typeface="+mn-lt"/>
                        </a:rPr>
                        <a:t>10/02/2021 23:59:59</a:t>
                      </a:r>
                    </a:p>
                  </a:txBody>
                  <a:tcPr marL="7620" marR="7620" marT="7620" marB="0" anchor="b"/>
                </a:tc>
                <a:extLst>
                  <a:ext uri="{0D108BD9-81ED-4DB2-BD59-A6C34878D82A}">
                    <a16:rowId xmlns:a16="http://schemas.microsoft.com/office/drawing/2014/main" val="314454113"/>
                  </a:ext>
                </a:extLst>
              </a:tr>
              <a:tr h="323618">
                <a:tc>
                  <a:txBody>
                    <a:bodyPr/>
                    <a:lstStyle/>
                    <a:p>
                      <a:pPr algn="l" fontAlgn="b"/>
                      <a:r>
                        <a:rPr lang="en-US" sz="1800" b="1" i="0" u="none" strike="noStrike">
                          <a:effectLst/>
                          <a:latin typeface="+mn-lt"/>
                        </a:rPr>
                        <a:t>Time of Day Restriction</a:t>
                      </a:r>
                    </a:p>
                  </a:txBody>
                  <a:tcPr marL="7620" marR="7620" marT="7620" marB="0" anchor="b"/>
                </a:tc>
                <a:tc>
                  <a:txBody>
                    <a:bodyPr/>
                    <a:lstStyle/>
                    <a:p>
                      <a:pPr algn="l" fontAlgn="b"/>
                      <a:r>
                        <a:rPr lang="en-US" sz="1800" b="0" i="0" u="none" strike="noStrike" dirty="0">
                          <a:effectLst/>
                          <a:latin typeface="+mn-lt"/>
                        </a:rPr>
                        <a:t>Hours=06:55-18:59</a:t>
                      </a:r>
                    </a:p>
                  </a:txBody>
                  <a:tcPr marL="7620" marR="7620" marT="7620" marB="0" anchor="b"/>
                </a:tc>
                <a:extLst>
                  <a:ext uri="{0D108BD9-81ED-4DB2-BD59-A6C34878D82A}">
                    <a16:rowId xmlns:a16="http://schemas.microsoft.com/office/drawing/2014/main" val="3041568423"/>
                  </a:ext>
                </a:extLst>
              </a:tr>
              <a:tr h="323618">
                <a:tc>
                  <a:txBody>
                    <a:bodyPr/>
                    <a:lstStyle/>
                    <a:p>
                      <a:pPr algn="l" fontAlgn="b"/>
                      <a:r>
                        <a:rPr lang="en-US" sz="1800" b="1" i="0" u="none" strike="noStrike">
                          <a:effectLst/>
                          <a:latin typeface="+mn-lt"/>
                        </a:rPr>
                        <a:t>Day of Week</a:t>
                      </a:r>
                    </a:p>
                  </a:txBody>
                  <a:tcPr marL="7620" marR="7620" marT="7620" marB="0" anchor="b"/>
                </a:tc>
                <a:tc>
                  <a:txBody>
                    <a:bodyPr/>
                    <a:lstStyle/>
                    <a:p>
                      <a:pPr algn="l" fontAlgn="b"/>
                      <a:r>
                        <a:rPr lang="en-US" sz="1800" b="0" i="0" u="none" strike="noStrike">
                          <a:effectLst/>
                          <a:latin typeface="+mn-lt"/>
                        </a:rPr>
                        <a:t>Su,Mo,Tu,We,Th,Fr,Sa</a:t>
                      </a:r>
                    </a:p>
                  </a:txBody>
                  <a:tcPr marL="7620" marR="7620" marT="7620" marB="0" anchor="b"/>
                </a:tc>
                <a:extLst>
                  <a:ext uri="{0D108BD9-81ED-4DB2-BD59-A6C34878D82A}">
                    <a16:rowId xmlns:a16="http://schemas.microsoft.com/office/drawing/2014/main" val="3429515763"/>
                  </a:ext>
                </a:extLst>
              </a:tr>
              <a:tr h="323618">
                <a:tc>
                  <a:txBody>
                    <a:bodyPr/>
                    <a:lstStyle/>
                    <a:p>
                      <a:pPr algn="l" fontAlgn="b"/>
                      <a:r>
                        <a:rPr lang="en-US" sz="1800" b="1" i="0" u="none" strike="noStrike">
                          <a:effectLst/>
                          <a:latin typeface="+mn-lt"/>
                        </a:rPr>
                        <a:t>Granularity</a:t>
                      </a:r>
                    </a:p>
                  </a:txBody>
                  <a:tcPr marL="7620" marR="7620" marT="7620" marB="0" anchor="b"/>
                </a:tc>
                <a:tc>
                  <a:txBody>
                    <a:bodyPr/>
                    <a:lstStyle/>
                    <a:p>
                      <a:pPr algn="l" fontAlgn="b"/>
                      <a:r>
                        <a:rPr lang="en-US" sz="1800" b="0" i="0" u="none" strike="noStrike" dirty="0">
                          <a:effectLst/>
                          <a:latin typeface="+mn-lt"/>
                        </a:rPr>
                        <a:t>5min</a:t>
                      </a:r>
                    </a:p>
                  </a:txBody>
                  <a:tcPr marL="7620" marR="7620" marT="7620" marB="0" anchor="b"/>
                </a:tc>
                <a:extLst>
                  <a:ext uri="{0D108BD9-81ED-4DB2-BD59-A6C34878D82A}">
                    <a16:rowId xmlns:a16="http://schemas.microsoft.com/office/drawing/2014/main" val="2189614367"/>
                  </a:ext>
                </a:extLst>
              </a:tr>
            </a:tbl>
          </a:graphicData>
        </a:graphic>
      </p:graphicFrame>
      <p:sp>
        <p:nvSpPr>
          <p:cNvPr id="11" name="TextBox 10">
            <a:extLst>
              <a:ext uri="{FF2B5EF4-FFF2-40B4-BE49-F238E27FC236}">
                <a16:creationId xmlns:a16="http://schemas.microsoft.com/office/drawing/2014/main" id="{2C43B5CC-4E75-4B95-9C31-0EA4CCB2FEDE}"/>
              </a:ext>
            </a:extLst>
          </p:cNvPr>
          <p:cNvSpPr txBox="1"/>
          <p:nvPr/>
        </p:nvSpPr>
        <p:spPr>
          <a:xfrm>
            <a:off x="2757488" y="6290666"/>
            <a:ext cx="3338512" cy="338554"/>
          </a:xfrm>
          <a:prstGeom prst="rect">
            <a:avLst/>
          </a:prstGeom>
          <a:noFill/>
        </p:spPr>
        <p:txBody>
          <a:bodyPr wrap="square" rtlCol="0">
            <a:spAutoFit/>
          </a:bodyPr>
          <a:lstStyle/>
          <a:p>
            <a:pPr algn="ctr"/>
            <a:r>
              <a:rPr lang="en-US" sz="1600" b="1" i="1" dirty="0"/>
              <a:t>Table 1: Dataset 1 information</a:t>
            </a:r>
          </a:p>
        </p:txBody>
      </p:sp>
      <p:sp>
        <p:nvSpPr>
          <p:cNvPr id="12" name="TextBox 11">
            <a:extLst>
              <a:ext uri="{FF2B5EF4-FFF2-40B4-BE49-F238E27FC236}">
                <a16:creationId xmlns:a16="http://schemas.microsoft.com/office/drawing/2014/main" id="{43131C94-051C-429E-8211-C7BCE916E5BD}"/>
              </a:ext>
            </a:extLst>
          </p:cNvPr>
          <p:cNvSpPr txBox="1"/>
          <p:nvPr/>
        </p:nvSpPr>
        <p:spPr>
          <a:xfrm>
            <a:off x="8820150" y="5234696"/>
            <a:ext cx="2937510" cy="338554"/>
          </a:xfrm>
          <a:prstGeom prst="rect">
            <a:avLst/>
          </a:prstGeom>
          <a:noFill/>
        </p:spPr>
        <p:txBody>
          <a:bodyPr wrap="square" rtlCol="0">
            <a:spAutoFit/>
          </a:bodyPr>
          <a:lstStyle/>
          <a:p>
            <a:pPr algn="ctr"/>
            <a:r>
              <a:rPr lang="en-US" sz="1600" b="1" i="1" dirty="0"/>
              <a:t>Figure : Location for Dataset 1</a:t>
            </a:r>
          </a:p>
        </p:txBody>
      </p:sp>
    </p:spTree>
    <p:extLst>
      <p:ext uri="{BB962C8B-B14F-4D97-AF65-F5344CB8AC3E}">
        <p14:creationId xmlns:p14="http://schemas.microsoft.com/office/powerpoint/2010/main" val="1266227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D07F25-3338-4FA3-980C-B0E27B9EC194}"/>
              </a:ext>
            </a:extLst>
          </p:cNvPr>
          <p:cNvSpPr>
            <a:spLocks noGrp="1"/>
          </p:cNvSpPr>
          <p:nvPr>
            <p:ph type="title"/>
          </p:nvPr>
        </p:nvSpPr>
        <p:spPr>
          <a:xfrm>
            <a:off x="838200" y="146050"/>
            <a:ext cx="10515600" cy="1325563"/>
          </a:xfrm>
        </p:spPr>
        <p:txBody>
          <a:bodyPr>
            <a:normAutofit/>
          </a:bodyPr>
          <a:lstStyle/>
          <a:p>
            <a:pPr algn="ctr"/>
            <a:r>
              <a:rPr lang="en-US" sz="4000" b="1" dirty="0">
                <a:solidFill>
                  <a:srgbClr val="00B0F0"/>
                </a:solidFill>
              </a:rPr>
              <a:t>Dataset 2</a:t>
            </a:r>
          </a:p>
        </p:txBody>
      </p:sp>
      <p:sp>
        <p:nvSpPr>
          <p:cNvPr id="10" name="TextBox 9">
            <a:extLst>
              <a:ext uri="{FF2B5EF4-FFF2-40B4-BE49-F238E27FC236}">
                <a16:creationId xmlns:a16="http://schemas.microsoft.com/office/drawing/2014/main" id="{8A746A55-22FF-45B0-911B-380834CE9E44}"/>
              </a:ext>
            </a:extLst>
          </p:cNvPr>
          <p:cNvSpPr txBox="1"/>
          <p:nvPr/>
        </p:nvSpPr>
        <p:spPr>
          <a:xfrm>
            <a:off x="8820150" y="5234696"/>
            <a:ext cx="2937510" cy="338554"/>
          </a:xfrm>
          <a:prstGeom prst="rect">
            <a:avLst/>
          </a:prstGeom>
          <a:noFill/>
        </p:spPr>
        <p:txBody>
          <a:bodyPr wrap="square" rtlCol="0">
            <a:spAutoFit/>
          </a:bodyPr>
          <a:lstStyle/>
          <a:p>
            <a:pPr algn="ctr"/>
            <a:r>
              <a:rPr lang="en-US" sz="1600" b="1" i="1" dirty="0"/>
              <a:t>Figure 2: Location for Dataset 2</a:t>
            </a:r>
          </a:p>
        </p:txBody>
      </p:sp>
      <p:pic>
        <p:nvPicPr>
          <p:cNvPr id="3" name="Picture 2">
            <a:extLst>
              <a:ext uri="{FF2B5EF4-FFF2-40B4-BE49-F238E27FC236}">
                <a16:creationId xmlns:a16="http://schemas.microsoft.com/office/drawing/2014/main" id="{7CE16548-D5D4-4CDE-9BE6-E78CBFEAF9A9}"/>
              </a:ext>
            </a:extLst>
          </p:cNvPr>
          <p:cNvPicPr>
            <a:picLocks noChangeAspect="1"/>
          </p:cNvPicPr>
          <p:nvPr/>
        </p:nvPicPr>
        <p:blipFill>
          <a:blip r:embed="rId3"/>
          <a:stretch>
            <a:fillRect/>
          </a:stretch>
        </p:blipFill>
        <p:spPr>
          <a:xfrm>
            <a:off x="8820150" y="2686286"/>
            <a:ext cx="2819400" cy="2447925"/>
          </a:xfrm>
          <a:prstGeom prst="rect">
            <a:avLst/>
          </a:prstGeom>
          <a:ln w="12700">
            <a:solidFill>
              <a:schemeClr val="tx1"/>
            </a:solidFill>
          </a:ln>
        </p:spPr>
      </p:pic>
      <p:sp>
        <p:nvSpPr>
          <p:cNvPr id="12" name="Content Placeholder 7">
            <a:extLst>
              <a:ext uri="{FF2B5EF4-FFF2-40B4-BE49-F238E27FC236}">
                <a16:creationId xmlns:a16="http://schemas.microsoft.com/office/drawing/2014/main" id="{0671FA35-BDB9-4745-AC55-5F4BB251CE29}"/>
              </a:ext>
            </a:extLst>
          </p:cNvPr>
          <p:cNvSpPr>
            <a:spLocks noGrp="1"/>
          </p:cNvSpPr>
          <p:nvPr>
            <p:ph idx="1"/>
          </p:nvPr>
        </p:nvSpPr>
        <p:spPr>
          <a:xfrm>
            <a:off x="838200" y="1252537"/>
            <a:ext cx="10515600" cy="4351338"/>
          </a:xfrm>
        </p:spPr>
        <p:txBody>
          <a:bodyPr>
            <a:normAutofit/>
          </a:bodyPr>
          <a:lstStyle/>
          <a:p>
            <a:r>
              <a:rPr lang="en-US" sz="2400" dirty="0"/>
              <a:t>Data set collected from California Department of Transportation(CALTRANS) Performance Measurement System(</a:t>
            </a:r>
            <a:r>
              <a:rPr lang="en-US" sz="2400" dirty="0" err="1"/>
              <a:t>PeMS</a:t>
            </a:r>
            <a:r>
              <a:rPr lang="en-US" sz="2400" dirty="0"/>
              <a:t>)</a:t>
            </a:r>
          </a:p>
        </p:txBody>
      </p:sp>
      <p:graphicFrame>
        <p:nvGraphicFramePr>
          <p:cNvPr id="5" name="Object 4">
            <a:extLst>
              <a:ext uri="{FF2B5EF4-FFF2-40B4-BE49-F238E27FC236}">
                <a16:creationId xmlns:a16="http://schemas.microsoft.com/office/drawing/2014/main" id="{A4608F3C-E24E-4254-AC68-78353EA4A1B8}"/>
              </a:ext>
            </a:extLst>
          </p:cNvPr>
          <p:cNvGraphicFramePr>
            <a:graphicFrameLocks noChangeAspect="1"/>
          </p:cNvGraphicFramePr>
          <p:nvPr>
            <p:extLst>
              <p:ext uri="{D42A27DB-BD31-4B8C-83A1-F6EECF244321}">
                <p14:modId xmlns:p14="http://schemas.microsoft.com/office/powerpoint/2010/main" val="3610929721"/>
              </p:ext>
            </p:extLst>
          </p:nvPr>
        </p:nvGraphicFramePr>
        <p:xfrm>
          <a:off x="5481638" y="3241675"/>
          <a:ext cx="1227137" cy="373063"/>
        </p:xfrm>
        <a:graphic>
          <a:graphicData uri="http://schemas.openxmlformats.org/presentationml/2006/ole">
            <mc:AlternateContent xmlns:mc="http://schemas.openxmlformats.org/markup-compatibility/2006">
              <mc:Choice xmlns:v="urn:schemas-microsoft-com:vml" Requires="v">
                <p:oleObj spid="_x0000_s3085" name="Worksheet" r:id="rId4" imgW="1226997" imgH="373530" progId="Excel.Sheet.12">
                  <p:embed/>
                </p:oleObj>
              </mc:Choice>
              <mc:Fallback>
                <p:oleObj name="Worksheet" r:id="rId4" imgW="1226997" imgH="373530" progId="Excel.Sheet.12">
                  <p:embed/>
                  <p:pic>
                    <p:nvPicPr>
                      <p:cNvPr id="0" name=""/>
                      <p:cNvPicPr/>
                      <p:nvPr/>
                    </p:nvPicPr>
                    <p:blipFill>
                      <a:blip r:embed="rId5"/>
                      <a:stretch>
                        <a:fillRect/>
                      </a:stretch>
                    </p:blipFill>
                    <p:spPr>
                      <a:xfrm>
                        <a:off x="5481638" y="3241675"/>
                        <a:ext cx="1227137" cy="373063"/>
                      </a:xfrm>
                      <a:prstGeom prst="rect">
                        <a:avLst/>
                      </a:prstGeom>
                    </p:spPr>
                  </p:pic>
                </p:oleObj>
              </mc:Fallback>
            </mc:AlternateContent>
          </a:graphicData>
        </a:graphic>
      </p:graphicFrame>
      <p:graphicFrame>
        <p:nvGraphicFramePr>
          <p:cNvPr id="6" name="Table 6">
            <a:extLst>
              <a:ext uri="{FF2B5EF4-FFF2-40B4-BE49-F238E27FC236}">
                <a16:creationId xmlns:a16="http://schemas.microsoft.com/office/drawing/2014/main" id="{F9D56232-5BAF-4C03-BFDE-E6E17B5BDA19}"/>
              </a:ext>
            </a:extLst>
          </p:cNvPr>
          <p:cNvGraphicFramePr>
            <a:graphicFrameLocks noGrp="1"/>
          </p:cNvGraphicFramePr>
          <p:nvPr>
            <p:extLst>
              <p:ext uri="{D42A27DB-BD31-4B8C-83A1-F6EECF244321}">
                <p14:modId xmlns:p14="http://schemas.microsoft.com/office/powerpoint/2010/main" val="3098551195"/>
              </p:ext>
            </p:extLst>
          </p:nvPr>
        </p:nvGraphicFramePr>
        <p:xfrm>
          <a:off x="995995" y="2293933"/>
          <a:ext cx="7253998" cy="3934021"/>
        </p:xfrm>
        <a:graphic>
          <a:graphicData uri="http://schemas.openxmlformats.org/drawingml/2006/table">
            <a:tbl>
              <a:tblPr firstRow="1" bandRow="1">
                <a:tableStyleId>{C083E6E3-FA7D-4D7B-A595-EF9225AFEA82}</a:tableStyleId>
              </a:tblPr>
              <a:tblGrid>
                <a:gridCol w="2568103">
                  <a:extLst>
                    <a:ext uri="{9D8B030D-6E8A-4147-A177-3AD203B41FA5}">
                      <a16:colId xmlns:a16="http://schemas.microsoft.com/office/drawing/2014/main" val="1193361219"/>
                    </a:ext>
                  </a:extLst>
                </a:gridCol>
                <a:gridCol w="4685895">
                  <a:extLst>
                    <a:ext uri="{9D8B030D-6E8A-4147-A177-3AD203B41FA5}">
                      <a16:colId xmlns:a16="http://schemas.microsoft.com/office/drawing/2014/main" val="319194135"/>
                    </a:ext>
                  </a:extLst>
                </a:gridCol>
              </a:tblGrid>
              <a:tr h="349254">
                <a:tc>
                  <a:txBody>
                    <a:bodyPr/>
                    <a:lstStyle/>
                    <a:p>
                      <a:pPr algn="ctr"/>
                      <a:r>
                        <a:rPr lang="en-US" i="1" dirty="0"/>
                        <a:t>Roadway Information</a:t>
                      </a:r>
                    </a:p>
                  </a:txBody>
                  <a:tcPr/>
                </a:tc>
                <a:tc>
                  <a:txBody>
                    <a:bodyPr/>
                    <a:lstStyle/>
                    <a:p>
                      <a:endParaRPr lang="en-US" dirty="0"/>
                    </a:p>
                  </a:txBody>
                  <a:tcPr/>
                </a:tc>
                <a:extLst>
                  <a:ext uri="{0D108BD9-81ED-4DB2-BD59-A6C34878D82A}">
                    <a16:rowId xmlns:a16="http://schemas.microsoft.com/office/drawing/2014/main" val="3047946720"/>
                  </a:ext>
                </a:extLst>
              </a:tr>
              <a:tr h="332081">
                <a:tc>
                  <a:txBody>
                    <a:bodyPr/>
                    <a:lstStyle/>
                    <a:p>
                      <a:pPr algn="l" fontAlgn="b"/>
                      <a:r>
                        <a:rPr lang="en-US" sz="1800" b="1" i="0" u="none" strike="noStrike" dirty="0">
                          <a:effectLst/>
                          <a:latin typeface="+mn-lt"/>
                        </a:rPr>
                        <a:t>Location</a:t>
                      </a:r>
                    </a:p>
                  </a:txBody>
                  <a:tcPr marL="7620" marR="7620" marT="7620" marB="0" anchor="b"/>
                </a:tc>
                <a:tc>
                  <a:txBody>
                    <a:bodyPr/>
                    <a:lstStyle/>
                    <a:p>
                      <a:pPr algn="l" fontAlgn="b"/>
                      <a:r>
                        <a:rPr lang="en-US" sz="1800" b="0" i="0" u="none" strike="noStrike" dirty="0">
                          <a:solidFill>
                            <a:srgbClr val="000000"/>
                          </a:solidFill>
                          <a:effectLst/>
                          <a:latin typeface="+mn-lt"/>
                        </a:rPr>
                        <a:t>District 12,  Orange County , City of Buena Park</a:t>
                      </a:r>
                    </a:p>
                  </a:txBody>
                  <a:tcPr marL="7620" marR="7620" marT="7620" marB="0" anchor="b"/>
                </a:tc>
                <a:extLst>
                  <a:ext uri="{0D108BD9-81ED-4DB2-BD59-A6C34878D82A}">
                    <a16:rowId xmlns:a16="http://schemas.microsoft.com/office/drawing/2014/main" val="3936005263"/>
                  </a:ext>
                </a:extLst>
              </a:tr>
              <a:tr h="323618">
                <a:tc>
                  <a:txBody>
                    <a:bodyPr/>
                    <a:lstStyle/>
                    <a:p>
                      <a:pPr algn="l" fontAlgn="ctr"/>
                      <a:r>
                        <a:rPr lang="en-US" sz="1800" b="1" i="0" u="none" strike="noStrike">
                          <a:effectLst/>
                          <a:latin typeface="+mn-lt"/>
                        </a:rPr>
                        <a:t>Detector used</a:t>
                      </a:r>
                    </a:p>
                  </a:txBody>
                  <a:tcPr marL="7620" marR="7620" marT="7620" marB="0" anchor="ctr"/>
                </a:tc>
                <a:tc>
                  <a:txBody>
                    <a:bodyPr/>
                    <a:lstStyle/>
                    <a:p>
                      <a:pPr algn="l" fontAlgn="b"/>
                      <a:r>
                        <a:rPr lang="en-US" sz="1800" b="0" i="0" u="none" strike="noStrike" dirty="0">
                          <a:effectLst/>
                          <a:latin typeface="+mn-lt"/>
                        </a:rPr>
                        <a:t>Dual Loop sensors</a:t>
                      </a:r>
                    </a:p>
                  </a:txBody>
                  <a:tcPr marL="7620" marR="7620" marT="7620" marB="0" anchor="b"/>
                </a:tc>
                <a:extLst>
                  <a:ext uri="{0D108BD9-81ED-4DB2-BD59-A6C34878D82A}">
                    <a16:rowId xmlns:a16="http://schemas.microsoft.com/office/drawing/2014/main" val="3021564439"/>
                  </a:ext>
                </a:extLst>
              </a:tr>
              <a:tr h="323618">
                <a:tc>
                  <a:txBody>
                    <a:bodyPr/>
                    <a:lstStyle/>
                    <a:p>
                      <a:pPr algn="l" fontAlgn="b"/>
                      <a:r>
                        <a:rPr lang="en-US" sz="1800" b="1" i="0" u="none" strike="noStrike">
                          <a:effectLst/>
                          <a:latin typeface="+mn-lt"/>
                        </a:rPr>
                        <a:t>Quantity</a:t>
                      </a:r>
                    </a:p>
                  </a:txBody>
                  <a:tcPr marL="7620" marR="7620" marT="7620" marB="0" anchor="b"/>
                </a:tc>
                <a:tc>
                  <a:txBody>
                    <a:bodyPr/>
                    <a:lstStyle/>
                    <a:p>
                      <a:pPr algn="l" fontAlgn="b"/>
                      <a:r>
                        <a:rPr lang="en-US" sz="1800" b="0" i="0" u="none" strike="noStrike" dirty="0">
                          <a:effectLst/>
                          <a:latin typeface="+mn-lt"/>
                        </a:rPr>
                        <a:t>Speed</a:t>
                      </a:r>
                    </a:p>
                  </a:txBody>
                  <a:tcPr marL="7620" marR="7620" marT="7620" marB="0" anchor="b"/>
                </a:tc>
                <a:extLst>
                  <a:ext uri="{0D108BD9-81ED-4DB2-BD59-A6C34878D82A}">
                    <a16:rowId xmlns:a16="http://schemas.microsoft.com/office/drawing/2014/main" val="1229699970"/>
                  </a:ext>
                </a:extLst>
              </a:tr>
              <a:tr h="323618">
                <a:tc>
                  <a:txBody>
                    <a:bodyPr/>
                    <a:lstStyle/>
                    <a:p>
                      <a:pPr algn="l" fontAlgn="b"/>
                      <a:r>
                        <a:rPr lang="en-US" sz="1800" b="1" i="0" u="none" strike="noStrike">
                          <a:effectLst/>
                          <a:latin typeface="+mn-lt"/>
                        </a:rPr>
                        <a:t>Data Quality</a:t>
                      </a:r>
                    </a:p>
                  </a:txBody>
                  <a:tcPr marL="7620" marR="7620" marT="7620" marB="0" anchor="b"/>
                </a:tc>
                <a:tc>
                  <a:txBody>
                    <a:bodyPr/>
                    <a:lstStyle/>
                    <a:p>
                      <a:pPr algn="l" fontAlgn="b"/>
                      <a:r>
                        <a:rPr lang="en-US" sz="1800" b="0" i="0" u="none" strike="noStrike">
                          <a:effectLst/>
                          <a:latin typeface="+mn-lt"/>
                        </a:rPr>
                        <a:t>80% Observed</a:t>
                      </a:r>
                    </a:p>
                  </a:txBody>
                  <a:tcPr marL="7620" marR="7620" marT="7620" marB="0" anchor="b"/>
                </a:tc>
                <a:extLst>
                  <a:ext uri="{0D108BD9-81ED-4DB2-BD59-A6C34878D82A}">
                    <a16:rowId xmlns:a16="http://schemas.microsoft.com/office/drawing/2014/main" val="2835890152"/>
                  </a:ext>
                </a:extLst>
              </a:tr>
              <a:tr h="323618">
                <a:tc>
                  <a:txBody>
                    <a:bodyPr/>
                    <a:lstStyle/>
                    <a:p>
                      <a:pPr algn="l" fontAlgn="b"/>
                      <a:r>
                        <a:rPr lang="en-US" sz="1800" b="1" i="0" u="none" strike="noStrike">
                          <a:effectLst/>
                          <a:latin typeface="+mn-lt"/>
                        </a:rPr>
                        <a:t>Segment Type</a:t>
                      </a:r>
                    </a:p>
                  </a:txBody>
                  <a:tcPr marL="7620" marR="7620" marT="7620" marB="0" anchor="b"/>
                </a:tc>
                <a:tc>
                  <a:txBody>
                    <a:bodyPr/>
                    <a:lstStyle/>
                    <a:p>
                      <a:pPr algn="l" fontAlgn="b"/>
                      <a:r>
                        <a:rPr lang="en-US" sz="1800" b="0" i="0" u="none" strike="noStrike">
                          <a:effectLst/>
                          <a:latin typeface="+mn-lt"/>
                        </a:rPr>
                        <a:t>VDS</a:t>
                      </a:r>
                    </a:p>
                  </a:txBody>
                  <a:tcPr marL="7620" marR="7620" marT="7620" marB="0" anchor="b"/>
                </a:tc>
                <a:extLst>
                  <a:ext uri="{0D108BD9-81ED-4DB2-BD59-A6C34878D82A}">
                    <a16:rowId xmlns:a16="http://schemas.microsoft.com/office/drawing/2014/main" val="860072080"/>
                  </a:ext>
                </a:extLst>
              </a:tr>
              <a:tr h="323618">
                <a:tc>
                  <a:txBody>
                    <a:bodyPr/>
                    <a:lstStyle/>
                    <a:p>
                      <a:pPr algn="l" fontAlgn="b"/>
                      <a:r>
                        <a:rPr lang="en-US" sz="1800" b="1" i="0" u="none" strike="noStrike">
                          <a:effectLst/>
                          <a:latin typeface="+mn-lt"/>
                        </a:rPr>
                        <a:t>Segment Name</a:t>
                      </a:r>
                    </a:p>
                  </a:txBody>
                  <a:tcPr marL="7620" marR="7620" marT="7620" marB="0" anchor="b"/>
                </a:tc>
                <a:tc>
                  <a:txBody>
                    <a:bodyPr/>
                    <a:lstStyle/>
                    <a:p>
                      <a:pPr algn="l" fontAlgn="b"/>
                      <a:r>
                        <a:rPr lang="en-US" sz="1800" b="0" i="0" u="none" strike="noStrike">
                          <a:effectLst/>
                          <a:latin typeface="+mn-lt"/>
                        </a:rPr>
                        <a:t>Mainline VDS 1216538 - Western</a:t>
                      </a:r>
                    </a:p>
                  </a:txBody>
                  <a:tcPr marL="7620" marR="7620" marT="7620" marB="0" anchor="b"/>
                </a:tc>
                <a:extLst>
                  <a:ext uri="{0D108BD9-81ED-4DB2-BD59-A6C34878D82A}">
                    <a16:rowId xmlns:a16="http://schemas.microsoft.com/office/drawing/2014/main" val="2596084065"/>
                  </a:ext>
                </a:extLst>
              </a:tr>
              <a:tr h="323618">
                <a:tc>
                  <a:txBody>
                    <a:bodyPr/>
                    <a:lstStyle/>
                    <a:p>
                      <a:pPr algn="l" fontAlgn="b"/>
                      <a:r>
                        <a:rPr lang="en-US" sz="1800" b="1" i="0" u="none" strike="noStrike">
                          <a:effectLst/>
                          <a:latin typeface="+mn-lt"/>
                        </a:rPr>
                        <a:t>start date</a:t>
                      </a:r>
                    </a:p>
                  </a:txBody>
                  <a:tcPr marL="7620" marR="7620" marT="7620" marB="0" anchor="b"/>
                </a:tc>
                <a:tc>
                  <a:txBody>
                    <a:bodyPr/>
                    <a:lstStyle/>
                    <a:p>
                      <a:pPr algn="l" fontAlgn="b"/>
                      <a:r>
                        <a:rPr lang="en-US" sz="1800" b="0" i="0" u="none" strike="noStrike">
                          <a:effectLst/>
                          <a:latin typeface="+mn-lt"/>
                        </a:rPr>
                        <a:t>10/04/2021 00:00:00</a:t>
                      </a:r>
                    </a:p>
                  </a:txBody>
                  <a:tcPr marL="7620" marR="7620" marT="7620" marB="0" anchor="b"/>
                </a:tc>
                <a:extLst>
                  <a:ext uri="{0D108BD9-81ED-4DB2-BD59-A6C34878D82A}">
                    <a16:rowId xmlns:a16="http://schemas.microsoft.com/office/drawing/2014/main" val="39047658"/>
                  </a:ext>
                </a:extLst>
              </a:tr>
              <a:tr h="323618">
                <a:tc>
                  <a:txBody>
                    <a:bodyPr/>
                    <a:lstStyle/>
                    <a:p>
                      <a:pPr algn="l" fontAlgn="b"/>
                      <a:r>
                        <a:rPr lang="en-US" sz="1800" b="1" i="0" u="none" strike="noStrike">
                          <a:effectLst/>
                          <a:latin typeface="+mn-lt"/>
                        </a:rPr>
                        <a:t>end date</a:t>
                      </a:r>
                    </a:p>
                  </a:txBody>
                  <a:tcPr marL="7620" marR="7620" marT="7620" marB="0" anchor="b"/>
                </a:tc>
                <a:tc>
                  <a:txBody>
                    <a:bodyPr/>
                    <a:lstStyle/>
                    <a:p>
                      <a:pPr algn="l" fontAlgn="b"/>
                      <a:r>
                        <a:rPr lang="en-US" sz="1800" b="0" i="0" u="none" strike="noStrike">
                          <a:effectLst/>
                          <a:latin typeface="+mn-lt"/>
                        </a:rPr>
                        <a:t>10/10/2021 23:59:59</a:t>
                      </a:r>
                    </a:p>
                  </a:txBody>
                  <a:tcPr marL="7620" marR="7620" marT="7620" marB="0" anchor="b"/>
                </a:tc>
                <a:extLst>
                  <a:ext uri="{0D108BD9-81ED-4DB2-BD59-A6C34878D82A}">
                    <a16:rowId xmlns:a16="http://schemas.microsoft.com/office/drawing/2014/main" val="314454113"/>
                  </a:ext>
                </a:extLst>
              </a:tr>
              <a:tr h="323618">
                <a:tc>
                  <a:txBody>
                    <a:bodyPr/>
                    <a:lstStyle/>
                    <a:p>
                      <a:pPr algn="l" fontAlgn="b"/>
                      <a:r>
                        <a:rPr lang="en-US" sz="1800" b="1" i="0" u="none" strike="noStrike">
                          <a:effectLst/>
                          <a:latin typeface="+mn-lt"/>
                        </a:rPr>
                        <a:t>Time of Day Restriction</a:t>
                      </a:r>
                    </a:p>
                  </a:txBody>
                  <a:tcPr marL="7620" marR="7620" marT="7620" marB="0" anchor="b"/>
                </a:tc>
                <a:tc>
                  <a:txBody>
                    <a:bodyPr/>
                    <a:lstStyle/>
                    <a:p>
                      <a:pPr algn="l" fontAlgn="b"/>
                      <a:r>
                        <a:rPr lang="en-US" sz="1800" b="0" i="0" u="none" strike="noStrike" dirty="0">
                          <a:effectLst/>
                          <a:latin typeface="+mn-lt"/>
                        </a:rPr>
                        <a:t>Hours=06:55-18:59</a:t>
                      </a:r>
                    </a:p>
                  </a:txBody>
                  <a:tcPr marL="7620" marR="7620" marT="7620" marB="0" anchor="b"/>
                </a:tc>
                <a:extLst>
                  <a:ext uri="{0D108BD9-81ED-4DB2-BD59-A6C34878D82A}">
                    <a16:rowId xmlns:a16="http://schemas.microsoft.com/office/drawing/2014/main" val="3041568423"/>
                  </a:ext>
                </a:extLst>
              </a:tr>
              <a:tr h="323618">
                <a:tc>
                  <a:txBody>
                    <a:bodyPr/>
                    <a:lstStyle/>
                    <a:p>
                      <a:pPr algn="l" fontAlgn="b"/>
                      <a:r>
                        <a:rPr lang="en-US" sz="1800" b="1" i="0" u="none" strike="noStrike">
                          <a:effectLst/>
                          <a:latin typeface="+mn-lt"/>
                        </a:rPr>
                        <a:t>Day of Week</a:t>
                      </a:r>
                    </a:p>
                  </a:txBody>
                  <a:tcPr marL="7620" marR="7620" marT="7620" marB="0" anchor="b"/>
                </a:tc>
                <a:tc>
                  <a:txBody>
                    <a:bodyPr/>
                    <a:lstStyle/>
                    <a:p>
                      <a:pPr algn="l" fontAlgn="b"/>
                      <a:r>
                        <a:rPr lang="en-US" sz="1800" b="0" i="0" u="none" strike="noStrike">
                          <a:effectLst/>
                          <a:latin typeface="+mn-lt"/>
                        </a:rPr>
                        <a:t>Su,Mo,Tu,We,Th,Fr,Sa</a:t>
                      </a:r>
                    </a:p>
                  </a:txBody>
                  <a:tcPr marL="7620" marR="7620" marT="7620" marB="0" anchor="b"/>
                </a:tc>
                <a:extLst>
                  <a:ext uri="{0D108BD9-81ED-4DB2-BD59-A6C34878D82A}">
                    <a16:rowId xmlns:a16="http://schemas.microsoft.com/office/drawing/2014/main" val="3429515763"/>
                  </a:ext>
                </a:extLst>
              </a:tr>
              <a:tr h="323618">
                <a:tc>
                  <a:txBody>
                    <a:bodyPr/>
                    <a:lstStyle/>
                    <a:p>
                      <a:pPr algn="l" fontAlgn="b"/>
                      <a:r>
                        <a:rPr lang="en-US" sz="1800" b="1" i="0" u="none" strike="noStrike">
                          <a:effectLst/>
                          <a:latin typeface="+mn-lt"/>
                        </a:rPr>
                        <a:t>Granularity</a:t>
                      </a:r>
                    </a:p>
                  </a:txBody>
                  <a:tcPr marL="7620" marR="7620" marT="7620" marB="0" anchor="b"/>
                </a:tc>
                <a:tc>
                  <a:txBody>
                    <a:bodyPr/>
                    <a:lstStyle/>
                    <a:p>
                      <a:pPr algn="l" fontAlgn="b"/>
                      <a:r>
                        <a:rPr lang="en-US" sz="1800" b="0" i="0" u="none" strike="noStrike" dirty="0">
                          <a:effectLst/>
                          <a:latin typeface="+mn-lt"/>
                        </a:rPr>
                        <a:t>5min</a:t>
                      </a:r>
                    </a:p>
                  </a:txBody>
                  <a:tcPr marL="7620" marR="7620" marT="7620" marB="0" anchor="b"/>
                </a:tc>
                <a:extLst>
                  <a:ext uri="{0D108BD9-81ED-4DB2-BD59-A6C34878D82A}">
                    <a16:rowId xmlns:a16="http://schemas.microsoft.com/office/drawing/2014/main" val="2189614367"/>
                  </a:ext>
                </a:extLst>
              </a:tr>
            </a:tbl>
          </a:graphicData>
        </a:graphic>
      </p:graphicFrame>
      <p:sp>
        <p:nvSpPr>
          <p:cNvPr id="11" name="TextBox 10">
            <a:extLst>
              <a:ext uri="{FF2B5EF4-FFF2-40B4-BE49-F238E27FC236}">
                <a16:creationId xmlns:a16="http://schemas.microsoft.com/office/drawing/2014/main" id="{ECAC3E1C-4CA2-4E51-8054-7110067926F4}"/>
              </a:ext>
            </a:extLst>
          </p:cNvPr>
          <p:cNvSpPr txBox="1"/>
          <p:nvPr/>
        </p:nvSpPr>
        <p:spPr>
          <a:xfrm>
            <a:off x="2757488" y="6290666"/>
            <a:ext cx="3338512" cy="338554"/>
          </a:xfrm>
          <a:prstGeom prst="rect">
            <a:avLst/>
          </a:prstGeom>
          <a:noFill/>
        </p:spPr>
        <p:txBody>
          <a:bodyPr wrap="square" rtlCol="0">
            <a:spAutoFit/>
          </a:bodyPr>
          <a:lstStyle/>
          <a:p>
            <a:pPr algn="ctr"/>
            <a:r>
              <a:rPr lang="en-US" sz="1600" b="1" i="1" dirty="0"/>
              <a:t>Table 2: Dataset 2 information</a:t>
            </a:r>
          </a:p>
        </p:txBody>
      </p:sp>
    </p:spTree>
    <p:extLst>
      <p:ext uri="{BB962C8B-B14F-4D97-AF65-F5344CB8AC3E}">
        <p14:creationId xmlns:p14="http://schemas.microsoft.com/office/powerpoint/2010/main" val="1700245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F0D980-6DF8-4B48-A1CA-97E57E8F1069}"/>
              </a:ext>
            </a:extLst>
          </p:cNvPr>
          <p:cNvSpPr>
            <a:spLocks noGrp="1"/>
          </p:cNvSpPr>
          <p:nvPr>
            <p:ph type="title"/>
          </p:nvPr>
        </p:nvSpPr>
        <p:spPr>
          <a:xfrm>
            <a:off x="838200" y="0"/>
            <a:ext cx="10515600" cy="1325563"/>
          </a:xfrm>
        </p:spPr>
        <p:txBody>
          <a:bodyPr>
            <a:normAutofit/>
          </a:bodyPr>
          <a:lstStyle/>
          <a:p>
            <a:pPr algn="ctr"/>
            <a:r>
              <a:rPr lang="en-US" sz="4000" b="1" dirty="0">
                <a:solidFill>
                  <a:srgbClr val="00B0F0"/>
                </a:solidFill>
              </a:rPr>
              <a:t>Sample Data</a:t>
            </a:r>
          </a:p>
        </p:txBody>
      </p:sp>
      <p:graphicFrame>
        <p:nvGraphicFramePr>
          <p:cNvPr id="2" name="Table 2">
            <a:extLst>
              <a:ext uri="{FF2B5EF4-FFF2-40B4-BE49-F238E27FC236}">
                <a16:creationId xmlns:a16="http://schemas.microsoft.com/office/drawing/2014/main" id="{02B35ED6-D305-4050-91E5-292E6E0A489B}"/>
              </a:ext>
            </a:extLst>
          </p:cNvPr>
          <p:cNvGraphicFramePr>
            <a:graphicFrameLocks noGrp="1"/>
          </p:cNvGraphicFramePr>
          <p:nvPr>
            <p:extLst>
              <p:ext uri="{D42A27DB-BD31-4B8C-83A1-F6EECF244321}">
                <p14:modId xmlns:p14="http://schemas.microsoft.com/office/powerpoint/2010/main" val="4231323093"/>
              </p:ext>
            </p:extLst>
          </p:nvPr>
        </p:nvGraphicFramePr>
        <p:xfrm>
          <a:off x="398298" y="1202321"/>
          <a:ext cx="5477751" cy="5176229"/>
        </p:xfrm>
        <a:graphic>
          <a:graphicData uri="http://schemas.openxmlformats.org/drawingml/2006/table">
            <a:tbl>
              <a:tblPr firstRow="1" bandRow="1">
                <a:tableStyleId>{C083E6E3-FA7D-4D7B-A595-EF9225AFEA82}</a:tableStyleId>
              </a:tblPr>
              <a:tblGrid>
                <a:gridCol w="1825917">
                  <a:extLst>
                    <a:ext uri="{9D8B030D-6E8A-4147-A177-3AD203B41FA5}">
                      <a16:colId xmlns:a16="http://schemas.microsoft.com/office/drawing/2014/main" val="1025762143"/>
                    </a:ext>
                  </a:extLst>
                </a:gridCol>
                <a:gridCol w="1825917">
                  <a:extLst>
                    <a:ext uri="{9D8B030D-6E8A-4147-A177-3AD203B41FA5}">
                      <a16:colId xmlns:a16="http://schemas.microsoft.com/office/drawing/2014/main" val="3170083726"/>
                    </a:ext>
                  </a:extLst>
                </a:gridCol>
                <a:gridCol w="1825917">
                  <a:extLst>
                    <a:ext uri="{9D8B030D-6E8A-4147-A177-3AD203B41FA5}">
                      <a16:colId xmlns:a16="http://schemas.microsoft.com/office/drawing/2014/main" val="52958375"/>
                    </a:ext>
                  </a:extLst>
                </a:gridCol>
              </a:tblGrid>
              <a:tr h="425539">
                <a:tc>
                  <a:txBody>
                    <a:bodyPr/>
                    <a:lstStyle/>
                    <a:p>
                      <a:pPr algn="ctr" fontAlgn="ctr"/>
                      <a:r>
                        <a:rPr lang="en-US" sz="1600" b="1" i="0" u="none" strike="noStrike" dirty="0">
                          <a:solidFill>
                            <a:srgbClr val="000000"/>
                          </a:solidFill>
                          <a:effectLst/>
                          <a:latin typeface="Calibri" panose="020F0502020204030204" pitchFamily="34" charset="0"/>
                        </a:rPr>
                        <a:t>5 Minutes</a:t>
                      </a:r>
                    </a:p>
                  </a:txBody>
                  <a:tcPr marL="7620" marR="7620" marT="7620" marB="0" anchor="ctr"/>
                </a:tc>
                <a:tc>
                  <a:txBody>
                    <a:bodyPr/>
                    <a:lstStyle/>
                    <a:p>
                      <a:pPr algn="ctr" fontAlgn="ctr"/>
                      <a:r>
                        <a:rPr lang="en-US" sz="1600" b="1" i="0" u="none" strike="noStrike" dirty="0">
                          <a:solidFill>
                            <a:srgbClr val="000000"/>
                          </a:solidFill>
                          <a:effectLst/>
                          <a:latin typeface="Calibri" panose="020F0502020204030204" pitchFamily="34" charset="0"/>
                        </a:rPr>
                        <a:t>Lane 1 Speed (mph)</a:t>
                      </a:r>
                    </a:p>
                  </a:txBody>
                  <a:tcPr marL="7620" marR="7620" marT="7620" marB="0" anchor="ctr"/>
                </a:tc>
                <a:tc>
                  <a:txBody>
                    <a:bodyPr/>
                    <a:lstStyle/>
                    <a:p>
                      <a:pPr algn="ctr" fontAlgn="ctr"/>
                      <a:r>
                        <a:rPr lang="en-US" sz="1600" b="1" i="0" u="none" strike="noStrike" dirty="0">
                          <a:solidFill>
                            <a:srgbClr val="000000"/>
                          </a:solidFill>
                          <a:effectLst/>
                          <a:latin typeface="Calibri" panose="020F0502020204030204" pitchFamily="34" charset="0"/>
                        </a:rPr>
                        <a:t>Lane 1 Flow (</a:t>
                      </a:r>
                      <a:r>
                        <a:rPr lang="en-US" sz="1600" b="1" i="0" u="none" strike="noStrike" dirty="0" err="1">
                          <a:solidFill>
                            <a:srgbClr val="000000"/>
                          </a:solidFill>
                          <a:effectLst/>
                          <a:latin typeface="Calibri" panose="020F0502020204030204" pitchFamily="34" charset="0"/>
                        </a:rPr>
                        <a:t>Veh</a:t>
                      </a:r>
                      <a:r>
                        <a:rPr lang="en-US" sz="1600" b="1" i="0" u="none" strike="noStrike" dirty="0">
                          <a:solidFill>
                            <a:srgbClr val="000000"/>
                          </a:solidFill>
                          <a:effectLst/>
                          <a:latin typeface="Calibri" panose="020F0502020204030204" pitchFamily="34" charset="0"/>
                        </a:rPr>
                        <a:t>/Minute)</a:t>
                      </a:r>
                    </a:p>
                  </a:txBody>
                  <a:tcPr marL="7620" marR="7620" marT="7620" marB="0" anchor="ctr"/>
                </a:tc>
                <a:extLst>
                  <a:ext uri="{0D108BD9-81ED-4DB2-BD59-A6C34878D82A}">
                    <a16:rowId xmlns:a16="http://schemas.microsoft.com/office/drawing/2014/main" val="435119013"/>
                  </a:ext>
                </a:extLst>
              </a:tr>
              <a:tr h="425539">
                <a:tc>
                  <a:txBody>
                    <a:bodyPr/>
                    <a:lstStyle/>
                    <a:p>
                      <a:pPr algn="ctr" fontAlgn="ctr"/>
                      <a:r>
                        <a:rPr lang="en-US" sz="1600" b="0" i="0" u="none" strike="noStrike" dirty="0">
                          <a:solidFill>
                            <a:srgbClr val="000000"/>
                          </a:solidFill>
                          <a:effectLst/>
                          <a:latin typeface="Calibri" panose="020F0502020204030204" pitchFamily="34" charset="0"/>
                        </a:rPr>
                        <a:t>26-09-2021 06:55</a:t>
                      </a:r>
                    </a:p>
                  </a:txBody>
                  <a:tcPr marL="7620" marR="7620" marT="7620" marB="0" anchor="ctr"/>
                </a:tc>
                <a:tc>
                  <a:txBody>
                    <a:bodyPr/>
                    <a:lstStyle/>
                    <a:p>
                      <a:pPr algn="ctr" fontAlgn="ctr"/>
                      <a:r>
                        <a:rPr lang="en-US" sz="1600" b="0" i="0" u="none" strike="noStrike" dirty="0">
                          <a:solidFill>
                            <a:srgbClr val="000000"/>
                          </a:solidFill>
                          <a:effectLst/>
                          <a:latin typeface="Calibri" panose="020F0502020204030204" pitchFamily="34" charset="0"/>
                        </a:rPr>
                        <a:t>74.8</a:t>
                      </a:r>
                    </a:p>
                  </a:txBody>
                  <a:tcPr marL="7620" marR="7620" marT="7620" marB="0" anchor="ctr"/>
                </a:tc>
                <a:tc>
                  <a:txBody>
                    <a:bodyPr/>
                    <a:lstStyle/>
                    <a:p>
                      <a:pPr algn="ctr" fontAlgn="ctr"/>
                      <a:r>
                        <a:rPr lang="en-US" sz="1600" b="0" i="0" u="none" strike="noStrike" dirty="0">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1297227525"/>
                  </a:ext>
                </a:extLst>
              </a:tr>
              <a:tr h="425539">
                <a:tc>
                  <a:txBody>
                    <a:bodyPr/>
                    <a:lstStyle/>
                    <a:p>
                      <a:pPr algn="ctr" fontAlgn="ctr"/>
                      <a:r>
                        <a:rPr lang="en-US" sz="1600" b="0" i="0" u="none" strike="noStrike" dirty="0">
                          <a:solidFill>
                            <a:srgbClr val="000000"/>
                          </a:solidFill>
                          <a:effectLst/>
                          <a:latin typeface="Calibri" panose="020F0502020204030204" pitchFamily="34" charset="0"/>
                        </a:rPr>
                        <a:t>26-09-2021 07:00</a:t>
                      </a:r>
                    </a:p>
                  </a:txBody>
                  <a:tcPr marL="7620" marR="7620" marT="7620" marB="0" anchor="ctr"/>
                </a:tc>
                <a:tc>
                  <a:txBody>
                    <a:bodyPr/>
                    <a:lstStyle/>
                    <a:p>
                      <a:pPr algn="ctr" fontAlgn="ctr"/>
                      <a:r>
                        <a:rPr lang="en-US" sz="1600" b="0" i="0" u="none" strike="noStrike" dirty="0">
                          <a:solidFill>
                            <a:srgbClr val="000000"/>
                          </a:solidFill>
                          <a:effectLst/>
                          <a:latin typeface="Calibri" panose="020F0502020204030204" pitchFamily="34" charset="0"/>
                        </a:rPr>
                        <a:t>74.9</a:t>
                      </a:r>
                    </a:p>
                  </a:txBody>
                  <a:tcPr marL="7620" marR="7620" marT="7620" marB="0" anchor="ctr"/>
                </a:tc>
                <a:tc>
                  <a:txBody>
                    <a:bodyPr/>
                    <a:lstStyle/>
                    <a:p>
                      <a:pPr algn="ctr" fontAlgn="ctr"/>
                      <a:r>
                        <a:rPr lang="en-US" sz="1600" b="0" i="0" u="none" strike="noStrike" dirty="0">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1735533317"/>
                  </a:ext>
                </a:extLst>
              </a:tr>
              <a:tr h="425539">
                <a:tc>
                  <a:txBody>
                    <a:bodyPr/>
                    <a:lstStyle/>
                    <a:p>
                      <a:pPr algn="ctr" fontAlgn="ctr"/>
                      <a:r>
                        <a:rPr lang="en-US" sz="1600" b="0" i="0" u="none" strike="noStrike">
                          <a:solidFill>
                            <a:srgbClr val="000000"/>
                          </a:solidFill>
                          <a:effectLst/>
                          <a:latin typeface="Calibri" panose="020F0502020204030204" pitchFamily="34" charset="0"/>
                        </a:rPr>
                        <a:t>26-09-2021 07:05</a:t>
                      </a:r>
                    </a:p>
                  </a:txBody>
                  <a:tcPr marL="7620" marR="7620" marT="7620" marB="0" anchor="ctr"/>
                </a:tc>
                <a:tc>
                  <a:txBody>
                    <a:bodyPr/>
                    <a:lstStyle/>
                    <a:p>
                      <a:pPr algn="ctr" fontAlgn="ctr"/>
                      <a:r>
                        <a:rPr lang="en-US" sz="1600" b="0" i="0" u="none" strike="noStrike">
                          <a:solidFill>
                            <a:srgbClr val="000000"/>
                          </a:solidFill>
                          <a:effectLst/>
                          <a:latin typeface="Calibri" panose="020F0502020204030204" pitchFamily="34" charset="0"/>
                        </a:rPr>
                        <a:t>75</a:t>
                      </a:r>
                    </a:p>
                  </a:txBody>
                  <a:tcPr marL="7620" marR="7620" marT="7620" marB="0" anchor="ctr"/>
                </a:tc>
                <a:tc>
                  <a:txBody>
                    <a:bodyPr/>
                    <a:lstStyle/>
                    <a:p>
                      <a:pPr algn="ctr" fontAlgn="ctr"/>
                      <a:r>
                        <a:rPr lang="en-US" sz="1600" b="0" i="0" u="none" strike="noStrike" dirty="0">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3378027351"/>
                  </a:ext>
                </a:extLst>
              </a:tr>
              <a:tr h="425539">
                <a:tc>
                  <a:txBody>
                    <a:bodyPr/>
                    <a:lstStyle/>
                    <a:p>
                      <a:pPr algn="ctr" fontAlgn="ctr"/>
                      <a:r>
                        <a:rPr lang="en-US" sz="1600" b="0" i="0" u="none" strike="noStrike" dirty="0">
                          <a:solidFill>
                            <a:srgbClr val="000000"/>
                          </a:solidFill>
                          <a:effectLst/>
                          <a:latin typeface="Calibri" panose="020F0502020204030204" pitchFamily="34" charset="0"/>
                        </a:rPr>
                        <a:t>26-09-2021 07:10</a:t>
                      </a:r>
                    </a:p>
                  </a:txBody>
                  <a:tcPr marL="7620" marR="7620" marT="7620" marB="0" anchor="ctr"/>
                </a:tc>
                <a:tc>
                  <a:txBody>
                    <a:bodyPr/>
                    <a:lstStyle/>
                    <a:p>
                      <a:pPr algn="ctr" fontAlgn="ctr"/>
                      <a:r>
                        <a:rPr lang="en-US" sz="1600" b="0" i="0" u="none" strike="noStrike" dirty="0">
                          <a:solidFill>
                            <a:srgbClr val="000000"/>
                          </a:solidFill>
                          <a:effectLst/>
                          <a:latin typeface="Calibri" panose="020F0502020204030204" pitchFamily="34" charset="0"/>
                        </a:rPr>
                        <a:t>74.7</a:t>
                      </a:r>
                    </a:p>
                  </a:txBody>
                  <a:tcPr marL="7620" marR="7620" marT="7620" marB="0" anchor="ctr"/>
                </a:tc>
                <a:tc>
                  <a:txBody>
                    <a:bodyPr/>
                    <a:lstStyle/>
                    <a:p>
                      <a:pPr algn="ctr" fontAlgn="ctr"/>
                      <a:r>
                        <a:rPr lang="en-US" sz="1600" b="0" i="0" u="none" strike="noStrike" dirty="0">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803255705"/>
                  </a:ext>
                </a:extLst>
              </a:tr>
              <a:tr h="425539">
                <a:tc>
                  <a:txBody>
                    <a:bodyPr/>
                    <a:lstStyle/>
                    <a:p>
                      <a:pPr algn="ctr" fontAlgn="ctr"/>
                      <a:r>
                        <a:rPr lang="en-US" sz="1600" b="0" i="0" u="none" strike="noStrike">
                          <a:solidFill>
                            <a:srgbClr val="000000"/>
                          </a:solidFill>
                          <a:effectLst/>
                          <a:latin typeface="Calibri" panose="020F0502020204030204" pitchFamily="34" charset="0"/>
                        </a:rPr>
                        <a:t>26-09-2021 07:15</a:t>
                      </a:r>
                    </a:p>
                  </a:txBody>
                  <a:tcPr marL="7620" marR="7620" marT="7620" marB="0" anchor="ctr"/>
                </a:tc>
                <a:tc>
                  <a:txBody>
                    <a:bodyPr/>
                    <a:lstStyle/>
                    <a:p>
                      <a:pPr algn="ctr" fontAlgn="ctr"/>
                      <a:r>
                        <a:rPr lang="en-US" sz="1600" b="0" i="0" u="none" strike="noStrike" dirty="0">
                          <a:solidFill>
                            <a:srgbClr val="000000"/>
                          </a:solidFill>
                          <a:effectLst/>
                          <a:latin typeface="Calibri" panose="020F0502020204030204" pitchFamily="34" charset="0"/>
                        </a:rPr>
                        <a:t>74.7</a:t>
                      </a:r>
                    </a:p>
                  </a:txBody>
                  <a:tcPr marL="7620" marR="7620" marT="7620" marB="0" anchor="ctr"/>
                </a:tc>
                <a:tc>
                  <a:txBody>
                    <a:bodyPr/>
                    <a:lstStyle/>
                    <a:p>
                      <a:pPr algn="ctr" fontAlgn="ctr"/>
                      <a:r>
                        <a:rPr lang="en-US" sz="1600" b="0" i="0" u="none" strike="noStrike" dirty="0">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2744497161"/>
                  </a:ext>
                </a:extLst>
              </a:tr>
              <a:tr h="425539">
                <a:tc>
                  <a:txBody>
                    <a:bodyPr/>
                    <a:lstStyle/>
                    <a:p>
                      <a:pPr algn="ctr" fontAlgn="ctr"/>
                      <a:r>
                        <a:rPr lang="en-US" sz="1600" b="0" i="0" u="none" strike="noStrike">
                          <a:solidFill>
                            <a:srgbClr val="000000"/>
                          </a:solidFill>
                          <a:effectLst/>
                          <a:latin typeface="Calibri" panose="020F0502020204030204" pitchFamily="34" charset="0"/>
                        </a:rPr>
                        <a:t>26-09-2021 07:20</a:t>
                      </a:r>
                    </a:p>
                  </a:txBody>
                  <a:tcPr marL="7620" marR="7620" marT="7620" marB="0" anchor="ctr"/>
                </a:tc>
                <a:tc>
                  <a:txBody>
                    <a:bodyPr/>
                    <a:lstStyle/>
                    <a:p>
                      <a:pPr algn="ctr" fontAlgn="ctr"/>
                      <a:r>
                        <a:rPr lang="en-US" sz="1600" b="0" i="0" u="none" strike="noStrike">
                          <a:solidFill>
                            <a:srgbClr val="000000"/>
                          </a:solidFill>
                          <a:effectLst/>
                          <a:latin typeface="Calibri" panose="020F0502020204030204" pitchFamily="34" charset="0"/>
                        </a:rPr>
                        <a:t>74.7</a:t>
                      </a:r>
                    </a:p>
                  </a:txBody>
                  <a:tcPr marL="7620" marR="7620" marT="7620" marB="0" anchor="ctr"/>
                </a:tc>
                <a:tc>
                  <a:txBody>
                    <a:bodyPr/>
                    <a:lstStyle/>
                    <a:p>
                      <a:pPr algn="ctr" fontAlgn="ctr"/>
                      <a:r>
                        <a:rPr lang="en-US" sz="1600" b="0" i="0" u="none" strike="noStrike" dirty="0">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95020976"/>
                  </a:ext>
                </a:extLst>
              </a:tr>
              <a:tr h="425539">
                <a:tc>
                  <a:txBody>
                    <a:bodyPr/>
                    <a:lstStyle/>
                    <a:p>
                      <a:pPr algn="ctr" fontAlgn="ctr"/>
                      <a:r>
                        <a:rPr lang="en-US" sz="1600" b="0" i="0" u="none" strike="noStrike">
                          <a:solidFill>
                            <a:srgbClr val="000000"/>
                          </a:solidFill>
                          <a:effectLst/>
                          <a:latin typeface="Calibri" panose="020F0502020204030204" pitchFamily="34" charset="0"/>
                        </a:rPr>
                        <a:t>26-09-2021 07:25</a:t>
                      </a:r>
                    </a:p>
                  </a:txBody>
                  <a:tcPr marL="7620" marR="7620" marT="7620" marB="0" anchor="ctr"/>
                </a:tc>
                <a:tc>
                  <a:txBody>
                    <a:bodyPr/>
                    <a:lstStyle/>
                    <a:p>
                      <a:pPr algn="ctr" fontAlgn="ctr"/>
                      <a:r>
                        <a:rPr lang="en-US" sz="1600" b="0" i="0" u="none" strike="noStrike" dirty="0">
                          <a:solidFill>
                            <a:srgbClr val="000000"/>
                          </a:solidFill>
                          <a:effectLst/>
                          <a:latin typeface="Calibri" panose="020F0502020204030204" pitchFamily="34" charset="0"/>
                        </a:rPr>
                        <a:t>74.7</a:t>
                      </a:r>
                    </a:p>
                  </a:txBody>
                  <a:tcPr marL="7620" marR="7620" marT="7620" marB="0" anchor="ctr"/>
                </a:tc>
                <a:tc>
                  <a:txBody>
                    <a:bodyPr/>
                    <a:lstStyle/>
                    <a:p>
                      <a:pPr algn="ctr" fontAlgn="ctr"/>
                      <a:r>
                        <a:rPr lang="en-US" sz="1600" b="0" i="0" u="none" strike="noStrike" dirty="0">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3465159964"/>
                  </a:ext>
                </a:extLst>
              </a:tr>
              <a:tr h="425539">
                <a:tc>
                  <a:txBody>
                    <a:bodyPr/>
                    <a:lstStyle/>
                    <a:p>
                      <a:pPr algn="ctr" fontAlgn="ctr"/>
                      <a:r>
                        <a:rPr lang="en-US" sz="1600" b="0" i="0" u="none" strike="noStrike">
                          <a:solidFill>
                            <a:srgbClr val="000000"/>
                          </a:solidFill>
                          <a:effectLst/>
                          <a:latin typeface="Calibri" panose="020F0502020204030204" pitchFamily="34" charset="0"/>
                        </a:rPr>
                        <a:t>26-09-2021 07:30</a:t>
                      </a:r>
                    </a:p>
                  </a:txBody>
                  <a:tcPr marL="7620" marR="7620" marT="7620" marB="0" anchor="ctr"/>
                </a:tc>
                <a:tc>
                  <a:txBody>
                    <a:bodyPr/>
                    <a:lstStyle/>
                    <a:p>
                      <a:pPr algn="ctr" fontAlgn="ctr"/>
                      <a:r>
                        <a:rPr lang="en-US" sz="1600" b="0" i="0" u="none" strike="noStrike" dirty="0">
                          <a:solidFill>
                            <a:srgbClr val="000000"/>
                          </a:solidFill>
                          <a:effectLst/>
                          <a:latin typeface="Calibri" panose="020F0502020204030204" pitchFamily="34" charset="0"/>
                        </a:rPr>
                        <a:t>74.7</a:t>
                      </a:r>
                    </a:p>
                  </a:txBody>
                  <a:tcPr marL="7620" marR="7620" marT="7620" marB="0" anchor="ctr"/>
                </a:tc>
                <a:tc>
                  <a:txBody>
                    <a:bodyPr/>
                    <a:lstStyle/>
                    <a:p>
                      <a:pPr algn="ctr" fontAlgn="ctr"/>
                      <a:r>
                        <a:rPr lang="en-US" sz="1600" b="0" i="0" u="none" strike="noStrike" dirty="0">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408152048"/>
                  </a:ext>
                </a:extLst>
              </a:tr>
              <a:tr h="425539">
                <a:tc>
                  <a:txBody>
                    <a:bodyPr/>
                    <a:lstStyle/>
                    <a:p>
                      <a:pPr algn="ctr" fontAlgn="ctr"/>
                      <a:r>
                        <a:rPr lang="en-US" sz="1600" b="0" i="0" u="none" strike="noStrike">
                          <a:solidFill>
                            <a:srgbClr val="000000"/>
                          </a:solidFill>
                          <a:effectLst/>
                          <a:latin typeface="Calibri" panose="020F0502020204030204" pitchFamily="34" charset="0"/>
                        </a:rPr>
                        <a:t>26-09-2021 07:35</a:t>
                      </a:r>
                    </a:p>
                  </a:txBody>
                  <a:tcPr marL="7620" marR="7620" marT="7620" marB="0" anchor="ctr"/>
                </a:tc>
                <a:tc>
                  <a:txBody>
                    <a:bodyPr/>
                    <a:lstStyle/>
                    <a:p>
                      <a:pPr algn="ctr" fontAlgn="ctr"/>
                      <a:r>
                        <a:rPr lang="en-US" sz="1600" b="0" i="0" u="none" strike="noStrike" dirty="0">
                          <a:solidFill>
                            <a:srgbClr val="000000"/>
                          </a:solidFill>
                          <a:effectLst/>
                          <a:latin typeface="Calibri" panose="020F0502020204030204" pitchFamily="34" charset="0"/>
                        </a:rPr>
                        <a:t>74.6</a:t>
                      </a:r>
                    </a:p>
                  </a:txBody>
                  <a:tcPr marL="7620" marR="7620" marT="7620" marB="0" anchor="ctr"/>
                </a:tc>
                <a:tc>
                  <a:txBody>
                    <a:bodyPr/>
                    <a:lstStyle/>
                    <a:p>
                      <a:pPr algn="ctr" fontAlgn="ctr"/>
                      <a:r>
                        <a:rPr lang="en-US" sz="1600" b="0" i="0" u="none" strike="noStrike" dirty="0">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3960177087"/>
                  </a:ext>
                </a:extLst>
              </a:tr>
              <a:tr h="425539">
                <a:tc>
                  <a:txBody>
                    <a:bodyPr/>
                    <a:lstStyle/>
                    <a:p>
                      <a:pPr algn="ctr" fontAlgn="ctr"/>
                      <a:r>
                        <a:rPr lang="en-US" sz="1600" b="0" i="0" u="none" strike="noStrike">
                          <a:solidFill>
                            <a:srgbClr val="000000"/>
                          </a:solidFill>
                          <a:effectLst/>
                          <a:latin typeface="Calibri" panose="020F0502020204030204" pitchFamily="34" charset="0"/>
                        </a:rPr>
                        <a:t>26-09-2021 07:40</a:t>
                      </a:r>
                    </a:p>
                  </a:txBody>
                  <a:tcPr marL="7620" marR="7620" marT="7620" marB="0" anchor="ctr"/>
                </a:tc>
                <a:tc>
                  <a:txBody>
                    <a:bodyPr/>
                    <a:lstStyle/>
                    <a:p>
                      <a:pPr algn="ctr" fontAlgn="ctr"/>
                      <a:r>
                        <a:rPr lang="en-US" sz="1600" b="0" i="0" u="none" strike="noStrike" dirty="0">
                          <a:solidFill>
                            <a:srgbClr val="000000"/>
                          </a:solidFill>
                          <a:effectLst/>
                          <a:latin typeface="Calibri" panose="020F0502020204030204" pitchFamily="34" charset="0"/>
                        </a:rPr>
                        <a:t>74.3</a:t>
                      </a:r>
                    </a:p>
                  </a:txBody>
                  <a:tcPr marL="7620" marR="7620" marT="7620" marB="0" anchor="ctr"/>
                </a:tc>
                <a:tc>
                  <a:txBody>
                    <a:bodyPr/>
                    <a:lstStyle/>
                    <a:p>
                      <a:pPr algn="ctr" fontAlgn="ctr"/>
                      <a:r>
                        <a:rPr lang="en-US" sz="1600" b="0" i="0" u="none" strike="noStrike" dirty="0">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4293989779"/>
                  </a:ext>
                </a:extLst>
              </a:tr>
              <a:tr h="425539">
                <a:tc>
                  <a:txBody>
                    <a:bodyPr/>
                    <a:lstStyle/>
                    <a:p>
                      <a:pPr algn="ctr" fontAlgn="ct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600" b="1" i="0" u="none" strike="noStrike" dirty="0">
                          <a:solidFill>
                            <a:srgbClr val="000000"/>
                          </a:solidFill>
                          <a:effectLst/>
                          <a:latin typeface="Calibri" panose="020F0502020204030204" pitchFamily="34" charset="0"/>
                        </a:rPr>
                        <a:t>Mean Speed = 72.17</a:t>
                      </a:r>
                    </a:p>
                  </a:txBody>
                  <a:tcPr marL="7620" marR="7620" marT="7620" marB="0" anchor="ctr"/>
                </a:tc>
                <a:tc>
                  <a:txBody>
                    <a:bodyPr/>
                    <a:lstStyle/>
                    <a:p>
                      <a:pPr algn="ctr" fontAlgn="ctr"/>
                      <a:endParaRPr lang="en-US" sz="16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066424909"/>
                  </a:ext>
                </a:extLst>
              </a:tr>
            </a:tbl>
          </a:graphicData>
        </a:graphic>
      </p:graphicFrame>
      <p:graphicFrame>
        <p:nvGraphicFramePr>
          <p:cNvPr id="7" name="Table 2">
            <a:extLst>
              <a:ext uri="{FF2B5EF4-FFF2-40B4-BE49-F238E27FC236}">
                <a16:creationId xmlns:a16="http://schemas.microsoft.com/office/drawing/2014/main" id="{8D3AD0A2-0F5B-45A6-A70D-E9B47BE0759C}"/>
              </a:ext>
            </a:extLst>
          </p:cNvPr>
          <p:cNvGraphicFramePr>
            <a:graphicFrameLocks noGrp="1"/>
          </p:cNvGraphicFramePr>
          <p:nvPr>
            <p:extLst>
              <p:ext uri="{D42A27DB-BD31-4B8C-83A1-F6EECF244321}">
                <p14:modId xmlns:p14="http://schemas.microsoft.com/office/powerpoint/2010/main" val="3779099039"/>
              </p:ext>
            </p:extLst>
          </p:nvPr>
        </p:nvGraphicFramePr>
        <p:xfrm>
          <a:off x="6231109" y="1202527"/>
          <a:ext cx="5477751" cy="5176229"/>
        </p:xfrm>
        <a:graphic>
          <a:graphicData uri="http://schemas.openxmlformats.org/drawingml/2006/table">
            <a:tbl>
              <a:tblPr firstRow="1" bandRow="1">
                <a:tableStyleId>{C083E6E3-FA7D-4D7B-A595-EF9225AFEA82}</a:tableStyleId>
              </a:tblPr>
              <a:tblGrid>
                <a:gridCol w="1825917">
                  <a:extLst>
                    <a:ext uri="{9D8B030D-6E8A-4147-A177-3AD203B41FA5}">
                      <a16:colId xmlns:a16="http://schemas.microsoft.com/office/drawing/2014/main" val="1025762143"/>
                    </a:ext>
                  </a:extLst>
                </a:gridCol>
                <a:gridCol w="1825917">
                  <a:extLst>
                    <a:ext uri="{9D8B030D-6E8A-4147-A177-3AD203B41FA5}">
                      <a16:colId xmlns:a16="http://schemas.microsoft.com/office/drawing/2014/main" val="3170083726"/>
                    </a:ext>
                  </a:extLst>
                </a:gridCol>
                <a:gridCol w="1825917">
                  <a:extLst>
                    <a:ext uri="{9D8B030D-6E8A-4147-A177-3AD203B41FA5}">
                      <a16:colId xmlns:a16="http://schemas.microsoft.com/office/drawing/2014/main" val="52958375"/>
                    </a:ext>
                  </a:extLst>
                </a:gridCol>
              </a:tblGrid>
              <a:tr h="425539">
                <a:tc>
                  <a:txBody>
                    <a:bodyPr/>
                    <a:lstStyle/>
                    <a:p>
                      <a:pPr algn="ctr" fontAlgn="ctr"/>
                      <a:r>
                        <a:rPr lang="en-US" sz="1600" b="1" i="0" u="none" strike="noStrike" dirty="0">
                          <a:effectLst/>
                          <a:latin typeface="+mn-lt"/>
                        </a:rPr>
                        <a:t>5 Minutes</a:t>
                      </a:r>
                    </a:p>
                  </a:txBody>
                  <a:tcPr marL="7620" marR="7620" marT="7620" marB="0" anchor="ctr"/>
                </a:tc>
                <a:tc>
                  <a:txBody>
                    <a:bodyPr/>
                    <a:lstStyle/>
                    <a:p>
                      <a:pPr algn="ctr" fontAlgn="ctr"/>
                      <a:r>
                        <a:rPr lang="en-US" sz="1600" b="1" i="0" u="none" strike="noStrike" dirty="0">
                          <a:effectLst/>
                          <a:latin typeface="+mn-lt"/>
                        </a:rPr>
                        <a:t>Lane 1 Speed (mph)</a:t>
                      </a:r>
                    </a:p>
                  </a:txBody>
                  <a:tcPr marL="7620" marR="7620" marT="7620" marB="0" anchor="ctr"/>
                </a:tc>
                <a:tc>
                  <a:txBody>
                    <a:bodyPr/>
                    <a:lstStyle/>
                    <a:p>
                      <a:pPr algn="ctr" fontAlgn="ctr"/>
                      <a:r>
                        <a:rPr lang="en-US" sz="1600" b="1" i="0" u="none" strike="noStrike">
                          <a:effectLst/>
                          <a:latin typeface="+mn-lt"/>
                        </a:rPr>
                        <a:t>Lane 1 Flow (Veh/Minute)</a:t>
                      </a:r>
                    </a:p>
                  </a:txBody>
                  <a:tcPr marL="7620" marR="7620" marT="7620" marB="0" anchor="ctr"/>
                </a:tc>
                <a:extLst>
                  <a:ext uri="{0D108BD9-81ED-4DB2-BD59-A6C34878D82A}">
                    <a16:rowId xmlns:a16="http://schemas.microsoft.com/office/drawing/2014/main" val="435119013"/>
                  </a:ext>
                </a:extLst>
              </a:tr>
              <a:tr h="425539">
                <a:tc>
                  <a:txBody>
                    <a:bodyPr/>
                    <a:lstStyle/>
                    <a:p>
                      <a:pPr algn="ctr" fontAlgn="ctr"/>
                      <a:r>
                        <a:rPr lang="en-US" sz="1600" b="0" i="0" u="none" strike="noStrike" dirty="0">
                          <a:effectLst/>
                          <a:latin typeface="+mn-lt"/>
                        </a:rPr>
                        <a:t>10/4/2021 6:55</a:t>
                      </a:r>
                    </a:p>
                  </a:txBody>
                  <a:tcPr marL="7620" marR="7620" marT="7620" marB="0" anchor="ctr"/>
                </a:tc>
                <a:tc>
                  <a:txBody>
                    <a:bodyPr/>
                    <a:lstStyle/>
                    <a:p>
                      <a:pPr algn="ctr" fontAlgn="ctr"/>
                      <a:r>
                        <a:rPr lang="en-US" sz="1600" b="0" i="0" u="none" strike="noStrike">
                          <a:effectLst/>
                          <a:latin typeface="+mn-lt"/>
                        </a:rPr>
                        <a:t>13.90</a:t>
                      </a:r>
                    </a:p>
                  </a:txBody>
                  <a:tcPr marL="7620" marR="7620" marT="7620" marB="0" anchor="ctr"/>
                </a:tc>
                <a:tc>
                  <a:txBody>
                    <a:bodyPr/>
                    <a:lstStyle/>
                    <a:p>
                      <a:pPr algn="ctr" fontAlgn="ctr"/>
                      <a:r>
                        <a:rPr lang="en-US" sz="1600" b="0" i="0" u="none" strike="noStrike">
                          <a:effectLst/>
                          <a:latin typeface="+mn-lt"/>
                        </a:rPr>
                        <a:t>18.80</a:t>
                      </a:r>
                    </a:p>
                  </a:txBody>
                  <a:tcPr marL="7620" marR="7620" marT="7620" marB="0" anchor="ctr"/>
                </a:tc>
                <a:extLst>
                  <a:ext uri="{0D108BD9-81ED-4DB2-BD59-A6C34878D82A}">
                    <a16:rowId xmlns:a16="http://schemas.microsoft.com/office/drawing/2014/main" val="1297227525"/>
                  </a:ext>
                </a:extLst>
              </a:tr>
              <a:tr h="425539">
                <a:tc>
                  <a:txBody>
                    <a:bodyPr/>
                    <a:lstStyle/>
                    <a:p>
                      <a:pPr algn="ctr" fontAlgn="ctr"/>
                      <a:r>
                        <a:rPr lang="en-US" sz="1600" b="0" i="0" u="none" strike="noStrike" dirty="0">
                          <a:effectLst/>
                          <a:latin typeface="+mn-lt"/>
                        </a:rPr>
                        <a:t>10/4/2021 7:00</a:t>
                      </a:r>
                    </a:p>
                  </a:txBody>
                  <a:tcPr marL="7620" marR="7620" marT="7620" marB="0" anchor="ctr"/>
                </a:tc>
                <a:tc>
                  <a:txBody>
                    <a:bodyPr/>
                    <a:lstStyle/>
                    <a:p>
                      <a:pPr algn="ctr" fontAlgn="ctr"/>
                      <a:r>
                        <a:rPr lang="en-US" sz="1600" b="0" i="0" u="none" strike="noStrike">
                          <a:effectLst/>
                          <a:latin typeface="+mn-lt"/>
                        </a:rPr>
                        <a:t>15.30</a:t>
                      </a:r>
                    </a:p>
                  </a:txBody>
                  <a:tcPr marL="7620" marR="7620" marT="7620" marB="0" anchor="ctr"/>
                </a:tc>
                <a:tc>
                  <a:txBody>
                    <a:bodyPr/>
                    <a:lstStyle/>
                    <a:p>
                      <a:pPr algn="ctr" fontAlgn="ctr"/>
                      <a:r>
                        <a:rPr lang="en-US" sz="1600" b="0" i="0" u="none" strike="noStrike">
                          <a:effectLst/>
                          <a:latin typeface="+mn-lt"/>
                        </a:rPr>
                        <a:t>20.80</a:t>
                      </a:r>
                    </a:p>
                  </a:txBody>
                  <a:tcPr marL="7620" marR="7620" marT="7620" marB="0" anchor="ctr"/>
                </a:tc>
                <a:extLst>
                  <a:ext uri="{0D108BD9-81ED-4DB2-BD59-A6C34878D82A}">
                    <a16:rowId xmlns:a16="http://schemas.microsoft.com/office/drawing/2014/main" val="1735533317"/>
                  </a:ext>
                </a:extLst>
              </a:tr>
              <a:tr h="425539">
                <a:tc>
                  <a:txBody>
                    <a:bodyPr/>
                    <a:lstStyle/>
                    <a:p>
                      <a:pPr algn="ctr" fontAlgn="ctr"/>
                      <a:r>
                        <a:rPr lang="en-US" sz="1600" b="0" i="0" u="none" strike="noStrike" dirty="0">
                          <a:effectLst/>
                          <a:latin typeface="+mn-lt"/>
                        </a:rPr>
                        <a:t>10/4/2021 7:05</a:t>
                      </a:r>
                    </a:p>
                  </a:txBody>
                  <a:tcPr marL="7620" marR="7620" marT="7620" marB="0" anchor="ctr"/>
                </a:tc>
                <a:tc>
                  <a:txBody>
                    <a:bodyPr/>
                    <a:lstStyle/>
                    <a:p>
                      <a:pPr algn="ctr" fontAlgn="ctr"/>
                      <a:r>
                        <a:rPr lang="en-US" sz="1600" b="0" i="0" u="none" strike="noStrike">
                          <a:effectLst/>
                          <a:latin typeface="+mn-lt"/>
                        </a:rPr>
                        <a:t>14.30</a:t>
                      </a:r>
                    </a:p>
                  </a:txBody>
                  <a:tcPr marL="7620" marR="7620" marT="7620" marB="0" anchor="ctr"/>
                </a:tc>
                <a:tc>
                  <a:txBody>
                    <a:bodyPr/>
                    <a:lstStyle/>
                    <a:p>
                      <a:pPr algn="ctr" fontAlgn="ctr"/>
                      <a:r>
                        <a:rPr lang="en-US" sz="1600" b="0" i="0" u="none" strike="noStrike">
                          <a:effectLst/>
                          <a:latin typeface="+mn-lt"/>
                        </a:rPr>
                        <a:t>19.40</a:t>
                      </a:r>
                    </a:p>
                  </a:txBody>
                  <a:tcPr marL="7620" marR="7620" marT="7620" marB="0" anchor="ctr"/>
                </a:tc>
                <a:extLst>
                  <a:ext uri="{0D108BD9-81ED-4DB2-BD59-A6C34878D82A}">
                    <a16:rowId xmlns:a16="http://schemas.microsoft.com/office/drawing/2014/main" val="3378027351"/>
                  </a:ext>
                </a:extLst>
              </a:tr>
              <a:tr h="425539">
                <a:tc>
                  <a:txBody>
                    <a:bodyPr/>
                    <a:lstStyle/>
                    <a:p>
                      <a:pPr algn="ctr" fontAlgn="ctr"/>
                      <a:r>
                        <a:rPr lang="en-US" sz="1600" b="0" i="0" u="none" strike="noStrike" dirty="0">
                          <a:effectLst/>
                          <a:latin typeface="+mn-lt"/>
                        </a:rPr>
                        <a:t>10/4/2021 7:10</a:t>
                      </a:r>
                    </a:p>
                  </a:txBody>
                  <a:tcPr marL="7620" marR="7620" marT="7620" marB="0" anchor="ctr"/>
                </a:tc>
                <a:tc>
                  <a:txBody>
                    <a:bodyPr/>
                    <a:lstStyle/>
                    <a:p>
                      <a:pPr algn="ctr" fontAlgn="ctr"/>
                      <a:r>
                        <a:rPr lang="en-US" sz="1600" b="0" i="0" u="none" strike="noStrike">
                          <a:effectLst/>
                          <a:latin typeface="+mn-lt"/>
                        </a:rPr>
                        <a:t>13.60</a:t>
                      </a:r>
                    </a:p>
                  </a:txBody>
                  <a:tcPr marL="7620" marR="7620" marT="7620" marB="0" anchor="ctr"/>
                </a:tc>
                <a:tc>
                  <a:txBody>
                    <a:bodyPr/>
                    <a:lstStyle/>
                    <a:p>
                      <a:pPr algn="ctr" fontAlgn="ctr"/>
                      <a:r>
                        <a:rPr lang="en-US" sz="1600" b="0" i="0" u="none" strike="noStrike">
                          <a:effectLst/>
                          <a:latin typeface="+mn-lt"/>
                        </a:rPr>
                        <a:t>17.00</a:t>
                      </a:r>
                    </a:p>
                  </a:txBody>
                  <a:tcPr marL="7620" marR="7620" marT="7620" marB="0" anchor="ctr"/>
                </a:tc>
                <a:extLst>
                  <a:ext uri="{0D108BD9-81ED-4DB2-BD59-A6C34878D82A}">
                    <a16:rowId xmlns:a16="http://schemas.microsoft.com/office/drawing/2014/main" val="803255705"/>
                  </a:ext>
                </a:extLst>
              </a:tr>
              <a:tr h="425539">
                <a:tc>
                  <a:txBody>
                    <a:bodyPr/>
                    <a:lstStyle/>
                    <a:p>
                      <a:pPr algn="ctr" fontAlgn="ctr"/>
                      <a:r>
                        <a:rPr lang="en-US" sz="1600" b="0" i="0" u="none" strike="noStrike" dirty="0">
                          <a:effectLst/>
                          <a:latin typeface="+mn-lt"/>
                        </a:rPr>
                        <a:t>10/4/2021 7:15</a:t>
                      </a:r>
                    </a:p>
                  </a:txBody>
                  <a:tcPr marL="7620" marR="7620" marT="7620" marB="0" anchor="ctr"/>
                </a:tc>
                <a:tc>
                  <a:txBody>
                    <a:bodyPr/>
                    <a:lstStyle/>
                    <a:p>
                      <a:pPr algn="ctr" fontAlgn="ctr"/>
                      <a:r>
                        <a:rPr lang="en-US" sz="1600" b="0" i="0" u="none" strike="noStrike">
                          <a:effectLst/>
                          <a:latin typeface="+mn-lt"/>
                        </a:rPr>
                        <a:t>13.30</a:t>
                      </a:r>
                    </a:p>
                  </a:txBody>
                  <a:tcPr marL="7620" marR="7620" marT="7620" marB="0" anchor="ctr"/>
                </a:tc>
                <a:tc>
                  <a:txBody>
                    <a:bodyPr/>
                    <a:lstStyle/>
                    <a:p>
                      <a:pPr algn="ctr" fontAlgn="ctr"/>
                      <a:r>
                        <a:rPr lang="en-US" sz="1600" b="0" i="0" u="none" strike="noStrike">
                          <a:effectLst/>
                          <a:latin typeface="+mn-lt"/>
                        </a:rPr>
                        <a:t>18.00</a:t>
                      </a:r>
                    </a:p>
                  </a:txBody>
                  <a:tcPr marL="7620" marR="7620" marT="7620" marB="0" anchor="ctr"/>
                </a:tc>
                <a:extLst>
                  <a:ext uri="{0D108BD9-81ED-4DB2-BD59-A6C34878D82A}">
                    <a16:rowId xmlns:a16="http://schemas.microsoft.com/office/drawing/2014/main" val="2744497161"/>
                  </a:ext>
                </a:extLst>
              </a:tr>
              <a:tr h="425539">
                <a:tc>
                  <a:txBody>
                    <a:bodyPr/>
                    <a:lstStyle/>
                    <a:p>
                      <a:pPr algn="ctr" fontAlgn="ctr"/>
                      <a:r>
                        <a:rPr lang="en-US" sz="1600" b="0" i="0" u="none" strike="noStrike" dirty="0">
                          <a:effectLst/>
                          <a:latin typeface="+mn-lt"/>
                        </a:rPr>
                        <a:t>10/4/2021 7:20</a:t>
                      </a:r>
                    </a:p>
                  </a:txBody>
                  <a:tcPr marL="7620" marR="7620" marT="7620" marB="0" anchor="ctr"/>
                </a:tc>
                <a:tc>
                  <a:txBody>
                    <a:bodyPr/>
                    <a:lstStyle/>
                    <a:p>
                      <a:pPr algn="ctr" fontAlgn="ctr"/>
                      <a:r>
                        <a:rPr lang="en-US" sz="1600" b="0" i="0" u="none" strike="noStrike">
                          <a:effectLst/>
                          <a:latin typeface="+mn-lt"/>
                        </a:rPr>
                        <a:t>13.00</a:t>
                      </a:r>
                    </a:p>
                  </a:txBody>
                  <a:tcPr marL="7620" marR="7620" marT="7620" marB="0" anchor="ctr"/>
                </a:tc>
                <a:tc>
                  <a:txBody>
                    <a:bodyPr/>
                    <a:lstStyle/>
                    <a:p>
                      <a:pPr algn="ctr" fontAlgn="ctr"/>
                      <a:r>
                        <a:rPr lang="en-US" sz="1600" b="0" i="0" u="none" strike="noStrike">
                          <a:effectLst/>
                          <a:latin typeface="+mn-lt"/>
                        </a:rPr>
                        <a:t>18.60</a:t>
                      </a:r>
                    </a:p>
                  </a:txBody>
                  <a:tcPr marL="7620" marR="7620" marT="7620" marB="0" anchor="ctr"/>
                </a:tc>
                <a:extLst>
                  <a:ext uri="{0D108BD9-81ED-4DB2-BD59-A6C34878D82A}">
                    <a16:rowId xmlns:a16="http://schemas.microsoft.com/office/drawing/2014/main" val="95020976"/>
                  </a:ext>
                </a:extLst>
              </a:tr>
              <a:tr h="425539">
                <a:tc>
                  <a:txBody>
                    <a:bodyPr/>
                    <a:lstStyle/>
                    <a:p>
                      <a:pPr algn="ctr" fontAlgn="ctr"/>
                      <a:r>
                        <a:rPr lang="en-US" sz="1600" b="0" i="0" u="none" strike="noStrike" dirty="0">
                          <a:effectLst/>
                          <a:latin typeface="+mn-lt"/>
                        </a:rPr>
                        <a:t>10/4/2021 7:25</a:t>
                      </a:r>
                    </a:p>
                  </a:txBody>
                  <a:tcPr marL="7620" marR="7620" marT="7620" marB="0" anchor="ctr"/>
                </a:tc>
                <a:tc>
                  <a:txBody>
                    <a:bodyPr/>
                    <a:lstStyle/>
                    <a:p>
                      <a:pPr algn="ctr" fontAlgn="ctr"/>
                      <a:r>
                        <a:rPr lang="en-US" sz="1600" b="0" i="0" u="none" strike="noStrike">
                          <a:effectLst/>
                          <a:latin typeface="+mn-lt"/>
                        </a:rPr>
                        <a:t>14.00</a:t>
                      </a:r>
                    </a:p>
                  </a:txBody>
                  <a:tcPr marL="7620" marR="7620" marT="7620" marB="0" anchor="ctr"/>
                </a:tc>
                <a:tc>
                  <a:txBody>
                    <a:bodyPr/>
                    <a:lstStyle/>
                    <a:p>
                      <a:pPr algn="ctr" fontAlgn="ctr"/>
                      <a:r>
                        <a:rPr lang="en-US" sz="1600" b="0" i="0" u="none" strike="noStrike">
                          <a:effectLst/>
                          <a:latin typeface="+mn-lt"/>
                        </a:rPr>
                        <a:t>19.20</a:t>
                      </a:r>
                    </a:p>
                  </a:txBody>
                  <a:tcPr marL="7620" marR="7620" marT="7620" marB="0" anchor="ctr"/>
                </a:tc>
                <a:extLst>
                  <a:ext uri="{0D108BD9-81ED-4DB2-BD59-A6C34878D82A}">
                    <a16:rowId xmlns:a16="http://schemas.microsoft.com/office/drawing/2014/main" val="3465159964"/>
                  </a:ext>
                </a:extLst>
              </a:tr>
              <a:tr h="425539">
                <a:tc>
                  <a:txBody>
                    <a:bodyPr/>
                    <a:lstStyle/>
                    <a:p>
                      <a:pPr algn="ctr" fontAlgn="ctr"/>
                      <a:r>
                        <a:rPr lang="en-US" sz="1600" b="0" i="0" u="none" strike="noStrike" dirty="0">
                          <a:effectLst/>
                          <a:latin typeface="+mn-lt"/>
                        </a:rPr>
                        <a:t>10/4/2021 7:30</a:t>
                      </a:r>
                    </a:p>
                  </a:txBody>
                  <a:tcPr marL="7620" marR="7620" marT="7620" marB="0" anchor="ctr"/>
                </a:tc>
                <a:tc>
                  <a:txBody>
                    <a:bodyPr/>
                    <a:lstStyle/>
                    <a:p>
                      <a:pPr algn="ctr" fontAlgn="ctr"/>
                      <a:r>
                        <a:rPr lang="en-US" sz="1600" b="0" i="0" u="none" strike="noStrike">
                          <a:effectLst/>
                          <a:latin typeface="+mn-lt"/>
                        </a:rPr>
                        <a:t>17.10</a:t>
                      </a:r>
                    </a:p>
                  </a:txBody>
                  <a:tcPr marL="7620" marR="7620" marT="7620" marB="0" anchor="ctr"/>
                </a:tc>
                <a:tc>
                  <a:txBody>
                    <a:bodyPr/>
                    <a:lstStyle/>
                    <a:p>
                      <a:pPr algn="ctr" fontAlgn="ctr"/>
                      <a:r>
                        <a:rPr lang="en-US" sz="1600" b="0" i="0" u="none" strike="noStrike">
                          <a:effectLst/>
                          <a:latin typeface="+mn-lt"/>
                        </a:rPr>
                        <a:t>21.80</a:t>
                      </a:r>
                    </a:p>
                  </a:txBody>
                  <a:tcPr marL="7620" marR="7620" marT="7620" marB="0" anchor="ctr"/>
                </a:tc>
                <a:extLst>
                  <a:ext uri="{0D108BD9-81ED-4DB2-BD59-A6C34878D82A}">
                    <a16:rowId xmlns:a16="http://schemas.microsoft.com/office/drawing/2014/main" val="408152048"/>
                  </a:ext>
                </a:extLst>
              </a:tr>
              <a:tr h="425539">
                <a:tc>
                  <a:txBody>
                    <a:bodyPr/>
                    <a:lstStyle/>
                    <a:p>
                      <a:pPr algn="ctr" fontAlgn="ctr"/>
                      <a:r>
                        <a:rPr lang="en-US" sz="1600" b="0" i="0" u="none" strike="noStrike" dirty="0">
                          <a:effectLst/>
                          <a:latin typeface="+mn-lt"/>
                        </a:rPr>
                        <a:t>10/4/2021 7:35</a:t>
                      </a:r>
                    </a:p>
                  </a:txBody>
                  <a:tcPr marL="7620" marR="7620" marT="7620" marB="0" anchor="ctr"/>
                </a:tc>
                <a:tc>
                  <a:txBody>
                    <a:bodyPr/>
                    <a:lstStyle/>
                    <a:p>
                      <a:pPr algn="ctr" fontAlgn="ctr"/>
                      <a:r>
                        <a:rPr lang="en-US" sz="1600" b="0" i="0" u="none" strike="noStrike">
                          <a:effectLst/>
                          <a:latin typeface="+mn-lt"/>
                        </a:rPr>
                        <a:t>16.00</a:t>
                      </a:r>
                    </a:p>
                  </a:txBody>
                  <a:tcPr marL="7620" marR="7620" marT="7620" marB="0" anchor="ctr"/>
                </a:tc>
                <a:tc>
                  <a:txBody>
                    <a:bodyPr/>
                    <a:lstStyle/>
                    <a:p>
                      <a:pPr algn="ctr" fontAlgn="ctr"/>
                      <a:r>
                        <a:rPr lang="en-US" sz="1600" b="0" i="0" u="none" strike="noStrike">
                          <a:effectLst/>
                          <a:latin typeface="+mn-lt"/>
                        </a:rPr>
                        <a:t>17.20</a:t>
                      </a:r>
                    </a:p>
                  </a:txBody>
                  <a:tcPr marL="7620" marR="7620" marT="7620" marB="0" anchor="ctr"/>
                </a:tc>
                <a:extLst>
                  <a:ext uri="{0D108BD9-81ED-4DB2-BD59-A6C34878D82A}">
                    <a16:rowId xmlns:a16="http://schemas.microsoft.com/office/drawing/2014/main" val="3960177087"/>
                  </a:ext>
                </a:extLst>
              </a:tr>
              <a:tr h="425539">
                <a:tc>
                  <a:txBody>
                    <a:bodyPr/>
                    <a:lstStyle/>
                    <a:p>
                      <a:pPr algn="ctr" fontAlgn="ctr"/>
                      <a:r>
                        <a:rPr lang="en-US" sz="1600" b="0" i="0" u="none" strike="noStrike" dirty="0">
                          <a:effectLst/>
                          <a:latin typeface="+mn-lt"/>
                        </a:rPr>
                        <a:t>10/4/2021 7:40</a:t>
                      </a:r>
                    </a:p>
                  </a:txBody>
                  <a:tcPr marL="7620" marR="7620" marT="7620" marB="0" anchor="ctr"/>
                </a:tc>
                <a:tc>
                  <a:txBody>
                    <a:bodyPr/>
                    <a:lstStyle/>
                    <a:p>
                      <a:pPr algn="ctr" fontAlgn="ctr"/>
                      <a:r>
                        <a:rPr lang="en-US" sz="1600" b="0" i="0" u="none" strike="noStrike" dirty="0">
                          <a:effectLst/>
                          <a:latin typeface="+mn-lt"/>
                        </a:rPr>
                        <a:t>17.00</a:t>
                      </a:r>
                    </a:p>
                  </a:txBody>
                  <a:tcPr marL="7620" marR="7620" marT="7620" marB="0" anchor="ctr"/>
                </a:tc>
                <a:tc>
                  <a:txBody>
                    <a:bodyPr/>
                    <a:lstStyle/>
                    <a:p>
                      <a:pPr algn="ctr" fontAlgn="ctr"/>
                      <a:r>
                        <a:rPr lang="en-US" sz="1600" b="0" i="0" u="none" strike="noStrike" dirty="0">
                          <a:effectLst/>
                          <a:latin typeface="+mn-lt"/>
                        </a:rPr>
                        <a:t>19.60</a:t>
                      </a:r>
                    </a:p>
                  </a:txBody>
                  <a:tcPr marL="7620" marR="7620" marT="7620" marB="0" anchor="ctr"/>
                </a:tc>
                <a:extLst>
                  <a:ext uri="{0D108BD9-81ED-4DB2-BD59-A6C34878D82A}">
                    <a16:rowId xmlns:a16="http://schemas.microsoft.com/office/drawing/2014/main" val="4293989779"/>
                  </a:ext>
                </a:extLst>
              </a:tr>
              <a:tr h="425539">
                <a:tc>
                  <a:txBody>
                    <a:bodyPr/>
                    <a:lstStyle/>
                    <a:p>
                      <a:pPr algn="ctr" fontAlgn="ctr"/>
                      <a:endParaRPr lang="en-US" sz="1600" b="0" i="0" u="none" strike="noStrike" dirty="0">
                        <a:effectLst/>
                        <a:latin typeface="+mn-lt"/>
                      </a:endParaRPr>
                    </a:p>
                  </a:txBody>
                  <a:tcPr marL="7620" marR="7620" marT="762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b="1" i="0" u="none" strike="noStrike" dirty="0">
                          <a:solidFill>
                            <a:srgbClr val="000000"/>
                          </a:solidFill>
                          <a:effectLst/>
                          <a:latin typeface="Calibri" panose="020F0502020204030204" pitchFamily="34" charset="0"/>
                        </a:rPr>
                        <a:t>Mean Speed = 24.22</a:t>
                      </a:r>
                    </a:p>
                  </a:txBody>
                  <a:tcPr marL="7620" marR="7620" marT="7620" marB="0" anchor="ctr"/>
                </a:tc>
                <a:tc>
                  <a:txBody>
                    <a:bodyPr/>
                    <a:lstStyle/>
                    <a:p>
                      <a:pPr algn="ctr" fontAlgn="ctr"/>
                      <a:endParaRPr lang="en-US" sz="1600" b="0" i="0" u="none" strike="noStrike" dirty="0">
                        <a:effectLst/>
                        <a:latin typeface="+mn-lt"/>
                      </a:endParaRPr>
                    </a:p>
                  </a:txBody>
                  <a:tcPr marL="7620" marR="7620" marT="7620" marB="0" anchor="ctr"/>
                </a:tc>
                <a:extLst>
                  <a:ext uri="{0D108BD9-81ED-4DB2-BD59-A6C34878D82A}">
                    <a16:rowId xmlns:a16="http://schemas.microsoft.com/office/drawing/2014/main" val="2912134111"/>
                  </a:ext>
                </a:extLst>
              </a:tr>
            </a:tbl>
          </a:graphicData>
        </a:graphic>
      </p:graphicFrame>
      <p:sp>
        <p:nvSpPr>
          <p:cNvPr id="9" name="TextBox 8">
            <a:extLst>
              <a:ext uri="{FF2B5EF4-FFF2-40B4-BE49-F238E27FC236}">
                <a16:creationId xmlns:a16="http://schemas.microsoft.com/office/drawing/2014/main" id="{0124AB51-4C91-481A-A692-65196A3C47C4}"/>
              </a:ext>
            </a:extLst>
          </p:cNvPr>
          <p:cNvSpPr txBox="1"/>
          <p:nvPr/>
        </p:nvSpPr>
        <p:spPr>
          <a:xfrm>
            <a:off x="1551258" y="6502505"/>
            <a:ext cx="3338512" cy="338554"/>
          </a:xfrm>
          <a:prstGeom prst="rect">
            <a:avLst/>
          </a:prstGeom>
          <a:noFill/>
        </p:spPr>
        <p:txBody>
          <a:bodyPr wrap="square" rtlCol="0">
            <a:spAutoFit/>
          </a:bodyPr>
          <a:lstStyle/>
          <a:p>
            <a:pPr algn="ctr"/>
            <a:r>
              <a:rPr lang="en-US" sz="1600" b="1" i="1" dirty="0"/>
              <a:t>Table 3: Dataset 1 – Los Angeles</a:t>
            </a:r>
          </a:p>
        </p:txBody>
      </p:sp>
      <p:sp>
        <p:nvSpPr>
          <p:cNvPr id="10" name="TextBox 9">
            <a:extLst>
              <a:ext uri="{FF2B5EF4-FFF2-40B4-BE49-F238E27FC236}">
                <a16:creationId xmlns:a16="http://schemas.microsoft.com/office/drawing/2014/main" id="{4D5D8C0F-259A-4C5A-9E18-900036330B6B}"/>
              </a:ext>
            </a:extLst>
          </p:cNvPr>
          <p:cNvSpPr txBox="1"/>
          <p:nvPr/>
        </p:nvSpPr>
        <p:spPr>
          <a:xfrm>
            <a:off x="7694039" y="6502505"/>
            <a:ext cx="3338512" cy="338554"/>
          </a:xfrm>
          <a:prstGeom prst="rect">
            <a:avLst/>
          </a:prstGeom>
          <a:noFill/>
        </p:spPr>
        <p:txBody>
          <a:bodyPr wrap="square" rtlCol="0">
            <a:spAutoFit/>
          </a:bodyPr>
          <a:lstStyle/>
          <a:p>
            <a:pPr algn="ctr"/>
            <a:r>
              <a:rPr lang="en-US" sz="1600" b="1" i="1" dirty="0"/>
              <a:t>Table 4: Dataset 2  - Buena Park </a:t>
            </a:r>
          </a:p>
        </p:txBody>
      </p:sp>
    </p:spTree>
    <p:extLst>
      <p:ext uri="{BB962C8B-B14F-4D97-AF65-F5344CB8AC3E}">
        <p14:creationId xmlns:p14="http://schemas.microsoft.com/office/powerpoint/2010/main" val="3510656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docProps/app.xml><?xml version="1.0" encoding="utf-8"?>
<Properties xmlns="http://schemas.openxmlformats.org/officeDocument/2006/extended-properties" xmlns:vt="http://schemas.openxmlformats.org/officeDocument/2006/docPropsVTypes">
  <Template/>
  <TotalTime>2738</TotalTime>
  <Words>1420</Words>
  <Application>Microsoft Office PowerPoint</Application>
  <PresentationFormat>Widescreen</PresentationFormat>
  <Paragraphs>235</Paragraphs>
  <Slides>20</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20</vt:i4>
      </vt:variant>
    </vt:vector>
  </HeadingPairs>
  <TitlesOfParts>
    <vt:vector size="28" baseType="lpstr">
      <vt:lpstr>Arial</vt:lpstr>
      <vt:lpstr>Calibri</vt:lpstr>
      <vt:lpstr>Calibri Light</vt:lpstr>
      <vt:lpstr>Corbel</vt:lpstr>
      <vt:lpstr>Wingdings</vt:lpstr>
      <vt:lpstr>Office Theme</vt:lpstr>
      <vt:lpstr>Basis</vt:lpstr>
      <vt:lpstr>Worksheet</vt:lpstr>
      <vt:lpstr> Traffic speed Prediction using LSTM model </vt:lpstr>
      <vt:lpstr>PowerPoint Presentation</vt:lpstr>
      <vt:lpstr>Introduction</vt:lpstr>
      <vt:lpstr>PowerPoint Presentation</vt:lpstr>
      <vt:lpstr>Objectives</vt:lpstr>
      <vt:lpstr>Data Collection &amp; Processing</vt:lpstr>
      <vt:lpstr>Dataset 1</vt:lpstr>
      <vt:lpstr>Dataset 2</vt:lpstr>
      <vt:lpstr>Sample Data</vt:lpstr>
      <vt:lpstr>Speed vs Vehicle flow</vt:lpstr>
      <vt:lpstr>Speed vs Vehicle flow</vt:lpstr>
      <vt:lpstr>Speed and Vehicle flow vs Time</vt:lpstr>
      <vt:lpstr>LSTM Model</vt:lpstr>
      <vt:lpstr>LSTM Model</vt:lpstr>
      <vt:lpstr>Results &amp; Discussion</vt:lpstr>
      <vt:lpstr>Results &amp; Discussion</vt:lpstr>
      <vt:lpstr>Results &amp; Discussion</vt:lpstr>
      <vt:lpstr>Limitations and Future Scope</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Congestion prediction for smart sustainable cities using IoT and machine learning approaches  Authors :  Sharmila Majumdar , Moeez M. Subhani , Benjamin Roullier , Ashiq Anjum , Rongbo Zhu</dc:title>
  <dc:creator>Priyanshu Singh</dc:creator>
  <cp:lastModifiedBy>Kishan Hitendra Thakkar</cp:lastModifiedBy>
  <cp:revision>54</cp:revision>
  <dcterms:created xsi:type="dcterms:W3CDTF">2021-09-19T14:46:46Z</dcterms:created>
  <dcterms:modified xsi:type="dcterms:W3CDTF">2021-11-09T08:39:18Z</dcterms:modified>
</cp:coreProperties>
</file>