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8" r:id="rId4"/>
    <p:sldId id="275" r:id="rId5"/>
    <p:sldId id="274" r:id="rId6"/>
    <p:sldId id="273" r:id="rId7"/>
    <p:sldId id="280" r:id="rId8"/>
    <p:sldId id="279" r:id="rId9"/>
    <p:sldId id="278" r:id="rId10"/>
    <p:sldId id="277" r:id="rId11"/>
    <p:sldId id="276" r:id="rId12"/>
    <p:sldId id="272" r:id="rId13"/>
    <p:sldId id="299" r:id="rId14"/>
    <p:sldId id="282" r:id="rId15"/>
    <p:sldId id="281" r:id="rId16"/>
    <p:sldId id="284" r:id="rId17"/>
    <p:sldId id="285" r:id="rId18"/>
    <p:sldId id="286" r:id="rId19"/>
    <p:sldId id="289" r:id="rId20"/>
    <p:sldId id="290" r:id="rId21"/>
    <p:sldId id="292" r:id="rId22"/>
    <p:sldId id="291" r:id="rId23"/>
    <p:sldId id="295" r:id="rId24"/>
    <p:sldId id="296" r:id="rId25"/>
    <p:sldId id="297" r:id="rId26"/>
    <p:sldId id="283" r:id="rId27"/>
    <p:sldId id="259" r:id="rId28"/>
    <p:sldId id="260" r:id="rId29"/>
    <p:sldId id="261" r:id="rId30"/>
    <p:sldId id="262" r:id="rId31"/>
    <p:sldId id="293" r:id="rId32"/>
    <p:sldId id="264" r:id="rId33"/>
    <p:sldId id="294" r:id="rId34"/>
    <p:sldId id="265" r:id="rId35"/>
    <p:sldId id="266" r:id="rId36"/>
    <p:sldId id="267" r:id="rId37"/>
    <p:sldId id="268" r:id="rId38"/>
    <p:sldId id="269" r:id="rId39"/>
    <p:sldId id="270" r:id="rId40"/>
    <p:sldId id="298" r:id="rId41"/>
    <p:sldId id="271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0F5EC-6348-4EE0-A234-0ED773F47F0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7C55A-C0FE-43F8-A2AD-1D761201C93E}">
      <dgm:prSet phldrT="[Text]"/>
      <dgm:spPr/>
      <dgm:t>
        <a:bodyPr/>
        <a:lstStyle/>
        <a:p>
          <a:r>
            <a:rPr lang="en-US" dirty="0" smtClean="0"/>
            <a:t>VHDL &amp; </a:t>
          </a:r>
          <a:r>
            <a:rPr lang="en-US" dirty="0" err="1" smtClean="0"/>
            <a:t>Verilog</a:t>
          </a:r>
          <a:endParaRPr lang="en-US" dirty="0"/>
        </a:p>
      </dgm:t>
    </dgm:pt>
    <dgm:pt modelId="{9A01E6AB-BB96-4B19-8946-8AC0E4394A32}" type="parTrans" cxnId="{738C6CAB-7C9D-4021-AF90-53791590510D}">
      <dgm:prSet/>
      <dgm:spPr/>
      <dgm:t>
        <a:bodyPr/>
        <a:lstStyle/>
        <a:p>
          <a:endParaRPr lang="en-US"/>
        </a:p>
      </dgm:t>
    </dgm:pt>
    <dgm:pt modelId="{B5B5D920-7D4C-4603-BCE9-73C32BB9E7BC}" type="sibTrans" cxnId="{738C6CAB-7C9D-4021-AF90-53791590510D}">
      <dgm:prSet/>
      <dgm:spPr/>
      <dgm:t>
        <a:bodyPr/>
        <a:lstStyle/>
        <a:p>
          <a:endParaRPr lang="en-US"/>
        </a:p>
      </dgm:t>
    </dgm:pt>
    <dgm:pt modelId="{9B7AD837-8A6C-46CD-8A81-DCB33BDFF733}">
      <dgm:prSet phldrT="[Text]" custT="1"/>
      <dgm:spPr/>
      <dgm:t>
        <a:bodyPr/>
        <a:lstStyle/>
        <a:p>
          <a:r>
            <a:rPr lang="en-US" sz="2400" dirty="0" smtClean="0"/>
            <a:t>Perl Unix </a:t>
          </a:r>
          <a:r>
            <a:rPr lang="en-US" sz="1200" dirty="0" smtClean="0"/>
            <a:t>Shell Script</a:t>
          </a:r>
          <a:endParaRPr lang="en-US" sz="2400" dirty="0" smtClean="0"/>
        </a:p>
        <a:p>
          <a:endParaRPr lang="en-US" sz="1800" dirty="0"/>
        </a:p>
      </dgm:t>
    </dgm:pt>
    <dgm:pt modelId="{7BEB6A98-74BA-496C-8C37-8FB334ED1C19}" type="parTrans" cxnId="{269F5CE4-8B90-4FAD-810F-A80F279833C3}">
      <dgm:prSet/>
      <dgm:spPr/>
      <dgm:t>
        <a:bodyPr/>
        <a:lstStyle/>
        <a:p>
          <a:endParaRPr lang="en-US"/>
        </a:p>
      </dgm:t>
    </dgm:pt>
    <dgm:pt modelId="{622D2527-10DF-47A1-811D-50660CB96426}" type="sibTrans" cxnId="{269F5CE4-8B90-4FAD-810F-A80F279833C3}">
      <dgm:prSet/>
      <dgm:spPr/>
      <dgm:t>
        <a:bodyPr/>
        <a:lstStyle/>
        <a:p>
          <a:endParaRPr lang="en-US"/>
        </a:p>
      </dgm:t>
    </dgm:pt>
    <dgm:pt modelId="{7EA28083-9D19-4DE1-A2F9-A147916681C1}">
      <dgm:prSet phldrT="[Text]" custT="1"/>
      <dgm:spPr/>
      <dgm:t>
        <a:bodyPr/>
        <a:lstStyle/>
        <a:p>
          <a:r>
            <a:rPr lang="en-US" sz="2000" dirty="0" smtClean="0"/>
            <a:t>System </a:t>
          </a:r>
          <a:r>
            <a:rPr lang="en-US" sz="2000" dirty="0" err="1" smtClean="0"/>
            <a:t>Verilog</a:t>
          </a:r>
          <a:endParaRPr lang="en-US" sz="1800" dirty="0"/>
        </a:p>
      </dgm:t>
    </dgm:pt>
    <dgm:pt modelId="{ADF7F28D-45F6-40BC-9486-C55C96FAB02C}" type="parTrans" cxnId="{05E5B3D6-0A04-41A4-B071-9A084EB39F27}">
      <dgm:prSet/>
      <dgm:spPr/>
      <dgm:t>
        <a:bodyPr/>
        <a:lstStyle/>
        <a:p>
          <a:endParaRPr lang="en-US"/>
        </a:p>
      </dgm:t>
    </dgm:pt>
    <dgm:pt modelId="{D03ABACD-1C8A-42BB-91CD-B89B81B9B5D3}" type="sibTrans" cxnId="{05E5B3D6-0A04-41A4-B071-9A084EB39F27}">
      <dgm:prSet/>
      <dgm:spPr/>
      <dgm:t>
        <a:bodyPr/>
        <a:lstStyle/>
        <a:p>
          <a:endParaRPr lang="en-US"/>
        </a:p>
      </dgm:t>
    </dgm:pt>
    <dgm:pt modelId="{803C7C63-7590-45F2-81E7-822965475A87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Modules for demonstration of Designs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E88EF26-A477-4CFE-A6C0-E659ECF47C07}" type="parTrans" cxnId="{D9002607-B6E1-4DBB-8ECB-FAEDE32A8C04}">
      <dgm:prSet/>
      <dgm:spPr/>
      <dgm:t>
        <a:bodyPr/>
        <a:lstStyle/>
        <a:p>
          <a:endParaRPr lang="en-US"/>
        </a:p>
      </dgm:t>
    </dgm:pt>
    <dgm:pt modelId="{326AE645-E499-4470-8518-F11386F5E1E3}" type="sibTrans" cxnId="{D9002607-B6E1-4DBB-8ECB-FAEDE32A8C04}">
      <dgm:prSet/>
      <dgm:spPr/>
      <dgm:t>
        <a:bodyPr/>
        <a:lstStyle/>
        <a:p>
          <a:endParaRPr lang="en-US"/>
        </a:p>
      </dgm:t>
    </dgm:pt>
    <dgm:pt modelId="{3EB1E0FD-0065-44B0-8BFB-12C5FB9125BD}" type="pres">
      <dgm:prSet presAssocID="{3E70F5EC-6348-4EE0-A234-0ED773F47F0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7D4096-9D07-45B7-AF05-F797B95A75D5}" type="pres">
      <dgm:prSet presAssocID="{3E70F5EC-6348-4EE0-A234-0ED773F47F07}" presName="ellipse" presStyleLbl="trBgShp" presStyleIdx="0" presStyleCnt="1" custLinFactNeighborX="38" custLinFactNeighborY="-2483"/>
      <dgm:spPr/>
    </dgm:pt>
    <dgm:pt modelId="{929C6F54-7D37-43D6-B5FD-2FB17FB2827F}" type="pres">
      <dgm:prSet presAssocID="{3E70F5EC-6348-4EE0-A234-0ED773F47F07}" presName="arrow1" presStyleLbl="fgShp" presStyleIdx="0" presStyleCnt="1"/>
      <dgm:spPr/>
    </dgm:pt>
    <dgm:pt modelId="{894C6144-4E2A-4A9F-9DF2-2E7E24AFB5F2}" type="pres">
      <dgm:prSet presAssocID="{3E70F5EC-6348-4EE0-A234-0ED773F47F0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39B41-6A83-4235-B417-6D31D14C6AD5}" type="pres">
      <dgm:prSet presAssocID="{9B7AD837-8A6C-46CD-8A81-DCB33BDFF73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C8593-67F9-4DB9-9651-B16386487C04}" type="pres">
      <dgm:prSet presAssocID="{7EA28083-9D19-4DE1-A2F9-A147916681C1}" presName="item2" presStyleLbl="node1" presStyleIdx="1" presStyleCnt="3" custLinFactNeighborX="-2627" custLinFactNeighborY="1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A500E-4830-4C58-BE72-1E5E35B68BF2}" type="pres">
      <dgm:prSet presAssocID="{803C7C63-7590-45F2-81E7-822965475A87}" presName="item3" presStyleLbl="node1" presStyleIdx="2" presStyleCnt="3" custLinFactNeighborX="2903" custLinFactNeighborY="7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257DA-BDFF-4595-8906-53E0C9CA184A}" type="pres">
      <dgm:prSet presAssocID="{3E70F5EC-6348-4EE0-A234-0ED773F47F07}" presName="funnel" presStyleLbl="trAlignAcc1" presStyleIdx="0" presStyleCnt="1" custLinFactNeighborX="-28" custLinFactNeighborY="-893"/>
      <dgm:spPr/>
    </dgm:pt>
  </dgm:ptLst>
  <dgm:cxnLst>
    <dgm:cxn modelId="{269F5CE4-8B90-4FAD-810F-A80F279833C3}" srcId="{3E70F5EC-6348-4EE0-A234-0ED773F47F07}" destId="{9B7AD837-8A6C-46CD-8A81-DCB33BDFF733}" srcOrd="1" destOrd="0" parTransId="{7BEB6A98-74BA-496C-8C37-8FB334ED1C19}" sibTransId="{622D2527-10DF-47A1-811D-50660CB96426}"/>
    <dgm:cxn modelId="{738C6CAB-7C9D-4021-AF90-53791590510D}" srcId="{3E70F5EC-6348-4EE0-A234-0ED773F47F07}" destId="{4E37C55A-C0FE-43F8-A2AD-1D761201C93E}" srcOrd="0" destOrd="0" parTransId="{9A01E6AB-BB96-4B19-8946-8AC0E4394A32}" sibTransId="{B5B5D920-7D4C-4603-BCE9-73C32BB9E7BC}"/>
    <dgm:cxn modelId="{E0929A65-D066-44B0-8D4B-404F95111B09}" type="presOf" srcId="{7EA28083-9D19-4DE1-A2F9-A147916681C1}" destId="{C9F39B41-6A83-4235-B417-6D31D14C6AD5}" srcOrd="0" destOrd="0" presId="urn:microsoft.com/office/officeart/2005/8/layout/funnel1"/>
    <dgm:cxn modelId="{D9002607-B6E1-4DBB-8ECB-FAEDE32A8C04}" srcId="{3E70F5EC-6348-4EE0-A234-0ED773F47F07}" destId="{803C7C63-7590-45F2-81E7-822965475A87}" srcOrd="3" destOrd="0" parTransId="{5E88EF26-A477-4CFE-A6C0-E659ECF47C07}" sibTransId="{326AE645-E499-4470-8518-F11386F5E1E3}"/>
    <dgm:cxn modelId="{05E5B3D6-0A04-41A4-B071-9A084EB39F27}" srcId="{3E70F5EC-6348-4EE0-A234-0ED773F47F07}" destId="{7EA28083-9D19-4DE1-A2F9-A147916681C1}" srcOrd="2" destOrd="0" parTransId="{ADF7F28D-45F6-40BC-9486-C55C96FAB02C}" sibTransId="{D03ABACD-1C8A-42BB-91CD-B89B81B9B5D3}"/>
    <dgm:cxn modelId="{43ED6CE3-BDDC-47ED-8FB2-CD0EBB78B9F5}" type="presOf" srcId="{4E37C55A-C0FE-43F8-A2AD-1D761201C93E}" destId="{5F3A500E-4830-4C58-BE72-1E5E35B68BF2}" srcOrd="0" destOrd="0" presId="urn:microsoft.com/office/officeart/2005/8/layout/funnel1"/>
    <dgm:cxn modelId="{856E4C7F-1715-47FB-BB56-CB155AD03AA1}" type="presOf" srcId="{803C7C63-7590-45F2-81E7-822965475A87}" destId="{894C6144-4E2A-4A9F-9DF2-2E7E24AFB5F2}" srcOrd="0" destOrd="0" presId="urn:microsoft.com/office/officeart/2005/8/layout/funnel1"/>
    <dgm:cxn modelId="{78C3A613-C369-4EF4-B22C-630F7E921DCC}" type="presOf" srcId="{3E70F5EC-6348-4EE0-A234-0ED773F47F07}" destId="{3EB1E0FD-0065-44B0-8BFB-12C5FB9125BD}" srcOrd="0" destOrd="0" presId="urn:microsoft.com/office/officeart/2005/8/layout/funnel1"/>
    <dgm:cxn modelId="{E7AF6B05-5798-4760-B023-79051B6B0551}" type="presOf" srcId="{9B7AD837-8A6C-46CD-8A81-DCB33BDFF733}" destId="{75CC8593-67F9-4DB9-9651-B16386487C04}" srcOrd="0" destOrd="0" presId="urn:microsoft.com/office/officeart/2005/8/layout/funnel1"/>
    <dgm:cxn modelId="{618FE47D-491D-43F2-ABF2-90F32E5FBA96}" type="presParOf" srcId="{3EB1E0FD-0065-44B0-8BFB-12C5FB9125BD}" destId="{3C7D4096-9D07-45B7-AF05-F797B95A75D5}" srcOrd="0" destOrd="0" presId="urn:microsoft.com/office/officeart/2005/8/layout/funnel1"/>
    <dgm:cxn modelId="{1FE8C904-3CAE-4C6C-9EBF-37B0E79FD682}" type="presParOf" srcId="{3EB1E0FD-0065-44B0-8BFB-12C5FB9125BD}" destId="{929C6F54-7D37-43D6-B5FD-2FB17FB2827F}" srcOrd="1" destOrd="0" presId="urn:microsoft.com/office/officeart/2005/8/layout/funnel1"/>
    <dgm:cxn modelId="{A06D72C8-850C-4C15-BF81-56AED09466E6}" type="presParOf" srcId="{3EB1E0FD-0065-44B0-8BFB-12C5FB9125BD}" destId="{894C6144-4E2A-4A9F-9DF2-2E7E24AFB5F2}" srcOrd="2" destOrd="0" presId="urn:microsoft.com/office/officeart/2005/8/layout/funnel1"/>
    <dgm:cxn modelId="{2F6975A1-30B9-4BB0-B24A-FBC24D537587}" type="presParOf" srcId="{3EB1E0FD-0065-44B0-8BFB-12C5FB9125BD}" destId="{C9F39B41-6A83-4235-B417-6D31D14C6AD5}" srcOrd="3" destOrd="0" presId="urn:microsoft.com/office/officeart/2005/8/layout/funnel1"/>
    <dgm:cxn modelId="{B6B147C0-0E46-44B2-A22C-7C2906AA3DBA}" type="presParOf" srcId="{3EB1E0FD-0065-44B0-8BFB-12C5FB9125BD}" destId="{75CC8593-67F9-4DB9-9651-B16386487C04}" srcOrd="4" destOrd="0" presId="urn:microsoft.com/office/officeart/2005/8/layout/funnel1"/>
    <dgm:cxn modelId="{9D3F84EE-37EB-4FAE-A296-E207C1E44566}" type="presParOf" srcId="{3EB1E0FD-0065-44B0-8BFB-12C5FB9125BD}" destId="{5F3A500E-4830-4C58-BE72-1E5E35B68BF2}" srcOrd="5" destOrd="0" presId="urn:microsoft.com/office/officeart/2005/8/layout/funnel1"/>
    <dgm:cxn modelId="{BE55F26A-35C4-4B48-9B75-DB49C67DCEF3}" type="presParOf" srcId="{3EB1E0FD-0065-44B0-8BFB-12C5FB9125BD}" destId="{B5E257DA-BDFF-4595-8906-53E0C9CA184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D4096-9D07-45B7-AF05-F797B95A75D5}">
      <dsp:nvSpPr>
        <dsp:cNvPr id="0" name=""/>
        <dsp:cNvSpPr/>
      </dsp:nvSpPr>
      <dsp:spPr>
        <a:xfrm>
          <a:off x="2286000" y="152400"/>
          <a:ext cx="3649057" cy="12672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C6F54-7D37-43D6-B5FD-2FB17FB2827F}">
      <dsp:nvSpPr>
        <dsp:cNvPr id="0" name=""/>
        <dsp:cNvSpPr/>
      </dsp:nvSpPr>
      <dsp:spPr>
        <a:xfrm>
          <a:off x="3761209" y="3286980"/>
          <a:ext cx="707181" cy="4525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6144-4E2A-4A9F-9DF2-2E7E24AFB5F2}">
      <dsp:nvSpPr>
        <dsp:cNvPr id="0" name=""/>
        <dsp:cNvSpPr/>
      </dsp:nvSpPr>
      <dsp:spPr>
        <a:xfrm>
          <a:off x="2417563" y="364905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>
                  <a:lumMod val="75000"/>
                </a:schemeClr>
              </a:solidFill>
            </a:rPr>
            <a:t>Modules for demonstration of Designs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417563" y="3649057"/>
        <a:ext cx="3394472" cy="848618"/>
      </dsp:txXfrm>
    </dsp:sp>
    <dsp:sp modelId="{C9F39B41-6A83-4235-B417-6D31D14C6AD5}">
      <dsp:nvSpPr>
        <dsp:cNvPr id="0" name=""/>
        <dsp:cNvSpPr/>
      </dsp:nvSpPr>
      <dsp:spPr>
        <a:xfrm>
          <a:off x="3611286" y="1549010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</a:t>
          </a:r>
          <a:r>
            <a:rPr lang="en-US" sz="2000" kern="1200" dirty="0" err="1" smtClean="0"/>
            <a:t>Verilog</a:t>
          </a:r>
          <a:endParaRPr lang="en-US" sz="1800" kern="1200" dirty="0"/>
        </a:p>
      </dsp:txBody>
      <dsp:txXfrm>
        <a:off x="3797702" y="1735426"/>
        <a:ext cx="900095" cy="900095"/>
      </dsp:txXfrm>
    </dsp:sp>
    <dsp:sp modelId="{75CC8593-67F9-4DB9-9651-B16386487C04}">
      <dsp:nvSpPr>
        <dsp:cNvPr id="0" name=""/>
        <dsp:cNvSpPr/>
      </dsp:nvSpPr>
      <dsp:spPr>
        <a:xfrm>
          <a:off x="2666996" y="609600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Perl Unix </a:t>
          </a:r>
          <a:r>
            <a:rPr lang="en-US" sz="1200" kern="1200" dirty="0" smtClean="0"/>
            <a:t>Shell Script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853412" y="796016"/>
        <a:ext cx="900095" cy="900095"/>
      </dsp:txXfrm>
    </dsp:sp>
    <dsp:sp modelId="{5F3A500E-4830-4C58-BE72-1E5E35B68BF2}">
      <dsp:nvSpPr>
        <dsp:cNvPr id="0" name=""/>
        <dsp:cNvSpPr/>
      </dsp:nvSpPr>
      <dsp:spPr>
        <a:xfrm>
          <a:off x="4038603" y="380998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VHDL &amp; </a:t>
          </a:r>
          <a:r>
            <a:rPr lang="en-US" sz="2100" kern="1200" dirty="0" err="1" smtClean="0"/>
            <a:t>Verilog</a:t>
          </a:r>
          <a:endParaRPr lang="en-US" sz="2100" kern="1200" dirty="0"/>
        </a:p>
      </dsp:txBody>
      <dsp:txXfrm>
        <a:off x="4225019" y="567414"/>
        <a:ext cx="900095" cy="900095"/>
      </dsp:txXfrm>
    </dsp:sp>
    <dsp:sp modelId="{B5E257DA-BDFF-4595-8906-53E0C9CA184A}">
      <dsp:nvSpPr>
        <dsp:cNvPr id="0" name=""/>
        <dsp:cNvSpPr/>
      </dsp:nvSpPr>
      <dsp:spPr>
        <a:xfrm>
          <a:off x="2133582" y="0"/>
          <a:ext cx="3960217" cy="3168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905000"/>
          </a:xfrm>
        </p:spPr>
        <p:txBody>
          <a:bodyPr/>
          <a:lstStyle/>
          <a:p>
            <a:r>
              <a:rPr lang="en-US" sz="5400" b="1" dirty="0" smtClean="0"/>
              <a:t>Amalgamation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i="1" dirty="0" smtClean="0"/>
              <a:t>(Jan 2016 – May 2016)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038600"/>
            <a:ext cx="2667000" cy="685800"/>
          </a:xfrm>
        </p:spPr>
        <p:txBody>
          <a:bodyPr/>
          <a:lstStyle/>
          <a:p>
            <a:r>
              <a:rPr lang="en-US" b="1" dirty="0" smtClean="0"/>
              <a:t>- Kishan A V</a:t>
            </a:r>
            <a:endParaRPr lang="en-US" b="1" dirty="0"/>
          </a:p>
        </p:txBody>
      </p:sp>
      <p:pic>
        <p:nvPicPr>
          <p:cNvPr id="1026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4192" cy="71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VHDL and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known Hardware Descriptive Language widely used all over the globe.</a:t>
            </a:r>
          </a:p>
          <a:p>
            <a:r>
              <a:rPr lang="en-US" dirty="0" smtClean="0"/>
              <a:t>Having known the basics of </a:t>
            </a:r>
            <a:r>
              <a:rPr lang="en-US" dirty="0" err="1" smtClean="0"/>
              <a:t>Verilog</a:t>
            </a:r>
            <a:r>
              <a:rPr lang="en-US" dirty="0" smtClean="0"/>
              <a:t>, it was easy to learn the pre-</a:t>
            </a:r>
            <a:r>
              <a:rPr lang="en-US" dirty="0" err="1" smtClean="0"/>
              <a:t>Verilog</a:t>
            </a:r>
            <a:r>
              <a:rPr lang="en-US" dirty="0" smtClean="0"/>
              <a:t> version i.e.”VHDL”.</a:t>
            </a:r>
          </a:p>
          <a:p>
            <a:r>
              <a:rPr lang="en-US" dirty="0" smtClean="0"/>
              <a:t>VHDL is strongly typed and is known for the standard coding style. This feature gives less flexibility but helps a new person understand the code easily.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VHDL and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Learning Involved-</a:t>
            </a:r>
          </a:p>
          <a:p>
            <a:pPr lvl="1"/>
            <a:r>
              <a:rPr lang="en-US" dirty="0" smtClean="0"/>
              <a:t>Language Style </a:t>
            </a:r>
          </a:p>
          <a:p>
            <a:pPr lvl="1"/>
            <a:r>
              <a:rPr lang="en-US" dirty="0" smtClean="0"/>
              <a:t>Building control flow statements</a:t>
            </a:r>
          </a:p>
          <a:p>
            <a:pPr lvl="1"/>
            <a:r>
              <a:rPr lang="en-US" dirty="0" smtClean="0"/>
              <a:t>Looping Statements</a:t>
            </a:r>
          </a:p>
          <a:p>
            <a:pPr lvl="1"/>
            <a:r>
              <a:rPr lang="en-US" dirty="0" smtClean="0"/>
              <a:t>Concepts of Entity, Process, Architecture, Components and  Packages</a:t>
            </a:r>
          </a:p>
          <a:p>
            <a:pPr lvl="1"/>
            <a:r>
              <a:rPr lang="en-US" dirty="0" smtClean="0"/>
              <a:t>Concepts of Concurrent and Sequential codes.</a:t>
            </a:r>
          </a:p>
          <a:p>
            <a:pPr lvl="1"/>
            <a:r>
              <a:rPr lang="en-US" dirty="0" smtClean="0"/>
              <a:t>Implementation of flip flops and counter using VHDL and </a:t>
            </a:r>
            <a:r>
              <a:rPr lang="en-US" dirty="0" err="1" smtClean="0"/>
              <a:t>Verilog</a:t>
            </a:r>
            <a:endParaRPr lang="en-US" dirty="0" smtClean="0"/>
          </a:p>
          <a:p>
            <a:pPr lvl="1"/>
            <a:r>
              <a:rPr lang="en-US" dirty="0" smtClean="0"/>
              <a:t>Getting used to Cadence tool.</a:t>
            </a:r>
          </a:p>
          <a:p>
            <a:pPr lvl="1"/>
            <a:r>
              <a:rPr lang="en-US" dirty="0" smtClean="0"/>
              <a:t>Simulation and waveform generation using a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Comparative study of VHDL and </a:t>
            </a:r>
            <a:r>
              <a:rPr lang="en-US" dirty="0" err="1" smtClean="0"/>
              <a:t>Verilog</a:t>
            </a:r>
            <a:r>
              <a:rPr lang="en-US" dirty="0" smtClean="0"/>
              <a:t> understanding the differences between </a:t>
            </a:r>
            <a:r>
              <a:rPr lang="en-US" smtClean="0"/>
              <a:t>them.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Verilog</a:t>
            </a:r>
            <a:r>
              <a:rPr lang="en-US" dirty="0" smtClean="0"/>
              <a:t> and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Verilog</a:t>
            </a:r>
            <a:r>
              <a:rPr lang="en-US" dirty="0" smtClean="0"/>
              <a:t> and VHDL till date for development of design and its verification.</a:t>
            </a:r>
          </a:p>
          <a:p>
            <a:r>
              <a:rPr lang="en-US" dirty="0" smtClean="0"/>
              <a:t>It was used for the design of some basic blocks like :</a:t>
            </a:r>
          </a:p>
          <a:p>
            <a:pPr lvl="1"/>
            <a:r>
              <a:rPr lang="en-US" sz="2400" dirty="0" smtClean="0"/>
              <a:t>Flip flop</a:t>
            </a:r>
          </a:p>
          <a:p>
            <a:pPr lvl="1"/>
            <a:r>
              <a:rPr lang="en-US" sz="2400" dirty="0" smtClean="0"/>
              <a:t>Multiplexer</a:t>
            </a:r>
          </a:p>
          <a:p>
            <a:pPr lvl="1"/>
            <a:r>
              <a:rPr lang="en-US" sz="2400" dirty="0" smtClean="0"/>
              <a:t>Counter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</a:p>
          <a:p>
            <a:r>
              <a:rPr lang="en-US" dirty="0" smtClean="0"/>
              <a:t>Memory	</a:t>
            </a:r>
          </a:p>
          <a:p>
            <a:r>
              <a:rPr lang="en-US" dirty="0" smtClean="0"/>
              <a:t>Synch FIFO (one clock)</a:t>
            </a:r>
          </a:p>
          <a:p>
            <a:r>
              <a:rPr lang="en-US" dirty="0" smtClean="0"/>
              <a:t>Synch FIFO (multi clock)</a:t>
            </a:r>
          </a:p>
          <a:p>
            <a:r>
              <a:rPr lang="en-US" dirty="0" err="1" smtClean="0"/>
              <a:t>Asynch</a:t>
            </a:r>
            <a:r>
              <a:rPr lang="en-US" dirty="0" smtClean="0"/>
              <a:t> FIFO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Design</a:t>
            </a:r>
            <a:endParaRPr lang="en-US" dirty="0"/>
          </a:p>
        </p:txBody>
      </p:sp>
      <p:pic>
        <p:nvPicPr>
          <p:cNvPr id="5" name="Content Placeholder 4" descr="seq25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981200"/>
            <a:ext cx="5855884" cy="3263106"/>
          </a:xfrm>
        </p:spPr>
      </p:pic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of a synchronous and asynchronous counter using both </a:t>
            </a:r>
            <a:r>
              <a:rPr lang="en-US" dirty="0" err="1" smtClean="0"/>
              <a:t>Verilog</a:t>
            </a:r>
            <a:r>
              <a:rPr lang="en-US" dirty="0" smtClean="0"/>
              <a:t> and VHDL.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sz="2000" dirty="0" smtClean="0"/>
              <a:t>Clock</a:t>
            </a:r>
          </a:p>
          <a:p>
            <a:pPr lvl="1"/>
            <a:r>
              <a:rPr lang="en-US" sz="2000" dirty="0" smtClean="0"/>
              <a:t>Reset</a:t>
            </a:r>
          </a:p>
          <a:p>
            <a:pPr lvl="1"/>
            <a:r>
              <a:rPr lang="en-US" sz="2000" dirty="0" smtClean="0"/>
              <a:t>Enable</a:t>
            </a:r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Count</a:t>
            </a:r>
          </a:p>
          <a:p>
            <a:r>
              <a:rPr lang="en-US" dirty="0" smtClean="0"/>
              <a:t>Depth(generic variable) </a:t>
            </a:r>
          </a:p>
          <a:p>
            <a:r>
              <a:rPr lang="en-US" dirty="0" err="1" smtClean="0"/>
              <a:t>Verilog</a:t>
            </a:r>
            <a:r>
              <a:rPr lang="en-US" dirty="0" smtClean="0"/>
              <a:t> and VHDL test benches were developed for the same.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realization of Counter</a:t>
            </a:r>
            <a:endParaRPr lang="en-US" dirty="0"/>
          </a:p>
        </p:txBody>
      </p:sp>
      <p:pic>
        <p:nvPicPr>
          <p:cNvPr id="5" name="Content Placeholder 4" descr="1214_001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5745626" cy="4026408"/>
          </a:xfrm>
        </p:spPr>
      </p:pic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of a memory using both </a:t>
            </a:r>
            <a:r>
              <a:rPr lang="en-US" dirty="0" err="1" smtClean="0"/>
              <a:t>Verilog</a:t>
            </a:r>
            <a:r>
              <a:rPr lang="en-US" dirty="0" smtClean="0"/>
              <a:t> and VHDL.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sz="2000" dirty="0" smtClean="0"/>
              <a:t>Write Enable</a:t>
            </a:r>
          </a:p>
          <a:p>
            <a:pPr lvl="1"/>
            <a:r>
              <a:rPr lang="en-US" sz="2000" dirty="0" smtClean="0"/>
              <a:t>Read Enable</a:t>
            </a:r>
          </a:p>
          <a:p>
            <a:pPr lvl="1"/>
            <a:r>
              <a:rPr lang="en-US" sz="2000" dirty="0" smtClean="0"/>
              <a:t>Read pointer </a:t>
            </a:r>
          </a:p>
          <a:p>
            <a:pPr lvl="1"/>
            <a:r>
              <a:rPr lang="en-US" sz="2000" dirty="0" smtClean="0"/>
              <a:t>Write pointer</a:t>
            </a:r>
          </a:p>
          <a:p>
            <a:pPr lvl="1"/>
            <a:r>
              <a:rPr lang="en-US" sz="2000" dirty="0" smtClean="0"/>
              <a:t>Data in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sz="2000" dirty="0" smtClean="0"/>
              <a:t>Data out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and VHDL test benches were developed for the same.</a:t>
            </a:r>
          </a:p>
          <a:p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 of a FIFO using VHDL.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sz="2000" dirty="0" smtClean="0"/>
              <a:t>Push</a:t>
            </a:r>
          </a:p>
          <a:p>
            <a:pPr lvl="1"/>
            <a:r>
              <a:rPr lang="en-US" sz="2000" dirty="0" smtClean="0"/>
              <a:t>Pop</a:t>
            </a:r>
          </a:p>
          <a:p>
            <a:pPr lvl="1"/>
            <a:r>
              <a:rPr lang="en-US" sz="2000" dirty="0" smtClean="0"/>
              <a:t>Clock </a:t>
            </a:r>
          </a:p>
          <a:p>
            <a:pPr lvl="1"/>
            <a:r>
              <a:rPr lang="en-US" sz="2000" dirty="0" smtClean="0"/>
              <a:t>Reset</a:t>
            </a:r>
          </a:p>
          <a:p>
            <a:pPr lvl="1"/>
            <a:r>
              <a:rPr lang="en-US" sz="2000" dirty="0" smtClean="0"/>
              <a:t>Data in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sz="2000" dirty="0" smtClean="0"/>
              <a:t>Data out</a:t>
            </a:r>
          </a:p>
          <a:p>
            <a:pPr lvl="1"/>
            <a:r>
              <a:rPr lang="en-US" sz="2000" dirty="0" smtClean="0"/>
              <a:t>Full</a:t>
            </a:r>
          </a:p>
          <a:p>
            <a:pPr lvl="1"/>
            <a:r>
              <a:rPr lang="en-US" sz="2000" dirty="0" smtClean="0"/>
              <a:t>Empty</a:t>
            </a:r>
          </a:p>
          <a:p>
            <a:pPr lvl="1"/>
            <a:r>
              <a:rPr lang="en-US" sz="2000" dirty="0" smtClean="0"/>
              <a:t>Almost Full</a:t>
            </a:r>
          </a:p>
          <a:p>
            <a:pPr lvl="1"/>
            <a:r>
              <a:rPr lang="en-US" sz="2000" dirty="0" smtClean="0"/>
              <a:t>Almost Empty</a:t>
            </a:r>
            <a:endParaRPr lang="en-US" dirty="0" smtClean="0"/>
          </a:p>
          <a:p>
            <a:r>
              <a:rPr lang="en-US" dirty="0" smtClean="0"/>
              <a:t>Depth, width and Threshold were used as parameters.</a:t>
            </a:r>
          </a:p>
          <a:p>
            <a:r>
              <a:rPr lang="en-US" dirty="0" err="1" smtClean="0"/>
              <a:t>Verilog</a:t>
            </a:r>
            <a:r>
              <a:rPr lang="en-US" dirty="0" smtClean="0"/>
              <a:t> and VHDL test benches were developed for the same.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Controller based design for the FIFO was developed making use of only one clock for both read and write operations.</a:t>
            </a:r>
          </a:p>
          <a:p>
            <a:r>
              <a:rPr lang="en-US" dirty="0" smtClean="0"/>
              <a:t>Practically a read and write clock is used for the same.</a:t>
            </a:r>
          </a:p>
          <a:p>
            <a:r>
              <a:rPr lang="en-US" dirty="0" smtClean="0"/>
              <a:t>The design had to have two clocks: read clock and write clock.</a:t>
            </a:r>
          </a:p>
          <a:p>
            <a:r>
              <a:rPr lang="en-US" dirty="0" smtClean="0"/>
              <a:t>Then came of problem of </a:t>
            </a:r>
            <a:r>
              <a:rPr lang="en-US" dirty="0" err="1" smtClean="0"/>
              <a:t>metastability</a:t>
            </a:r>
            <a:r>
              <a:rPr lang="en-US" dirty="0" smtClean="0"/>
              <a:t> in states due to clock domain crossing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Joining Canon : Overview</a:t>
            </a:r>
          </a:p>
          <a:p>
            <a:r>
              <a:rPr lang="en-US" dirty="0"/>
              <a:t>Lessons learnt at </a:t>
            </a:r>
            <a:r>
              <a:rPr lang="en-US" dirty="0" smtClean="0"/>
              <a:t>Canon</a:t>
            </a:r>
          </a:p>
          <a:p>
            <a:pPr lvl="1"/>
            <a:r>
              <a:rPr lang="en-US" dirty="0"/>
              <a:t>PERL Programming</a:t>
            </a:r>
          </a:p>
          <a:p>
            <a:pPr lvl="1"/>
            <a:r>
              <a:rPr lang="en-US" dirty="0"/>
              <a:t>UNIX and Shell Programming</a:t>
            </a:r>
          </a:p>
          <a:p>
            <a:pPr lvl="1"/>
            <a:r>
              <a:rPr lang="en-US" dirty="0"/>
              <a:t>VHDL and Verilog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Verilog</a:t>
            </a:r>
          </a:p>
          <a:p>
            <a:r>
              <a:rPr lang="en-US" dirty="0"/>
              <a:t>Hardware Implementation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Metastability</a:t>
            </a:r>
            <a:r>
              <a:rPr lang="en-US" dirty="0" smtClean="0"/>
              <a:t> is a quasi stable state where is output is unpredictable.</a:t>
            </a:r>
          </a:p>
          <a:p>
            <a:r>
              <a:rPr lang="en-US" dirty="0" smtClean="0"/>
              <a:t>Causes :</a:t>
            </a:r>
          </a:p>
          <a:p>
            <a:pPr lvl="1"/>
            <a:r>
              <a:rPr lang="en-US" dirty="0" smtClean="0"/>
              <a:t>Input is asynchronous</a:t>
            </a:r>
          </a:p>
          <a:p>
            <a:pPr lvl="1"/>
            <a:r>
              <a:rPr lang="en-US" dirty="0" smtClean="0"/>
              <a:t>Clock skew is low </a:t>
            </a:r>
          </a:p>
          <a:p>
            <a:pPr lvl="1"/>
            <a:r>
              <a:rPr lang="en-US" dirty="0" smtClean="0"/>
              <a:t>Two domains operate at two different frequencies or same frequency with different phase.</a:t>
            </a:r>
          </a:p>
          <a:p>
            <a:pPr lvl="1"/>
            <a:r>
              <a:rPr lang="en-US" dirty="0" smtClean="0"/>
              <a:t>Flip Flop input changes in critical window (</a:t>
            </a:r>
            <a:r>
              <a:rPr lang="en-US" dirty="0" err="1" smtClean="0"/>
              <a:t>steup</a:t>
            </a:r>
            <a:r>
              <a:rPr lang="en-US" dirty="0" smtClean="0"/>
              <a:t> or hold)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</a:t>
            </a:r>
            <a:r>
              <a:rPr lang="en-US" dirty="0" err="1" smtClean="0"/>
              <a:t>metastability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Two Flip Flop Synchronizer</a:t>
            </a:r>
          </a:p>
          <a:p>
            <a:pPr lvl="1"/>
            <a:r>
              <a:rPr lang="en-US" dirty="0" smtClean="0"/>
              <a:t>Toggle Synchronizer</a:t>
            </a:r>
          </a:p>
          <a:p>
            <a:pPr lvl="1"/>
            <a:r>
              <a:rPr lang="en-US" dirty="0" smtClean="0"/>
              <a:t>Handshake based Pulse Synchronizer</a:t>
            </a:r>
          </a:p>
          <a:p>
            <a:pPr lvl="1"/>
            <a:r>
              <a:rPr lang="en-US" dirty="0" smtClean="0"/>
              <a:t>Gray Encoding</a:t>
            </a:r>
          </a:p>
          <a:p>
            <a:pPr lvl="1"/>
            <a:r>
              <a:rPr lang="en-US" dirty="0" smtClean="0"/>
              <a:t>Recirculation </a:t>
            </a:r>
            <a:r>
              <a:rPr lang="en-US" dirty="0" err="1" smtClean="0"/>
              <a:t>Mux</a:t>
            </a:r>
            <a:r>
              <a:rPr lang="en-US" dirty="0" smtClean="0"/>
              <a:t> Synchronizer</a:t>
            </a:r>
          </a:p>
          <a:p>
            <a:r>
              <a:rPr lang="en-US" dirty="0" smtClean="0"/>
              <a:t>In the case of FIFO Two Flip Flop Synchronizer and Gray Encoding is </a:t>
            </a:r>
            <a:r>
              <a:rPr lang="en-US" dirty="0" err="1" smtClean="0"/>
              <a:t>relavant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Redesign of FIFO using 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of the VHDL modules for the same include :</a:t>
            </a:r>
          </a:p>
          <a:p>
            <a:pPr lvl="1"/>
            <a:r>
              <a:rPr lang="en-US" dirty="0" smtClean="0"/>
              <a:t>Dff1.vhd</a:t>
            </a:r>
          </a:p>
          <a:p>
            <a:pPr lvl="1"/>
            <a:r>
              <a:rPr lang="en-US" dirty="0" smtClean="0"/>
              <a:t>Dff2.vhd</a:t>
            </a:r>
          </a:p>
          <a:p>
            <a:pPr lvl="1"/>
            <a:r>
              <a:rPr lang="en-US" dirty="0" smtClean="0"/>
              <a:t>BtoG.vhd</a:t>
            </a:r>
          </a:p>
          <a:p>
            <a:pPr lvl="1"/>
            <a:r>
              <a:rPr lang="en-US" dirty="0" smtClean="0"/>
              <a:t>GtoB.vhd</a:t>
            </a:r>
          </a:p>
          <a:p>
            <a:pPr lvl="1"/>
            <a:r>
              <a:rPr lang="en-US" dirty="0" smtClean="0"/>
              <a:t>Xorgate.vhd</a:t>
            </a:r>
          </a:p>
          <a:p>
            <a:pPr lvl="1"/>
            <a:r>
              <a:rPr lang="en-US" dirty="0" smtClean="0"/>
              <a:t>Write_control.vhd</a:t>
            </a:r>
          </a:p>
          <a:p>
            <a:pPr lvl="1"/>
            <a:r>
              <a:rPr lang="en-US" dirty="0" smtClean="0"/>
              <a:t>Read_control.vhd</a:t>
            </a:r>
          </a:p>
          <a:p>
            <a:pPr lvl="1"/>
            <a:r>
              <a:rPr lang="en-US" dirty="0" smtClean="0"/>
              <a:t>Mem.vhd</a:t>
            </a:r>
          </a:p>
          <a:p>
            <a:pPr lvl="1"/>
            <a:r>
              <a:rPr lang="en-US" dirty="0" smtClean="0"/>
              <a:t>Controller.vhd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Instantiation Diagram of FIFO using CDC</a:t>
            </a:r>
            <a:endParaRPr lang="en-US" dirty="0"/>
          </a:p>
        </p:txBody>
      </p:sp>
      <p:pic>
        <p:nvPicPr>
          <p:cNvPr id="5" name="Content Placeholder 4" descr="Untitle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905000"/>
            <a:ext cx="6245461" cy="4525963"/>
          </a:xfrm>
        </p:spPr>
      </p:pic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of FIFO using CDC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5" name="Content Placeholder 4" descr="1211_001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477166"/>
            <a:ext cx="6049324" cy="5380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Waveforms of FIFO using CDC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5" name="Content Placeholder 4" descr="Painy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6570" y="1524000"/>
            <a:ext cx="8200229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Verilog</a:t>
            </a:r>
            <a:r>
              <a:rPr lang="en-US" dirty="0" smtClean="0"/>
              <a:t> and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</a:t>
            </a:r>
            <a:r>
              <a:rPr lang="en-US" dirty="0" err="1" smtClean="0"/>
              <a:t>Verilog</a:t>
            </a:r>
            <a:r>
              <a:rPr lang="en-US" dirty="0" smtClean="0"/>
              <a:t> and VHDL till date for development of design and its verification.</a:t>
            </a:r>
          </a:p>
          <a:p>
            <a:r>
              <a:rPr lang="en-US" dirty="0" smtClean="0"/>
              <a:t>Developed basic test benches for verification.</a:t>
            </a:r>
          </a:p>
          <a:p>
            <a:r>
              <a:rPr lang="en-US" dirty="0" smtClean="0"/>
              <a:t>Verification was done using </a:t>
            </a:r>
          </a:p>
          <a:p>
            <a:pPr lvl="1"/>
            <a:r>
              <a:rPr lang="en-US" dirty="0" smtClean="0"/>
              <a:t>Simulation outputs </a:t>
            </a:r>
          </a:p>
          <a:p>
            <a:pPr lvl="1"/>
            <a:r>
              <a:rPr lang="en-US" dirty="0" smtClean="0"/>
              <a:t>Waveforms</a:t>
            </a:r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</a:t>
            </a:r>
            <a:r>
              <a:rPr lang="en-US" dirty="0" err="1" smtClean="0"/>
              <a:t>Verilog</a:t>
            </a:r>
            <a:r>
              <a:rPr lang="en-US" dirty="0" smtClean="0"/>
              <a:t> is a combined Hardware descriptive language and Hardware verification language based on extensions to 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SV helps us in quantitatively </a:t>
            </a:r>
            <a:r>
              <a:rPr lang="en-US" dirty="0" err="1" smtClean="0"/>
              <a:t>analysing</a:t>
            </a:r>
            <a:r>
              <a:rPr lang="en-US" dirty="0" smtClean="0"/>
              <a:t> the design with a very systematic Test bench.</a:t>
            </a:r>
          </a:p>
          <a:p>
            <a:r>
              <a:rPr lang="en-US" dirty="0" smtClean="0"/>
              <a:t>With SV, we can analyze loopholes in the existing design easily and correct them as and when required. </a:t>
            </a:r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Additions in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of the new features in System </a:t>
            </a:r>
            <a:r>
              <a:rPr lang="en-US" dirty="0" err="1" smtClean="0"/>
              <a:t>Verilog</a:t>
            </a:r>
            <a:r>
              <a:rPr lang="en-US" dirty="0" smtClean="0"/>
              <a:t> are as listed below. </a:t>
            </a:r>
          </a:p>
          <a:p>
            <a:pPr lvl="1"/>
            <a:r>
              <a:rPr lang="en-US" dirty="0" smtClean="0"/>
              <a:t>C type data types like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typedef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 data types : </a:t>
            </a:r>
            <a:r>
              <a:rPr lang="en-US" dirty="0" err="1" smtClean="0"/>
              <a:t>struct</a:t>
            </a:r>
            <a:r>
              <a:rPr lang="en-US" dirty="0" smtClean="0"/>
              <a:t>, classes, dynamic queues, dynamic arrays</a:t>
            </a:r>
          </a:p>
          <a:p>
            <a:pPr lvl="1"/>
            <a:r>
              <a:rPr lang="en-US" dirty="0" smtClean="0"/>
              <a:t>New operators and built in methods</a:t>
            </a:r>
          </a:p>
          <a:p>
            <a:pPr lvl="1"/>
            <a:r>
              <a:rPr lang="en-US" dirty="0" smtClean="0"/>
              <a:t>Enhanced flow control like, </a:t>
            </a:r>
            <a:r>
              <a:rPr lang="en-US" dirty="0" err="1" smtClean="0"/>
              <a:t>foreach</a:t>
            </a:r>
            <a:r>
              <a:rPr lang="en-US" dirty="0" smtClean="0"/>
              <a:t>, return, break, continue</a:t>
            </a:r>
          </a:p>
          <a:p>
            <a:pPr lvl="1"/>
            <a:r>
              <a:rPr lang="en-US" dirty="0" smtClean="0"/>
              <a:t>Semaphores, mailboxes, event extensions</a:t>
            </a:r>
          </a:p>
          <a:p>
            <a:pPr lvl="1"/>
            <a:r>
              <a:rPr lang="en-US" dirty="0" smtClean="0"/>
              <a:t>Classes for object oriented programming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Coverage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Block Diagram of System </a:t>
            </a:r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5" name="Content Placeholder 4" descr="onescounteren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3834" y="1754501"/>
            <a:ext cx="7596331" cy="4217361"/>
          </a:xfrm>
        </p:spPr>
      </p:pic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Before Joining </a:t>
            </a:r>
            <a:r>
              <a:rPr lang="en-US" dirty="0" smtClean="0"/>
              <a:t>CANON 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on Linux platform for simple applications. </a:t>
            </a:r>
          </a:p>
          <a:p>
            <a:r>
              <a:rPr lang="en-US" dirty="0" smtClean="0"/>
              <a:t>Knew only C programming and Java.</a:t>
            </a:r>
          </a:p>
          <a:p>
            <a:r>
              <a:rPr lang="en-US" dirty="0" smtClean="0"/>
              <a:t>Learnt basics of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Interested towards VLSI, Artificial Intelligence and concepts related to Image Processing.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Testbench</a:t>
            </a:r>
            <a:r>
              <a:rPr lang="en-US" dirty="0" smtClean="0"/>
              <a:t> Overview 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of the Assertions and test coverage includes:</a:t>
            </a:r>
          </a:p>
          <a:p>
            <a:pPr lvl="1"/>
            <a:r>
              <a:rPr lang="en-US" dirty="0" smtClean="0"/>
              <a:t>Reset pin setting the count to zero within stipulated number of clock cycles.</a:t>
            </a:r>
          </a:p>
          <a:p>
            <a:pPr lvl="1"/>
            <a:r>
              <a:rPr lang="en-US" dirty="0" smtClean="0"/>
              <a:t>Rollover of the counter when it is full.</a:t>
            </a:r>
          </a:p>
          <a:p>
            <a:pPr lvl="1"/>
            <a:r>
              <a:rPr lang="en-US" dirty="0" smtClean="0"/>
              <a:t>Covering all cross possibilities of reset and enable pins to verify the case.</a:t>
            </a:r>
          </a:p>
          <a:p>
            <a:pPr lvl="1"/>
            <a:r>
              <a:rPr lang="en-US" dirty="0" smtClean="0"/>
              <a:t>Checking that the devices are clock sensitive and work in synchronous with the positive edge of the clock.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results include:</a:t>
            </a:r>
          </a:p>
          <a:p>
            <a:pPr lvl="1"/>
            <a:r>
              <a:rPr lang="en-US" dirty="0" smtClean="0"/>
              <a:t>100% coverage to all the values of the counter</a:t>
            </a:r>
          </a:p>
          <a:p>
            <a:pPr lvl="1"/>
            <a:r>
              <a:rPr lang="en-US" dirty="0" smtClean="0"/>
              <a:t>100% coverage to all the cross coverage features of the reset and enable pins</a:t>
            </a:r>
          </a:p>
          <a:p>
            <a:pPr lvl="1"/>
            <a:r>
              <a:rPr lang="en-US" dirty="0" smtClean="0"/>
              <a:t>100% coverage to the </a:t>
            </a:r>
            <a:r>
              <a:rPr lang="en-US" dirty="0" err="1" smtClean="0"/>
              <a:t>coverpoint</a:t>
            </a:r>
            <a:r>
              <a:rPr lang="en-US" dirty="0" smtClean="0"/>
              <a:t> involving the rollover of the count variable</a:t>
            </a:r>
          </a:p>
          <a:p>
            <a:pPr lvl="1"/>
            <a:r>
              <a:rPr lang="en-US" dirty="0" smtClean="0"/>
              <a:t>Verification of the Reset and an assertion in case of an error in the design.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of the components of the test bench include:</a:t>
            </a:r>
          </a:p>
          <a:p>
            <a:pPr lvl="1"/>
            <a:r>
              <a:rPr lang="en-US" dirty="0" smtClean="0"/>
              <a:t>Interface.sv</a:t>
            </a:r>
          </a:p>
          <a:p>
            <a:pPr lvl="1"/>
            <a:r>
              <a:rPr lang="en-US" dirty="0" smtClean="0"/>
              <a:t>Randomization .</a:t>
            </a:r>
            <a:r>
              <a:rPr lang="en-US" dirty="0" err="1" smtClean="0"/>
              <a:t>sv</a:t>
            </a:r>
            <a:endParaRPr lang="en-US" dirty="0" smtClean="0"/>
          </a:p>
          <a:p>
            <a:pPr lvl="1"/>
            <a:r>
              <a:rPr lang="en-US" dirty="0" smtClean="0"/>
              <a:t>Test.sv</a:t>
            </a:r>
          </a:p>
          <a:p>
            <a:pPr lvl="1"/>
            <a:r>
              <a:rPr lang="en-US" dirty="0" smtClean="0"/>
              <a:t>Checker.sv</a:t>
            </a:r>
          </a:p>
          <a:p>
            <a:pPr lvl="1"/>
            <a:r>
              <a:rPr lang="en-US" dirty="0" smtClean="0"/>
              <a:t>Top.sv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Overview 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of the test coverage cases includes:	</a:t>
            </a:r>
          </a:p>
          <a:p>
            <a:pPr lvl="1"/>
            <a:r>
              <a:rPr lang="en-US" sz="2200" dirty="0" smtClean="0"/>
              <a:t>All the read and write pointer addresses are covered i.e. from 0 to N</a:t>
            </a:r>
          </a:p>
          <a:p>
            <a:pPr lvl="1"/>
            <a:r>
              <a:rPr lang="en-US" sz="2200" dirty="0" smtClean="0"/>
              <a:t>The read and write pointer addresses roll over after reaching N.</a:t>
            </a:r>
          </a:p>
          <a:p>
            <a:pPr lvl="1"/>
            <a:r>
              <a:rPr lang="en-US" sz="2200" dirty="0" smtClean="0"/>
              <a:t>Read and write pointer addresses increment when the read and write enable is made high respectively.</a:t>
            </a:r>
          </a:p>
          <a:p>
            <a:pPr lvl="1"/>
            <a:r>
              <a:rPr lang="en-US" sz="2200" dirty="0" smtClean="0"/>
              <a:t>All the states of Write enable are covered</a:t>
            </a:r>
          </a:p>
          <a:p>
            <a:pPr lvl="1"/>
            <a:r>
              <a:rPr lang="en-US" sz="2200" dirty="0" smtClean="0"/>
              <a:t>All the states of Read enable are covered</a:t>
            </a:r>
          </a:p>
          <a:p>
            <a:pPr lvl="1"/>
            <a:r>
              <a:rPr lang="en-US" sz="2200" dirty="0" smtClean="0"/>
              <a:t>All the states of Reset are covered</a:t>
            </a:r>
          </a:p>
          <a:p>
            <a:pPr lvl="1"/>
            <a:r>
              <a:rPr lang="en-US" sz="2200" dirty="0" smtClean="0"/>
              <a:t>All the states of full and empty flags are covered</a:t>
            </a:r>
          </a:p>
          <a:p>
            <a:pPr lvl="1"/>
            <a:r>
              <a:rPr lang="en-US" sz="2200" dirty="0" smtClean="0"/>
              <a:t>All the states of almost full and almost empty flags are covered</a:t>
            </a:r>
          </a:p>
          <a:p>
            <a:pPr lvl="1"/>
            <a:r>
              <a:rPr lang="en-US" sz="2200" dirty="0" smtClean="0"/>
              <a:t>Cross Coverage for read enable, write enable and reset is covered with all possible combinations of the same.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5" name="Content Placeholder 11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524000"/>
            <a:ext cx="6084756" cy="5184849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Results: </a:t>
            </a:r>
            <a:br>
              <a:rPr lang="en-US" dirty="0" smtClean="0"/>
            </a:br>
            <a:r>
              <a:rPr lang="en-US" dirty="0" smtClean="0"/>
              <a:t>Top View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74381"/>
            <a:ext cx="8229600" cy="41776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 group Analysis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Paint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65905"/>
            <a:ext cx="8229600" cy="4394552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Block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Paint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68822"/>
            <a:ext cx="8229600" cy="4188718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Toggle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Untitled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7998"/>
            <a:ext cx="8229600" cy="4210366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Coverage: Legend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Untitled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20898"/>
            <a:ext cx="8229600" cy="368456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learnt at Canon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Results: Top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1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420542"/>
            <a:ext cx="8229600" cy="3675458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Results: Top.DUT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Untitled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204557"/>
            <a:ext cx="8229600" cy="381524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8" name="Content Placeholder 7" descr="National_Thank_You_Da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828800"/>
            <a:ext cx="7620000" cy="33337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scripting language undertaken for learning.</a:t>
            </a:r>
          </a:p>
          <a:p>
            <a:r>
              <a:rPr lang="en-US" dirty="0" smtClean="0"/>
              <a:t>Perl is quite a user friendly language which allows user to code in his style(no predefined rules and indents).</a:t>
            </a:r>
          </a:p>
          <a:p>
            <a:r>
              <a:rPr lang="en-US" dirty="0" smtClean="0"/>
              <a:t>Two slogans in PERL include : </a:t>
            </a:r>
          </a:p>
          <a:p>
            <a:pPr lvl="1"/>
            <a:r>
              <a:rPr lang="en-US" dirty="0" smtClean="0"/>
              <a:t>"There's more than one way to do it“</a:t>
            </a:r>
          </a:p>
          <a:p>
            <a:pPr lvl="1"/>
            <a:r>
              <a:rPr lang="en-US" dirty="0" smtClean="0"/>
              <a:t>"Easy things should be easy and hard things should be possible".</a:t>
            </a:r>
          </a:p>
          <a:p>
            <a:r>
              <a:rPr lang="en-US" dirty="0" smtClean="0"/>
              <a:t>The language is more practical, has cross platform application and a large collection of modules.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Involved-</a:t>
            </a:r>
          </a:p>
          <a:p>
            <a:pPr lvl="1"/>
            <a:r>
              <a:rPr lang="en-US" dirty="0" smtClean="0"/>
              <a:t>Language Style </a:t>
            </a:r>
          </a:p>
          <a:p>
            <a:pPr lvl="1"/>
            <a:r>
              <a:rPr lang="en-US" dirty="0" smtClean="0"/>
              <a:t>Building control flow constructs</a:t>
            </a:r>
          </a:p>
          <a:p>
            <a:pPr lvl="1"/>
            <a:r>
              <a:rPr lang="en-US" dirty="0" smtClean="0"/>
              <a:t>Looping Statements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Referencing and Dereferencing</a:t>
            </a:r>
          </a:p>
          <a:p>
            <a:pPr lvl="1"/>
            <a:r>
              <a:rPr lang="en-US" dirty="0" smtClean="0"/>
              <a:t>Concept of MAKE File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PERL Programming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Basic PERL exercises like sorting names from a file was performed.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Similar exercise involving marks was performed from text and excel files.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Make file is one that instructs the program make how to compile and link a program. It helps in compiling the part of the code which is modified and which is dependent on the modifications.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Make files for the exercises was developed and linked with different programs. 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11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UNIX and Shell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widely used Development Platform.</a:t>
            </a:r>
          </a:p>
          <a:p>
            <a:r>
              <a:rPr lang="en-US" dirty="0" smtClean="0"/>
              <a:t>Open Source and implements less of user interface.</a:t>
            </a:r>
          </a:p>
          <a:p>
            <a:r>
              <a:rPr lang="en-US" dirty="0" smtClean="0"/>
              <a:t>Allows the user to experience the working unlike some of the GUI based systems.</a:t>
            </a:r>
          </a:p>
          <a:p>
            <a:r>
              <a:rPr lang="en-US" dirty="0" smtClean="0"/>
              <a:t>Allows multifunctional programming and invoking by using terminal.</a:t>
            </a:r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UNIX and Shell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Involved-</a:t>
            </a:r>
          </a:p>
          <a:p>
            <a:pPr lvl="1"/>
            <a:r>
              <a:rPr lang="en-US" dirty="0" smtClean="0"/>
              <a:t>Getting stated with </a:t>
            </a:r>
            <a:r>
              <a:rPr lang="en-US" dirty="0" err="1" smtClean="0"/>
              <a:t>teminal</a:t>
            </a:r>
            <a:endParaRPr lang="en-US" dirty="0" smtClean="0"/>
          </a:p>
          <a:p>
            <a:pPr lvl="1"/>
            <a:r>
              <a:rPr lang="en-US" dirty="0" smtClean="0"/>
              <a:t>File Hierarchy System </a:t>
            </a:r>
          </a:p>
          <a:p>
            <a:pPr lvl="1"/>
            <a:r>
              <a:rPr lang="en-US" dirty="0" smtClean="0"/>
              <a:t>Shell commands for some of the operations involving creation and deletion</a:t>
            </a:r>
          </a:p>
          <a:p>
            <a:pPr lvl="1"/>
            <a:r>
              <a:rPr lang="en-US" dirty="0" smtClean="0"/>
              <a:t>Concept of Bash file and Make File</a:t>
            </a:r>
          </a:p>
          <a:p>
            <a:pPr lvl="1"/>
            <a:r>
              <a:rPr lang="en-US" dirty="0" smtClean="0"/>
              <a:t>Concept of Macros and its </a:t>
            </a:r>
            <a:r>
              <a:rPr lang="en-US" dirty="0" err="1" smtClean="0"/>
              <a:t>implemetation</a:t>
            </a:r>
            <a:endParaRPr lang="en-US" dirty="0" smtClean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1201</Words>
  <Application>Microsoft Office PowerPoint</Application>
  <PresentationFormat>On-screen Show (4:3)</PresentationFormat>
  <Paragraphs>216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Amalgamation (Jan 2016 – May 2016)</vt:lpstr>
      <vt:lpstr>Agenda</vt:lpstr>
      <vt:lpstr>Before Joining CANON : Overview</vt:lpstr>
      <vt:lpstr>Lessons learnt at Canon</vt:lpstr>
      <vt:lpstr>PERL Programming</vt:lpstr>
      <vt:lpstr>PERL Programming</vt:lpstr>
      <vt:lpstr>PERL Programming - Exercise</vt:lpstr>
      <vt:lpstr>UNIX and Shell Programming</vt:lpstr>
      <vt:lpstr>UNIX and Shell Programming</vt:lpstr>
      <vt:lpstr>VHDL and Verilog</vt:lpstr>
      <vt:lpstr>VHDL and Verilog</vt:lpstr>
      <vt:lpstr>Use of Verilog and VHDL</vt:lpstr>
      <vt:lpstr>Hardware Implementation</vt:lpstr>
      <vt:lpstr>Counter Design</vt:lpstr>
      <vt:lpstr>Counter Design</vt:lpstr>
      <vt:lpstr>Hardware realization of Counter</vt:lpstr>
      <vt:lpstr>Memory Design</vt:lpstr>
      <vt:lpstr>FIFO Design</vt:lpstr>
      <vt:lpstr>FIFO Design</vt:lpstr>
      <vt:lpstr>Metastability</vt:lpstr>
      <vt:lpstr>Metastability</vt:lpstr>
      <vt:lpstr>Redesign of FIFO using CDC</vt:lpstr>
      <vt:lpstr>Instantiation Diagram of FIFO using CDC</vt:lpstr>
      <vt:lpstr>Block Diagram of FIFO using CDC</vt:lpstr>
      <vt:lpstr>Waveforms of FIFO using CDC</vt:lpstr>
      <vt:lpstr>Use of Verilog and VHDL</vt:lpstr>
      <vt:lpstr>Introduction to System Verilog</vt:lpstr>
      <vt:lpstr>Additions in System Verilog</vt:lpstr>
      <vt:lpstr>Basic Block Diagram of System Verilog Testbench</vt:lpstr>
      <vt:lpstr>Counter Testbench Overview </vt:lpstr>
      <vt:lpstr>Counter Testbench Coverage Results</vt:lpstr>
      <vt:lpstr>FIFO Testbench</vt:lpstr>
      <vt:lpstr>FIFO Testbench Overview </vt:lpstr>
      <vt:lpstr>FIFO Testbench Coverage Results</vt:lpstr>
      <vt:lpstr>FIFO Testbench Coverage Results:  Top View</vt:lpstr>
      <vt:lpstr>FIFO Testbench Cover group Analysis</vt:lpstr>
      <vt:lpstr>FIFO Testbench Block Coverage Results</vt:lpstr>
      <vt:lpstr>FIFO Testbench Toggle Coverage Results</vt:lpstr>
      <vt:lpstr>FIFO Testbench Coverage: Legend</vt:lpstr>
      <vt:lpstr>FIFO Testbench Coverage Results: Top</vt:lpstr>
      <vt:lpstr>FIFO Testbench Coverage Results: Top.DUT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System Verilog</dc:title>
  <dc:creator>Kishan AVTR</dc:creator>
  <cp:lastModifiedBy>Lenovo</cp:lastModifiedBy>
  <cp:revision>90</cp:revision>
  <dcterms:created xsi:type="dcterms:W3CDTF">2006-08-16T00:00:00Z</dcterms:created>
  <dcterms:modified xsi:type="dcterms:W3CDTF">2016-06-01T20:22:15Z</dcterms:modified>
</cp:coreProperties>
</file>