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76400"/>
            <a:ext cx="7772400" cy="1470025"/>
          </a:xfrm>
        </p:spPr>
        <p:txBody>
          <a:bodyPr/>
          <a:lstStyle/>
          <a:p>
            <a:r>
              <a:rPr lang="en-US" dirty="0" smtClean="0"/>
              <a:t>Overview of System </a:t>
            </a:r>
            <a:r>
              <a:rPr lang="en-US" dirty="0" err="1" smtClean="0"/>
              <a:t>Verilog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0" y="4038600"/>
            <a:ext cx="2667000" cy="1600200"/>
          </a:xfrm>
        </p:spPr>
        <p:txBody>
          <a:bodyPr/>
          <a:lstStyle/>
          <a:p>
            <a:r>
              <a:rPr lang="en-US" dirty="0" smtClean="0"/>
              <a:t>-Kishan A V</a:t>
            </a:r>
            <a:endParaRPr lang="en-US" dirty="0"/>
          </a:p>
        </p:txBody>
      </p:sp>
      <p:pic>
        <p:nvPicPr>
          <p:cNvPr id="1026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554192" cy="714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FIFO </a:t>
            </a:r>
            <a:r>
              <a:rPr lang="en-US" dirty="0" err="1" smtClean="0"/>
              <a:t>Testbench</a:t>
            </a:r>
            <a:r>
              <a:rPr lang="en-US" dirty="0" smtClean="0"/>
              <a:t> Coverage Results</a:t>
            </a:r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  <p:pic>
        <p:nvPicPr>
          <p:cNvPr id="7" name="Content Placeholder 6" descr="Untitled7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FIFO </a:t>
            </a:r>
            <a:r>
              <a:rPr lang="en-US" dirty="0" err="1" smtClean="0"/>
              <a:t>Testbench</a:t>
            </a:r>
            <a:r>
              <a:rPr lang="en-US" dirty="0" smtClean="0"/>
              <a:t> Coverage Results</a:t>
            </a:r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  <p:pic>
        <p:nvPicPr>
          <p:cNvPr id="6" name="Content Placeholder 5" descr="Untitled8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FIFO </a:t>
            </a:r>
            <a:r>
              <a:rPr lang="en-US" dirty="0" err="1" smtClean="0"/>
              <a:t>Testbench</a:t>
            </a:r>
            <a:r>
              <a:rPr lang="en-US" dirty="0" smtClean="0"/>
              <a:t> Coverage Results</a:t>
            </a:r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  <p:pic>
        <p:nvPicPr>
          <p:cNvPr id="6" name="Content Placeholder 5" descr="Untitled9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FIFO </a:t>
            </a:r>
            <a:r>
              <a:rPr lang="en-US" dirty="0" err="1" smtClean="0"/>
              <a:t>Testbench</a:t>
            </a:r>
            <a:r>
              <a:rPr lang="en-US" dirty="0" smtClean="0"/>
              <a:t> Coverage Results</a:t>
            </a:r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  <p:pic>
        <p:nvPicPr>
          <p:cNvPr id="6" name="Content Placeholder 5" descr="Untitled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FIFO </a:t>
            </a:r>
            <a:r>
              <a:rPr lang="en-US" dirty="0" err="1" smtClean="0"/>
              <a:t>Testbench</a:t>
            </a:r>
            <a:r>
              <a:rPr lang="en-US" dirty="0" smtClean="0"/>
              <a:t> Coverage Results</a:t>
            </a:r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  <p:pic>
        <p:nvPicPr>
          <p:cNvPr id="6" name="Content Placeholder 5" descr="Untitled5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FIFO </a:t>
            </a:r>
            <a:r>
              <a:rPr lang="en-US" dirty="0" err="1" smtClean="0"/>
              <a:t>Testbench</a:t>
            </a:r>
            <a:r>
              <a:rPr lang="en-US" dirty="0" smtClean="0"/>
              <a:t> Coverage Results</a:t>
            </a:r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  <p:pic>
        <p:nvPicPr>
          <p:cNvPr id="6" name="Content Placeholder 5" descr="Untitled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Use of </a:t>
            </a:r>
            <a:r>
              <a:rPr lang="en-US" dirty="0" err="1" smtClean="0"/>
              <a:t>Verilog</a:t>
            </a:r>
            <a:r>
              <a:rPr lang="en-US" dirty="0" smtClean="0"/>
              <a:t> and VHDL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used </a:t>
            </a:r>
            <a:r>
              <a:rPr lang="en-US" dirty="0" err="1" smtClean="0"/>
              <a:t>Verilog</a:t>
            </a:r>
            <a:r>
              <a:rPr lang="en-US" dirty="0" smtClean="0"/>
              <a:t> and VHDL till date for development of design and its verification.</a:t>
            </a:r>
          </a:p>
          <a:p>
            <a:r>
              <a:rPr lang="en-US" dirty="0" smtClean="0"/>
              <a:t>Developed basic test benches for verification.</a:t>
            </a:r>
          </a:p>
          <a:p>
            <a:r>
              <a:rPr lang="en-US" dirty="0" smtClean="0"/>
              <a:t>Verification was done using </a:t>
            </a:r>
          </a:p>
          <a:p>
            <a:pPr lvl="1"/>
            <a:r>
              <a:rPr lang="en-US" dirty="0" smtClean="0"/>
              <a:t>Simulation outputs </a:t>
            </a:r>
          </a:p>
          <a:p>
            <a:pPr lvl="1"/>
            <a:r>
              <a:rPr lang="en-US" dirty="0" smtClean="0"/>
              <a:t>Waveforms</a:t>
            </a:r>
          </a:p>
          <a:p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System </a:t>
            </a:r>
            <a:r>
              <a:rPr lang="en-US" dirty="0" err="1" smtClean="0"/>
              <a:t>Verilog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System </a:t>
            </a:r>
            <a:r>
              <a:rPr lang="en-US" dirty="0" err="1" smtClean="0"/>
              <a:t>Verilog</a:t>
            </a:r>
            <a:r>
              <a:rPr lang="en-US" dirty="0" smtClean="0"/>
              <a:t> is a combined Hardware descriptive language and Hardware verification language based on extensions to  </a:t>
            </a:r>
            <a:r>
              <a:rPr lang="en-US" dirty="0" err="1" smtClean="0"/>
              <a:t>Verilog</a:t>
            </a:r>
            <a:r>
              <a:rPr lang="en-US" dirty="0" smtClean="0"/>
              <a:t>.</a:t>
            </a:r>
          </a:p>
          <a:p>
            <a:r>
              <a:rPr lang="en-US" dirty="0" smtClean="0"/>
              <a:t>SV helps us in quantitatively </a:t>
            </a:r>
            <a:r>
              <a:rPr lang="en-US" dirty="0" err="1" smtClean="0"/>
              <a:t>analysing</a:t>
            </a:r>
            <a:r>
              <a:rPr lang="en-US" dirty="0" smtClean="0"/>
              <a:t> the design with a very systematic Test bench.</a:t>
            </a:r>
          </a:p>
          <a:p>
            <a:r>
              <a:rPr lang="en-US" dirty="0" smtClean="0"/>
              <a:t>With SV, we can analyze loopholes in the existing design easily and correct them as and when required. </a:t>
            </a:r>
          </a:p>
          <a:p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Additions in System </a:t>
            </a:r>
            <a:r>
              <a:rPr lang="en-US" dirty="0" err="1" smtClean="0"/>
              <a:t>Verilog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Some of the new features in System </a:t>
            </a:r>
            <a:r>
              <a:rPr lang="en-US" dirty="0" err="1" smtClean="0"/>
              <a:t>Verilog</a:t>
            </a:r>
            <a:r>
              <a:rPr lang="en-US" dirty="0" smtClean="0"/>
              <a:t> are as listed below. </a:t>
            </a:r>
          </a:p>
          <a:p>
            <a:pPr lvl="1"/>
            <a:r>
              <a:rPr lang="en-US" dirty="0" smtClean="0"/>
              <a:t>C type data types like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typedef</a:t>
            </a:r>
            <a:r>
              <a:rPr lang="en-US" dirty="0" smtClean="0"/>
              <a:t>, </a:t>
            </a:r>
            <a:r>
              <a:rPr lang="en-US" dirty="0" err="1" smtClean="0"/>
              <a:t>struct</a:t>
            </a:r>
            <a:r>
              <a:rPr lang="en-US" dirty="0" smtClean="0"/>
              <a:t>, union, </a:t>
            </a:r>
            <a:r>
              <a:rPr lang="en-US" dirty="0" err="1" smtClean="0"/>
              <a:t>enum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Dynamic data types : </a:t>
            </a:r>
            <a:r>
              <a:rPr lang="en-US" dirty="0" err="1" smtClean="0"/>
              <a:t>struct</a:t>
            </a:r>
            <a:r>
              <a:rPr lang="en-US" dirty="0" smtClean="0"/>
              <a:t>, classes, dynamic queues, dynamic arrays</a:t>
            </a:r>
          </a:p>
          <a:p>
            <a:pPr lvl="1"/>
            <a:r>
              <a:rPr lang="en-US" dirty="0" smtClean="0"/>
              <a:t>New operators and built in methods</a:t>
            </a:r>
          </a:p>
          <a:p>
            <a:pPr lvl="1"/>
            <a:r>
              <a:rPr lang="en-US" dirty="0" smtClean="0"/>
              <a:t>Enhanced flow control like, </a:t>
            </a:r>
            <a:r>
              <a:rPr lang="en-US" dirty="0" err="1" smtClean="0"/>
              <a:t>foreach</a:t>
            </a:r>
            <a:r>
              <a:rPr lang="en-US" dirty="0" smtClean="0"/>
              <a:t>, return, break, continue</a:t>
            </a:r>
          </a:p>
          <a:p>
            <a:pPr lvl="1"/>
            <a:r>
              <a:rPr lang="en-US" dirty="0" smtClean="0"/>
              <a:t>Semaphores, mailboxes, event extensions</a:t>
            </a:r>
          </a:p>
          <a:p>
            <a:pPr lvl="1"/>
            <a:r>
              <a:rPr lang="en-US" dirty="0" smtClean="0"/>
              <a:t>Classes for object oriented programming</a:t>
            </a:r>
          </a:p>
          <a:p>
            <a:pPr lvl="1"/>
            <a:r>
              <a:rPr lang="en-US" dirty="0" smtClean="0"/>
              <a:t>Assertions</a:t>
            </a:r>
          </a:p>
          <a:p>
            <a:pPr lvl="1"/>
            <a:r>
              <a:rPr lang="en-US" dirty="0" smtClean="0"/>
              <a:t>Coverage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Block Diagram of System </a:t>
            </a:r>
            <a:r>
              <a:rPr lang="en-US" dirty="0" err="1" smtClean="0"/>
              <a:t>Verilog</a:t>
            </a:r>
            <a:r>
              <a:rPr lang="en-US" dirty="0" smtClean="0"/>
              <a:t> </a:t>
            </a:r>
            <a:r>
              <a:rPr lang="en-US" dirty="0" err="1" smtClean="0"/>
              <a:t>Testbench</a:t>
            </a:r>
            <a:endParaRPr lang="en-US" dirty="0"/>
          </a:p>
        </p:txBody>
      </p:sp>
      <p:pic>
        <p:nvPicPr>
          <p:cNvPr id="5" name="Content Placeholder 4" descr="onescounterenv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73834" y="1754501"/>
            <a:ext cx="7596331" cy="4217361"/>
          </a:xfrm>
        </p:spPr>
      </p:pic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Counter </a:t>
            </a:r>
            <a:r>
              <a:rPr lang="en-US" dirty="0" err="1" smtClean="0"/>
              <a:t>Testbench</a:t>
            </a:r>
            <a:r>
              <a:rPr lang="en-US" dirty="0" smtClean="0"/>
              <a:t> Overview </a:t>
            </a:r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of the Assertions and test coverage includes:</a:t>
            </a:r>
          </a:p>
          <a:p>
            <a:pPr lvl="1"/>
            <a:r>
              <a:rPr lang="en-US" dirty="0" smtClean="0"/>
              <a:t>Reset pin setting the count to zero within stipulated number of clock cycles.</a:t>
            </a:r>
          </a:p>
          <a:p>
            <a:pPr lvl="1"/>
            <a:r>
              <a:rPr lang="en-US" dirty="0" smtClean="0"/>
              <a:t>Rollover of the counter when it is full.</a:t>
            </a:r>
          </a:p>
          <a:p>
            <a:pPr lvl="1"/>
            <a:r>
              <a:rPr lang="en-US" dirty="0" smtClean="0"/>
              <a:t>Covering all cross possibilities of reset and enable pins to verify the case.</a:t>
            </a:r>
          </a:p>
          <a:p>
            <a:pPr lvl="1"/>
            <a:r>
              <a:rPr lang="en-US" dirty="0" smtClean="0"/>
              <a:t>Checking that the devices are clock sensitive and work in synchronous with the positive edge of the clock.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Counter </a:t>
            </a:r>
            <a:r>
              <a:rPr lang="en-US" dirty="0" err="1" smtClean="0"/>
              <a:t>Testbench</a:t>
            </a:r>
            <a:r>
              <a:rPr lang="en-US" dirty="0" smtClean="0"/>
              <a:t> Coverage Results</a:t>
            </a:r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of the results include:</a:t>
            </a:r>
          </a:p>
          <a:p>
            <a:pPr lvl="1"/>
            <a:r>
              <a:rPr lang="en-US" dirty="0" smtClean="0"/>
              <a:t>100% coverage to all the values of the counter</a:t>
            </a:r>
          </a:p>
          <a:p>
            <a:pPr lvl="1"/>
            <a:r>
              <a:rPr lang="en-US" dirty="0" smtClean="0"/>
              <a:t>100% coverage to all the cross coverage features of the reset and enable pins</a:t>
            </a:r>
          </a:p>
          <a:p>
            <a:pPr lvl="1"/>
            <a:r>
              <a:rPr lang="en-US" dirty="0" smtClean="0"/>
              <a:t>100% coverage to the </a:t>
            </a:r>
            <a:r>
              <a:rPr lang="en-US" dirty="0" err="1" smtClean="0"/>
              <a:t>coverpoint</a:t>
            </a:r>
            <a:r>
              <a:rPr lang="en-US" dirty="0" smtClean="0"/>
              <a:t> involving the rollover of the count variable</a:t>
            </a:r>
          </a:p>
          <a:p>
            <a:pPr lvl="1"/>
            <a:r>
              <a:rPr lang="en-US" dirty="0" smtClean="0"/>
              <a:t>Verification of the Reset and an assertion in case of an error in the design.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FIFO </a:t>
            </a:r>
            <a:r>
              <a:rPr lang="en-US" dirty="0" err="1" smtClean="0"/>
              <a:t>Testbench</a:t>
            </a:r>
            <a:r>
              <a:rPr lang="en-US" dirty="0" smtClean="0"/>
              <a:t> Overview </a:t>
            </a:r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Some of the </a:t>
            </a:r>
            <a:r>
              <a:rPr lang="en-US" dirty="0" smtClean="0"/>
              <a:t>test </a:t>
            </a:r>
            <a:r>
              <a:rPr lang="en-US" dirty="0" smtClean="0"/>
              <a:t>coverage </a:t>
            </a:r>
            <a:r>
              <a:rPr lang="en-US" dirty="0" smtClean="0"/>
              <a:t>cases includes:	</a:t>
            </a:r>
            <a:endParaRPr lang="en-US" dirty="0" smtClean="0"/>
          </a:p>
          <a:p>
            <a:pPr lvl="1"/>
            <a:r>
              <a:rPr lang="en-US" sz="2200" dirty="0" smtClean="0"/>
              <a:t>All </a:t>
            </a:r>
            <a:r>
              <a:rPr lang="en-US" sz="2200" dirty="0" smtClean="0"/>
              <a:t>the read and write pointer addresses are covered i.e. from 0 to </a:t>
            </a:r>
            <a:r>
              <a:rPr lang="en-US" sz="2200" dirty="0" smtClean="0"/>
              <a:t>N</a:t>
            </a:r>
          </a:p>
          <a:p>
            <a:pPr lvl="1"/>
            <a:r>
              <a:rPr lang="en-US" sz="2200" dirty="0" smtClean="0"/>
              <a:t>The read and write pointer addresses roll over after reaching N.</a:t>
            </a:r>
          </a:p>
          <a:p>
            <a:pPr lvl="1"/>
            <a:r>
              <a:rPr lang="en-US" sz="2200" dirty="0" smtClean="0"/>
              <a:t>Read and write pointer addresses increment when the read and write enable is made high respectively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smtClean="0"/>
              <a:t>All the states of Write enable are covered</a:t>
            </a:r>
          </a:p>
          <a:p>
            <a:pPr lvl="1"/>
            <a:r>
              <a:rPr lang="en-US" sz="2200" dirty="0" smtClean="0"/>
              <a:t>All the states of Read enable are covered</a:t>
            </a:r>
          </a:p>
          <a:p>
            <a:pPr lvl="1"/>
            <a:r>
              <a:rPr lang="en-US" sz="2200" dirty="0" smtClean="0"/>
              <a:t>All the states of Reset are covered</a:t>
            </a:r>
          </a:p>
          <a:p>
            <a:pPr lvl="1"/>
            <a:r>
              <a:rPr lang="en-US" sz="2200" dirty="0" smtClean="0"/>
              <a:t>All the states of full and empty flags are covered</a:t>
            </a:r>
          </a:p>
          <a:p>
            <a:pPr lvl="1"/>
            <a:r>
              <a:rPr lang="en-US" sz="2200" dirty="0" smtClean="0"/>
              <a:t>All the states of almost full and almost empty flags are covered</a:t>
            </a:r>
          </a:p>
          <a:p>
            <a:pPr lvl="1"/>
            <a:r>
              <a:rPr lang="en-US" sz="2200" dirty="0" smtClean="0"/>
              <a:t>Cross Coverage for read enable, write enable and reset is covered with all possible combinations of the same</a:t>
            </a:r>
            <a:r>
              <a:rPr lang="en-US" sz="2200" dirty="0" smtClean="0"/>
              <a:t>.</a:t>
            </a:r>
            <a:endParaRPr lang="en-US" sz="22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FIFO </a:t>
            </a:r>
            <a:r>
              <a:rPr lang="en-US" dirty="0" err="1" smtClean="0"/>
              <a:t>Testbench</a:t>
            </a:r>
            <a:r>
              <a:rPr lang="en-US" dirty="0" smtClean="0"/>
              <a:t> Coverage Results</a:t>
            </a:r>
            <a:endParaRPr lang="en-US" dirty="0"/>
          </a:p>
        </p:txBody>
      </p:sp>
      <p:pic>
        <p:nvPicPr>
          <p:cNvPr id="4" name="Picture 2" descr="http://www.suggestcamera.com/wp-content/uploads/2015/08/Canon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55411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Some of the results include:</a:t>
            </a:r>
          </a:p>
          <a:p>
            <a:pPr lvl="1"/>
            <a:r>
              <a:rPr lang="en-US" dirty="0" smtClean="0"/>
              <a:t>100% coverage to all the </a:t>
            </a:r>
            <a:r>
              <a:rPr lang="en-US" dirty="0" smtClean="0"/>
              <a:t>variables:</a:t>
            </a:r>
          </a:p>
          <a:p>
            <a:pPr lvl="2"/>
            <a:r>
              <a:rPr lang="en-US" dirty="0" smtClean="0"/>
              <a:t>Write and read pointer </a:t>
            </a:r>
          </a:p>
          <a:p>
            <a:pPr lvl="2"/>
            <a:r>
              <a:rPr lang="en-US" dirty="0" smtClean="0"/>
              <a:t>Write and read enable</a:t>
            </a:r>
          </a:p>
          <a:p>
            <a:pPr lvl="2"/>
            <a:r>
              <a:rPr lang="en-US" dirty="0" smtClean="0"/>
              <a:t>Reset</a:t>
            </a:r>
          </a:p>
          <a:p>
            <a:pPr lvl="2"/>
            <a:r>
              <a:rPr lang="en-US" dirty="0" smtClean="0"/>
              <a:t>Full and empty</a:t>
            </a:r>
          </a:p>
          <a:p>
            <a:pPr lvl="2"/>
            <a:r>
              <a:rPr lang="en-US" dirty="0" smtClean="0"/>
              <a:t>Almost full and almost empty</a:t>
            </a:r>
            <a:endParaRPr lang="en-US" dirty="0" smtClean="0"/>
          </a:p>
          <a:p>
            <a:pPr lvl="1"/>
            <a:r>
              <a:rPr lang="en-US" dirty="0" smtClean="0"/>
              <a:t>100% coverage to all the cross coverage features of the reset and </a:t>
            </a:r>
            <a:r>
              <a:rPr lang="en-US" dirty="0" smtClean="0"/>
              <a:t>read and write enable </a:t>
            </a:r>
            <a:r>
              <a:rPr lang="en-US" dirty="0" smtClean="0"/>
              <a:t>pins</a:t>
            </a:r>
          </a:p>
          <a:p>
            <a:pPr lvl="1"/>
            <a:r>
              <a:rPr lang="en-US" dirty="0" smtClean="0"/>
              <a:t>100% coverage to the </a:t>
            </a:r>
            <a:r>
              <a:rPr lang="en-US" dirty="0" smtClean="0"/>
              <a:t>cover point </a:t>
            </a:r>
            <a:r>
              <a:rPr lang="en-US" dirty="0" smtClean="0"/>
              <a:t>involving the rollover of the </a:t>
            </a:r>
            <a:r>
              <a:rPr lang="en-US" dirty="0" smtClean="0"/>
              <a:t>pointer variables</a:t>
            </a:r>
            <a:endParaRPr lang="en-US" dirty="0" smtClean="0"/>
          </a:p>
          <a:p>
            <a:pPr lvl="1"/>
            <a:r>
              <a:rPr lang="en-US" dirty="0" smtClean="0"/>
              <a:t>Verification of the Reset and an assertion in case of an error in the design.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433</Words>
  <Application>Microsoft Office PowerPoint</Application>
  <PresentationFormat>On-screen Show (4:3)</PresentationFormat>
  <Paragraphs>63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Overview of System Verilog</vt:lpstr>
      <vt:lpstr>Use of Verilog and VHDL</vt:lpstr>
      <vt:lpstr>Introduction to System Verilog</vt:lpstr>
      <vt:lpstr>Additions in System Verilog</vt:lpstr>
      <vt:lpstr>Basic Block Diagram of System Verilog Testbench</vt:lpstr>
      <vt:lpstr>Counter Testbench Overview </vt:lpstr>
      <vt:lpstr>Counter Testbench Coverage Results</vt:lpstr>
      <vt:lpstr>FIFO Testbench Overview </vt:lpstr>
      <vt:lpstr>FIFO Testbench Coverage Results</vt:lpstr>
      <vt:lpstr>FIFO Testbench Coverage Results</vt:lpstr>
      <vt:lpstr>FIFO Testbench Coverage Results</vt:lpstr>
      <vt:lpstr>FIFO Testbench Coverage Results</vt:lpstr>
      <vt:lpstr>FIFO Testbench Coverage Results</vt:lpstr>
      <vt:lpstr>FIFO Testbench Coverage Results</vt:lpstr>
      <vt:lpstr>FIFO Testbench Coverage Results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System Verilog</dc:title>
  <dc:creator/>
  <cp:lastModifiedBy>Kishan AVTR</cp:lastModifiedBy>
  <cp:revision>21</cp:revision>
  <dcterms:created xsi:type="dcterms:W3CDTF">2006-08-16T00:00:00Z</dcterms:created>
  <dcterms:modified xsi:type="dcterms:W3CDTF">2016-05-25T10:16:58Z</dcterms:modified>
</cp:coreProperties>
</file>