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0" r:id="rId9"/>
    <p:sldId id="261" r:id="rId10"/>
    <p:sldId id="267"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err="1"/>
              <a:t>Yogathasan</a:t>
            </a:r>
            <a:r>
              <a:rPr lang="en-US" dirty="0"/>
              <a:t> </a:t>
            </a:r>
            <a:r>
              <a:rPr lang="en-US" dirty="0" err="1"/>
              <a:t>Kishana</a:t>
            </a:r>
            <a:endParaRPr lang="en-US" dirty="0"/>
          </a:p>
          <a:p>
            <a:r>
              <a:rPr lang="en-US" dirty="0" err="1"/>
              <a:t>Solent</a:t>
            </a:r>
            <a:r>
              <a:rPr lang="en-US" dirty="0"/>
              <a:t> ID 102162624</a:t>
            </a:r>
          </a:p>
          <a:p>
            <a:endParaRPr lang="en-US" dirty="0"/>
          </a:p>
        </p:txBody>
      </p:sp>
    </p:spTree>
    <p:extLst>
      <p:ext uri="{BB962C8B-B14F-4D97-AF65-F5344CB8AC3E}">
        <p14:creationId xmlns:p14="http://schemas.microsoft.com/office/powerpoint/2010/main" val="382347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Regression theory</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Linear regression is a statistical method </a:t>
            </a:r>
            <a:r>
              <a:rPr lang="en-US" dirty="0"/>
              <a:t>used to model the relationship between a dependent variable and one or more independent variables by fitting a linear equation to the observed data. In Python, the `</a:t>
            </a:r>
            <a:r>
              <a:rPr lang="en-US" dirty="0" err="1"/>
              <a:t>scikit</a:t>
            </a:r>
            <a:r>
              <a:rPr lang="en-US" dirty="0"/>
              <a:t>-learn` library provides a convenient implementation for linear regression. The theory involves finding the best-fitting line (minimizing the sum of squared differences between observed and predicted values) represented by the equation:</a:t>
            </a:r>
          </a:p>
          <a:p>
            <a:pPr algn="just"/>
            <a:r>
              <a:rPr lang="en-US" dirty="0"/>
              <a:t> y = mx + b </a:t>
            </a:r>
          </a:p>
          <a:p>
            <a:pPr algn="just"/>
            <a:r>
              <a:rPr lang="en-US" dirty="0"/>
              <a:t>where y is the dependent variable, x is the independent variable, m is the slope, and b is the intercept. In Python, you can use the `</a:t>
            </a:r>
            <a:r>
              <a:rPr lang="en-US" dirty="0" err="1"/>
              <a:t>LinearRegression</a:t>
            </a:r>
            <a:r>
              <a:rPr lang="en-US" dirty="0"/>
              <a:t>` class from `</a:t>
            </a:r>
            <a:r>
              <a:rPr lang="en-US" dirty="0" err="1"/>
              <a:t>scikit</a:t>
            </a:r>
            <a:r>
              <a:rPr lang="en-US" dirty="0"/>
              <a:t>-learn` to perform linear regression. The process involves fitting the model to training data, making predictions, and evaluating the model's performance.</a:t>
            </a:r>
          </a:p>
        </p:txBody>
      </p:sp>
    </p:spTree>
    <p:extLst>
      <p:ext uri="{BB962C8B-B14F-4D97-AF65-F5344CB8AC3E}">
        <p14:creationId xmlns:p14="http://schemas.microsoft.com/office/powerpoint/2010/main" val="4051166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5176" y="2879629"/>
            <a:ext cx="8911687" cy="1280890"/>
          </a:xfrm>
        </p:spPr>
        <p:txBody>
          <a:bodyPr/>
          <a:lstStyle/>
          <a:p>
            <a:r>
              <a:rPr lang="en-US" dirty="0" smtClean="0"/>
              <a:t>SYSTEM DEMO</a:t>
            </a:r>
            <a:endParaRPr lang="en-US" dirty="0"/>
          </a:p>
        </p:txBody>
      </p:sp>
    </p:spTree>
    <p:extLst>
      <p:ext uri="{BB962C8B-B14F-4D97-AF65-F5344CB8AC3E}">
        <p14:creationId xmlns:p14="http://schemas.microsoft.com/office/powerpoint/2010/main" val="1458994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lgn="just">
              <a:buNone/>
            </a:pPr>
            <a:r>
              <a:rPr lang="en-US" dirty="0" smtClean="0"/>
              <a:t>SOLFINTECH's </a:t>
            </a:r>
            <a:r>
              <a:rPr lang="en-US" dirty="0"/>
              <a:t>IST platform is highlighted as a leader in financial </a:t>
            </a:r>
            <a:r>
              <a:rPr lang="en-US" dirty="0" smtClean="0"/>
              <a:t>technology. Emphasis </a:t>
            </a:r>
            <a:r>
              <a:rPr lang="en-US" dirty="0"/>
              <a:t>on user experience, accurate stock projections, and ethical </a:t>
            </a:r>
            <a:r>
              <a:rPr lang="en-US" dirty="0" smtClean="0"/>
              <a:t>considerations. Reminds </a:t>
            </a:r>
            <a:r>
              <a:rPr lang="en-US" dirty="0"/>
              <a:t>users of the volatility in market dynamics and the need for thorough analysis for informed financial decisions.</a:t>
            </a:r>
          </a:p>
          <a:p>
            <a:pPr algn="just"/>
            <a:endParaRPr lang="en-US" dirty="0"/>
          </a:p>
        </p:txBody>
      </p:sp>
    </p:spTree>
    <p:extLst>
      <p:ext uri="{BB962C8B-B14F-4D97-AF65-F5344CB8AC3E}">
        <p14:creationId xmlns:p14="http://schemas.microsoft.com/office/powerpoint/2010/main" val="4030397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b="1" dirty="0" smtClean="0"/>
              <a:t>Introduction</a:t>
            </a:r>
          </a:p>
          <a:p>
            <a:r>
              <a:rPr lang="en-US" b="1" dirty="0"/>
              <a:t>Types of Machine </a:t>
            </a:r>
            <a:r>
              <a:rPr lang="en-US" b="1" dirty="0" smtClean="0"/>
              <a:t>Learning</a:t>
            </a:r>
          </a:p>
          <a:p>
            <a:r>
              <a:rPr lang="en-GB" b="1" dirty="0"/>
              <a:t>Process of development </a:t>
            </a:r>
            <a:endParaRPr lang="en-GB" b="1" dirty="0" smtClean="0"/>
          </a:p>
          <a:p>
            <a:r>
              <a:rPr lang="en-US" b="1" dirty="0"/>
              <a:t>ARIMA </a:t>
            </a:r>
            <a:r>
              <a:rPr lang="en-US" b="1" dirty="0" smtClean="0"/>
              <a:t>Model</a:t>
            </a:r>
          </a:p>
          <a:p>
            <a:r>
              <a:rPr lang="en-US" b="1" dirty="0"/>
              <a:t>Linear Regression </a:t>
            </a:r>
            <a:r>
              <a:rPr lang="en-US" b="1" dirty="0" smtClean="0"/>
              <a:t>theory</a:t>
            </a:r>
          </a:p>
          <a:p>
            <a:r>
              <a:rPr lang="en-US" b="1" dirty="0" smtClean="0"/>
              <a:t>System DEMO</a:t>
            </a:r>
          </a:p>
          <a:p>
            <a:r>
              <a:rPr lang="en-US" b="1" dirty="0" smtClean="0"/>
              <a:t>Conclusion</a:t>
            </a:r>
          </a:p>
          <a:p>
            <a:r>
              <a:rPr lang="en-US" b="1" dirty="0" smtClean="0"/>
              <a:t>References</a:t>
            </a:r>
            <a:r>
              <a:rPr lang="en-US" b="1" dirty="0"/>
              <a:t/>
            </a:r>
            <a:br>
              <a:rPr lang="en-US" b="1" dirty="0"/>
            </a:br>
            <a:endParaRPr lang="en-US" dirty="0"/>
          </a:p>
        </p:txBody>
      </p:sp>
    </p:spTree>
    <p:extLst>
      <p:ext uri="{BB962C8B-B14F-4D97-AF65-F5344CB8AC3E}">
        <p14:creationId xmlns:p14="http://schemas.microsoft.com/office/powerpoint/2010/main" val="139807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a:t>Machine learning is a subfield of artificial intelligence (AI) that focuses on developing algorithms and models that enable computers to learn from data and make predictions or decisions without being explicitly programmed. </a:t>
            </a:r>
            <a:endParaRPr lang="en-US" dirty="0"/>
          </a:p>
        </p:txBody>
      </p:sp>
    </p:spTree>
    <p:extLst>
      <p:ext uri="{BB962C8B-B14F-4D97-AF65-F5344CB8AC3E}">
        <p14:creationId xmlns:p14="http://schemas.microsoft.com/office/powerpoint/2010/main" val="420597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Machine Learning</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endParaRPr lang="en-US" dirty="0"/>
          </a:p>
          <a:p>
            <a:pPr algn="just"/>
            <a:r>
              <a:rPr lang="en-US" b="1" dirty="0"/>
              <a:t>Supervised Learning:</a:t>
            </a:r>
            <a:endParaRPr lang="en-US" dirty="0"/>
          </a:p>
          <a:p>
            <a:pPr lvl="1" algn="just"/>
            <a:r>
              <a:rPr lang="en-US" dirty="0"/>
              <a:t>Definition: Models learn from labeled data, making predictions or classifications based on input-output pairs.</a:t>
            </a:r>
          </a:p>
          <a:p>
            <a:pPr lvl="1" algn="just"/>
            <a:r>
              <a:rPr lang="en-US" dirty="0"/>
              <a:t>Example: Image recognition, spam filtering.</a:t>
            </a:r>
          </a:p>
          <a:p>
            <a:pPr algn="just"/>
            <a:r>
              <a:rPr lang="en-US" b="1" dirty="0"/>
              <a:t>Unsupervised Learning:</a:t>
            </a:r>
            <a:endParaRPr lang="en-US" dirty="0"/>
          </a:p>
          <a:p>
            <a:pPr lvl="1" algn="just"/>
            <a:r>
              <a:rPr lang="en-US" dirty="0"/>
              <a:t>Definition: Models find patterns and relationships in data without labeled outputs.</a:t>
            </a:r>
          </a:p>
          <a:p>
            <a:pPr lvl="1" algn="just"/>
            <a:r>
              <a:rPr lang="en-US" dirty="0"/>
              <a:t>Example: Clustering, dimensionality reduction.</a:t>
            </a:r>
          </a:p>
          <a:p>
            <a:pPr algn="just"/>
            <a:r>
              <a:rPr lang="en-US" b="1" dirty="0"/>
              <a:t>Reinforcement Learning:</a:t>
            </a:r>
            <a:endParaRPr lang="en-US" dirty="0"/>
          </a:p>
          <a:p>
            <a:pPr lvl="1" algn="just"/>
            <a:r>
              <a:rPr lang="en-US" dirty="0"/>
              <a:t>Definition: Agents learn to make decisions by receiving feedback in the form of rewards or penalties.</a:t>
            </a:r>
          </a:p>
          <a:p>
            <a:pPr lvl="1" algn="just"/>
            <a:r>
              <a:rPr lang="en-US" dirty="0"/>
              <a:t>Example: Game playing, robotics.</a:t>
            </a:r>
          </a:p>
          <a:p>
            <a:pPr algn="just"/>
            <a:endParaRPr lang="en-US" dirty="0"/>
          </a:p>
        </p:txBody>
      </p:sp>
    </p:spTree>
    <p:extLst>
      <p:ext uri="{BB962C8B-B14F-4D97-AF65-F5344CB8AC3E}">
        <p14:creationId xmlns:p14="http://schemas.microsoft.com/office/powerpoint/2010/main" val="1544472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P</a:t>
            </a:r>
            <a:r>
              <a:rPr lang="en-GB" b="1" smtClean="0"/>
              <a:t>rocess </a:t>
            </a:r>
            <a:r>
              <a:rPr lang="en-GB" b="1"/>
              <a:t>of development </a:t>
            </a:r>
            <a:endParaRPr lang="en-US" b="1"/>
          </a:p>
        </p:txBody>
      </p:sp>
      <p:sp>
        <p:nvSpPr>
          <p:cNvPr id="3" name="Content Placeholder 2"/>
          <p:cNvSpPr>
            <a:spLocks noGrp="1"/>
          </p:cNvSpPr>
          <p:nvPr>
            <p:ph idx="1"/>
          </p:nvPr>
        </p:nvSpPr>
        <p:spPr/>
        <p:txBody>
          <a:bodyPr>
            <a:normAutofit fontScale="92500" lnSpcReduction="10000"/>
          </a:bodyPr>
          <a:lstStyle/>
          <a:p>
            <a:r>
              <a:rPr lang="en-US" b="1" dirty="0"/>
              <a:t>IST Platform Overview:</a:t>
            </a:r>
            <a:endParaRPr lang="en-US" dirty="0"/>
          </a:p>
          <a:p>
            <a:pPr lvl="1"/>
            <a:r>
              <a:rPr lang="en-US" dirty="0"/>
              <a:t>Developed by SOLFINTECH, IST is a leading financial technology platform.</a:t>
            </a:r>
          </a:p>
          <a:p>
            <a:pPr lvl="1"/>
            <a:r>
              <a:rPr lang="en-US" dirty="0"/>
              <a:t>Leverages real-world data from sources like </a:t>
            </a:r>
            <a:r>
              <a:rPr lang="en-US" dirty="0" err="1"/>
              <a:t>YahooFinance</a:t>
            </a:r>
            <a:r>
              <a:rPr lang="en-US" dirty="0"/>
              <a:t> and GOOGLEFINANCE.</a:t>
            </a:r>
          </a:p>
          <a:p>
            <a:pPr lvl="1"/>
            <a:r>
              <a:rPr lang="en-US" dirty="0"/>
              <a:t>Utilizes machine learning techniques and algorithms for strategic buying and selling of stocks.</a:t>
            </a:r>
          </a:p>
          <a:p>
            <a:pPr lvl="1"/>
            <a:r>
              <a:rPr lang="en-US" dirty="0"/>
              <a:t>Offers an easy-to-use interface with data visualization, customizable suggestions, and real-time processing.</a:t>
            </a:r>
          </a:p>
          <a:p>
            <a:r>
              <a:rPr lang="en-US" b="1" dirty="0"/>
              <a:t>Data Collection and Preprocessing:</a:t>
            </a:r>
            <a:endParaRPr lang="en-US" dirty="0"/>
          </a:p>
          <a:p>
            <a:pPr lvl="1"/>
            <a:r>
              <a:rPr lang="en-US" dirty="0"/>
              <a:t>Python script using libraries like </a:t>
            </a:r>
            <a:r>
              <a:rPr lang="en-US" dirty="0" err="1"/>
              <a:t>yfinance</a:t>
            </a:r>
            <a:r>
              <a:rPr lang="en-US" dirty="0"/>
              <a:t>, pandas, </a:t>
            </a:r>
            <a:r>
              <a:rPr lang="en-US" dirty="0" err="1"/>
              <a:t>numpy</a:t>
            </a:r>
            <a:r>
              <a:rPr lang="en-US" dirty="0"/>
              <a:t>, </a:t>
            </a:r>
            <a:r>
              <a:rPr lang="en-US" dirty="0" err="1"/>
              <a:t>matplotlib</a:t>
            </a:r>
            <a:r>
              <a:rPr lang="en-US" dirty="0"/>
              <a:t>, and </a:t>
            </a:r>
            <a:r>
              <a:rPr lang="en-US" dirty="0" err="1"/>
              <a:t>seaborn</a:t>
            </a:r>
            <a:r>
              <a:rPr lang="en-US" dirty="0"/>
              <a:t>.</a:t>
            </a:r>
          </a:p>
          <a:p>
            <a:pPr lvl="1"/>
            <a:r>
              <a:rPr lang="en-US" dirty="0"/>
              <a:t>Gathers historical stock data for symbols like 'AAPL,' 'GOOGL,' 'MSFT.'</a:t>
            </a:r>
          </a:p>
          <a:p>
            <a:pPr lvl="1"/>
            <a:r>
              <a:rPr lang="en-US" dirty="0"/>
              <a:t>Enriched data with additional 'Symbol' column for identification.</a:t>
            </a:r>
          </a:p>
          <a:p>
            <a:pPr lvl="1"/>
            <a:r>
              <a:rPr lang="en-US" dirty="0"/>
              <a:t>Ensures flexibility for tailored adjustments and in-depth analysis.</a:t>
            </a:r>
          </a:p>
          <a:p>
            <a:endParaRPr lang="en-US" dirty="0"/>
          </a:p>
        </p:txBody>
      </p:sp>
    </p:spTree>
    <p:extLst>
      <p:ext uri="{BB962C8B-B14F-4D97-AF65-F5344CB8AC3E}">
        <p14:creationId xmlns:p14="http://schemas.microsoft.com/office/powerpoint/2010/main" val="4170274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0891"/>
            <a:ext cx="8915400" cy="6061166"/>
          </a:xfrm>
        </p:spPr>
        <p:txBody>
          <a:bodyPr>
            <a:normAutofit/>
          </a:bodyPr>
          <a:lstStyle/>
          <a:p>
            <a:r>
              <a:rPr lang="en-US" b="1" dirty="0"/>
              <a:t>Model Selection and Development:</a:t>
            </a:r>
            <a:endParaRPr lang="en-US" dirty="0"/>
          </a:p>
          <a:p>
            <a:pPr lvl="1"/>
            <a:r>
              <a:rPr lang="en-US" dirty="0"/>
              <a:t>Uses machine learning models including Linear Regression, Support Vector Machines, and Time Series Forecasting.</a:t>
            </a:r>
          </a:p>
          <a:p>
            <a:pPr lvl="1"/>
            <a:r>
              <a:rPr lang="en-US" dirty="0"/>
              <a:t>Focus on experimentation and parameter fine-tuning for optimal prediction accuracy.</a:t>
            </a:r>
          </a:p>
          <a:p>
            <a:r>
              <a:rPr lang="en-US" b="1" dirty="0"/>
              <a:t>Data Visualization:</a:t>
            </a:r>
            <a:endParaRPr lang="en-US" dirty="0"/>
          </a:p>
          <a:p>
            <a:pPr lvl="1"/>
            <a:r>
              <a:rPr lang="en-US" dirty="0" err="1"/>
              <a:t>Matplotlib</a:t>
            </a:r>
            <a:r>
              <a:rPr lang="en-US" dirty="0"/>
              <a:t> and </a:t>
            </a:r>
            <a:r>
              <a:rPr lang="en-US" dirty="0" err="1"/>
              <a:t>Seaborn</a:t>
            </a:r>
            <a:r>
              <a:rPr lang="en-US" dirty="0"/>
              <a:t> used for data visualization.</a:t>
            </a:r>
          </a:p>
          <a:p>
            <a:pPr lvl="1"/>
            <a:r>
              <a:rPr lang="en-US" dirty="0"/>
              <a:t>Time series plots, scatter plots, and candlestick charts employed to enhance interpretability.</a:t>
            </a:r>
          </a:p>
          <a:p>
            <a:r>
              <a:rPr lang="en-US" b="1" dirty="0"/>
              <a:t>Data Quality Check:</a:t>
            </a:r>
            <a:endParaRPr lang="en-US" dirty="0"/>
          </a:p>
          <a:p>
            <a:pPr lvl="1"/>
            <a:r>
              <a:rPr lang="en-US" dirty="0"/>
              <a:t>Stringent quality control procedures implemented to detect and address irregularities.</a:t>
            </a:r>
          </a:p>
          <a:p>
            <a:pPr lvl="1"/>
            <a:r>
              <a:rPr lang="en-US" dirty="0"/>
              <a:t>Statistical measurements like mean and standard deviation used for anomaly detection.</a:t>
            </a:r>
          </a:p>
          <a:p>
            <a:pPr lvl="1"/>
            <a:r>
              <a:rPr lang="en-US" dirty="0"/>
              <a:t>Ensures accuracy and reliability of the dataset for machine learning model training.</a:t>
            </a:r>
          </a:p>
        </p:txBody>
      </p:sp>
    </p:spTree>
    <p:extLst>
      <p:ext uri="{BB962C8B-B14F-4D97-AF65-F5344CB8AC3E}">
        <p14:creationId xmlns:p14="http://schemas.microsoft.com/office/powerpoint/2010/main" val="2318789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0891"/>
            <a:ext cx="8915400" cy="6061166"/>
          </a:xfrm>
        </p:spPr>
        <p:txBody>
          <a:bodyPr>
            <a:normAutofit/>
          </a:bodyPr>
          <a:lstStyle/>
          <a:p>
            <a:r>
              <a:rPr lang="en-US" b="1" dirty="0"/>
              <a:t>System Design and Interface:</a:t>
            </a:r>
            <a:endParaRPr lang="en-US" dirty="0"/>
          </a:p>
          <a:p>
            <a:pPr lvl="1"/>
            <a:r>
              <a:rPr lang="en-US" dirty="0"/>
              <a:t>Prioritizes a user-friendly interface with </a:t>
            </a:r>
            <a:r>
              <a:rPr lang="en-US" dirty="0" err="1"/>
              <a:t>Matplotlib</a:t>
            </a:r>
            <a:r>
              <a:rPr lang="en-US" dirty="0"/>
              <a:t> and </a:t>
            </a:r>
            <a:r>
              <a:rPr lang="en-US" dirty="0" err="1"/>
              <a:t>Seaborn</a:t>
            </a:r>
            <a:r>
              <a:rPr lang="en-US" dirty="0"/>
              <a:t> for web-based graphs and charts.</a:t>
            </a:r>
          </a:p>
          <a:p>
            <a:pPr lvl="1"/>
            <a:r>
              <a:rPr lang="en-US" dirty="0"/>
              <a:t>Real-time data updates for immediate reflection of user input.</a:t>
            </a:r>
          </a:p>
          <a:p>
            <a:r>
              <a:rPr lang="en-US" b="1" dirty="0"/>
              <a:t>Application of Machine Learning Principles:</a:t>
            </a:r>
            <a:endParaRPr lang="en-US" dirty="0"/>
          </a:p>
          <a:p>
            <a:pPr lvl="1"/>
            <a:r>
              <a:rPr lang="en-US" dirty="0"/>
              <a:t>IST's predictive capabilities rely on machine learning algorithms like Support Vector Machines, Time Series Forecasting, and Linear Regression.</a:t>
            </a:r>
          </a:p>
          <a:p>
            <a:pPr lvl="1"/>
            <a:r>
              <a:rPr lang="en-US" dirty="0"/>
              <a:t>Experimentation and parameter fine-tuning for optimal accuracy.</a:t>
            </a:r>
          </a:p>
          <a:p>
            <a:r>
              <a:rPr lang="en-US" b="1" dirty="0"/>
              <a:t>Challenges and Solutions:</a:t>
            </a:r>
            <a:endParaRPr lang="en-US" dirty="0"/>
          </a:p>
          <a:p>
            <a:pPr lvl="1"/>
            <a:r>
              <a:rPr lang="en-US" dirty="0"/>
              <a:t>Addresses challenges such as dynamic nature of financial markets, data quality issues, and the need for ongoing model adaptation.</a:t>
            </a:r>
          </a:p>
          <a:p>
            <a:pPr lvl="1"/>
            <a:r>
              <a:rPr lang="en-US" dirty="0"/>
              <a:t>Regular maintenance, upgrades, and user feedback avenues for adaptability.</a:t>
            </a:r>
          </a:p>
          <a:p>
            <a:r>
              <a:rPr lang="en-US" b="1" dirty="0"/>
              <a:t>Ethical Considerations:</a:t>
            </a:r>
            <a:endParaRPr lang="en-US" dirty="0"/>
          </a:p>
          <a:p>
            <a:pPr lvl="1"/>
            <a:r>
              <a:rPr lang="en-US" dirty="0"/>
              <a:t>Emphasizes openness, fairness, and privacy in IST platform design.</a:t>
            </a:r>
          </a:p>
          <a:p>
            <a:pPr lvl="1"/>
            <a:r>
              <a:rPr lang="en-US" dirty="0"/>
              <a:t>Communicates openly with consumers about the predictive nature of the technology.</a:t>
            </a:r>
          </a:p>
          <a:p>
            <a:pPr lvl="1"/>
            <a:r>
              <a:rPr lang="en-US" dirty="0"/>
              <a:t>Prioritizes user privacy and implements strict security measures for personal data.</a:t>
            </a:r>
          </a:p>
        </p:txBody>
      </p:sp>
    </p:spTree>
    <p:extLst>
      <p:ext uri="{BB962C8B-B14F-4D97-AF65-F5344CB8AC3E}">
        <p14:creationId xmlns:p14="http://schemas.microsoft.com/office/powerpoint/2010/main" val="1076588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ARIMA Model</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err="1"/>
              <a:t>AutoRegressive</a:t>
            </a:r>
            <a:r>
              <a:rPr lang="en-US" dirty="0"/>
              <a:t> Integrated Moving Average (ARIMA) model is a statistical method used for time series analysis and forecasting.</a:t>
            </a:r>
          </a:p>
          <a:p>
            <a:pPr lvl="0"/>
            <a:r>
              <a:rPr lang="en-US" b="1" dirty="0" err="1"/>
              <a:t>AutoRegressive</a:t>
            </a:r>
            <a:r>
              <a:rPr lang="en-US" b="1" dirty="0"/>
              <a:t> (AR):</a:t>
            </a:r>
            <a:r>
              <a:rPr lang="en-US" dirty="0"/>
              <a:t> This method measures the connection between the current observation and its history data by performing a linear regression of the current value against one or more prior values.</a:t>
            </a:r>
          </a:p>
          <a:p>
            <a:pPr lvl="0"/>
            <a:r>
              <a:rPr lang="en-US" b="1" dirty="0"/>
              <a:t>Integrated (I):</a:t>
            </a:r>
            <a:r>
              <a:rPr lang="en-US" dirty="0"/>
              <a:t> Shows how to obtain stationary by separating raw observations, which is a necessary condition for ARIMA models to assume stable statistical characteristics over time. </a:t>
            </a:r>
          </a:p>
          <a:p>
            <a:pPr lvl="0"/>
            <a:r>
              <a:rPr lang="en-US" b="1" dirty="0"/>
              <a:t>Moving Average (MA):</a:t>
            </a:r>
            <a:r>
              <a:rPr lang="en-US" dirty="0"/>
              <a:t> This helps with short-term trend modelling by taking into account the relationship between an observation and residual errors from a moving average model applied to lagged observations.</a:t>
            </a:r>
          </a:p>
          <a:p>
            <a:endParaRPr lang="en-US" dirty="0"/>
          </a:p>
        </p:txBody>
      </p:sp>
    </p:spTree>
    <p:extLst>
      <p:ext uri="{BB962C8B-B14F-4D97-AF65-F5344CB8AC3E}">
        <p14:creationId xmlns:p14="http://schemas.microsoft.com/office/powerpoint/2010/main" val="906750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314994"/>
            <a:ext cx="8915400" cy="3777622"/>
          </a:xfrm>
        </p:spPr>
        <p:txBody>
          <a:bodyPr>
            <a:normAutofit/>
          </a:bodyPr>
          <a:lstStyle/>
          <a:p>
            <a:pPr marL="0" indent="0" algn="just">
              <a:buNone/>
            </a:pPr>
            <a:r>
              <a:rPr lang="en-US" dirty="0"/>
              <a:t>The general form of an ARIMA model is represented as ARIMA(p, d, q), where:</a:t>
            </a:r>
          </a:p>
          <a:p>
            <a:pPr lvl="0" algn="just"/>
            <a:r>
              <a:rPr lang="en-US" b="1" dirty="0"/>
              <a:t>p:</a:t>
            </a:r>
            <a:r>
              <a:rPr lang="en-US" dirty="0"/>
              <a:t> The autoregressive part's (AR) order.</a:t>
            </a:r>
          </a:p>
          <a:p>
            <a:pPr lvl="0" algn="just"/>
            <a:r>
              <a:rPr lang="en-US" b="1" dirty="0"/>
              <a:t>d:</a:t>
            </a:r>
            <a:r>
              <a:rPr lang="en-US" dirty="0"/>
              <a:t> The amount of differencing needed to </a:t>
            </a:r>
            <a:r>
              <a:rPr lang="en-US" dirty="0" err="1"/>
              <a:t>stabilise</a:t>
            </a:r>
            <a:r>
              <a:rPr lang="en-US" dirty="0"/>
              <a:t> the time series.</a:t>
            </a:r>
          </a:p>
          <a:p>
            <a:pPr lvl="0" algn="just"/>
            <a:r>
              <a:rPr lang="en-US" b="1" dirty="0"/>
              <a:t>q:</a:t>
            </a:r>
            <a:r>
              <a:rPr lang="en-US" dirty="0"/>
              <a:t> The moving average component's order (MA).</a:t>
            </a:r>
          </a:p>
          <a:p>
            <a:pPr marL="0" indent="0" algn="just">
              <a:buNone/>
            </a:pPr>
            <a:r>
              <a:rPr lang="en-US" dirty="0"/>
              <a:t> </a:t>
            </a:r>
          </a:p>
          <a:p>
            <a:pPr algn="just"/>
            <a:r>
              <a:rPr lang="en-US" dirty="0"/>
              <a:t>Particularly in the financial industry, where past stock prices, economic indicators, and other time-dependent data are often used, ARIMA models are effective tools for time series forecasting. The autocorrelation and partial autocorrelation functions are analyzed to derive the model parameters (p, d, and q). The model is then trained using historical data to generate predictions for the future.</a:t>
            </a:r>
          </a:p>
          <a:p>
            <a:pPr algn="just"/>
            <a:endParaRPr lang="en-US" dirty="0"/>
          </a:p>
        </p:txBody>
      </p:sp>
    </p:spTree>
    <p:extLst>
      <p:ext uri="{BB962C8B-B14F-4D97-AF65-F5344CB8AC3E}">
        <p14:creationId xmlns:p14="http://schemas.microsoft.com/office/powerpoint/2010/main" val="4109840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TotalTime>
  <Words>856</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MACHINE LEARNING</vt:lpstr>
      <vt:lpstr>Contents</vt:lpstr>
      <vt:lpstr>Introduction</vt:lpstr>
      <vt:lpstr>Types of Machine Learning</vt:lpstr>
      <vt:lpstr>Process of development </vt:lpstr>
      <vt:lpstr>PowerPoint Presentation</vt:lpstr>
      <vt:lpstr>PowerPoint Presentation</vt:lpstr>
      <vt:lpstr>ARIMA Model </vt:lpstr>
      <vt:lpstr>PowerPoint Presentation</vt:lpstr>
      <vt:lpstr>Linear Regression theory</vt:lpstr>
      <vt:lpstr>SYSTEM DEMO</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Microsoft account</cp:lastModifiedBy>
  <cp:revision>4</cp:revision>
  <dcterms:created xsi:type="dcterms:W3CDTF">2024-02-11T06:17:25Z</dcterms:created>
  <dcterms:modified xsi:type="dcterms:W3CDTF">2024-02-11T07:19:29Z</dcterms:modified>
</cp:coreProperties>
</file>