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 id="2147483776" r:id="rId2"/>
  </p:sldMasterIdLst>
  <p:sldIdLst>
    <p:sldId id="257" r:id="rId3"/>
    <p:sldId id="258" r:id="rId4"/>
    <p:sldId id="259" r:id="rId5"/>
    <p:sldId id="261" r:id="rId6"/>
    <p:sldId id="262" r:id="rId7"/>
    <p:sldId id="263" r:id="rId8"/>
    <p:sldId id="264" r:id="rId9"/>
    <p:sldId id="269" r:id="rId10"/>
    <p:sldId id="265" r:id="rId11"/>
    <p:sldId id="270" r:id="rId12"/>
    <p:sldId id="271"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68E958-EE5E-46CE-94BA-15DDAFD72AAF}">
          <p14:sldIdLst>
            <p14:sldId id="257"/>
            <p14:sldId id="258"/>
            <p14:sldId id="259"/>
            <p14:sldId id="261"/>
            <p14:sldId id="262"/>
            <p14:sldId id="263"/>
            <p14:sldId id="264"/>
            <p14:sldId id="269"/>
            <p14:sldId id="265"/>
            <p14:sldId id="270"/>
            <p14:sldId id="271"/>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2818" autoAdjust="0"/>
  </p:normalViewPr>
  <p:slideViewPr>
    <p:cSldViewPr snapToGrid="0">
      <p:cViewPr varScale="1">
        <p:scale>
          <a:sx n="67" d="100"/>
          <a:sy n="67"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49847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61387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622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781047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483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67843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920718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986352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418300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410652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008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923871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715087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460548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555859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29079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4290144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Tree>
    <p:extLst>
      <p:ext uri="{BB962C8B-B14F-4D97-AF65-F5344CB8AC3E}">
        <p14:creationId xmlns:p14="http://schemas.microsoft.com/office/powerpoint/2010/main" val="2772039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03653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400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295604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413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3478835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7669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720112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2382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40653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33198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60919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25303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87735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Tree>
    <p:extLst>
      <p:ext uri="{BB962C8B-B14F-4D97-AF65-F5344CB8AC3E}">
        <p14:creationId xmlns:p14="http://schemas.microsoft.com/office/powerpoint/2010/main" val="354792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1BBE61-126A-4638-9418-BD0D2AE0880D}" type="datetimeFigureOut">
              <a:rPr lang="en-IN" smtClean="0"/>
              <a:t>12-12-2022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419EDF-FAA3-4721-B760-94696C798C2E}" type="slidenum">
              <a:rPr lang="en-IN" smtClean="0"/>
              <a:t>‹#›</a:t>
            </a:fld>
            <a:endParaRPr lang="en-IN" dirty="0"/>
          </a:p>
        </p:txBody>
      </p:sp>
    </p:spTree>
    <p:extLst>
      <p:ext uri="{BB962C8B-B14F-4D97-AF65-F5344CB8AC3E}">
        <p14:creationId xmlns:p14="http://schemas.microsoft.com/office/powerpoint/2010/main" val="216047351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1BBE61-126A-4638-9418-BD0D2AE0880D}" type="datetimeFigureOut">
              <a:rPr lang="en-IN" smtClean="0"/>
              <a:t>12-12-2022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419EDF-FAA3-4721-B760-94696C798C2E}" type="slidenum">
              <a:rPr lang="en-IN" smtClean="0"/>
              <a:t>‹#›</a:t>
            </a:fld>
            <a:endParaRPr lang="en-IN" dirty="0"/>
          </a:p>
        </p:txBody>
      </p:sp>
    </p:spTree>
    <p:extLst>
      <p:ext uri="{BB962C8B-B14F-4D97-AF65-F5344CB8AC3E}">
        <p14:creationId xmlns:p14="http://schemas.microsoft.com/office/powerpoint/2010/main" val="83094821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C7D8-861C-4D4E-9727-BE1E0245AE02}"/>
              </a:ext>
            </a:extLst>
          </p:cNvPr>
          <p:cNvSpPr>
            <a:spLocks noGrp="1"/>
          </p:cNvSpPr>
          <p:nvPr>
            <p:ph type="title"/>
          </p:nvPr>
        </p:nvSpPr>
        <p:spPr/>
        <p:txBody>
          <a:bodyPr>
            <a:normAutofit fontScale="90000"/>
          </a:bodyPr>
          <a:lstStyle/>
          <a:p>
            <a:r>
              <a:rPr lang="en-US" dirty="0"/>
              <a:t>  </a:t>
            </a:r>
            <a:br>
              <a:rPr lang="en-US" dirty="0"/>
            </a:br>
            <a:r>
              <a:rPr lang="en-US" dirty="0"/>
              <a:t>     </a:t>
            </a:r>
            <a:r>
              <a:rPr lang="en-US" dirty="0">
                <a:latin typeface="Algerian" panose="04020705040A02060702" pitchFamily="82" charset="0"/>
              </a:rPr>
              <a:t>MyUniv-Training Management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67D5872-E86E-4A3C-93AC-B9070A5F98FD}"/>
              </a:ext>
            </a:extLst>
          </p:cNvPr>
          <p:cNvSpPr>
            <a:spLocks noGrp="1"/>
          </p:cNvSpPr>
          <p:nvPr>
            <p:ph idx="1"/>
          </p:nvPr>
        </p:nvSpPr>
        <p:spPr>
          <a:xfrm>
            <a:off x="1243012" y="1930400"/>
            <a:ext cx="8030989" cy="4317999"/>
          </a:xfrm>
        </p:spPr>
        <p:txBody>
          <a:bodyPr>
            <a:normAutofit fontScale="25000" lnSpcReduction="20000"/>
          </a:bodyPr>
          <a:lstStyle/>
          <a:p>
            <a:endParaRPr lang="en-US" dirty="0"/>
          </a:p>
          <a:p>
            <a:pPr marL="0" indent="0">
              <a:buNone/>
            </a:pPr>
            <a:endParaRPr lang="en-US" sz="4900" dirty="0"/>
          </a:p>
          <a:p>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Submitted By-</a:t>
            </a:r>
            <a:endParaRPr lang="en-US" sz="80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Emp ID             Team member Name </a:t>
            </a:r>
          </a:p>
          <a:p>
            <a:pPr marL="0" indent="0">
              <a:buNone/>
            </a:pPr>
            <a:r>
              <a:rPr lang="en-US" sz="7200" dirty="0">
                <a:latin typeface="Times New Roman" panose="02020603050405020304" pitchFamily="18" charset="0"/>
                <a:cs typeface="Times New Roman" panose="02020603050405020304" pitchFamily="18" charset="0"/>
              </a:rPr>
              <a:t>         46292706           Kishandeep Swain </a:t>
            </a:r>
          </a:p>
          <a:p>
            <a:pPr marL="0" indent="0">
              <a:buNone/>
            </a:pPr>
            <a:r>
              <a:rPr lang="en-US" sz="7200" dirty="0">
                <a:latin typeface="Times New Roman" panose="02020603050405020304" pitchFamily="18" charset="0"/>
                <a:cs typeface="Times New Roman" panose="02020603050405020304" pitchFamily="18" charset="0"/>
              </a:rPr>
              <a:t>         46289314           Priyanka Priyadarshini </a:t>
            </a:r>
          </a:p>
          <a:p>
            <a:pPr marL="0" indent="0">
              <a:buNone/>
            </a:pPr>
            <a:r>
              <a:rPr lang="en-US" sz="7200" dirty="0">
                <a:latin typeface="Times New Roman" panose="02020603050405020304" pitchFamily="18" charset="0"/>
                <a:cs typeface="Times New Roman" panose="02020603050405020304" pitchFamily="18" charset="0"/>
              </a:rPr>
              <a:t>         46283127           Sipra Subhadarsini Biswal </a:t>
            </a:r>
          </a:p>
          <a:p>
            <a:pPr marL="0" indent="0">
              <a:buNone/>
            </a:pPr>
            <a:r>
              <a:rPr lang="en-US" sz="7200" dirty="0">
                <a:latin typeface="Times New Roman" panose="02020603050405020304" pitchFamily="18" charset="0"/>
                <a:cs typeface="Times New Roman" panose="02020603050405020304" pitchFamily="18" charset="0"/>
              </a:rPr>
              <a:t>         46289246           Sonali Dalai </a:t>
            </a:r>
          </a:p>
          <a:p>
            <a:pPr marL="0" indent="0">
              <a:buNone/>
            </a:pPr>
            <a:r>
              <a:rPr lang="en-US" sz="7200" dirty="0">
                <a:latin typeface="Times New Roman" panose="02020603050405020304" pitchFamily="18" charset="0"/>
                <a:cs typeface="Times New Roman" panose="02020603050405020304" pitchFamily="18" charset="0"/>
              </a:rPr>
              <a:t>         46284372           Purnashree Parikhita Pani </a:t>
            </a:r>
          </a:p>
          <a:p>
            <a:pPr marL="0" indent="0">
              <a:buNone/>
            </a:pPr>
            <a:r>
              <a:rPr lang="en-US" sz="7200" dirty="0">
                <a:latin typeface="Times New Roman" panose="02020603050405020304" pitchFamily="18" charset="0"/>
                <a:cs typeface="Times New Roman" panose="02020603050405020304" pitchFamily="18" charset="0"/>
              </a:rPr>
              <a:t>         46283110           Lipsarani Sutar </a:t>
            </a:r>
          </a:p>
          <a:p>
            <a:pPr marL="0" indent="0">
              <a:buNone/>
            </a:pPr>
            <a:endParaRPr lang="en-US" sz="64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G</a:t>
            </a:r>
            <a:r>
              <a:rPr lang="en-IN" sz="8000" b="1" dirty="0">
                <a:latin typeface="Times New Roman" panose="02020603050405020304" pitchFamily="18" charset="0"/>
                <a:cs typeface="Times New Roman" panose="02020603050405020304" pitchFamily="18" charset="0"/>
              </a:rPr>
              <a:t>uided By-</a:t>
            </a:r>
          </a:p>
          <a:p>
            <a:pPr marL="0" indent="0">
              <a:buNone/>
            </a:pPr>
            <a:r>
              <a:rPr lang="en-US" sz="7200" dirty="0"/>
              <a:t>         </a:t>
            </a:r>
            <a:r>
              <a:rPr lang="en-US" sz="7200" dirty="0">
                <a:latin typeface="Times New Roman" panose="02020603050405020304" pitchFamily="18" charset="0"/>
                <a:cs typeface="Times New Roman" panose="02020603050405020304" pitchFamily="18" charset="0"/>
              </a:rPr>
              <a:t>Shailaja Patil</a:t>
            </a: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6310334E-C4F2-45A2-A3D4-FFAC0FACA44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1737" y="78271"/>
            <a:ext cx="4543425" cy="1009650"/>
          </a:xfrm>
          <a:prstGeom prst="rect">
            <a:avLst/>
          </a:prstGeom>
        </p:spPr>
      </p:pic>
    </p:spTree>
    <p:extLst>
      <p:ext uri="{BB962C8B-B14F-4D97-AF65-F5344CB8AC3E}">
        <p14:creationId xmlns:p14="http://schemas.microsoft.com/office/powerpoint/2010/main" val="353022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7952-4E66-4680-9323-0353BF8766FD}"/>
              </a:ext>
            </a:extLst>
          </p:cNvPr>
          <p:cNvSpPr>
            <a:spLocks noGrp="1"/>
          </p:cNvSpPr>
          <p:nvPr>
            <p:ph type="title"/>
          </p:nvPr>
        </p:nvSpPr>
        <p:spPr/>
        <p:txBody>
          <a:bodyPr/>
          <a:lstStyle/>
          <a:p>
            <a:r>
              <a:rPr lang="en-US" dirty="0">
                <a:latin typeface="Algerian" panose="04020705040A02060702" pitchFamily="82" charset="0"/>
              </a:rPr>
              <a:t>            IMPLEMENTATION SCREEN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D5F427B-6A17-4F38-B1F1-71D60B7C667F}"/>
              </a:ext>
            </a:extLst>
          </p:cNvPr>
          <p:cNvSpPr>
            <a:spLocks noGrp="1"/>
          </p:cNvSpPr>
          <p:nvPr>
            <p:ph idx="1"/>
          </p:nvPr>
        </p:nvSpPr>
        <p:spPr>
          <a:xfrm>
            <a:off x="114299" y="1643063"/>
            <a:ext cx="9686925" cy="4398299"/>
          </a:xfrm>
        </p:spPr>
        <p:txBody>
          <a:bodyPr/>
          <a:lstStyle/>
          <a:p>
            <a:pPr marL="0" indent="0">
              <a:buNone/>
            </a:pPr>
            <a:r>
              <a:rPr lang="en-US" dirty="0">
                <a:solidFill>
                  <a:schemeClr val="accent1"/>
                </a:solidFill>
                <a:latin typeface="Algerian" panose="04020705040A02060702" pitchFamily="82" charset="0"/>
                <a:cs typeface="Times New Roman" panose="02020603050405020304" pitchFamily="18" charset="0"/>
              </a:rPr>
              <a:t>                    ADMIN SCREEN                                                         USER SCREEN</a:t>
            </a:r>
            <a:endParaRPr lang="en-IN" dirty="0">
              <a:solidFill>
                <a:schemeClr val="accent1"/>
              </a:solidFill>
              <a:latin typeface="Algerian" panose="04020705040A02060702" pitchFamily="82" charset="0"/>
              <a:cs typeface="Times New Roman" panose="02020603050405020304" pitchFamily="18" charset="0"/>
            </a:endParaRPr>
          </a:p>
        </p:txBody>
      </p:sp>
      <p:pic>
        <p:nvPicPr>
          <p:cNvPr id="5" name="Picture 4">
            <a:extLst>
              <a:ext uri="{FF2B5EF4-FFF2-40B4-BE49-F238E27FC236}">
                <a16:creationId xmlns:a16="http://schemas.microsoft.com/office/drawing/2014/main" id="{86CF5DB1-A342-4633-8DC3-F642F5B4E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3" y="2285999"/>
            <a:ext cx="4043361" cy="3214689"/>
          </a:xfrm>
          <a:prstGeom prst="rect">
            <a:avLst/>
          </a:prstGeom>
        </p:spPr>
      </p:pic>
      <p:pic>
        <p:nvPicPr>
          <p:cNvPr id="7" name="Picture 6">
            <a:extLst>
              <a:ext uri="{FF2B5EF4-FFF2-40B4-BE49-F238E27FC236}">
                <a16:creationId xmlns:a16="http://schemas.microsoft.com/office/drawing/2014/main" id="{F2524C07-EF37-44C9-AAD3-E4483F178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4888" y="2285999"/>
            <a:ext cx="4471987" cy="3214689"/>
          </a:xfrm>
          <a:prstGeom prst="rect">
            <a:avLst/>
          </a:prstGeom>
        </p:spPr>
      </p:pic>
    </p:spTree>
    <p:extLst>
      <p:ext uri="{BB962C8B-B14F-4D97-AF65-F5344CB8AC3E}">
        <p14:creationId xmlns:p14="http://schemas.microsoft.com/office/powerpoint/2010/main" val="399650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566D-48BF-4B44-AE46-5E855F8F1ED6}"/>
              </a:ext>
            </a:extLst>
          </p:cNvPr>
          <p:cNvSpPr>
            <a:spLocks noGrp="1"/>
          </p:cNvSpPr>
          <p:nvPr>
            <p:ph type="title"/>
          </p:nvPr>
        </p:nvSpPr>
        <p:spPr/>
        <p:txBody>
          <a:bodyPr>
            <a:normAutofit/>
          </a:bodyPr>
          <a:lstStyle/>
          <a:p>
            <a:r>
              <a:rPr lang="en-US" sz="2800" dirty="0">
                <a:latin typeface="Algerian" panose="04020705040A02060702" pitchFamily="82" charset="0"/>
              </a:rPr>
              <a:t>      DISPLAYING USERS SIGNED IN TO THE SYSTEM</a:t>
            </a:r>
            <a:endParaRPr lang="en-IN" sz="28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40E0A39F-7ECF-428A-9E41-D1B5069B7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1" y="1930400"/>
            <a:ext cx="6100762" cy="3684587"/>
          </a:xfrm>
        </p:spPr>
      </p:pic>
    </p:spTree>
    <p:extLst>
      <p:ext uri="{BB962C8B-B14F-4D97-AF65-F5344CB8AC3E}">
        <p14:creationId xmlns:p14="http://schemas.microsoft.com/office/powerpoint/2010/main" val="247278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33A2-A7B3-4F81-9442-53D5BA08140F}"/>
              </a:ext>
            </a:extLst>
          </p:cNvPr>
          <p:cNvSpPr>
            <a:spLocks noGrp="1"/>
          </p:cNvSpPr>
          <p:nvPr>
            <p:ph type="title"/>
          </p:nvPr>
        </p:nvSpPr>
        <p:spPr/>
        <p:txBody>
          <a:bodyPr>
            <a:normAutofit/>
          </a:bodyPr>
          <a:lstStyle/>
          <a:p>
            <a:r>
              <a:rPr lang="en-US" sz="3200" dirty="0">
                <a:latin typeface="Algerian" panose="04020705040A02060702" pitchFamily="82" charset="0"/>
              </a:rPr>
              <a:t>                          FUTURE SCOPE</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4D59D338-EE11-4167-BAC5-2E405425F91F}"/>
              </a:ext>
            </a:extLst>
          </p:cNvPr>
          <p:cNvSpPr>
            <a:spLocks noGrp="1"/>
          </p:cNvSpPr>
          <p:nvPr>
            <p:ph idx="1"/>
          </p:nvPr>
        </p:nvSpPr>
        <p:spPr>
          <a:xfrm>
            <a:off x="677334" y="1930401"/>
            <a:ext cx="8596668" cy="411096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We can add paid courses and implement payment methods for user.We can add live interview sessions.We can add video lectures and we can add mock test of each courses.We can also add feature of generation of certificate after completion of course.MyUniv can be used learning module interface for all type of education.We can add calender features and also evaluate the courses.</a:t>
            </a: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26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2F5E-92AA-4830-B9CD-8F9F14D16D32}"/>
              </a:ext>
            </a:extLst>
          </p:cNvPr>
          <p:cNvSpPr>
            <a:spLocks noGrp="1"/>
          </p:cNvSpPr>
          <p:nvPr>
            <p:ph type="title"/>
          </p:nvPr>
        </p:nvSpPr>
        <p:spPr/>
        <p:txBody>
          <a:bodyPr>
            <a:normAutofit/>
          </a:bodyPr>
          <a:lstStyle/>
          <a:p>
            <a:r>
              <a:rPr lang="en-US" sz="3200" dirty="0">
                <a:latin typeface="Algerian" panose="04020705040A02060702" pitchFamily="82" charset="0"/>
              </a:rPr>
              <a:t>                             CONCLUSION</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B869BA91-7988-4970-9480-B00A5D57A0D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Training Management System is renowned software that offers a unique and best platform to manage learning resources and contents.</a:t>
            </a:r>
          </a:p>
          <a:p>
            <a:r>
              <a:rPr lang="en-US" sz="2400" dirty="0">
                <a:latin typeface="Times New Roman" panose="02020603050405020304" pitchFamily="18" charset="0"/>
                <a:cs typeface="Times New Roman" panose="02020603050405020304" pitchFamily="18" charset="0"/>
              </a:rPr>
              <a:t>It helps the organization,admin and user to collaborate and handle all the resources used this training process.</a:t>
            </a:r>
          </a:p>
          <a:p>
            <a:r>
              <a:rPr lang="en-US" sz="2400" dirty="0">
                <a:latin typeface="Times New Roman" panose="02020603050405020304" pitchFamily="18" charset="0"/>
                <a:cs typeface="Times New Roman" panose="02020603050405020304" pitchFamily="18" charset="0"/>
              </a:rPr>
              <a:t>It helps them to create,deliver and track several training contents.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86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EB3A5-6E02-42AE-BB6F-179141EEDEFF}"/>
              </a:ext>
            </a:extLst>
          </p:cNvPr>
          <p:cNvSpPr>
            <a:spLocks noGrp="1"/>
          </p:cNvSpPr>
          <p:nvPr>
            <p:ph idx="1"/>
          </p:nvPr>
        </p:nvSpPr>
        <p:spPr>
          <a:xfrm>
            <a:off x="1248834" y="1180893"/>
            <a:ext cx="8596668" cy="3670852"/>
          </a:xfr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                   </a:t>
            </a:r>
          </a:p>
          <a:p>
            <a:pPr marL="0" indent="0">
              <a:buNone/>
            </a:pPr>
            <a:r>
              <a:rPr lang="en-US" sz="4400" dirty="0">
                <a:solidFill>
                  <a:schemeClr val="accent1"/>
                </a:solidFill>
                <a:latin typeface="Times New Roman" panose="02020603050405020304" pitchFamily="18" charset="0"/>
                <a:cs typeface="Times New Roman" panose="02020603050405020304" pitchFamily="18" charset="0"/>
              </a:rPr>
              <a:t>                  </a:t>
            </a:r>
          </a:p>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             </a:t>
            </a:r>
            <a:r>
              <a:rPr lang="en-US" sz="4800" dirty="0">
                <a:solidFill>
                  <a:schemeClr val="accent1">
                    <a:lumMod val="50000"/>
                  </a:schemeClr>
                </a:solidFill>
                <a:latin typeface="Castellar" panose="020A0402060406010301" pitchFamily="18" charset="0"/>
                <a:cs typeface="Times New Roman" panose="02020603050405020304" pitchFamily="18" charset="0"/>
              </a:rPr>
              <a:t>THANK YOU </a:t>
            </a:r>
            <a:endParaRPr lang="en-IN" sz="4800" dirty="0">
              <a:solidFill>
                <a:schemeClr val="accent1">
                  <a:lumMod val="50000"/>
                </a:schemeClr>
              </a:solidFill>
              <a:latin typeface="Castellar" panose="020A0402060406010301" pitchFamily="18" charset="0"/>
              <a:cs typeface="Times New Roman" panose="02020603050405020304" pitchFamily="18" charset="0"/>
            </a:endParaRPr>
          </a:p>
        </p:txBody>
      </p:sp>
    </p:spTree>
    <p:extLst>
      <p:ext uri="{BB962C8B-B14F-4D97-AF65-F5344CB8AC3E}">
        <p14:creationId xmlns:p14="http://schemas.microsoft.com/office/powerpoint/2010/main" val="287080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2E4A-0FE1-440E-934D-4EE3D53F016E}"/>
              </a:ext>
            </a:extLst>
          </p:cNvPr>
          <p:cNvSpPr>
            <a:spLocks noGrp="1"/>
          </p:cNvSpPr>
          <p:nvPr>
            <p:ph type="title"/>
          </p:nvPr>
        </p:nvSpPr>
        <p:spPr/>
        <p:txBody>
          <a:bodyPr/>
          <a:lstStyle/>
          <a:p>
            <a:r>
              <a:rPr lang="en-US" dirty="0"/>
              <a:t>                       </a:t>
            </a:r>
            <a:r>
              <a:rPr lang="en-US" dirty="0">
                <a:latin typeface="Algerian" panose="04020705040A02060702" pitchFamily="82" charset="0"/>
              </a:rPr>
              <a:t>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71C82D1-90FA-44AF-867D-E2DE706498EC}"/>
              </a:ext>
            </a:extLst>
          </p:cNvPr>
          <p:cNvSpPr>
            <a:spLocks noGrp="1"/>
          </p:cNvSpPr>
          <p:nvPr>
            <p:ph idx="1"/>
          </p:nvPr>
        </p:nvSpPr>
        <p:spPr>
          <a:xfrm>
            <a:off x="1414462" y="2160589"/>
            <a:ext cx="7859539" cy="3880773"/>
          </a:xfrm>
        </p:spPr>
        <p:txBody>
          <a:bodyPr/>
          <a:lstStyle/>
          <a:p>
            <a:r>
              <a:rPr lang="en-US" dirty="0">
                <a:latin typeface="Times New Roman" panose="02020603050405020304" pitchFamily="18" charset="0"/>
                <a:cs typeface="Times New Roman" panose="02020603050405020304" pitchFamily="18" charset="0"/>
              </a:rPr>
              <a:t>AIM OF THE PROJECT</a:t>
            </a:r>
          </a:p>
          <a:p>
            <a:r>
              <a:rPr lang="en-US" dirty="0">
                <a:latin typeface="Times New Roman" panose="02020603050405020304" pitchFamily="18" charset="0"/>
                <a:cs typeface="Times New Roman" panose="02020603050405020304" pitchFamily="18" charset="0"/>
              </a:rPr>
              <a:t>REQUIRMENT</a:t>
            </a:r>
          </a:p>
          <a:p>
            <a:r>
              <a:rPr lang="en-US" dirty="0">
                <a:latin typeface="Times New Roman" panose="02020603050405020304" pitchFamily="18" charset="0"/>
                <a:cs typeface="Times New Roman" panose="02020603050405020304" pitchFamily="18" charset="0"/>
              </a:rPr>
              <a:t>DESIGN</a:t>
            </a:r>
          </a:p>
          <a:p>
            <a:r>
              <a:rPr lang="en-US" dirty="0">
                <a:latin typeface="Times New Roman" panose="02020603050405020304" pitchFamily="18" charset="0"/>
                <a:cs typeface="Times New Roman" panose="02020603050405020304" pitchFamily="18" charset="0"/>
              </a:rPr>
              <a:t>MEMBER CHALLENGE</a:t>
            </a:r>
          </a:p>
          <a:p>
            <a:r>
              <a:rPr lang="en-US" dirty="0">
                <a:latin typeface="Times New Roman" panose="02020603050405020304" pitchFamily="18" charset="0"/>
                <a:cs typeface="Times New Roman" panose="02020603050405020304" pitchFamily="18" charset="0"/>
              </a:rPr>
              <a:t>IMPLEMENTATION SCREEN</a:t>
            </a:r>
          </a:p>
          <a:p>
            <a:r>
              <a:rPr lang="en-US" dirty="0">
                <a:latin typeface="Times New Roman" panose="02020603050405020304" pitchFamily="18" charset="0"/>
                <a:cs typeface="Times New Roman" panose="02020603050405020304" pitchFamily="18" charset="0"/>
              </a:rPr>
              <a:t>DISPLAYING USERS SIGNED IN TO THE SYSTEM</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74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7AEA-3EEA-463B-9645-11E9678F27F1}"/>
              </a:ext>
            </a:extLst>
          </p:cNvPr>
          <p:cNvSpPr>
            <a:spLocks noGrp="1"/>
          </p:cNvSpPr>
          <p:nvPr>
            <p:ph type="title"/>
          </p:nvPr>
        </p:nvSpPr>
        <p:spPr>
          <a:xfrm>
            <a:off x="677333" y="609600"/>
            <a:ext cx="8811223" cy="1320800"/>
          </a:xfrm>
        </p:spPr>
        <p:txBody>
          <a:bodyPr>
            <a:normAutofit/>
          </a:bodyPr>
          <a:lstStyle/>
          <a:p>
            <a:r>
              <a:rPr lang="en-US" sz="2800" dirty="0">
                <a:latin typeface="Algerian" panose="04020705040A02060702" pitchFamily="82" charset="0"/>
              </a:rPr>
              <a:t>                          AIM OF THE PROJECT</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1DCB41BE-F6E0-4BD2-A328-F69163A5D031}"/>
              </a:ext>
            </a:extLst>
          </p:cNvPr>
          <p:cNvSpPr>
            <a:spLocks noGrp="1"/>
          </p:cNvSpPr>
          <p:nvPr>
            <p:ph idx="1"/>
          </p:nvPr>
        </p:nvSpPr>
        <p:spPr>
          <a:xfrm>
            <a:off x="677334" y="1614489"/>
            <a:ext cx="8596668" cy="4426874"/>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Training management system is a software where users can login and learn  </a:t>
            </a:r>
          </a:p>
          <a:p>
            <a:pPr marL="0" indent="0" algn="just">
              <a:buNone/>
            </a:pPr>
            <a:r>
              <a:rPr lang="en-US" sz="2000" dirty="0">
                <a:latin typeface="Times New Roman" panose="02020603050405020304" pitchFamily="18" charset="0"/>
                <a:cs typeface="Times New Roman" panose="02020603050405020304" pitchFamily="18" charset="0"/>
              </a:rPr>
              <a:t>       from training programs.He can enroll to courses ,learn and complete </a:t>
            </a:r>
          </a:p>
          <a:p>
            <a:pPr marL="0" indent="0" algn="just">
              <a:buNone/>
            </a:pPr>
            <a:r>
              <a:rPr lang="en-US" sz="2000" dirty="0">
                <a:latin typeface="Times New Roman" panose="02020603050405020304" pitchFamily="18" charset="0"/>
                <a:cs typeface="Times New Roman" panose="02020603050405020304" pitchFamily="18" charset="0"/>
              </a:rPr>
              <a:t>       the courses.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a:t>
            </a:r>
            <a:r>
              <a:rPr lang="en-IN" sz="2000" dirty="0">
                <a:latin typeface="Times New Roman" panose="02020603050405020304" pitchFamily="18" charset="0"/>
                <a:cs typeface="Times New Roman" panose="02020603050405020304" pitchFamily="18" charset="0"/>
              </a:rPr>
              <a:t>dmin should be able to login and manage all functionality.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a:t>
            </a:r>
            <a:r>
              <a:rPr lang="en-IN" sz="2000" dirty="0">
                <a:latin typeface="Times New Roman" panose="02020603050405020304" pitchFamily="18" charset="0"/>
                <a:cs typeface="Times New Roman" panose="02020603050405020304" pitchFamily="18" charset="0"/>
              </a:rPr>
              <a:t>ser should be able to Register/login and browse through catalog</a:t>
            </a:r>
            <a:r>
              <a:rPr lang="en-IN" sz="2000" dirty="0"/>
              <a:t>.</a:t>
            </a:r>
            <a:endParaRPr lang="en-US" sz="2000" dirty="0"/>
          </a:p>
        </p:txBody>
      </p:sp>
      <p:pic>
        <p:nvPicPr>
          <p:cNvPr id="7" name="Picture 6">
            <a:extLst>
              <a:ext uri="{FF2B5EF4-FFF2-40B4-BE49-F238E27FC236}">
                <a16:creationId xmlns:a16="http://schemas.microsoft.com/office/drawing/2014/main" id="{53DEF288-34E5-4E33-873D-FD8E37AB4BBF}"/>
              </a:ext>
            </a:extLst>
          </p:cNvPr>
          <p:cNvPicPr>
            <a:picLocks noChangeAspect="1"/>
          </p:cNvPicPr>
          <p:nvPr/>
        </p:nvPicPr>
        <p:blipFill>
          <a:blip r:embed="rId2">
            <a:clrChange>
              <a:clrFrom>
                <a:srgbClr val="309FD7"/>
              </a:clrFrom>
              <a:clrTo>
                <a:srgbClr val="309FD7">
                  <a:alpha val="0"/>
                </a:srgbClr>
              </a:clrTo>
            </a:clrChange>
            <a:extLst>
              <a:ext uri="{28A0092B-C50C-407E-A947-70E740481C1C}">
                <a14:useLocalDpi xmlns:a14="http://schemas.microsoft.com/office/drawing/2010/main" val="0"/>
              </a:ext>
            </a:extLst>
          </a:blip>
          <a:stretch>
            <a:fillRect/>
          </a:stretch>
        </p:blipFill>
        <p:spPr>
          <a:xfrm>
            <a:off x="1558395" y="3864741"/>
            <a:ext cx="6294783" cy="2757539"/>
          </a:xfrm>
          <a:prstGeom prst="rect">
            <a:avLst/>
          </a:prstGeom>
        </p:spPr>
      </p:pic>
    </p:spTree>
    <p:extLst>
      <p:ext uri="{BB962C8B-B14F-4D97-AF65-F5344CB8AC3E}">
        <p14:creationId xmlns:p14="http://schemas.microsoft.com/office/powerpoint/2010/main" val="423087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29E34-D46D-4A8D-8244-FCCB743A07F1}"/>
              </a:ext>
            </a:extLst>
          </p:cNvPr>
          <p:cNvSpPr>
            <a:spLocks noGrp="1"/>
          </p:cNvSpPr>
          <p:nvPr>
            <p:ph type="title"/>
          </p:nvPr>
        </p:nvSpPr>
        <p:spPr>
          <a:xfrm>
            <a:off x="836359" y="437323"/>
            <a:ext cx="8596668" cy="1320800"/>
          </a:xfrm>
        </p:spPr>
        <p:txBody>
          <a:bodyPr/>
          <a:lstStyle/>
          <a:p>
            <a:r>
              <a:rPr lang="en-US" dirty="0">
                <a:latin typeface="Algerian" panose="04020705040A02060702" pitchFamily="82" charset="0"/>
              </a:rPr>
              <a:t>                    REQUIREMENTS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24C6D65-01AE-47FA-8670-491925B24261}"/>
              </a:ext>
            </a:extLst>
          </p:cNvPr>
          <p:cNvSpPr>
            <a:spLocks noGrp="1"/>
          </p:cNvSpPr>
          <p:nvPr>
            <p:ph idx="1"/>
          </p:nvPr>
        </p:nvSpPr>
        <p:spPr>
          <a:xfrm>
            <a:off x="664081" y="1431235"/>
            <a:ext cx="8596668" cy="4625007"/>
          </a:xfrm>
        </p:spPr>
        <p:txBody>
          <a:bodyPr>
            <a:normAutofit lnSpcReduction="10000"/>
          </a:bodyPr>
          <a:lstStyle/>
          <a:p>
            <a:pPr algn="just"/>
            <a:endParaRPr lang="en-US" dirty="0"/>
          </a:p>
          <a:p>
            <a:pPr algn="just"/>
            <a:r>
              <a:rPr lang="en-US" sz="2300" b="1" dirty="0">
                <a:latin typeface="Times New Roman" panose="02020603050405020304" pitchFamily="18" charset="0"/>
                <a:cs typeface="Times New Roman" panose="02020603050405020304" pitchFamily="18" charset="0"/>
              </a:rPr>
              <a:t>Technical Requirements –</a:t>
            </a:r>
          </a:p>
          <a:p>
            <a:pPr lvl="1" algn="just"/>
            <a:r>
              <a:rPr lang="en-US" sz="2300" dirty="0">
                <a:latin typeface="Times New Roman" panose="02020603050405020304" pitchFamily="18" charset="0"/>
                <a:cs typeface="Times New Roman" panose="02020603050405020304" pitchFamily="18" charset="0"/>
              </a:rPr>
              <a:t> C programming language</a:t>
            </a:r>
          </a:p>
          <a:p>
            <a:pPr lvl="1" algn="just"/>
            <a:r>
              <a:rPr lang="en-US" sz="2300" dirty="0">
                <a:latin typeface="Times New Roman" panose="02020603050405020304" pitchFamily="18" charset="0"/>
                <a:cs typeface="Times New Roman" panose="02020603050405020304" pitchFamily="18" charset="0"/>
              </a:rPr>
              <a:t> File input/output operations to read and write data.</a:t>
            </a:r>
          </a:p>
          <a:p>
            <a:pPr lvl="1" algn="just"/>
            <a:r>
              <a:rPr lang="en-US" sz="2300" dirty="0">
                <a:latin typeface="Times New Roman" panose="02020603050405020304" pitchFamily="18" charset="0"/>
                <a:cs typeface="Times New Roman" panose="02020603050405020304" pitchFamily="18" charset="0"/>
              </a:rPr>
              <a:t> Multiple Linked Lists to read data from files at the beginning </a:t>
            </a:r>
          </a:p>
          <a:p>
            <a:pPr marL="457200" lvl="1" indent="0" algn="just">
              <a:buNone/>
            </a:pPr>
            <a:r>
              <a:rPr lang="en-US" sz="2300" dirty="0">
                <a:latin typeface="Times New Roman" panose="02020603050405020304" pitchFamily="18" charset="0"/>
                <a:cs typeface="Times New Roman" panose="02020603050405020304" pitchFamily="18" charset="0"/>
              </a:rPr>
              <a:t>     and write updated data to files before applicaton ends.</a:t>
            </a:r>
          </a:p>
          <a:p>
            <a:pPr lvl="1" algn="just"/>
            <a:r>
              <a:rPr lang="en-US" sz="2300" dirty="0">
                <a:latin typeface="Times New Roman" panose="02020603050405020304" pitchFamily="18" charset="0"/>
                <a:cs typeface="Times New Roman" panose="02020603050405020304" pitchFamily="18" charset="0"/>
              </a:rPr>
              <a:t> Dynamic memory allocation.</a:t>
            </a:r>
          </a:p>
          <a:p>
            <a:pPr algn="just"/>
            <a:endParaRPr lang="en-US" sz="2300" dirty="0"/>
          </a:p>
          <a:p>
            <a:pPr algn="just"/>
            <a:r>
              <a:rPr lang="en-US" sz="2300" b="1" dirty="0">
                <a:latin typeface="Times New Roman" panose="02020603050405020304" pitchFamily="18" charset="0"/>
                <a:cs typeface="Times New Roman" panose="02020603050405020304" pitchFamily="18" charset="0"/>
              </a:rPr>
              <a:t>Software Requirement-</a:t>
            </a:r>
            <a:r>
              <a:rPr lang="en-US" sz="2300" dirty="0">
                <a:latin typeface="Times New Roman" panose="02020603050405020304" pitchFamily="18" charset="0"/>
                <a:cs typeface="Times New Roman" panose="02020603050405020304" pitchFamily="18" charset="0"/>
              </a:rPr>
              <a:t>-</a:t>
            </a:r>
          </a:p>
          <a:p>
            <a:pPr lvl="1" algn="just"/>
            <a:r>
              <a:rPr lang="en-US" sz="2300" dirty="0">
                <a:latin typeface="Times New Roman" panose="02020603050405020304" pitchFamily="18" charset="0"/>
                <a:cs typeface="Times New Roman" panose="02020603050405020304" pitchFamily="18" charset="0"/>
              </a:rPr>
              <a:t>Vi Editor, ctags, splint, valgrind, gcc, make, github account</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30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596A-1091-4D86-99AF-5D31760DB1D2}"/>
              </a:ext>
            </a:extLst>
          </p:cNvPr>
          <p:cNvSpPr>
            <a:spLocks noGrp="1"/>
          </p:cNvSpPr>
          <p:nvPr>
            <p:ph type="title"/>
          </p:nvPr>
        </p:nvSpPr>
        <p:spPr/>
        <p:txBody>
          <a:bodyPr>
            <a:normAutofit/>
          </a:bodyPr>
          <a:lstStyle/>
          <a:p>
            <a:r>
              <a:rPr lang="en-US" sz="2800" dirty="0">
                <a:latin typeface="Algerian" panose="04020705040A02060702" pitchFamily="82" charset="0"/>
              </a:rPr>
              <a:t>               FLOW CHART FOR LOGIN SCREEN</a:t>
            </a:r>
            <a:endParaRPr lang="en-IN" sz="28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C53FA9CB-CBF4-4396-B1DB-7B8F41B03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588" y="1028700"/>
            <a:ext cx="6572250" cy="5829300"/>
          </a:xfrm>
        </p:spPr>
      </p:pic>
    </p:spTree>
    <p:extLst>
      <p:ext uri="{BB962C8B-B14F-4D97-AF65-F5344CB8AC3E}">
        <p14:creationId xmlns:p14="http://schemas.microsoft.com/office/powerpoint/2010/main" val="186638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9A1E-4884-4A2A-9B15-004BEBC9D8D8}"/>
              </a:ext>
            </a:extLst>
          </p:cNvPr>
          <p:cNvSpPr>
            <a:spLocks noGrp="1"/>
          </p:cNvSpPr>
          <p:nvPr>
            <p:ph type="title"/>
          </p:nvPr>
        </p:nvSpPr>
        <p:spPr/>
        <p:txBody>
          <a:bodyPr>
            <a:normAutofit/>
          </a:bodyPr>
          <a:lstStyle/>
          <a:p>
            <a:r>
              <a:rPr lang="en-US" sz="2800" dirty="0">
                <a:latin typeface="Algerian" panose="04020705040A02060702" pitchFamily="82" charset="0"/>
              </a:rPr>
              <a:t>               FLOW CHART FOR ADMIN SCREEN</a:t>
            </a:r>
            <a:endParaRPr lang="en-IN" sz="28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82A2FC9A-8000-4480-8102-7360DD44E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114425"/>
            <a:ext cx="8409517" cy="5572125"/>
          </a:xfrm>
        </p:spPr>
      </p:pic>
    </p:spTree>
    <p:extLst>
      <p:ext uri="{BB962C8B-B14F-4D97-AF65-F5344CB8AC3E}">
        <p14:creationId xmlns:p14="http://schemas.microsoft.com/office/powerpoint/2010/main" val="99704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5948-2EA4-41A7-91E0-34BBF31DC320}"/>
              </a:ext>
            </a:extLst>
          </p:cNvPr>
          <p:cNvSpPr>
            <a:spLocks noGrp="1"/>
          </p:cNvSpPr>
          <p:nvPr>
            <p:ph type="title"/>
          </p:nvPr>
        </p:nvSpPr>
        <p:spPr/>
        <p:txBody>
          <a:bodyPr>
            <a:normAutofit/>
          </a:bodyPr>
          <a:lstStyle/>
          <a:p>
            <a:r>
              <a:rPr lang="en-US" sz="2800" dirty="0">
                <a:latin typeface="Algerian" panose="04020705040A02060702" pitchFamily="82" charset="0"/>
              </a:rPr>
              <a:t>                 FLOW CHART FOR USER SCREEN</a:t>
            </a:r>
            <a:endParaRPr lang="en-IN" sz="28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9F8A6DA1-F373-476C-805B-423379585D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157288"/>
            <a:ext cx="7938053" cy="5429249"/>
          </a:xfrm>
        </p:spPr>
      </p:pic>
    </p:spTree>
    <p:extLst>
      <p:ext uri="{BB962C8B-B14F-4D97-AF65-F5344CB8AC3E}">
        <p14:creationId xmlns:p14="http://schemas.microsoft.com/office/powerpoint/2010/main" val="202470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3240-256A-4053-A06B-67334A30B298}"/>
              </a:ext>
            </a:extLst>
          </p:cNvPr>
          <p:cNvSpPr>
            <a:spLocks noGrp="1"/>
          </p:cNvSpPr>
          <p:nvPr>
            <p:ph type="title"/>
          </p:nvPr>
        </p:nvSpPr>
        <p:spPr/>
        <p:txBody>
          <a:bodyPr/>
          <a:lstStyle/>
          <a:p>
            <a:r>
              <a:rPr lang="en-US" dirty="0">
                <a:latin typeface="Algerian" panose="04020705040A02060702" pitchFamily="82" charset="0"/>
              </a:rPr>
              <a:t>                MEMBERS CHALLENGE</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27C86C02-B08C-4359-AFC1-B24665241F7B}"/>
              </a:ext>
            </a:extLst>
          </p:cNvPr>
          <p:cNvSpPr>
            <a:spLocks noGrp="1"/>
          </p:cNvSpPr>
          <p:nvPr>
            <p:ph idx="1"/>
          </p:nvPr>
        </p:nvSpPr>
        <p:spPr/>
        <p:txBody>
          <a:bodyPr>
            <a:normAutofit/>
          </a:bodyPr>
          <a:lstStyle/>
          <a:p>
            <a:r>
              <a:rPr lang="en-IN" dirty="0"/>
              <a:t>Kishandeep Swain : Story Board,MOM,Level-1 DFD,Coding Execution,Schedule Plan,Valgrind,Makefile</a:t>
            </a:r>
          </a:p>
          <a:p>
            <a:r>
              <a:rPr lang="en-IN" dirty="0"/>
              <a:t>Priyanka Priyadarshini :Design documentation with flowcharts , SRS part also , Code execution ,  UT IT Testcase</a:t>
            </a:r>
          </a:p>
          <a:p>
            <a:r>
              <a:rPr lang="en-IN" dirty="0"/>
              <a:t>Sipra Subhadarsini: UT-IT test plan , Coding part ,Schedule updation on time, Code checklist review , flowchart review.</a:t>
            </a:r>
          </a:p>
          <a:p>
            <a:r>
              <a:rPr lang="en-IN" dirty="0"/>
              <a:t>Sonali Dalai: RTM,Flow Chart,Design ,Coding Part,Code Review Checklist </a:t>
            </a:r>
          </a:p>
          <a:p>
            <a:r>
              <a:rPr lang="en-IN" dirty="0"/>
              <a:t>Purnashree Parikhita Pani: UT IT Testcases,Flow Chart,Coding Part,Presentation</a:t>
            </a:r>
          </a:p>
          <a:p>
            <a:r>
              <a:rPr lang="en-US" dirty="0"/>
              <a:t>Lipsarani Sutar:DFD Context Diagram,Flow Chart,Inspection Log,Presentation,Designing Layout,Coding Part</a:t>
            </a:r>
            <a:endParaRPr lang="en-IN" dirty="0"/>
          </a:p>
          <a:p>
            <a:endParaRPr lang="en-IN" dirty="0"/>
          </a:p>
        </p:txBody>
      </p:sp>
    </p:spTree>
    <p:extLst>
      <p:ext uri="{BB962C8B-B14F-4D97-AF65-F5344CB8AC3E}">
        <p14:creationId xmlns:p14="http://schemas.microsoft.com/office/powerpoint/2010/main" val="264291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E2CD-D6E2-465A-ACD0-564BB5C5D179}"/>
              </a:ext>
            </a:extLst>
          </p:cNvPr>
          <p:cNvSpPr>
            <a:spLocks noGrp="1"/>
          </p:cNvSpPr>
          <p:nvPr>
            <p:ph type="title"/>
          </p:nvPr>
        </p:nvSpPr>
        <p:spPr/>
        <p:txBody>
          <a:bodyPr>
            <a:normAutofit/>
          </a:bodyPr>
          <a:lstStyle/>
          <a:p>
            <a:r>
              <a:rPr lang="en-US" sz="2800" dirty="0">
                <a:latin typeface="Algerian" panose="04020705040A02060702" pitchFamily="82" charset="0"/>
              </a:rPr>
              <a:t>                     IMPLEMENTATION SCREEN</a:t>
            </a:r>
            <a:endParaRPr lang="en-IN" sz="2800" dirty="0">
              <a:latin typeface="Algerian" panose="04020705040A02060702" pitchFamily="82" charset="0"/>
            </a:endParaRPr>
          </a:p>
        </p:txBody>
      </p:sp>
      <p:sp>
        <p:nvSpPr>
          <p:cNvPr id="6" name="Content Placeholder 5">
            <a:extLst>
              <a:ext uri="{FF2B5EF4-FFF2-40B4-BE49-F238E27FC236}">
                <a16:creationId xmlns:a16="http://schemas.microsoft.com/office/drawing/2014/main" id="{F6C9928E-055E-4DD8-904A-3CD99BA4C12F}"/>
              </a:ext>
            </a:extLst>
          </p:cNvPr>
          <p:cNvSpPr>
            <a:spLocks noGrp="1"/>
          </p:cNvSpPr>
          <p:nvPr>
            <p:ph idx="1"/>
          </p:nvPr>
        </p:nvSpPr>
        <p:spPr>
          <a:xfrm>
            <a:off x="677334" y="1400175"/>
            <a:ext cx="8596668" cy="4641187"/>
          </a:xfrm>
        </p:spPr>
        <p:txBody>
          <a:bodyPr>
            <a:normAutofit/>
          </a:bodyPr>
          <a:lstStyle/>
          <a:p>
            <a:pPr marL="0" indent="0">
              <a:buNone/>
            </a:pPr>
            <a:r>
              <a:rPr lang="en-US" dirty="0">
                <a:latin typeface="Algerian" panose="04020705040A02060702" pitchFamily="82" charset="0"/>
              </a:rPr>
              <a:t>                                                         </a:t>
            </a:r>
            <a:r>
              <a:rPr lang="en-US" dirty="0">
                <a:solidFill>
                  <a:schemeClr val="accent1"/>
                </a:solidFill>
                <a:latin typeface="Algerian" panose="04020705040A02060702" pitchFamily="82" charset="0"/>
                <a:cs typeface="Times New Roman" panose="02020603050405020304" pitchFamily="18" charset="0"/>
              </a:rPr>
              <a:t>Login Screen</a:t>
            </a:r>
            <a:endParaRPr lang="en-IN" dirty="0">
              <a:solidFill>
                <a:schemeClr val="accent1"/>
              </a:solidFill>
              <a:latin typeface="Algerian" panose="04020705040A02060702" pitchFamily="82" charset="0"/>
              <a:cs typeface="Times New Roman" panose="02020603050405020304" pitchFamily="18" charset="0"/>
            </a:endParaRPr>
          </a:p>
        </p:txBody>
      </p:sp>
      <p:pic>
        <p:nvPicPr>
          <p:cNvPr id="8" name="Picture 7">
            <a:extLst>
              <a:ext uri="{FF2B5EF4-FFF2-40B4-BE49-F238E27FC236}">
                <a16:creationId xmlns:a16="http://schemas.microsoft.com/office/drawing/2014/main" id="{63201E97-4F7A-48C8-8353-A3C3BFE7A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2228314"/>
            <a:ext cx="5629275" cy="3558123"/>
          </a:xfrm>
          <a:prstGeom prst="rect">
            <a:avLst/>
          </a:prstGeom>
        </p:spPr>
      </p:pic>
    </p:spTree>
    <p:extLst>
      <p:ext uri="{BB962C8B-B14F-4D97-AF65-F5344CB8AC3E}">
        <p14:creationId xmlns:p14="http://schemas.microsoft.com/office/powerpoint/2010/main" val="13312982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1311</TotalTime>
  <Words>490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Algerian</vt:lpstr>
      <vt:lpstr>Arial</vt:lpstr>
      <vt:lpstr>Castellar</vt:lpstr>
      <vt:lpstr>Times New Roman</vt:lpstr>
      <vt:lpstr>Trebuchet MS</vt:lpstr>
      <vt:lpstr>Wingdings</vt:lpstr>
      <vt:lpstr>Wingdings 3</vt:lpstr>
      <vt:lpstr>Facet</vt:lpstr>
      <vt:lpstr>1_Facet</vt:lpstr>
      <vt:lpstr>        MyUniv-Training Management System</vt:lpstr>
      <vt:lpstr>                       CONTENTS</vt:lpstr>
      <vt:lpstr>                          AIM OF THE PROJECT</vt:lpstr>
      <vt:lpstr>                    REQUIREMENTS</vt:lpstr>
      <vt:lpstr>               FLOW CHART FOR LOGIN SCREEN</vt:lpstr>
      <vt:lpstr>               FLOW CHART FOR ADMIN SCREEN</vt:lpstr>
      <vt:lpstr>                 FLOW CHART FOR USER SCREEN</vt:lpstr>
      <vt:lpstr>                MEMBERS CHALLENGE</vt:lpstr>
      <vt:lpstr>                     IMPLEMENTATION SCREEN</vt:lpstr>
      <vt:lpstr>            IMPLEMENTATION SCREEN  </vt:lpstr>
      <vt:lpstr>      DISPLAYING USERS SIGNED IN TO THE SYSTEM</vt:lpstr>
      <vt:lpstr>                          FUTURE SCOPE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MyUniv-Training Management System</dc:title>
  <dc:creator>LIPSA</dc:creator>
  <cp:lastModifiedBy>LIPSA</cp:lastModifiedBy>
  <cp:revision>48</cp:revision>
  <dcterms:created xsi:type="dcterms:W3CDTF">2022-12-11T14:59:46Z</dcterms:created>
  <dcterms:modified xsi:type="dcterms:W3CDTF">2022-12-12T19:33:04Z</dcterms:modified>
</cp:coreProperties>
</file>