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modernComment_10F_90AD3A39.xml" ContentType="application/vnd.ms-powerpoint.comments+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9" r:id="rId3"/>
    <p:sldId id="257" r:id="rId4"/>
    <p:sldId id="258" r:id="rId5"/>
    <p:sldId id="259" r:id="rId6"/>
    <p:sldId id="261" r:id="rId7"/>
    <p:sldId id="262" r:id="rId8"/>
    <p:sldId id="263" r:id="rId9"/>
    <p:sldId id="268" r:id="rId10"/>
    <p:sldId id="264" r:id="rId11"/>
    <p:sldId id="286" r:id="rId12"/>
    <p:sldId id="265" r:id="rId13"/>
    <p:sldId id="266" r:id="rId14"/>
    <p:sldId id="267"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AC45DCE-19AA-71B1-E340-D7947698BB24}" name="Kishan G" initials="KG" userId="6e806d1b03c9b70c"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shan G" userId="6e806d1b03c9b70c" providerId="LiveId" clId="{BE32B5AB-E4BE-4D20-BAF4-942E6C9C8047}"/>
    <pc:docChg chg="undo custSel delSld modSld">
      <pc:chgData name="Kishan G" userId="6e806d1b03c9b70c" providerId="LiveId" clId="{BE32B5AB-E4BE-4D20-BAF4-942E6C9C8047}" dt="2023-02-06T05:12:08.339" v="5"/>
      <pc:docMkLst>
        <pc:docMk/>
      </pc:docMkLst>
      <pc:sldChg chg="del">
        <pc:chgData name="Kishan G" userId="6e806d1b03c9b70c" providerId="LiveId" clId="{BE32B5AB-E4BE-4D20-BAF4-942E6C9C8047}" dt="2023-02-06T01:50:14.518" v="0" actId="47"/>
        <pc:sldMkLst>
          <pc:docMk/>
          <pc:sldMk cId="3985789767" sldId="260"/>
        </pc:sldMkLst>
      </pc:sldChg>
      <pc:sldChg chg="modSp mod">
        <pc:chgData name="Kishan G" userId="6e806d1b03c9b70c" providerId="LiveId" clId="{BE32B5AB-E4BE-4D20-BAF4-942E6C9C8047}" dt="2023-02-06T02:02:02.866" v="4" actId="20577"/>
        <pc:sldMkLst>
          <pc:docMk/>
          <pc:sldMk cId="785410380" sldId="267"/>
        </pc:sldMkLst>
        <pc:spChg chg="mod">
          <ac:chgData name="Kishan G" userId="6e806d1b03c9b70c" providerId="LiveId" clId="{BE32B5AB-E4BE-4D20-BAF4-942E6C9C8047}" dt="2023-02-06T02:02:02.866" v="4" actId="20577"/>
          <ac:spMkLst>
            <pc:docMk/>
            <pc:sldMk cId="785410380" sldId="267"/>
            <ac:spMk id="3" creationId="{75A5A49A-0E63-84C8-5DFE-F8754FDD7892}"/>
          </ac:spMkLst>
        </pc:spChg>
      </pc:sldChg>
      <pc:sldChg chg="addCm">
        <pc:chgData name="Kishan G" userId="6e806d1b03c9b70c" providerId="LiveId" clId="{BE32B5AB-E4BE-4D20-BAF4-942E6C9C8047}" dt="2023-02-06T05:12:08.339" v="5"/>
        <pc:sldMkLst>
          <pc:docMk/>
          <pc:sldMk cId="2427271737" sldId="271"/>
        </pc:sldMkLst>
        <pc:extLst>
          <p:ext xmlns:p="http://schemas.openxmlformats.org/presentationml/2006/main" uri="{D6D511B9-2390-475A-947B-AFAB55BFBCF1}">
            <pc226:cmChg xmlns:pc226="http://schemas.microsoft.com/office/powerpoint/2022/06/main/command" chg="add">
              <pc226:chgData name="Kishan G" userId="6e806d1b03c9b70c" providerId="LiveId" clId="{BE32B5AB-E4BE-4D20-BAF4-942E6C9C8047}" dt="2023-02-06T05:12:08.339" v="5"/>
              <pc2:cmMkLst xmlns:pc2="http://schemas.microsoft.com/office/powerpoint/2019/9/main/command">
                <pc:docMk/>
                <pc:sldMk cId="2427271737" sldId="271"/>
                <pc2:cmMk id="{C0B9A936-E161-4405-8ED6-14B6C9DF281A}"/>
              </pc2:cmMkLst>
            </pc226:cmChg>
          </p:ext>
        </pc:extLst>
      </pc:sldChg>
      <pc:sldChg chg="modSp mod">
        <pc:chgData name="Kishan G" userId="6e806d1b03c9b70c" providerId="LiveId" clId="{BE32B5AB-E4BE-4D20-BAF4-942E6C9C8047}" dt="2023-02-06T01:56:04.327" v="2" actId="27636"/>
        <pc:sldMkLst>
          <pc:docMk/>
          <pc:sldMk cId="3456713674" sldId="286"/>
        </pc:sldMkLst>
        <pc:spChg chg="mod">
          <ac:chgData name="Kishan G" userId="6e806d1b03c9b70c" providerId="LiveId" clId="{BE32B5AB-E4BE-4D20-BAF4-942E6C9C8047}" dt="2023-02-06T01:56:04.327" v="2" actId="27636"/>
          <ac:spMkLst>
            <pc:docMk/>
            <pc:sldMk cId="3456713674" sldId="286"/>
            <ac:spMk id="3" creationId="{8B539873-D188-4162-B79D-F6D695FB639E}"/>
          </ac:spMkLst>
        </pc:spChg>
      </pc:sldChg>
    </pc:docChg>
  </pc:docChgLst>
</pc:chgInfo>
</file>

<file path=ppt/comments/modernComment_10F_90AD3A39.xml><?xml version="1.0" encoding="utf-8"?>
<p188:cmLst xmlns:a="http://schemas.openxmlformats.org/drawingml/2006/main" xmlns:r="http://schemas.openxmlformats.org/officeDocument/2006/relationships" xmlns:p188="http://schemas.microsoft.com/office/powerpoint/2018/8/main">
  <p188:cm id="{C0B9A936-E161-4405-8ED6-14B6C9DF281A}" authorId="{3AC45DCE-19AA-71B1-E340-D7947698BB24}" created="2023-02-06T05:12:08.326">
    <pc:sldMkLst xmlns:pc="http://schemas.microsoft.com/office/powerpoint/2013/main/command">
      <pc:docMk/>
      <pc:sldMk cId="2427271737" sldId="271"/>
    </pc:sldMkLst>
    <p188:txBody>
      <a:bodyPr/>
      <a:lstStyle/>
      <a:p>
        <a:r>
          <a:rPr lang="en-US"/>
          <a:t>Gragh wrong</a:t>
        </a:r>
      </a:p>
    </p188:txBody>
  </p188:cm>
</p188:cmLst>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2/6/2023</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2/6/2023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tmp"/><Relationship Id="rId2" Type="http://schemas.microsoft.com/office/2018/10/relationships/comments" Target="../comments/modernComment_10F_90AD3A3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stats.stackexchange.com/questions/364351/regression-knn-model-vs-classification-knn-mode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F2A4A-97D7-C5AF-CF6B-4B68F900E07E}"/>
              </a:ext>
            </a:extLst>
          </p:cNvPr>
          <p:cNvSpPr>
            <a:spLocks noGrp="1"/>
          </p:cNvSpPr>
          <p:nvPr>
            <p:ph type="ctrTitle"/>
          </p:nvPr>
        </p:nvSpPr>
        <p:spPr/>
        <p:txBody>
          <a:bodyPr/>
          <a:lstStyle/>
          <a:p>
            <a:pPr algn="ctr"/>
            <a:r>
              <a:rPr lang="en-US" sz="4800" b="1" i="1" dirty="0">
                <a:effectLst/>
                <a:latin typeface="Times New Roman" panose="02020603050405020304" pitchFamily="18" charset="0"/>
                <a:cs typeface="Times New Roman" panose="02020603050405020304" pitchFamily="18" charset="0"/>
              </a:rPr>
              <a:t>KNN(K-Nearest Neighbour)</a:t>
            </a:r>
            <a:r>
              <a:rPr lang="en-US" sz="4800" b="1" i="1" dirty="0">
                <a:latin typeface="Times New Roman" panose="02020603050405020304" pitchFamily="18" charset="0"/>
                <a:cs typeface="Times New Roman" panose="02020603050405020304" pitchFamily="18" charset="0"/>
              </a:rPr>
              <a:t>  </a:t>
            </a:r>
          </a:p>
        </p:txBody>
      </p:sp>
      <p:sp>
        <p:nvSpPr>
          <p:cNvPr id="3" name="Subtitle 2">
            <a:extLst>
              <a:ext uri="{FF2B5EF4-FFF2-40B4-BE49-F238E27FC236}">
                <a16:creationId xmlns:a16="http://schemas.microsoft.com/office/drawing/2014/main" id="{B292E820-9D0E-38C5-B7FE-F49FFB775B86}"/>
              </a:ext>
            </a:extLst>
          </p:cNvPr>
          <p:cNvSpPr>
            <a:spLocks noGrp="1"/>
          </p:cNvSpPr>
          <p:nvPr>
            <p:ph type="subTitle" idx="1"/>
          </p:nvPr>
        </p:nvSpPr>
        <p:spPr/>
        <p:txBody>
          <a:bodyPr/>
          <a:lstStyle/>
          <a:p>
            <a:r>
              <a:rPr lang="en-US" dirty="0"/>
              <a:t>Kishan G</a:t>
            </a:r>
          </a:p>
        </p:txBody>
      </p:sp>
    </p:spTree>
    <p:extLst>
      <p:ext uri="{BB962C8B-B14F-4D97-AF65-F5344CB8AC3E}">
        <p14:creationId xmlns:p14="http://schemas.microsoft.com/office/powerpoint/2010/main" val="4088027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69024-6A36-39AA-7A88-C1F22B3F91B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Why is the odd value of “K” preferred over even values in the KNN Algorithm?</a:t>
            </a:r>
          </a:p>
        </p:txBody>
      </p:sp>
      <p:sp>
        <p:nvSpPr>
          <p:cNvPr id="3" name="Content Placeholder 2">
            <a:extLst>
              <a:ext uri="{FF2B5EF4-FFF2-40B4-BE49-F238E27FC236}">
                <a16:creationId xmlns:a16="http://schemas.microsoft.com/office/drawing/2014/main" id="{59C8A8E1-E95D-B52B-C2EC-8B6A8EE62D57}"/>
              </a:ext>
            </a:extLst>
          </p:cNvPr>
          <p:cNvSpPr>
            <a:spLocks noGrp="1"/>
          </p:cNvSpPr>
          <p:nvPr>
            <p:ph idx="1"/>
          </p:nvPr>
        </p:nvSpPr>
        <p:spPr/>
        <p:txBody>
          <a:bodyPr>
            <a:normAutofit/>
          </a:bodyPr>
          <a:lstStyle/>
          <a:p>
            <a:r>
              <a:rPr lang="en-US" sz="3200" dirty="0">
                <a:latin typeface="Times New Roman" panose="02020603050405020304" pitchFamily="18" charset="0"/>
                <a:cs typeface="Times New Roman" panose="02020603050405020304" pitchFamily="18" charset="0"/>
              </a:rPr>
              <a:t>The odd value of K should be preferred over even values in order to ensure that there are no ties in the voting. If the square root of a number of data points is even, then add or subtract 1 to it to make it odd.</a:t>
            </a:r>
          </a:p>
        </p:txBody>
      </p:sp>
    </p:spTree>
    <p:extLst>
      <p:ext uri="{BB962C8B-B14F-4D97-AF65-F5344CB8AC3E}">
        <p14:creationId xmlns:p14="http://schemas.microsoft.com/office/powerpoint/2010/main" val="2993511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5CB57-C976-7E7D-29D5-97B316AAA77E}"/>
              </a:ext>
            </a:extLst>
          </p:cNvPr>
          <p:cNvSpPr>
            <a:spLocks noGrp="1"/>
          </p:cNvSpPr>
          <p:nvPr>
            <p:ph type="title"/>
          </p:nvPr>
        </p:nvSpPr>
        <p:spPr/>
        <p:txBody>
          <a:bodyPr>
            <a:normAutofit/>
          </a:bodyPr>
          <a:lstStyle/>
          <a:p>
            <a:r>
              <a:rPr lang="en-US" sz="3000" b="1" dirty="0">
                <a:latin typeface="Times New Roman" panose="02020603050405020304" pitchFamily="18" charset="0"/>
                <a:cs typeface="Times New Roman" panose="02020603050405020304" pitchFamily="18" charset="0"/>
              </a:rPr>
              <a:t>Can KNN be used for value imputation in both categorical and continuous categories of data</a:t>
            </a:r>
          </a:p>
        </p:txBody>
      </p:sp>
      <p:sp>
        <p:nvSpPr>
          <p:cNvPr id="3" name="Content Placeholder 2">
            <a:extLst>
              <a:ext uri="{FF2B5EF4-FFF2-40B4-BE49-F238E27FC236}">
                <a16:creationId xmlns:a16="http://schemas.microsoft.com/office/drawing/2014/main" id="{8B539873-D188-4162-B79D-F6D695FB639E}"/>
              </a:ext>
            </a:extLst>
          </p:cNvPr>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KNN is the only algorithm that can be used for the imputation of both categorical and continuous variables. It can be used as one of many techniques when it comes to handling missing values.</a:t>
            </a:r>
          </a:p>
          <a:p>
            <a:pPr algn="just"/>
            <a:r>
              <a:rPr lang="en-US" dirty="0">
                <a:latin typeface="Times New Roman" panose="02020603050405020304" pitchFamily="18" charset="0"/>
                <a:cs typeface="Times New Roman" panose="02020603050405020304" pitchFamily="18" charset="0"/>
              </a:rPr>
              <a:t> To impute a new sample, we determine the samples in the training set “nearest” to the new sample and averages the nearby points to impute. A Scikit learn library of Python provides a quick and convenient way to use this technique. </a:t>
            </a:r>
          </a:p>
          <a:p>
            <a:pPr marL="0" indent="0" algn="just">
              <a:buNone/>
            </a:pP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456713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41446-94E6-0CB5-EBB0-5A5514F0091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Space and Time complexity of the KNN Algorithm</a:t>
            </a:r>
          </a:p>
        </p:txBody>
      </p:sp>
      <p:sp>
        <p:nvSpPr>
          <p:cNvPr id="3" name="Content Placeholder 2">
            <a:extLst>
              <a:ext uri="{FF2B5EF4-FFF2-40B4-BE49-F238E27FC236}">
                <a16:creationId xmlns:a16="http://schemas.microsoft.com/office/drawing/2014/main" id="{9BE9F91C-2FCC-4965-7F01-4700593F7650}"/>
              </a:ext>
            </a:extLst>
          </p:cNvPr>
          <p:cNvSpPr>
            <a:spLocks noGrp="1"/>
          </p:cNvSpPr>
          <p:nvPr>
            <p:ph idx="1"/>
          </p:nvPr>
        </p:nvSpPr>
        <p:spPr/>
        <p:txBody>
          <a:bodyPr>
            <a:normAutofit/>
          </a:bodyPr>
          <a:lstStyle/>
          <a:p>
            <a:pPr algn="just"/>
            <a:r>
              <a:rPr lang="en-US" b="1" i="1" u="sng" dirty="0">
                <a:latin typeface="Times New Roman" panose="02020603050405020304" pitchFamily="18" charset="0"/>
                <a:cs typeface="Times New Roman" panose="02020603050405020304" pitchFamily="18" charset="0"/>
              </a:rPr>
              <a:t>Time complexity</a:t>
            </a:r>
            <a:r>
              <a:rPr lang="en-US" u="sng" dirty="0">
                <a:latin typeface="Times New Roman" panose="02020603050405020304" pitchFamily="18" charset="0"/>
                <a:cs typeface="Times New Roman" panose="02020603050405020304" pitchFamily="18" charset="0"/>
              </a:rPr>
              <a:t>: </a:t>
            </a:r>
          </a:p>
          <a:p>
            <a:pPr lvl="1" algn="just"/>
            <a:r>
              <a:rPr lang="en-US" sz="2400" dirty="0">
                <a:latin typeface="Times New Roman" panose="02020603050405020304" pitchFamily="18" charset="0"/>
                <a:cs typeface="Times New Roman" panose="02020603050405020304" pitchFamily="18" charset="0"/>
              </a:rPr>
              <a:t>The distance calculation step requires quadratic time complexity, and the sorting of the calculated distances requires an O(N log N) time. Together, we can say that the process is an O(N 3 log N) process, which is a monstrously long process. </a:t>
            </a:r>
          </a:p>
          <a:p>
            <a:pPr algn="just"/>
            <a:r>
              <a:rPr lang="en-US" b="1" i="1" u="sng" dirty="0">
                <a:latin typeface="Times New Roman" panose="02020603050405020304" pitchFamily="18" charset="0"/>
                <a:cs typeface="Times New Roman" panose="02020603050405020304" pitchFamily="18" charset="0"/>
              </a:rPr>
              <a:t>Space complexity</a:t>
            </a:r>
            <a:r>
              <a:rPr lang="en-US" u="sng" dirty="0">
                <a:latin typeface="Times New Roman" panose="02020603050405020304" pitchFamily="18" charset="0"/>
                <a:cs typeface="Times New Roman" panose="02020603050405020304" pitchFamily="18" charset="0"/>
              </a:rPr>
              <a:t>: </a:t>
            </a:r>
          </a:p>
          <a:p>
            <a:pPr lvl="1" algn="just"/>
            <a:r>
              <a:rPr lang="en-US" sz="2400" dirty="0">
                <a:latin typeface="Times New Roman" panose="02020603050405020304" pitchFamily="18" charset="0"/>
                <a:cs typeface="Times New Roman" panose="02020603050405020304" pitchFamily="18" charset="0"/>
              </a:rPr>
              <a:t>Since it stores all the pairwise distances and is sorted in memory on a machine, memory is also the problem. Usually, local machines will crash, if we have very large datasets.</a:t>
            </a:r>
          </a:p>
        </p:txBody>
      </p:sp>
    </p:spTree>
    <p:extLst>
      <p:ext uri="{BB962C8B-B14F-4D97-AF65-F5344CB8AC3E}">
        <p14:creationId xmlns:p14="http://schemas.microsoft.com/office/powerpoint/2010/main" val="2701054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E21D7-06CB-CC5E-BA0E-EBEF3E09AA3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Can KNN Algorithm used large datasets</a:t>
            </a:r>
          </a:p>
        </p:txBody>
      </p:sp>
      <p:sp>
        <p:nvSpPr>
          <p:cNvPr id="3" name="Content Placeholder 2">
            <a:extLst>
              <a:ext uri="{FF2B5EF4-FFF2-40B4-BE49-F238E27FC236}">
                <a16:creationId xmlns:a16="http://schemas.microsoft.com/office/drawing/2014/main" id="{218AAC0B-255F-4778-9E81-B30B5CB0764E}"/>
              </a:ext>
            </a:extLst>
          </p:cNvPr>
          <p:cNvSpPr>
            <a:spLocks noGrp="1"/>
          </p:cNvSpPr>
          <p:nvPr>
            <p:ph idx="1"/>
          </p:nvPr>
        </p:nvSpPr>
        <p:spPr/>
        <p:txBody>
          <a:bodyPr>
            <a:normAutofit/>
          </a:bodyPr>
          <a:lstStyle/>
          <a:p>
            <a:pPr marL="0" indent="0" algn="just">
              <a:buNone/>
            </a:pPr>
            <a:r>
              <a:rPr lang="en-US" dirty="0" err="1">
                <a:latin typeface="Times New Roman" panose="02020603050405020304" pitchFamily="18" charset="0"/>
                <a:cs typeface="Times New Roman" panose="02020603050405020304" pitchFamily="18" charset="0"/>
              </a:rPr>
              <a:t>No,it</a:t>
            </a:r>
            <a:r>
              <a:rPr lang="en-US" dirty="0">
                <a:latin typeface="Times New Roman" panose="02020603050405020304" pitchFamily="18" charset="0"/>
                <a:cs typeface="Times New Roman" panose="02020603050405020304" pitchFamily="18" charset="0"/>
              </a:rPr>
              <a:t> is not recommended to use</a:t>
            </a:r>
          </a:p>
          <a:p>
            <a:pPr lvl="1" algn="just"/>
            <a:r>
              <a:rPr lang="en-US" dirty="0">
                <a:latin typeface="Times New Roman" panose="02020603050405020304" pitchFamily="18" charset="0"/>
                <a:cs typeface="Times New Roman" panose="02020603050405020304" pitchFamily="18" charset="0"/>
              </a:rPr>
              <a:t>The Problem in processing the data:</a:t>
            </a:r>
          </a:p>
          <a:p>
            <a:pPr lvl="2" algn="just"/>
            <a:r>
              <a:rPr lang="en-US" dirty="0">
                <a:latin typeface="Times New Roman" panose="02020603050405020304" pitchFamily="18" charset="0"/>
                <a:cs typeface="Times New Roman" panose="02020603050405020304" pitchFamily="18" charset="0"/>
              </a:rPr>
              <a:t>KNN works well with smaller datasets because it is a lazy learner. It needs to store all the data and then make a decision only at run time. It includes the computation of distances for a given point with all other points. So if the dataset is large, there will be a lot of processing which may adversely impact the performance of the algorithm.</a:t>
            </a:r>
          </a:p>
          <a:p>
            <a:pPr lvl="1" algn="just"/>
            <a:r>
              <a:rPr lang="en-US" dirty="0">
                <a:latin typeface="Times New Roman" panose="02020603050405020304" pitchFamily="18" charset="0"/>
                <a:cs typeface="Times New Roman" panose="02020603050405020304" pitchFamily="18" charset="0"/>
              </a:rPr>
              <a:t> Sensitive to noise: </a:t>
            </a:r>
          </a:p>
          <a:p>
            <a:pPr lvl="2" algn="just"/>
            <a:r>
              <a:rPr lang="en-US" dirty="0">
                <a:latin typeface="Times New Roman" panose="02020603050405020304" pitchFamily="18" charset="0"/>
                <a:cs typeface="Times New Roman" panose="02020603050405020304" pitchFamily="18" charset="0"/>
              </a:rPr>
              <a:t>Another thing in the context of large datasets is that there is more likely a chance of noise in the dataset which adversely affects the performance of the KNN algorithm since the KNN algorithm is sensitive to the noise present in the dataset.</a:t>
            </a:r>
          </a:p>
        </p:txBody>
      </p:sp>
    </p:spTree>
    <p:extLst>
      <p:ext uri="{BB962C8B-B14F-4D97-AF65-F5344CB8AC3E}">
        <p14:creationId xmlns:p14="http://schemas.microsoft.com/office/powerpoint/2010/main" val="2463795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CE31C-0973-1FA0-5AA9-AAD058E01FD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How to choose the optimal value of K in the KNN Algorithm</a:t>
            </a:r>
          </a:p>
        </p:txBody>
      </p:sp>
      <p:sp>
        <p:nvSpPr>
          <p:cNvPr id="3" name="Content Placeholder 2">
            <a:extLst>
              <a:ext uri="{FF2B5EF4-FFF2-40B4-BE49-F238E27FC236}">
                <a16:creationId xmlns:a16="http://schemas.microsoft.com/office/drawing/2014/main" id="{75A5A49A-0E63-84C8-5DFE-F8754FDD7892}"/>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There is no straightforward method to find the optimal value of K in the KNN algorithm. </a:t>
            </a:r>
          </a:p>
          <a:p>
            <a:pPr algn="just"/>
            <a:r>
              <a:rPr lang="en-US" dirty="0">
                <a:latin typeface="Times New Roman" panose="02020603050405020304" pitchFamily="18" charset="0"/>
                <a:cs typeface="Times New Roman" panose="02020603050405020304" pitchFamily="18" charset="0"/>
              </a:rPr>
              <a:t>You have to play around with different values to choose which value of K should be optimal for my problem statement. Choosing the right value of K is done through a process known as Hyperparameter Tuning.</a:t>
            </a:r>
          </a:p>
          <a:p>
            <a:pPr algn="just"/>
            <a:r>
              <a:rPr lang="en-US" dirty="0">
                <a:latin typeface="Times New Roman" panose="02020603050405020304" pitchFamily="18" charset="0"/>
                <a:cs typeface="Times New Roman" panose="02020603050405020304" pitchFamily="18" charset="0"/>
              </a:rPr>
              <a:t> The optimum value of K for KNN is highly dependent on the data itself. In different scenarios, the optimum K may vary. It is more or less a hit and trial method.</a:t>
            </a:r>
          </a:p>
        </p:txBody>
      </p:sp>
    </p:spTree>
    <p:extLst>
      <p:ext uri="{BB962C8B-B14F-4D97-AF65-F5344CB8AC3E}">
        <p14:creationId xmlns:p14="http://schemas.microsoft.com/office/powerpoint/2010/main" val="785410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9EF90-1724-FEBC-FDD2-7F58BC852C2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Optimal value of K</a:t>
            </a:r>
          </a:p>
        </p:txBody>
      </p:sp>
      <p:sp>
        <p:nvSpPr>
          <p:cNvPr id="3" name="Content Placeholder 2">
            <a:extLst>
              <a:ext uri="{FF2B5EF4-FFF2-40B4-BE49-F238E27FC236}">
                <a16:creationId xmlns:a16="http://schemas.microsoft.com/office/drawing/2014/main" id="{2ED25828-6650-71BB-CE51-2195DDC693CF}"/>
              </a:ext>
            </a:extLst>
          </p:cNvPr>
          <p:cNvSpPr>
            <a:spLocks noGrp="1"/>
          </p:cNvSpPr>
          <p:nvPr>
            <p:ph idx="1"/>
          </p:nvPr>
        </p:nvSpPr>
        <p:spPr>
          <a:xfrm>
            <a:off x="680321" y="2336872"/>
            <a:ext cx="9613861" cy="3998613"/>
          </a:xfrm>
        </p:spPr>
        <p:txBody>
          <a:bodyPr>
            <a:normAutofit/>
          </a:bodyPr>
          <a:lstStyle/>
          <a:p>
            <a:pPr algn="just"/>
            <a:r>
              <a:rPr lang="en-US" dirty="0">
                <a:latin typeface="Times New Roman" panose="02020603050405020304" pitchFamily="18" charset="0"/>
                <a:cs typeface="Times New Roman" panose="02020603050405020304" pitchFamily="18" charset="0"/>
              </a:rPr>
              <a:t>There is no one proper method of finding the K value in the KNN algorithm. No method is the rule of thumb but you should try the following suggestions: </a:t>
            </a:r>
          </a:p>
          <a:p>
            <a:pPr marL="457200" lvl="1" indent="0" algn="just">
              <a:buNone/>
            </a:pPr>
            <a:r>
              <a:rPr lang="en-US" dirty="0">
                <a:latin typeface="Times New Roman" panose="02020603050405020304" pitchFamily="18" charset="0"/>
                <a:cs typeface="Times New Roman" panose="02020603050405020304" pitchFamily="18" charset="0"/>
              </a:rPr>
              <a:t>1. </a:t>
            </a:r>
            <a:r>
              <a:rPr lang="en-US" b="1" dirty="0">
                <a:latin typeface="Times New Roman" panose="02020603050405020304" pitchFamily="18" charset="0"/>
                <a:cs typeface="Times New Roman" panose="02020603050405020304" pitchFamily="18" charset="0"/>
              </a:rPr>
              <a:t>Square</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Root Method: </a:t>
            </a:r>
          </a:p>
          <a:p>
            <a:pPr lvl="2" algn="just"/>
            <a:r>
              <a:rPr lang="en-US" dirty="0">
                <a:latin typeface="Times New Roman" panose="02020603050405020304" pitchFamily="18" charset="0"/>
                <a:cs typeface="Times New Roman" panose="02020603050405020304" pitchFamily="18" charset="0"/>
              </a:rPr>
              <a:t>Take the square root of the number of samples in the training dataset and assign it to the K value. </a:t>
            </a:r>
          </a:p>
          <a:p>
            <a:pPr marL="457200" lvl="1" indent="0" algn="just">
              <a:buNone/>
            </a:pPr>
            <a:r>
              <a:rPr lang="en-US" b="1" dirty="0">
                <a:latin typeface="Times New Roman" panose="02020603050405020304" pitchFamily="18" charset="0"/>
                <a:cs typeface="Times New Roman" panose="02020603050405020304" pitchFamily="18" charset="0"/>
              </a:rPr>
              <a:t>2. Cross-Validation Method:</a:t>
            </a:r>
          </a:p>
          <a:p>
            <a:pPr lvl="2" algn="just"/>
            <a:r>
              <a:rPr lang="en-US" dirty="0">
                <a:latin typeface="Times New Roman" panose="02020603050405020304" pitchFamily="18" charset="0"/>
                <a:cs typeface="Times New Roman" panose="02020603050405020304" pitchFamily="18" charset="0"/>
              </a:rPr>
              <a:t> We should also take the help of cross-validation to find out the optimal value of K in KNN. Start with the minimum value of k </a:t>
            </a:r>
            <a:r>
              <a:rPr lang="en-US" dirty="0" err="1">
                <a:latin typeface="Times New Roman" panose="02020603050405020304" pitchFamily="18" charset="0"/>
                <a:cs typeface="Times New Roman" panose="02020603050405020304" pitchFamily="18" charset="0"/>
              </a:rPr>
              <a:t>i.e</a:t>
            </a:r>
            <a:r>
              <a:rPr lang="en-US" dirty="0">
                <a:latin typeface="Times New Roman" panose="02020603050405020304" pitchFamily="18" charset="0"/>
                <a:cs typeface="Times New Roman" panose="02020603050405020304" pitchFamily="18" charset="0"/>
              </a:rPr>
              <a:t>, K=1, and run cross-validation, measure the accuracy, and keep repeating till the results become consistent. </a:t>
            </a:r>
          </a:p>
          <a:p>
            <a:pPr lvl="2" algn="just"/>
            <a:r>
              <a:rPr lang="en-US" dirty="0">
                <a:latin typeface="Times New Roman" panose="02020603050405020304" pitchFamily="18" charset="0"/>
                <a:cs typeface="Times New Roman" panose="02020603050405020304" pitchFamily="18" charset="0"/>
              </a:rPr>
              <a:t>As the value of K increases, the error usually goes down after each one-step increase in K, then stabilizes, and then raises again. Finally, pick the optimum K at the beginning of the stable zone. This technique is also known as the Elbow Method.</a:t>
            </a:r>
          </a:p>
        </p:txBody>
      </p:sp>
    </p:spTree>
    <p:extLst>
      <p:ext uri="{BB962C8B-B14F-4D97-AF65-F5344CB8AC3E}">
        <p14:creationId xmlns:p14="http://schemas.microsoft.com/office/powerpoint/2010/main" val="466795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EFFD6F-6710-C4CC-4C74-0E49D9DA7EB3}"/>
              </a:ext>
            </a:extLst>
          </p:cNvPr>
          <p:cNvPicPr>
            <a:picLocks noChangeAspect="1"/>
          </p:cNvPicPr>
          <p:nvPr/>
        </p:nvPicPr>
        <p:blipFill>
          <a:blip r:embed="rId3"/>
          <a:stretch>
            <a:fillRect/>
          </a:stretch>
        </p:blipFill>
        <p:spPr>
          <a:xfrm>
            <a:off x="671804" y="589845"/>
            <a:ext cx="9060025" cy="3718882"/>
          </a:xfrm>
          <a:prstGeom prst="rect">
            <a:avLst/>
          </a:prstGeom>
        </p:spPr>
      </p:pic>
      <p:sp>
        <p:nvSpPr>
          <p:cNvPr id="7" name="TextBox 6">
            <a:extLst>
              <a:ext uri="{FF2B5EF4-FFF2-40B4-BE49-F238E27FC236}">
                <a16:creationId xmlns:a16="http://schemas.microsoft.com/office/drawing/2014/main" id="{E8DC8AF5-6924-F199-F723-EA07B92737EF}"/>
              </a:ext>
            </a:extLst>
          </p:cNvPr>
          <p:cNvSpPr txBox="1"/>
          <p:nvPr/>
        </p:nvSpPr>
        <p:spPr>
          <a:xfrm>
            <a:off x="886408" y="4581331"/>
            <a:ext cx="9237306" cy="923330"/>
          </a:xfrm>
          <a:prstGeom prst="rect">
            <a:avLst/>
          </a:prstGeom>
          <a:noFill/>
        </p:spPr>
        <p:txBody>
          <a:bodyPr wrap="square" rtlCol="0">
            <a:spAutoFit/>
          </a:bodyPr>
          <a:lstStyle/>
          <a:p>
            <a:pPr algn="just"/>
            <a:r>
              <a:rPr lang="en-US" b="1" i="0" dirty="0">
                <a:effectLst/>
                <a:latin typeface="Times New Roman" panose="02020603050405020304" pitchFamily="18" charset="0"/>
                <a:cs typeface="Times New Roman" panose="02020603050405020304" pitchFamily="18" charset="0"/>
              </a:rPr>
              <a:t>3. Domain Knowledge:</a:t>
            </a:r>
          </a:p>
          <a:p>
            <a:pPr algn="just"/>
            <a:r>
              <a:rPr lang="en-US" b="1" dirty="0">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 Sometimes with the help of domain knowledge for a particular use case we are able to find the optimum value of K (K should be an odd number).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7271737"/>
      </p:ext>
    </p:extLst>
  </p:cSld>
  <p:clrMapOvr>
    <a:masterClrMapping/>
  </p:clrMapOvr>
  <p:extLst>
    <p:ext uri="{6950BFC3-D8DA-4A85-94F7-54DA5524770B}">
      <p188:commentRel xmlns:p188="http://schemas.microsoft.com/office/powerpoint/2018/8/main" r:id="rId2"/>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F2EEF-5E9D-3EEF-D87C-D57BF782A949}"/>
              </a:ext>
            </a:extLst>
          </p:cNvPr>
          <p:cNvSpPr>
            <a:spLocks noGrp="1"/>
          </p:cNvSpPr>
          <p:nvPr>
            <p:ph type="title"/>
          </p:nvPr>
        </p:nvSpPr>
        <p:spPr/>
        <p:txBody>
          <a:bodyPr>
            <a:normAutofit/>
          </a:bodyPr>
          <a:lstStyle/>
          <a:p>
            <a:r>
              <a:rPr lang="en-US" b="1" i="0" dirty="0">
                <a:effectLst/>
                <a:latin typeface="Times New Roman" panose="02020603050405020304" pitchFamily="18" charset="0"/>
                <a:cs typeface="Times New Roman" panose="02020603050405020304" pitchFamily="18" charset="0"/>
              </a:rPr>
              <a:t>How to handle categorical variables in the KNN Algorithm</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98E8F16-D523-8A64-91F5-2C1CFBCAE1B7}"/>
              </a:ext>
            </a:extLst>
          </p:cNvPr>
          <p:cNvSpPr>
            <a:spLocks noGrp="1"/>
          </p:cNvSpPr>
          <p:nvPr>
            <p:ph idx="1"/>
          </p:nvPr>
        </p:nvSpPr>
        <p:spPr/>
        <p:txBody>
          <a:bodyPr/>
          <a:lstStyle/>
          <a:p>
            <a:pPr algn="just"/>
            <a:r>
              <a:rPr lang="en-US" b="0" i="0" dirty="0">
                <a:effectLst/>
                <a:latin typeface="Times New Roman" panose="02020603050405020304" pitchFamily="18" charset="0"/>
                <a:cs typeface="Times New Roman" panose="02020603050405020304" pitchFamily="18" charset="0"/>
              </a:rPr>
              <a:t>To handle the categorical variables we have to create </a:t>
            </a:r>
            <a:r>
              <a:rPr lang="en-US" b="1" i="0" dirty="0">
                <a:effectLst/>
                <a:latin typeface="Times New Roman" panose="02020603050405020304" pitchFamily="18" charset="0"/>
                <a:cs typeface="Times New Roman" panose="02020603050405020304" pitchFamily="18" charset="0"/>
              </a:rPr>
              <a:t>dummy variables</a:t>
            </a:r>
            <a:r>
              <a:rPr lang="en-US" b="0" i="0" dirty="0">
                <a:effectLst/>
                <a:latin typeface="Times New Roman" panose="02020603050405020304" pitchFamily="18" charset="0"/>
                <a:cs typeface="Times New Roman" panose="02020603050405020304" pitchFamily="18" charset="0"/>
              </a:rPr>
              <a:t> out of a categorical variable and include them instead of the original categorical variable. Unlike regression, create k dummies instead of (k-1).</a:t>
            </a:r>
          </a:p>
          <a:p>
            <a:pPr algn="just"/>
            <a:r>
              <a:rPr lang="en-US" b="1" i="0" dirty="0">
                <a:effectLst/>
                <a:latin typeface="Times New Roman" panose="02020603050405020304" pitchFamily="18" charset="0"/>
                <a:cs typeface="Times New Roman" panose="02020603050405020304" pitchFamily="18" charset="0"/>
              </a:rPr>
              <a:t>For example,</a:t>
            </a:r>
            <a:r>
              <a:rPr lang="en-US" b="0" i="0" dirty="0">
                <a:effectLst/>
                <a:latin typeface="Times New Roman" panose="02020603050405020304" pitchFamily="18" charset="0"/>
                <a:cs typeface="Times New Roman" panose="02020603050405020304" pitchFamily="18" charset="0"/>
              </a:rPr>
              <a:t> a categorical variable named </a:t>
            </a:r>
            <a:r>
              <a:rPr lang="en-US" b="1" i="0" dirty="0">
                <a:effectLst/>
                <a:latin typeface="Times New Roman" panose="02020603050405020304" pitchFamily="18" charset="0"/>
                <a:cs typeface="Times New Roman" panose="02020603050405020304" pitchFamily="18" charset="0"/>
              </a:rPr>
              <a:t>“Degree”</a:t>
            </a:r>
            <a:r>
              <a:rPr lang="en-US" b="0" i="0" dirty="0">
                <a:effectLst/>
                <a:latin typeface="Times New Roman" panose="02020603050405020304" pitchFamily="18" charset="0"/>
                <a:cs typeface="Times New Roman" panose="02020603050405020304" pitchFamily="18" charset="0"/>
              </a:rPr>
              <a:t> has 5 unique levels or categories. So we will create 5 dummy variables. Each dummy variable has 1 against its degree and else 0.</a:t>
            </a:r>
          </a:p>
          <a:p>
            <a:pPr marL="0" indent="0">
              <a:buNone/>
            </a:pP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6576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7705D-7EC3-56B8-F0EB-9AB0FEE8A08E}"/>
              </a:ext>
            </a:extLst>
          </p:cNvPr>
          <p:cNvSpPr>
            <a:spLocks noGrp="1"/>
          </p:cNvSpPr>
          <p:nvPr>
            <p:ph type="title"/>
          </p:nvPr>
        </p:nvSpPr>
        <p:spPr/>
        <p:txBody>
          <a:bodyPr/>
          <a:lstStyle/>
          <a:p>
            <a:r>
              <a:rPr lang="en-US" b="1" i="0" dirty="0">
                <a:effectLst/>
                <a:latin typeface="Times New Roman" panose="02020603050405020304" pitchFamily="18" charset="0"/>
                <a:cs typeface="Times New Roman" panose="02020603050405020304" pitchFamily="18" charset="0"/>
              </a:rPr>
              <a:t>KNN Algorithm relate to the Bias-Variance tradeoff</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4C73912-1F9E-D864-083F-00FD645F5845}"/>
              </a:ext>
            </a:extLst>
          </p:cNvPr>
          <p:cNvSpPr>
            <a:spLocks noGrp="1"/>
          </p:cNvSpPr>
          <p:nvPr>
            <p:ph idx="1"/>
          </p:nvPr>
        </p:nvSpPr>
        <p:spPr/>
        <p:txBody>
          <a:bodyPr>
            <a:normAutofit lnSpcReduction="10000"/>
          </a:bodyPr>
          <a:lstStyle/>
          <a:p>
            <a:pPr marL="0" indent="0" algn="just">
              <a:buNone/>
            </a:pPr>
            <a:r>
              <a:rPr lang="en-US" b="1" i="0" dirty="0">
                <a:effectLst/>
                <a:latin typeface="Times New Roman" panose="02020603050405020304" pitchFamily="18" charset="0"/>
                <a:cs typeface="Times New Roman" panose="02020603050405020304" pitchFamily="18" charset="0"/>
              </a:rPr>
              <a:t>Problem with having too small K:</a:t>
            </a:r>
            <a:endParaRPr lang="en-US" b="0" i="0" dirty="0">
              <a:effectLst/>
              <a:latin typeface="Times New Roman" panose="02020603050405020304" pitchFamily="18" charset="0"/>
              <a:cs typeface="Times New Roman" panose="02020603050405020304" pitchFamily="18" charset="0"/>
            </a:endParaRPr>
          </a:p>
          <a:p>
            <a:pPr lvl="1" algn="just"/>
            <a:r>
              <a:rPr lang="en-US" b="0" i="0" dirty="0">
                <a:effectLst/>
                <a:latin typeface="Times New Roman" panose="02020603050405020304" pitchFamily="18" charset="0"/>
                <a:cs typeface="Times New Roman" panose="02020603050405020304" pitchFamily="18" charset="0"/>
              </a:rPr>
              <a:t>The major concern associated with small values of K lies behind the fact that the smaller value causes noise to have a higher influence on the result which will also lead to a large variance in the predictions.</a:t>
            </a:r>
          </a:p>
          <a:p>
            <a:pPr marL="0" indent="0" algn="just">
              <a:buNone/>
            </a:pPr>
            <a:r>
              <a:rPr lang="en-US" b="1" i="0" dirty="0">
                <a:effectLst/>
                <a:latin typeface="Times New Roman" panose="02020603050405020304" pitchFamily="18" charset="0"/>
                <a:cs typeface="Times New Roman" panose="02020603050405020304" pitchFamily="18" charset="0"/>
              </a:rPr>
              <a:t>Problem with having too large K:</a:t>
            </a:r>
            <a:endParaRPr lang="en-US" b="0" i="0" dirty="0">
              <a:effectLst/>
              <a:latin typeface="Times New Roman" panose="02020603050405020304" pitchFamily="18" charset="0"/>
              <a:cs typeface="Times New Roman" panose="02020603050405020304" pitchFamily="18" charset="0"/>
            </a:endParaRPr>
          </a:p>
          <a:p>
            <a:pPr lvl="1" algn="just"/>
            <a:r>
              <a:rPr lang="en-US" b="0" i="0" dirty="0">
                <a:effectLst/>
                <a:latin typeface="Times New Roman" panose="02020603050405020304" pitchFamily="18" charset="0"/>
                <a:cs typeface="Times New Roman" panose="02020603050405020304" pitchFamily="18" charset="0"/>
              </a:rPr>
              <a:t>The larger the value of K, the higher is the accuracy. If K is too large, then our model is under-fitted. As a result, the error will go up again. So, to prevent your model from under-fitting it should retain the generalization capabilities otherwise there are fair chances that your model may perform well in the training data but drastically fail in the real data. The computational expense of the algorithm also increases if we choose the k very large.</a:t>
            </a:r>
          </a:p>
          <a:p>
            <a:pPr lvl="1" algn="just"/>
            <a:r>
              <a:rPr lang="en-US" b="0" i="0" dirty="0">
                <a:effectLst/>
                <a:latin typeface="Times New Roman" panose="02020603050405020304" pitchFamily="18" charset="0"/>
                <a:cs typeface="Times New Roman" panose="02020603050405020304" pitchFamily="18" charset="0"/>
              </a:rPr>
              <a:t>So, choosing k to a large value may lead to a model with a large bias(error).</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01580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51396-F483-3CCF-33B4-AC126AA301DC}"/>
              </a:ext>
            </a:extLst>
          </p:cNvPr>
          <p:cNvSpPr>
            <a:spLocks noGrp="1"/>
          </p:cNvSpPr>
          <p:nvPr>
            <p:ph type="title"/>
          </p:nvPr>
        </p:nvSpPr>
        <p:spPr/>
        <p:txBody>
          <a:bodyPr/>
          <a:lstStyle/>
          <a:p>
            <a:r>
              <a:rPr lang="en-US" b="1" i="0" dirty="0">
                <a:effectLst/>
                <a:latin typeface="Times New Roman" panose="02020603050405020304" pitchFamily="18" charset="0"/>
                <a:cs typeface="Times New Roman" panose="02020603050405020304" pitchFamily="18" charset="0"/>
              </a:rPr>
              <a:t>KNN Algorithm relate to the Bias-Variance tradeoff</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C7AC2C3-78E8-6141-4B04-09C640676617}"/>
              </a:ext>
            </a:extLst>
          </p:cNvPr>
          <p:cNvSpPr>
            <a:spLocks noGrp="1"/>
          </p:cNvSpPr>
          <p:nvPr>
            <p:ph idx="1"/>
          </p:nvPr>
        </p:nvSpPr>
        <p:spPr>
          <a:xfrm>
            <a:off x="680321" y="2336873"/>
            <a:ext cx="9613861" cy="1609976"/>
          </a:xfrm>
        </p:spPr>
        <p:txBody>
          <a:bodyPr/>
          <a:lstStyle/>
          <a:p>
            <a:pPr marL="0" indent="0" algn="just">
              <a:buNone/>
            </a:pPr>
            <a:r>
              <a:rPr lang="en-US" b="1" i="0" dirty="0">
                <a:effectLst/>
                <a:latin typeface="Times New Roman" panose="02020603050405020304" pitchFamily="18" charset="0"/>
                <a:cs typeface="Times New Roman" panose="02020603050405020304" pitchFamily="18" charset="0"/>
              </a:rPr>
              <a:t>The effects of k values on the bias and variance is explained below :</a:t>
            </a:r>
          </a:p>
          <a:p>
            <a:pPr lvl="1" algn="just"/>
            <a:r>
              <a:rPr lang="en-US" b="0" i="0" dirty="0">
                <a:effectLst/>
                <a:latin typeface="Times New Roman" panose="02020603050405020304" pitchFamily="18" charset="0"/>
                <a:cs typeface="Times New Roman" panose="02020603050405020304" pitchFamily="18" charset="0"/>
              </a:rPr>
              <a:t>As the value of k increases, the bias will be increases</a:t>
            </a:r>
          </a:p>
          <a:p>
            <a:pPr lvl="1" algn="just"/>
            <a:r>
              <a:rPr lang="en-US" b="0" i="0" dirty="0">
                <a:effectLst/>
                <a:latin typeface="Times New Roman" panose="02020603050405020304" pitchFamily="18" charset="0"/>
                <a:cs typeface="Times New Roman" panose="02020603050405020304" pitchFamily="18" charset="0"/>
              </a:rPr>
              <a:t>As the value of k decreases, the variance will increases</a:t>
            </a:r>
          </a:p>
          <a:p>
            <a:pPr lvl="1" algn="just"/>
            <a:r>
              <a:rPr lang="en-US" b="0" i="0" dirty="0">
                <a:effectLst/>
                <a:latin typeface="Times New Roman" panose="02020603050405020304" pitchFamily="18" charset="0"/>
                <a:cs typeface="Times New Roman" panose="02020603050405020304" pitchFamily="18" charset="0"/>
              </a:rPr>
              <a:t>With the increasing value of K, the boundary becomes smoother</a:t>
            </a:r>
          </a:p>
        </p:txBody>
      </p:sp>
      <p:pic>
        <p:nvPicPr>
          <p:cNvPr id="5" name="Picture 4">
            <a:extLst>
              <a:ext uri="{FF2B5EF4-FFF2-40B4-BE49-F238E27FC236}">
                <a16:creationId xmlns:a16="http://schemas.microsoft.com/office/drawing/2014/main" id="{A439DF13-1FBF-8809-ABDD-DCF38234757F}"/>
              </a:ext>
            </a:extLst>
          </p:cNvPr>
          <p:cNvPicPr>
            <a:picLocks noChangeAspect="1"/>
          </p:cNvPicPr>
          <p:nvPr/>
        </p:nvPicPr>
        <p:blipFill>
          <a:blip r:embed="rId2"/>
          <a:stretch>
            <a:fillRect/>
          </a:stretch>
        </p:blipFill>
        <p:spPr>
          <a:xfrm>
            <a:off x="1009078" y="3946849"/>
            <a:ext cx="3983464" cy="2574488"/>
          </a:xfrm>
          <a:prstGeom prst="rect">
            <a:avLst/>
          </a:prstGeom>
        </p:spPr>
      </p:pic>
      <p:sp>
        <p:nvSpPr>
          <p:cNvPr id="7" name="TextBox 6">
            <a:extLst>
              <a:ext uri="{FF2B5EF4-FFF2-40B4-BE49-F238E27FC236}">
                <a16:creationId xmlns:a16="http://schemas.microsoft.com/office/drawing/2014/main" id="{9EB33A15-CD7D-51DD-90D9-759A68DF2820}"/>
              </a:ext>
            </a:extLst>
          </p:cNvPr>
          <p:cNvSpPr txBox="1"/>
          <p:nvPr/>
        </p:nvSpPr>
        <p:spPr>
          <a:xfrm>
            <a:off x="5321299" y="4073447"/>
            <a:ext cx="4273421" cy="1754326"/>
          </a:xfrm>
          <a:prstGeom prst="rect">
            <a:avLst/>
          </a:prstGeom>
          <a:noFill/>
        </p:spPr>
        <p:txBody>
          <a:bodyPr wrap="square" rtlCol="0">
            <a:spAutoFit/>
          </a:bodyPr>
          <a:lstStyle/>
          <a:p>
            <a:pPr algn="just"/>
            <a:r>
              <a:rPr lang="en-US" b="0" i="0" dirty="0">
                <a:effectLst/>
                <a:latin typeface="Times New Roman" panose="02020603050405020304" pitchFamily="18" charset="0"/>
                <a:cs typeface="Times New Roman" panose="02020603050405020304" pitchFamily="18" charset="0"/>
              </a:rPr>
              <a:t>So, there is a tradeoff between </a:t>
            </a:r>
            <a:r>
              <a:rPr lang="en-US" b="1" i="0" dirty="0">
                <a:effectLst/>
                <a:latin typeface="Times New Roman" panose="02020603050405020304" pitchFamily="18" charset="0"/>
                <a:cs typeface="Times New Roman" panose="02020603050405020304" pitchFamily="18" charset="0"/>
              </a:rPr>
              <a:t>overfitting and underfitting</a:t>
            </a:r>
            <a:r>
              <a:rPr lang="en-US" b="0" i="0" dirty="0">
                <a:effectLst/>
                <a:latin typeface="Times New Roman" panose="02020603050405020304" pitchFamily="18" charset="0"/>
                <a:cs typeface="Times New Roman" panose="02020603050405020304" pitchFamily="18" charset="0"/>
              </a:rPr>
              <a:t> and you have to maintain a balance while choosing the value of K in KNN. Therefore,</a:t>
            </a:r>
            <a:r>
              <a:rPr lang="en-US" b="1" i="0" dirty="0">
                <a:effectLst/>
                <a:latin typeface="Times New Roman" panose="02020603050405020304" pitchFamily="18" charset="0"/>
                <a:cs typeface="Times New Roman" panose="02020603050405020304" pitchFamily="18" charset="0"/>
              </a:rPr>
              <a:t> K should not be too small or too large</a:t>
            </a:r>
            <a:r>
              <a:rPr lang="en-US" b="0" i="0" dirty="0">
                <a:effectLst/>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6378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A52DD-DDCA-8011-4270-76E4CDBB01C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KNN Algorithm - Lazy Learner</a:t>
            </a:r>
          </a:p>
        </p:txBody>
      </p:sp>
      <p:sp>
        <p:nvSpPr>
          <p:cNvPr id="3" name="Content Placeholder 2">
            <a:extLst>
              <a:ext uri="{FF2B5EF4-FFF2-40B4-BE49-F238E27FC236}">
                <a16:creationId xmlns:a16="http://schemas.microsoft.com/office/drawing/2014/main" id="{ACFC50D7-C0EC-DEA1-9977-2A55B71AB8DC}"/>
              </a:ext>
            </a:extLst>
          </p:cNvPr>
          <p:cNvSpPr>
            <a:spLocks noGrp="1"/>
          </p:cNvSpPr>
          <p:nvPr>
            <p:ph idx="1"/>
          </p:nvPr>
        </p:nvSpPr>
        <p:spPr/>
        <p:txBody>
          <a:bodyPr>
            <a:normAutofit/>
          </a:bodyPr>
          <a:lstStyle/>
          <a:p>
            <a:pPr algn="just"/>
            <a:r>
              <a:rPr lang="en-US" sz="2600" dirty="0">
                <a:latin typeface="Times New Roman" panose="02020603050405020304" pitchFamily="18" charset="0"/>
                <a:cs typeface="Times New Roman" panose="02020603050405020304" pitchFamily="18" charset="0"/>
              </a:rPr>
              <a:t>When the KNN algorithm gets the training data, it does not learn and make a model, it just stores the data. Instead of finding any discriminative function with the help of the training data, it follows instance-based learning and also uses the training data when it actually needs to do some prediction on the unseen datasets.</a:t>
            </a:r>
          </a:p>
          <a:p>
            <a:pPr algn="just"/>
            <a:r>
              <a:rPr lang="en-US" sz="2600" dirty="0">
                <a:latin typeface="Times New Roman" panose="02020603050405020304" pitchFamily="18" charset="0"/>
                <a:cs typeface="Times New Roman" panose="02020603050405020304" pitchFamily="18" charset="0"/>
              </a:rPr>
              <a:t> As a result, KNN does not immediately learn a model rather delays the learning thereby being referred to as Lazy Learner</a:t>
            </a:r>
          </a:p>
        </p:txBody>
      </p:sp>
    </p:spTree>
    <p:extLst>
      <p:ext uri="{BB962C8B-B14F-4D97-AF65-F5344CB8AC3E}">
        <p14:creationId xmlns:p14="http://schemas.microsoft.com/office/powerpoint/2010/main" val="41235011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40D11-799B-0FB9-1D7A-ED433AC69BCC}"/>
              </a:ext>
            </a:extLst>
          </p:cNvPr>
          <p:cNvSpPr>
            <a:spLocks noGrp="1"/>
          </p:cNvSpPr>
          <p:nvPr>
            <p:ph type="title"/>
          </p:nvPr>
        </p:nvSpPr>
        <p:spPr/>
        <p:txBody>
          <a:bodyPr>
            <a:normAutofit/>
          </a:bodyPr>
          <a:lstStyle/>
          <a:p>
            <a:r>
              <a:rPr lang="en-US" b="1" i="0" dirty="0">
                <a:effectLst/>
                <a:latin typeface="Times New Roman" panose="02020603050405020304" pitchFamily="18" charset="0"/>
                <a:cs typeface="Times New Roman" panose="02020603050405020304" pitchFamily="18" charset="0"/>
              </a:rPr>
              <a:t>The KNN algorithm does more computation on test time rather than train time</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52626F3-AEB8-57F3-541F-13B3B9F722D6}"/>
              </a:ext>
            </a:extLst>
          </p:cNvPr>
          <p:cNvSpPr>
            <a:spLocks noGrp="1"/>
          </p:cNvSpPr>
          <p:nvPr>
            <p:ph idx="1"/>
          </p:nvPr>
        </p:nvSpPr>
        <p:spPr/>
        <p:txBody>
          <a:bodyPr>
            <a:normAutofit/>
          </a:bodyPr>
          <a:lstStyle/>
          <a:p>
            <a:pPr algn="just"/>
            <a:r>
              <a:rPr lang="en-US" sz="2800" b="0" i="0" dirty="0">
                <a:effectLst/>
                <a:latin typeface="Times New Roman" panose="02020603050405020304" pitchFamily="18" charset="0"/>
                <a:cs typeface="Times New Roman" panose="02020603050405020304" pitchFamily="18" charset="0"/>
              </a:rPr>
              <a:t>The basic idea behind the </a:t>
            </a:r>
            <a:r>
              <a:rPr lang="en-US" sz="2800" b="0" i="0" dirty="0" err="1">
                <a:effectLst/>
                <a:latin typeface="Times New Roman" panose="02020603050405020304" pitchFamily="18" charset="0"/>
                <a:cs typeface="Times New Roman" panose="02020603050405020304" pitchFamily="18" charset="0"/>
              </a:rPr>
              <a:t>kNN</a:t>
            </a:r>
            <a:r>
              <a:rPr lang="en-US" sz="2800" b="0" i="0" dirty="0">
                <a:effectLst/>
                <a:latin typeface="Times New Roman" panose="02020603050405020304" pitchFamily="18" charset="0"/>
                <a:cs typeface="Times New Roman" panose="02020603050405020304" pitchFamily="18" charset="0"/>
              </a:rPr>
              <a:t> algorithm is to determine a k-long list of samples that are close to a sample that we want to classify. Therefore, the training phase is basically storing a training set, whereas during the prediction stage the algorithm looks for k-</a:t>
            </a:r>
            <a:r>
              <a:rPr lang="en-US" sz="2800" b="0" i="0" dirty="0" err="1">
                <a:effectLst/>
                <a:latin typeface="Times New Roman" panose="02020603050405020304" pitchFamily="18" charset="0"/>
                <a:cs typeface="Times New Roman" panose="02020603050405020304" pitchFamily="18" charset="0"/>
              </a:rPr>
              <a:t>neighbours</a:t>
            </a:r>
            <a:r>
              <a:rPr lang="en-US" sz="2800" b="0" i="0" dirty="0">
                <a:effectLst/>
                <a:latin typeface="Times New Roman" panose="02020603050405020304" pitchFamily="18" charset="0"/>
                <a:cs typeface="Times New Roman" panose="02020603050405020304" pitchFamily="18" charset="0"/>
              </a:rPr>
              <a:t> using that stored data. Moreover, KNN does not learn anything from the training dataset as well.</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26291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47DA-769F-CEF4-5237-2D6863B00584}"/>
              </a:ext>
            </a:extLst>
          </p:cNvPr>
          <p:cNvSpPr>
            <a:spLocks noGrp="1"/>
          </p:cNvSpPr>
          <p:nvPr>
            <p:ph type="title"/>
          </p:nvPr>
        </p:nvSpPr>
        <p:spPr/>
        <p:txBody>
          <a:bodyPr>
            <a:normAutofit/>
          </a:bodyPr>
          <a:lstStyle/>
          <a:p>
            <a:r>
              <a:rPr lang="en-US" sz="3000" b="1" i="0" dirty="0">
                <a:effectLst/>
                <a:latin typeface="Times New Roman" panose="02020603050405020304" pitchFamily="18" charset="0"/>
                <a:cs typeface="Times New Roman" panose="02020603050405020304" pitchFamily="18" charset="0"/>
              </a:rPr>
              <a:t>What are the things which should be kept in our mind while choosing the value of k in the KNN Algorithm</a:t>
            </a:r>
            <a:endParaRPr lang="en-US" sz="3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2E017B8-9B58-240A-F920-099756CEB540}"/>
              </a:ext>
            </a:extLst>
          </p:cNvPr>
          <p:cNvSpPr>
            <a:spLocks noGrp="1"/>
          </p:cNvSpPr>
          <p:nvPr>
            <p:ph idx="1"/>
          </p:nvPr>
        </p:nvSpPr>
        <p:spPr/>
        <p:txBody>
          <a:bodyPr>
            <a:normAutofit/>
          </a:bodyPr>
          <a:lstStyle/>
          <a:p>
            <a:pPr marL="0" indent="0" algn="just">
              <a:buNone/>
            </a:pPr>
            <a:r>
              <a:rPr lang="en-US" b="0" i="0" dirty="0">
                <a:effectLst/>
                <a:latin typeface="Times New Roman" panose="02020603050405020304" pitchFamily="18" charset="0"/>
                <a:cs typeface="Times New Roman" panose="02020603050405020304" pitchFamily="18" charset="0"/>
              </a:rPr>
              <a:t>If K is small, then results might not be reliable because the noise will have a higher influence on the result. If K is large, then there will be a lot of processing to be done which may adversely impact the performance of the algorithm.</a:t>
            </a:r>
          </a:p>
          <a:p>
            <a:pPr marL="0" indent="0" algn="just">
              <a:buNone/>
            </a:pPr>
            <a:r>
              <a:rPr lang="en-US" b="1" i="0" dirty="0">
                <a:effectLst/>
                <a:latin typeface="Times New Roman" panose="02020603050405020304" pitchFamily="18" charset="0"/>
                <a:cs typeface="Times New Roman" panose="02020603050405020304" pitchFamily="18" charset="0"/>
              </a:rPr>
              <a:t>So, the following things must be considered while choosing the value of K:</a:t>
            </a:r>
            <a:endParaRPr lang="en-US" b="0" i="0" dirty="0">
              <a:effectLst/>
              <a:latin typeface="Times New Roman" panose="02020603050405020304" pitchFamily="18" charset="0"/>
              <a:cs typeface="Times New Roman" panose="02020603050405020304" pitchFamily="18" charset="0"/>
            </a:endParaRPr>
          </a:p>
          <a:p>
            <a:pPr lvl="1" algn="just"/>
            <a:r>
              <a:rPr lang="en-US" b="0" i="0" dirty="0">
                <a:effectLst/>
                <a:latin typeface="Times New Roman" panose="02020603050405020304" pitchFamily="18" charset="0"/>
                <a:cs typeface="Times New Roman" panose="02020603050405020304" pitchFamily="18" charset="0"/>
              </a:rPr>
              <a:t>K should be the square root of n (number of data points in the training dataset).</a:t>
            </a:r>
          </a:p>
          <a:p>
            <a:pPr lvl="1" algn="just"/>
            <a:r>
              <a:rPr lang="en-US" b="0" i="0" dirty="0">
                <a:effectLst/>
                <a:latin typeface="Times New Roman" panose="02020603050405020304" pitchFamily="18" charset="0"/>
                <a:cs typeface="Times New Roman" panose="02020603050405020304" pitchFamily="18" charset="0"/>
              </a:rPr>
              <a:t>K should be chosen as the odd so that there are no ties. If the square root is even, then add or subtract 1 to it.</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37867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8A0A0-CA89-40D3-5346-7B5279A13701}"/>
              </a:ext>
            </a:extLst>
          </p:cNvPr>
          <p:cNvSpPr>
            <a:spLocks noGrp="1"/>
          </p:cNvSpPr>
          <p:nvPr>
            <p:ph type="title"/>
          </p:nvPr>
        </p:nvSpPr>
        <p:spPr/>
        <p:txBody>
          <a:bodyPr/>
          <a:lstStyle/>
          <a:p>
            <a:r>
              <a:rPr lang="en-US" b="1" dirty="0">
                <a:solidFill>
                  <a:srgbClr val="D1D5DB"/>
                </a:solidFill>
                <a:latin typeface="Times New Roman" panose="02020603050405020304" pitchFamily="18" charset="0"/>
                <a:cs typeface="Times New Roman" panose="02020603050405020304" pitchFamily="18" charset="0"/>
              </a:rPr>
              <a:t>S</a:t>
            </a:r>
            <a:r>
              <a:rPr lang="en-US" b="1" i="0" dirty="0">
                <a:solidFill>
                  <a:srgbClr val="D1D5DB"/>
                </a:solidFill>
                <a:effectLst/>
                <a:latin typeface="Times New Roman" panose="02020603050405020304" pitchFamily="18" charset="0"/>
                <a:cs typeface="Times New Roman" panose="02020603050405020304" pitchFamily="18" charset="0"/>
              </a:rPr>
              <a:t>tep-by-Step explanation of the mathematical process behind K-NN:</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62524D4-1AC4-B474-5975-F48DF2CD2E64}"/>
              </a:ext>
            </a:extLst>
          </p:cNvPr>
          <p:cNvSpPr>
            <a:spLocks noGrp="1"/>
          </p:cNvSpPr>
          <p:nvPr>
            <p:ph idx="1"/>
          </p:nvPr>
        </p:nvSpPr>
        <p:spPr>
          <a:xfrm>
            <a:off x="680321" y="2336872"/>
            <a:ext cx="9613861" cy="4371837"/>
          </a:xfrm>
        </p:spPr>
        <p:txBody>
          <a:bodyPr>
            <a:normAutofit/>
          </a:bodyPr>
          <a:lstStyle/>
          <a:p>
            <a:pPr algn="l">
              <a:buFont typeface="+mj-lt"/>
              <a:buAutoNum type="arabicPeriod"/>
            </a:pPr>
            <a:r>
              <a:rPr lang="en-US" sz="2000" b="1" i="0" dirty="0">
                <a:solidFill>
                  <a:srgbClr val="D1D5DB"/>
                </a:solidFill>
                <a:effectLst/>
                <a:latin typeface="Times New Roman" panose="02020603050405020304" pitchFamily="18" charset="0"/>
                <a:cs typeface="Times New Roman" panose="02020603050405020304" pitchFamily="18" charset="0"/>
              </a:rPr>
              <a:t>Define a distance metric</a:t>
            </a:r>
            <a:r>
              <a:rPr lang="en-US" sz="2000" b="0" i="0" dirty="0">
                <a:solidFill>
                  <a:srgbClr val="D1D5DB"/>
                </a:solidFill>
                <a:effectLst/>
                <a:latin typeface="Times New Roman" panose="02020603050405020304" pitchFamily="18" charset="0"/>
                <a:cs typeface="Times New Roman" panose="02020603050405020304" pitchFamily="18" charset="0"/>
              </a:rPr>
              <a:t>: </a:t>
            </a:r>
          </a:p>
          <a:p>
            <a:pPr marL="457200" lvl="1" indent="0">
              <a:buNone/>
            </a:pPr>
            <a:r>
              <a:rPr lang="en-US" sz="1800" b="0" i="0" dirty="0">
                <a:solidFill>
                  <a:srgbClr val="D1D5DB"/>
                </a:solidFill>
                <a:effectLst/>
                <a:latin typeface="Times New Roman" panose="02020603050405020304" pitchFamily="18" charset="0"/>
                <a:cs typeface="Times New Roman" panose="02020603050405020304" pitchFamily="18" charset="0"/>
              </a:rPr>
              <a:t>The first step in K-NN is to choose a distance metric. The most commonly used distance metrics are Euclidean distance and Manhattan distance. The choice of distance metric depends on the nature of the data.</a:t>
            </a:r>
          </a:p>
          <a:p>
            <a:pPr algn="l">
              <a:buFont typeface="+mj-lt"/>
              <a:buAutoNum type="arabicPeriod"/>
            </a:pPr>
            <a:r>
              <a:rPr lang="en-US" sz="2000" b="1" i="0" dirty="0">
                <a:solidFill>
                  <a:srgbClr val="D1D5DB"/>
                </a:solidFill>
                <a:effectLst/>
                <a:latin typeface="Times New Roman" panose="02020603050405020304" pitchFamily="18" charset="0"/>
                <a:cs typeface="Times New Roman" panose="02020603050405020304" pitchFamily="18" charset="0"/>
              </a:rPr>
              <a:t>Calculate the distance between the new sample and all training examples</a:t>
            </a:r>
            <a:r>
              <a:rPr lang="en-US" sz="2000" b="0" i="0" dirty="0">
                <a:solidFill>
                  <a:srgbClr val="D1D5DB"/>
                </a:solidFill>
                <a:effectLst/>
                <a:latin typeface="Times New Roman" panose="02020603050405020304" pitchFamily="18" charset="0"/>
                <a:cs typeface="Times New Roman" panose="02020603050405020304" pitchFamily="18" charset="0"/>
              </a:rPr>
              <a:t>: </a:t>
            </a:r>
          </a:p>
          <a:p>
            <a:pPr marL="457200" lvl="1" indent="0">
              <a:buNone/>
            </a:pPr>
            <a:r>
              <a:rPr lang="en-US" sz="1800" b="0" i="0" dirty="0">
                <a:solidFill>
                  <a:srgbClr val="D1D5DB"/>
                </a:solidFill>
                <a:effectLst/>
                <a:latin typeface="Times New Roman" panose="02020603050405020304" pitchFamily="18" charset="0"/>
                <a:cs typeface="Times New Roman" panose="02020603050405020304" pitchFamily="18" charset="0"/>
              </a:rPr>
              <a:t>The next step is to calculate the distance between the new sample and all the training examples using the chosen distance metric.</a:t>
            </a:r>
          </a:p>
          <a:p>
            <a:pPr algn="l">
              <a:buFont typeface="+mj-lt"/>
              <a:buAutoNum type="arabicPeriod"/>
            </a:pPr>
            <a:r>
              <a:rPr lang="en-US" sz="2000" b="1" i="0" dirty="0">
                <a:solidFill>
                  <a:srgbClr val="D1D5DB"/>
                </a:solidFill>
                <a:effectLst/>
                <a:latin typeface="Times New Roman" panose="02020603050405020304" pitchFamily="18" charset="0"/>
                <a:cs typeface="Times New Roman" panose="02020603050405020304" pitchFamily="18" charset="0"/>
              </a:rPr>
              <a:t>Select the k nearest neighbors</a:t>
            </a:r>
            <a:r>
              <a:rPr lang="en-US" sz="2000" b="0" i="0" dirty="0">
                <a:solidFill>
                  <a:srgbClr val="D1D5DB"/>
                </a:solidFill>
                <a:effectLst/>
                <a:latin typeface="Times New Roman" panose="02020603050405020304" pitchFamily="18" charset="0"/>
                <a:cs typeface="Times New Roman" panose="02020603050405020304" pitchFamily="18" charset="0"/>
              </a:rPr>
              <a:t>: </a:t>
            </a:r>
          </a:p>
          <a:p>
            <a:pPr marL="457200" lvl="1" indent="0">
              <a:buNone/>
            </a:pPr>
            <a:r>
              <a:rPr lang="en-US" sz="1800" b="0" i="0" dirty="0">
                <a:solidFill>
                  <a:srgbClr val="D1D5DB"/>
                </a:solidFill>
                <a:effectLst/>
                <a:latin typeface="Times New Roman" panose="02020603050405020304" pitchFamily="18" charset="0"/>
                <a:cs typeface="Times New Roman" panose="02020603050405020304" pitchFamily="18" charset="0"/>
              </a:rPr>
              <a:t>After calculating the distances, we sort the distances in ascending order and select the k training examples that are closest to the new sample.</a:t>
            </a:r>
          </a:p>
          <a:p>
            <a:pPr algn="l">
              <a:buFont typeface="+mj-lt"/>
              <a:buAutoNum type="arabicPeriod"/>
            </a:pPr>
            <a:r>
              <a:rPr lang="en-US" sz="2000" b="1" i="0" dirty="0">
                <a:solidFill>
                  <a:srgbClr val="D1D5DB"/>
                </a:solidFill>
                <a:effectLst/>
                <a:latin typeface="Times New Roman" panose="02020603050405020304" pitchFamily="18" charset="0"/>
                <a:cs typeface="Times New Roman" panose="02020603050405020304" pitchFamily="18" charset="0"/>
              </a:rPr>
              <a:t>Predict the class</a:t>
            </a:r>
            <a:r>
              <a:rPr lang="en-US" sz="2000" b="0" i="0" dirty="0">
                <a:solidFill>
                  <a:srgbClr val="D1D5DB"/>
                </a:solidFill>
                <a:effectLst/>
                <a:latin typeface="Times New Roman" panose="02020603050405020304" pitchFamily="18" charset="0"/>
                <a:cs typeface="Times New Roman" panose="02020603050405020304" pitchFamily="18" charset="0"/>
              </a:rPr>
              <a:t>: </a:t>
            </a:r>
          </a:p>
          <a:p>
            <a:pPr marL="457200" lvl="1" indent="0">
              <a:buNone/>
            </a:pPr>
            <a:r>
              <a:rPr lang="en-US" sz="1800" b="0" i="0" dirty="0">
                <a:solidFill>
                  <a:srgbClr val="D1D5DB"/>
                </a:solidFill>
                <a:effectLst/>
                <a:latin typeface="Times New Roman" panose="02020603050405020304" pitchFamily="18" charset="0"/>
                <a:cs typeface="Times New Roman" panose="02020603050405020304" pitchFamily="18" charset="0"/>
              </a:rPr>
              <a:t>The final step is to predict the class of the new sample based on the majority class among the k nearest neighbors. In case of a tie, the class can be decided randomly or based on some other criterion.</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23492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CCBDB-8511-0C9D-1746-D86CF074C6A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KNN – Distance metrices</a:t>
            </a:r>
          </a:p>
        </p:txBody>
      </p:sp>
      <p:sp>
        <p:nvSpPr>
          <p:cNvPr id="3" name="Content Placeholder 2">
            <a:extLst>
              <a:ext uri="{FF2B5EF4-FFF2-40B4-BE49-F238E27FC236}">
                <a16:creationId xmlns:a16="http://schemas.microsoft.com/office/drawing/2014/main" id="{AF572F45-4CF9-A99D-9719-5B023D4D9252}"/>
              </a:ext>
            </a:extLst>
          </p:cNvPr>
          <p:cNvSpPr>
            <a:spLocks noGrp="1"/>
          </p:cNvSpPr>
          <p:nvPr>
            <p:ph idx="1"/>
          </p:nvPr>
        </p:nvSpPr>
        <p:spPr/>
        <p:txBody>
          <a:bodyPr>
            <a:normAutofit fontScale="85000" lnSpcReduction="20000"/>
          </a:bodyPr>
          <a:lstStyle/>
          <a:p>
            <a:pPr algn="just">
              <a:buFont typeface="+mj-lt"/>
              <a:buAutoNum type="arabicPeriod"/>
            </a:pPr>
            <a:r>
              <a:rPr lang="en-US" b="1" i="0" dirty="0">
                <a:solidFill>
                  <a:srgbClr val="D1D5DB"/>
                </a:solidFill>
                <a:effectLst/>
                <a:latin typeface="Times New Roman" panose="02020603050405020304" pitchFamily="18" charset="0"/>
                <a:cs typeface="Times New Roman" panose="02020603050405020304" pitchFamily="18" charset="0"/>
              </a:rPr>
              <a:t>Euclidean distance</a:t>
            </a:r>
            <a:r>
              <a:rPr lang="en-US" b="0" i="0" dirty="0">
                <a:solidFill>
                  <a:srgbClr val="D1D5DB"/>
                </a:solidFill>
                <a:effectLst/>
                <a:latin typeface="Times New Roman" panose="02020603050405020304" pitchFamily="18" charset="0"/>
                <a:cs typeface="Times New Roman" panose="02020603050405020304" pitchFamily="18" charset="0"/>
              </a:rPr>
              <a:t>: </a:t>
            </a:r>
          </a:p>
          <a:p>
            <a:pPr marL="457200" lvl="1" indent="0" algn="just">
              <a:buNone/>
            </a:pPr>
            <a:r>
              <a:rPr lang="en-US" b="0" i="0" dirty="0">
                <a:solidFill>
                  <a:srgbClr val="D1D5DB"/>
                </a:solidFill>
                <a:effectLst/>
                <a:latin typeface="Times New Roman" panose="02020603050405020304" pitchFamily="18" charset="0"/>
                <a:cs typeface="Times New Roman" panose="02020603050405020304" pitchFamily="18" charset="0"/>
              </a:rPr>
              <a:t>This is the most commonly used distance metric in KNN. It is based on the Pythagorean theorem and calculates the straight-line distance between two points in a multi-dimensional space.</a:t>
            </a:r>
          </a:p>
          <a:p>
            <a:pPr algn="just">
              <a:buFont typeface="+mj-lt"/>
              <a:buAutoNum type="arabicPeriod"/>
            </a:pPr>
            <a:r>
              <a:rPr lang="en-US" b="1" i="0" dirty="0">
                <a:solidFill>
                  <a:srgbClr val="D1D5DB"/>
                </a:solidFill>
                <a:effectLst/>
                <a:latin typeface="Times New Roman" panose="02020603050405020304" pitchFamily="18" charset="0"/>
                <a:cs typeface="Times New Roman" panose="02020603050405020304" pitchFamily="18" charset="0"/>
              </a:rPr>
              <a:t>Manhattan distance:</a:t>
            </a:r>
          </a:p>
          <a:p>
            <a:pPr marL="457200" lvl="1" indent="0" algn="just">
              <a:buNone/>
            </a:pPr>
            <a:r>
              <a:rPr lang="en-US" b="1" i="0" dirty="0">
                <a:solidFill>
                  <a:srgbClr val="D1D5DB"/>
                </a:solidFill>
                <a:effectLst/>
                <a:latin typeface="Times New Roman" panose="02020603050405020304" pitchFamily="18" charset="0"/>
                <a:cs typeface="Times New Roman" panose="02020603050405020304" pitchFamily="18" charset="0"/>
              </a:rPr>
              <a:t> </a:t>
            </a:r>
            <a:r>
              <a:rPr lang="en-US" b="0" i="0" dirty="0">
                <a:solidFill>
                  <a:srgbClr val="D1D5DB"/>
                </a:solidFill>
                <a:effectLst/>
                <a:latin typeface="Times New Roman" panose="02020603050405020304" pitchFamily="18" charset="0"/>
                <a:cs typeface="Times New Roman" panose="02020603050405020304" pitchFamily="18" charset="0"/>
              </a:rPr>
              <a:t>Also known as the "taxi-cab" distance, this metric calculates the sum of the absolute differences between the coordinates of two points in a multi-dimensional space. It is best used when the data points have different scales.</a:t>
            </a:r>
          </a:p>
          <a:p>
            <a:pPr algn="just">
              <a:buFont typeface="+mj-lt"/>
              <a:buAutoNum type="arabicPeriod"/>
            </a:pPr>
            <a:r>
              <a:rPr lang="en-US" b="1" i="0" dirty="0" err="1">
                <a:solidFill>
                  <a:srgbClr val="D1D5DB"/>
                </a:solidFill>
                <a:effectLst/>
                <a:latin typeface="Times New Roman" panose="02020603050405020304" pitchFamily="18" charset="0"/>
                <a:cs typeface="Times New Roman" panose="02020603050405020304" pitchFamily="18" charset="0"/>
              </a:rPr>
              <a:t>Minkowski</a:t>
            </a:r>
            <a:r>
              <a:rPr lang="en-US" b="1" i="0" dirty="0">
                <a:solidFill>
                  <a:srgbClr val="D1D5DB"/>
                </a:solidFill>
                <a:effectLst/>
                <a:latin typeface="Times New Roman" panose="02020603050405020304" pitchFamily="18" charset="0"/>
                <a:cs typeface="Times New Roman" panose="02020603050405020304" pitchFamily="18" charset="0"/>
              </a:rPr>
              <a:t> distance</a:t>
            </a:r>
            <a:r>
              <a:rPr lang="en-US" b="0" i="0" dirty="0">
                <a:solidFill>
                  <a:srgbClr val="D1D5DB"/>
                </a:solidFill>
                <a:effectLst/>
                <a:latin typeface="Times New Roman" panose="02020603050405020304" pitchFamily="18" charset="0"/>
                <a:cs typeface="Times New Roman" panose="02020603050405020304" pitchFamily="18" charset="0"/>
              </a:rPr>
              <a:t>: </a:t>
            </a:r>
          </a:p>
          <a:p>
            <a:pPr marL="457200" lvl="1" indent="0" algn="just">
              <a:buNone/>
            </a:pPr>
            <a:r>
              <a:rPr lang="en-US" b="0" i="0" dirty="0">
                <a:solidFill>
                  <a:srgbClr val="D1D5DB"/>
                </a:solidFill>
                <a:effectLst/>
                <a:latin typeface="Times New Roman" panose="02020603050405020304" pitchFamily="18" charset="0"/>
                <a:cs typeface="Times New Roman" panose="02020603050405020304" pitchFamily="18" charset="0"/>
              </a:rPr>
              <a:t>This is a generalization of both Euclidean and Manhattan distances and is a combination of the two. The user can specify a parameter p that determines whether the distance is calculated as Euclidean or Manhattan.</a:t>
            </a:r>
          </a:p>
          <a:p>
            <a:pPr algn="just">
              <a:buFont typeface="+mj-lt"/>
              <a:buAutoNum type="arabicPeriod"/>
            </a:pPr>
            <a:r>
              <a:rPr lang="en-US" b="1" i="0" dirty="0">
                <a:solidFill>
                  <a:srgbClr val="D1D5DB"/>
                </a:solidFill>
                <a:effectLst/>
                <a:latin typeface="Times New Roman" panose="02020603050405020304" pitchFamily="18" charset="0"/>
                <a:cs typeface="Times New Roman" panose="02020603050405020304" pitchFamily="18" charset="0"/>
              </a:rPr>
              <a:t>Cosine similarity</a:t>
            </a:r>
            <a:r>
              <a:rPr lang="en-US" b="0" i="0" dirty="0">
                <a:solidFill>
                  <a:srgbClr val="D1D5DB"/>
                </a:solidFill>
                <a:effectLst/>
                <a:latin typeface="Times New Roman" panose="02020603050405020304" pitchFamily="18" charset="0"/>
                <a:cs typeface="Times New Roman" panose="02020603050405020304" pitchFamily="18" charset="0"/>
              </a:rPr>
              <a:t>: </a:t>
            </a:r>
          </a:p>
          <a:p>
            <a:pPr marL="457200" lvl="1" indent="0" algn="just">
              <a:buNone/>
            </a:pPr>
            <a:r>
              <a:rPr lang="en-US" b="0" i="0" dirty="0">
                <a:solidFill>
                  <a:srgbClr val="D1D5DB"/>
                </a:solidFill>
                <a:effectLst/>
                <a:latin typeface="Times New Roman" panose="02020603050405020304" pitchFamily="18" charset="0"/>
                <a:cs typeface="Times New Roman" panose="02020603050405020304" pitchFamily="18" charset="0"/>
              </a:rPr>
              <a:t>This distance metric is used when the data is in the form of vectors and calculates the cosine of the angle between two vectors. It is commonly used in text classification and recommendation systems.</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93478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9C6E8-D2DC-BE3E-3A27-28DC03FDC46C}"/>
              </a:ext>
            </a:extLst>
          </p:cNvPr>
          <p:cNvSpPr>
            <a:spLocks noGrp="1"/>
          </p:cNvSpPr>
          <p:nvPr>
            <p:ph type="title"/>
          </p:nvPr>
        </p:nvSpPr>
        <p:spPr/>
        <p:txBody>
          <a:bodyPr/>
          <a:lstStyle/>
          <a:p>
            <a:r>
              <a:rPr lang="en-US" b="1" i="0" dirty="0">
                <a:solidFill>
                  <a:srgbClr val="ECECF1"/>
                </a:solidFill>
                <a:effectLst/>
                <a:latin typeface="Times New Roman" panose="02020603050405020304" pitchFamily="18" charset="0"/>
                <a:cs typeface="Times New Roman" panose="02020603050405020304" pitchFamily="18" charset="0"/>
              </a:rPr>
              <a:t>Euclidean distance</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9286F1-92AC-7363-65E3-A1AAC95BF95F}"/>
              </a:ext>
            </a:extLst>
          </p:cNvPr>
          <p:cNvSpPr>
            <a:spLocks noGrp="1"/>
          </p:cNvSpPr>
          <p:nvPr>
            <p:ph idx="1"/>
          </p:nvPr>
        </p:nvSpPr>
        <p:spPr>
          <a:xfrm>
            <a:off x="680321" y="2071396"/>
            <a:ext cx="9613861" cy="4786603"/>
          </a:xfrm>
        </p:spPr>
        <p:txBody>
          <a:bodyPr>
            <a:normAutofit fontScale="92500" lnSpcReduction="10000"/>
          </a:bodyPr>
          <a:lstStyle/>
          <a:p>
            <a:pPr marL="0" indent="0" algn="just">
              <a:buNone/>
            </a:pPr>
            <a:r>
              <a:rPr lang="en-US" b="0" i="0" dirty="0">
                <a:solidFill>
                  <a:srgbClr val="D1D5DB"/>
                </a:solidFill>
                <a:effectLst/>
                <a:latin typeface="Times New Roman" panose="02020603050405020304" pitchFamily="18" charset="0"/>
                <a:cs typeface="Times New Roman" panose="02020603050405020304" pitchFamily="18" charset="0"/>
              </a:rPr>
              <a:t>Euclidean Distance: </a:t>
            </a:r>
          </a:p>
          <a:p>
            <a:pPr lvl="1" algn="just"/>
            <a:r>
              <a:rPr lang="en-US" b="0" i="0" dirty="0">
                <a:solidFill>
                  <a:srgbClr val="D1D5DB"/>
                </a:solidFill>
                <a:effectLst/>
                <a:latin typeface="Times New Roman" panose="02020603050405020304" pitchFamily="18" charset="0"/>
                <a:cs typeface="Times New Roman" panose="02020603050405020304" pitchFamily="18" charset="0"/>
              </a:rPr>
              <a:t>The Euclidean distance between two points in a multi-dimensional space is calculated as the straight line distance between the two points. It is defined as the square root of the sum of the squared differences of the coordinates. Mathematically, the Euclidean distance between two points (x1, y1) and (x2, y2) can be expressed as:</a:t>
            </a:r>
          </a:p>
          <a:p>
            <a:pPr lvl="1" algn="just"/>
            <a:r>
              <a:rPr lang="en-US" sz="2200" b="1" i="0" dirty="0">
                <a:solidFill>
                  <a:srgbClr val="D1D5DB"/>
                </a:solidFill>
                <a:effectLst/>
                <a:latin typeface="Times New Roman" panose="02020603050405020304" pitchFamily="18" charset="0"/>
                <a:cs typeface="Times New Roman" panose="02020603050405020304" pitchFamily="18" charset="0"/>
              </a:rPr>
              <a:t>d = √((x2 - x1)^2 + (y2 - y1)^2)</a:t>
            </a:r>
          </a:p>
          <a:p>
            <a:pPr marL="0" indent="0" algn="just">
              <a:buNone/>
            </a:pPr>
            <a:r>
              <a:rPr lang="en-US" b="0" i="0" dirty="0">
                <a:solidFill>
                  <a:srgbClr val="D1D5DB"/>
                </a:solidFill>
                <a:effectLst/>
                <a:latin typeface="Times New Roman" panose="02020603050405020304" pitchFamily="18" charset="0"/>
                <a:cs typeface="Times New Roman" panose="02020603050405020304" pitchFamily="18" charset="0"/>
              </a:rPr>
              <a:t>For </a:t>
            </a:r>
            <a:r>
              <a:rPr lang="en-US" b="1" i="0" dirty="0">
                <a:solidFill>
                  <a:srgbClr val="D1D5DB"/>
                </a:solidFill>
                <a:effectLst/>
                <a:latin typeface="Times New Roman" panose="02020603050405020304" pitchFamily="18" charset="0"/>
                <a:cs typeface="Times New Roman" panose="02020603050405020304" pitchFamily="18" charset="0"/>
              </a:rPr>
              <a:t>example</a:t>
            </a:r>
            <a:r>
              <a:rPr lang="en-US" b="0" i="0" dirty="0">
                <a:solidFill>
                  <a:srgbClr val="D1D5DB"/>
                </a:solidFill>
                <a:effectLst/>
                <a:latin typeface="Times New Roman" panose="02020603050405020304" pitchFamily="18" charset="0"/>
                <a:cs typeface="Times New Roman" panose="02020603050405020304" pitchFamily="18" charset="0"/>
              </a:rPr>
              <a:t>, consider two points A(2, 3) and B(4, 5). The Euclidean distance between them can be calculated as:</a:t>
            </a:r>
          </a:p>
          <a:p>
            <a:pPr lvl="1" algn="just"/>
            <a:r>
              <a:rPr lang="en-US" sz="2200" b="1" i="0" dirty="0">
                <a:solidFill>
                  <a:srgbClr val="D1D5DB"/>
                </a:solidFill>
                <a:effectLst/>
                <a:latin typeface="Times New Roman" panose="02020603050405020304" pitchFamily="18" charset="0"/>
                <a:cs typeface="Times New Roman" panose="02020603050405020304" pitchFamily="18" charset="0"/>
              </a:rPr>
              <a:t>d = √((4 - 2)^2 + (5 - 3)^2) = √(4 + 4) = 2√2</a:t>
            </a:r>
          </a:p>
          <a:p>
            <a:pPr marL="0" indent="0" algn="just">
              <a:buNone/>
            </a:pPr>
            <a:r>
              <a:rPr lang="en-US" b="1" i="0" dirty="0">
                <a:solidFill>
                  <a:srgbClr val="D1D5DB"/>
                </a:solidFill>
                <a:effectLst/>
                <a:latin typeface="Times New Roman" panose="02020603050405020304" pitchFamily="18" charset="0"/>
                <a:cs typeface="Times New Roman" panose="02020603050405020304" pitchFamily="18" charset="0"/>
              </a:rPr>
              <a:t>Real-life example</a:t>
            </a:r>
            <a:r>
              <a:rPr lang="en-US" b="0" i="0" dirty="0">
                <a:solidFill>
                  <a:srgbClr val="D1D5DB"/>
                </a:solidFill>
                <a:effectLst/>
                <a:latin typeface="Times New Roman" panose="02020603050405020304" pitchFamily="18" charset="0"/>
                <a:cs typeface="Times New Roman" panose="02020603050405020304" pitchFamily="18" charset="0"/>
              </a:rPr>
              <a:t>: </a:t>
            </a:r>
          </a:p>
          <a:p>
            <a:pPr marL="0" indent="0" algn="just">
              <a:buNone/>
            </a:pPr>
            <a:r>
              <a:rPr lang="en-US" b="0" i="0" dirty="0">
                <a:solidFill>
                  <a:srgbClr val="D1D5DB"/>
                </a:solidFill>
                <a:effectLst/>
                <a:latin typeface="Times New Roman" panose="02020603050405020304" pitchFamily="18" charset="0"/>
                <a:cs typeface="Times New Roman" panose="02020603050405020304" pitchFamily="18" charset="0"/>
              </a:rPr>
              <a:t>	Euclidean distance can be used in various fields, for instance, in image processing to measure the similarity between two images. Another example could be in a recommendation system, where Euclidean distance can be used to calculate the distance between users and items to recommend items that are closest to a particular user.</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59080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44D11-9A1A-8D46-B9A1-AAB938782796}"/>
              </a:ext>
            </a:extLst>
          </p:cNvPr>
          <p:cNvSpPr>
            <a:spLocks noGrp="1"/>
          </p:cNvSpPr>
          <p:nvPr>
            <p:ph type="title"/>
          </p:nvPr>
        </p:nvSpPr>
        <p:spPr/>
        <p:txBody>
          <a:bodyPr/>
          <a:lstStyle/>
          <a:p>
            <a:r>
              <a:rPr lang="en-US" b="1" i="0" dirty="0">
                <a:solidFill>
                  <a:srgbClr val="D1D5DB"/>
                </a:solidFill>
                <a:effectLst/>
                <a:latin typeface="Times New Roman" panose="02020603050405020304" pitchFamily="18" charset="0"/>
                <a:cs typeface="Times New Roman" panose="02020603050405020304" pitchFamily="18" charset="0"/>
              </a:rPr>
              <a:t>Manhattan Distance</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44DECD3-E200-3364-20ED-2990D744020F}"/>
              </a:ext>
            </a:extLst>
          </p:cNvPr>
          <p:cNvSpPr>
            <a:spLocks noGrp="1"/>
          </p:cNvSpPr>
          <p:nvPr>
            <p:ph idx="1"/>
          </p:nvPr>
        </p:nvSpPr>
        <p:spPr>
          <a:xfrm>
            <a:off x="409734" y="2196914"/>
            <a:ext cx="9613861" cy="4259870"/>
          </a:xfrm>
        </p:spPr>
        <p:txBody>
          <a:bodyPr>
            <a:normAutofit fontScale="92500" lnSpcReduction="20000"/>
          </a:bodyPr>
          <a:lstStyle/>
          <a:p>
            <a:pPr marL="0" indent="0" algn="just">
              <a:buNone/>
            </a:pPr>
            <a:r>
              <a:rPr lang="en-US" b="0" i="0" dirty="0">
                <a:solidFill>
                  <a:srgbClr val="D1D5DB"/>
                </a:solidFill>
                <a:effectLst/>
                <a:latin typeface="Times New Roman" panose="02020603050405020304" pitchFamily="18" charset="0"/>
                <a:cs typeface="Times New Roman" panose="02020603050405020304" pitchFamily="18" charset="0"/>
              </a:rPr>
              <a:t>The Manhattan distance:</a:t>
            </a:r>
          </a:p>
          <a:p>
            <a:pPr lvl="1" algn="just"/>
            <a:r>
              <a:rPr lang="en-US" b="0" i="0" dirty="0">
                <a:solidFill>
                  <a:srgbClr val="D1D5DB"/>
                </a:solidFill>
                <a:effectLst/>
                <a:latin typeface="Times New Roman" panose="02020603050405020304" pitchFamily="18" charset="0"/>
                <a:cs typeface="Times New Roman" panose="02020603050405020304" pitchFamily="18" charset="0"/>
              </a:rPr>
              <a:t>also known as "taxi-cab" distance, is calculated as the sum of the absolute differences of the coordinates. It assumes that you can only move along the axes and not diagonally. Mathematically, the Manhattan distance between two points (x1, y1) and (x2, y2) can be expressed as:</a:t>
            </a:r>
          </a:p>
          <a:p>
            <a:pPr lvl="1" algn="just"/>
            <a:r>
              <a:rPr lang="en-US" sz="2200" b="1" i="0" dirty="0">
                <a:solidFill>
                  <a:srgbClr val="D1D5DB"/>
                </a:solidFill>
                <a:effectLst/>
                <a:latin typeface="Times New Roman" panose="02020603050405020304" pitchFamily="18" charset="0"/>
                <a:cs typeface="Times New Roman" panose="02020603050405020304" pitchFamily="18" charset="0"/>
              </a:rPr>
              <a:t>d = |x2 - x1| + |y2 - y1|</a:t>
            </a:r>
          </a:p>
          <a:p>
            <a:pPr marL="0" indent="0" algn="just">
              <a:buNone/>
            </a:pPr>
            <a:r>
              <a:rPr lang="en-US" b="0" i="0" dirty="0">
                <a:solidFill>
                  <a:srgbClr val="D1D5DB"/>
                </a:solidFill>
                <a:effectLst/>
                <a:latin typeface="Times New Roman" panose="02020603050405020304" pitchFamily="18" charset="0"/>
                <a:cs typeface="Times New Roman" panose="02020603050405020304" pitchFamily="18" charset="0"/>
              </a:rPr>
              <a:t>For example, consider two points A(2, 3) and B(4, 5). The Manhattan distance between them can be calculated as:</a:t>
            </a:r>
          </a:p>
          <a:p>
            <a:pPr lvl="1" algn="just"/>
            <a:r>
              <a:rPr lang="en-US" sz="2200" b="1" i="0" dirty="0">
                <a:solidFill>
                  <a:srgbClr val="D1D5DB"/>
                </a:solidFill>
                <a:effectLst/>
                <a:latin typeface="Times New Roman" panose="02020603050405020304" pitchFamily="18" charset="0"/>
                <a:cs typeface="Times New Roman" panose="02020603050405020304" pitchFamily="18" charset="0"/>
              </a:rPr>
              <a:t>d = |4 - 2| + |5 - 3| = 2 + 2 = 4</a:t>
            </a:r>
          </a:p>
          <a:p>
            <a:pPr marL="0" indent="0" algn="just">
              <a:buNone/>
            </a:pPr>
            <a:r>
              <a:rPr lang="en-US" b="0" i="0" dirty="0">
                <a:solidFill>
                  <a:srgbClr val="D1D5DB"/>
                </a:solidFill>
                <a:effectLst/>
                <a:latin typeface="Times New Roman" panose="02020603050405020304" pitchFamily="18" charset="0"/>
                <a:cs typeface="Times New Roman" panose="02020603050405020304" pitchFamily="18" charset="0"/>
              </a:rPr>
              <a:t>Real-life example: </a:t>
            </a:r>
          </a:p>
          <a:p>
            <a:pPr marL="0" indent="0" algn="just">
              <a:buNone/>
            </a:pPr>
            <a:r>
              <a:rPr lang="en-US" b="0" i="0" dirty="0">
                <a:solidFill>
                  <a:srgbClr val="D1D5DB"/>
                </a:solidFill>
                <a:effectLst/>
                <a:latin typeface="Times New Roman" panose="02020603050405020304" pitchFamily="18" charset="0"/>
                <a:cs typeface="Times New Roman" panose="02020603050405020304" pitchFamily="18" charset="0"/>
              </a:rPr>
              <a:t>	Manhattan distance can be used in various fields such as robotics, where it can be used to measure the distance between two positions on a grid-based map. Another example could be in natural language processing, where Manhattan distance can be used to measure the similarity between words based on the number of character changes required to convert one word into another.</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03955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010E1-2029-5776-21AC-665FAF444C5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Advantages of the KNN Algorithm</a:t>
            </a:r>
          </a:p>
        </p:txBody>
      </p:sp>
      <p:sp>
        <p:nvSpPr>
          <p:cNvPr id="3" name="Content Placeholder 2">
            <a:extLst>
              <a:ext uri="{FF2B5EF4-FFF2-40B4-BE49-F238E27FC236}">
                <a16:creationId xmlns:a16="http://schemas.microsoft.com/office/drawing/2014/main" id="{856D70AD-F3E6-7AFD-3973-618D608EFFFA}"/>
              </a:ext>
            </a:extLst>
          </p:cNvPr>
          <p:cNvSpPr>
            <a:spLocks noGrp="1"/>
          </p:cNvSpPr>
          <p:nvPr>
            <p:ph idx="1"/>
          </p:nvPr>
        </p:nvSpPr>
        <p:spPr>
          <a:xfrm>
            <a:off x="680321" y="2336873"/>
            <a:ext cx="10647042" cy="3599316"/>
          </a:xfrm>
        </p:spPr>
        <p:txBody>
          <a:bodyPr>
            <a:normAutofit fontScale="92500" lnSpcReduction="10000"/>
          </a:bodyPr>
          <a:lstStyle/>
          <a:p>
            <a:pPr algn="just"/>
            <a:r>
              <a:rPr lang="en-US" dirty="0">
                <a:latin typeface="Times New Roman" panose="02020603050405020304" pitchFamily="18" charset="0"/>
                <a:cs typeface="Times New Roman" panose="02020603050405020304" pitchFamily="18" charset="0"/>
              </a:rPr>
              <a:t>Some of the advantages of the KNN algorithm are as follows:</a:t>
            </a:r>
          </a:p>
          <a:p>
            <a:pPr marL="914400" lvl="1" indent="-457200" algn="just">
              <a:buFont typeface="+mj-lt"/>
              <a:buAutoNum type="arabicPeriod"/>
            </a:pPr>
            <a:r>
              <a:rPr lang="en-US" b="1" dirty="0">
                <a:latin typeface="Times New Roman" panose="02020603050405020304" pitchFamily="18" charset="0"/>
                <a:cs typeface="Times New Roman" panose="02020603050405020304" pitchFamily="18" charset="0"/>
              </a:rPr>
              <a:t>No Training Period:</a:t>
            </a:r>
          </a:p>
          <a:p>
            <a:pPr lvl="2" algn="just"/>
            <a:r>
              <a:rPr lang="en-US" dirty="0">
                <a:latin typeface="Times New Roman" panose="02020603050405020304" pitchFamily="18" charset="0"/>
                <a:cs typeface="Times New Roman" panose="02020603050405020304" pitchFamily="18" charset="0"/>
              </a:rPr>
              <a:t> It does not learn anything during the training period since it does not find any discriminative function with the help of the training data. In simple words, actually, there is no training period for the KNN algorithm. It stores the training dataset and learns from it only when we use the algorithm for making the real-time predictions on the test dataset. </a:t>
            </a:r>
          </a:p>
          <a:p>
            <a:pPr lvl="2" algn="just"/>
            <a:r>
              <a:rPr lang="en-US" dirty="0">
                <a:latin typeface="Times New Roman" panose="02020603050405020304" pitchFamily="18" charset="0"/>
                <a:cs typeface="Times New Roman" panose="02020603050405020304" pitchFamily="18" charset="0"/>
              </a:rPr>
              <a:t>As a result, the KNN algorithm is much faster than other algorithms which require training. For Example, </a:t>
            </a:r>
            <a:r>
              <a:rPr lang="en-US" dirty="0" err="1">
                <a:latin typeface="Times New Roman" panose="02020603050405020304" pitchFamily="18" charset="0"/>
                <a:cs typeface="Times New Roman" panose="02020603050405020304" pitchFamily="18" charset="0"/>
              </a:rPr>
              <a:t>SupportVector</a:t>
            </a:r>
            <a:r>
              <a:rPr lang="en-US" dirty="0">
                <a:latin typeface="Times New Roman" panose="02020603050405020304" pitchFamily="18" charset="0"/>
                <a:cs typeface="Times New Roman" panose="02020603050405020304" pitchFamily="18" charset="0"/>
              </a:rPr>
              <a:t> Machines(SVMs), Linear Regression, etc. Moreover, since the KNN algorithm does not require any training before making predictions as a result new data can be added seamlessly without impacting the accuracy of the algorithm.</a:t>
            </a:r>
          </a:p>
          <a:p>
            <a:pPr marL="914400" lvl="1" indent="-457200" algn="just">
              <a:buFont typeface="+mj-lt"/>
              <a:buAutoNum type="arabicPeriod"/>
            </a:pPr>
            <a:r>
              <a:rPr lang="en-US" b="1" dirty="0">
                <a:latin typeface="Times New Roman" panose="02020603050405020304" pitchFamily="18" charset="0"/>
                <a:cs typeface="Times New Roman" panose="02020603050405020304" pitchFamily="18" charset="0"/>
              </a:rPr>
              <a:t>Easy to implement and understand:</a:t>
            </a:r>
          </a:p>
          <a:p>
            <a:pPr lvl="2" algn="just"/>
            <a:r>
              <a:rPr lang="en-US" dirty="0">
                <a:latin typeface="Times New Roman" panose="02020603050405020304" pitchFamily="18" charset="0"/>
                <a:cs typeface="Times New Roman" panose="02020603050405020304" pitchFamily="18" charset="0"/>
              </a:rPr>
              <a:t>To implement the KNN algorithm, we need only two parameters i.e. the value of K and the distance metric(e.g. Euclidean or Manhattan, etc.). Since both the parameters are easily interpretable therefore they are easy to understand. </a:t>
            </a:r>
          </a:p>
        </p:txBody>
      </p:sp>
    </p:spTree>
    <p:extLst>
      <p:ext uri="{BB962C8B-B14F-4D97-AF65-F5344CB8AC3E}">
        <p14:creationId xmlns:p14="http://schemas.microsoft.com/office/powerpoint/2010/main" val="3105080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D22D6-57CC-A26E-08B1-A832418A22E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Disadvantages of the KNN Algorithm</a:t>
            </a:r>
          </a:p>
        </p:txBody>
      </p:sp>
      <p:sp>
        <p:nvSpPr>
          <p:cNvPr id="3" name="Content Placeholder 2">
            <a:extLst>
              <a:ext uri="{FF2B5EF4-FFF2-40B4-BE49-F238E27FC236}">
                <a16:creationId xmlns:a16="http://schemas.microsoft.com/office/drawing/2014/main" id="{041BA811-6B1A-C2AF-3314-849661E91166}"/>
              </a:ext>
            </a:extLst>
          </p:cNvPr>
          <p:cNvSpPr>
            <a:spLocks noGrp="1"/>
          </p:cNvSpPr>
          <p:nvPr>
            <p:ph idx="1"/>
          </p:nvPr>
        </p:nvSpPr>
        <p:spPr>
          <a:xfrm>
            <a:off x="1" y="2099388"/>
            <a:ext cx="11010122" cy="4562669"/>
          </a:xfrm>
        </p:spPr>
        <p:txBody>
          <a:bodyPr>
            <a:normAutofit fontScale="92500" lnSpcReduction="10000"/>
          </a:bodyPr>
          <a:lstStyle/>
          <a:p>
            <a:pPr marL="0" indent="0" algn="just">
              <a:buNone/>
            </a:pPr>
            <a:r>
              <a:rPr lang="en-US" dirty="0">
                <a:latin typeface="Times New Roman" panose="02020603050405020304" pitchFamily="18" charset="0"/>
                <a:cs typeface="Times New Roman" panose="02020603050405020304" pitchFamily="18" charset="0"/>
              </a:rPr>
              <a:t>Some of the disadvantages of the KNN algorithm are as follows:</a:t>
            </a:r>
          </a:p>
          <a:p>
            <a:pPr marL="457200" lvl="1" indent="0" algn="just">
              <a:buNone/>
            </a:pPr>
            <a:r>
              <a:rPr lang="en-US" dirty="0">
                <a:latin typeface="Times New Roman" panose="02020603050405020304" pitchFamily="18" charset="0"/>
                <a:cs typeface="Times New Roman" panose="02020603050405020304" pitchFamily="18" charset="0"/>
              </a:rPr>
              <a:t> 1</a:t>
            </a:r>
            <a:r>
              <a:rPr lang="en-US" b="1" dirty="0">
                <a:latin typeface="Times New Roman" panose="02020603050405020304" pitchFamily="18" charset="0"/>
                <a:cs typeface="Times New Roman" panose="02020603050405020304" pitchFamily="18" charset="0"/>
              </a:rPr>
              <a:t>. Does not work well with large datasets</a:t>
            </a:r>
            <a:r>
              <a:rPr lang="en-US" dirty="0">
                <a:latin typeface="Times New Roman" panose="02020603050405020304" pitchFamily="18" charset="0"/>
                <a:cs typeface="Times New Roman" panose="02020603050405020304" pitchFamily="18" charset="0"/>
              </a:rPr>
              <a:t>:</a:t>
            </a:r>
          </a:p>
          <a:p>
            <a:pPr marL="914400" lvl="2" indent="0" algn="just">
              <a:buNone/>
            </a:pPr>
            <a:r>
              <a:rPr lang="en-US" dirty="0">
                <a:latin typeface="Times New Roman" panose="02020603050405020304" pitchFamily="18" charset="0"/>
                <a:cs typeface="Times New Roman" panose="02020603050405020304" pitchFamily="18" charset="0"/>
              </a:rPr>
              <a:t> In large datasets, the cost of calculating the distance between the new point and each existing point is huge which decreases the performance of the algorithm.</a:t>
            </a:r>
          </a:p>
          <a:p>
            <a:pPr marL="914400" lvl="2" indent="0" algn="just">
              <a:buNone/>
            </a:pPr>
            <a:endParaRPr lang="en-US" dirty="0">
              <a:latin typeface="Times New Roman" panose="02020603050405020304" pitchFamily="18" charset="0"/>
              <a:cs typeface="Times New Roman" panose="02020603050405020304" pitchFamily="18" charset="0"/>
            </a:endParaRPr>
          </a:p>
          <a:p>
            <a:pPr marL="457200" lvl="1" indent="0" algn="just">
              <a:buNone/>
            </a:pPr>
            <a:r>
              <a:rPr lang="en-US" dirty="0">
                <a:latin typeface="Times New Roman" panose="02020603050405020304" pitchFamily="18" charset="0"/>
                <a:cs typeface="Times New Roman" panose="02020603050405020304" pitchFamily="18" charset="0"/>
              </a:rPr>
              <a:t> 2.</a:t>
            </a:r>
            <a:r>
              <a:rPr lang="en-US" b="1" dirty="0">
                <a:latin typeface="Times New Roman" panose="02020603050405020304" pitchFamily="18" charset="0"/>
                <a:cs typeface="Times New Roman" panose="02020603050405020304" pitchFamily="18" charset="0"/>
              </a:rPr>
              <a:t> Does not work well with high dimensions:</a:t>
            </a:r>
          </a:p>
          <a:p>
            <a:pPr marL="914400" lvl="2" indent="0" algn="just">
              <a:buNone/>
            </a:pPr>
            <a:r>
              <a:rPr lang="en-US" dirty="0">
                <a:latin typeface="Times New Roman" panose="02020603050405020304" pitchFamily="18" charset="0"/>
                <a:cs typeface="Times New Roman" panose="02020603050405020304" pitchFamily="18" charset="0"/>
              </a:rPr>
              <a:t> KNN algorithms generally do not work well with high dimensional data since, with the increasing number of dimensions, it becomes difficult to calculate the distance for each dimension. </a:t>
            </a:r>
          </a:p>
          <a:p>
            <a:pPr marL="914400" lvl="2" indent="0" algn="just">
              <a:buNone/>
            </a:pPr>
            <a:endParaRPr lang="en-US" dirty="0">
              <a:latin typeface="Times New Roman" panose="02020603050405020304" pitchFamily="18" charset="0"/>
              <a:cs typeface="Times New Roman" panose="02020603050405020304" pitchFamily="18" charset="0"/>
            </a:endParaRPr>
          </a:p>
          <a:p>
            <a:pPr marL="457200" lvl="1" indent="0" algn="just">
              <a:buNone/>
            </a:pPr>
            <a:r>
              <a:rPr lang="en-US" dirty="0">
                <a:latin typeface="Times New Roman" panose="02020603050405020304" pitchFamily="18" charset="0"/>
                <a:cs typeface="Times New Roman" panose="02020603050405020304" pitchFamily="18" charset="0"/>
              </a:rPr>
              <a:t>3.</a:t>
            </a:r>
            <a:r>
              <a:rPr lang="en-US" b="1" dirty="0">
                <a:latin typeface="Times New Roman" panose="02020603050405020304" pitchFamily="18" charset="0"/>
                <a:cs typeface="Times New Roman" panose="02020603050405020304" pitchFamily="18" charset="0"/>
              </a:rPr>
              <a:t> Need feature scaling: </a:t>
            </a:r>
          </a:p>
          <a:p>
            <a:pPr marL="914400" lvl="2" indent="0" algn="just">
              <a:buNone/>
            </a:pPr>
            <a:r>
              <a:rPr lang="en-US" dirty="0">
                <a:latin typeface="Times New Roman" panose="02020603050405020304" pitchFamily="18" charset="0"/>
                <a:cs typeface="Times New Roman" panose="02020603050405020304" pitchFamily="18" charset="0"/>
              </a:rPr>
              <a:t>We need to do feature scaling (standardization and normalization) on the dataset before feeding it to the KNN algorithm otherwise it may generate wrong predictions. </a:t>
            </a:r>
          </a:p>
          <a:p>
            <a:pPr marL="914400" lvl="2" indent="0" algn="just">
              <a:buNone/>
            </a:pPr>
            <a:endParaRPr lang="en-US" dirty="0">
              <a:latin typeface="Times New Roman" panose="02020603050405020304" pitchFamily="18" charset="0"/>
              <a:cs typeface="Times New Roman" panose="02020603050405020304" pitchFamily="18" charset="0"/>
            </a:endParaRPr>
          </a:p>
          <a:p>
            <a:pPr marL="457200" lvl="1" indent="0" algn="just">
              <a:buNone/>
            </a:pPr>
            <a:r>
              <a:rPr lang="en-US" dirty="0">
                <a:latin typeface="Times New Roman" panose="02020603050405020304" pitchFamily="18" charset="0"/>
                <a:cs typeface="Times New Roman" panose="02020603050405020304" pitchFamily="18" charset="0"/>
              </a:rPr>
              <a:t>4. </a:t>
            </a:r>
            <a:r>
              <a:rPr lang="en-US" b="1" dirty="0">
                <a:latin typeface="Times New Roman" panose="02020603050405020304" pitchFamily="18" charset="0"/>
                <a:cs typeface="Times New Roman" panose="02020603050405020304" pitchFamily="18" charset="0"/>
              </a:rPr>
              <a:t>Sensitive to Noise and Outliers:</a:t>
            </a:r>
          </a:p>
          <a:p>
            <a:pPr marL="914400" lvl="2" indent="0" algn="just">
              <a:buNone/>
            </a:pPr>
            <a:r>
              <a:rPr lang="en-US" dirty="0">
                <a:latin typeface="Times New Roman" panose="02020603050405020304" pitchFamily="18" charset="0"/>
                <a:cs typeface="Times New Roman" panose="02020603050405020304" pitchFamily="18" charset="0"/>
              </a:rPr>
              <a:t> KNN is highly sensitive to the noise present in the dataset and requires manual imputation of the missing values along with outliers removal.</a:t>
            </a:r>
          </a:p>
        </p:txBody>
      </p:sp>
    </p:spTree>
    <p:extLst>
      <p:ext uri="{BB962C8B-B14F-4D97-AF65-F5344CB8AC3E}">
        <p14:creationId xmlns:p14="http://schemas.microsoft.com/office/powerpoint/2010/main" val="32866035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D6288-44DD-F907-1362-E0110FD5278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Real-life applications of KNN Algorithms</a:t>
            </a:r>
          </a:p>
        </p:txBody>
      </p:sp>
      <p:sp>
        <p:nvSpPr>
          <p:cNvPr id="3" name="Content Placeholder 2">
            <a:extLst>
              <a:ext uri="{FF2B5EF4-FFF2-40B4-BE49-F238E27FC236}">
                <a16:creationId xmlns:a16="http://schemas.microsoft.com/office/drawing/2014/main" id="{A2F314A4-D470-D50D-015D-7754A11E502E}"/>
              </a:ext>
            </a:extLst>
          </p:cNvPr>
          <p:cNvSpPr>
            <a:spLocks noGrp="1"/>
          </p:cNvSpPr>
          <p:nvPr>
            <p:ph idx="1"/>
          </p:nvPr>
        </p:nvSpPr>
        <p:spPr/>
        <p:txBody>
          <a:bodyPr>
            <a:normAutofit/>
          </a:bodyPr>
          <a:lstStyle/>
          <a:p>
            <a:pPr marL="457200" indent="-457200" algn="just">
              <a:buAutoNum type="arabicPeriod"/>
            </a:pPr>
            <a:r>
              <a:rPr lang="en-US" b="1" dirty="0">
                <a:latin typeface="Times New Roman" panose="02020603050405020304" pitchFamily="18" charset="0"/>
                <a:cs typeface="Times New Roman" panose="02020603050405020304" pitchFamily="18" charset="0"/>
              </a:rPr>
              <a:t>KNN allows the calculation of the credit rating.</a:t>
            </a:r>
          </a:p>
          <a:p>
            <a:pPr marL="457200" lvl="1" indent="0" algn="just">
              <a:buNone/>
            </a:pPr>
            <a:r>
              <a:rPr lang="en-US" dirty="0">
                <a:latin typeface="Times New Roman" panose="02020603050405020304" pitchFamily="18" charset="0"/>
                <a:cs typeface="Times New Roman" panose="02020603050405020304" pitchFamily="18" charset="0"/>
              </a:rPr>
              <a:t> By collecting the financial characteristics vs. comparing people having similar financial features to a database we can calculate the same. Moreover, the very nature of a credit rating where people who have similar financial details would be given similar credit ratings also plays an important role. Hence the existing database can then be used to predict a new customer’s credit rating, without having to perform all the calculations.</a:t>
            </a:r>
          </a:p>
          <a:p>
            <a:pPr marL="0" indent="0" algn="just">
              <a:buNone/>
            </a:pPr>
            <a:r>
              <a:rPr lang="en-US" dirty="0">
                <a:latin typeface="Times New Roman" panose="02020603050405020304" pitchFamily="18" charset="0"/>
                <a:cs typeface="Times New Roman" panose="02020603050405020304" pitchFamily="18" charset="0"/>
              </a:rPr>
              <a:t>2. </a:t>
            </a:r>
            <a:r>
              <a:rPr lang="en-US" b="1" dirty="0">
                <a:latin typeface="Times New Roman" panose="02020603050405020304" pitchFamily="18" charset="0"/>
                <a:cs typeface="Times New Roman" panose="02020603050405020304" pitchFamily="18" charset="0"/>
              </a:rPr>
              <a:t>In political science: </a:t>
            </a:r>
          </a:p>
          <a:p>
            <a:pPr marL="457200" lvl="1" indent="0" algn="just">
              <a:buNone/>
            </a:pPr>
            <a:r>
              <a:rPr lang="en-US" dirty="0">
                <a:latin typeface="Times New Roman" panose="02020603050405020304" pitchFamily="18" charset="0"/>
                <a:cs typeface="Times New Roman" panose="02020603050405020304" pitchFamily="18" charset="0"/>
              </a:rPr>
              <a:t>KNN can also be used to predict whether a potential voter “will vote” or “will not vote”, or to “vote Democrat” or “vote Republican” in an election. Apart from the above-mentioned use cases, KNN algorithms are also used for handwriting detection (like OCR), Image recognition, and video recognition.</a:t>
            </a:r>
          </a:p>
        </p:txBody>
      </p:sp>
    </p:spTree>
    <p:extLst>
      <p:ext uri="{BB962C8B-B14F-4D97-AF65-F5344CB8AC3E}">
        <p14:creationId xmlns:p14="http://schemas.microsoft.com/office/powerpoint/2010/main" val="33449148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C2316-2F02-F799-579D-4BD30E7440F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25CF7B2D-9971-8AC9-EAD2-986D9C1AD72B}"/>
              </a:ext>
            </a:extLst>
          </p:cNvPr>
          <p:cNvSpPr>
            <a:spLocks noGrp="1"/>
          </p:cNvSpPr>
          <p:nvPr>
            <p:ph idx="1"/>
          </p:nvPr>
        </p:nvSpPr>
        <p:spPr/>
        <p:txBody>
          <a:bodyPr>
            <a:normAutofit fontScale="85000" lnSpcReduction="20000"/>
          </a:bodyPr>
          <a:lstStyle/>
          <a:p>
            <a:pPr algn="just"/>
            <a:r>
              <a:rPr lang="en-US" b="0" i="0" dirty="0">
                <a:solidFill>
                  <a:srgbClr val="D1D5DB"/>
                </a:solidFill>
                <a:effectLst/>
                <a:latin typeface="Times New Roman" panose="02020603050405020304" pitchFamily="18" charset="0"/>
                <a:cs typeface="Times New Roman" panose="02020603050405020304" pitchFamily="18" charset="0"/>
              </a:rPr>
              <a:t>In conclusion, K-Nearest Neighbors (KNN) is a simple and effective machine learning algorithm that is used for both classification and regression problems. It is based on the idea of finding the closest k training data points to a new data point and assigning the majority class among these nearest neighbors as the prediction for the new data point.</a:t>
            </a:r>
          </a:p>
          <a:p>
            <a:pPr algn="just"/>
            <a:r>
              <a:rPr lang="en-US" b="0" i="0" dirty="0">
                <a:solidFill>
                  <a:srgbClr val="D1D5DB"/>
                </a:solidFill>
                <a:effectLst/>
                <a:latin typeface="Times New Roman" panose="02020603050405020304" pitchFamily="18" charset="0"/>
                <a:cs typeface="Times New Roman" panose="02020603050405020304" pitchFamily="18" charset="0"/>
              </a:rPr>
              <a:t>The choice of k and the distance metric is critical in KNN, as they determine the smoothness of the decision boundary and the accuracy of the predictions. A larger value of k results in a smoother decision boundary, while a smaller value of k results in a more complex decision boundary. The choice of distance metric depends on the problem and the nature of the data.</a:t>
            </a:r>
          </a:p>
          <a:p>
            <a:pPr algn="just"/>
            <a:r>
              <a:rPr lang="en-US" b="0" i="0" dirty="0">
                <a:solidFill>
                  <a:srgbClr val="D1D5DB"/>
                </a:solidFill>
                <a:effectLst/>
                <a:latin typeface="Times New Roman" panose="02020603050405020304" pitchFamily="18" charset="0"/>
                <a:cs typeface="Times New Roman" panose="02020603050405020304" pitchFamily="18" charset="0"/>
              </a:rPr>
              <a:t>KNN is a versatile and easy-to-implement algorithm that can be used for a variety of problems, but it can be computationally expensive for large datasets. However, it is especially useful for problems with small datasets where complex models might overfit.</a:t>
            </a:r>
          </a:p>
          <a:p>
            <a:pPr algn="just"/>
            <a:r>
              <a:rPr lang="en-US" b="0" i="0" dirty="0">
                <a:solidFill>
                  <a:srgbClr val="D1D5DB"/>
                </a:solidFill>
                <a:effectLst/>
                <a:latin typeface="Times New Roman" panose="02020603050405020304" pitchFamily="18" charset="0"/>
                <a:cs typeface="Times New Roman" panose="02020603050405020304" pitchFamily="18" charset="0"/>
              </a:rPr>
              <a:t>Overall, KNN is a powerful tool in the machine learning toolkit, and its simplicity and versatility make it a popular choice for many problems in the field.</a:t>
            </a:r>
          </a:p>
        </p:txBody>
      </p:sp>
    </p:spTree>
    <p:extLst>
      <p:ext uri="{BB962C8B-B14F-4D97-AF65-F5344CB8AC3E}">
        <p14:creationId xmlns:p14="http://schemas.microsoft.com/office/powerpoint/2010/main" val="3930963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D79FF-FBD4-9EE7-F39E-D8F8E3AFAE9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KNN Algorithm </a:t>
            </a:r>
          </a:p>
        </p:txBody>
      </p:sp>
      <p:sp>
        <p:nvSpPr>
          <p:cNvPr id="3" name="Content Placeholder 2">
            <a:extLst>
              <a:ext uri="{FF2B5EF4-FFF2-40B4-BE49-F238E27FC236}">
                <a16:creationId xmlns:a16="http://schemas.microsoft.com/office/drawing/2014/main" id="{815DA10B-51E6-4568-2660-7E1237A6F5D7}"/>
              </a:ext>
            </a:extLst>
          </p:cNvPr>
          <p:cNvSpPr>
            <a:spLocks noGrp="1"/>
          </p:cNvSpPr>
          <p:nvPr>
            <p:ph idx="1"/>
          </p:nvPr>
        </p:nvSpPr>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KNN(K-nearest </a:t>
            </a:r>
            <a:r>
              <a:rPr lang="en-US" dirty="0" err="1">
                <a:latin typeface="Times New Roman" panose="02020603050405020304" pitchFamily="18" charset="0"/>
                <a:cs typeface="Times New Roman" panose="02020603050405020304" pitchFamily="18" charset="0"/>
              </a:rPr>
              <a:t>neighbours</a:t>
            </a:r>
            <a:r>
              <a:rPr lang="en-US" dirty="0">
                <a:latin typeface="Times New Roman" panose="02020603050405020304" pitchFamily="18" charset="0"/>
                <a:cs typeface="Times New Roman" panose="02020603050405020304" pitchFamily="18" charset="0"/>
              </a:rPr>
              <a:t>) is a supervised learning and non-parametric algorithm that can be used to solve both classification and regression problem statements. </a:t>
            </a:r>
          </a:p>
          <a:p>
            <a:pPr algn="just"/>
            <a:r>
              <a:rPr lang="en-US" dirty="0">
                <a:latin typeface="Times New Roman" panose="02020603050405020304" pitchFamily="18" charset="0"/>
                <a:cs typeface="Times New Roman" panose="02020603050405020304" pitchFamily="18" charset="0"/>
              </a:rPr>
              <a:t>It uses data in which there is a target column present </a:t>
            </a:r>
            <a:r>
              <a:rPr lang="en-US" dirty="0" err="1">
                <a:latin typeface="Times New Roman" panose="02020603050405020304" pitchFamily="18" charset="0"/>
                <a:cs typeface="Times New Roman" panose="02020603050405020304" pitchFamily="18" charset="0"/>
              </a:rPr>
              <a:t>i.e</a:t>
            </a:r>
            <a:r>
              <a:rPr lang="en-US" dirty="0">
                <a:latin typeface="Times New Roman" panose="02020603050405020304" pitchFamily="18" charset="0"/>
                <a:cs typeface="Times New Roman" panose="02020603050405020304" pitchFamily="18" charset="0"/>
              </a:rPr>
              <a:t>, labelled data to model a function to produce an output for the unseen data. It uses the </a:t>
            </a:r>
            <a:r>
              <a:rPr lang="en-US" dirty="0" err="1">
                <a:latin typeface="Times New Roman" panose="02020603050405020304" pitchFamily="18" charset="0"/>
                <a:cs typeface="Times New Roman" panose="02020603050405020304" pitchFamily="18" charset="0"/>
              </a:rPr>
              <a:t>euclidean</a:t>
            </a:r>
            <a:r>
              <a:rPr lang="en-US" dirty="0">
                <a:latin typeface="Times New Roman" panose="02020603050405020304" pitchFamily="18" charset="0"/>
                <a:cs typeface="Times New Roman" panose="02020603050405020304" pitchFamily="18" charset="0"/>
              </a:rPr>
              <a:t> distance formula to compute the distance between the data points for classification or prediction.</a:t>
            </a:r>
          </a:p>
          <a:p>
            <a:pPr algn="just"/>
            <a:r>
              <a:rPr lang="en-US" dirty="0">
                <a:latin typeface="Times New Roman" panose="02020603050405020304" pitchFamily="18" charset="0"/>
                <a:cs typeface="Times New Roman" panose="02020603050405020304" pitchFamily="18" charset="0"/>
              </a:rPr>
              <a:t>The main objective of this algorithm is that similar data points must be close to each other so it uses the distance to calculate the similar points that are close to each other.</a:t>
            </a:r>
          </a:p>
        </p:txBody>
      </p:sp>
    </p:spTree>
    <p:extLst>
      <p:ext uri="{BB962C8B-B14F-4D97-AF65-F5344CB8AC3E}">
        <p14:creationId xmlns:p14="http://schemas.microsoft.com/office/powerpoint/2010/main" val="1934324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1EF19-77EF-29C7-A752-C62DE21FE5A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KNN Algorithm</a:t>
            </a:r>
          </a:p>
        </p:txBody>
      </p:sp>
      <p:sp>
        <p:nvSpPr>
          <p:cNvPr id="3" name="Content Placeholder 2">
            <a:extLst>
              <a:ext uri="{FF2B5EF4-FFF2-40B4-BE49-F238E27FC236}">
                <a16:creationId xmlns:a16="http://schemas.microsoft.com/office/drawing/2014/main" id="{1B5791FC-7EC0-828B-7226-B27EEF2D5CDE}"/>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The main objective of this algorithm is that similar data points must be close to each other so it uses the distance to calculate the similar points that are close to each other.</a:t>
            </a:r>
          </a:p>
          <a:p>
            <a:pPr algn="just"/>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932F492-B960-5DAF-35E2-116D95CE8CFA}"/>
              </a:ext>
            </a:extLst>
          </p:cNvPr>
          <p:cNvPicPr>
            <a:picLocks noChangeAspect="1"/>
          </p:cNvPicPr>
          <p:nvPr/>
        </p:nvPicPr>
        <p:blipFill>
          <a:blip r:embed="rId2"/>
          <a:stretch>
            <a:fillRect/>
          </a:stretch>
        </p:blipFill>
        <p:spPr>
          <a:xfrm>
            <a:off x="2055148" y="3733800"/>
            <a:ext cx="7238142" cy="2461727"/>
          </a:xfrm>
          <a:prstGeom prst="rect">
            <a:avLst/>
          </a:prstGeom>
        </p:spPr>
      </p:pic>
    </p:spTree>
    <p:extLst>
      <p:ext uri="{BB962C8B-B14F-4D97-AF65-F5344CB8AC3E}">
        <p14:creationId xmlns:p14="http://schemas.microsoft.com/office/powerpoint/2010/main" val="2656093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AF36F-FEAA-1396-AF0C-AD0133E9BD03}"/>
              </a:ext>
            </a:extLst>
          </p:cNvPr>
          <p:cNvSpPr>
            <a:spLocks noGrp="1"/>
          </p:cNvSpPr>
          <p:nvPr>
            <p:ph type="title"/>
          </p:nvPr>
        </p:nvSpPr>
        <p:spPr/>
        <p:txBody>
          <a:bodyPr>
            <a:normAutofit/>
          </a:bodyPr>
          <a:lstStyle/>
          <a:p>
            <a:r>
              <a:rPr lang="en-US" b="1" i="1"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Regression </a:t>
            </a:r>
            <a:r>
              <a:rPr lang="en-US" b="1" i="1" strike="noStrike" dirty="0" err="1">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kNN</a:t>
            </a:r>
            <a:r>
              <a:rPr lang="en-US" b="1" i="1"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model vs Classification </a:t>
            </a:r>
            <a:r>
              <a:rPr lang="en-US" b="1" i="1" strike="noStrike" dirty="0" err="1">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kNN</a:t>
            </a:r>
            <a:r>
              <a:rPr lang="en-US" b="1" i="1"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model</a:t>
            </a:r>
            <a:endParaRPr lang="en-US" b="1"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F6647A0-5399-E4B6-B9A3-181F576D5160}"/>
              </a:ext>
            </a:extLst>
          </p:cNvPr>
          <p:cNvSpPr>
            <a:spLocks noGrp="1"/>
          </p:cNvSpPr>
          <p:nvPr>
            <p:ph idx="1"/>
          </p:nvPr>
        </p:nvSpPr>
        <p:spPr/>
        <p:txBody>
          <a:bodyPr>
            <a:normAutofit/>
          </a:bodyPr>
          <a:lstStyle/>
          <a:p>
            <a:pPr marL="0" indent="0" algn="just" fontAlgn="base">
              <a:buNone/>
            </a:pPr>
            <a:r>
              <a:rPr lang="en-US" sz="3200" b="0" i="0" dirty="0">
                <a:effectLst/>
                <a:latin typeface="Times New Roman" panose="02020603050405020304" pitchFamily="18" charset="0"/>
                <a:cs typeface="Times New Roman" panose="02020603050405020304" pitchFamily="18" charset="0"/>
              </a:rPr>
              <a:t>The key differences are:</a:t>
            </a:r>
          </a:p>
          <a:p>
            <a:pPr lvl="1" algn="just" fontAlgn="base"/>
            <a:r>
              <a:rPr lang="en-US" sz="3200" b="0" i="1" dirty="0">
                <a:effectLst/>
                <a:latin typeface="Times New Roman" panose="02020603050405020304" pitchFamily="18" charset="0"/>
                <a:cs typeface="Times New Roman" panose="02020603050405020304" pitchFamily="18" charset="0"/>
              </a:rPr>
              <a:t>KNN </a:t>
            </a:r>
            <a:r>
              <a:rPr lang="en-US" sz="3200" b="1" i="1" dirty="0">
                <a:effectLst/>
                <a:latin typeface="Times New Roman" panose="02020603050405020304" pitchFamily="18" charset="0"/>
                <a:cs typeface="Times New Roman" panose="02020603050405020304" pitchFamily="18" charset="0"/>
              </a:rPr>
              <a:t>regression</a:t>
            </a:r>
            <a:r>
              <a:rPr lang="en-US" sz="3200" b="0" i="0" dirty="0">
                <a:effectLst/>
                <a:latin typeface="Times New Roman" panose="02020603050405020304" pitchFamily="18" charset="0"/>
                <a:cs typeface="Times New Roman" panose="02020603050405020304" pitchFamily="18" charset="0"/>
              </a:rPr>
              <a:t> tries to predict the </a:t>
            </a:r>
            <a:r>
              <a:rPr lang="en-US" sz="3200" b="1" i="0" dirty="0">
                <a:effectLst/>
                <a:latin typeface="Times New Roman" panose="02020603050405020304" pitchFamily="18" charset="0"/>
                <a:cs typeface="Times New Roman" panose="02020603050405020304" pitchFamily="18" charset="0"/>
              </a:rPr>
              <a:t>value</a:t>
            </a:r>
            <a:r>
              <a:rPr lang="en-US" sz="3200" b="0" i="0" dirty="0">
                <a:effectLst/>
                <a:latin typeface="Times New Roman" panose="02020603050405020304" pitchFamily="18" charset="0"/>
                <a:cs typeface="Times New Roman" panose="02020603050405020304" pitchFamily="18" charset="0"/>
              </a:rPr>
              <a:t> of the output variable by using a local average.	</a:t>
            </a:r>
          </a:p>
          <a:p>
            <a:pPr lvl="1" algn="just" fontAlgn="base"/>
            <a:r>
              <a:rPr lang="en-US" sz="3200" b="0" i="1" dirty="0">
                <a:effectLst/>
                <a:latin typeface="Times New Roman" panose="02020603050405020304" pitchFamily="18" charset="0"/>
                <a:cs typeface="Times New Roman" panose="02020603050405020304" pitchFamily="18" charset="0"/>
              </a:rPr>
              <a:t>KNN </a:t>
            </a:r>
            <a:r>
              <a:rPr lang="en-US" sz="3200" b="1" i="1" dirty="0">
                <a:effectLst/>
                <a:latin typeface="Times New Roman" panose="02020603050405020304" pitchFamily="18" charset="0"/>
                <a:cs typeface="Times New Roman" panose="02020603050405020304" pitchFamily="18" charset="0"/>
              </a:rPr>
              <a:t>classification</a:t>
            </a:r>
            <a:r>
              <a:rPr lang="en-US" sz="3200" b="0" i="0" dirty="0">
                <a:effectLst/>
                <a:latin typeface="Times New Roman" panose="02020603050405020304" pitchFamily="18" charset="0"/>
                <a:cs typeface="Times New Roman" panose="02020603050405020304" pitchFamily="18" charset="0"/>
              </a:rPr>
              <a:t> attempts to predict the </a:t>
            </a:r>
            <a:r>
              <a:rPr lang="en-US" sz="3200" b="1" i="0" dirty="0">
                <a:effectLst/>
                <a:latin typeface="Times New Roman" panose="02020603050405020304" pitchFamily="18" charset="0"/>
                <a:cs typeface="Times New Roman" panose="02020603050405020304" pitchFamily="18" charset="0"/>
              </a:rPr>
              <a:t>class</a:t>
            </a:r>
            <a:r>
              <a:rPr lang="en-US" sz="3200" b="0" i="0" dirty="0">
                <a:effectLst/>
                <a:latin typeface="Times New Roman" panose="02020603050405020304" pitchFamily="18" charset="0"/>
                <a:cs typeface="Times New Roman" panose="02020603050405020304" pitchFamily="18" charset="0"/>
              </a:rPr>
              <a:t> to which the output variable belong by computing the local probability.</a:t>
            </a:r>
          </a:p>
          <a:p>
            <a:pPr marL="0" indent="0" algn="just">
              <a:buNone/>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0692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E4793-D14D-4679-0380-E40DD414EF8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 KNN a non-parametric Algorithm</a:t>
            </a:r>
          </a:p>
        </p:txBody>
      </p:sp>
      <p:sp>
        <p:nvSpPr>
          <p:cNvPr id="3" name="Content Placeholder 2">
            <a:extLst>
              <a:ext uri="{FF2B5EF4-FFF2-40B4-BE49-F238E27FC236}">
                <a16:creationId xmlns:a16="http://schemas.microsoft.com/office/drawing/2014/main" id="{15228236-5829-17EC-99F7-9429E080236B}"/>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The term “non-parametric” refers to not making any assumptions on the underlying data distribution. These methods do not have any fixed numbers of parameters in the model.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Similarly in KNN, the model parameters grow with the training data by considering each training case as a parameter of the model. So, KNN is a non-parametric algorithm.</a:t>
            </a:r>
            <a:r>
              <a:rPr lang="en-US" b="0" i="0" dirty="0">
                <a:effectLst/>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9120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300E6-73A3-0BF1-2642-9A9F7FB586BA}"/>
              </a:ext>
            </a:extLst>
          </p:cNvPr>
          <p:cNvSpPr>
            <a:spLocks noGrp="1"/>
          </p:cNvSpPr>
          <p:nvPr>
            <p:ph type="title"/>
          </p:nvPr>
        </p:nvSpPr>
        <p:spPr/>
        <p:txBody>
          <a:bodyPr/>
          <a:lstStyle/>
          <a:p>
            <a:r>
              <a:rPr lang="en-US" dirty="0"/>
              <a:t>What is “K” in the KNN Algorithm</a:t>
            </a:r>
          </a:p>
        </p:txBody>
      </p:sp>
      <p:sp>
        <p:nvSpPr>
          <p:cNvPr id="3" name="Content Placeholder 2">
            <a:extLst>
              <a:ext uri="{FF2B5EF4-FFF2-40B4-BE49-F238E27FC236}">
                <a16:creationId xmlns:a16="http://schemas.microsoft.com/office/drawing/2014/main" id="{C8FD1047-24B7-A781-3012-4B508870B384}"/>
              </a:ext>
            </a:extLst>
          </p:cNvPr>
          <p:cNvSpPr>
            <a:spLocks noGrp="1"/>
          </p:cNvSpPr>
          <p:nvPr>
            <p:ph idx="1"/>
          </p:nvPr>
        </p:nvSpPr>
        <p:spPr/>
        <p:txBody>
          <a:bodyPr>
            <a:normAutofit/>
          </a:bodyPr>
          <a:lstStyle/>
          <a:p>
            <a:r>
              <a:rPr lang="en-US" sz="3200" dirty="0"/>
              <a:t>K represents the number of nearest </a:t>
            </a:r>
            <a:r>
              <a:rPr lang="en-US" sz="3200" dirty="0" err="1"/>
              <a:t>neighbours</a:t>
            </a:r>
            <a:r>
              <a:rPr lang="en-US" sz="3200" dirty="0"/>
              <a:t> you want to select to predict the class of a given item, which is coming as an unseen dataset for the model. </a:t>
            </a:r>
          </a:p>
        </p:txBody>
      </p:sp>
    </p:spTree>
    <p:extLst>
      <p:ext uri="{BB962C8B-B14F-4D97-AF65-F5344CB8AC3E}">
        <p14:creationId xmlns:p14="http://schemas.microsoft.com/office/powerpoint/2010/main" val="3768596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6F65A-A077-F175-D725-933F0041D90F}"/>
              </a:ext>
            </a:extLst>
          </p:cNvPr>
          <p:cNvSpPr>
            <a:spLocks noGrp="1"/>
          </p:cNvSpPr>
          <p:nvPr>
            <p:ph type="title"/>
          </p:nvPr>
        </p:nvSpPr>
        <p:spPr/>
        <p:txBody>
          <a:bodyPr/>
          <a:lstStyle/>
          <a:p>
            <a:r>
              <a:rPr lang="en-US" dirty="0"/>
              <a:t> KNN algorithm - predictions on the unseen dataset</a:t>
            </a:r>
          </a:p>
        </p:txBody>
      </p:sp>
      <p:sp>
        <p:nvSpPr>
          <p:cNvPr id="3" name="Content Placeholder 2">
            <a:extLst>
              <a:ext uri="{FF2B5EF4-FFF2-40B4-BE49-F238E27FC236}">
                <a16:creationId xmlns:a16="http://schemas.microsoft.com/office/drawing/2014/main" id="{8BB4CAD9-63A9-563D-B2F3-1F9CD036EFA4}"/>
              </a:ext>
            </a:extLst>
          </p:cNvPr>
          <p:cNvSpPr>
            <a:spLocks noGrp="1"/>
          </p:cNvSpPr>
          <p:nvPr>
            <p:ph idx="1"/>
          </p:nvPr>
        </p:nvSpPr>
        <p:spPr/>
        <p:txBody>
          <a:bodyPr>
            <a:normAutofit/>
          </a:bodyPr>
          <a:lstStyle/>
          <a:p>
            <a:pPr algn="just"/>
            <a:r>
              <a:rPr lang="en-US" dirty="0"/>
              <a:t>The following operations have happened during each iteration of the algorithm. For each of the unseen or test data point, the </a:t>
            </a:r>
            <a:r>
              <a:rPr lang="en-US" dirty="0" err="1"/>
              <a:t>kNN</a:t>
            </a:r>
            <a:r>
              <a:rPr lang="en-US" dirty="0"/>
              <a:t> classifier must:</a:t>
            </a:r>
          </a:p>
          <a:p>
            <a:pPr marL="914400" lvl="2" indent="0" algn="just">
              <a:buNone/>
            </a:pPr>
            <a:r>
              <a:rPr lang="en-US" sz="2000" dirty="0"/>
              <a:t>Step-1: Calculate the distances of test point to all points in the training 	set and store them.</a:t>
            </a:r>
          </a:p>
          <a:p>
            <a:pPr marL="914400" lvl="2" indent="0" algn="just">
              <a:buNone/>
            </a:pPr>
            <a:r>
              <a:rPr lang="en-US" sz="2000" dirty="0"/>
              <a:t> Step-2: Sort the calculated distances in increasing order.</a:t>
            </a:r>
          </a:p>
          <a:p>
            <a:pPr marL="914400" lvl="2" indent="0" algn="just">
              <a:buNone/>
            </a:pPr>
            <a:r>
              <a:rPr lang="en-US" sz="2000" dirty="0"/>
              <a:t> Step-3: Store the K nearest points from our training dataset.</a:t>
            </a:r>
          </a:p>
          <a:p>
            <a:pPr marL="914400" lvl="2" indent="0" algn="just">
              <a:buNone/>
            </a:pPr>
            <a:r>
              <a:rPr lang="en-US" sz="2000" dirty="0"/>
              <a:t> Step-4: Calculate the proportions of each class.</a:t>
            </a:r>
          </a:p>
          <a:p>
            <a:pPr marL="914400" lvl="2" indent="0" algn="just">
              <a:buNone/>
            </a:pPr>
            <a:r>
              <a:rPr lang="en-US" sz="2000" dirty="0"/>
              <a:t>Step-5: Assign the class with the highest proportion</a:t>
            </a:r>
          </a:p>
        </p:txBody>
      </p:sp>
    </p:spTree>
    <p:extLst>
      <p:ext uri="{BB962C8B-B14F-4D97-AF65-F5344CB8AC3E}">
        <p14:creationId xmlns:p14="http://schemas.microsoft.com/office/powerpoint/2010/main" val="2531271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3F0AB89-D279-5E5F-7307-3C8C3DF4BBB7}"/>
              </a:ext>
            </a:extLst>
          </p:cNvPr>
          <p:cNvPicPr>
            <a:picLocks noChangeAspect="1"/>
          </p:cNvPicPr>
          <p:nvPr/>
        </p:nvPicPr>
        <p:blipFill>
          <a:blip r:embed="rId2"/>
          <a:stretch>
            <a:fillRect/>
          </a:stretch>
        </p:blipFill>
        <p:spPr>
          <a:xfrm>
            <a:off x="1588905" y="244963"/>
            <a:ext cx="7689246" cy="3184037"/>
          </a:xfrm>
          <a:prstGeom prst="rect">
            <a:avLst/>
          </a:prstGeom>
        </p:spPr>
      </p:pic>
      <p:pic>
        <p:nvPicPr>
          <p:cNvPr id="7" name="Picture 6">
            <a:extLst>
              <a:ext uri="{FF2B5EF4-FFF2-40B4-BE49-F238E27FC236}">
                <a16:creationId xmlns:a16="http://schemas.microsoft.com/office/drawing/2014/main" id="{FAADCF85-5AB3-5DD2-D1C6-74C6CF6EE08F}"/>
              </a:ext>
            </a:extLst>
          </p:cNvPr>
          <p:cNvPicPr>
            <a:picLocks noChangeAspect="1"/>
          </p:cNvPicPr>
          <p:nvPr/>
        </p:nvPicPr>
        <p:blipFill>
          <a:blip r:embed="rId3"/>
          <a:stretch>
            <a:fillRect/>
          </a:stretch>
        </p:blipFill>
        <p:spPr>
          <a:xfrm>
            <a:off x="1588906" y="3338472"/>
            <a:ext cx="7689245" cy="3043668"/>
          </a:xfrm>
          <a:prstGeom prst="rect">
            <a:avLst/>
          </a:prstGeom>
        </p:spPr>
      </p:pic>
    </p:spTree>
    <p:extLst>
      <p:ext uri="{BB962C8B-B14F-4D97-AF65-F5344CB8AC3E}">
        <p14:creationId xmlns:p14="http://schemas.microsoft.com/office/powerpoint/2010/main" val="3690027200"/>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384</TotalTime>
  <Words>3237</Words>
  <Application>Microsoft Office PowerPoint</Application>
  <PresentationFormat>Widescreen</PresentationFormat>
  <Paragraphs>145</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Times New Roman</vt:lpstr>
      <vt:lpstr>Trebuchet MS</vt:lpstr>
      <vt:lpstr>Berlin</vt:lpstr>
      <vt:lpstr>KNN(K-Nearest Neighbour)  </vt:lpstr>
      <vt:lpstr>KNN Algorithm - Lazy Learner</vt:lpstr>
      <vt:lpstr>KNN Algorithm </vt:lpstr>
      <vt:lpstr>KNN Algorithm</vt:lpstr>
      <vt:lpstr>Regression kNN model vs Classification kNN model</vt:lpstr>
      <vt:lpstr> KNN a non-parametric Algorithm</vt:lpstr>
      <vt:lpstr>What is “K” in the KNN Algorithm</vt:lpstr>
      <vt:lpstr> KNN algorithm - predictions on the unseen dataset</vt:lpstr>
      <vt:lpstr>PowerPoint Presentation</vt:lpstr>
      <vt:lpstr>Why is the odd value of “K” preferred over even values in the KNN Algorithm?</vt:lpstr>
      <vt:lpstr>Can KNN be used for value imputation in both categorical and continuous categories of data</vt:lpstr>
      <vt:lpstr>Space and Time complexity of the KNN Algorithm</vt:lpstr>
      <vt:lpstr>Can KNN Algorithm used large datasets</vt:lpstr>
      <vt:lpstr>How to choose the optimal value of K in the KNN Algorithm</vt:lpstr>
      <vt:lpstr>Optimal value of K</vt:lpstr>
      <vt:lpstr>PowerPoint Presentation</vt:lpstr>
      <vt:lpstr>How to handle categorical variables in the KNN Algorithm</vt:lpstr>
      <vt:lpstr>KNN Algorithm relate to the Bias-Variance tradeoff</vt:lpstr>
      <vt:lpstr>KNN Algorithm relate to the Bias-Variance tradeoff</vt:lpstr>
      <vt:lpstr>The KNN algorithm does more computation on test time rather than train time</vt:lpstr>
      <vt:lpstr>What are the things which should be kept in our mind while choosing the value of k in the KNN Algorithm</vt:lpstr>
      <vt:lpstr>Step-by-Step explanation of the mathematical process behind K-NN:</vt:lpstr>
      <vt:lpstr>KNN – Distance metrices</vt:lpstr>
      <vt:lpstr>Euclidean distance</vt:lpstr>
      <vt:lpstr>Manhattan Distance</vt:lpstr>
      <vt:lpstr>Advantages of the KNN Algorithm</vt:lpstr>
      <vt:lpstr>Disadvantages of the KNN Algorithm</vt:lpstr>
      <vt:lpstr>Real-life applications of KNN Algorithms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KNN(K-Nearest Neighbour)  </dc:title>
  <dc:creator>Kishan G</dc:creator>
  <cp:lastModifiedBy>Kishan G</cp:lastModifiedBy>
  <cp:revision>1</cp:revision>
  <dcterms:created xsi:type="dcterms:W3CDTF">2023-02-05T07:10:43Z</dcterms:created>
  <dcterms:modified xsi:type="dcterms:W3CDTF">2023-02-06T05:12:18Z</dcterms:modified>
</cp:coreProperties>
</file>