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DM Sans" panose="020B0604020202020204" charset="0"/>
      <p:regular r:id="rId20"/>
    </p:embeddedFont>
    <p:embeddedFont>
      <p:font typeface="Open Sans Bold" panose="020B0604020202020204" charset="0"/>
      <p:regular r:id="rId21"/>
    </p:embeddedFont>
    <p:embeddedFont>
      <p:font typeface="Open Sans Light" panose="020B0306030504020204" pitchFamily="34" charset="0"/>
      <p:regular r:id="rId22"/>
      <p: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charset="0"/>
      <p:regular r:id="rId28"/>
    </p:embeddedFont>
    <p:embeddedFont>
      <p:font typeface="Poppins Semi-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akadiya" userId="68ef4eba987ae1eb" providerId="LiveId" clId="{F5821FEB-131E-4055-AE4E-32E483D6F60D}"/>
    <pc:docChg chg="modSld sldOrd">
      <pc:chgData name="Kishan Kakadiya" userId="68ef4eba987ae1eb" providerId="LiveId" clId="{F5821FEB-131E-4055-AE4E-32E483D6F60D}" dt="2025-08-15T12:32:51.428" v="3" actId="14100"/>
      <pc:docMkLst>
        <pc:docMk/>
      </pc:docMkLst>
      <pc:sldChg chg="modSp mod ord">
        <pc:chgData name="Kishan Kakadiya" userId="68ef4eba987ae1eb" providerId="LiveId" clId="{F5821FEB-131E-4055-AE4E-32E483D6F60D}" dt="2025-08-15T12:32:51.428" v="3" actId="14100"/>
        <pc:sldMkLst>
          <pc:docMk/>
          <pc:sldMk cId="0" sldId="264"/>
        </pc:sldMkLst>
        <pc:spChg chg="mod">
          <ac:chgData name="Kishan Kakadiya" userId="68ef4eba987ae1eb" providerId="LiveId" clId="{F5821FEB-131E-4055-AE4E-32E483D6F60D}" dt="2025-08-15T12:32:51.428" v="3" actId="14100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80230" y="4366730"/>
            <a:ext cx="8527540" cy="669188"/>
            <a:chOff x="0" y="0"/>
            <a:chExt cx="2245936" cy="1762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936" cy="176247"/>
            </a:xfrm>
            <a:custGeom>
              <a:avLst/>
              <a:gdLst/>
              <a:ahLst/>
              <a:cxnLst/>
              <a:rect l="l" t="t" r="r" b="b"/>
              <a:pathLst>
                <a:path w="2245936" h="176247">
                  <a:moveTo>
                    <a:pt x="0" y="0"/>
                  </a:moveTo>
                  <a:lnTo>
                    <a:pt x="2245936" y="0"/>
                  </a:lnTo>
                  <a:lnTo>
                    <a:pt x="2245936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45936" cy="214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80431" y="210699"/>
            <a:ext cx="1808761" cy="1776462"/>
          </a:xfrm>
          <a:custGeom>
            <a:avLst/>
            <a:gdLst/>
            <a:ahLst/>
            <a:cxnLst/>
            <a:rect l="l" t="t" r="r" b="b"/>
            <a:pathLst>
              <a:path w="1808761" h="1776462">
                <a:moveTo>
                  <a:pt x="0" y="0"/>
                </a:moveTo>
                <a:lnTo>
                  <a:pt x="1808762" y="0"/>
                </a:lnTo>
                <a:lnTo>
                  <a:pt x="1808762" y="1776462"/>
                </a:lnTo>
                <a:lnTo>
                  <a:pt x="0" y="1776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428178" y="7651860"/>
            <a:ext cx="12954291" cy="1111645"/>
            <a:chOff x="0" y="0"/>
            <a:chExt cx="3411830" cy="2927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11830" cy="292779"/>
            </a:xfrm>
            <a:custGeom>
              <a:avLst/>
              <a:gdLst/>
              <a:ahLst/>
              <a:cxnLst/>
              <a:rect l="l" t="t" r="r" b="b"/>
              <a:pathLst>
                <a:path w="3411830" h="292779">
                  <a:moveTo>
                    <a:pt x="0" y="0"/>
                  </a:moveTo>
                  <a:lnTo>
                    <a:pt x="3411830" y="0"/>
                  </a:lnTo>
                  <a:lnTo>
                    <a:pt x="3411830" y="292779"/>
                  </a:lnTo>
                  <a:lnTo>
                    <a:pt x="0" y="2927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3411830" cy="3499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Presented By, 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Mayuri Miarshi, Marmik Vyas, Vidhi Bhalani, Kishan Kakadiya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92358" y="1006956"/>
            <a:ext cx="15566942" cy="1454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8"/>
              </a:lnSpc>
            </a:pPr>
            <a:r>
              <a:rPr lang="en-US" sz="6295" b="1" spc="-339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INSIGHTS FOR RADIANT GIRLS LEADERSHIP FOUNDATION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67108" y="4479204"/>
            <a:ext cx="8476431" cy="4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CAPSTONE DATA ANALYTICS PROJECT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47724" y="6516481"/>
            <a:ext cx="7315200" cy="56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1C2120"/>
                </a:solidFill>
                <a:latin typeface="Canva Sans"/>
                <a:ea typeface="Canva Sans"/>
                <a:cs typeface="Canva Sans"/>
                <a:sym typeface="Canva Sans"/>
              </a:rPr>
              <a:t>August 25,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2421" y="4649734"/>
            <a:ext cx="12644817" cy="4308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367" lvl="1" indent="-295184" algn="l">
              <a:lnSpc>
                <a:spcPts val="3828"/>
              </a:lnSpc>
              <a:buFont typeface="Arial"/>
              <a:buChar char="•"/>
            </a:pPr>
            <a:r>
              <a:rPr lang="en-US" sz="273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 campaigns on desktop users with high engagement history.</a:t>
            </a:r>
          </a:p>
          <a:p>
            <a:pPr algn="l">
              <a:lnSpc>
                <a:spcPts val="3828"/>
              </a:lnSpc>
            </a:pPr>
            <a:endParaRPr lang="en-US" sz="2734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90367" lvl="1" indent="-295184" algn="l">
              <a:lnSpc>
                <a:spcPts val="3828"/>
              </a:lnSpc>
              <a:buFont typeface="Arial"/>
              <a:buChar char="•"/>
            </a:pPr>
            <a:r>
              <a:rPr lang="en-US" sz="273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Improve targeting to increase unique clicks.</a:t>
            </a:r>
          </a:p>
          <a:p>
            <a:pPr algn="l">
              <a:lnSpc>
                <a:spcPts val="3828"/>
              </a:lnSpc>
            </a:pPr>
            <a:endParaRPr lang="en-US" sz="2734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90367" lvl="1" indent="-295184" algn="l">
              <a:lnSpc>
                <a:spcPts val="3828"/>
              </a:lnSpc>
              <a:buFont typeface="Arial"/>
              <a:buChar char="•"/>
            </a:pPr>
            <a:r>
              <a:rPr lang="en-US" sz="273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Reduce reliance on impressions-only campaigns.</a:t>
            </a:r>
          </a:p>
          <a:p>
            <a:pPr algn="l">
              <a:lnSpc>
                <a:spcPts val="3828"/>
              </a:lnSpc>
            </a:pPr>
            <a:endParaRPr lang="en-US" sz="2734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90367" lvl="1" indent="-295184" algn="l">
              <a:lnSpc>
                <a:spcPts val="3828"/>
              </a:lnSpc>
              <a:buFont typeface="Arial"/>
              <a:buChar char="•"/>
            </a:pPr>
            <a:r>
              <a:rPr lang="en-US" sz="273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Refresh content to convert visitors into leads.</a:t>
            </a:r>
          </a:p>
          <a:p>
            <a:pPr algn="l">
              <a:lnSpc>
                <a:spcPts val="3828"/>
              </a:lnSpc>
            </a:pPr>
            <a:endParaRPr lang="en-US" sz="2734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90367" lvl="1" indent="-295184" algn="l">
              <a:lnSpc>
                <a:spcPts val="3828"/>
              </a:lnSpc>
              <a:buFont typeface="Arial"/>
              <a:buChar char="•"/>
            </a:pPr>
            <a:r>
              <a:rPr lang="en-US" sz="2734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chatbot to engage mobile-heavy audience.</a:t>
            </a:r>
          </a:p>
        </p:txBody>
      </p:sp>
      <p:sp>
        <p:nvSpPr>
          <p:cNvPr id="3" name="Freeform 3"/>
          <p:cNvSpPr/>
          <p:nvPr/>
        </p:nvSpPr>
        <p:spPr>
          <a:xfrm>
            <a:off x="4648782" y="2197868"/>
            <a:ext cx="7908002" cy="1766067"/>
          </a:xfrm>
          <a:custGeom>
            <a:avLst/>
            <a:gdLst/>
            <a:ahLst/>
            <a:cxnLst/>
            <a:rect l="l" t="t" r="r" b="b"/>
            <a:pathLst>
              <a:path w="7908002" h="1766067">
                <a:moveTo>
                  <a:pt x="0" y="0"/>
                </a:moveTo>
                <a:lnTo>
                  <a:pt x="7908002" y="0"/>
                </a:lnTo>
                <a:lnTo>
                  <a:pt x="7908002" y="1766066"/>
                </a:lnTo>
                <a:lnTo>
                  <a:pt x="0" y="176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92494" y="674949"/>
            <a:ext cx="13513511" cy="137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4"/>
              </a:lnSpc>
            </a:pPr>
            <a:r>
              <a:rPr lang="en-US" sz="10511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26103" y="2711751"/>
            <a:ext cx="14046294" cy="539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Based on EDA &amp; Model: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6744" y="2139420"/>
            <a:ext cx="13870436" cy="888661"/>
            <a:chOff x="0" y="0"/>
            <a:chExt cx="3653119" cy="2340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3119" cy="234051"/>
            </a:xfrm>
            <a:custGeom>
              <a:avLst/>
              <a:gdLst/>
              <a:ahLst/>
              <a:cxnLst/>
              <a:rect l="l" t="t" r="r" b="b"/>
              <a:pathLst>
                <a:path w="3653119" h="234051">
                  <a:moveTo>
                    <a:pt x="3449919" y="0"/>
                  </a:moveTo>
                  <a:cubicBezTo>
                    <a:pt x="3562143" y="0"/>
                    <a:pt x="3653119" y="52394"/>
                    <a:pt x="3653119" y="117025"/>
                  </a:cubicBezTo>
                  <a:cubicBezTo>
                    <a:pt x="3653119" y="181657"/>
                    <a:pt x="3562143" y="234051"/>
                    <a:pt x="3449919" y="234051"/>
                  </a:cubicBezTo>
                  <a:lnTo>
                    <a:pt x="203200" y="234051"/>
                  </a:lnTo>
                  <a:cubicBezTo>
                    <a:pt x="90976" y="234051"/>
                    <a:pt x="0" y="181657"/>
                    <a:pt x="0" y="117025"/>
                  </a:cubicBezTo>
                  <a:cubicBezTo>
                    <a:pt x="0" y="5239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3653119" cy="310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SEO &amp; keyword research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42167" y="558081"/>
            <a:ext cx="17057732" cy="1036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7"/>
              </a:lnSpc>
            </a:pPr>
            <a:r>
              <a:rPr lang="en-US" sz="744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Roadmap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06744" y="3732786"/>
            <a:ext cx="13870436" cy="888661"/>
            <a:chOff x="0" y="0"/>
            <a:chExt cx="3653119" cy="2340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53119" cy="234051"/>
            </a:xfrm>
            <a:custGeom>
              <a:avLst/>
              <a:gdLst/>
              <a:ahLst/>
              <a:cxnLst/>
              <a:rect l="l" t="t" r="r" b="b"/>
              <a:pathLst>
                <a:path w="3653119" h="234051">
                  <a:moveTo>
                    <a:pt x="3449919" y="0"/>
                  </a:moveTo>
                  <a:cubicBezTo>
                    <a:pt x="3562143" y="0"/>
                    <a:pt x="3653119" y="52394"/>
                    <a:pt x="3653119" y="117025"/>
                  </a:cubicBezTo>
                  <a:cubicBezTo>
                    <a:pt x="3653119" y="181657"/>
                    <a:pt x="3562143" y="234051"/>
                    <a:pt x="3449919" y="234051"/>
                  </a:cubicBezTo>
                  <a:lnTo>
                    <a:pt x="203200" y="234051"/>
                  </a:lnTo>
                  <a:cubicBezTo>
                    <a:pt x="90976" y="234051"/>
                    <a:pt x="0" y="181657"/>
                    <a:pt x="0" y="117025"/>
                  </a:cubicBezTo>
                  <a:cubicBezTo>
                    <a:pt x="0" y="5239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3653119" cy="310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Content update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6744" y="5251060"/>
            <a:ext cx="13870436" cy="888661"/>
            <a:chOff x="0" y="0"/>
            <a:chExt cx="3653119" cy="2340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53119" cy="234051"/>
            </a:xfrm>
            <a:custGeom>
              <a:avLst/>
              <a:gdLst/>
              <a:ahLst/>
              <a:cxnLst/>
              <a:rect l="l" t="t" r="r" b="b"/>
              <a:pathLst>
                <a:path w="3653119" h="234051">
                  <a:moveTo>
                    <a:pt x="3449919" y="0"/>
                  </a:moveTo>
                  <a:cubicBezTo>
                    <a:pt x="3562143" y="0"/>
                    <a:pt x="3653119" y="52394"/>
                    <a:pt x="3653119" y="117025"/>
                  </a:cubicBezTo>
                  <a:cubicBezTo>
                    <a:pt x="3653119" y="181657"/>
                    <a:pt x="3562143" y="234051"/>
                    <a:pt x="3449919" y="234051"/>
                  </a:cubicBezTo>
                  <a:lnTo>
                    <a:pt x="203200" y="234051"/>
                  </a:lnTo>
                  <a:cubicBezTo>
                    <a:pt x="90976" y="234051"/>
                    <a:pt x="0" y="181657"/>
                    <a:pt x="0" y="117025"/>
                  </a:cubicBezTo>
                  <a:cubicBezTo>
                    <a:pt x="0" y="5239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3653119" cy="310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Chatbot &amp; video integration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85271" y="6769334"/>
            <a:ext cx="13870436" cy="888661"/>
            <a:chOff x="0" y="0"/>
            <a:chExt cx="3653119" cy="2340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53119" cy="234051"/>
            </a:xfrm>
            <a:custGeom>
              <a:avLst/>
              <a:gdLst/>
              <a:ahLst/>
              <a:cxnLst/>
              <a:rect l="l" t="t" r="r" b="b"/>
              <a:pathLst>
                <a:path w="3653119" h="234051">
                  <a:moveTo>
                    <a:pt x="3449919" y="0"/>
                  </a:moveTo>
                  <a:cubicBezTo>
                    <a:pt x="3562143" y="0"/>
                    <a:pt x="3653119" y="52394"/>
                    <a:pt x="3653119" y="117025"/>
                  </a:cubicBezTo>
                  <a:cubicBezTo>
                    <a:pt x="3653119" y="181657"/>
                    <a:pt x="3562143" y="234051"/>
                    <a:pt x="3449919" y="234051"/>
                  </a:cubicBezTo>
                  <a:lnTo>
                    <a:pt x="203200" y="234051"/>
                  </a:lnTo>
                  <a:cubicBezTo>
                    <a:pt x="90976" y="234051"/>
                    <a:pt x="0" y="181657"/>
                    <a:pt x="0" y="117025"/>
                  </a:cubicBezTo>
                  <a:cubicBezTo>
                    <a:pt x="0" y="5239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3653119" cy="310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Analytics setup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85271" y="8369639"/>
            <a:ext cx="13870436" cy="888661"/>
            <a:chOff x="0" y="0"/>
            <a:chExt cx="3653119" cy="23405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53119" cy="234051"/>
            </a:xfrm>
            <a:custGeom>
              <a:avLst/>
              <a:gdLst/>
              <a:ahLst/>
              <a:cxnLst/>
              <a:rect l="l" t="t" r="r" b="b"/>
              <a:pathLst>
                <a:path w="3653119" h="234051">
                  <a:moveTo>
                    <a:pt x="3449919" y="0"/>
                  </a:moveTo>
                  <a:cubicBezTo>
                    <a:pt x="3562143" y="0"/>
                    <a:pt x="3653119" y="52394"/>
                    <a:pt x="3653119" y="117025"/>
                  </a:cubicBezTo>
                  <a:cubicBezTo>
                    <a:pt x="3653119" y="181657"/>
                    <a:pt x="3562143" y="234051"/>
                    <a:pt x="3449919" y="234051"/>
                  </a:cubicBezTo>
                  <a:lnTo>
                    <a:pt x="203200" y="234051"/>
                  </a:lnTo>
                  <a:cubicBezTo>
                    <a:pt x="90976" y="234051"/>
                    <a:pt x="0" y="181657"/>
                    <a:pt x="0" y="117025"/>
                  </a:cubicBezTo>
                  <a:cubicBezTo>
                    <a:pt x="0" y="5239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3653119" cy="310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Continuous optimization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83102" y="1143493"/>
            <a:ext cx="11921797" cy="8777423"/>
          </a:xfrm>
          <a:custGeom>
            <a:avLst/>
            <a:gdLst/>
            <a:ahLst/>
            <a:cxnLst/>
            <a:rect l="l" t="t" r="r" b="b"/>
            <a:pathLst>
              <a:path w="11921797" h="8777423">
                <a:moveTo>
                  <a:pt x="0" y="0"/>
                </a:moveTo>
                <a:lnTo>
                  <a:pt x="11921796" y="0"/>
                </a:lnTo>
                <a:lnTo>
                  <a:pt x="11921796" y="8777423"/>
                </a:lnTo>
                <a:lnTo>
                  <a:pt x="0" y="8777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7155" y="161925"/>
            <a:ext cx="17913689" cy="98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sz="7511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16398" y="3275759"/>
            <a:ext cx="10419623" cy="5640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Clear Insights: Data analysis revealed audience behavior patterns and engagement trends.</a:t>
            </a:r>
          </a:p>
          <a:p>
            <a:pPr algn="l">
              <a:lnSpc>
                <a:spcPts val="4123"/>
              </a:lnSpc>
              <a:spcBef>
                <a:spcPct val="0"/>
              </a:spcBef>
            </a:pPr>
            <a:endParaRPr lang="en-US" sz="2945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Drivers Identified: Unique clicks, desktop usage, and targeted content are top factors for conversions.</a:t>
            </a:r>
          </a:p>
          <a:p>
            <a:pPr algn="l">
              <a:lnSpc>
                <a:spcPts val="4123"/>
              </a:lnSpc>
              <a:spcBef>
                <a:spcPct val="0"/>
              </a:spcBef>
            </a:pPr>
            <a:endParaRPr lang="en-US" sz="2945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Aligned Strategy: Recommendations directly connect technical upgrades with proven audience needs.</a:t>
            </a:r>
          </a:p>
          <a:p>
            <a:pPr algn="l">
              <a:lnSpc>
                <a:spcPts val="4123"/>
              </a:lnSpc>
              <a:spcBef>
                <a:spcPct val="0"/>
              </a:spcBef>
            </a:pPr>
            <a:endParaRPr lang="en-US" sz="2945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Actionable Roadmap: SEO, content refresh, chatbot, and analytics will work together to boost engagement.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788" y="-177024"/>
            <a:ext cx="6836047" cy="11057957"/>
          </a:xfrm>
          <a:custGeom>
            <a:avLst/>
            <a:gdLst/>
            <a:ahLst/>
            <a:cxnLst/>
            <a:rect l="l" t="t" r="r" b="b"/>
            <a:pathLst>
              <a:path w="6836047" h="11057957">
                <a:moveTo>
                  <a:pt x="0" y="0"/>
                </a:moveTo>
                <a:lnTo>
                  <a:pt x="6836047" y="0"/>
                </a:lnTo>
                <a:lnTo>
                  <a:pt x="6836047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607" r="-618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14350" y="-177024"/>
            <a:ext cx="7192609" cy="10601584"/>
            <a:chOff x="0" y="0"/>
            <a:chExt cx="1894350" cy="27921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4350" cy="2792187"/>
            </a:xfrm>
            <a:custGeom>
              <a:avLst/>
              <a:gdLst/>
              <a:ahLst/>
              <a:cxnLst/>
              <a:rect l="l" t="t" r="r" b="b"/>
              <a:pathLst>
                <a:path w="1894350" h="2792187">
                  <a:moveTo>
                    <a:pt x="0" y="0"/>
                  </a:moveTo>
                  <a:lnTo>
                    <a:pt x="1894350" y="0"/>
                  </a:lnTo>
                  <a:lnTo>
                    <a:pt x="189435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9435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07259" y="2290331"/>
            <a:ext cx="8614616" cy="1053735"/>
            <a:chOff x="0" y="0"/>
            <a:chExt cx="2268870" cy="2775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8870" cy="277527"/>
            </a:xfrm>
            <a:custGeom>
              <a:avLst/>
              <a:gdLst/>
              <a:ahLst/>
              <a:cxnLst/>
              <a:rect l="l" t="t" r="r" b="b"/>
              <a:pathLst>
                <a:path w="2268870" h="277527">
                  <a:moveTo>
                    <a:pt x="45833" y="0"/>
                  </a:moveTo>
                  <a:lnTo>
                    <a:pt x="2223037" y="0"/>
                  </a:lnTo>
                  <a:cubicBezTo>
                    <a:pt x="2248350" y="0"/>
                    <a:pt x="2268870" y="20520"/>
                    <a:pt x="2268870" y="45833"/>
                  </a:cubicBezTo>
                  <a:lnTo>
                    <a:pt x="2268870" y="231693"/>
                  </a:lnTo>
                  <a:cubicBezTo>
                    <a:pt x="2268870" y="257007"/>
                    <a:pt x="2248350" y="277527"/>
                    <a:pt x="2223037" y="277527"/>
                  </a:cubicBezTo>
                  <a:lnTo>
                    <a:pt x="45833" y="277527"/>
                  </a:lnTo>
                  <a:cubicBezTo>
                    <a:pt x="33678" y="277527"/>
                    <a:pt x="22020" y="272698"/>
                    <a:pt x="13424" y="264103"/>
                  </a:cubicBezTo>
                  <a:cubicBezTo>
                    <a:pt x="4829" y="255507"/>
                    <a:pt x="0" y="243849"/>
                    <a:pt x="0" y="231693"/>
                  </a:cubicBezTo>
                  <a:lnTo>
                    <a:pt x="0" y="45833"/>
                  </a:lnTo>
                  <a:cubicBezTo>
                    <a:pt x="0" y="20520"/>
                    <a:pt x="20520" y="0"/>
                    <a:pt x="4583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268870" cy="325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Improve SEO for higher visibility.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278577" y="610715"/>
            <a:ext cx="8271982" cy="921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9"/>
              </a:lnSpc>
            </a:pPr>
            <a:r>
              <a:rPr lang="en-US" sz="6628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Objectives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107259" y="8145637"/>
            <a:ext cx="8614616" cy="1053735"/>
            <a:chOff x="0" y="0"/>
            <a:chExt cx="2268870" cy="2775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68870" cy="277527"/>
            </a:xfrm>
            <a:custGeom>
              <a:avLst/>
              <a:gdLst/>
              <a:ahLst/>
              <a:cxnLst/>
              <a:rect l="l" t="t" r="r" b="b"/>
              <a:pathLst>
                <a:path w="2268870" h="277527">
                  <a:moveTo>
                    <a:pt x="45833" y="0"/>
                  </a:moveTo>
                  <a:lnTo>
                    <a:pt x="2223037" y="0"/>
                  </a:lnTo>
                  <a:cubicBezTo>
                    <a:pt x="2248350" y="0"/>
                    <a:pt x="2268870" y="20520"/>
                    <a:pt x="2268870" y="45833"/>
                  </a:cubicBezTo>
                  <a:lnTo>
                    <a:pt x="2268870" y="231693"/>
                  </a:lnTo>
                  <a:cubicBezTo>
                    <a:pt x="2268870" y="257007"/>
                    <a:pt x="2248350" y="277527"/>
                    <a:pt x="2223037" y="277527"/>
                  </a:cubicBezTo>
                  <a:lnTo>
                    <a:pt x="45833" y="277527"/>
                  </a:lnTo>
                  <a:cubicBezTo>
                    <a:pt x="33678" y="277527"/>
                    <a:pt x="22020" y="272698"/>
                    <a:pt x="13424" y="264103"/>
                  </a:cubicBezTo>
                  <a:cubicBezTo>
                    <a:pt x="4829" y="255507"/>
                    <a:pt x="0" y="243849"/>
                    <a:pt x="0" y="231693"/>
                  </a:cubicBezTo>
                  <a:lnTo>
                    <a:pt x="0" y="45833"/>
                  </a:lnTo>
                  <a:cubicBezTo>
                    <a:pt x="0" y="20520"/>
                    <a:pt x="20520" y="0"/>
                    <a:pt x="4583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268870" cy="325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Set up analytics for performance tracking.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107259" y="3608730"/>
            <a:ext cx="8614616" cy="1053735"/>
            <a:chOff x="0" y="0"/>
            <a:chExt cx="2268870" cy="27752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68870" cy="277527"/>
            </a:xfrm>
            <a:custGeom>
              <a:avLst/>
              <a:gdLst/>
              <a:ahLst/>
              <a:cxnLst/>
              <a:rect l="l" t="t" r="r" b="b"/>
              <a:pathLst>
                <a:path w="2268870" h="277527">
                  <a:moveTo>
                    <a:pt x="45833" y="0"/>
                  </a:moveTo>
                  <a:lnTo>
                    <a:pt x="2223037" y="0"/>
                  </a:lnTo>
                  <a:cubicBezTo>
                    <a:pt x="2248350" y="0"/>
                    <a:pt x="2268870" y="20520"/>
                    <a:pt x="2268870" y="45833"/>
                  </a:cubicBezTo>
                  <a:lnTo>
                    <a:pt x="2268870" y="231693"/>
                  </a:lnTo>
                  <a:cubicBezTo>
                    <a:pt x="2268870" y="257007"/>
                    <a:pt x="2248350" y="277527"/>
                    <a:pt x="2223037" y="277527"/>
                  </a:cubicBezTo>
                  <a:lnTo>
                    <a:pt x="45833" y="277527"/>
                  </a:lnTo>
                  <a:cubicBezTo>
                    <a:pt x="33678" y="277527"/>
                    <a:pt x="22020" y="272698"/>
                    <a:pt x="13424" y="264103"/>
                  </a:cubicBezTo>
                  <a:cubicBezTo>
                    <a:pt x="4829" y="255507"/>
                    <a:pt x="0" y="243849"/>
                    <a:pt x="0" y="231693"/>
                  </a:cubicBezTo>
                  <a:lnTo>
                    <a:pt x="0" y="45833"/>
                  </a:lnTo>
                  <a:cubicBezTo>
                    <a:pt x="0" y="20520"/>
                    <a:pt x="20520" y="0"/>
                    <a:pt x="4583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268870" cy="325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Refresh content to reflect programs &amp; goals.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107259" y="5123768"/>
            <a:ext cx="8614616" cy="1053735"/>
            <a:chOff x="0" y="0"/>
            <a:chExt cx="2268870" cy="27752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68870" cy="277527"/>
            </a:xfrm>
            <a:custGeom>
              <a:avLst/>
              <a:gdLst/>
              <a:ahLst/>
              <a:cxnLst/>
              <a:rect l="l" t="t" r="r" b="b"/>
              <a:pathLst>
                <a:path w="2268870" h="277527">
                  <a:moveTo>
                    <a:pt x="45833" y="0"/>
                  </a:moveTo>
                  <a:lnTo>
                    <a:pt x="2223037" y="0"/>
                  </a:lnTo>
                  <a:cubicBezTo>
                    <a:pt x="2248350" y="0"/>
                    <a:pt x="2268870" y="20520"/>
                    <a:pt x="2268870" y="45833"/>
                  </a:cubicBezTo>
                  <a:lnTo>
                    <a:pt x="2268870" y="231693"/>
                  </a:lnTo>
                  <a:cubicBezTo>
                    <a:pt x="2268870" y="257007"/>
                    <a:pt x="2248350" y="277527"/>
                    <a:pt x="2223037" y="277527"/>
                  </a:cubicBezTo>
                  <a:lnTo>
                    <a:pt x="45833" y="277527"/>
                  </a:lnTo>
                  <a:cubicBezTo>
                    <a:pt x="33678" y="277527"/>
                    <a:pt x="22020" y="272698"/>
                    <a:pt x="13424" y="264103"/>
                  </a:cubicBezTo>
                  <a:cubicBezTo>
                    <a:pt x="4829" y="255507"/>
                    <a:pt x="0" y="243849"/>
                    <a:pt x="0" y="231693"/>
                  </a:cubicBezTo>
                  <a:lnTo>
                    <a:pt x="0" y="45833"/>
                  </a:lnTo>
                  <a:cubicBezTo>
                    <a:pt x="0" y="20520"/>
                    <a:pt x="20520" y="0"/>
                    <a:pt x="4583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268870" cy="325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Add chatbot for real-time engagement.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07259" y="6634702"/>
            <a:ext cx="8614616" cy="1053735"/>
            <a:chOff x="0" y="0"/>
            <a:chExt cx="2268870" cy="27752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268870" cy="277527"/>
            </a:xfrm>
            <a:custGeom>
              <a:avLst/>
              <a:gdLst/>
              <a:ahLst/>
              <a:cxnLst/>
              <a:rect l="l" t="t" r="r" b="b"/>
              <a:pathLst>
                <a:path w="2268870" h="277527">
                  <a:moveTo>
                    <a:pt x="45833" y="0"/>
                  </a:moveTo>
                  <a:lnTo>
                    <a:pt x="2223037" y="0"/>
                  </a:lnTo>
                  <a:cubicBezTo>
                    <a:pt x="2248350" y="0"/>
                    <a:pt x="2268870" y="20520"/>
                    <a:pt x="2268870" y="45833"/>
                  </a:cubicBezTo>
                  <a:lnTo>
                    <a:pt x="2268870" y="231693"/>
                  </a:lnTo>
                  <a:cubicBezTo>
                    <a:pt x="2268870" y="257007"/>
                    <a:pt x="2248350" y="277527"/>
                    <a:pt x="2223037" y="277527"/>
                  </a:cubicBezTo>
                  <a:lnTo>
                    <a:pt x="45833" y="277527"/>
                  </a:lnTo>
                  <a:cubicBezTo>
                    <a:pt x="33678" y="277527"/>
                    <a:pt x="22020" y="272698"/>
                    <a:pt x="13424" y="264103"/>
                  </a:cubicBezTo>
                  <a:cubicBezTo>
                    <a:pt x="4829" y="255507"/>
                    <a:pt x="0" y="243849"/>
                    <a:pt x="0" y="231693"/>
                  </a:cubicBezTo>
                  <a:lnTo>
                    <a:pt x="0" y="45833"/>
                  </a:lnTo>
                  <a:cubicBezTo>
                    <a:pt x="0" y="20520"/>
                    <a:pt x="20520" y="0"/>
                    <a:pt x="4583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2268870" cy="325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Integrate videos to showcase impact.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83134" y="1616740"/>
            <a:ext cx="6830714" cy="2128485"/>
            <a:chOff x="0" y="0"/>
            <a:chExt cx="2286638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83134" y="4079914"/>
            <a:ext cx="6830714" cy="2128485"/>
            <a:chOff x="0" y="0"/>
            <a:chExt cx="2286638" cy="7125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83134" y="6541774"/>
            <a:ext cx="6830714" cy="2128485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12118262" y="2375876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2118262" y="4774758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12137312" y="730091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197991" y="2343956"/>
            <a:ext cx="7450747" cy="1692661"/>
            <a:chOff x="0" y="0"/>
            <a:chExt cx="1788889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8889" cy="406400"/>
            </a:xfrm>
            <a:custGeom>
              <a:avLst/>
              <a:gdLst/>
              <a:ahLst/>
              <a:cxnLst/>
              <a:rect l="l" t="t" r="r" b="b"/>
              <a:pathLst>
                <a:path w="1788889" h="406400">
                  <a:moveTo>
                    <a:pt x="1788889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788889" y="406400"/>
                  </a:lnTo>
                  <a:lnTo>
                    <a:pt x="1687289" y="203200"/>
                  </a:lnTo>
                  <a:lnTo>
                    <a:pt x="1788889" y="0"/>
                  </a:lnTo>
                  <a:close/>
                </a:path>
              </a:pathLst>
            </a:custGeom>
            <a:solidFill>
              <a:srgbClr val="ECBFD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88900" y="85725"/>
              <a:ext cx="1611089" cy="320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97991" y="4803538"/>
            <a:ext cx="7515934" cy="1627586"/>
            <a:chOff x="0" y="0"/>
            <a:chExt cx="1741340" cy="3770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41340" cy="377090"/>
            </a:xfrm>
            <a:custGeom>
              <a:avLst/>
              <a:gdLst/>
              <a:ahLst/>
              <a:cxnLst/>
              <a:rect l="l" t="t" r="r" b="b"/>
              <a:pathLst>
                <a:path w="1741340" h="377090">
                  <a:moveTo>
                    <a:pt x="1741340" y="0"/>
                  </a:moveTo>
                  <a:lnTo>
                    <a:pt x="0" y="0"/>
                  </a:lnTo>
                  <a:lnTo>
                    <a:pt x="101600" y="188545"/>
                  </a:lnTo>
                  <a:lnTo>
                    <a:pt x="0" y="377090"/>
                  </a:lnTo>
                  <a:lnTo>
                    <a:pt x="1741340" y="377090"/>
                  </a:lnTo>
                  <a:lnTo>
                    <a:pt x="1639740" y="188545"/>
                  </a:lnTo>
                  <a:lnTo>
                    <a:pt x="174134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88900" y="85725"/>
              <a:ext cx="1563540" cy="291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90784" y="7300910"/>
            <a:ext cx="7515934" cy="1638951"/>
            <a:chOff x="0" y="0"/>
            <a:chExt cx="1863677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63677" cy="406400"/>
            </a:xfrm>
            <a:custGeom>
              <a:avLst/>
              <a:gdLst/>
              <a:ahLst/>
              <a:cxnLst/>
              <a:rect l="l" t="t" r="r" b="b"/>
              <a:pathLst>
                <a:path w="1863677" h="406400">
                  <a:moveTo>
                    <a:pt x="1863677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863677" y="406400"/>
                  </a:lnTo>
                  <a:lnTo>
                    <a:pt x="1762077" y="203200"/>
                  </a:lnTo>
                  <a:lnTo>
                    <a:pt x="1863677" y="0"/>
                  </a:lnTo>
                  <a:close/>
                </a:path>
              </a:pathLst>
            </a:custGeom>
            <a:solidFill>
              <a:srgbClr val="FCB01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88900" y="85725"/>
              <a:ext cx="1685877" cy="320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 flipH="1">
            <a:off x="4955958" y="4079914"/>
            <a:ext cx="124460" cy="7236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4" name="AutoShape 24"/>
          <p:cNvSpPr/>
          <p:nvPr/>
        </p:nvSpPr>
        <p:spPr>
          <a:xfrm flipH="1">
            <a:off x="4948752" y="6295225"/>
            <a:ext cx="216212" cy="10056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5" name="Freeform 25"/>
          <p:cNvSpPr/>
          <p:nvPr/>
        </p:nvSpPr>
        <p:spPr>
          <a:xfrm>
            <a:off x="10677950" y="2230912"/>
            <a:ext cx="1059782" cy="1059782"/>
          </a:xfrm>
          <a:custGeom>
            <a:avLst/>
            <a:gdLst/>
            <a:ahLst/>
            <a:cxnLst/>
            <a:rect l="l" t="t" r="r" b="b"/>
            <a:pathLst>
              <a:path w="1059782" h="1059782">
                <a:moveTo>
                  <a:pt x="0" y="0"/>
                </a:moveTo>
                <a:lnTo>
                  <a:pt x="1059782" y="0"/>
                </a:lnTo>
                <a:lnTo>
                  <a:pt x="1059782" y="1059782"/>
                </a:lnTo>
                <a:lnTo>
                  <a:pt x="0" y="1059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0603258" y="7046599"/>
            <a:ext cx="1534054" cy="1317749"/>
          </a:xfrm>
          <a:custGeom>
            <a:avLst/>
            <a:gdLst/>
            <a:ahLst/>
            <a:cxnLst/>
            <a:rect l="l" t="t" r="r" b="b"/>
            <a:pathLst>
              <a:path w="1534054" h="1317749">
                <a:moveTo>
                  <a:pt x="0" y="0"/>
                </a:moveTo>
                <a:lnTo>
                  <a:pt x="1534054" y="0"/>
                </a:lnTo>
                <a:lnTo>
                  <a:pt x="1534054" y="1317750"/>
                </a:lnTo>
                <a:lnTo>
                  <a:pt x="0" y="131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0603258" y="4511707"/>
            <a:ext cx="1212003" cy="1264898"/>
          </a:xfrm>
          <a:custGeom>
            <a:avLst/>
            <a:gdLst/>
            <a:ahLst/>
            <a:cxnLst/>
            <a:rect l="l" t="t" r="r" b="b"/>
            <a:pathLst>
              <a:path w="1212003" h="1264898">
                <a:moveTo>
                  <a:pt x="0" y="0"/>
                </a:moveTo>
                <a:lnTo>
                  <a:pt x="1212003" y="0"/>
                </a:lnTo>
                <a:lnTo>
                  <a:pt x="1212003" y="1264899"/>
                </a:lnTo>
                <a:lnTo>
                  <a:pt x="0" y="12648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606524" y="656394"/>
            <a:ext cx="7536507" cy="1162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26"/>
              </a:lnSpc>
            </a:pPr>
            <a:r>
              <a:rPr lang="en-US" sz="747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Sources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13891" y="2227514"/>
            <a:ext cx="3556933" cy="1018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65"/>
              </a:lnSpc>
              <a:spcBef>
                <a:spcPct val="0"/>
              </a:spcBef>
            </a:pPr>
            <a:r>
              <a:rPr lang="en-US" sz="3011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en-US" sz="3011" u="none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ebsite traffic &amp; click-through data.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613891" y="4597568"/>
            <a:ext cx="3712566" cy="1018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65"/>
              </a:lnSpc>
              <a:spcBef>
                <a:spcPct val="0"/>
              </a:spcBef>
            </a:pPr>
            <a:r>
              <a:rPr lang="en-US" sz="3011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3011" u="none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oogle impressions &amp; device usage.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13891" y="7008499"/>
            <a:ext cx="3712566" cy="140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3"/>
              </a:lnSpc>
              <a:spcBef>
                <a:spcPct val="0"/>
              </a:spcBef>
            </a:pPr>
            <a:r>
              <a:rPr lang="en-US" sz="2839" spc="45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2839" u="none" spc="45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ender distribution of audience.</a:t>
            </a:r>
          </a:p>
          <a:p>
            <a:pPr algn="just">
              <a:lnSpc>
                <a:spcPts val="1745"/>
              </a:lnSpc>
              <a:spcBef>
                <a:spcPct val="0"/>
              </a:spcBef>
            </a:pPr>
            <a:endParaRPr lang="en-US" sz="2839" u="none" spc="45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1745"/>
              </a:lnSpc>
              <a:spcBef>
                <a:spcPct val="0"/>
              </a:spcBef>
            </a:pPr>
            <a:endParaRPr lang="en-US" sz="2839" u="none" spc="45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172951" y="2755295"/>
            <a:ext cx="590522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C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96140" y="5048907"/>
            <a:ext cx="590522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C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51235" y="7548534"/>
            <a:ext cx="69061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1C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Actionable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811513"/>
            <a:ext cx="5475487" cy="5475487"/>
          </a:xfrm>
          <a:custGeom>
            <a:avLst/>
            <a:gdLst/>
            <a:ahLst/>
            <a:cxnLst/>
            <a:rect l="l" t="t" r="r" b="b"/>
            <a:pathLst>
              <a:path w="5475487" h="5475487">
                <a:moveTo>
                  <a:pt x="0" y="0"/>
                </a:moveTo>
                <a:lnTo>
                  <a:pt x="5475487" y="0"/>
                </a:lnTo>
                <a:lnTo>
                  <a:pt x="5475487" y="5475487"/>
                </a:lnTo>
                <a:lnTo>
                  <a:pt x="0" y="5475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55689" y="4811513"/>
            <a:ext cx="5532311" cy="5532311"/>
          </a:xfrm>
          <a:custGeom>
            <a:avLst/>
            <a:gdLst/>
            <a:ahLst/>
            <a:cxnLst/>
            <a:rect l="l" t="t" r="r" b="b"/>
            <a:pathLst>
              <a:path w="5532311" h="5532311">
                <a:moveTo>
                  <a:pt x="0" y="0"/>
                </a:moveTo>
                <a:lnTo>
                  <a:pt x="5532311" y="0"/>
                </a:lnTo>
                <a:lnTo>
                  <a:pt x="5532311" y="5532311"/>
                </a:lnTo>
                <a:lnTo>
                  <a:pt x="0" y="5532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71037" y="1526036"/>
            <a:ext cx="5117975" cy="5117975"/>
          </a:xfrm>
          <a:custGeom>
            <a:avLst/>
            <a:gdLst/>
            <a:ahLst/>
            <a:cxnLst/>
            <a:rect l="l" t="t" r="r" b="b"/>
            <a:pathLst>
              <a:path w="5117975" h="5117975">
                <a:moveTo>
                  <a:pt x="0" y="0"/>
                </a:moveTo>
                <a:lnTo>
                  <a:pt x="5117975" y="0"/>
                </a:lnTo>
                <a:lnTo>
                  <a:pt x="5117975" y="5117975"/>
                </a:lnTo>
                <a:lnTo>
                  <a:pt x="0" y="5117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18458" y="381565"/>
            <a:ext cx="11135064" cy="175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4"/>
              </a:lnSpc>
            </a:pPr>
            <a:r>
              <a:rPr lang="en-US" sz="586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EDA: Audience Overview</a:t>
            </a:r>
          </a:p>
          <a:p>
            <a:pPr algn="ctr">
              <a:lnSpc>
                <a:spcPts val="6684"/>
              </a:lnSpc>
            </a:pPr>
            <a:endParaRPr lang="en-US" sz="5863" b="1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15071" y="2758768"/>
            <a:ext cx="5029907" cy="2961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1" b="1">
                <a:solidFill>
                  <a:srgbClr val="1C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Female audience: ~67%</a:t>
            </a:r>
          </a:p>
          <a:p>
            <a:pPr algn="ctr">
              <a:lnSpc>
                <a:spcPts val="3907"/>
              </a:lnSpc>
            </a:pPr>
            <a:r>
              <a:rPr lang="en-US" sz="2791" b="1">
                <a:solidFill>
                  <a:srgbClr val="1C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Male audience: ~33%</a:t>
            </a:r>
          </a:p>
          <a:p>
            <a:pPr algn="ctr">
              <a:lnSpc>
                <a:spcPts val="3907"/>
              </a:lnSpc>
            </a:pPr>
            <a:endParaRPr lang="en-US" sz="2791" b="1">
              <a:solidFill>
                <a:srgbClr val="1C212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3907"/>
              </a:lnSpc>
            </a:pPr>
            <a:r>
              <a:rPr lang="en-US" sz="2791" b="1">
                <a:solidFill>
                  <a:srgbClr val="1C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Device usage: 54% desktop, 44% mobile.</a:t>
            </a:r>
          </a:p>
          <a:p>
            <a:pPr algn="ctr">
              <a:lnSpc>
                <a:spcPts val="3907"/>
              </a:lnSpc>
            </a:pPr>
            <a:endParaRPr lang="en-US" sz="2791" b="1">
              <a:solidFill>
                <a:srgbClr val="1C212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7092" y="369567"/>
            <a:ext cx="1463216" cy="14632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4537" y="775028"/>
            <a:ext cx="988326" cy="652295"/>
          </a:xfrm>
          <a:custGeom>
            <a:avLst/>
            <a:gdLst/>
            <a:ahLst/>
            <a:cxnLst/>
            <a:rect l="l" t="t" r="r" b="b"/>
            <a:pathLst>
              <a:path w="988326" h="652295">
                <a:moveTo>
                  <a:pt x="0" y="0"/>
                </a:moveTo>
                <a:lnTo>
                  <a:pt x="988326" y="0"/>
                </a:lnTo>
                <a:lnTo>
                  <a:pt x="988326" y="652295"/>
                </a:lnTo>
                <a:lnTo>
                  <a:pt x="0" y="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58755" y="655443"/>
            <a:ext cx="7396417" cy="4927863"/>
          </a:xfrm>
          <a:custGeom>
            <a:avLst/>
            <a:gdLst/>
            <a:ahLst/>
            <a:cxnLst/>
            <a:rect l="l" t="t" r="r" b="b"/>
            <a:pathLst>
              <a:path w="7396417" h="4927863">
                <a:moveTo>
                  <a:pt x="0" y="0"/>
                </a:moveTo>
                <a:lnTo>
                  <a:pt x="7396417" y="0"/>
                </a:lnTo>
                <a:lnTo>
                  <a:pt x="7396417" y="4927863"/>
                </a:lnTo>
                <a:lnTo>
                  <a:pt x="0" y="4927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4537" y="2516289"/>
            <a:ext cx="7921426" cy="5280951"/>
          </a:xfrm>
          <a:custGeom>
            <a:avLst/>
            <a:gdLst/>
            <a:ahLst/>
            <a:cxnLst/>
            <a:rect l="l" t="t" r="r" b="b"/>
            <a:pathLst>
              <a:path w="7921426" h="5280951">
                <a:moveTo>
                  <a:pt x="0" y="0"/>
                </a:moveTo>
                <a:lnTo>
                  <a:pt x="7921426" y="0"/>
                </a:lnTo>
                <a:lnTo>
                  <a:pt x="7921426" y="5280951"/>
                </a:lnTo>
                <a:lnTo>
                  <a:pt x="0" y="52809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44673" y="5747382"/>
            <a:ext cx="7210499" cy="3771091"/>
          </a:xfrm>
          <a:custGeom>
            <a:avLst/>
            <a:gdLst/>
            <a:ahLst/>
            <a:cxnLst/>
            <a:rect l="l" t="t" r="r" b="b"/>
            <a:pathLst>
              <a:path w="7210499" h="3771091">
                <a:moveTo>
                  <a:pt x="0" y="0"/>
                </a:moveTo>
                <a:lnTo>
                  <a:pt x="7210499" y="0"/>
                </a:lnTo>
                <a:lnTo>
                  <a:pt x="7210499" y="3771091"/>
                </a:lnTo>
                <a:lnTo>
                  <a:pt x="0" y="3771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186239" y="509802"/>
            <a:ext cx="5233670" cy="11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87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EDA: Engagement Metrics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43213" y="6142101"/>
            <a:ext cx="6613419" cy="2934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570" lvl="1" indent="-332785" algn="l">
              <a:lnSpc>
                <a:spcPts val="4161"/>
              </a:lnSpc>
              <a:spcBef>
                <a:spcPct val="0"/>
              </a:spcBef>
              <a:buFont typeface="Arial"/>
              <a:buChar char="•"/>
            </a:pP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Uniqu</a:t>
            </a:r>
            <a:r>
              <a:rPr lang="en-US" sz="3082" u="none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clicks higher than overall clicks median.</a:t>
            </a:r>
          </a:p>
          <a:p>
            <a:pPr marL="665570" lvl="1" indent="-332785" algn="l">
              <a:lnSpc>
                <a:spcPts val="4161"/>
              </a:lnSpc>
              <a:spcBef>
                <a:spcPct val="0"/>
              </a:spcBef>
              <a:buFont typeface="Arial"/>
              <a:buChar char="•"/>
            </a:pPr>
            <a:r>
              <a:rPr lang="en-US" sz="3082" u="none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Conversions fairly consistent.</a:t>
            </a:r>
          </a:p>
          <a:p>
            <a:pPr marL="665570" lvl="1" indent="-332785" algn="l">
              <a:lnSpc>
                <a:spcPts val="4161"/>
              </a:lnSpc>
              <a:spcBef>
                <a:spcPct val="0"/>
              </a:spcBef>
              <a:buFont typeface="Arial"/>
              <a:buChar char="•"/>
            </a:pPr>
            <a:r>
              <a:rPr lang="en-US" sz="3082" u="none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Impressions vary greatly.</a:t>
            </a:r>
          </a:p>
          <a:p>
            <a:pPr marL="0" lvl="0" indent="0" algn="l">
              <a:lnSpc>
                <a:spcPts val="2541"/>
              </a:lnSpc>
              <a:spcBef>
                <a:spcPct val="0"/>
              </a:spcBef>
            </a:pPr>
            <a:endParaRPr lang="en-US" sz="3082" u="none" spc="18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86239" y="7642453"/>
            <a:ext cx="3007705" cy="31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Exploring creativity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95911"/>
            <a:ext cx="6356958" cy="6356958"/>
          </a:xfrm>
          <a:custGeom>
            <a:avLst/>
            <a:gdLst/>
            <a:ahLst/>
            <a:cxnLst/>
            <a:rect l="l" t="t" r="r" b="b"/>
            <a:pathLst>
              <a:path w="6356958" h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15400" y="2794772"/>
            <a:ext cx="7731418" cy="2024226"/>
          </a:xfrm>
          <a:custGeom>
            <a:avLst/>
            <a:gdLst/>
            <a:ahLst/>
            <a:cxnLst/>
            <a:rect l="l" t="t" r="r" b="b"/>
            <a:pathLst>
              <a:path w="7731418" h="2024226">
                <a:moveTo>
                  <a:pt x="0" y="0"/>
                </a:moveTo>
                <a:lnTo>
                  <a:pt x="7731418" y="0"/>
                </a:lnTo>
                <a:lnTo>
                  <a:pt x="7731418" y="2024226"/>
                </a:lnTo>
                <a:lnTo>
                  <a:pt x="0" y="20242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747334" y="5574390"/>
            <a:ext cx="8067551" cy="2112231"/>
          </a:xfrm>
          <a:custGeom>
            <a:avLst/>
            <a:gdLst/>
            <a:ahLst/>
            <a:cxnLst/>
            <a:rect l="l" t="t" r="r" b="b"/>
            <a:pathLst>
              <a:path w="8067551" h="2112231">
                <a:moveTo>
                  <a:pt x="0" y="0"/>
                </a:moveTo>
                <a:lnTo>
                  <a:pt x="8067550" y="0"/>
                </a:lnTo>
                <a:lnTo>
                  <a:pt x="8067550" y="2112232"/>
                </a:lnTo>
                <a:lnTo>
                  <a:pt x="0" y="21122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24644" y="597636"/>
            <a:ext cx="12038712" cy="94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sz="68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EDA: Google Impressions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31618" y="3491607"/>
            <a:ext cx="731520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 variance in impressions.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0" y="6097106"/>
            <a:ext cx="7731418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Suggests uneven reach across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3533" y="3269687"/>
            <a:ext cx="6376943" cy="1389109"/>
            <a:chOff x="0" y="0"/>
            <a:chExt cx="2134734" cy="4650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4734" cy="465016"/>
            </a:xfrm>
            <a:custGeom>
              <a:avLst/>
              <a:gdLst/>
              <a:ahLst/>
              <a:cxnLst/>
              <a:rect l="l" t="t" r="r" b="b"/>
              <a:pathLst>
                <a:path w="2134734" h="465016">
                  <a:moveTo>
                    <a:pt x="60702" y="0"/>
                  </a:moveTo>
                  <a:lnTo>
                    <a:pt x="2074032" y="0"/>
                  </a:lnTo>
                  <a:cubicBezTo>
                    <a:pt x="2107557" y="0"/>
                    <a:pt x="2134734" y="27177"/>
                    <a:pt x="2134734" y="60702"/>
                  </a:cubicBezTo>
                  <a:lnTo>
                    <a:pt x="2134734" y="404313"/>
                  </a:lnTo>
                  <a:cubicBezTo>
                    <a:pt x="2134734" y="420412"/>
                    <a:pt x="2128339" y="435852"/>
                    <a:pt x="2116955" y="447236"/>
                  </a:cubicBezTo>
                  <a:cubicBezTo>
                    <a:pt x="2105571" y="458620"/>
                    <a:pt x="2090131" y="465016"/>
                    <a:pt x="2074032" y="465016"/>
                  </a:cubicBezTo>
                  <a:lnTo>
                    <a:pt x="60702" y="465016"/>
                  </a:lnTo>
                  <a:cubicBezTo>
                    <a:pt x="27177" y="465016"/>
                    <a:pt x="0" y="437838"/>
                    <a:pt x="0" y="404313"/>
                  </a:cubicBezTo>
                  <a:lnTo>
                    <a:pt x="0" y="60702"/>
                  </a:lnTo>
                  <a:cubicBezTo>
                    <a:pt x="0" y="44603"/>
                    <a:pt x="6395" y="29163"/>
                    <a:pt x="17779" y="17779"/>
                  </a:cubicBezTo>
                  <a:cubicBezTo>
                    <a:pt x="29163" y="6395"/>
                    <a:pt x="44603" y="0"/>
                    <a:pt x="60702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134734" cy="3792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2210529" y="2359895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2210529" y="4832211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551424" y="1028700"/>
            <a:ext cx="8707876" cy="7260192"/>
          </a:xfrm>
          <a:custGeom>
            <a:avLst/>
            <a:gdLst/>
            <a:ahLst/>
            <a:cxnLst/>
            <a:rect l="l" t="t" r="r" b="b"/>
            <a:pathLst>
              <a:path w="8707876" h="7260192">
                <a:moveTo>
                  <a:pt x="0" y="0"/>
                </a:moveTo>
                <a:lnTo>
                  <a:pt x="8707876" y="0"/>
                </a:lnTo>
                <a:lnTo>
                  <a:pt x="8707876" y="7260192"/>
                </a:lnTo>
                <a:lnTo>
                  <a:pt x="0" y="7260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9773" y="563714"/>
            <a:ext cx="6450702" cy="169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261"/>
              </a:lnSpc>
              <a:spcBef>
                <a:spcPct val="0"/>
              </a:spcBef>
            </a:pPr>
            <a:r>
              <a:rPr lang="en-US" sz="6454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EDA: Correlations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9006" y="3784981"/>
            <a:ext cx="4453240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Correlation Heatmap.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3533" y="5086350"/>
            <a:ext cx="8144353" cy="298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158" lvl="1" indent="-336579" algn="l">
              <a:lnSpc>
                <a:spcPts val="4209"/>
              </a:lnSpc>
              <a:spcBef>
                <a:spcPct val="0"/>
              </a:spcBef>
              <a:buFont typeface="Arial"/>
              <a:buChar char="•"/>
            </a:pPr>
            <a:r>
              <a:rPr lang="en-US" sz="3117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</a:t>
            </a:r>
            <a:r>
              <a:rPr lang="en-US" sz="3117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ique clicks &amp; desktop use most related to conversions.</a:t>
            </a:r>
          </a:p>
          <a:p>
            <a:pPr algn="l">
              <a:lnSpc>
                <a:spcPts val="4209"/>
              </a:lnSpc>
              <a:spcBef>
                <a:spcPct val="0"/>
              </a:spcBef>
            </a:pPr>
            <a:endParaRPr lang="en-US" sz="3117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73158" lvl="1" indent="-336579" algn="l">
              <a:lnSpc>
                <a:spcPts val="4209"/>
              </a:lnSpc>
              <a:spcBef>
                <a:spcPct val="0"/>
              </a:spcBef>
              <a:buFont typeface="Arial"/>
              <a:buChar char="•"/>
            </a:pPr>
            <a:r>
              <a:rPr lang="en-US" sz="3117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Gender % and impressions show little direct effect.</a:t>
            </a:r>
          </a:p>
          <a:p>
            <a:pPr marL="0" lvl="0" indent="0" algn="l">
              <a:lnSpc>
                <a:spcPts val="2454"/>
              </a:lnSpc>
              <a:spcBef>
                <a:spcPct val="0"/>
              </a:spcBef>
            </a:pPr>
            <a:endParaRPr lang="en-US" sz="3117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13936" y="2386794"/>
            <a:ext cx="9828374" cy="6376158"/>
          </a:xfrm>
          <a:custGeom>
            <a:avLst/>
            <a:gdLst/>
            <a:ahLst/>
            <a:cxnLst/>
            <a:rect l="l" t="t" r="r" b="b"/>
            <a:pathLst>
              <a:path w="9828374" h="6376158">
                <a:moveTo>
                  <a:pt x="0" y="0"/>
                </a:moveTo>
                <a:lnTo>
                  <a:pt x="9828375" y="0"/>
                </a:lnTo>
                <a:lnTo>
                  <a:pt x="9828375" y="6376158"/>
                </a:lnTo>
                <a:lnTo>
                  <a:pt x="0" y="6376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3062093"/>
            <a:ext cx="6976068" cy="4511247"/>
          </a:xfrm>
          <a:custGeom>
            <a:avLst/>
            <a:gdLst/>
            <a:ahLst/>
            <a:cxnLst/>
            <a:rect l="l" t="t" r="r" b="b"/>
            <a:pathLst>
              <a:path w="6976068" h="4511247">
                <a:moveTo>
                  <a:pt x="0" y="0"/>
                </a:moveTo>
                <a:lnTo>
                  <a:pt x="6976068" y="0"/>
                </a:lnTo>
                <a:lnTo>
                  <a:pt x="6976068" y="4511248"/>
                </a:lnTo>
                <a:lnTo>
                  <a:pt x="0" y="4511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512" r="-1876" b="-251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2167" y="2067422"/>
            <a:ext cx="6921176" cy="3901026"/>
          </a:xfrm>
          <a:custGeom>
            <a:avLst/>
            <a:gdLst/>
            <a:ahLst/>
            <a:cxnLst/>
            <a:rect l="l" t="t" r="r" b="b"/>
            <a:pathLst>
              <a:path w="6921176" h="3901026">
                <a:moveTo>
                  <a:pt x="0" y="0"/>
                </a:moveTo>
                <a:lnTo>
                  <a:pt x="6921176" y="0"/>
                </a:lnTo>
                <a:lnTo>
                  <a:pt x="6921176" y="3901026"/>
                </a:lnTo>
                <a:lnTo>
                  <a:pt x="0" y="390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6309806"/>
            <a:ext cx="6177718" cy="2134121"/>
          </a:xfrm>
          <a:custGeom>
            <a:avLst/>
            <a:gdLst/>
            <a:ahLst/>
            <a:cxnLst/>
            <a:rect l="l" t="t" r="r" b="b"/>
            <a:pathLst>
              <a:path w="6177718" h="2134121">
                <a:moveTo>
                  <a:pt x="0" y="0"/>
                </a:moveTo>
                <a:lnTo>
                  <a:pt x="6177718" y="0"/>
                </a:lnTo>
                <a:lnTo>
                  <a:pt x="6177718" y="2134121"/>
                </a:lnTo>
                <a:lnTo>
                  <a:pt x="0" y="21341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2167" y="558081"/>
            <a:ext cx="16429518" cy="1036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7"/>
              </a:lnSpc>
            </a:pPr>
            <a:r>
              <a:rPr lang="en-US" sz="744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Predictive Model Insights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8146" y="3004943"/>
            <a:ext cx="5649218" cy="2039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Variable importance rankings:</a:t>
            </a:r>
          </a:p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Device Desktop % – 42%</a:t>
            </a:r>
          </a:p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Unique Clicks – 41%</a:t>
            </a:r>
          </a:p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Gender Female % – ~10%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3423" y="6824991"/>
            <a:ext cx="6028272" cy="104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3"/>
              </a:lnSpc>
              <a:spcBef>
                <a:spcPct val="0"/>
              </a:spcBef>
            </a:pPr>
            <a:r>
              <a:rPr lang="en-US" sz="30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R² score: 0.154 (moderate explanatory power)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6695" y="2114328"/>
            <a:ext cx="8477905" cy="5329586"/>
          </a:xfrm>
          <a:custGeom>
            <a:avLst/>
            <a:gdLst/>
            <a:ahLst/>
            <a:cxnLst/>
            <a:rect l="l" t="t" r="r" b="b"/>
            <a:pathLst>
              <a:path w="7999379" h="5329586">
                <a:moveTo>
                  <a:pt x="0" y="0"/>
                </a:moveTo>
                <a:lnTo>
                  <a:pt x="7999378" y="0"/>
                </a:lnTo>
                <a:lnTo>
                  <a:pt x="7999378" y="5329586"/>
                </a:lnTo>
                <a:lnTo>
                  <a:pt x="0" y="532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719886" y="1916516"/>
            <a:ext cx="4515152" cy="6271044"/>
          </a:xfrm>
          <a:custGeom>
            <a:avLst/>
            <a:gdLst/>
            <a:ahLst/>
            <a:cxnLst/>
            <a:rect l="l" t="t" r="r" b="b"/>
            <a:pathLst>
              <a:path w="4515152" h="6271044">
                <a:moveTo>
                  <a:pt x="0" y="0"/>
                </a:moveTo>
                <a:lnTo>
                  <a:pt x="4515151" y="0"/>
                </a:lnTo>
                <a:lnTo>
                  <a:pt x="4515151" y="6271043"/>
                </a:lnTo>
                <a:lnTo>
                  <a:pt x="0" y="62710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6675" y="558209"/>
            <a:ext cx="16678797" cy="1036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8"/>
              </a:lnSpc>
            </a:pPr>
            <a:r>
              <a:rPr lang="en-US" sz="7431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PERFORMANCE &amp; GAINS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910639"/>
            <a:ext cx="9220795" cy="49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Top audience segments yield higher conversions.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10094" y="2818177"/>
            <a:ext cx="3934735" cy="449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sz="2405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deciles capture a much higher share of conversions.</a:t>
            </a:r>
          </a:p>
          <a:p>
            <a:pPr algn="ctr">
              <a:lnSpc>
                <a:spcPts val="2927"/>
              </a:lnSpc>
              <a:spcBef>
                <a:spcPct val="0"/>
              </a:spcBef>
            </a:pPr>
            <a:endParaRPr lang="en-US" sz="2405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Example: Top 20% of audience delivers over half of total conversions.</a:t>
            </a:r>
          </a:p>
          <a:p>
            <a:pPr algn="ctr">
              <a:lnSpc>
                <a:spcPts val="2927"/>
              </a:lnSpc>
              <a:spcBef>
                <a:spcPct val="0"/>
              </a:spcBef>
            </a:pPr>
            <a:endParaRPr lang="en-US" sz="2399" b="1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Confirms model can guide targeted marketing for better ROI.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384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Canva Sans</vt:lpstr>
      <vt:lpstr>Open Sans Light</vt:lpstr>
      <vt:lpstr>Calibri</vt:lpstr>
      <vt:lpstr>Canva Sans Bold</vt:lpstr>
      <vt:lpstr>Open Sans Bold</vt:lpstr>
      <vt:lpstr>Poppins Semi-Bold</vt:lpstr>
      <vt:lpstr>Arial</vt:lpstr>
      <vt:lpstr>Poppins</vt:lpstr>
      <vt:lpstr>DM Sans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Project Presentation</dc:title>
  <cp:lastModifiedBy>Kishan Kakadiya</cp:lastModifiedBy>
  <cp:revision>1</cp:revision>
  <dcterms:created xsi:type="dcterms:W3CDTF">2006-08-16T00:00:00Z</dcterms:created>
  <dcterms:modified xsi:type="dcterms:W3CDTF">2025-08-15T12:33:00Z</dcterms:modified>
  <dc:identifier>DAGwFrKIXFY</dc:identifier>
</cp:coreProperties>
</file>