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2F54A-B358-45B2-9BFF-54C61C7DD8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4B138B6-FCC5-437B-9437-1CFF137873D5}">
      <dgm:prSet/>
      <dgm:spPr/>
      <dgm:t>
        <a:bodyPr/>
        <a:lstStyle/>
        <a:p>
          <a:r>
            <a:rPr lang="en-CA"/>
            <a:t>Goal: To analyze how marketing video content, taglines, and customer engagement influence the likelihood of applying for a credit card.</a:t>
          </a:r>
          <a:endParaRPr lang="en-US"/>
        </a:p>
      </dgm:t>
    </dgm:pt>
    <dgm:pt modelId="{8952E5DF-FA71-4516-BC20-B673A5690CD6}" type="parTrans" cxnId="{51DB993C-9656-40CF-A672-558FCA710A71}">
      <dgm:prSet/>
      <dgm:spPr/>
      <dgm:t>
        <a:bodyPr/>
        <a:lstStyle/>
        <a:p>
          <a:endParaRPr lang="en-US"/>
        </a:p>
      </dgm:t>
    </dgm:pt>
    <dgm:pt modelId="{90E9D93A-AAE6-4C93-8B62-283AA4BA49D5}" type="sibTrans" cxnId="{51DB993C-9656-40CF-A672-558FCA710A71}">
      <dgm:prSet/>
      <dgm:spPr/>
      <dgm:t>
        <a:bodyPr/>
        <a:lstStyle/>
        <a:p>
          <a:endParaRPr lang="en-US"/>
        </a:p>
      </dgm:t>
    </dgm:pt>
    <dgm:pt modelId="{5FC765F3-D04A-4197-890D-79CEAEC0D381}">
      <dgm:prSet/>
      <dgm:spPr/>
      <dgm:t>
        <a:bodyPr/>
        <a:lstStyle/>
        <a:p>
          <a:r>
            <a:rPr lang="en-CA"/>
            <a:t>Dataset: cred_card (full dataset)</a:t>
          </a:r>
          <a:endParaRPr lang="en-US"/>
        </a:p>
      </dgm:t>
    </dgm:pt>
    <dgm:pt modelId="{5B31BD3B-AC5F-4675-9FD9-E0516700A6ED}" type="parTrans" cxnId="{06BE6EEF-AD3B-4813-B7BE-41FC295AD7AA}">
      <dgm:prSet/>
      <dgm:spPr/>
      <dgm:t>
        <a:bodyPr/>
        <a:lstStyle/>
        <a:p>
          <a:endParaRPr lang="en-US"/>
        </a:p>
      </dgm:t>
    </dgm:pt>
    <dgm:pt modelId="{10C18B1E-F418-40AD-BD15-0514C5A5653E}" type="sibTrans" cxnId="{06BE6EEF-AD3B-4813-B7BE-41FC295AD7AA}">
      <dgm:prSet/>
      <dgm:spPr/>
      <dgm:t>
        <a:bodyPr/>
        <a:lstStyle/>
        <a:p>
          <a:endParaRPr lang="en-US"/>
        </a:p>
      </dgm:t>
    </dgm:pt>
    <dgm:pt modelId="{D4B379FE-4FE0-4E66-BD0F-02C90EA9FC4C}">
      <dgm:prSet/>
      <dgm:spPr/>
      <dgm:t>
        <a:bodyPr/>
        <a:lstStyle/>
        <a:p>
          <a:r>
            <a:rPr lang="en-CA"/>
            <a:t>Methods: Python for data cleaning &amp; statistical modeling, Tableau for visualization</a:t>
          </a:r>
          <a:endParaRPr lang="en-US"/>
        </a:p>
      </dgm:t>
    </dgm:pt>
    <dgm:pt modelId="{33904053-2AE6-4503-8D80-B8E0603D3EE7}" type="parTrans" cxnId="{8117E2CA-BB94-4099-84FB-C1CD4CA60208}">
      <dgm:prSet/>
      <dgm:spPr/>
      <dgm:t>
        <a:bodyPr/>
        <a:lstStyle/>
        <a:p>
          <a:endParaRPr lang="en-US"/>
        </a:p>
      </dgm:t>
    </dgm:pt>
    <dgm:pt modelId="{9731CB27-15C7-4258-900C-3C52B7F2BE39}" type="sibTrans" cxnId="{8117E2CA-BB94-4099-84FB-C1CD4CA60208}">
      <dgm:prSet/>
      <dgm:spPr/>
      <dgm:t>
        <a:bodyPr/>
        <a:lstStyle/>
        <a:p>
          <a:endParaRPr lang="en-US"/>
        </a:p>
      </dgm:t>
    </dgm:pt>
    <dgm:pt modelId="{93896B4E-60E0-479D-B344-737125B47903}">
      <dgm:prSet/>
      <dgm:spPr/>
      <dgm:t>
        <a:bodyPr/>
        <a:lstStyle/>
        <a:p>
          <a:r>
            <a:rPr lang="en-CA"/>
            <a:t>Visual: A small flow diagram showing Data → Python Analysis → Tableau Visuals → Insights</a:t>
          </a:r>
          <a:endParaRPr lang="en-US"/>
        </a:p>
      </dgm:t>
    </dgm:pt>
    <dgm:pt modelId="{BFEDDE8D-CB37-43DA-8068-F677A94C301D}" type="parTrans" cxnId="{7BA9718F-3DBC-463B-A1DF-DE616EADCC05}">
      <dgm:prSet/>
      <dgm:spPr/>
      <dgm:t>
        <a:bodyPr/>
        <a:lstStyle/>
        <a:p>
          <a:endParaRPr lang="en-US"/>
        </a:p>
      </dgm:t>
    </dgm:pt>
    <dgm:pt modelId="{591B0270-E38D-44A6-83F4-CDE89234C58B}" type="sibTrans" cxnId="{7BA9718F-3DBC-463B-A1DF-DE616EADCC05}">
      <dgm:prSet/>
      <dgm:spPr/>
      <dgm:t>
        <a:bodyPr/>
        <a:lstStyle/>
        <a:p>
          <a:endParaRPr lang="en-US"/>
        </a:p>
      </dgm:t>
    </dgm:pt>
    <dgm:pt modelId="{A9CEE2E9-302B-4C13-BE9F-5C5FFC7E64E2}" type="pres">
      <dgm:prSet presAssocID="{A3C2F54A-B358-45B2-9BFF-54C61C7DD8C1}" presName="root" presStyleCnt="0">
        <dgm:presLayoutVars>
          <dgm:dir/>
          <dgm:resizeHandles val="exact"/>
        </dgm:presLayoutVars>
      </dgm:prSet>
      <dgm:spPr/>
    </dgm:pt>
    <dgm:pt modelId="{648E5F69-BB1B-4AC3-B1E6-DFC1527A0358}" type="pres">
      <dgm:prSet presAssocID="{D4B138B6-FCC5-437B-9437-1CFF137873D5}" presName="compNode" presStyleCnt="0"/>
      <dgm:spPr/>
    </dgm:pt>
    <dgm:pt modelId="{E21ADDE8-46EB-455A-AB2D-D2664947A3E7}" type="pres">
      <dgm:prSet presAssocID="{D4B138B6-FCC5-437B-9437-1CFF137873D5}" presName="bgRect" presStyleLbl="bgShp" presStyleIdx="0" presStyleCnt="4"/>
      <dgm:spPr/>
    </dgm:pt>
    <dgm:pt modelId="{82707FEF-601D-467C-B8CA-183F000E2ABA}" type="pres">
      <dgm:prSet presAssocID="{D4B138B6-FCC5-437B-9437-1CFF137873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743B59F-3414-48FA-8122-E04DE0E29769}" type="pres">
      <dgm:prSet presAssocID="{D4B138B6-FCC5-437B-9437-1CFF137873D5}" presName="spaceRect" presStyleCnt="0"/>
      <dgm:spPr/>
    </dgm:pt>
    <dgm:pt modelId="{9BC62E00-2BC6-46BB-AFAB-5889681CD726}" type="pres">
      <dgm:prSet presAssocID="{D4B138B6-FCC5-437B-9437-1CFF137873D5}" presName="parTx" presStyleLbl="revTx" presStyleIdx="0" presStyleCnt="4">
        <dgm:presLayoutVars>
          <dgm:chMax val="0"/>
          <dgm:chPref val="0"/>
        </dgm:presLayoutVars>
      </dgm:prSet>
      <dgm:spPr/>
    </dgm:pt>
    <dgm:pt modelId="{87C0C783-8A08-4C7F-9067-438C918DDDE9}" type="pres">
      <dgm:prSet presAssocID="{90E9D93A-AAE6-4C93-8B62-283AA4BA49D5}" presName="sibTrans" presStyleCnt="0"/>
      <dgm:spPr/>
    </dgm:pt>
    <dgm:pt modelId="{297422EE-4D55-4D0E-8C1D-A2DD7A0145A8}" type="pres">
      <dgm:prSet presAssocID="{5FC765F3-D04A-4197-890D-79CEAEC0D381}" presName="compNode" presStyleCnt="0"/>
      <dgm:spPr/>
    </dgm:pt>
    <dgm:pt modelId="{90CDF9DF-639B-4261-9B99-F4CA3D2B5250}" type="pres">
      <dgm:prSet presAssocID="{5FC765F3-D04A-4197-890D-79CEAEC0D381}" presName="bgRect" presStyleLbl="bgShp" presStyleIdx="1" presStyleCnt="4"/>
      <dgm:spPr/>
    </dgm:pt>
    <dgm:pt modelId="{F13CE12E-90EE-4352-9BFD-1F2677B72801}" type="pres">
      <dgm:prSet presAssocID="{5FC765F3-D04A-4197-890D-79CEAEC0D3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B68EED-8265-4791-ABB7-D1A3CFB22887}" type="pres">
      <dgm:prSet presAssocID="{5FC765F3-D04A-4197-890D-79CEAEC0D381}" presName="spaceRect" presStyleCnt="0"/>
      <dgm:spPr/>
    </dgm:pt>
    <dgm:pt modelId="{03603BE3-F3F4-4996-91BD-7A7E44C15F82}" type="pres">
      <dgm:prSet presAssocID="{5FC765F3-D04A-4197-890D-79CEAEC0D381}" presName="parTx" presStyleLbl="revTx" presStyleIdx="1" presStyleCnt="4">
        <dgm:presLayoutVars>
          <dgm:chMax val="0"/>
          <dgm:chPref val="0"/>
        </dgm:presLayoutVars>
      </dgm:prSet>
      <dgm:spPr/>
    </dgm:pt>
    <dgm:pt modelId="{2624D5CC-0362-4138-82D5-39BF866E4B85}" type="pres">
      <dgm:prSet presAssocID="{10C18B1E-F418-40AD-BD15-0514C5A5653E}" presName="sibTrans" presStyleCnt="0"/>
      <dgm:spPr/>
    </dgm:pt>
    <dgm:pt modelId="{B73C695D-9C15-4489-B7FD-538917E4D922}" type="pres">
      <dgm:prSet presAssocID="{D4B379FE-4FE0-4E66-BD0F-02C90EA9FC4C}" presName="compNode" presStyleCnt="0"/>
      <dgm:spPr/>
    </dgm:pt>
    <dgm:pt modelId="{ED1B6BC1-30CE-4E84-9914-4F48C1F1AE70}" type="pres">
      <dgm:prSet presAssocID="{D4B379FE-4FE0-4E66-BD0F-02C90EA9FC4C}" presName="bgRect" presStyleLbl="bgShp" presStyleIdx="2" presStyleCnt="4"/>
      <dgm:spPr/>
    </dgm:pt>
    <dgm:pt modelId="{F27BD607-C8FF-46A1-85FB-1BD1494D1530}" type="pres">
      <dgm:prSet presAssocID="{D4B379FE-4FE0-4E66-BD0F-02C90EA9FC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D806CBE-044C-4289-B5C4-1004AE6A74B7}" type="pres">
      <dgm:prSet presAssocID="{D4B379FE-4FE0-4E66-BD0F-02C90EA9FC4C}" presName="spaceRect" presStyleCnt="0"/>
      <dgm:spPr/>
    </dgm:pt>
    <dgm:pt modelId="{B10DF450-4BF1-4334-ACC2-87810C8184F8}" type="pres">
      <dgm:prSet presAssocID="{D4B379FE-4FE0-4E66-BD0F-02C90EA9FC4C}" presName="parTx" presStyleLbl="revTx" presStyleIdx="2" presStyleCnt="4">
        <dgm:presLayoutVars>
          <dgm:chMax val="0"/>
          <dgm:chPref val="0"/>
        </dgm:presLayoutVars>
      </dgm:prSet>
      <dgm:spPr/>
    </dgm:pt>
    <dgm:pt modelId="{A2C51257-2A43-496E-AC73-293D2726DBA5}" type="pres">
      <dgm:prSet presAssocID="{9731CB27-15C7-4258-900C-3C52B7F2BE39}" presName="sibTrans" presStyleCnt="0"/>
      <dgm:spPr/>
    </dgm:pt>
    <dgm:pt modelId="{71DC7AAE-A064-4263-AD0E-61B5504B6911}" type="pres">
      <dgm:prSet presAssocID="{93896B4E-60E0-479D-B344-737125B47903}" presName="compNode" presStyleCnt="0"/>
      <dgm:spPr/>
    </dgm:pt>
    <dgm:pt modelId="{05CA2EFD-4939-4C36-8410-B0AE558BEA7B}" type="pres">
      <dgm:prSet presAssocID="{93896B4E-60E0-479D-B344-737125B47903}" presName="bgRect" presStyleLbl="bgShp" presStyleIdx="3" presStyleCnt="4"/>
      <dgm:spPr/>
    </dgm:pt>
    <dgm:pt modelId="{08BDCA48-88B8-430C-8D61-E1DA73409437}" type="pres">
      <dgm:prSet presAssocID="{93896B4E-60E0-479D-B344-737125B479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D9A688-1E58-4510-9720-82A20ADBE71C}" type="pres">
      <dgm:prSet presAssocID="{93896B4E-60E0-479D-B344-737125B47903}" presName="spaceRect" presStyleCnt="0"/>
      <dgm:spPr/>
    </dgm:pt>
    <dgm:pt modelId="{4B9BFF11-268A-4756-9F69-93359A1A757D}" type="pres">
      <dgm:prSet presAssocID="{93896B4E-60E0-479D-B344-737125B479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96061F-3F4E-4364-AD80-DD48264A6B92}" type="presOf" srcId="{D4B138B6-FCC5-437B-9437-1CFF137873D5}" destId="{9BC62E00-2BC6-46BB-AFAB-5889681CD726}" srcOrd="0" destOrd="0" presId="urn:microsoft.com/office/officeart/2018/2/layout/IconVerticalSolidList"/>
    <dgm:cxn modelId="{51DB993C-9656-40CF-A672-558FCA710A71}" srcId="{A3C2F54A-B358-45B2-9BFF-54C61C7DD8C1}" destId="{D4B138B6-FCC5-437B-9437-1CFF137873D5}" srcOrd="0" destOrd="0" parTransId="{8952E5DF-FA71-4516-BC20-B673A5690CD6}" sibTransId="{90E9D93A-AAE6-4C93-8B62-283AA4BA49D5}"/>
    <dgm:cxn modelId="{A1BE3573-85B4-4BE2-8535-0A341ABD0329}" type="presOf" srcId="{D4B379FE-4FE0-4E66-BD0F-02C90EA9FC4C}" destId="{B10DF450-4BF1-4334-ACC2-87810C8184F8}" srcOrd="0" destOrd="0" presId="urn:microsoft.com/office/officeart/2018/2/layout/IconVerticalSolidList"/>
    <dgm:cxn modelId="{7BA9718F-3DBC-463B-A1DF-DE616EADCC05}" srcId="{A3C2F54A-B358-45B2-9BFF-54C61C7DD8C1}" destId="{93896B4E-60E0-479D-B344-737125B47903}" srcOrd="3" destOrd="0" parTransId="{BFEDDE8D-CB37-43DA-8068-F677A94C301D}" sibTransId="{591B0270-E38D-44A6-83F4-CDE89234C58B}"/>
    <dgm:cxn modelId="{FA3B2595-990D-4C54-91DC-F237A6BD0884}" type="presOf" srcId="{93896B4E-60E0-479D-B344-737125B47903}" destId="{4B9BFF11-268A-4756-9F69-93359A1A757D}" srcOrd="0" destOrd="0" presId="urn:microsoft.com/office/officeart/2018/2/layout/IconVerticalSolidList"/>
    <dgm:cxn modelId="{E79DC4A7-DAAB-45F2-93BF-AC5820D9738B}" type="presOf" srcId="{A3C2F54A-B358-45B2-9BFF-54C61C7DD8C1}" destId="{A9CEE2E9-302B-4C13-BE9F-5C5FFC7E64E2}" srcOrd="0" destOrd="0" presId="urn:microsoft.com/office/officeart/2018/2/layout/IconVerticalSolidList"/>
    <dgm:cxn modelId="{8117E2CA-BB94-4099-84FB-C1CD4CA60208}" srcId="{A3C2F54A-B358-45B2-9BFF-54C61C7DD8C1}" destId="{D4B379FE-4FE0-4E66-BD0F-02C90EA9FC4C}" srcOrd="2" destOrd="0" parTransId="{33904053-2AE6-4503-8D80-B8E0603D3EE7}" sibTransId="{9731CB27-15C7-4258-900C-3C52B7F2BE39}"/>
    <dgm:cxn modelId="{06BE6EEF-AD3B-4813-B7BE-41FC295AD7AA}" srcId="{A3C2F54A-B358-45B2-9BFF-54C61C7DD8C1}" destId="{5FC765F3-D04A-4197-890D-79CEAEC0D381}" srcOrd="1" destOrd="0" parTransId="{5B31BD3B-AC5F-4675-9FD9-E0516700A6ED}" sibTransId="{10C18B1E-F418-40AD-BD15-0514C5A5653E}"/>
    <dgm:cxn modelId="{50B733FA-F154-4467-B2E6-8E9C2A69C6D5}" type="presOf" srcId="{5FC765F3-D04A-4197-890D-79CEAEC0D381}" destId="{03603BE3-F3F4-4996-91BD-7A7E44C15F82}" srcOrd="0" destOrd="0" presId="urn:microsoft.com/office/officeart/2018/2/layout/IconVerticalSolidList"/>
    <dgm:cxn modelId="{3347BF28-3A32-4C84-8CF2-51D5E5A5115E}" type="presParOf" srcId="{A9CEE2E9-302B-4C13-BE9F-5C5FFC7E64E2}" destId="{648E5F69-BB1B-4AC3-B1E6-DFC1527A0358}" srcOrd="0" destOrd="0" presId="urn:microsoft.com/office/officeart/2018/2/layout/IconVerticalSolidList"/>
    <dgm:cxn modelId="{77E9D558-F0AC-48F8-BDBB-221C33C6B2A6}" type="presParOf" srcId="{648E5F69-BB1B-4AC3-B1E6-DFC1527A0358}" destId="{E21ADDE8-46EB-455A-AB2D-D2664947A3E7}" srcOrd="0" destOrd="0" presId="urn:microsoft.com/office/officeart/2018/2/layout/IconVerticalSolidList"/>
    <dgm:cxn modelId="{3FD784FF-E1B6-4619-9B56-EAFF6C66081F}" type="presParOf" srcId="{648E5F69-BB1B-4AC3-B1E6-DFC1527A0358}" destId="{82707FEF-601D-467C-B8CA-183F000E2ABA}" srcOrd="1" destOrd="0" presId="urn:microsoft.com/office/officeart/2018/2/layout/IconVerticalSolidList"/>
    <dgm:cxn modelId="{8E15FD97-DA6A-4CF6-B68B-9FE8CDCFC0CA}" type="presParOf" srcId="{648E5F69-BB1B-4AC3-B1E6-DFC1527A0358}" destId="{4743B59F-3414-48FA-8122-E04DE0E29769}" srcOrd="2" destOrd="0" presId="urn:microsoft.com/office/officeart/2018/2/layout/IconVerticalSolidList"/>
    <dgm:cxn modelId="{DBD81306-5235-482D-8F64-E19BEF219EF5}" type="presParOf" srcId="{648E5F69-BB1B-4AC3-B1E6-DFC1527A0358}" destId="{9BC62E00-2BC6-46BB-AFAB-5889681CD726}" srcOrd="3" destOrd="0" presId="urn:microsoft.com/office/officeart/2018/2/layout/IconVerticalSolidList"/>
    <dgm:cxn modelId="{D70EECD8-B19B-459A-9F22-0A202DA0A43B}" type="presParOf" srcId="{A9CEE2E9-302B-4C13-BE9F-5C5FFC7E64E2}" destId="{87C0C783-8A08-4C7F-9067-438C918DDDE9}" srcOrd="1" destOrd="0" presId="urn:microsoft.com/office/officeart/2018/2/layout/IconVerticalSolidList"/>
    <dgm:cxn modelId="{C7F20009-05A0-4E0B-A38E-AD1B566A36C2}" type="presParOf" srcId="{A9CEE2E9-302B-4C13-BE9F-5C5FFC7E64E2}" destId="{297422EE-4D55-4D0E-8C1D-A2DD7A0145A8}" srcOrd="2" destOrd="0" presId="urn:microsoft.com/office/officeart/2018/2/layout/IconVerticalSolidList"/>
    <dgm:cxn modelId="{F52CEB9B-A51A-46D7-8D5A-316BB94D783B}" type="presParOf" srcId="{297422EE-4D55-4D0E-8C1D-A2DD7A0145A8}" destId="{90CDF9DF-639B-4261-9B99-F4CA3D2B5250}" srcOrd="0" destOrd="0" presId="urn:microsoft.com/office/officeart/2018/2/layout/IconVerticalSolidList"/>
    <dgm:cxn modelId="{7CF26861-9953-4E3A-AD42-B0FAC08D33E4}" type="presParOf" srcId="{297422EE-4D55-4D0E-8C1D-A2DD7A0145A8}" destId="{F13CE12E-90EE-4352-9BFD-1F2677B72801}" srcOrd="1" destOrd="0" presId="urn:microsoft.com/office/officeart/2018/2/layout/IconVerticalSolidList"/>
    <dgm:cxn modelId="{E466BE44-6B3B-4732-AE81-CC59011787CA}" type="presParOf" srcId="{297422EE-4D55-4D0E-8C1D-A2DD7A0145A8}" destId="{A5B68EED-8265-4791-ABB7-D1A3CFB22887}" srcOrd="2" destOrd="0" presId="urn:microsoft.com/office/officeart/2018/2/layout/IconVerticalSolidList"/>
    <dgm:cxn modelId="{C3BF5993-CDE7-48D7-A03F-FE0C689F08D2}" type="presParOf" srcId="{297422EE-4D55-4D0E-8C1D-A2DD7A0145A8}" destId="{03603BE3-F3F4-4996-91BD-7A7E44C15F82}" srcOrd="3" destOrd="0" presId="urn:microsoft.com/office/officeart/2018/2/layout/IconVerticalSolidList"/>
    <dgm:cxn modelId="{747857DC-78A2-48B0-B21C-D160C14EC01F}" type="presParOf" srcId="{A9CEE2E9-302B-4C13-BE9F-5C5FFC7E64E2}" destId="{2624D5CC-0362-4138-82D5-39BF866E4B85}" srcOrd="3" destOrd="0" presId="urn:microsoft.com/office/officeart/2018/2/layout/IconVerticalSolidList"/>
    <dgm:cxn modelId="{576BBE7C-0E6F-4CA3-BFB5-B67145F4C196}" type="presParOf" srcId="{A9CEE2E9-302B-4C13-BE9F-5C5FFC7E64E2}" destId="{B73C695D-9C15-4489-B7FD-538917E4D922}" srcOrd="4" destOrd="0" presId="urn:microsoft.com/office/officeart/2018/2/layout/IconVerticalSolidList"/>
    <dgm:cxn modelId="{51BE4217-63AF-46DE-8FC6-277AE25125C7}" type="presParOf" srcId="{B73C695D-9C15-4489-B7FD-538917E4D922}" destId="{ED1B6BC1-30CE-4E84-9914-4F48C1F1AE70}" srcOrd="0" destOrd="0" presId="urn:microsoft.com/office/officeart/2018/2/layout/IconVerticalSolidList"/>
    <dgm:cxn modelId="{160535FF-3207-4351-BE22-1136A50E7D9B}" type="presParOf" srcId="{B73C695D-9C15-4489-B7FD-538917E4D922}" destId="{F27BD607-C8FF-46A1-85FB-1BD1494D1530}" srcOrd="1" destOrd="0" presId="urn:microsoft.com/office/officeart/2018/2/layout/IconVerticalSolidList"/>
    <dgm:cxn modelId="{57D02CA5-A886-40E3-AB93-D50FF9E25486}" type="presParOf" srcId="{B73C695D-9C15-4489-B7FD-538917E4D922}" destId="{DD806CBE-044C-4289-B5C4-1004AE6A74B7}" srcOrd="2" destOrd="0" presId="urn:microsoft.com/office/officeart/2018/2/layout/IconVerticalSolidList"/>
    <dgm:cxn modelId="{C1BB2184-1ECD-4E24-A6DF-6A096C31F8A7}" type="presParOf" srcId="{B73C695D-9C15-4489-B7FD-538917E4D922}" destId="{B10DF450-4BF1-4334-ACC2-87810C8184F8}" srcOrd="3" destOrd="0" presId="urn:microsoft.com/office/officeart/2018/2/layout/IconVerticalSolidList"/>
    <dgm:cxn modelId="{C2CF2D2D-AAFD-48F2-B9DC-6D0381B4264B}" type="presParOf" srcId="{A9CEE2E9-302B-4C13-BE9F-5C5FFC7E64E2}" destId="{A2C51257-2A43-496E-AC73-293D2726DBA5}" srcOrd="5" destOrd="0" presId="urn:microsoft.com/office/officeart/2018/2/layout/IconVerticalSolidList"/>
    <dgm:cxn modelId="{1CC7F495-BA7D-4244-AB23-18CA1EC1814C}" type="presParOf" srcId="{A9CEE2E9-302B-4C13-BE9F-5C5FFC7E64E2}" destId="{71DC7AAE-A064-4263-AD0E-61B5504B6911}" srcOrd="6" destOrd="0" presId="urn:microsoft.com/office/officeart/2018/2/layout/IconVerticalSolidList"/>
    <dgm:cxn modelId="{72BA4565-C2B4-427E-BC35-B60B35312371}" type="presParOf" srcId="{71DC7AAE-A064-4263-AD0E-61B5504B6911}" destId="{05CA2EFD-4939-4C36-8410-B0AE558BEA7B}" srcOrd="0" destOrd="0" presId="urn:microsoft.com/office/officeart/2018/2/layout/IconVerticalSolidList"/>
    <dgm:cxn modelId="{4B48F676-2A0F-4510-AF74-4D89A948423B}" type="presParOf" srcId="{71DC7AAE-A064-4263-AD0E-61B5504B6911}" destId="{08BDCA48-88B8-430C-8D61-E1DA73409437}" srcOrd="1" destOrd="0" presId="urn:microsoft.com/office/officeart/2018/2/layout/IconVerticalSolidList"/>
    <dgm:cxn modelId="{8EBAB32D-0A5D-4F67-835C-CE29686DF93F}" type="presParOf" srcId="{71DC7AAE-A064-4263-AD0E-61B5504B6911}" destId="{49D9A688-1E58-4510-9720-82A20ADBE71C}" srcOrd="2" destOrd="0" presId="urn:microsoft.com/office/officeart/2018/2/layout/IconVerticalSolidList"/>
    <dgm:cxn modelId="{03DFAE61-203B-4F55-8632-DC4E5F6824E5}" type="presParOf" srcId="{71DC7AAE-A064-4263-AD0E-61B5504B6911}" destId="{4B9BFF11-268A-4756-9F69-93359A1A75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570D81-0B87-400C-B39F-A95F73307F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42DDE-4BE0-46B2-B3A4-A87210EAFB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 Addressed:</a:t>
          </a:r>
        </a:p>
      </dgm:t>
    </dgm:pt>
    <dgm:pt modelId="{F504E0B4-0A79-4BD8-A526-4C19201AE2C4}" type="parTrans" cxnId="{7CE7D6A4-E1A9-41FE-96F2-925F4375E119}">
      <dgm:prSet/>
      <dgm:spPr/>
      <dgm:t>
        <a:bodyPr/>
        <a:lstStyle/>
        <a:p>
          <a:endParaRPr lang="en-US"/>
        </a:p>
      </dgm:t>
    </dgm:pt>
    <dgm:pt modelId="{63C46621-E03F-4FD3-ACFF-DDDD24818D63}" type="sibTrans" cxnId="{7CE7D6A4-E1A9-41FE-96F2-925F4375E119}">
      <dgm:prSet/>
      <dgm:spPr/>
      <dgm:t>
        <a:bodyPr/>
        <a:lstStyle/>
        <a:p>
          <a:endParaRPr lang="en-US"/>
        </a:p>
      </dgm:t>
    </dgm:pt>
    <dgm:pt modelId="{5116AD58-E459-4F0F-95AB-45E55A2F9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 engagement metrics (time &amp; views) impact application likelihood?</a:t>
          </a:r>
        </a:p>
      </dgm:t>
    </dgm:pt>
    <dgm:pt modelId="{8A088010-4C4D-4E38-BD0E-41C5A1A28252}" type="parTrans" cxnId="{FDF737D7-6035-4A9A-841E-239BCD83B363}">
      <dgm:prSet/>
      <dgm:spPr/>
      <dgm:t>
        <a:bodyPr/>
        <a:lstStyle/>
        <a:p>
          <a:endParaRPr lang="en-US"/>
        </a:p>
      </dgm:t>
    </dgm:pt>
    <dgm:pt modelId="{378075D4-6DC9-4E2D-8E8E-4F295F68F3A0}" type="sibTrans" cxnId="{FDF737D7-6035-4A9A-841E-239BCD83B363}">
      <dgm:prSet/>
      <dgm:spPr/>
      <dgm:t>
        <a:bodyPr/>
        <a:lstStyle/>
        <a:p>
          <a:endParaRPr lang="en-US"/>
        </a:p>
      </dgm:t>
    </dgm:pt>
    <dgm:pt modelId="{8957A216-7BD2-4D84-8807-422039C365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video–tagline combinations perform best?</a:t>
          </a:r>
        </a:p>
      </dgm:t>
    </dgm:pt>
    <dgm:pt modelId="{8CB0AD76-CCFA-460F-B188-A2FE6F5424A8}" type="parTrans" cxnId="{18BCCF15-63CC-47CE-87E0-0FC78A4E0338}">
      <dgm:prSet/>
      <dgm:spPr/>
      <dgm:t>
        <a:bodyPr/>
        <a:lstStyle/>
        <a:p>
          <a:endParaRPr lang="en-US"/>
        </a:p>
      </dgm:t>
    </dgm:pt>
    <dgm:pt modelId="{566B4DD3-A239-4C8E-AA53-BBFDEFC43050}" type="sibTrans" cxnId="{18BCCF15-63CC-47CE-87E0-0FC78A4E0338}">
      <dgm:prSet/>
      <dgm:spPr/>
      <dgm:t>
        <a:bodyPr/>
        <a:lstStyle/>
        <a:p>
          <a:endParaRPr lang="en-US"/>
        </a:p>
      </dgm:t>
    </dgm:pt>
    <dgm:pt modelId="{A9151501-4AA7-4701-A9B3-EC00432CC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do demographics (age, income, education, card ownership) influence results?</a:t>
          </a:r>
        </a:p>
      </dgm:t>
    </dgm:pt>
    <dgm:pt modelId="{660A065A-43C7-44C4-A95E-7A0FBCC18AF7}" type="parTrans" cxnId="{90E03737-8429-4018-8448-7779F27526C5}">
      <dgm:prSet/>
      <dgm:spPr/>
      <dgm:t>
        <a:bodyPr/>
        <a:lstStyle/>
        <a:p>
          <a:endParaRPr lang="en-US"/>
        </a:p>
      </dgm:t>
    </dgm:pt>
    <dgm:pt modelId="{1C2783FA-2FC8-4BE1-B9AC-88F8A02F30CC}" type="sibTrans" cxnId="{90E03737-8429-4018-8448-7779F27526C5}">
      <dgm:prSet/>
      <dgm:spPr/>
      <dgm:t>
        <a:bodyPr/>
        <a:lstStyle/>
        <a:p>
          <a:endParaRPr lang="en-US"/>
        </a:p>
      </dgm:t>
    </dgm:pt>
    <dgm:pt modelId="{982BFDB5-EDA5-4213-A449-2A8FD123E9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actionable strategies can improve campaign effectiveness?</a:t>
          </a:r>
        </a:p>
      </dgm:t>
    </dgm:pt>
    <dgm:pt modelId="{553C0AF9-0941-4F91-B825-A3DC816048C3}" type="parTrans" cxnId="{26398B51-F2AD-4FB3-9920-36ABA1DA65A4}">
      <dgm:prSet/>
      <dgm:spPr/>
      <dgm:t>
        <a:bodyPr/>
        <a:lstStyle/>
        <a:p>
          <a:endParaRPr lang="en-US"/>
        </a:p>
      </dgm:t>
    </dgm:pt>
    <dgm:pt modelId="{F3D4A0AB-15A0-4B54-B1E5-798063D7C21E}" type="sibTrans" cxnId="{26398B51-F2AD-4FB3-9920-36ABA1DA65A4}">
      <dgm:prSet/>
      <dgm:spPr/>
      <dgm:t>
        <a:bodyPr/>
        <a:lstStyle/>
        <a:p>
          <a:endParaRPr lang="en-US"/>
        </a:p>
      </dgm:t>
    </dgm:pt>
    <dgm:pt modelId="{779C938B-4243-468D-8979-9FCA685FDCFC}" type="pres">
      <dgm:prSet presAssocID="{4A570D81-0B87-400C-B39F-A95F73307FE6}" presName="root" presStyleCnt="0">
        <dgm:presLayoutVars>
          <dgm:dir/>
          <dgm:resizeHandles val="exact"/>
        </dgm:presLayoutVars>
      </dgm:prSet>
      <dgm:spPr/>
    </dgm:pt>
    <dgm:pt modelId="{FC593288-29EC-45C9-B1AB-F45F055EE5CB}" type="pres">
      <dgm:prSet presAssocID="{0CA42DDE-4BE0-46B2-B3A4-A87210EAFB23}" presName="compNode" presStyleCnt="0"/>
      <dgm:spPr/>
    </dgm:pt>
    <dgm:pt modelId="{A024E154-7234-4572-8C92-8D1909CAE970}" type="pres">
      <dgm:prSet presAssocID="{0CA42DDE-4BE0-46B2-B3A4-A87210EAFB23}" presName="bgRect" presStyleLbl="bgShp" presStyleIdx="0" presStyleCnt="5"/>
      <dgm:spPr/>
    </dgm:pt>
    <dgm:pt modelId="{D80BF27D-5CCE-4B81-9CA7-781F1A7D65A0}" type="pres">
      <dgm:prSet presAssocID="{0CA42DDE-4BE0-46B2-B3A4-A87210EAFB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ABCD58E-A01D-44DB-8F9E-278C5E11E2BD}" type="pres">
      <dgm:prSet presAssocID="{0CA42DDE-4BE0-46B2-B3A4-A87210EAFB23}" presName="spaceRect" presStyleCnt="0"/>
      <dgm:spPr/>
    </dgm:pt>
    <dgm:pt modelId="{010B5677-4DD6-4985-A4D2-EB093AC304BA}" type="pres">
      <dgm:prSet presAssocID="{0CA42DDE-4BE0-46B2-B3A4-A87210EAFB23}" presName="parTx" presStyleLbl="revTx" presStyleIdx="0" presStyleCnt="5">
        <dgm:presLayoutVars>
          <dgm:chMax val="0"/>
          <dgm:chPref val="0"/>
        </dgm:presLayoutVars>
      </dgm:prSet>
      <dgm:spPr/>
    </dgm:pt>
    <dgm:pt modelId="{9963FB13-9366-40C5-9909-C5D9C9215C42}" type="pres">
      <dgm:prSet presAssocID="{63C46621-E03F-4FD3-ACFF-DDDD24818D63}" presName="sibTrans" presStyleCnt="0"/>
      <dgm:spPr/>
    </dgm:pt>
    <dgm:pt modelId="{503657E8-E240-4D26-9D0A-9A3718AF5ED9}" type="pres">
      <dgm:prSet presAssocID="{5116AD58-E459-4F0F-95AB-45E55A2F93D0}" presName="compNode" presStyleCnt="0"/>
      <dgm:spPr/>
    </dgm:pt>
    <dgm:pt modelId="{D15A36AC-4FAC-4B95-A8C1-8115A6FBDBFF}" type="pres">
      <dgm:prSet presAssocID="{5116AD58-E459-4F0F-95AB-45E55A2F93D0}" presName="bgRect" presStyleLbl="bgShp" presStyleIdx="1" presStyleCnt="5"/>
      <dgm:spPr/>
    </dgm:pt>
    <dgm:pt modelId="{1505A03A-4B7E-4288-872E-2158DC22BE3B}" type="pres">
      <dgm:prSet presAssocID="{5116AD58-E459-4F0F-95AB-45E55A2F93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54D3F2A-0FDA-4C67-8079-825135C0BB4D}" type="pres">
      <dgm:prSet presAssocID="{5116AD58-E459-4F0F-95AB-45E55A2F93D0}" presName="spaceRect" presStyleCnt="0"/>
      <dgm:spPr/>
    </dgm:pt>
    <dgm:pt modelId="{E7FA2900-D57A-4447-B934-373D04C2097C}" type="pres">
      <dgm:prSet presAssocID="{5116AD58-E459-4F0F-95AB-45E55A2F93D0}" presName="parTx" presStyleLbl="revTx" presStyleIdx="1" presStyleCnt="5">
        <dgm:presLayoutVars>
          <dgm:chMax val="0"/>
          <dgm:chPref val="0"/>
        </dgm:presLayoutVars>
      </dgm:prSet>
      <dgm:spPr/>
    </dgm:pt>
    <dgm:pt modelId="{EC288E07-79F0-42B7-A08C-ECE320FFDB56}" type="pres">
      <dgm:prSet presAssocID="{378075D4-6DC9-4E2D-8E8E-4F295F68F3A0}" presName="sibTrans" presStyleCnt="0"/>
      <dgm:spPr/>
    </dgm:pt>
    <dgm:pt modelId="{5850C531-4C07-4472-A41F-79AD6A7BA865}" type="pres">
      <dgm:prSet presAssocID="{8957A216-7BD2-4D84-8807-422039C365F3}" presName="compNode" presStyleCnt="0"/>
      <dgm:spPr/>
    </dgm:pt>
    <dgm:pt modelId="{C229D5BD-1F8C-4621-8A1F-EF8F510BB6D8}" type="pres">
      <dgm:prSet presAssocID="{8957A216-7BD2-4D84-8807-422039C365F3}" presName="bgRect" presStyleLbl="bgShp" presStyleIdx="2" presStyleCnt="5"/>
      <dgm:spPr/>
    </dgm:pt>
    <dgm:pt modelId="{D8F9A20D-ECB6-4765-B40A-CEF123870775}" type="pres">
      <dgm:prSet presAssocID="{8957A216-7BD2-4D84-8807-422039C365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39C0E193-C337-4007-BFC0-103BE9FFD3B8}" type="pres">
      <dgm:prSet presAssocID="{8957A216-7BD2-4D84-8807-422039C365F3}" presName="spaceRect" presStyleCnt="0"/>
      <dgm:spPr/>
    </dgm:pt>
    <dgm:pt modelId="{F19C68C7-7CAB-4576-848D-8556853378A0}" type="pres">
      <dgm:prSet presAssocID="{8957A216-7BD2-4D84-8807-422039C365F3}" presName="parTx" presStyleLbl="revTx" presStyleIdx="2" presStyleCnt="5">
        <dgm:presLayoutVars>
          <dgm:chMax val="0"/>
          <dgm:chPref val="0"/>
        </dgm:presLayoutVars>
      </dgm:prSet>
      <dgm:spPr/>
    </dgm:pt>
    <dgm:pt modelId="{D0582B13-BEF1-4CE1-BE37-6C2D0B3663C5}" type="pres">
      <dgm:prSet presAssocID="{566B4DD3-A239-4C8E-AA53-BBFDEFC43050}" presName="sibTrans" presStyleCnt="0"/>
      <dgm:spPr/>
    </dgm:pt>
    <dgm:pt modelId="{2E1AAC6E-AB71-4F85-A3E5-5C673626104C}" type="pres">
      <dgm:prSet presAssocID="{A9151501-4AA7-4701-A9B3-EC00432CCCBD}" presName="compNode" presStyleCnt="0"/>
      <dgm:spPr/>
    </dgm:pt>
    <dgm:pt modelId="{CE3F346E-988A-40F9-90F1-64ADCDF30666}" type="pres">
      <dgm:prSet presAssocID="{A9151501-4AA7-4701-A9B3-EC00432CCCBD}" presName="bgRect" presStyleLbl="bgShp" presStyleIdx="3" presStyleCnt="5"/>
      <dgm:spPr/>
    </dgm:pt>
    <dgm:pt modelId="{04E4E85B-BBCF-4F05-9C6A-105A9FCAF63F}" type="pres">
      <dgm:prSet presAssocID="{A9151501-4AA7-4701-A9B3-EC00432CCC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3B4D514-F238-4D31-9582-595609C27720}" type="pres">
      <dgm:prSet presAssocID="{A9151501-4AA7-4701-A9B3-EC00432CCCBD}" presName="spaceRect" presStyleCnt="0"/>
      <dgm:spPr/>
    </dgm:pt>
    <dgm:pt modelId="{51ABE26F-5C55-41B4-8189-6C6F5DE75C3E}" type="pres">
      <dgm:prSet presAssocID="{A9151501-4AA7-4701-A9B3-EC00432CCCBD}" presName="parTx" presStyleLbl="revTx" presStyleIdx="3" presStyleCnt="5">
        <dgm:presLayoutVars>
          <dgm:chMax val="0"/>
          <dgm:chPref val="0"/>
        </dgm:presLayoutVars>
      </dgm:prSet>
      <dgm:spPr/>
    </dgm:pt>
    <dgm:pt modelId="{EDF0A2BD-AA23-4477-ADEE-263592B580D4}" type="pres">
      <dgm:prSet presAssocID="{1C2783FA-2FC8-4BE1-B9AC-88F8A02F30CC}" presName="sibTrans" presStyleCnt="0"/>
      <dgm:spPr/>
    </dgm:pt>
    <dgm:pt modelId="{BDFB6257-5AAF-4737-B884-26D0E2B87396}" type="pres">
      <dgm:prSet presAssocID="{982BFDB5-EDA5-4213-A449-2A8FD123E96D}" presName="compNode" presStyleCnt="0"/>
      <dgm:spPr/>
    </dgm:pt>
    <dgm:pt modelId="{2FE60067-045E-4C14-A2AE-69BFC012B5B4}" type="pres">
      <dgm:prSet presAssocID="{982BFDB5-EDA5-4213-A449-2A8FD123E96D}" presName="bgRect" presStyleLbl="bgShp" presStyleIdx="4" presStyleCnt="5"/>
      <dgm:spPr/>
    </dgm:pt>
    <dgm:pt modelId="{CA47FCC9-3DD4-4258-8776-EAB72F86FBD8}" type="pres">
      <dgm:prSet presAssocID="{982BFDB5-EDA5-4213-A449-2A8FD123E9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6691188-49EE-4F8D-BA9A-75BD1F2ADC79}" type="pres">
      <dgm:prSet presAssocID="{982BFDB5-EDA5-4213-A449-2A8FD123E96D}" presName="spaceRect" presStyleCnt="0"/>
      <dgm:spPr/>
    </dgm:pt>
    <dgm:pt modelId="{94787D82-E835-4269-AD1B-A768366CBC7E}" type="pres">
      <dgm:prSet presAssocID="{982BFDB5-EDA5-4213-A449-2A8FD123E9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8BCCF15-63CC-47CE-87E0-0FC78A4E0338}" srcId="{4A570D81-0B87-400C-B39F-A95F73307FE6}" destId="{8957A216-7BD2-4D84-8807-422039C365F3}" srcOrd="2" destOrd="0" parTransId="{8CB0AD76-CCFA-460F-B188-A2FE6F5424A8}" sibTransId="{566B4DD3-A239-4C8E-AA53-BBFDEFC43050}"/>
    <dgm:cxn modelId="{61E23B1E-5FD9-4E42-A136-05AD9C72855F}" type="presOf" srcId="{A9151501-4AA7-4701-A9B3-EC00432CCCBD}" destId="{51ABE26F-5C55-41B4-8189-6C6F5DE75C3E}" srcOrd="0" destOrd="0" presId="urn:microsoft.com/office/officeart/2018/2/layout/IconVerticalSolidList"/>
    <dgm:cxn modelId="{90E03737-8429-4018-8448-7779F27526C5}" srcId="{4A570D81-0B87-400C-B39F-A95F73307FE6}" destId="{A9151501-4AA7-4701-A9B3-EC00432CCCBD}" srcOrd="3" destOrd="0" parTransId="{660A065A-43C7-44C4-A95E-7A0FBCC18AF7}" sibTransId="{1C2783FA-2FC8-4BE1-B9AC-88F8A02F30CC}"/>
    <dgm:cxn modelId="{E9DE446E-BDBE-4931-88D5-0E7D128512B3}" type="presOf" srcId="{5116AD58-E459-4F0F-95AB-45E55A2F93D0}" destId="{E7FA2900-D57A-4447-B934-373D04C2097C}" srcOrd="0" destOrd="0" presId="urn:microsoft.com/office/officeart/2018/2/layout/IconVerticalSolidList"/>
    <dgm:cxn modelId="{26398B51-F2AD-4FB3-9920-36ABA1DA65A4}" srcId="{4A570D81-0B87-400C-B39F-A95F73307FE6}" destId="{982BFDB5-EDA5-4213-A449-2A8FD123E96D}" srcOrd="4" destOrd="0" parTransId="{553C0AF9-0941-4F91-B825-A3DC816048C3}" sibTransId="{F3D4A0AB-15A0-4B54-B1E5-798063D7C21E}"/>
    <dgm:cxn modelId="{DB189F84-ED0F-4755-B180-FF1C59F3FAF3}" type="presOf" srcId="{8957A216-7BD2-4D84-8807-422039C365F3}" destId="{F19C68C7-7CAB-4576-848D-8556853378A0}" srcOrd="0" destOrd="0" presId="urn:microsoft.com/office/officeart/2018/2/layout/IconVerticalSolidList"/>
    <dgm:cxn modelId="{7CE7D6A4-E1A9-41FE-96F2-925F4375E119}" srcId="{4A570D81-0B87-400C-B39F-A95F73307FE6}" destId="{0CA42DDE-4BE0-46B2-B3A4-A87210EAFB23}" srcOrd="0" destOrd="0" parTransId="{F504E0B4-0A79-4BD8-A526-4C19201AE2C4}" sibTransId="{63C46621-E03F-4FD3-ACFF-DDDD24818D63}"/>
    <dgm:cxn modelId="{DDA48DD3-506C-40B0-B2DE-9114A56513A7}" type="presOf" srcId="{0CA42DDE-4BE0-46B2-B3A4-A87210EAFB23}" destId="{010B5677-4DD6-4985-A4D2-EB093AC304BA}" srcOrd="0" destOrd="0" presId="urn:microsoft.com/office/officeart/2018/2/layout/IconVerticalSolidList"/>
    <dgm:cxn modelId="{FDF737D7-6035-4A9A-841E-239BCD83B363}" srcId="{4A570D81-0B87-400C-B39F-A95F73307FE6}" destId="{5116AD58-E459-4F0F-95AB-45E55A2F93D0}" srcOrd="1" destOrd="0" parTransId="{8A088010-4C4D-4E38-BD0E-41C5A1A28252}" sibTransId="{378075D4-6DC9-4E2D-8E8E-4F295F68F3A0}"/>
    <dgm:cxn modelId="{C2C972E2-97F6-45BB-89F6-E3887CD35AA2}" type="presOf" srcId="{4A570D81-0B87-400C-B39F-A95F73307FE6}" destId="{779C938B-4243-468D-8979-9FCA685FDCFC}" srcOrd="0" destOrd="0" presId="urn:microsoft.com/office/officeart/2018/2/layout/IconVerticalSolidList"/>
    <dgm:cxn modelId="{DC3F58F3-32B8-47BC-871D-8563ED243503}" type="presOf" srcId="{982BFDB5-EDA5-4213-A449-2A8FD123E96D}" destId="{94787D82-E835-4269-AD1B-A768366CBC7E}" srcOrd="0" destOrd="0" presId="urn:microsoft.com/office/officeart/2018/2/layout/IconVerticalSolidList"/>
    <dgm:cxn modelId="{772A16F7-EEFE-402B-8F5E-EF34852C4D0D}" type="presParOf" srcId="{779C938B-4243-468D-8979-9FCA685FDCFC}" destId="{FC593288-29EC-45C9-B1AB-F45F055EE5CB}" srcOrd="0" destOrd="0" presId="urn:microsoft.com/office/officeart/2018/2/layout/IconVerticalSolidList"/>
    <dgm:cxn modelId="{0BBC2042-F5A2-485D-B58C-A60F74430746}" type="presParOf" srcId="{FC593288-29EC-45C9-B1AB-F45F055EE5CB}" destId="{A024E154-7234-4572-8C92-8D1909CAE970}" srcOrd="0" destOrd="0" presId="urn:microsoft.com/office/officeart/2018/2/layout/IconVerticalSolidList"/>
    <dgm:cxn modelId="{BF4CB1B9-9C2A-427B-BF5B-3F9B7B48EDCB}" type="presParOf" srcId="{FC593288-29EC-45C9-B1AB-F45F055EE5CB}" destId="{D80BF27D-5CCE-4B81-9CA7-781F1A7D65A0}" srcOrd="1" destOrd="0" presId="urn:microsoft.com/office/officeart/2018/2/layout/IconVerticalSolidList"/>
    <dgm:cxn modelId="{4FC018E3-3DF4-411A-B5EF-2487C648FEF6}" type="presParOf" srcId="{FC593288-29EC-45C9-B1AB-F45F055EE5CB}" destId="{8ABCD58E-A01D-44DB-8F9E-278C5E11E2BD}" srcOrd="2" destOrd="0" presId="urn:microsoft.com/office/officeart/2018/2/layout/IconVerticalSolidList"/>
    <dgm:cxn modelId="{15F29423-BF65-4054-A00A-4F8FA8B2AB36}" type="presParOf" srcId="{FC593288-29EC-45C9-B1AB-F45F055EE5CB}" destId="{010B5677-4DD6-4985-A4D2-EB093AC304BA}" srcOrd="3" destOrd="0" presId="urn:microsoft.com/office/officeart/2018/2/layout/IconVerticalSolidList"/>
    <dgm:cxn modelId="{7D34E7FA-1ACF-475B-A79A-0274BD0FAB22}" type="presParOf" srcId="{779C938B-4243-468D-8979-9FCA685FDCFC}" destId="{9963FB13-9366-40C5-9909-C5D9C9215C42}" srcOrd="1" destOrd="0" presId="urn:microsoft.com/office/officeart/2018/2/layout/IconVerticalSolidList"/>
    <dgm:cxn modelId="{7687404E-A488-47BE-8BB8-CE3B62D64377}" type="presParOf" srcId="{779C938B-4243-468D-8979-9FCA685FDCFC}" destId="{503657E8-E240-4D26-9D0A-9A3718AF5ED9}" srcOrd="2" destOrd="0" presId="urn:microsoft.com/office/officeart/2018/2/layout/IconVerticalSolidList"/>
    <dgm:cxn modelId="{930E6936-A531-4967-AE09-AF5052C92417}" type="presParOf" srcId="{503657E8-E240-4D26-9D0A-9A3718AF5ED9}" destId="{D15A36AC-4FAC-4B95-A8C1-8115A6FBDBFF}" srcOrd="0" destOrd="0" presId="urn:microsoft.com/office/officeart/2018/2/layout/IconVerticalSolidList"/>
    <dgm:cxn modelId="{FCC89E79-2625-4CEB-942B-098B5C2428A4}" type="presParOf" srcId="{503657E8-E240-4D26-9D0A-9A3718AF5ED9}" destId="{1505A03A-4B7E-4288-872E-2158DC22BE3B}" srcOrd="1" destOrd="0" presId="urn:microsoft.com/office/officeart/2018/2/layout/IconVerticalSolidList"/>
    <dgm:cxn modelId="{A1EA268D-8F6F-4C5B-BA59-333FB8B8C90E}" type="presParOf" srcId="{503657E8-E240-4D26-9D0A-9A3718AF5ED9}" destId="{354D3F2A-0FDA-4C67-8079-825135C0BB4D}" srcOrd="2" destOrd="0" presId="urn:microsoft.com/office/officeart/2018/2/layout/IconVerticalSolidList"/>
    <dgm:cxn modelId="{BB40494C-FD3F-4150-8309-21D374B5826C}" type="presParOf" srcId="{503657E8-E240-4D26-9D0A-9A3718AF5ED9}" destId="{E7FA2900-D57A-4447-B934-373D04C2097C}" srcOrd="3" destOrd="0" presId="urn:microsoft.com/office/officeart/2018/2/layout/IconVerticalSolidList"/>
    <dgm:cxn modelId="{76450E92-D408-420C-A185-CFF43429374F}" type="presParOf" srcId="{779C938B-4243-468D-8979-9FCA685FDCFC}" destId="{EC288E07-79F0-42B7-A08C-ECE320FFDB56}" srcOrd="3" destOrd="0" presId="urn:microsoft.com/office/officeart/2018/2/layout/IconVerticalSolidList"/>
    <dgm:cxn modelId="{E431931E-F4B0-4953-AF3D-54462D5ACC35}" type="presParOf" srcId="{779C938B-4243-468D-8979-9FCA685FDCFC}" destId="{5850C531-4C07-4472-A41F-79AD6A7BA865}" srcOrd="4" destOrd="0" presId="urn:microsoft.com/office/officeart/2018/2/layout/IconVerticalSolidList"/>
    <dgm:cxn modelId="{88E19775-B234-423D-BEE7-18B21937ADFA}" type="presParOf" srcId="{5850C531-4C07-4472-A41F-79AD6A7BA865}" destId="{C229D5BD-1F8C-4621-8A1F-EF8F510BB6D8}" srcOrd="0" destOrd="0" presId="urn:microsoft.com/office/officeart/2018/2/layout/IconVerticalSolidList"/>
    <dgm:cxn modelId="{D0A90D46-B176-4365-BBD6-DE0A646F9239}" type="presParOf" srcId="{5850C531-4C07-4472-A41F-79AD6A7BA865}" destId="{D8F9A20D-ECB6-4765-B40A-CEF123870775}" srcOrd="1" destOrd="0" presId="urn:microsoft.com/office/officeart/2018/2/layout/IconVerticalSolidList"/>
    <dgm:cxn modelId="{7A1653C7-6FA2-4859-BE2E-03CEF3569486}" type="presParOf" srcId="{5850C531-4C07-4472-A41F-79AD6A7BA865}" destId="{39C0E193-C337-4007-BFC0-103BE9FFD3B8}" srcOrd="2" destOrd="0" presId="urn:microsoft.com/office/officeart/2018/2/layout/IconVerticalSolidList"/>
    <dgm:cxn modelId="{D00F74AE-8E2D-4F83-9C99-3C7E815F8149}" type="presParOf" srcId="{5850C531-4C07-4472-A41F-79AD6A7BA865}" destId="{F19C68C7-7CAB-4576-848D-8556853378A0}" srcOrd="3" destOrd="0" presId="urn:microsoft.com/office/officeart/2018/2/layout/IconVerticalSolidList"/>
    <dgm:cxn modelId="{7DC6C0D8-4214-46B5-893D-621605BE2961}" type="presParOf" srcId="{779C938B-4243-468D-8979-9FCA685FDCFC}" destId="{D0582B13-BEF1-4CE1-BE37-6C2D0B3663C5}" srcOrd="5" destOrd="0" presId="urn:microsoft.com/office/officeart/2018/2/layout/IconVerticalSolidList"/>
    <dgm:cxn modelId="{667E4E6C-9DA6-400F-999C-882EA5ABADD1}" type="presParOf" srcId="{779C938B-4243-468D-8979-9FCA685FDCFC}" destId="{2E1AAC6E-AB71-4F85-A3E5-5C673626104C}" srcOrd="6" destOrd="0" presId="urn:microsoft.com/office/officeart/2018/2/layout/IconVerticalSolidList"/>
    <dgm:cxn modelId="{43E54AB3-0653-447B-9D99-93C46E5AD03D}" type="presParOf" srcId="{2E1AAC6E-AB71-4F85-A3E5-5C673626104C}" destId="{CE3F346E-988A-40F9-90F1-64ADCDF30666}" srcOrd="0" destOrd="0" presId="urn:microsoft.com/office/officeart/2018/2/layout/IconVerticalSolidList"/>
    <dgm:cxn modelId="{20A85327-04A0-442A-AD89-168E666247BC}" type="presParOf" srcId="{2E1AAC6E-AB71-4F85-A3E5-5C673626104C}" destId="{04E4E85B-BBCF-4F05-9C6A-105A9FCAF63F}" srcOrd="1" destOrd="0" presId="urn:microsoft.com/office/officeart/2018/2/layout/IconVerticalSolidList"/>
    <dgm:cxn modelId="{7324CD04-17A1-41A7-B43D-A4C3D1C244A8}" type="presParOf" srcId="{2E1AAC6E-AB71-4F85-A3E5-5C673626104C}" destId="{53B4D514-F238-4D31-9582-595609C27720}" srcOrd="2" destOrd="0" presId="urn:microsoft.com/office/officeart/2018/2/layout/IconVerticalSolidList"/>
    <dgm:cxn modelId="{9D192970-4B00-48BE-8585-9592FABCCCA9}" type="presParOf" srcId="{2E1AAC6E-AB71-4F85-A3E5-5C673626104C}" destId="{51ABE26F-5C55-41B4-8189-6C6F5DE75C3E}" srcOrd="3" destOrd="0" presId="urn:microsoft.com/office/officeart/2018/2/layout/IconVerticalSolidList"/>
    <dgm:cxn modelId="{DF235556-CD70-4E37-944B-AF272AD4EABC}" type="presParOf" srcId="{779C938B-4243-468D-8979-9FCA685FDCFC}" destId="{EDF0A2BD-AA23-4477-ADEE-263592B580D4}" srcOrd="7" destOrd="0" presId="urn:microsoft.com/office/officeart/2018/2/layout/IconVerticalSolidList"/>
    <dgm:cxn modelId="{4F965A3D-0679-468B-ADF5-08ABB8547FA8}" type="presParOf" srcId="{779C938B-4243-468D-8979-9FCA685FDCFC}" destId="{BDFB6257-5AAF-4737-B884-26D0E2B87396}" srcOrd="8" destOrd="0" presId="urn:microsoft.com/office/officeart/2018/2/layout/IconVerticalSolidList"/>
    <dgm:cxn modelId="{F5011A3E-A772-46FD-923A-51E8C6A8B4F0}" type="presParOf" srcId="{BDFB6257-5AAF-4737-B884-26D0E2B87396}" destId="{2FE60067-045E-4C14-A2AE-69BFC012B5B4}" srcOrd="0" destOrd="0" presId="urn:microsoft.com/office/officeart/2018/2/layout/IconVerticalSolidList"/>
    <dgm:cxn modelId="{767C9312-0883-4DA1-BCF3-E7791EC9C163}" type="presParOf" srcId="{BDFB6257-5AAF-4737-B884-26D0E2B87396}" destId="{CA47FCC9-3DD4-4258-8776-EAB72F86FBD8}" srcOrd="1" destOrd="0" presId="urn:microsoft.com/office/officeart/2018/2/layout/IconVerticalSolidList"/>
    <dgm:cxn modelId="{D096C9A8-49B5-426D-8DF5-5CB75F45A9DD}" type="presParOf" srcId="{BDFB6257-5AAF-4737-B884-26D0E2B87396}" destId="{36691188-49EE-4F8D-BA9A-75BD1F2ADC79}" srcOrd="2" destOrd="0" presId="urn:microsoft.com/office/officeart/2018/2/layout/IconVerticalSolidList"/>
    <dgm:cxn modelId="{25AAF99E-C1FC-4C9C-8853-E3ED4B03B9F0}" type="presParOf" srcId="{BDFB6257-5AAF-4737-B884-26D0E2B87396}" destId="{94787D82-E835-4269-AD1B-A768366CBC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ADDE8-46EB-455A-AB2D-D2664947A3E7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07FEF-601D-467C-B8CA-183F000E2ABA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62E00-2BC6-46BB-AFAB-5889681CD726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Goal: To analyze how marketing video content, taglines, and customer engagement influence the likelihood of applying for a credit card.</a:t>
          </a:r>
          <a:endParaRPr lang="en-US" sz="1700" kern="1200"/>
        </a:p>
      </dsp:txBody>
      <dsp:txXfrm>
        <a:off x="1339618" y="2288"/>
        <a:ext cx="5024605" cy="1159843"/>
      </dsp:txXfrm>
    </dsp:sp>
    <dsp:sp modelId="{90CDF9DF-639B-4261-9B99-F4CA3D2B5250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CE12E-90EE-4352-9BFD-1F2677B72801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03BE3-F3F4-4996-91BD-7A7E44C15F82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Dataset: cred_card (full dataset)</a:t>
          </a:r>
          <a:endParaRPr lang="en-US" sz="1700" kern="1200"/>
        </a:p>
      </dsp:txBody>
      <dsp:txXfrm>
        <a:off x="1339618" y="1452092"/>
        <a:ext cx="5024605" cy="1159843"/>
      </dsp:txXfrm>
    </dsp:sp>
    <dsp:sp modelId="{ED1B6BC1-30CE-4E84-9914-4F48C1F1AE70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BD607-C8FF-46A1-85FB-1BD1494D153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DF450-4BF1-4334-ACC2-87810C8184F8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Methods: Python for data cleaning &amp; statistical modeling, Tableau for visualization</a:t>
          </a:r>
          <a:endParaRPr lang="en-US" sz="1700" kern="1200"/>
        </a:p>
      </dsp:txBody>
      <dsp:txXfrm>
        <a:off x="1339618" y="2901896"/>
        <a:ext cx="5024605" cy="1159843"/>
      </dsp:txXfrm>
    </dsp:sp>
    <dsp:sp modelId="{05CA2EFD-4939-4C36-8410-B0AE558BEA7B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DCA48-88B8-430C-8D61-E1DA73409437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BFF11-268A-4756-9F69-93359A1A757D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Visual: A small flow diagram showing Data → Python Analysis → Tableau Visuals → Insights</a:t>
          </a:r>
          <a:endParaRPr lang="en-US" sz="17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4E154-7234-4572-8C92-8D1909CAE970}">
      <dsp:nvSpPr>
        <dsp:cNvPr id="0" name=""/>
        <dsp:cNvSpPr/>
      </dsp:nvSpPr>
      <dsp:spPr>
        <a:xfrm>
          <a:off x="0" y="2886"/>
          <a:ext cx="10168127" cy="6147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BF27D-5CCE-4B81-9CA7-781F1A7D65A0}">
      <dsp:nvSpPr>
        <dsp:cNvPr id="0" name=""/>
        <dsp:cNvSpPr/>
      </dsp:nvSpPr>
      <dsp:spPr>
        <a:xfrm>
          <a:off x="185957" y="141201"/>
          <a:ext cx="338103" cy="338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5677-4DD6-4985-A4D2-EB093AC304BA}">
      <dsp:nvSpPr>
        <dsp:cNvPr id="0" name=""/>
        <dsp:cNvSpPr/>
      </dsp:nvSpPr>
      <dsp:spPr>
        <a:xfrm>
          <a:off x="710017" y="2886"/>
          <a:ext cx="9458110" cy="61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9" tIns="65059" rIns="65059" bIns="650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Questions Addressed:</a:t>
          </a:r>
        </a:p>
      </dsp:txBody>
      <dsp:txXfrm>
        <a:off x="710017" y="2886"/>
        <a:ext cx="9458110" cy="614733"/>
      </dsp:txXfrm>
    </dsp:sp>
    <dsp:sp modelId="{D15A36AC-4FAC-4B95-A8C1-8115A6FBDBFF}">
      <dsp:nvSpPr>
        <dsp:cNvPr id="0" name=""/>
        <dsp:cNvSpPr/>
      </dsp:nvSpPr>
      <dsp:spPr>
        <a:xfrm>
          <a:off x="0" y="771303"/>
          <a:ext cx="10168127" cy="6147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5A03A-4B7E-4288-872E-2158DC22BE3B}">
      <dsp:nvSpPr>
        <dsp:cNvPr id="0" name=""/>
        <dsp:cNvSpPr/>
      </dsp:nvSpPr>
      <dsp:spPr>
        <a:xfrm>
          <a:off x="185957" y="909618"/>
          <a:ext cx="338103" cy="338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A2900-D57A-4447-B934-373D04C2097C}">
      <dsp:nvSpPr>
        <dsp:cNvPr id="0" name=""/>
        <dsp:cNvSpPr/>
      </dsp:nvSpPr>
      <dsp:spPr>
        <a:xfrm>
          <a:off x="710017" y="771303"/>
          <a:ext cx="9458110" cy="61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9" tIns="65059" rIns="65059" bIns="650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 engagement metrics (time &amp; views) impact application likelihood?</a:t>
          </a:r>
        </a:p>
      </dsp:txBody>
      <dsp:txXfrm>
        <a:off x="710017" y="771303"/>
        <a:ext cx="9458110" cy="614733"/>
      </dsp:txXfrm>
    </dsp:sp>
    <dsp:sp modelId="{C229D5BD-1F8C-4621-8A1F-EF8F510BB6D8}">
      <dsp:nvSpPr>
        <dsp:cNvPr id="0" name=""/>
        <dsp:cNvSpPr/>
      </dsp:nvSpPr>
      <dsp:spPr>
        <a:xfrm>
          <a:off x="0" y="1539721"/>
          <a:ext cx="10168127" cy="6147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9A20D-ECB6-4765-B40A-CEF123870775}">
      <dsp:nvSpPr>
        <dsp:cNvPr id="0" name=""/>
        <dsp:cNvSpPr/>
      </dsp:nvSpPr>
      <dsp:spPr>
        <a:xfrm>
          <a:off x="185957" y="1678036"/>
          <a:ext cx="338103" cy="338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C68C7-7CAB-4576-848D-8556853378A0}">
      <dsp:nvSpPr>
        <dsp:cNvPr id="0" name=""/>
        <dsp:cNvSpPr/>
      </dsp:nvSpPr>
      <dsp:spPr>
        <a:xfrm>
          <a:off x="710017" y="1539721"/>
          <a:ext cx="9458110" cy="61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9" tIns="65059" rIns="65059" bIns="650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Which video–tagline combinations perform best?</a:t>
          </a:r>
        </a:p>
      </dsp:txBody>
      <dsp:txXfrm>
        <a:off x="710017" y="1539721"/>
        <a:ext cx="9458110" cy="614733"/>
      </dsp:txXfrm>
    </dsp:sp>
    <dsp:sp modelId="{CE3F346E-988A-40F9-90F1-64ADCDF30666}">
      <dsp:nvSpPr>
        <dsp:cNvPr id="0" name=""/>
        <dsp:cNvSpPr/>
      </dsp:nvSpPr>
      <dsp:spPr>
        <a:xfrm>
          <a:off x="0" y="2308138"/>
          <a:ext cx="10168127" cy="6147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4E85B-BBCF-4F05-9C6A-105A9FCAF63F}">
      <dsp:nvSpPr>
        <dsp:cNvPr id="0" name=""/>
        <dsp:cNvSpPr/>
      </dsp:nvSpPr>
      <dsp:spPr>
        <a:xfrm>
          <a:off x="185957" y="2446453"/>
          <a:ext cx="338103" cy="338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BE26F-5C55-41B4-8189-6C6F5DE75C3E}">
      <dsp:nvSpPr>
        <dsp:cNvPr id="0" name=""/>
        <dsp:cNvSpPr/>
      </dsp:nvSpPr>
      <dsp:spPr>
        <a:xfrm>
          <a:off x="710017" y="2308138"/>
          <a:ext cx="9458110" cy="61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9" tIns="65059" rIns="65059" bIns="650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 demographics (age, income, education, card ownership) influence results?</a:t>
          </a:r>
        </a:p>
      </dsp:txBody>
      <dsp:txXfrm>
        <a:off x="710017" y="2308138"/>
        <a:ext cx="9458110" cy="614733"/>
      </dsp:txXfrm>
    </dsp:sp>
    <dsp:sp modelId="{2FE60067-045E-4C14-A2AE-69BFC012B5B4}">
      <dsp:nvSpPr>
        <dsp:cNvPr id="0" name=""/>
        <dsp:cNvSpPr/>
      </dsp:nvSpPr>
      <dsp:spPr>
        <a:xfrm>
          <a:off x="0" y="3076555"/>
          <a:ext cx="10168127" cy="6147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7FCC9-3DD4-4258-8776-EAB72F86FBD8}">
      <dsp:nvSpPr>
        <dsp:cNvPr id="0" name=""/>
        <dsp:cNvSpPr/>
      </dsp:nvSpPr>
      <dsp:spPr>
        <a:xfrm>
          <a:off x="185957" y="3214871"/>
          <a:ext cx="338103" cy="338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87D82-E835-4269-AD1B-A768366CBC7E}">
      <dsp:nvSpPr>
        <dsp:cNvPr id="0" name=""/>
        <dsp:cNvSpPr/>
      </dsp:nvSpPr>
      <dsp:spPr>
        <a:xfrm>
          <a:off x="710017" y="3076555"/>
          <a:ext cx="9458110" cy="614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9" tIns="65059" rIns="65059" bIns="6505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actionable strategies can improve campaign effectiveness?</a:t>
          </a:r>
        </a:p>
      </dsp:txBody>
      <dsp:txXfrm>
        <a:off x="710017" y="3076555"/>
        <a:ext cx="9458110" cy="614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53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3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9DEE6FC4-48F9-FFD5-40EF-8C13C672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3" r="-1" b="-1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E6401-C3E7-4B15-BE95-B54A79EBF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Advance Computer Applications Involving Analytics </a:t>
            </a:r>
            <a:endParaRPr lang="en-C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B0DD-CDBD-4E7C-B8EC-6CB069002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600"/>
              <a:t>Final Group Project By Kishan Kakadiya</a:t>
            </a:r>
          </a:p>
          <a:p>
            <a:pPr>
              <a:lnSpc>
                <a:spcPct val="100000"/>
              </a:lnSpc>
            </a:pPr>
            <a:r>
              <a:rPr lang="en-CA" sz="1600"/>
              <a:t>Topic - Credit Card Marketing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7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48DAE-D9EE-46C2-9C26-272BAA3F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CA" dirty="0"/>
              <a:t>Statement of Purpose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4522B2-D5CB-9861-E521-29DE80D19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10930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09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34E6-7021-4BD1-9EBB-F3B341A2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 &amp; Key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A18928-E4AA-317A-1382-CFD5833DBD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3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856F9-DBE9-47CE-A4AF-0B8FA479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CA" sz="2800"/>
              <a:t>Data Preparation &amp; Metrics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759B-913F-4298-A380-A587A34A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Data Prep Steps (from Python):</a:t>
            </a:r>
          </a:p>
          <a:p>
            <a:r>
              <a:rPr lang="en-US" sz="1700"/>
              <a:t>Combined multiple time variables → engage_time_total.</a:t>
            </a:r>
          </a:p>
          <a:p>
            <a:r>
              <a:rPr lang="en-US" sz="1700"/>
              <a:t>Combined multiple view counts → views_count.</a:t>
            </a:r>
          </a:p>
          <a:p>
            <a:r>
              <a:rPr lang="en-US" sz="1700"/>
              <a:t>Kept relevant demographic &amp; attitudinal fields.</a:t>
            </a:r>
          </a:p>
          <a:p>
            <a:endParaRPr lang="en-CA" sz="17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322546D-747E-4F97-AE98-4AB2A224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07" y="1606164"/>
            <a:ext cx="7133585" cy="41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088D2-A774-41BA-9DDE-C464F842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en-CA" sz="3200"/>
              <a:t>Video &amp; Tagline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A1B8B-4B93-4A0E-9A3F-446DAFC9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742265"/>
            <a:ext cx="11164824" cy="28749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F379-3E26-4EF2-AF53-8A9B236D8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Insight: Some video–tagline combinations drive significantly more applications.</a:t>
            </a:r>
          </a:p>
          <a:p>
            <a:r>
              <a:rPr lang="en-US" sz="1800"/>
              <a:t>Example: Low-fee video + benefit-focused tagline performed best.</a:t>
            </a:r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65132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45D7D-4F03-413B-BC10-7ADB8809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CA" sz="3400"/>
              <a:t>Demographic Insights (Tableau)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C9B0-4271-4514-B6B2-987EB8E19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/>
              <a:t>From “Confidence by Education &amp; Card Ownership”:</a:t>
            </a:r>
          </a:p>
          <a:p>
            <a:r>
              <a:rPr lang="en-US" sz="1700"/>
              <a:t>Higher education = more confidence.</a:t>
            </a:r>
          </a:p>
          <a:p>
            <a:r>
              <a:rPr lang="en-US" sz="1700"/>
              <a:t>Non-cardholders with high confidence are most likely to apply.</a:t>
            </a:r>
          </a:p>
          <a:p>
            <a:endParaRPr lang="en-CA" sz="170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4A7B7E3-40ED-4388-8698-884C41DD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71" r="8179"/>
          <a:stretch>
            <a:fillRect/>
          </a:stretch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56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2C6A7-7445-4785-946D-BC286FE9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CA" sz="3200"/>
              <a:t>From “Age &amp; Income Segmentation”: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A730-D2AD-4286-9DAB-3025F8D1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/>
              <a:t>Younger, higher-income segments = highest application intent.</a:t>
            </a:r>
          </a:p>
          <a:p>
            <a:r>
              <a:rPr lang="en-US" sz="1800"/>
              <a:t>Older, lower-income groups less responsive.</a:t>
            </a:r>
          </a:p>
          <a:p>
            <a:endParaRPr lang="en-CA" sz="180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E358197-59E2-4FE9-9274-EDB2953F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457" y="630936"/>
            <a:ext cx="3242371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BDA6-E803-416D-B911-76C96E5A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5AD2-793E-4811-AC6D-48E5B84E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Boost Confidence: Simplify offers, provide clear benefit explanations.</a:t>
            </a:r>
          </a:p>
          <a:p>
            <a:r>
              <a:rPr lang="en-US" dirty="0"/>
              <a:t>Increase Engagement: Interactive demos, more feature exploration.</a:t>
            </a:r>
          </a:p>
          <a:p>
            <a:r>
              <a:rPr lang="en-US" dirty="0"/>
              <a:t>Target Segments: Young professionals with mid-to-high income.</a:t>
            </a:r>
          </a:p>
          <a:p>
            <a:r>
              <a:rPr lang="en-US" dirty="0"/>
              <a:t>Test Campaigns: Optimize video–tagline combinations.</a:t>
            </a:r>
          </a:p>
          <a:p>
            <a:r>
              <a:rPr lang="en-US" dirty="0"/>
              <a:t>Visual: Icons or infographic summarizing strategies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50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54EEF-8D11-49C3-A290-1E8C8B1B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9" name="Graphic 6" descr="Smiling Face with No Fill">
            <a:extLst>
              <a:ext uri="{FF2B5EF4-FFF2-40B4-BE49-F238E27FC236}">
                <a16:creationId xmlns:a16="http://schemas.microsoft.com/office/drawing/2014/main" id="{EA2D7CBA-4E02-7390-2D36-0B7C78E9E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777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Advance Computer Applications Involving Analytics </vt:lpstr>
      <vt:lpstr>Statement of Purpose</vt:lpstr>
      <vt:lpstr>Scope &amp; Key Questions</vt:lpstr>
      <vt:lpstr>Data Preparation &amp; Metrics</vt:lpstr>
      <vt:lpstr>Video &amp; Tagline Performance</vt:lpstr>
      <vt:lpstr>Demographic Insights (Tableau)</vt:lpstr>
      <vt:lpstr>From “Age &amp; Income Segmentation”:</vt:lpstr>
      <vt:lpstr>Business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Computer Applications Involving Analytics </dc:title>
  <dc:creator>Kishan Kakadiya</dc:creator>
  <cp:lastModifiedBy>Kishan Kakadiya</cp:lastModifiedBy>
  <cp:revision>1</cp:revision>
  <dcterms:created xsi:type="dcterms:W3CDTF">2025-08-13T23:01:05Z</dcterms:created>
  <dcterms:modified xsi:type="dcterms:W3CDTF">2025-08-13T23:26:30Z</dcterms:modified>
</cp:coreProperties>
</file>