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  <p:sldMasterId id="2147483670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5143500" type="screen16x9"/>
  <p:notesSz cx="6858000" cy="9144000"/>
  <p:embeddedFontLst>
    <p:embeddedFont>
      <p:font typeface="Helvetica Neue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899d3abee_2_38:notes"/>
          <p:cNvSpPr txBox="1">
            <a:spLocks noGrp="1"/>
          </p:cNvSpPr>
          <p:nvPr>
            <p:ph type="sldNum" idx="12"/>
          </p:nvPr>
        </p:nvSpPr>
        <p:spPr>
          <a:xfrm>
            <a:off x="3884414" y="8685893"/>
            <a:ext cx="2972098" cy="45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 sz="1300"/>
              <a:t>1</a:t>
            </a:fld>
            <a:endParaRPr sz="1300"/>
          </a:p>
        </p:txBody>
      </p:sp>
      <p:sp>
        <p:nvSpPr>
          <p:cNvPr id="90" name="Google Shape;90;g31899d3abee_2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" name="Google Shape;91;g31899d3abee_2_38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3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899d3abee_2_84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781" cy="41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</a:pPr>
            <a:endParaRPr sz="1300"/>
          </a:p>
        </p:txBody>
      </p:sp>
      <p:sp>
        <p:nvSpPr>
          <p:cNvPr id="145" name="Google Shape;145;g31899d3abee_2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1899d3abee_2_88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</a:pPr>
            <a:endParaRPr sz="1300"/>
          </a:p>
        </p:txBody>
      </p:sp>
      <p:sp>
        <p:nvSpPr>
          <p:cNvPr id="151" name="Google Shape;151;g31899d3abee_2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1899d3abee_2_93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781" cy="41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</a:pPr>
            <a:endParaRPr sz="1300"/>
          </a:p>
        </p:txBody>
      </p:sp>
      <p:sp>
        <p:nvSpPr>
          <p:cNvPr id="157" name="Google Shape;157;g31899d3abee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12cf64959_0_29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</a:pPr>
            <a:endParaRPr sz="1300"/>
          </a:p>
        </p:txBody>
      </p:sp>
      <p:sp>
        <p:nvSpPr>
          <p:cNvPr id="163" name="Google Shape;163;g3512cf64959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12cf64959_0_1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</a:pPr>
            <a:endParaRPr sz="1300"/>
          </a:p>
        </p:txBody>
      </p:sp>
      <p:sp>
        <p:nvSpPr>
          <p:cNvPr id="97" name="Google Shape;97;g3512cf6495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89c908d72_2_0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</a:pPr>
            <a:endParaRPr sz="1300"/>
          </a:p>
        </p:txBody>
      </p:sp>
      <p:sp>
        <p:nvSpPr>
          <p:cNvPr id="103" name="Google Shape;103;g3189c908d7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899d3abee_2_55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</a:pPr>
            <a:endParaRPr sz="1300"/>
          </a:p>
        </p:txBody>
      </p:sp>
      <p:sp>
        <p:nvSpPr>
          <p:cNvPr id="109" name="Google Shape;109;g31899d3abee_2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899d3abee_2_60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781" cy="41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</a:pPr>
            <a:endParaRPr sz="1300"/>
          </a:p>
        </p:txBody>
      </p:sp>
      <p:sp>
        <p:nvSpPr>
          <p:cNvPr id="115" name="Google Shape;115;g31899d3abee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1899d3abee_2_65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781" cy="41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</a:pPr>
            <a:endParaRPr sz="1300"/>
          </a:p>
        </p:txBody>
      </p:sp>
      <p:sp>
        <p:nvSpPr>
          <p:cNvPr id="121" name="Google Shape;121;g31899d3abee_2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12cf64959_0_19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0" cy="41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</a:pPr>
            <a:endParaRPr sz="1300"/>
          </a:p>
        </p:txBody>
      </p:sp>
      <p:sp>
        <p:nvSpPr>
          <p:cNvPr id="127" name="Google Shape;127;g3512cf64959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899d3abee_2_75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</a:pPr>
            <a:endParaRPr sz="1300"/>
          </a:p>
        </p:txBody>
      </p:sp>
      <p:sp>
        <p:nvSpPr>
          <p:cNvPr id="133" name="Google Shape;133;g31899d3abee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899d3abee_2_79:notes"/>
          <p:cNvSpPr txBox="1">
            <a:spLocks noGrp="1"/>
          </p:cNvSpPr>
          <p:nvPr>
            <p:ph type="body" idx="1"/>
          </p:nvPr>
        </p:nvSpPr>
        <p:spPr>
          <a:xfrm>
            <a:off x="686098" y="4343703"/>
            <a:ext cx="5485805" cy="4113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100" tIns="45550" rIns="91100" bIns="455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None/>
            </a:pPr>
            <a:endParaRPr sz="1300"/>
          </a:p>
        </p:txBody>
      </p:sp>
      <p:sp>
        <p:nvSpPr>
          <p:cNvPr id="139" name="Google Shape;139;g31899d3abee_2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  <a:defRPr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  <a:defRPr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5pPr>
            <a:lvl6pPr marL="2743200" lvl="5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6pPr>
            <a:lvl7pPr marL="3200400" lvl="6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7pPr>
            <a:lvl8pPr marL="3657600" lvl="7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8pPr>
            <a:lvl9pPr marL="4114800" lvl="8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able" type="tbl">
  <p:cSld name="TABL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FF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20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FF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FF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FF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FF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body" idx="1"/>
          </p:nvPr>
        </p:nvSpPr>
        <p:spPr>
          <a:xfrm rot="5400000">
            <a:off x="2874763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>
            <a:spLocks noGrp="1"/>
          </p:cNvSpPr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body" idx="1"/>
          </p:nvPr>
        </p:nvSpPr>
        <p:spPr>
          <a:xfrm rot="5400000">
            <a:off x="1272779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Text, and Content" type="txAndObj">
  <p:cSld name="TEXT_AND_OBJEC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7" name="Google Shape;87;p23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>
            <a:alpha val="0"/>
          </a:srgbClr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0" i="0" u="none" strike="noStrike" cap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ctrTitle"/>
          </p:nvPr>
        </p:nvSpPr>
        <p:spPr>
          <a:xfrm>
            <a:off x="228600" y="-281940"/>
            <a:ext cx="8686800" cy="1657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 dirty="0"/>
              <a:t> </a:t>
            </a:r>
            <a:r>
              <a:rPr lang="en" sz="4400" b="1" dirty="0"/>
              <a:t>Final Project Evaluation</a:t>
            </a:r>
            <a:endParaRPr sz="4400" dirty="0"/>
          </a:p>
        </p:txBody>
      </p:sp>
      <p:sp>
        <p:nvSpPr>
          <p:cNvPr id="94" name="Google Shape;94;p24"/>
          <p:cNvSpPr txBox="1">
            <a:spLocks noGrp="1"/>
          </p:cNvSpPr>
          <p:nvPr>
            <p:ph type="subTitle" idx="1"/>
          </p:nvPr>
        </p:nvSpPr>
        <p:spPr>
          <a:xfrm>
            <a:off x="115887" y="1011936"/>
            <a:ext cx="8610600" cy="4131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2240"/>
              <a:buFont typeface="Arial"/>
              <a:buNone/>
            </a:pPr>
            <a:endParaRPr lang="en" sz="2900" dirty="0">
              <a:latin typeface="Helvetica Neue"/>
              <a:sym typeface="Helvetica Neue"/>
            </a:endParaRPr>
          </a:p>
          <a:p>
            <a:pPr marL="0" indent="0">
              <a:lnSpc>
                <a:spcPct val="90000"/>
              </a:lnSpc>
              <a:spcBef>
                <a:spcPts val="600"/>
              </a:spcBef>
              <a:buClr>
                <a:srgbClr val="FE8637"/>
              </a:buClr>
              <a:buSzPts val="2240"/>
            </a:pPr>
            <a:r>
              <a:rPr lang="en-US" sz="2400" dirty="0">
                <a:solidFill>
                  <a:srgbClr val="FF0000"/>
                </a:solidFill>
                <a:effectLst/>
              </a:rPr>
              <a:t>Stock Price Prediction Using Social Media and Historical Data</a:t>
            </a:r>
            <a:endParaRPr lang="en" sz="2900" dirty="0">
              <a:solidFill>
                <a:srgbClr val="FF0000"/>
              </a:solidFill>
              <a:latin typeface="Helvetica Neue"/>
              <a:sym typeface="Helvetica Neue"/>
            </a:endParaRPr>
          </a:p>
          <a:p>
            <a:pPr marL="0" indent="0">
              <a:lnSpc>
                <a:spcPct val="90000"/>
              </a:lnSpc>
              <a:spcBef>
                <a:spcPts val="600"/>
              </a:spcBef>
              <a:buClr>
                <a:srgbClr val="FE8637"/>
              </a:buClr>
              <a:buSzPts val="2240"/>
            </a:pPr>
            <a:r>
              <a:rPr lang="en-US" sz="2400" dirty="0">
                <a:solidFill>
                  <a:srgbClr val="00B0F0"/>
                </a:solidFill>
                <a:effectLst/>
              </a:rPr>
              <a:t>A Deep Learning Approach with GAT and HGAT</a:t>
            </a:r>
            <a:endParaRPr lang="en" sz="2900" dirty="0">
              <a:solidFill>
                <a:srgbClr val="00B0F0"/>
              </a:solidFill>
              <a:latin typeface="Helvetica Neue"/>
              <a:sym typeface="Helvetica Neue"/>
            </a:endParaRPr>
          </a:p>
          <a:p>
            <a:pPr marL="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2240"/>
              <a:buFont typeface="Arial"/>
              <a:buNone/>
            </a:pPr>
            <a:endParaRPr lang="en" sz="2900" dirty="0">
              <a:latin typeface="Helvetica Neue"/>
              <a:sym typeface="Helvetica Neue"/>
            </a:endParaRPr>
          </a:p>
          <a:p>
            <a:pPr marL="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2240"/>
              <a:buFont typeface="Arial"/>
              <a:buNone/>
            </a:pPr>
            <a:r>
              <a:rPr lang="en" sz="2900" dirty="0">
                <a:latin typeface="Helvetica Neue"/>
                <a:sym typeface="Helvetica Neue"/>
              </a:rPr>
              <a:t>DEVANGAM KISHAN TEJA – 23B1061</a:t>
            </a:r>
            <a:r>
              <a:rPr lang="en" sz="2900" dirty="0">
                <a:solidFill>
                  <a:srgbClr val="0000FF"/>
                </a:solidFill>
              </a:rPr>
              <a:t> </a:t>
            </a:r>
            <a:endParaRPr sz="2900" dirty="0">
              <a:solidFill>
                <a:srgbClr val="0000FF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2240"/>
              <a:buFont typeface="Arial"/>
              <a:buNone/>
            </a:pPr>
            <a:r>
              <a:rPr lang="en" sz="2900" dirty="0">
                <a:latin typeface="Helvetica Neue"/>
                <a:sym typeface="Helvetica Neue"/>
              </a:rPr>
              <a:t>KUNSOTH CHANDRASHEN – 23B1066</a:t>
            </a:r>
            <a:endParaRPr sz="2900" dirty="0">
              <a:solidFill>
                <a:srgbClr val="0000FF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2240"/>
              <a:buFont typeface="Arial"/>
              <a:buNone/>
            </a:pPr>
            <a:r>
              <a:rPr lang="en" sz="2900" dirty="0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</a:t>
            </a:r>
            <a:r>
              <a:rPr lang="en" sz="2900" dirty="0">
                <a:solidFill>
                  <a:srgbClr val="0000FF"/>
                </a:solidFill>
              </a:rPr>
              <a:t> </a:t>
            </a:r>
            <a:endParaRPr sz="2900" dirty="0">
              <a:solidFill>
                <a:srgbClr val="0000FF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2240"/>
              <a:buFont typeface="Arial"/>
              <a:buNone/>
            </a:pPr>
            <a:r>
              <a:rPr lang="en" sz="2900" dirty="0"/>
              <a:t>03-05-2025</a:t>
            </a:r>
          </a:p>
          <a:p>
            <a:pPr marL="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E8637"/>
              </a:buClr>
              <a:buSzPts val="2240"/>
              <a:buFont typeface="Arial"/>
              <a:buNone/>
            </a:pPr>
            <a:endParaRPr sz="49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 dirty="0"/>
              <a:t>Improvements over the paper</a:t>
            </a:r>
            <a:endParaRPr b="1" dirty="0"/>
          </a:p>
        </p:txBody>
      </p:sp>
      <p:sp>
        <p:nvSpPr>
          <p:cNvPr id="148" name="Google Shape;148;p33"/>
          <p:cNvSpPr txBox="1">
            <a:spLocks noGrp="1"/>
          </p:cNvSpPr>
          <p:nvPr>
            <p:ph type="body" idx="4294967295"/>
          </p:nvPr>
        </p:nvSpPr>
        <p:spPr>
          <a:xfrm>
            <a:off x="457200" y="857250"/>
            <a:ext cx="8229600" cy="428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016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000"/>
              <a:buNone/>
            </a:pP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Integration of HGAT</a:t>
            </a:r>
            <a:b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→ Models group-based interactions via hyperedges (e.g., sectors)</a:t>
            </a:r>
            <a:b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→ Extends beyond pairwise </a:t>
            </a:r>
            <a:r>
              <a:rPr lang="en-IN" sz="1400" dirty="0" err="1">
                <a:solidFill>
                  <a:srgbClr val="0000FF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modeling</a:t>
            </a: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used in GAT</a:t>
            </a:r>
            <a:b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→ Allows higher-order reasoning on financial graph structures</a:t>
            </a:r>
            <a:r>
              <a:rPr lang="en" sz="1400" dirty="0">
                <a:solidFill>
                  <a:srgbClr val="0000FF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</a:p>
          <a:p>
            <a:pPr marL="1016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000"/>
              <a:buNone/>
            </a:pP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Dynamic Tweet Batching</a:t>
            </a:r>
            <a:b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→ Adaptively handles 0–20+ tweets/day instead of using fixed size</a:t>
            </a:r>
            <a:b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→ Improves efficiency (~70% less memory on sparse days)</a:t>
            </a:r>
            <a:b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→ More realistic simulation of market activity</a:t>
            </a:r>
            <a:endParaRPr lang="en" sz="1400" dirty="0"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016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000"/>
              <a:buNone/>
            </a:pP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Relative Price Normalization</a:t>
            </a:r>
            <a:b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→ Normalized using previous day's adjusted close</a:t>
            </a:r>
            <a:b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→ Captures relative rather than absolute price movement</a:t>
            </a:r>
            <a:b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→ Reduces volatility noise across different stock types</a:t>
            </a:r>
          </a:p>
          <a:p>
            <a:pPr marL="1016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000"/>
              <a:buNone/>
            </a:pP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Interpretable Attention Mechanism</a:t>
            </a:r>
            <a:b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→ Added attention weight logging for post-hoc analysis</a:t>
            </a:r>
            <a:b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	→ Enables visualization of tweet/stock influence using heatmaps</a:t>
            </a:r>
            <a:endParaRPr sz="1400" dirty="0">
              <a:solidFill>
                <a:srgbClr val="0000FF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2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/>
              <a:t>Learnings</a:t>
            </a:r>
            <a:endParaRPr b="1"/>
          </a:p>
        </p:txBody>
      </p:sp>
      <p:sp>
        <p:nvSpPr>
          <p:cNvPr id="154" name="Google Shape;154;p34"/>
          <p:cNvSpPr txBox="1">
            <a:spLocks noGrp="1"/>
          </p:cNvSpPr>
          <p:nvPr>
            <p:ph type="body" idx="1"/>
          </p:nvPr>
        </p:nvSpPr>
        <p:spPr>
          <a:xfrm>
            <a:off x="457200" y="634602"/>
            <a:ext cx="8229600" cy="4144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sz="3800" dirty="0">
              <a:solidFill>
                <a:srgbClr val="00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93700">
              <a:lnSpc>
                <a:spcPct val="115000"/>
              </a:lnSpc>
              <a:spcBef>
                <a:spcPts val="1000"/>
              </a:spcBef>
              <a:buSzPts val="2600"/>
              <a:buFont typeface="Helvetica Neue"/>
              <a:buChar char="•"/>
            </a:pPr>
            <a:r>
              <a:rPr lang="en-US" sz="2000" dirty="0">
                <a:effectLst/>
              </a:rPr>
              <a:t>Technical: Learned GAT/HGAT, BERT embeddings, and </a:t>
            </a:r>
            <a:r>
              <a:rPr lang="en-US" sz="2000" dirty="0" err="1">
                <a:effectLst/>
              </a:rPr>
              <a:t>PyTorch</a:t>
            </a:r>
            <a:r>
              <a:rPr lang="en-US" sz="2000" dirty="0">
                <a:effectLst/>
              </a:rPr>
              <a:t> for financial modeling.</a:t>
            </a:r>
          </a:p>
          <a:p>
            <a:pPr indent="-393700">
              <a:lnSpc>
                <a:spcPct val="115000"/>
              </a:lnSpc>
              <a:spcBef>
                <a:spcPts val="1000"/>
              </a:spcBef>
              <a:buSzPts val="2600"/>
              <a:buFont typeface="Helvetica Neue"/>
              <a:buChar char="•"/>
            </a:pPr>
            <a:r>
              <a:rPr lang="en-US" sz="2000" dirty="0">
                <a:effectLst/>
              </a:rPr>
              <a:t>Problem-Solving: Learned to handle noisy tweet data and class imbalance effectively.</a:t>
            </a:r>
          </a:p>
          <a:p>
            <a:pPr indent="-393700">
              <a:lnSpc>
                <a:spcPct val="115000"/>
              </a:lnSpc>
              <a:spcBef>
                <a:spcPts val="1000"/>
              </a:spcBef>
              <a:buSzPts val="2600"/>
              <a:buFont typeface="Helvetica Neue"/>
              <a:buChar char="•"/>
            </a:pPr>
            <a:r>
              <a:rPr lang="en-US" sz="2000" dirty="0">
                <a:effectLst/>
              </a:rPr>
              <a:t>Teamwork: Coordinated tasks (data processing, model training, UI development) efficiently.</a:t>
            </a:r>
          </a:p>
          <a:p>
            <a:pPr indent="-393700">
              <a:lnSpc>
                <a:spcPct val="115000"/>
              </a:lnSpc>
              <a:spcBef>
                <a:spcPts val="1000"/>
              </a:spcBef>
              <a:buSzPts val="2600"/>
              <a:buFont typeface="Helvetica Neue"/>
              <a:buChar char="•"/>
            </a:pPr>
            <a:r>
              <a:rPr lang="en-US" sz="2000" dirty="0">
                <a:effectLst/>
              </a:rPr>
              <a:t>Experimentation: Discovered the importance of long-term data for stock prediction.</a:t>
            </a:r>
          </a:p>
          <a:p>
            <a:pPr marL="457200" lvl="0" indent="-3937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600"/>
              <a:buFont typeface="Helvetica Neue"/>
              <a:buChar char="•"/>
            </a:pPr>
            <a:endParaRPr sz="2600" dirty="0">
              <a:solidFill>
                <a:srgbClr val="0000FF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800" dirty="0">
              <a:solidFill>
                <a:srgbClr val="0000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 dirty="0"/>
              <a:t>Demo</a:t>
            </a:r>
            <a:endParaRPr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/>
              <a:t>Summary and Conclusion</a:t>
            </a:r>
            <a:endParaRPr b="1"/>
          </a:p>
        </p:txBody>
      </p:sp>
      <p:sp>
        <p:nvSpPr>
          <p:cNvPr id="166" name="Google Shape;166;p3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387350">
              <a:lnSpc>
                <a:spcPct val="115000"/>
              </a:lnSpc>
              <a:spcBef>
                <a:spcPts val="1000"/>
              </a:spcBef>
              <a:buSzPts val="2500"/>
              <a:buFont typeface="Helvetica Neue"/>
              <a:buChar char="•"/>
            </a:pPr>
            <a:r>
              <a:rPr lang="en-US" sz="2000" dirty="0">
                <a:effectLst/>
              </a:rPr>
              <a:t>Recap: Developed a stock prediction model for 88 companies using 40 days of data, achieved F1 (0.5226) and profit (1261).</a:t>
            </a:r>
          </a:p>
          <a:p>
            <a:pPr indent="-387350">
              <a:lnSpc>
                <a:spcPct val="115000"/>
              </a:lnSpc>
              <a:spcBef>
                <a:spcPts val="1000"/>
              </a:spcBef>
              <a:buSzPts val="2500"/>
              <a:buFont typeface="Helvetica Neue"/>
              <a:buChar char="•"/>
            </a:pPr>
            <a:r>
              <a:rPr lang="en-US" sz="2000" dirty="0">
                <a:effectLst/>
              </a:rPr>
              <a:t>Conclusion: Applied MAN-SF model to a larger scale, showing the value of multi-company modeling and extended historical data.</a:t>
            </a:r>
          </a:p>
          <a:p>
            <a:pPr indent="-387350">
              <a:lnSpc>
                <a:spcPct val="115000"/>
              </a:lnSpc>
              <a:spcBef>
                <a:spcPts val="1000"/>
              </a:spcBef>
              <a:buSzPts val="2500"/>
              <a:buFont typeface="Helvetica Neue"/>
              <a:buChar char="•"/>
            </a:pPr>
            <a:r>
              <a:rPr lang="en-US" sz="2000" dirty="0"/>
              <a:t>Future Work: Filter high-impact tweets, integrate real-time data, implementing time series models for better predictions, explore ensemble models for better accuracy.</a:t>
            </a:r>
          </a:p>
          <a:p>
            <a:pPr marL="457200" lvl="0" indent="-3873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500"/>
              <a:buFont typeface="Helvetica Neue"/>
              <a:buChar char="•"/>
            </a:pPr>
            <a:endParaRPr sz="2500" dirty="0">
              <a:solidFill>
                <a:srgbClr val="0000FF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7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000" b="1" dirty="0"/>
              <a:t>Problem Statement</a:t>
            </a:r>
            <a:endParaRPr sz="3000" b="1" dirty="0"/>
          </a:p>
        </p:txBody>
      </p:sp>
      <p:sp>
        <p:nvSpPr>
          <p:cNvPr id="100" name="Google Shape;100;p25"/>
          <p:cNvSpPr txBox="1">
            <a:spLocks noGrp="1"/>
          </p:cNvSpPr>
          <p:nvPr>
            <p:ph type="body" idx="1"/>
          </p:nvPr>
        </p:nvSpPr>
        <p:spPr>
          <a:xfrm>
            <a:off x="457200" y="591272"/>
            <a:ext cx="8229600" cy="4552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" sz="1200" b="1" dirty="0">
                <a:solidFill>
                  <a:srgbClr val="0000FF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Input:</a:t>
            </a: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                                                                                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Output: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</a:p>
          <a:p>
            <a:pPr marL="0" indent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n-US" sz="1050" dirty="0">
                <a:effectLst/>
              </a:rPr>
              <a:t>Historical stock prices (open, high, adjusted close)                              Classification: Predict if the stock price will go up (1) or down (0).</a:t>
            </a:r>
          </a:p>
          <a:p>
            <a:pPr marL="0" indent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en-US" sz="1050" dirty="0">
                <a:effectLst/>
              </a:rPr>
              <a:t>and tweets data.                                                                                     Regression: Predict the magnitude of price change (log-return).</a:t>
            </a: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Example: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Input: </a:t>
            </a:r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 prices:</a:t>
            </a:r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IN" sz="1200" dirty="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  </a:t>
            </a:r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IN" sz="1200" dirty="0">
                <a:solidFill>
                  <a:srgbClr val="0000FF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   tweets</a:t>
            </a:r>
            <a:r>
              <a:rPr lang="en-IN" sz="1600" dirty="0">
                <a:solidFill>
                  <a:srgbClr val="0000FF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:  </a:t>
            </a: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" sz="1200" dirty="0">
              <a:solidFill>
                <a:srgbClr val="0000FF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200" dirty="0">
                <a:solidFill>
                  <a:srgbClr val="0000FF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Output: </a:t>
            </a:r>
            <a:endParaRPr sz="1200" dirty="0">
              <a:solidFill>
                <a:srgbClr val="0000FF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lang="en-US" sz="1600" dirty="0">
              <a:highlight>
                <a:srgbClr val="FFFFFF"/>
              </a:highlight>
              <a:latin typeface="Helvetica Neue"/>
              <a:sym typeface="Helvetica Neue"/>
            </a:endParaRPr>
          </a:p>
          <a:p>
            <a:pPr marL="171450" lvl="0" indent="-1714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Arial" panose="020B0604020202020204" pitchFamily="34" charset="0"/>
              <a:buChar char="•"/>
            </a:pPr>
            <a:r>
              <a:rPr lang="en-US" sz="1200" b="1" dirty="0"/>
              <a:t>The project predicts stock price movement (up/down) using tweets.</a:t>
            </a:r>
            <a:br>
              <a:rPr lang="en-US" sz="1200" dirty="0"/>
            </a:br>
            <a:r>
              <a:rPr lang="en-US" sz="1200" dirty="0"/>
              <a:t>It uses </a:t>
            </a:r>
            <a:r>
              <a:rPr lang="en-US" sz="1200" b="1" dirty="0"/>
              <a:t>BERT</a:t>
            </a:r>
            <a:r>
              <a:rPr lang="en-US" sz="1200" dirty="0"/>
              <a:t> to understand tweet context and a </a:t>
            </a:r>
            <a:r>
              <a:rPr lang="en-US" sz="1200" b="1" dirty="0"/>
              <a:t>hypergraph model</a:t>
            </a:r>
            <a:r>
              <a:rPr lang="en-US" sz="1200" dirty="0"/>
              <a:t> to capture relationships between stocks in the same </a:t>
            </a:r>
            <a:r>
              <a:rPr lang="en-US" sz="1200" b="1" dirty="0"/>
              <a:t>sector</a:t>
            </a:r>
            <a:r>
              <a:rPr lang="en-US" sz="1200" dirty="0"/>
              <a:t>, improving prediction accuracy.</a:t>
            </a:r>
          </a:p>
          <a:p>
            <a:pPr marL="171450" indent="-171450"/>
            <a:r>
              <a:rPr lang="en-US" sz="1200" dirty="0"/>
              <a:t>The model predicts stock price movements by combining historical prices, financial news, and structured knowledge from twitter data. It uses a graph neural network to capture relationships between entities for more informed and context-aware predictions.</a:t>
            </a:r>
            <a:endParaRPr sz="1500" dirty="0">
              <a:solidFill>
                <a:srgbClr val="0000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800" b="1" dirty="0">
              <a:solidFill>
                <a:srgbClr val="0000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3804BF-06A0-2FA8-1B05-EF2077869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180" y="2039982"/>
            <a:ext cx="6757639" cy="4114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AB9F55-C39B-EBB3-066B-4B123CE9E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180" y="2568104"/>
            <a:ext cx="6757639" cy="4114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06A692-EE9D-B078-05E6-C5A053F0C6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7180" y="3096226"/>
            <a:ext cx="5396718" cy="79418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/>
              <a:t>Motivation</a:t>
            </a:r>
            <a:endParaRPr b="1"/>
          </a:p>
        </p:txBody>
      </p:sp>
      <p:sp>
        <p:nvSpPr>
          <p:cNvPr id="106" name="Google Shape;106;p26"/>
          <p:cNvSpPr txBox="1">
            <a:spLocks noGrp="1"/>
          </p:cNvSpPr>
          <p:nvPr>
            <p:ph type="body" idx="1"/>
          </p:nvPr>
        </p:nvSpPr>
        <p:spPr>
          <a:xfrm>
            <a:off x="457200" y="1200149"/>
            <a:ext cx="8229600" cy="3513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19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100"/>
              <a:buFont typeface="Helvetica Neue"/>
              <a:buChar char="●"/>
            </a:pPr>
            <a:r>
              <a:rPr lang="en-US" sz="1600" dirty="0"/>
              <a:t>Stock market prediction has high practical and financial relevance. It combines multiple data types (text, numbers, graphs), making it a rich AI problem. </a:t>
            </a:r>
          </a:p>
          <a:p>
            <a:pPr marL="457200" lvl="0" indent="-3619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100"/>
              <a:buFont typeface="Helvetica Neue"/>
              <a:buChar char="●"/>
            </a:pPr>
            <a:r>
              <a:rPr lang="en-US" sz="1600" dirty="0"/>
              <a:t>The market is influenced by both direct and indirect news/events, which are hard to capture.</a:t>
            </a:r>
            <a:r>
              <a:rPr lang="en-US" sz="1200" dirty="0"/>
              <a:t> </a:t>
            </a:r>
            <a:r>
              <a:rPr lang="en-US" sz="1600" dirty="0"/>
              <a:t>It requires integrating unstructured (news) and structured (knowledge graph) data. Real-time, accurate predictions can drive real financial decision-making.</a:t>
            </a:r>
          </a:p>
          <a:p>
            <a:pPr marL="457200" lvl="0" indent="-3619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100"/>
              <a:buFont typeface="Helvetica Neue"/>
              <a:buChar char="●"/>
            </a:pPr>
            <a:r>
              <a:rPr lang="en-US" sz="1600" dirty="0"/>
              <a:t>Traditional models lack contextual understanding of entities and events.</a:t>
            </a:r>
            <a:r>
              <a:rPr lang="en-US" sz="2800" dirty="0"/>
              <a:t> </a:t>
            </a:r>
            <a:r>
              <a:rPr lang="en-US" sz="1600" dirty="0"/>
              <a:t>This model fills the gap by using twitter data to add real-world relationships.</a:t>
            </a:r>
            <a:r>
              <a:rPr lang="en-US" sz="1200" dirty="0"/>
              <a:t> </a:t>
            </a:r>
            <a:r>
              <a:rPr lang="en-US" sz="1600" dirty="0"/>
              <a:t>It can improve automated trading, risk analysis, and financial forecasting.</a:t>
            </a:r>
            <a:endParaRPr sz="16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/>
              <a:t>Literature Review</a:t>
            </a:r>
            <a:endParaRPr b="1"/>
          </a:p>
        </p:txBody>
      </p:sp>
      <p:sp>
        <p:nvSpPr>
          <p:cNvPr id="112" name="Google Shape;112;p2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368300">
              <a:lnSpc>
                <a:spcPct val="115000"/>
              </a:lnSpc>
              <a:spcBef>
                <a:spcPts val="1000"/>
              </a:spcBef>
              <a:buSzPts val="2200"/>
              <a:buFont typeface="Helvetica Neue"/>
              <a:buChar char="•"/>
            </a:pPr>
            <a:r>
              <a:rPr lang="en-US" sz="1800" dirty="0">
                <a:effectLst/>
              </a:rPr>
              <a:t>Background: Stock prediction often uses time-series models (ARIMA) or ML (SVM), but struggles with unstructured data like tweets.</a:t>
            </a:r>
          </a:p>
          <a:p>
            <a:pPr indent="-368300">
              <a:lnSpc>
                <a:spcPct val="115000"/>
              </a:lnSpc>
              <a:spcBef>
                <a:spcPts val="1000"/>
              </a:spcBef>
              <a:buSzPts val="2200"/>
              <a:buFont typeface="Helvetica Neue"/>
              <a:buChar char="•"/>
            </a:pPr>
            <a:r>
              <a:rPr lang="en-US" sz="1800" dirty="0">
                <a:effectLst/>
              </a:rPr>
              <a:t>Prior Work: MAN-SF model (Deep Attentive Learning for Stock Movement Prediction, 2020) uses GAT to model stock correlations and tweet sentiment</a:t>
            </a:r>
          </a:p>
          <a:p>
            <a:pPr indent="-368300">
              <a:lnSpc>
                <a:spcPct val="115000"/>
              </a:lnSpc>
              <a:spcBef>
                <a:spcPts val="1000"/>
              </a:spcBef>
              <a:buSzPts val="2200"/>
              <a:buFont typeface="Helvetica Neue"/>
              <a:buChar char="•"/>
            </a:pPr>
            <a:r>
              <a:rPr lang="en-US" sz="1800" dirty="0">
                <a:effectLst/>
              </a:rPr>
              <a:t>Inspiration: Extended MAN-SF by using 40 days of data for 88 company  to capture long-term trends and improve F1/profit.</a:t>
            </a:r>
          </a:p>
          <a:p>
            <a:pPr marL="457200" lvl="0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2200"/>
              <a:buFont typeface="Helvetica Neue"/>
              <a:buChar char="•"/>
            </a:pPr>
            <a:endParaRPr lang="en-US" sz="2200" dirty="0">
              <a:solidFill>
                <a:srgbClr val="0000FF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>
            <a:spLocks noGrp="1"/>
          </p:cNvSpPr>
          <p:nvPr>
            <p:ph type="title"/>
          </p:nvPr>
        </p:nvSpPr>
        <p:spPr>
          <a:xfrm>
            <a:off x="371856" y="-115894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 dirty="0"/>
              <a:t>Dataset</a:t>
            </a:r>
            <a:endParaRPr b="1" dirty="0"/>
          </a:p>
        </p:txBody>
      </p:sp>
      <p:sp>
        <p:nvSpPr>
          <p:cNvPr id="118" name="Google Shape;118;p28"/>
          <p:cNvSpPr txBox="1">
            <a:spLocks noGrp="1"/>
          </p:cNvSpPr>
          <p:nvPr>
            <p:ph type="body" idx="1"/>
          </p:nvPr>
        </p:nvSpPr>
        <p:spPr>
          <a:xfrm>
            <a:off x="457200" y="741356"/>
            <a:ext cx="822960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000FF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Example Data Instance:</a:t>
            </a:r>
            <a:endParaRPr lang="en-IN" sz="1600" dirty="0">
              <a:solidFill>
                <a:srgbClr val="0000FF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270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600"/>
              <a:buNone/>
            </a:pPr>
            <a:r>
              <a:rPr lang="en-IN" sz="1600" dirty="0">
                <a:solidFill>
                  <a:srgbClr val="0000FF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Input:                                                                 output:</a:t>
            </a:r>
            <a:br>
              <a:rPr lang="en-IN" sz="1600" dirty="0">
                <a:solidFill>
                  <a:srgbClr val="0000FF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</a:br>
            <a:endParaRPr lang="en-IN" sz="1600" dirty="0">
              <a:solidFill>
                <a:srgbClr val="0000FF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000FF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Statistics:</a:t>
            </a:r>
            <a:endParaRPr sz="1600" b="1" dirty="0">
              <a:solidFill>
                <a:srgbClr val="0000FF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Helvetica Neue"/>
              <a:buChar char="-"/>
            </a:pPr>
            <a:r>
              <a:rPr lang="en-IN" sz="1400" dirty="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lang="en" sz="1400" dirty="0"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amples: ~40(days) ; classes: up(1), down(0) ; features: prices(3) ,tweets(max 10/day) </a:t>
            </a:r>
            <a:endParaRPr sz="1400" dirty="0">
              <a:solidFill>
                <a:srgbClr val="0000FF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Helvetica Neue"/>
              <a:buChar char="-"/>
            </a:pPr>
            <a:r>
              <a:rPr lang="en" sz="1400" dirty="0">
                <a:solidFill>
                  <a:srgbClr val="0000FF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~81.7% up, 18.3% down</a:t>
            </a:r>
            <a:endParaRPr sz="1400" dirty="0">
              <a:solidFill>
                <a:srgbClr val="0000FF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Font typeface="Helvetica Neue"/>
              <a:buChar char="-"/>
            </a:pPr>
            <a:r>
              <a:rPr lang="en" sz="1400" dirty="0">
                <a:solidFill>
                  <a:srgbClr val="0000FF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Dataset source: </a:t>
            </a:r>
            <a:r>
              <a:rPr lang="en-IN" sz="1400" dirty="0">
                <a:solidFill>
                  <a:srgbClr val="0000FF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https://github.com/yumoxu/stocknet-dataset</a:t>
            </a:r>
            <a:endParaRPr sz="1400" dirty="0">
              <a:solidFill>
                <a:srgbClr val="0000FF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0000FF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Distribution Graph:</a:t>
            </a:r>
            <a:endParaRPr sz="1600" dirty="0">
              <a:solidFill>
                <a:srgbClr val="0000FF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270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600"/>
              <a:buNone/>
            </a:pPr>
            <a:endParaRPr sz="1600" dirty="0">
              <a:solidFill>
                <a:srgbClr val="0000FF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600" b="1" dirty="0">
              <a:solidFill>
                <a:srgbClr val="0000FF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6058B7-5346-6D98-92A2-DC14E5E06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188" y="1507756"/>
            <a:ext cx="4015348" cy="2095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873879-4CB2-AEBF-188F-2EB69FDAC4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188" y="1782261"/>
            <a:ext cx="4015348" cy="1531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74A206-EF11-18DC-A5BC-A077852061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2153" y="1510422"/>
            <a:ext cx="3809991" cy="4297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EE7C56-8B85-212B-FD1E-67B88C2B75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1862" y="3203295"/>
            <a:ext cx="2682240" cy="1714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3C077C-D756-00F0-455D-3147630A72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9216" y="3203295"/>
            <a:ext cx="2682240" cy="1714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/>
              <a:t>Method/Technique</a:t>
            </a:r>
            <a:endParaRPr b="1"/>
          </a:p>
        </p:txBody>
      </p:sp>
      <p:sp>
        <p:nvSpPr>
          <p:cNvPr id="124" name="Google Shape;124;p2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342900">
              <a:lnSpc>
                <a:spcPct val="115000"/>
              </a:lnSpc>
              <a:spcBef>
                <a:spcPts val="1000"/>
              </a:spcBef>
              <a:buSzPts val="1800"/>
              <a:buFont typeface="Helvetica Neue"/>
              <a:buChar char="•"/>
            </a:pPr>
            <a:r>
              <a:rPr lang="en-US" sz="1400" dirty="0">
                <a:effectLst/>
              </a:rPr>
              <a:t>Architecture: Tweet embedding (BERT) + Price GRU + GAT/HGAT for stock relationships.</a:t>
            </a:r>
          </a:p>
          <a:p>
            <a:pPr indent="-342900">
              <a:lnSpc>
                <a:spcPct val="115000"/>
              </a:lnSpc>
              <a:spcBef>
                <a:spcPts val="1000"/>
              </a:spcBef>
              <a:buSzPts val="1800"/>
              <a:buFont typeface="Helvetica Neue"/>
              <a:buChar char="•"/>
            </a:pPr>
            <a:r>
              <a:rPr lang="en-US" sz="1400" dirty="0">
                <a:effectLst/>
              </a:rPr>
              <a:t>Intuition: GAT captures pairwise stock correlations; HGAT models sector-based relationships; BERT extracts tweet sentiment.</a:t>
            </a:r>
          </a:p>
          <a:p>
            <a:pPr indent="-342900">
              <a:lnSpc>
                <a:spcPct val="115000"/>
              </a:lnSpc>
              <a:spcBef>
                <a:spcPts val="1000"/>
              </a:spcBef>
              <a:buSzPts val="1800"/>
              <a:buFont typeface="Helvetica Neue"/>
              <a:buChar char="•"/>
            </a:pPr>
            <a:r>
              <a:rPr lang="en-IN" sz="1400" dirty="0">
                <a:effectLst/>
              </a:rPr>
              <a:t>Implementation: </a:t>
            </a:r>
            <a:r>
              <a:rPr lang="en-IN" sz="1400" dirty="0" err="1">
                <a:effectLst/>
              </a:rPr>
              <a:t>PyTorch</a:t>
            </a:r>
            <a:r>
              <a:rPr lang="en-IN" sz="1400" dirty="0">
                <a:effectLst/>
              </a:rPr>
              <a:t>, </a:t>
            </a:r>
            <a:r>
              <a:rPr lang="en-IN" sz="1400" dirty="0" err="1">
                <a:effectLst/>
              </a:rPr>
              <a:t>Streamlit</a:t>
            </a:r>
            <a:r>
              <a:rPr lang="en-IN" sz="1400" dirty="0">
                <a:effectLst/>
              </a:rPr>
              <a:t>; 200 epochs</a:t>
            </a:r>
            <a:r>
              <a:rPr lang="en-IN" sz="1400" dirty="0"/>
              <a:t>.</a:t>
            </a:r>
            <a:endParaRPr lang="en-IN" sz="1400" dirty="0">
              <a:effectLst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Helvetica Neue"/>
              <a:buChar char="•"/>
            </a:pPr>
            <a:endParaRPr sz="1800" dirty="0">
              <a:solidFill>
                <a:srgbClr val="0000FF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80ADEE-22E4-3DA1-AB99-B6FC02605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643612"/>
            <a:ext cx="8300224" cy="22939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 dirty="0"/>
              <a:t>Results</a:t>
            </a:r>
            <a:endParaRPr b="1" dirty="0"/>
          </a:p>
        </p:txBody>
      </p:sp>
      <p:sp>
        <p:nvSpPr>
          <p:cNvPr id="130" name="Google Shape;130;p3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Performance Metrics (40 Days)</a:t>
            </a:r>
            <a:r>
              <a:rPr lang="en-US" sz="1600" dirty="0"/>
              <a:t>:</a:t>
            </a:r>
          </a:p>
          <a:p>
            <a:pPr marL="533400" lvl="1" indent="0">
              <a:buNone/>
            </a:pPr>
            <a:r>
              <a:rPr lang="en-US" sz="1600" dirty="0"/>
              <a:t> F1: 0.5226 ; Profit: 1261.86 ; Accuracy: 0.52 ; MCC: 0.146 ; Sharpe: 0.0585</a:t>
            </a:r>
            <a:endParaRPr sz="2100" dirty="0">
              <a:solidFill>
                <a:srgbClr val="0000FF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300" dirty="0">
              <a:solidFill>
                <a:srgbClr val="0000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79131A-3A44-448D-F3EA-4AF154E99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32" y="2227472"/>
            <a:ext cx="3703320" cy="23671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63FAC9-23E2-5214-59B9-86ED95F2F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3650" y="2227472"/>
            <a:ext cx="3703319" cy="236717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 dirty="0"/>
              <a:t>Analysis</a:t>
            </a:r>
            <a:endParaRPr b="1" dirty="0"/>
          </a:p>
        </p:txBody>
      </p:sp>
      <p:sp>
        <p:nvSpPr>
          <p:cNvPr id="136" name="Google Shape;136;p31"/>
          <p:cNvSpPr txBox="1">
            <a:spLocks noGrp="1"/>
          </p:cNvSpPr>
          <p:nvPr>
            <p:ph type="body" idx="4294967295"/>
          </p:nvPr>
        </p:nvSpPr>
        <p:spPr>
          <a:xfrm>
            <a:off x="457200" y="673084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342900">
              <a:lnSpc>
                <a:spcPct val="115000"/>
              </a:lnSpc>
              <a:spcBef>
                <a:spcPts val="1000"/>
              </a:spcBef>
              <a:buSzPts val="1800"/>
              <a:buFont typeface="Helvetica Neue"/>
              <a:buChar char="●"/>
            </a:pPr>
            <a:r>
              <a:rPr lang="en-US" sz="1400" dirty="0">
                <a:effectLst/>
              </a:rPr>
              <a:t>Patterns: Model attends more to recent days’ prices (attention weights higher for last 5 days of the 40-day window).</a:t>
            </a:r>
          </a:p>
          <a:p>
            <a:pPr indent="-342900">
              <a:lnSpc>
                <a:spcPct val="115000"/>
              </a:lnSpc>
              <a:spcBef>
                <a:spcPts val="1000"/>
              </a:spcBef>
              <a:buSzPts val="1800"/>
              <a:buFont typeface="Helvetica Neue"/>
              <a:buChar char="●"/>
            </a:pPr>
            <a:r>
              <a:rPr lang="en-US" sz="1400" dirty="0">
                <a:effectLst/>
              </a:rPr>
              <a:t>Trends: Technology sector stocks (e.g., AAPL, GOOG) show stronger correlation with positive tweets due to frequent product news.</a:t>
            </a:r>
          </a:p>
          <a:p>
            <a:pPr indent="-342900">
              <a:lnSpc>
                <a:spcPct val="115000"/>
              </a:lnSpc>
              <a:spcBef>
                <a:spcPts val="1000"/>
              </a:spcBef>
              <a:buSzPts val="1800"/>
              <a:buFont typeface="Helvetica Neue"/>
              <a:buChar char="●"/>
            </a:pPr>
            <a:r>
              <a:rPr lang="en-US" sz="1400" dirty="0">
                <a:effectLst/>
              </a:rPr>
              <a:t>Insight: 40 days of data across 88 companies captures sector trends better than 5 days; GAT/HGAT effectively models inter-company relationships.</a:t>
            </a:r>
          </a:p>
          <a:p>
            <a:pPr indent="-342900">
              <a:lnSpc>
                <a:spcPct val="115000"/>
              </a:lnSpc>
              <a:spcBef>
                <a:spcPts val="1000"/>
              </a:spcBef>
              <a:buSzPts val="1800"/>
              <a:buFont typeface="Helvetica Neue"/>
              <a:buChar char="●"/>
            </a:pPr>
            <a:endParaRPr sz="1800" dirty="0">
              <a:solidFill>
                <a:srgbClr val="0000FF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000" dirty="0">
              <a:solidFill>
                <a:srgbClr val="0000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6F5115-E040-792F-4861-D58D61845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056" y="2571750"/>
            <a:ext cx="7857744" cy="233016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2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 dirty="0"/>
              <a:t>Error analysis</a:t>
            </a:r>
            <a:endParaRPr b="1" dirty="0"/>
          </a:p>
        </p:txBody>
      </p:sp>
      <p:sp>
        <p:nvSpPr>
          <p:cNvPr id="142" name="Google Shape;142;p32"/>
          <p:cNvSpPr txBox="1">
            <a:spLocks noGrp="1"/>
          </p:cNvSpPr>
          <p:nvPr>
            <p:ph type="body" idx="1"/>
          </p:nvPr>
        </p:nvSpPr>
        <p:spPr>
          <a:xfrm>
            <a:off x="457200" y="724662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Example Incorrect Output</a:t>
            </a:r>
            <a:r>
              <a:rPr lang="en-US" sz="1600" dirty="0"/>
              <a:t>: Input: 2016-02-12, GOOG, Tweet: "Google faces antitrust fine, stock under pressure."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Predicted: Up (0.55 probability)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Actual: Down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>
                <a:effectLst/>
              </a:rPr>
              <a:t>Reason: Model underestimates negative sentiment; inter-company correlations (via GAT) may overgeneralize trends from other tech stocks like AAPL.</a:t>
            </a:r>
            <a:endParaRPr lang="en-IN" sz="1600" dirty="0">
              <a:solidFill>
                <a:srgbClr val="0000FF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3800" dirty="0">
              <a:solidFill>
                <a:srgbClr val="0000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AAE12B-4802-E141-A2B5-BB3051AC4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160" y="2883478"/>
            <a:ext cx="3535680" cy="226002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912</Words>
  <Application>Microsoft Office PowerPoint</Application>
  <PresentationFormat>On-screen Show (16:9)</PresentationFormat>
  <Paragraphs>73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Helvetica Neue</vt:lpstr>
      <vt:lpstr>Arial</vt:lpstr>
      <vt:lpstr>Simple Light</vt:lpstr>
      <vt:lpstr>Default Design</vt:lpstr>
      <vt:lpstr> Final Project Evaluation</vt:lpstr>
      <vt:lpstr>Problem Statement</vt:lpstr>
      <vt:lpstr>Motivation</vt:lpstr>
      <vt:lpstr>Literature Review</vt:lpstr>
      <vt:lpstr>Dataset</vt:lpstr>
      <vt:lpstr>Method/Technique</vt:lpstr>
      <vt:lpstr>Results</vt:lpstr>
      <vt:lpstr>Analysis</vt:lpstr>
      <vt:lpstr>Error analysis</vt:lpstr>
      <vt:lpstr>Improvements over the paper</vt:lpstr>
      <vt:lpstr>Learnings</vt:lpstr>
      <vt:lpstr>Demo</vt:lpstr>
      <vt:lpstr>Summary and 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Kishan teja</dc:creator>
  <cp:lastModifiedBy>Kishan teja</cp:lastModifiedBy>
  <cp:revision>3</cp:revision>
  <dcterms:modified xsi:type="dcterms:W3CDTF">2025-05-03T20:50:50Z</dcterms:modified>
</cp:coreProperties>
</file>