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</p:sldMasterIdLst>
  <p:notesMasterIdLst>
    <p:notesMasterId r:id="rId34"/>
  </p:notesMasterIdLst>
  <p:sldIdLst>
    <p:sldId id="262" r:id="rId2"/>
    <p:sldId id="484" r:id="rId3"/>
    <p:sldId id="604" r:id="rId4"/>
    <p:sldId id="576" r:id="rId5"/>
    <p:sldId id="575" r:id="rId6"/>
    <p:sldId id="554" r:id="rId7"/>
    <p:sldId id="486" r:id="rId8"/>
    <p:sldId id="556" r:id="rId9"/>
    <p:sldId id="558" r:id="rId10"/>
    <p:sldId id="559" r:id="rId11"/>
    <p:sldId id="560" r:id="rId12"/>
    <p:sldId id="561" r:id="rId13"/>
    <p:sldId id="562" r:id="rId14"/>
    <p:sldId id="565" r:id="rId15"/>
    <p:sldId id="563" r:id="rId16"/>
    <p:sldId id="583" r:id="rId17"/>
    <p:sldId id="566" r:id="rId18"/>
    <p:sldId id="584" r:id="rId19"/>
    <p:sldId id="569" r:id="rId20"/>
    <p:sldId id="585" r:id="rId21"/>
    <p:sldId id="387" r:id="rId22"/>
    <p:sldId id="498" r:id="rId23"/>
    <p:sldId id="532" r:id="rId24"/>
    <p:sldId id="534" r:id="rId25"/>
    <p:sldId id="535" r:id="rId26"/>
    <p:sldId id="501" r:id="rId27"/>
    <p:sldId id="570" r:id="rId28"/>
    <p:sldId id="571" r:id="rId29"/>
    <p:sldId id="572" r:id="rId30"/>
    <p:sldId id="573" r:id="rId31"/>
    <p:sldId id="574" r:id="rId32"/>
    <p:sldId id="52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  <a:srgbClr val="009900"/>
    <a:srgbClr val="3399FF"/>
    <a:srgbClr val="FF6699"/>
    <a:srgbClr val="FFFFCC"/>
    <a:srgbClr val="FFFF99"/>
    <a:srgbClr val="CCFFCC"/>
    <a:srgbClr val="CC00FF"/>
    <a:srgbClr val="99CC00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05" autoAdjust="0"/>
    <p:restoredTop sz="85359" autoAdjust="0"/>
  </p:normalViewPr>
  <p:slideViewPr>
    <p:cSldViewPr>
      <p:cViewPr varScale="1">
        <p:scale>
          <a:sx n="86" d="100"/>
          <a:sy n="86" d="100"/>
        </p:scale>
        <p:origin x="-102" y="-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7" d="100"/>
        <a:sy n="57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BCA299-B7EC-45C5-A6F0-3BA5F3491C75}" type="doc">
      <dgm:prSet loTypeId="urn:microsoft.com/office/officeart/2005/8/layout/process4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B2E393C-425C-4DF9-8986-E4C7370B06D8}">
      <dgm:prSet phldrT="[Text]" custT="1"/>
      <dgm:spPr/>
      <dgm:t>
        <a:bodyPr/>
        <a:lstStyle/>
        <a:p>
          <a:r>
            <a:rPr lang="en-US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HTML TAG</a:t>
          </a:r>
          <a:endParaRPr lang="en-US" sz="40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</dgm:t>
    </dgm:pt>
    <dgm:pt modelId="{23270184-11C8-4E1C-AFC5-197EDCAFED5B}" type="parTrans" cxnId="{BEEC79F6-09FC-4EA0-BA9B-31A652C96DBE}">
      <dgm:prSet/>
      <dgm:spPr/>
      <dgm:t>
        <a:bodyPr/>
        <a:lstStyle/>
        <a:p>
          <a:endParaRPr lang="en-US" sz="2400">
            <a:latin typeface="Century Gothic" panose="020B0502020202020204" pitchFamily="34" charset="0"/>
          </a:endParaRPr>
        </a:p>
      </dgm:t>
    </dgm:pt>
    <dgm:pt modelId="{CB1D1DBD-5875-41D3-B61B-0520049EA57E}" type="sibTrans" cxnId="{BEEC79F6-09FC-4EA0-BA9B-31A652C96DBE}">
      <dgm:prSet/>
      <dgm:spPr/>
      <dgm:t>
        <a:bodyPr/>
        <a:lstStyle/>
        <a:p>
          <a:endParaRPr lang="en-US" sz="2400">
            <a:latin typeface="Century Gothic" panose="020B0502020202020204" pitchFamily="34" charset="0"/>
          </a:endParaRPr>
        </a:p>
      </dgm:t>
    </dgm:pt>
    <dgm:pt modelId="{377D6019-55AA-4108-A5A1-FC5B50026EEF}">
      <dgm:prSet phldrT="[Text]" custT="1"/>
      <dgm:spPr/>
      <dgm:t>
        <a:bodyPr/>
        <a:lstStyle/>
        <a:p>
          <a:r>
            <a:rPr lang="en-US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INLINE CSS</a:t>
          </a:r>
          <a:endParaRPr lang="en-US" sz="4000" b="1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</dgm:t>
    </dgm:pt>
    <dgm:pt modelId="{F72A73DA-C32A-4592-B11F-0A0CD386C46D}" type="parTrans" cxnId="{F6A3259A-B10B-4CB5-B67F-5C5D4E3AC967}">
      <dgm:prSet/>
      <dgm:spPr/>
      <dgm:t>
        <a:bodyPr/>
        <a:lstStyle/>
        <a:p>
          <a:endParaRPr lang="en-US" sz="2400">
            <a:latin typeface="Century Gothic" panose="020B0502020202020204" pitchFamily="34" charset="0"/>
          </a:endParaRPr>
        </a:p>
      </dgm:t>
    </dgm:pt>
    <dgm:pt modelId="{30D10BFF-F47F-4D05-A2A2-5802A883F446}" type="sibTrans" cxnId="{F6A3259A-B10B-4CB5-B67F-5C5D4E3AC967}">
      <dgm:prSet/>
      <dgm:spPr/>
      <dgm:t>
        <a:bodyPr/>
        <a:lstStyle/>
        <a:p>
          <a:endParaRPr lang="en-US" sz="2400">
            <a:latin typeface="Century Gothic" panose="020B0502020202020204" pitchFamily="34" charset="0"/>
          </a:endParaRPr>
        </a:p>
      </dgm:t>
    </dgm:pt>
    <dgm:pt modelId="{51C388FF-F7E8-46F0-90B1-332243DC0C31}">
      <dgm:prSet custT="1"/>
      <dgm:spPr/>
      <dgm:t>
        <a:bodyPr/>
        <a:lstStyle/>
        <a:p>
          <a:r>
            <a:rPr lang="en-US" sz="2800" b="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&lt;p&gt; </a:t>
          </a:r>
          <a:r>
            <a:rPr lang="en-US" sz="2800" b="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Creating value with human-like robots </a:t>
          </a:r>
          <a:r>
            <a:rPr lang="en-US" sz="2800" b="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&lt;/p&gt;</a:t>
          </a:r>
          <a:endParaRPr lang="en-US" sz="2800" b="0" dirty="0">
            <a:solidFill>
              <a:srgbClr val="0070C0"/>
            </a:solidFill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AB1BFA44-57A8-4C41-BEAF-9EED4F503298}" type="sibTrans" cxnId="{65824E1F-8CFF-471E-95B5-5CDDA41A3910}">
      <dgm:prSet/>
      <dgm:spPr/>
      <dgm:t>
        <a:bodyPr/>
        <a:lstStyle/>
        <a:p>
          <a:endParaRPr lang="en-US"/>
        </a:p>
      </dgm:t>
    </dgm:pt>
    <dgm:pt modelId="{1DD6BB40-3D68-40CC-847D-9FDA6733ED27}" type="parTrans" cxnId="{65824E1F-8CFF-471E-95B5-5CDDA41A3910}">
      <dgm:prSet/>
      <dgm:spPr/>
      <dgm:t>
        <a:bodyPr/>
        <a:lstStyle/>
        <a:p>
          <a:endParaRPr lang="en-US"/>
        </a:p>
      </dgm:t>
    </dgm:pt>
    <dgm:pt modelId="{9E9D852E-6954-4693-AB69-9E839F4F496B}">
      <dgm:prSet custT="1"/>
      <dgm:spPr/>
      <dgm:t>
        <a:bodyPr/>
        <a:lstStyle/>
        <a:p>
          <a:r>
            <a:rPr lang="en-US" sz="2800" dirty="0" smtClean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n-US" sz="2800" b="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&lt;p </a:t>
          </a:r>
          <a:r>
            <a:rPr lang="en-US" sz="2800" b="0" dirty="0" smtClean="0">
              <a:solidFill>
                <a:srgbClr val="CC0066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style =“</a:t>
          </a:r>
          <a:r>
            <a:rPr lang="en-US" sz="2800" b="0" dirty="0" err="1" smtClean="0">
              <a:solidFill>
                <a:srgbClr val="00990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color</a:t>
          </a:r>
          <a:r>
            <a:rPr lang="en-US" sz="2800" b="0" dirty="0" err="1" smtClean="0">
              <a:solidFill>
                <a:srgbClr val="CC0066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:</a:t>
          </a:r>
          <a:r>
            <a:rPr lang="en-US" sz="2800" b="0" dirty="0" err="1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blue</a:t>
          </a:r>
          <a:r>
            <a:rPr lang="en-US" sz="2800" b="0" dirty="0" smtClean="0">
              <a:solidFill>
                <a:srgbClr val="CC0066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”</a:t>
          </a:r>
          <a:r>
            <a:rPr lang="en-US" sz="2800" b="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&gt; </a:t>
          </a:r>
          <a:r>
            <a:rPr lang="en-US" sz="2800" b="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Creating value with human-like robots </a:t>
          </a:r>
          <a:r>
            <a:rPr lang="en-US" sz="2800" b="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&lt;/p&gt;</a:t>
          </a:r>
          <a:endParaRPr lang="en-US" sz="2800" dirty="0">
            <a:latin typeface="Courier New" panose="02070309020205020404" pitchFamily="49" charset="0"/>
            <a:cs typeface="Courier New" panose="02070309020205020404" pitchFamily="49" charset="0"/>
          </a:endParaRPr>
        </a:p>
      </dgm:t>
    </dgm:pt>
    <dgm:pt modelId="{F328561D-65EE-4990-AE77-6D06A2061AD8}" type="parTrans" cxnId="{48CFE212-247A-4CB2-95A4-96E9D6A06F89}">
      <dgm:prSet/>
      <dgm:spPr/>
      <dgm:t>
        <a:bodyPr/>
        <a:lstStyle/>
        <a:p>
          <a:endParaRPr lang="en-US"/>
        </a:p>
      </dgm:t>
    </dgm:pt>
    <dgm:pt modelId="{14A59E4C-7757-4C79-8D93-25002AE46536}" type="sibTrans" cxnId="{48CFE212-247A-4CB2-95A4-96E9D6A06F89}">
      <dgm:prSet/>
      <dgm:spPr/>
      <dgm:t>
        <a:bodyPr/>
        <a:lstStyle/>
        <a:p>
          <a:endParaRPr lang="en-US"/>
        </a:p>
      </dgm:t>
    </dgm:pt>
    <dgm:pt modelId="{FB954622-D1ED-4C4D-83FF-B53BA35D1AD5}" type="pres">
      <dgm:prSet presAssocID="{BBBCA299-B7EC-45C5-A6F0-3BA5F3491C7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3662AD2-3ECF-49DB-9647-50F7E65DEA0F}" type="pres">
      <dgm:prSet presAssocID="{377D6019-55AA-4108-A5A1-FC5B50026EEF}" presName="boxAndChildren" presStyleCnt="0"/>
      <dgm:spPr/>
    </dgm:pt>
    <dgm:pt modelId="{403C0810-3848-47A4-B19D-C71BC9891F41}" type="pres">
      <dgm:prSet presAssocID="{377D6019-55AA-4108-A5A1-FC5B50026EEF}" presName="parentTextBox" presStyleLbl="node1" presStyleIdx="0" presStyleCnt="2"/>
      <dgm:spPr/>
      <dgm:t>
        <a:bodyPr/>
        <a:lstStyle/>
        <a:p>
          <a:endParaRPr lang="en-US"/>
        </a:p>
      </dgm:t>
    </dgm:pt>
    <dgm:pt modelId="{B389ABB1-C189-4A13-A0A7-16151EBE06FE}" type="pres">
      <dgm:prSet presAssocID="{377D6019-55AA-4108-A5A1-FC5B50026EEF}" presName="entireBox" presStyleLbl="node1" presStyleIdx="0" presStyleCnt="2"/>
      <dgm:spPr/>
      <dgm:t>
        <a:bodyPr/>
        <a:lstStyle/>
        <a:p>
          <a:endParaRPr lang="en-US"/>
        </a:p>
      </dgm:t>
    </dgm:pt>
    <dgm:pt modelId="{5309081E-C253-4DD9-8174-AA94FCE6D0DE}" type="pres">
      <dgm:prSet presAssocID="{377D6019-55AA-4108-A5A1-FC5B50026EEF}" presName="descendantBox" presStyleCnt="0"/>
      <dgm:spPr/>
    </dgm:pt>
    <dgm:pt modelId="{1E3AAC13-DC63-4526-9576-90A07D891776}" type="pres">
      <dgm:prSet presAssocID="{9E9D852E-6954-4693-AB69-9E839F4F496B}" presName="childTextBox" presStyleLbl="fg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07AB43-1C86-4381-9801-070A3E0F297F}" type="pres">
      <dgm:prSet presAssocID="{CB1D1DBD-5875-41D3-B61B-0520049EA57E}" presName="sp" presStyleCnt="0"/>
      <dgm:spPr/>
    </dgm:pt>
    <dgm:pt modelId="{4A900093-74B7-4E32-8EE6-4146C54B90A6}" type="pres">
      <dgm:prSet presAssocID="{BB2E393C-425C-4DF9-8986-E4C7370B06D8}" presName="arrowAndChildren" presStyleCnt="0"/>
      <dgm:spPr/>
    </dgm:pt>
    <dgm:pt modelId="{4A28FDA2-7840-47AA-A92A-A09C6E698695}" type="pres">
      <dgm:prSet presAssocID="{BB2E393C-425C-4DF9-8986-E4C7370B06D8}" presName="parentTextArrow" presStyleLbl="node1" presStyleIdx="0" presStyleCnt="2"/>
      <dgm:spPr/>
      <dgm:t>
        <a:bodyPr/>
        <a:lstStyle/>
        <a:p>
          <a:endParaRPr lang="en-US"/>
        </a:p>
      </dgm:t>
    </dgm:pt>
    <dgm:pt modelId="{BF25BDD8-82E5-467D-8B04-9323CDB0A79B}" type="pres">
      <dgm:prSet presAssocID="{BB2E393C-425C-4DF9-8986-E4C7370B06D8}" presName="arrow" presStyleLbl="node1" presStyleIdx="1" presStyleCnt="2" custScaleY="70591" custLinFactNeighborX="-487" custLinFactNeighborY="-21591"/>
      <dgm:spPr/>
      <dgm:t>
        <a:bodyPr/>
        <a:lstStyle/>
        <a:p>
          <a:endParaRPr lang="en-US"/>
        </a:p>
      </dgm:t>
    </dgm:pt>
    <dgm:pt modelId="{A2FED632-29A2-4463-B706-6C59937378BB}" type="pres">
      <dgm:prSet presAssocID="{BB2E393C-425C-4DF9-8986-E4C7370B06D8}" presName="descendantArrow" presStyleCnt="0"/>
      <dgm:spPr/>
    </dgm:pt>
    <dgm:pt modelId="{4F0FE7A9-96C2-4DFF-B828-E9F93FC84931}" type="pres">
      <dgm:prSet presAssocID="{51C388FF-F7E8-46F0-90B1-332243DC0C31}" presName="childTextArrow" presStyleLbl="fgAccFollowNode1" presStyleIdx="1" presStyleCnt="2" custScaleY="74039" custLinFactNeighborY="-738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6A3259A-B10B-4CB5-B67F-5C5D4E3AC967}" srcId="{BBBCA299-B7EC-45C5-A6F0-3BA5F3491C75}" destId="{377D6019-55AA-4108-A5A1-FC5B50026EEF}" srcOrd="1" destOrd="0" parTransId="{F72A73DA-C32A-4592-B11F-0A0CD386C46D}" sibTransId="{30D10BFF-F47F-4D05-A2A2-5802A883F446}"/>
    <dgm:cxn modelId="{5BD5AE94-807A-45D1-B5A3-B75DC627B10C}" type="presOf" srcId="{51C388FF-F7E8-46F0-90B1-332243DC0C31}" destId="{4F0FE7A9-96C2-4DFF-B828-E9F93FC84931}" srcOrd="0" destOrd="0" presId="urn:microsoft.com/office/officeart/2005/8/layout/process4"/>
    <dgm:cxn modelId="{BB774BDE-9491-4B9F-BFB5-C719866E3D48}" type="presOf" srcId="{377D6019-55AA-4108-A5A1-FC5B50026EEF}" destId="{403C0810-3848-47A4-B19D-C71BC9891F41}" srcOrd="0" destOrd="0" presId="urn:microsoft.com/office/officeart/2005/8/layout/process4"/>
    <dgm:cxn modelId="{BEEC79F6-09FC-4EA0-BA9B-31A652C96DBE}" srcId="{BBBCA299-B7EC-45C5-A6F0-3BA5F3491C75}" destId="{BB2E393C-425C-4DF9-8986-E4C7370B06D8}" srcOrd="0" destOrd="0" parTransId="{23270184-11C8-4E1C-AFC5-197EDCAFED5B}" sibTransId="{CB1D1DBD-5875-41D3-B61B-0520049EA57E}"/>
    <dgm:cxn modelId="{524C862F-5AAB-435C-BE39-30DEB788D87E}" type="presOf" srcId="{BB2E393C-425C-4DF9-8986-E4C7370B06D8}" destId="{4A28FDA2-7840-47AA-A92A-A09C6E698695}" srcOrd="0" destOrd="0" presId="urn:microsoft.com/office/officeart/2005/8/layout/process4"/>
    <dgm:cxn modelId="{FD99493B-52ED-4637-BC8D-EEDD9BBD4747}" type="presOf" srcId="{377D6019-55AA-4108-A5A1-FC5B50026EEF}" destId="{B389ABB1-C189-4A13-A0A7-16151EBE06FE}" srcOrd="1" destOrd="0" presId="urn:microsoft.com/office/officeart/2005/8/layout/process4"/>
    <dgm:cxn modelId="{048D562C-A782-4968-8D10-CC4266709B3B}" type="presOf" srcId="{BB2E393C-425C-4DF9-8986-E4C7370B06D8}" destId="{BF25BDD8-82E5-467D-8B04-9323CDB0A79B}" srcOrd="1" destOrd="0" presId="urn:microsoft.com/office/officeart/2005/8/layout/process4"/>
    <dgm:cxn modelId="{65824E1F-8CFF-471E-95B5-5CDDA41A3910}" srcId="{BB2E393C-425C-4DF9-8986-E4C7370B06D8}" destId="{51C388FF-F7E8-46F0-90B1-332243DC0C31}" srcOrd="0" destOrd="0" parTransId="{1DD6BB40-3D68-40CC-847D-9FDA6733ED27}" sibTransId="{AB1BFA44-57A8-4C41-BEAF-9EED4F503298}"/>
    <dgm:cxn modelId="{2357F8EE-01AA-4C8A-B456-312860FC2921}" type="presOf" srcId="{9E9D852E-6954-4693-AB69-9E839F4F496B}" destId="{1E3AAC13-DC63-4526-9576-90A07D891776}" srcOrd="0" destOrd="0" presId="urn:microsoft.com/office/officeart/2005/8/layout/process4"/>
    <dgm:cxn modelId="{4117EDD9-41B3-43DD-BE2C-88384A975081}" type="presOf" srcId="{BBBCA299-B7EC-45C5-A6F0-3BA5F3491C75}" destId="{FB954622-D1ED-4C4D-83FF-B53BA35D1AD5}" srcOrd="0" destOrd="0" presId="urn:microsoft.com/office/officeart/2005/8/layout/process4"/>
    <dgm:cxn modelId="{48CFE212-247A-4CB2-95A4-96E9D6A06F89}" srcId="{377D6019-55AA-4108-A5A1-FC5B50026EEF}" destId="{9E9D852E-6954-4693-AB69-9E839F4F496B}" srcOrd="0" destOrd="0" parTransId="{F328561D-65EE-4990-AE77-6D06A2061AD8}" sibTransId="{14A59E4C-7757-4C79-8D93-25002AE46536}"/>
    <dgm:cxn modelId="{9A130EFB-C159-483C-8364-771F8F06B8D2}" type="presParOf" srcId="{FB954622-D1ED-4C4D-83FF-B53BA35D1AD5}" destId="{83662AD2-3ECF-49DB-9647-50F7E65DEA0F}" srcOrd="0" destOrd="0" presId="urn:microsoft.com/office/officeart/2005/8/layout/process4"/>
    <dgm:cxn modelId="{DF02A5D3-DDDE-4056-8E6C-1DCB93A11A95}" type="presParOf" srcId="{83662AD2-3ECF-49DB-9647-50F7E65DEA0F}" destId="{403C0810-3848-47A4-B19D-C71BC9891F41}" srcOrd="0" destOrd="0" presId="urn:microsoft.com/office/officeart/2005/8/layout/process4"/>
    <dgm:cxn modelId="{F49F92FA-7687-4213-B38E-2BEF4AD8481C}" type="presParOf" srcId="{83662AD2-3ECF-49DB-9647-50F7E65DEA0F}" destId="{B389ABB1-C189-4A13-A0A7-16151EBE06FE}" srcOrd="1" destOrd="0" presId="urn:microsoft.com/office/officeart/2005/8/layout/process4"/>
    <dgm:cxn modelId="{CEDCE7AC-7697-412F-B229-1442C0CBCD3C}" type="presParOf" srcId="{83662AD2-3ECF-49DB-9647-50F7E65DEA0F}" destId="{5309081E-C253-4DD9-8174-AA94FCE6D0DE}" srcOrd="2" destOrd="0" presId="urn:microsoft.com/office/officeart/2005/8/layout/process4"/>
    <dgm:cxn modelId="{58DB1167-BBBA-45C4-BBFD-E8A9933B0E1F}" type="presParOf" srcId="{5309081E-C253-4DD9-8174-AA94FCE6D0DE}" destId="{1E3AAC13-DC63-4526-9576-90A07D891776}" srcOrd="0" destOrd="0" presId="urn:microsoft.com/office/officeart/2005/8/layout/process4"/>
    <dgm:cxn modelId="{38F1A112-49D6-4BD9-924A-E94D6113E0CB}" type="presParOf" srcId="{FB954622-D1ED-4C4D-83FF-B53BA35D1AD5}" destId="{6407AB43-1C86-4381-9801-070A3E0F297F}" srcOrd="1" destOrd="0" presId="urn:microsoft.com/office/officeart/2005/8/layout/process4"/>
    <dgm:cxn modelId="{5DD98CEB-F3D6-4617-B60D-90DF02AD22AF}" type="presParOf" srcId="{FB954622-D1ED-4C4D-83FF-B53BA35D1AD5}" destId="{4A900093-74B7-4E32-8EE6-4146C54B90A6}" srcOrd="2" destOrd="0" presId="urn:microsoft.com/office/officeart/2005/8/layout/process4"/>
    <dgm:cxn modelId="{CA47A138-262E-4499-9355-E5133B1F2D6D}" type="presParOf" srcId="{4A900093-74B7-4E32-8EE6-4146C54B90A6}" destId="{4A28FDA2-7840-47AA-A92A-A09C6E698695}" srcOrd="0" destOrd="0" presId="urn:microsoft.com/office/officeart/2005/8/layout/process4"/>
    <dgm:cxn modelId="{DFDCE784-8439-43CB-8BF8-2E854E7AB60B}" type="presParOf" srcId="{4A900093-74B7-4E32-8EE6-4146C54B90A6}" destId="{BF25BDD8-82E5-467D-8B04-9323CDB0A79B}" srcOrd="1" destOrd="0" presId="urn:microsoft.com/office/officeart/2005/8/layout/process4"/>
    <dgm:cxn modelId="{B08E36F9-DAC6-407C-A95E-8E77659E6B19}" type="presParOf" srcId="{4A900093-74B7-4E32-8EE6-4146C54B90A6}" destId="{A2FED632-29A2-4463-B706-6C59937378BB}" srcOrd="2" destOrd="0" presId="urn:microsoft.com/office/officeart/2005/8/layout/process4"/>
    <dgm:cxn modelId="{7AA915B7-E729-4321-A42F-50AC683FE18C}" type="presParOf" srcId="{A2FED632-29A2-4463-B706-6C59937378BB}" destId="{4F0FE7A9-96C2-4DFF-B828-E9F93FC84931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89ABB1-C189-4A13-A0A7-16151EBE06FE}">
      <dsp:nvSpPr>
        <dsp:cNvPr id="0" name=""/>
        <dsp:cNvSpPr/>
      </dsp:nvSpPr>
      <dsp:spPr>
        <a:xfrm>
          <a:off x="0" y="2271216"/>
          <a:ext cx="11035444" cy="21211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INLINE CSS</a:t>
          </a:r>
          <a:endParaRPr lang="en-US" sz="4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</dsp:txBody>
      <dsp:txXfrm>
        <a:off x="0" y="2271216"/>
        <a:ext cx="11035444" cy="1145435"/>
      </dsp:txXfrm>
    </dsp:sp>
    <dsp:sp modelId="{1E3AAC13-DC63-4526-9576-90A07D891776}">
      <dsp:nvSpPr>
        <dsp:cNvPr id="0" name=""/>
        <dsp:cNvSpPr/>
      </dsp:nvSpPr>
      <dsp:spPr>
        <a:xfrm>
          <a:off x="0" y="3374228"/>
          <a:ext cx="11035444" cy="97574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35560" rIns="199136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latin typeface="Courier New" panose="02070309020205020404" pitchFamily="49" charset="0"/>
              <a:cs typeface="Courier New" panose="02070309020205020404" pitchFamily="49" charset="0"/>
            </a:rPr>
            <a:t> </a:t>
          </a:r>
          <a:r>
            <a:rPr lang="en-US" sz="2800" b="0" kern="12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&lt;p </a:t>
          </a:r>
          <a:r>
            <a:rPr lang="en-US" sz="2800" b="0" kern="1200" dirty="0" smtClean="0">
              <a:solidFill>
                <a:srgbClr val="CC0066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style =“</a:t>
          </a:r>
          <a:r>
            <a:rPr lang="en-US" sz="2800" b="0" kern="1200" dirty="0" err="1" smtClean="0">
              <a:solidFill>
                <a:srgbClr val="00990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color</a:t>
          </a:r>
          <a:r>
            <a:rPr lang="en-US" sz="2800" b="0" kern="1200" dirty="0" err="1" smtClean="0">
              <a:solidFill>
                <a:srgbClr val="CC0066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:</a:t>
          </a:r>
          <a:r>
            <a:rPr lang="en-US" sz="2800" b="0" kern="1200" dirty="0" err="1" smtClean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blue</a:t>
          </a:r>
          <a:r>
            <a:rPr lang="en-US" sz="2800" b="0" kern="1200" dirty="0" smtClean="0">
              <a:solidFill>
                <a:srgbClr val="CC0066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”</a:t>
          </a:r>
          <a:r>
            <a:rPr lang="en-US" sz="2800" b="0" kern="12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&gt; </a:t>
          </a:r>
          <a:r>
            <a:rPr lang="en-US" sz="2800" b="0" kern="12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Creating value with human-like robots </a:t>
          </a:r>
          <a:r>
            <a:rPr lang="en-US" sz="2800" b="0" kern="12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&lt;/p&gt;</a:t>
          </a:r>
          <a:endParaRPr lang="en-US" sz="2800" kern="1200" dirty="0"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0" y="3374228"/>
        <a:ext cx="11035444" cy="975741"/>
      </dsp:txXfrm>
    </dsp:sp>
    <dsp:sp modelId="{BF25BDD8-82E5-467D-8B04-9323CDB0A79B}">
      <dsp:nvSpPr>
        <dsp:cNvPr id="0" name=""/>
        <dsp:cNvSpPr/>
      </dsp:nvSpPr>
      <dsp:spPr>
        <a:xfrm rot="10800000">
          <a:off x="0" y="0"/>
          <a:ext cx="11035444" cy="2302939"/>
        </a:xfrm>
        <a:prstGeom prst="upArrowCallou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rPr>
            <a:t>HTML TAG</a:t>
          </a:r>
          <a:endParaRPr lang="en-US" sz="4000" b="1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entury Gothic" panose="020B0502020202020204" pitchFamily="34" charset="0"/>
          </a:endParaRPr>
        </a:p>
      </dsp:txBody>
      <dsp:txXfrm rot="-10800000">
        <a:off x="0" y="0"/>
        <a:ext cx="11035444" cy="808331"/>
      </dsp:txXfrm>
    </dsp:sp>
    <dsp:sp modelId="{4F0FE7A9-96C2-4DFF-B828-E9F93FC84931}">
      <dsp:nvSpPr>
        <dsp:cNvPr id="0" name=""/>
        <dsp:cNvSpPr/>
      </dsp:nvSpPr>
      <dsp:spPr>
        <a:xfrm>
          <a:off x="0" y="720081"/>
          <a:ext cx="11035444" cy="722212"/>
        </a:xfrm>
        <a:prstGeom prst="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6425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35560" rIns="199136" bIns="3556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b="0" kern="12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&lt;p&gt; </a:t>
          </a:r>
          <a:r>
            <a:rPr lang="en-US" sz="2800" b="0" kern="12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Creating value with human-like robots </a:t>
          </a:r>
          <a:r>
            <a:rPr lang="en-US" sz="2800" b="0" kern="12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rPr>
            <a:t>&lt;/p&gt;</a:t>
          </a:r>
          <a:endParaRPr lang="en-US" sz="2800" b="0" kern="1200" dirty="0">
            <a:solidFill>
              <a:srgbClr val="0070C0"/>
            </a:solidFill>
            <a:latin typeface="Courier New" panose="02070309020205020404" pitchFamily="49" charset="0"/>
            <a:cs typeface="Courier New" panose="02070309020205020404" pitchFamily="49" charset="0"/>
          </a:endParaRPr>
        </a:p>
      </dsp:txBody>
      <dsp:txXfrm>
        <a:off x="0" y="720081"/>
        <a:ext cx="11035444" cy="7222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BC6BB5-2A1F-479D-9732-2DE101ACBC7E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7A9D99-5405-4F34-890E-3F5145F32FE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37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http://www.w3schools.com/</a:t>
            </a:r>
          </a:p>
          <a:p>
            <a:r>
              <a:rPr lang="en-US" dirty="0" smtClean="0"/>
              <a:t>https://www.codecademy.com/articles/html-inline-stylescss/css_syntax.asp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A9D99-5405-4F34-890E-3F5145F32FE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837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A9D99-5405-4F34-890E-3F5145F32FE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044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A9D99-5405-4F34-890E-3F5145F32FE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2116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A9D99-5405-4F34-890E-3F5145F32FE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8760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A9D99-5405-4F34-890E-3F5145F32FE1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0620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A9D99-5405-4F34-890E-3F5145F32FE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22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A9D99-5405-4F34-890E-3F5145F32FE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6050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A9D99-5405-4F34-890E-3F5145F32FE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260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A9D99-5405-4F34-890E-3F5145F32FE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173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A9D99-5405-4F34-890E-3F5145F32FE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943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A9D99-5405-4F34-890E-3F5145F32FE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123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A9D99-5405-4F34-890E-3F5145F32FE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19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A9D99-5405-4F34-890E-3F5145F32FE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73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A9D99-5405-4F34-890E-3F5145F32FE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18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A9D99-5405-4F34-890E-3F5145F32FE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028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A9D99-5405-4F34-890E-3F5145F32FE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5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A9D99-5405-4F34-890E-3F5145F32FE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341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A9D99-5405-4F34-890E-3F5145F32FE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32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10464800" cy="175260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14400" y="2276872"/>
            <a:ext cx="10972800" cy="990600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943D3-D9A4-4566-8ED6-1323A5027776}" type="datetimeFigureOut">
              <a:rPr lang="en-MY" smtClean="0"/>
              <a:pPr/>
              <a:t>19/9/2019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5D687-F874-492B-B20E-CC43BD6274BD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943D3-D9A4-4566-8ED6-1323A5027776}" type="datetimeFigureOut">
              <a:rPr lang="en-MY" smtClean="0"/>
              <a:pPr/>
              <a:t>19/9/2019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5D687-F874-492B-B20E-CC43BD6274BD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mbria" panose="0204050305040603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23392" y="1340768"/>
            <a:ext cx="109452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943D3-D9A4-4566-8ED6-1323A5027776}" type="datetimeFigureOut">
              <a:rPr lang="en-MY" smtClean="0"/>
              <a:pPr/>
              <a:t>19/9/2019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5D687-F874-492B-B20E-CC43BD6274BD}" type="slidenum">
              <a:rPr lang="en-MY" smtClean="0"/>
              <a:pPr/>
              <a:t>‹#›</a:t>
            </a:fld>
            <a:endParaRPr lang="en-MY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943D3-D9A4-4566-8ED6-1323A5027776}" type="datetimeFigureOut">
              <a:rPr lang="en-MY" smtClean="0"/>
              <a:pPr/>
              <a:t>19/9/2019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5D687-F874-492B-B20E-CC43BD6274BD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943D3-D9A4-4566-8ED6-1323A5027776}" type="datetimeFigureOut">
              <a:rPr lang="en-MY" smtClean="0"/>
              <a:pPr/>
              <a:t>19/9/2019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5D687-F874-492B-B20E-CC43BD6274BD}" type="slidenum">
              <a:rPr lang="en-MY" smtClean="0"/>
              <a:pPr/>
              <a:t>‹#›</a:t>
            </a:fld>
            <a:endParaRPr lang="en-MY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943D3-D9A4-4566-8ED6-1323A5027776}" type="datetimeFigureOut">
              <a:rPr lang="en-MY" smtClean="0"/>
              <a:pPr/>
              <a:t>19/9/2019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5D687-F874-492B-B20E-CC43BD6274BD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943D3-D9A4-4566-8ED6-1323A5027776}" type="datetimeFigureOut">
              <a:rPr lang="en-MY" smtClean="0"/>
              <a:pPr/>
              <a:t>19/9/2019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5D687-F874-492B-B20E-CC43BD6274BD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943D3-D9A4-4566-8ED6-1323A5027776}" type="datetimeFigureOut">
              <a:rPr lang="en-MY" smtClean="0"/>
              <a:pPr/>
              <a:t>19/9/2019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5D687-F874-492B-B20E-CC43BD6274BD}" type="slidenum">
              <a:rPr lang="en-MY" smtClean="0"/>
              <a:pPr/>
              <a:t>‹#›</a:t>
            </a:fld>
            <a:endParaRPr lang="en-MY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943D3-D9A4-4566-8ED6-1323A5027776}" type="datetimeFigureOut">
              <a:rPr lang="en-MY" smtClean="0"/>
              <a:pPr/>
              <a:t>19/9/2019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5D687-F874-492B-B20E-CC43BD6274BD}" type="slidenum">
              <a:rPr lang="en-MY" smtClean="0"/>
              <a:pPr/>
              <a:t>‹#›</a:t>
            </a:fld>
            <a:endParaRPr lang="en-MY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01BE5830-3990-4E6F-B9E5-97CB2480AB37}" type="datetimeFigureOut">
              <a:rPr lang="en-US" smtClean="0">
                <a:solidFill>
                  <a:prstClr val="black"/>
                </a:solidFill>
              </a:rPr>
              <a:pPr/>
              <a:t>9/19/2019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3F949CF4-8465-41F6-96A3-7E241CEE62B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807" r:id="rId2"/>
    <p:sldLayoutId id="2147483808" r:id="rId3"/>
    <p:sldLayoutId id="2147483809" r:id="rId4"/>
    <p:sldLayoutId id="2147483810" r:id="rId5"/>
    <p:sldLayoutId id="2147483811" r:id="rId6"/>
    <p:sldLayoutId id="2147483812" r:id="rId7"/>
    <p:sldLayoutId id="2147483813" r:id="rId8"/>
    <p:sldLayoutId id="2147483814" r:id="rId9"/>
    <p:sldLayoutId id="2147483815" r:id="rId10"/>
    <p:sldLayoutId id="2147483816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424" y="2420888"/>
            <a:ext cx="10513168" cy="990600"/>
          </a:xfrm>
        </p:spPr>
        <p:txBody>
          <a:bodyPr>
            <a:noAutofit/>
          </a:bodyPr>
          <a:lstStyle/>
          <a:p>
            <a:pPr algn="ctr"/>
            <a:r>
              <a:rPr lang="en-US" sz="4800" dirty="0" smtClean="0">
                <a:latin typeface="Century Gothic" panose="020B0502020202020204" pitchFamily="34" charset="0"/>
              </a:rPr>
              <a:t>Cascading Style Sheet (CSS )</a:t>
            </a:r>
            <a:endParaRPr lang="en-US" sz="4800" dirty="0">
              <a:latin typeface="Century Gothic" panose="020B0502020202020204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11424" y="3429000"/>
            <a:ext cx="10513168" cy="114793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Century Gothic" panose="020B0502020202020204" pitchFamily="34" charset="0"/>
                <a:cs typeface="Courier New" panose="02070309020205020404" pitchFamily="49" charset="0"/>
              </a:rPr>
              <a:t>Language that describes the style of an HTML document and how HTML elements should be displayed</a:t>
            </a:r>
          </a:p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04037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422176"/>
            <a:ext cx="10972800" cy="990600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atin typeface="Century Gothic" panose="020B0502020202020204" pitchFamily="34" charset="0"/>
              </a:rPr>
              <a:t>APPLYING </a:t>
            </a:r>
            <a:r>
              <a:rPr lang="en-US" sz="4800" dirty="0" smtClean="0">
                <a:latin typeface="Century Gothic" panose="020B0502020202020204" pitchFamily="34" charset="0"/>
              </a:rPr>
              <a:t>CSS </a:t>
            </a:r>
            <a:r>
              <a:rPr lang="en-US" sz="4800" dirty="0">
                <a:latin typeface="Century Gothic" panose="020B0502020202020204" pitchFamily="34" charset="0"/>
              </a:rPr>
              <a:t>: </a:t>
            </a:r>
            <a:r>
              <a:rPr lang="en-US" sz="4800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INLINE STYLE SHEET</a:t>
            </a:r>
            <a:endParaRPr lang="en-US" sz="4800" dirty="0">
              <a:solidFill>
                <a:srgbClr val="CC0066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2364" y="1404065"/>
            <a:ext cx="115257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latin typeface="Century Gothic" panose="020B0502020202020204" pitchFamily="34" charset="0"/>
              </a:rPr>
              <a:t>Change the </a:t>
            </a:r>
            <a:r>
              <a:rPr lang="en-US" sz="3200" b="1" u="sng" dirty="0" smtClean="0">
                <a:solidFill>
                  <a:srgbClr val="009900"/>
                </a:solidFill>
                <a:latin typeface="Century Gothic" panose="020B0502020202020204" pitchFamily="34" charset="0"/>
              </a:rPr>
              <a:t>text </a:t>
            </a:r>
            <a:r>
              <a:rPr lang="en-US" sz="3200" b="1" u="sng" dirty="0">
                <a:solidFill>
                  <a:srgbClr val="009900"/>
                </a:solidFill>
                <a:latin typeface="Century Gothic" panose="020B0502020202020204" pitchFamily="34" charset="0"/>
              </a:rPr>
              <a:t>color </a:t>
            </a:r>
            <a:r>
              <a:rPr lang="en-US" sz="3200" dirty="0" smtClean="0">
                <a:latin typeface="Century Gothic" panose="020B0502020202020204" pitchFamily="34" charset="0"/>
              </a:rPr>
              <a:t>for </a:t>
            </a:r>
            <a:r>
              <a:rPr lang="en-US" sz="3200" b="1" i="1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&lt;h1</a:t>
            </a:r>
            <a:r>
              <a:rPr lang="en-US" sz="3200" b="1" i="1" dirty="0">
                <a:solidFill>
                  <a:srgbClr val="CC0066"/>
                </a:solidFill>
                <a:latin typeface="Century Gothic" panose="020B0502020202020204" pitchFamily="34" charset="0"/>
              </a:rPr>
              <a:t>&gt; </a:t>
            </a:r>
            <a:r>
              <a:rPr lang="en-US" sz="3200" dirty="0" smtClean="0">
                <a:latin typeface="Century Gothic" panose="020B0502020202020204" pitchFamily="34" charset="0"/>
              </a:rPr>
              <a:t>element to </a:t>
            </a:r>
            <a:r>
              <a:rPr lang="en-US" sz="3200" b="1" dirty="0">
                <a:solidFill>
                  <a:srgbClr val="7030A0"/>
                </a:solidFill>
                <a:latin typeface="Century Gothic" panose="020B0502020202020204" pitchFamily="34" charset="0"/>
              </a:rPr>
              <a:t>#808000</a:t>
            </a:r>
            <a:endParaRPr lang="en-US" sz="3200" dirty="0">
              <a:latin typeface="Century Gothic" panose="020B0502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37456" y="3384204"/>
            <a:ext cx="686598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rgbClr val="0070C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Life-Inspired Intelligence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1424" y="4149080"/>
            <a:ext cx="177484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4400" b="1" dirty="0">
                <a:solidFill>
                  <a:srgbClr val="CC0066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&lt;/h1&gt;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11424" y="2584735"/>
            <a:ext cx="151515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4400" b="1" dirty="0" smtClean="0">
                <a:solidFill>
                  <a:srgbClr val="CC0066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&lt;h1&gt;</a:t>
            </a:r>
            <a:endParaRPr lang="en-MY" sz="4400" b="1" dirty="0">
              <a:solidFill>
                <a:srgbClr val="CC0066"/>
              </a:solidFill>
              <a:latin typeface="Century Gothic" panose="020B0502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91544" y="2649106"/>
            <a:ext cx="7056784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MY" sz="4000" b="1" dirty="0" smtClean="0">
                <a:solidFill>
                  <a:srgbClr val="00990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style</a:t>
            </a:r>
            <a:r>
              <a:rPr lang="en-MY" sz="4000" dirty="0" smtClean="0">
                <a:latin typeface="Century Gothic" panose="020B0502020202020204" pitchFamily="34" charset="0"/>
                <a:cs typeface="Courier New" panose="02070309020205020404" pitchFamily="49" charset="0"/>
              </a:rPr>
              <a:t>= </a:t>
            </a:r>
            <a:r>
              <a:rPr lang="en-MY" sz="4000" b="1" dirty="0" smtClean="0">
                <a:solidFill>
                  <a:srgbClr val="7030A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“</a:t>
            </a:r>
            <a:r>
              <a:rPr lang="en-MY" sz="4000" b="1" dirty="0" err="1" smtClean="0">
                <a:solidFill>
                  <a:srgbClr val="7030A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color</a:t>
            </a:r>
            <a:r>
              <a:rPr lang="en-MY" sz="4000" b="1" dirty="0" smtClean="0">
                <a:solidFill>
                  <a:srgbClr val="7030A0"/>
                </a:solidFill>
                <a:latin typeface="Century Gothic" panose="020B0502020202020204" pitchFamily="34" charset="0"/>
              </a:rPr>
              <a:t> </a:t>
            </a:r>
            <a:r>
              <a:rPr lang="en-MY" sz="4000" b="1" dirty="0">
                <a:solidFill>
                  <a:srgbClr val="7030A0"/>
                </a:solidFill>
                <a:latin typeface="Century Gothic" panose="020B0502020202020204" pitchFamily="34" charset="0"/>
              </a:rPr>
              <a:t>:#808000</a:t>
            </a:r>
            <a:r>
              <a:rPr lang="en-MY" sz="4000" b="1" dirty="0" smtClean="0">
                <a:solidFill>
                  <a:srgbClr val="CC0066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&gt;</a:t>
            </a:r>
            <a:r>
              <a:rPr lang="en-MY" sz="4000" dirty="0" smtClean="0">
                <a:latin typeface="Century Gothic" panose="020B0502020202020204" pitchFamily="34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38490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422176"/>
            <a:ext cx="10972800" cy="990600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atin typeface="Century Gothic" panose="020B0502020202020204" pitchFamily="34" charset="0"/>
              </a:rPr>
              <a:t>APPLYING </a:t>
            </a:r>
            <a:r>
              <a:rPr lang="en-US" sz="4800" dirty="0" smtClean="0">
                <a:latin typeface="Century Gothic" panose="020B0502020202020204" pitchFamily="34" charset="0"/>
              </a:rPr>
              <a:t>CSS </a:t>
            </a:r>
            <a:r>
              <a:rPr lang="en-US" sz="4800" dirty="0">
                <a:latin typeface="Century Gothic" panose="020B0502020202020204" pitchFamily="34" charset="0"/>
              </a:rPr>
              <a:t>: </a:t>
            </a:r>
            <a:r>
              <a:rPr lang="en-US" sz="4800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INLINE STYLE SHEET</a:t>
            </a:r>
            <a:endParaRPr lang="en-US" sz="4800" dirty="0">
              <a:solidFill>
                <a:srgbClr val="CC0066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2364" y="1404065"/>
            <a:ext cx="118896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latin typeface="Century Gothic" panose="020B0502020202020204" pitchFamily="34" charset="0"/>
              </a:rPr>
              <a:t>Set the </a:t>
            </a:r>
            <a:r>
              <a:rPr lang="en-US" sz="3200" b="1" u="sng" dirty="0" smtClean="0">
                <a:solidFill>
                  <a:srgbClr val="009900"/>
                </a:solidFill>
                <a:latin typeface="Century Gothic" panose="020B0502020202020204" pitchFamily="34" charset="0"/>
              </a:rPr>
              <a:t>background color </a:t>
            </a:r>
            <a:r>
              <a:rPr lang="en-US" sz="3200" dirty="0" smtClean="0">
                <a:latin typeface="Century Gothic" panose="020B0502020202020204" pitchFamily="34" charset="0"/>
              </a:rPr>
              <a:t>for </a:t>
            </a:r>
            <a:r>
              <a:rPr lang="en-US" sz="3200" b="1" i="1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&lt;h1</a:t>
            </a:r>
            <a:r>
              <a:rPr lang="en-US" sz="3200" b="1" i="1" dirty="0">
                <a:solidFill>
                  <a:srgbClr val="CC0066"/>
                </a:solidFill>
                <a:latin typeface="Century Gothic" panose="020B0502020202020204" pitchFamily="34" charset="0"/>
              </a:rPr>
              <a:t>&gt; </a:t>
            </a:r>
            <a:r>
              <a:rPr lang="en-US" sz="3200" dirty="0" smtClean="0">
                <a:latin typeface="Century Gothic" panose="020B0502020202020204" pitchFamily="34" charset="0"/>
              </a:rPr>
              <a:t>element to </a:t>
            </a:r>
            <a:r>
              <a:rPr lang="en-US" sz="3200" b="1" dirty="0" smtClean="0">
                <a:solidFill>
                  <a:srgbClr val="7030A0"/>
                </a:solidFill>
                <a:latin typeface="Century Gothic" panose="020B0502020202020204" pitchFamily="34" charset="0"/>
              </a:rPr>
              <a:t>#f5f5dc</a:t>
            </a:r>
            <a:endParaRPr lang="en-US" sz="3200" dirty="0">
              <a:latin typeface="Century Gothic" panose="020B0502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37456" y="4206733"/>
            <a:ext cx="686598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rgbClr val="0070C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Life-Inspired Intelligence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1424" y="4971609"/>
            <a:ext cx="177484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4400" b="1" dirty="0">
                <a:solidFill>
                  <a:srgbClr val="CC0066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&lt;/h1&gt;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11424" y="2584735"/>
            <a:ext cx="151515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4400" b="1" dirty="0" smtClean="0">
                <a:solidFill>
                  <a:srgbClr val="CC0066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&lt;h1&gt;</a:t>
            </a:r>
            <a:endParaRPr lang="en-MY" sz="4400" b="1" dirty="0">
              <a:solidFill>
                <a:srgbClr val="CC0066"/>
              </a:solidFill>
              <a:latin typeface="Century Gothic" panose="020B0502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91544" y="2649106"/>
            <a:ext cx="5904656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MY" sz="4000" b="1" dirty="0" smtClean="0">
                <a:solidFill>
                  <a:srgbClr val="00990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style</a:t>
            </a:r>
            <a:r>
              <a:rPr lang="en-MY" sz="4000" dirty="0" smtClean="0">
                <a:latin typeface="Century Gothic" panose="020B0502020202020204" pitchFamily="34" charset="0"/>
                <a:cs typeface="Courier New" panose="02070309020205020404" pitchFamily="49" charset="0"/>
              </a:rPr>
              <a:t>= </a:t>
            </a:r>
            <a:r>
              <a:rPr lang="en-MY" sz="4000" b="1" dirty="0" smtClean="0">
                <a:solidFill>
                  <a:srgbClr val="7030A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“</a:t>
            </a:r>
            <a:r>
              <a:rPr lang="en-MY" sz="4000" b="1" dirty="0" err="1" smtClean="0">
                <a:solidFill>
                  <a:srgbClr val="7030A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color</a:t>
            </a:r>
            <a:r>
              <a:rPr lang="en-MY" sz="4000" b="1" dirty="0">
                <a:solidFill>
                  <a:srgbClr val="7030A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:#808000</a:t>
            </a:r>
            <a:r>
              <a:rPr lang="en-MY" sz="4000" dirty="0" smtClean="0">
                <a:latin typeface="Century Gothic" panose="020B0502020202020204" pitchFamily="34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2279576" y="3356992"/>
            <a:ext cx="9073008" cy="707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MY" sz="4000" b="1" dirty="0" smtClean="0">
                <a:solidFill>
                  <a:srgbClr val="7030A0"/>
                </a:solidFill>
                <a:latin typeface="Century Gothic" panose="020B0502020202020204" pitchFamily="34" charset="0"/>
              </a:rPr>
              <a:t>; background-</a:t>
            </a:r>
            <a:r>
              <a:rPr lang="en-MY" sz="4000" b="1" dirty="0" err="1" smtClean="0">
                <a:solidFill>
                  <a:srgbClr val="7030A0"/>
                </a:solidFill>
                <a:latin typeface="Century Gothic" panose="020B0502020202020204" pitchFamily="34" charset="0"/>
              </a:rPr>
              <a:t>color</a:t>
            </a:r>
            <a:r>
              <a:rPr lang="en-MY" sz="4000" b="1" dirty="0" smtClean="0">
                <a:solidFill>
                  <a:srgbClr val="7030A0"/>
                </a:solidFill>
                <a:latin typeface="Century Gothic" panose="020B0502020202020204" pitchFamily="34" charset="0"/>
              </a:rPr>
              <a:t>:#f5f5dc”</a:t>
            </a:r>
            <a:r>
              <a:rPr lang="en-MY" sz="4000" b="1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&gt;</a:t>
            </a:r>
            <a:endParaRPr lang="en-MY" sz="4000" b="1" dirty="0">
              <a:solidFill>
                <a:srgbClr val="CC0066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434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191344" y="620688"/>
            <a:ext cx="11881320" cy="2088232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50000"/>
              <a:buFontTx/>
              <a:buBlip>
                <a:blip r:embed="rId3"/>
              </a:buBlip>
              <a:defRPr kumimoji="0" sz="3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ctr">
              <a:buClrTx/>
              <a:buSzPct val="100000"/>
              <a:buNone/>
            </a:pPr>
            <a:r>
              <a:rPr lang="pt-BR" sz="5400" u="sng" dirty="0" smtClean="0">
                <a:solidFill>
                  <a:prstClr val="black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Applying </a:t>
            </a:r>
            <a:r>
              <a:rPr lang="pt-BR" sz="5400" b="1" u="sng" dirty="0" smtClean="0">
                <a:solidFill>
                  <a:srgbClr val="0070C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Heading</a:t>
            </a:r>
            <a:r>
              <a:rPr lang="pt-BR" sz="5400" b="1" u="sng" dirty="0" smtClean="0">
                <a:solidFill>
                  <a:prstClr val="black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 </a:t>
            </a:r>
            <a:endParaRPr lang="pt-BR" sz="5400" dirty="0" smtClean="0">
              <a:solidFill>
                <a:prstClr val="black"/>
              </a:solidFill>
              <a:latin typeface="Century Gothic" panose="020B0502020202020204" pitchFamily="34" charset="0"/>
              <a:cs typeface="Courier New" panose="02070309020205020404" pitchFamily="49" charset="0"/>
            </a:endParaRPr>
          </a:p>
          <a:p>
            <a:pPr marL="109728" indent="0">
              <a:buClrTx/>
              <a:buSzPct val="100000"/>
              <a:buNone/>
            </a:pPr>
            <a:endParaRPr lang="en-US" sz="5400" dirty="0">
              <a:solidFill>
                <a:prstClr val="black"/>
              </a:solidFill>
              <a:latin typeface="Century Gothic" panose="020B0502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1412776"/>
            <a:ext cx="10972800" cy="576064"/>
          </a:xfrm>
          <a:prstGeom prst="rect">
            <a:avLst/>
          </a:prstGeom>
        </p:spPr>
        <p:txBody>
          <a:bodyPr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SzPct val="150000"/>
              <a:buFont typeface="Arial" pitchFamily="34" charset="0"/>
              <a:buNone/>
            </a:pPr>
            <a:r>
              <a:rPr lang="en-MY" sz="4000" dirty="0" smtClean="0">
                <a:latin typeface="Century Gothic" panose="020B0502020202020204" pitchFamily="34" charset="0"/>
              </a:rPr>
              <a:t>Apply </a:t>
            </a:r>
            <a:r>
              <a:rPr lang="en-MY" sz="4000" b="1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heading 2</a:t>
            </a:r>
            <a:r>
              <a:rPr lang="en-MY" sz="4000" dirty="0" smtClean="0">
                <a:latin typeface="Century Gothic" panose="020B0502020202020204" pitchFamily="34" charset="0"/>
              </a:rPr>
              <a:t> to a selected </a:t>
            </a:r>
            <a:r>
              <a:rPr lang="en-MY" sz="4000" b="1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tittle</a:t>
            </a:r>
          </a:p>
          <a:p>
            <a:pPr marL="463550" lvl="1" indent="-463550" algn="ctr"/>
            <a:endParaRPr lang="en-MY" sz="3600" dirty="0" smtClean="0">
              <a:latin typeface="Century Gothic" panose="020B0502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1344" y="2873953"/>
            <a:ext cx="11809643" cy="3785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Century Gothic" panose="020B0502020202020204" pitchFamily="34" charset="0"/>
              </a:rPr>
              <a:t>Sophia | Research </a:t>
            </a:r>
            <a:r>
              <a:rPr lang="en-US" sz="4000" dirty="0" smtClean="0">
                <a:latin typeface="Century Gothic" panose="020B0502020202020204" pitchFamily="34" charset="0"/>
              </a:rPr>
              <a:t>&amp; </a:t>
            </a:r>
            <a:r>
              <a:rPr lang="en-US" sz="4000" dirty="0">
                <a:latin typeface="Century Gothic" panose="020B0502020202020204" pitchFamily="34" charset="0"/>
              </a:rPr>
              <a:t>Custom Character Robot</a:t>
            </a:r>
          </a:p>
          <a:p>
            <a:r>
              <a:rPr lang="en-US" sz="4000" dirty="0">
                <a:latin typeface="Century Gothic" panose="020B0502020202020204" pitchFamily="34" charset="0"/>
              </a:rPr>
              <a:t>Little Sophia | Consumer Robot</a:t>
            </a:r>
          </a:p>
          <a:p>
            <a:r>
              <a:rPr lang="en-US" sz="4000" dirty="0">
                <a:latin typeface="Century Gothic" panose="020B0502020202020204" pitchFamily="34" charset="0"/>
              </a:rPr>
              <a:t>Han | Custom Character Robot</a:t>
            </a:r>
          </a:p>
          <a:p>
            <a:r>
              <a:rPr lang="en-US" sz="4000" dirty="0">
                <a:latin typeface="Century Gothic" panose="020B0502020202020204" pitchFamily="34" charset="0"/>
              </a:rPr>
              <a:t>Zeno | Research Robot</a:t>
            </a:r>
          </a:p>
          <a:p>
            <a:r>
              <a:rPr lang="en-US" sz="4000" dirty="0">
                <a:latin typeface="Century Gothic" panose="020B0502020202020204" pitchFamily="34" charset="0"/>
              </a:rPr>
              <a:t>Alice | Custom Character Robot</a:t>
            </a:r>
          </a:p>
          <a:p>
            <a:r>
              <a:rPr lang="en-US" sz="4000" dirty="0">
                <a:latin typeface="Century Gothic" panose="020B0502020202020204" pitchFamily="34" charset="0"/>
              </a:rPr>
              <a:t>Professor Einstein | Consumer Robot</a:t>
            </a:r>
          </a:p>
        </p:txBody>
      </p:sp>
      <p:sp>
        <p:nvSpPr>
          <p:cNvPr id="9" name="Rectangle 8"/>
          <p:cNvSpPr/>
          <p:nvPr/>
        </p:nvSpPr>
        <p:spPr>
          <a:xfrm>
            <a:off x="199626" y="2215177"/>
            <a:ext cx="122982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4000" b="1" u="sng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TEXT</a:t>
            </a:r>
            <a:endParaRPr lang="en-US" sz="4000" u="sng" dirty="0"/>
          </a:p>
        </p:txBody>
      </p:sp>
    </p:spTree>
    <p:extLst>
      <p:ext uri="{BB962C8B-B14F-4D97-AF65-F5344CB8AC3E}">
        <p14:creationId xmlns:p14="http://schemas.microsoft.com/office/powerpoint/2010/main" val="1350736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422176"/>
            <a:ext cx="10972800" cy="990600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atin typeface="Century Gothic" panose="020B0502020202020204" pitchFamily="34" charset="0"/>
              </a:rPr>
              <a:t>APPLYING </a:t>
            </a:r>
            <a:r>
              <a:rPr lang="en-US" sz="4800" dirty="0" smtClean="0">
                <a:latin typeface="Century Gothic" panose="020B0502020202020204" pitchFamily="34" charset="0"/>
              </a:rPr>
              <a:t>CSS </a:t>
            </a:r>
            <a:r>
              <a:rPr lang="en-US" sz="4800" dirty="0">
                <a:latin typeface="Century Gothic" panose="020B0502020202020204" pitchFamily="34" charset="0"/>
              </a:rPr>
              <a:t>: </a:t>
            </a:r>
            <a:r>
              <a:rPr lang="en-US" sz="4800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INLINE STYLE SHEET</a:t>
            </a:r>
            <a:endParaRPr lang="en-US" sz="4800" dirty="0">
              <a:solidFill>
                <a:srgbClr val="CC0066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2364" y="1404065"/>
            <a:ext cx="118896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latin typeface="Century Gothic" panose="020B0502020202020204" pitchFamily="34" charset="0"/>
              </a:rPr>
              <a:t>Change </a:t>
            </a:r>
            <a:r>
              <a:rPr lang="en-US" sz="3200" b="1" u="sng" dirty="0" smtClean="0">
                <a:solidFill>
                  <a:srgbClr val="009900"/>
                </a:solidFill>
                <a:latin typeface="Century Gothic" panose="020B0502020202020204" pitchFamily="34" charset="0"/>
              </a:rPr>
              <a:t>background color </a:t>
            </a:r>
            <a:r>
              <a:rPr lang="en-US" sz="3200" dirty="0" smtClean="0">
                <a:latin typeface="Century Gothic" panose="020B0502020202020204" pitchFamily="34" charset="0"/>
              </a:rPr>
              <a:t>and</a:t>
            </a:r>
            <a:r>
              <a:rPr lang="en-US" sz="3200" b="1" u="sng" dirty="0" smtClean="0">
                <a:solidFill>
                  <a:srgbClr val="009900"/>
                </a:solidFill>
                <a:latin typeface="Century Gothic" panose="020B0502020202020204" pitchFamily="34" charset="0"/>
              </a:rPr>
              <a:t> text color </a:t>
            </a:r>
            <a:r>
              <a:rPr lang="en-US" sz="3200" dirty="0" smtClean="0">
                <a:latin typeface="Century Gothic" panose="020B0502020202020204" pitchFamily="34" charset="0"/>
              </a:rPr>
              <a:t>for </a:t>
            </a:r>
            <a:r>
              <a:rPr lang="en-US" sz="3200" b="1" i="1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&lt;h2&gt; </a:t>
            </a:r>
            <a:r>
              <a:rPr lang="en-US" sz="3200" dirty="0" smtClean="0">
                <a:latin typeface="Century Gothic" panose="020B0502020202020204" pitchFamily="34" charset="0"/>
              </a:rPr>
              <a:t>element </a:t>
            </a:r>
            <a:endParaRPr lang="en-US" sz="3200" dirty="0">
              <a:latin typeface="Century Gothic" panose="020B0502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37456" y="4365104"/>
            <a:ext cx="856997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rgbClr val="0070C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Refer content inside your page</a:t>
            </a:r>
            <a:endParaRPr lang="en-US" sz="4400" b="1" dirty="0">
              <a:solidFill>
                <a:srgbClr val="0070C0"/>
              </a:solidFill>
              <a:latin typeface="Century Gothic" panose="020B0502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1424" y="5157192"/>
            <a:ext cx="177484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4400" b="1" dirty="0">
                <a:solidFill>
                  <a:srgbClr val="CC0066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&lt;/</a:t>
            </a:r>
            <a:r>
              <a:rPr lang="en-MY" sz="4400" b="1" dirty="0" smtClean="0">
                <a:solidFill>
                  <a:srgbClr val="CC0066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h2&gt;</a:t>
            </a:r>
            <a:endParaRPr lang="en-MY" sz="4400" b="1" dirty="0">
              <a:solidFill>
                <a:srgbClr val="CC0066"/>
              </a:solidFill>
              <a:latin typeface="Century Gothic" panose="020B0502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11424" y="2864973"/>
            <a:ext cx="151515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4400" b="1" dirty="0" smtClean="0">
                <a:solidFill>
                  <a:srgbClr val="CC0066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&lt;h2&gt;</a:t>
            </a:r>
            <a:endParaRPr lang="en-MY" sz="4400" b="1" dirty="0">
              <a:solidFill>
                <a:srgbClr val="CC0066"/>
              </a:solidFill>
              <a:latin typeface="Century Gothic" panose="020B0502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91544" y="2929344"/>
            <a:ext cx="6696744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MY" sz="4000" b="1" dirty="0" smtClean="0">
                <a:solidFill>
                  <a:srgbClr val="00990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style</a:t>
            </a:r>
            <a:r>
              <a:rPr lang="en-MY" sz="4000" dirty="0" smtClean="0">
                <a:latin typeface="Century Gothic" panose="020B0502020202020204" pitchFamily="34" charset="0"/>
                <a:cs typeface="Courier New" panose="02070309020205020404" pitchFamily="49" charset="0"/>
              </a:rPr>
              <a:t>= </a:t>
            </a:r>
            <a:r>
              <a:rPr lang="en-MY" sz="4000" b="1" dirty="0" smtClean="0">
                <a:solidFill>
                  <a:srgbClr val="7030A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“</a:t>
            </a:r>
            <a:r>
              <a:rPr lang="en-MY" sz="4000" b="1" dirty="0" err="1" smtClean="0">
                <a:solidFill>
                  <a:srgbClr val="7030A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color:teal</a:t>
            </a:r>
            <a:endParaRPr lang="en-MY" sz="4000" dirty="0" smtClean="0">
              <a:latin typeface="Century Gothic" panose="020B0502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79576" y="3637230"/>
            <a:ext cx="9073008" cy="707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MY" sz="4000" b="1" dirty="0" smtClean="0">
                <a:solidFill>
                  <a:srgbClr val="7030A0"/>
                </a:solidFill>
                <a:latin typeface="Century Gothic" panose="020B0502020202020204" pitchFamily="34" charset="0"/>
              </a:rPr>
              <a:t>; </a:t>
            </a:r>
            <a:r>
              <a:rPr lang="en-MY" sz="4000" b="1" dirty="0" err="1" smtClean="0">
                <a:solidFill>
                  <a:srgbClr val="7030A0"/>
                </a:solidFill>
                <a:latin typeface="Century Gothic" panose="020B0502020202020204" pitchFamily="34" charset="0"/>
              </a:rPr>
              <a:t>background-color:lavender</a:t>
            </a:r>
            <a:r>
              <a:rPr lang="en-MY" sz="4000" b="1" dirty="0" smtClean="0">
                <a:solidFill>
                  <a:srgbClr val="7030A0"/>
                </a:solidFill>
                <a:latin typeface="Century Gothic" panose="020B0502020202020204" pitchFamily="34" charset="0"/>
              </a:rPr>
              <a:t>”</a:t>
            </a:r>
            <a:r>
              <a:rPr lang="en-MY" sz="4000" b="1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&gt;</a:t>
            </a:r>
            <a:endParaRPr lang="en-MY" sz="4000" b="1" dirty="0">
              <a:solidFill>
                <a:srgbClr val="CC0066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176120" y="1842131"/>
            <a:ext cx="10887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onsolas" panose="020B0609020204030204" pitchFamily="49" charset="0"/>
              </a:rPr>
              <a:t>teal</a:t>
            </a:r>
            <a:endParaRPr lang="en-US" sz="3200" dirty="0"/>
          </a:p>
        </p:txBody>
      </p:sp>
      <p:sp>
        <p:nvSpPr>
          <p:cNvPr id="14" name="Rectangle 13"/>
          <p:cNvSpPr/>
          <p:nvPr/>
        </p:nvSpPr>
        <p:spPr>
          <a:xfrm>
            <a:off x="2498972" y="1903750"/>
            <a:ext cx="19928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latin typeface="Consolas" panose="020B0609020204030204" pitchFamily="49" charset="0"/>
              </a:rPr>
              <a:t>lavender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610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0" grpId="0" animBg="1"/>
      <p:bldP spid="9" grpId="0" animBg="1"/>
      <p:bldP spid="2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422176"/>
            <a:ext cx="10972800" cy="990600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atin typeface="Century Gothic" panose="020B0502020202020204" pitchFamily="34" charset="0"/>
              </a:rPr>
              <a:t>APPLYING </a:t>
            </a:r>
            <a:r>
              <a:rPr lang="en-US" sz="4800" dirty="0" smtClean="0">
                <a:latin typeface="Century Gothic" panose="020B0502020202020204" pitchFamily="34" charset="0"/>
              </a:rPr>
              <a:t>CSS </a:t>
            </a:r>
            <a:r>
              <a:rPr lang="en-US" sz="4800" dirty="0">
                <a:latin typeface="Century Gothic" panose="020B0502020202020204" pitchFamily="34" charset="0"/>
              </a:rPr>
              <a:t>: </a:t>
            </a:r>
            <a:r>
              <a:rPr lang="en-US" sz="4800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INLINE STYLE SHEET</a:t>
            </a:r>
            <a:endParaRPr lang="en-US" sz="4800" dirty="0">
              <a:solidFill>
                <a:srgbClr val="CC0066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1404065"/>
            <a:ext cx="10972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latin typeface="Century Gothic" panose="020B0502020202020204" pitchFamily="34" charset="0"/>
              </a:rPr>
              <a:t>Apply center alignment for ALL </a:t>
            </a:r>
            <a:r>
              <a:rPr lang="en-MY" sz="3200" b="1" dirty="0" smtClean="0">
                <a:solidFill>
                  <a:srgbClr val="CC0066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&lt;h2&gt;</a:t>
            </a:r>
            <a:r>
              <a:rPr lang="en-US" sz="3200" dirty="0" smtClean="0">
                <a:latin typeface="Century Gothic" panose="020B0502020202020204" pitchFamily="34" charset="0"/>
              </a:rPr>
              <a:t> content</a:t>
            </a:r>
            <a:endParaRPr lang="en-US" sz="3200" dirty="0">
              <a:latin typeface="Century Gothic" panose="020B0502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37456" y="4869160"/>
            <a:ext cx="856997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rgbClr val="0070C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Refer content inside your page</a:t>
            </a:r>
            <a:endParaRPr lang="en-US" sz="4400" b="1" dirty="0">
              <a:solidFill>
                <a:srgbClr val="0070C0"/>
              </a:solidFill>
              <a:latin typeface="Century Gothic" panose="020B0502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11424" y="5634036"/>
            <a:ext cx="177484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4400" b="1" dirty="0">
                <a:solidFill>
                  <a:srgbClr val="CC0066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&lt;/</a:t>
            </a:r>
            <a:r>
              <a:rPr lang="en-MY" sz="4400" b="1" dirty="0" smtClean="0">
                <a:solidFill>
                  <a:srgbClr val="CC0066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h2&gt;</a:t>
            </a:r>
            <a:endParaRPr lang="en-MY" sz="4400" b="1" dirty="0">
              <a:solidFill>
                <a:srgbClr val="CC0066"/>
              </a:solidFill>
              <a:latin typeface="Century Gothic" panose="020B0502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11424" y="2584735"/>
            <a:ext cx="151515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4400" b="1" dirty="0" smtClean="0">
                <a:solidFill>
                  <a:srgbClr val="CC0066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&lt;h2&gt;</a:t>
            </a:r>
            <a:endParaRPr lang="en-MY" sz="4400" b="1" dirty="0">
              <a:solidFill>
                <a:srgbClr val="CC0066"/>
              </a:solidFill>
              <a:latin typeface="Century Gothic" panose="020B0502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991544" y="2649106"/>
            <a:ext cx="6696744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MY" sz="4000" b="1" dirty="0" smtClean="0">
                <a:solidFill>
                  <a:srgbClr val="00990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style</a:t>
            </a:r>
            <a:r>
              <a:rPr lang="en-MY" sz="4000" dirty="0" smtClean="0">
                <a:latin typeface="Century Gothic" panose="020B0502020202020204" pitchFamily="34" charset="0"/>
                <a:cs typeface="Courier New" panose="02070309020205020404" pitchFamily="49" charset="0"/>
              </a:rPr>
              <a:t>= </a:t>
            </a:r>
            <a:r>
              <a:rPr lang="en-MY" sz="4000" b="1" dirty="0" smtClean="0">
                <a:solidFill>
                  <a:srgbClr val="7030A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“</a:t>
            </a:r>
            <a:r>
              <a:rPr lang="en-MY" sz="4000" b="1" dirty="0" err="1" smtClean="0">
                <a:solidFill>
                  <a:srgbClr val="7030A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color:teal</a:t>
            </a:r>
            <a:endParaRPr lang="en-MY" sz="4000" dirty="0" smtClean="0">
              <a:latin typeface="Century Gothic" panose="020B0502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279576" y="3356992"/>
            <a:ext cx="9073008" cy="707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MY" sz="4000" b="1" dirty="0" smtClean="0">
                <a:solidFill>
                  <a:srgbClr val="7030A0"/>
                </a:solidFill>
                <a:latin typeface="Century Gothic" panose="020B0502020202020204" pitchFamily="34" charset="0"/>
              </a:rPr>
              <a:t>; </a:t>
            </a:r>
            <a:r>
              <a:rPr lang="en-MY" sz="4000" b="1" dirty="0" err="1" smtClean="0">
                <a:solidFill>
                  <a:srgbClr val="7030A0"/>
                </a:solidFill>
                <a:latin typeface="Century Gothic" panose="020B0502020202020204" pitchFamily="34" charset="0"/>
              </a:rPr>
              <a:t>background-color:lavender</a:t>
            </a:r>
            <a:endParaRPr lang="en-MY" sz="4000" b="1" dirty="0">
              <a:solidFill>
                <a:srgbClr val="CC0066"/>
              </a:solidFill>
              <a:latin typeface="Century Gothic" panose="020B0502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79576" y="4093373"/>
            <a:ext cx="9073008" cy="707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MY" sz="4000" b="1" dirty="0" smtClean="0">
                <a:solidFill>
                  <a:srgbClr val="7030A0"/>
                </a:solidFill>
                <a:latin typeface="Century Gothic" panose="020B0502020202020204" pitchFamily="34" charset="0"/>
              </a:rPr>
              <a:t>; </a:t>
            </a:r>
            <a:r>
              <a:rPr lang="en-MY" sz="4000" b="1" dirty="0" err="1" smtClean="0">
                <a:solidFill>
                  <a:srgbClr val="7030A0"/>
                </a:solidFill>
                <a:latin typeface="Century Gothic" panose="020B0502020202020204" pitchFamily="34" charset="0"/>
              </a:rPr>
              <a:t>text-align:center</a:t>
            </a:r>
            <a:r>
              <a:rPr lang="en-MY" sz="4000" b="1" dirty="0" smtClean="0">
                <a:solidFill>
                  <a:srgbClr val="7030A0"/>
                </a:solidFill>
                <a:latin typeface="Century Gothic" panose="020B0502020202020204" pitchFamily="34" charset="0"/>
              </a:rPr>
              <a:t>”</a:t>
            </a:r>
            <a:r>
              <a:rPr lang="en-MY" sz="4000" b="1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&gt;</a:t>
            </a:r>
            <a:endParaRPr lang="en-MY" sz="4000" b="1" dirty="0">
              <a:solidFill>
                <a:srgbClr val="CC0066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936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422176"/>
            <a:ext cx="10972800" cy="990600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atin typeface="Century Gothic" panose="020B0502020202020204" pitchFamily="34" charset="0"/>
              </a:rPr>
              <a:t>APPLYING </a:t>
            </a:r>
            <a:r>
              <a:rPr lang="en-US" sz="4800" dirty="0" smtClean="0">
                <a:latin typeface="Century Gothic" panose="020B0502020202020204" pitchFamily="34" charset="0"/>
              </a:rPr>
              <a:t>CSS </a:t>
            </a:r>
            <a:r>
              <a:rPr lang="en-US" sz="4800" dirty="0">
                <a:latin typeface="Century Gothic" panose="020B0502020202020204" pitchFamily="34" charset="0"/>
              </a:rPr>
              <a:t>: </a:t>
            </a:r>
            <a:r>
              <a:rPr lang="en-US" sz="4800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INLINE STYLE SHEET</a:t>
            </a:r>
            <a:endParaRPr lang="en-US" sz="4800" dirty="0">
              <a:solidFill>
                <a:srgbClr val="CC0066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75520" y="1404065"/>
            <a:ext cx="9001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latin typeface="Century Gothic" panose="020B0502020202020204" pitchFamily="34" charset="0"/>
              </a:rPr>
              <a:t>Change </a:t>
            </a:r>
            <a:r>
              <a:rPr lang="en-US" sz="3200" b="1" i="1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h1 </a:t>
            </a:r>
            <a:r>
              <a:rPr lang="en-US" sz="3200" dirty="0" smtClean="0">
                <a:latin typeface="Century Gothic" panose="020B0502020202020204" pitchFamily="34" charset="0"/>
              </a:rPr>
              <a:t>with your name. Apply for opening and closing tag</a:t>
            </a:r>
            <a:endParaRPr lang="en-US" sz="3200" dirty="0">
              <a:latin typeface="Century Gothic" panose="020B0502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1424" y="5179839"/>
            <a:ext cx="177484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4400" b="1" dirty="0" smtClean="0">
                <a:solidFill>
                  <a:srgbClr val="CC0066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&lt;/h1&gt;</a:t>
            </a:r>
            <a:endParaRPr lang="en-MY" sz="4400" b="1" dirty="0">
              <a:solidFill>
                <a:srgbClr val="CC0066"/>
              </a:solidFill>
              <a:latin typeface="Century Gothic" panose="020B0502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11424" y="2792965"/>
            <a:ext cx="117692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4400" b="1" dirty="0" smtClean="0">
                <a:solidFill>
                  <a:srgbClr val="CC0066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&lt;h1</a:t>
            </a:r>
            <a:endParaRPr lang="en-MY" sz="4400" b="1" dirty="0">
              <a:solidFill>
                <a:srgbClr val="CC0066"/>
              </a:solidFill>
              <a:latin typeface="Century Gothic" panose="020B0502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637456" y="4414963"/>
            <a:ext cx="686598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rgbClr val="0070C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Life-Inspired Intelligence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991544" y="2857336"/>
            <a:ext cx="5904656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MY" sz="4000" b="1" dirty="0" smtClean="0">
                <a:solidFill>
                  <a:srgbClr val="00990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style</a:t>
            </a:r>
            <a:r>
              <a:rPr lang="en-MY" sz="4000" dirty="0" smtClean="0">
                <a:latin typeface="Century Gothic" panose="020B0502020202020204" pitchFamily="34" charset="0"/>
                <a:cs typeface="Courier New" panose="02070309020205020404" pitchFamily="49" charset="0"/>
              </a:rPr>
              <a:t>= </a:t>
            </a:r>
            <a:r>
              <a:rPr lang="en-MY" sz="4000" b="1" dirty="0" smtClean="0">
                <a:solidFill>
                  <a:srgbClr val="7030A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“</a:t>
            </a:r>
            <a:r>
              <a:rPr lang="en-MY" sz="4000" b="1" dirty="0" err="1" smtClean="0">
                <a:solidFill>
                  <a:srgbClr val="7030A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color</a:t>
            </a:r>
            <a:r>
              <a:rPr lang="en-MY" sz="4000" b="1" dirty="0" smtClean="0">
                <a:solidFill>
                  <a:srgbClr val="7030A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:#808000</a:t>
            </a:r>
            <a:r>
              <a:rPr lang="en-MY" sz="4000" dirty="0" smtClean="0">
                <a:latin typeface="Century Gothic" panose="020B0502020202020204" pitchFamily="34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279576" y="3565222"/>
            <a:ext cx="9073008" cy="707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MY" sz="4000" b="1" dirty="0" smtClean="0">
                <a:solidFill>
                  <a:srgbClr val="7030A0"/>
                </a:solidFill>
                <a:latin typeface="Century Gothic" panose="020B0502020202020204" pitchFamily="34" charset="0"/>
              </a:rPr>
              <a:t>; background-</a:t>
            </a:r>
            <a:r>
              <a:rPr lang="en-MY" sz="4000" b="1" dirty="0" err="1" smtClean="0">
                <a:solidFill>
                  <a:srgbClr val="7030A0"/>
                </a:solidFill>
                <a:latin typeface="Century Gothic" panose="020B0502020202020204" pitchFamily="34" charset="0"/>
              </a:rPr>
              <a:t>color</a:t>
            </a:r>
            <a:r>
              <a:rPr lang="en-MY" sz="4000" b="1" dirty="0" smtClean="0">
                <a:solidFill>
                  <a:srgbClr val="7030A0"/>
                </a:solidFill>
                <a:latin typeface="Century Gothic" panose="020B0502020202020204" pitchFamily="34" charset="0"/>
              </a:rPr>
              <a:t>:#f5f5dc”</a:t>
            </a:r>
            <a:r>
              <a:rPr lang="en-MY" sz="4000" b="1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&gt;</a:t>
            </a:r>
            <a:endParaRPr lang="en-MY" sz="4000" b="1" dirty="0">
              <a:solidFill>
                <a:srgbClr val="CC0066"/>
              </a:solidFill>
              <a:latin typeface="Century Gothic" panose="020B0502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91377" y="5179838"/>
            <a:ext cx="1707519" cy="76944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MY" sz="4400" b="1" dirty="0" smtClean="0">
                <a:solidFill>
                  <a:srgbClr val="CC0066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&lt;/ns&gt;</a:t>
            </a:r>
            <a:endParaRPr lang="en-MY" sz="4400" b="1" dirty="0">
              <a:solidFill>
                <a:srgbClr val="CC0066"/>
              </a:solidFill>
              <a:latin typeface="Century Gothic" panose="020B0502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96685" y="2792964"/>
            <a:ext cx="1109599" cy="76944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MY" sz="4400" b="1" dirty="0" smtClean="0">
                <a:solidFill>
                  <a:srgbClr val="CC0066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&lt;ns</a:t>
            </a:r>
            <a:endParaRPr lang="en-MY" sz="4400" b="1" dirty="0">
              <a:solidFill>
                <a:srgbClr val="CC0066"/>
              </a:solidFill>
              <a:latin typeface="Century Gothic" panose="020B050202020202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0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422176"/>
            <a:ext cx="10972800" cy="990600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atin typeface="Century Gothic" panose="020B0502020202020204" pitchFamily="34" charset="0"/>
              </a:rPr>
              <a:t>APPLYING </a:t>
            </a:r>
            <a:r>
              <a:rPr lang="en-US" sz="4800" dirty="0" smtClean="0">
                <a:latin typeface="Century Gothic" panose="020B0502020202020204" pitchFamily="34" charset="0"/>
              </a:rPr>
              <a:t>CSS </a:t>
            </a:r>
            <a:r>
              <a:rPr lang="en-US" sz="4800" dirty="0">
                <a:latin typeface="Century Gothic" panose="020B0502020202020204" pitchFamily="34" charset="0"/>
              </a:rPr>
              <a:t>: </a:t>
            </a:r>
            <a:r>
              <a:rPr lang="en-US" sz="4800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INLINE STYLE SHEET</a:t>
            </a:r>
            <a:endParaRPr lang="en-US" sz="4800" dirty="0">
              <a:solidFill>
                <a:srgbClr val="CC0066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75520" y="1404065"/>
            <a:ext cx="9001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latin typeface="Century Gothic" panose="020B0502020202020204" pitchFamily="34" charset="0"/>
              </a:rPr>
              <a:t>Change back </a:t>
            </a:r>
            <a:r>
              <a:rPr lang="en-US" sz="3200" b="1" i="1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your name </a:t>
            </a:r>
            <a:r>
              <a:rPr lang="en-US" sz="3200" dirty="0" smtClean="0">
                <a:latin typeface="Century Gothic" panose="020B0502020202020204" pitchFamily="34" charset="0"/>
              </a:rPr>
              <a:t>to </a:t>
            </a:r>
            <a:r>
              <a:rPr lang="en-US" sz="3200" b="1" i="1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h1</a:t>
            </a:r>
            <a:r>
              <a:rPr lang="en-US" sz="3200" dirty="0" smtClean="0">
                <a:latin typeface="Century Gothic" panose="020B0502020202020204" pitchFamily="34" charset="0"/>
              </a:rPr>
              <a:t>. Apply for opening and closing tag</a:t>
            </a:r>
            <a:endParaRPr lang="en-US" sz="3200" dirty="0">
              <a:latin typeface="Century Gothic" panose="020B0502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911424" y="5179839"/>
            <a:ext cx="170751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4400" b="1" dirty="0" smtClean="0">
                <a:solidFill>
                  <a:srgbClr val="CC0066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&lt;/ns&gt;</a:t>
            </a:r>
            <a:endParaRPr lang="en-MY" sz="4400" b="1" dirty="0">
              <a:solidFill>
                <a:srgbClr val="CC0066"/>
              </a:solidFill>
              <a:latin typeface="Century Gothic" panose="020B0502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11424" y="2792965"/>
            <a:ext cx="110959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4400" b="1" dirty="0" smtClean="0">
                <a:solidFill>
                  <a:srgbClr val="CC0066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&lt;ns</a:t>
            </a:r>
            <a:endParaRPr lang="en-MY" sz="4400" b="1" dirty="0">
              <a:solidFill>
                <a:srgbClr val="CC0066"/>
              </a:solidFill>
              <a:latin typeface="Century Gothic" panose="020B0502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637456" y="4414963"/>
            <a:ext cx="686598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rgbClr val="0070C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Life-Inspired Intelligence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991544" y="2857336"/>
            <a:ext cx="5904656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MY" sz="4000" b="1" dirty="0" smtClean="0">
                <a:solidFill>
                  <a:srgbClr val="00990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style</a:t>
            </a:r>
            <a:r>
              <a:rPr lang="en-MY" sz="4000" dirty="0" smtClean="0">
                <a:latin typeface="Century Gothic" panose="020B0502020202020204" pitchFamily="34" charset="0"/>
                <a:cs typeface="Courier New" panose="02070309020205020404" pitchFamily="49" charset="0"/>
              </a:rPr>
              <a:t>= </a:t>
            </a:r>
            <a:r>
              <a:rPr lang="en-MY" sz="4000" b="1" dirty="0" smtClean="0">
                <a:solidFill>
                  <a:srgbClr val="7030A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“</a:t>
            </a:r>
            <a:r>
              <a:rPr lang="en-MY" sz="4000" b="1" dirty="0" err="1" smtClean="0">
                <a:solidFill>
                  <a:srgbClr val="7030A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color</a:t>
            </a:r>
            <a:r>
              <a:rPr lang="en-MY" sz="4000" b="1" dirty="0" smtClean="0">
                <a:solidFill>
                  <a:srgbClr val="7030A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:#808000</a:t>
            </a:r>
            <a:r>
              <a:rPr lang="en-MY" sz="4000" dirty="0" smtClean="0">
                <a:latin typeface="Century Gothic" panose="020B0502020202020204" pitchFamily="34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279576" y="3565222"/>
            <a:ext cx="9073008" cy="707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MY" sz="4000" b="1" dirty="0" smtClean="0">
                <a:solidFill>
                  <a:srgbClr val="7030A0"/>
                </a:solidFill>
                <a:latin typeface="Century Gothic" panose="020B0502020202020204" pitchFamily="34" charset="0"/>
              </a:rPr>
              <a:t>; background-</a:t>
            </a:r>
            <a:r>
              <a:rPr lang="en-MY" sz="4000" b="1" dirty="0" err="1" smtClean="0">
                <a:solidFill>
                  <a:srgbClr val="7030A0"/>
                </a:solidFill>
                <a:latin typeface="Century Gothic" panose="020B0502020202020204" pitchFamily="34" charset="0"/>
              </a:rPr>
              <a:t>color</a:t>
            </a:r>
            <a:r>
              <a:rPr lang="en-MY" sz="4000" b="1" dirty="0" smtClean="0">
                <a:solidFill>
                  <a:srgbClr val="7030A0"/>
                </a:solidFill>
                <a:latin typeface="Century Gothic" panose="020B0502020202020204" pitchFamily="34" charset="0"/>
              </a:rPr>
              <a:t>:#f5f5dc”</a:t>
            </a:r>
            <a:r>
              <a:rPr lang="en-MY" sz="4000" b="1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&gt;</a:t>
            </a:r>
            <a:endParaRPr lang="en-MY" sz="4000" b="1" dirty="0">
              <a:solidFill>
                <a:srgbClr val="CC0066"/>
              </a:solidFill>
              <a:latin typeface="Century Gothic" panose="020B0502020202020204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88097" y="5302504"/>
            <a:ext cx="1774845" cy="76944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MY" sz="4400" b="1" dirty="0" smtClean="0">
                <a:solidFill>
                  <a:srgbClr val="CC0066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&lt;/h1&gt;</a:t>
            </a:r>
            <a:endParaRPr lang="en-MY" sz="4400" b="1" dirty="0">
              <a:solidFill>
                <a:srgbClr val="CC0066"/>
              </a:solidFill>
              <a:latin typeface="Century Gothic" panose="020B0502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77760" y="2800765"/>
            <a:ext cx="1176925" cy="76944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MY" sz="4400" b="1" dirty="0" smtClean="0">
                <a:solidFill>
                  <a:srgbClr val="CC0066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&lt;h1</a:t>
            </a:r>
            <a:endParaRPr lang="en-MY" sz="4400" b="1" dirty="0">
              <a:solidFill>
                <a:srgbClr val="CC0066"/>
              </a:solidFill>
              <a:latin typeface="Century Gothic" panose="020B050202020202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7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422176"/>
            <a:ext cx="10972800" cy="990600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atin typeface="Century Gothic" panose="020B0502020202020204" pitchFamily="34" charset="0"/>
              </a:rPr>
              <a:t>APPLYING </a:t>
            </a:r>
            <a:r>
              <a:rPr lang="en-US" sz="4800" dirty="0" smtClean="0">
                <a:latin typeface="Century Gothic" panose="020B0502020202020204" pitchFamily="34" charset="0"/>
              </a:rPr>
              <a:t>HTML </a:t>
            </a:r>
            <a:r>
              <a:rPr lang="en-US" sz="4800" dirty="0">
                <a:latin typeface="Century Gothic" panose="020B0502020202020204" pitchFamily="34" charset="0"/>
              </a:rPr>
              <a:t>: </a:t>
            </a:r>
            <a:r>
              <a:rPr lang="en-US" sz="4800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ORDERED LIST</a:t>
            </a:r>
            <a:endParaRPr lang="en-US" sz="4800" dirty="0">
              <a:solidFill>
                <a:srgbClr val="CC0066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68152" y="2542252"/>
            <a:ext cx="1027246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Century Gothic" panose="020B0502020202020204" pitchFamily="34" charset="0"/>
                <a:cs typeface="Courier New" panose="02070309020205020404" pitchFamily="49" charset="0"/>
              </a:rPr>
              <a:t>Sophia | Research and Custom Character Robot</a:t>
            </a:r>
          </a:p>
          <a:p>
            <a:r>
              <a:rPr lang="en-US" sz="3200" dirty="0">
                <a:latin typeface="Century Gothic" panose="020B0502020202020204" pitchFamily="34" charset="0"/>
                <a:cs typeface="Courier New" panose="02070309020205020404" pitchFamily="49" charset="0"/>
              </a:rPr>
              <a:t>Little Sophia | Consumer Robot</a:t>
            </a:r>
          </a:p>
          <a:p>
            <a:r>
              <a:rPr lang="en-US" sz="3200" dirty="0">
                <a:latin typeface="Century Gothic" panose="020B0502020202020204" pitchFamily="34" charset="0"/>
                <a:cs typeface="Courier New" panose="02070309020205020404" pitchFamily="49" charset="0"/>
              </a:rPr>
              <a:t>Han | Custom Character Robot</a:t>
            </a:r>
          </a:p>
          <a:p>
            <a:r>
              <a:rPr lang="en-US" sz="3200" dirty="0">
                <a:latin typeface="Century Gothic" panose="020B0502020202020204" pitchFamily="34" charset="0"/>
                <a:cs typeface="Courier New" panose="02070309020205020404" pitchFamily="49" charset="0"/>
              </a:rPr>
              <a:t>Zeno | Research Robot</a:t>
            </a:r>
          </a:p>
          <a:p>
            <a:r>
              <a:rPr lang="en-US" sz="3200" dirty="0">
                <a:latin typeface="Century Gothic" panose="020B0502020202020204" pitchFamily="34" charset="0"/>
                <a:cs typeface="Courier New" panose="02070309020205020404" pitchFamily="49" charset="0"/>
              </a:rPr>
              <a:t>Alice | Custom Character Robot</a:t>
            </a:r>
          </a:p>
          <a:p>
            <a:r>
              <a:rPr lang="en-US" sz="3200" dirty="0">
                <a:latin typeface="Century Gothic" panose="020B0502020202020204" pitchFamily="34" charset="0"/>
                <a:cs typeface="Courier New" panose="02070309020205020404" pitchFamily="49" charset="0"/>
              </a:rPr>
              <a:t>Professor Einstein | Consumer Robot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7400" y="5971927"/>
            <a:ext cx="161614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4400" b="1" dirty="0" smtClean="0">
                <a:solidFill>
                  <a:srgbClr val="CC0066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&lt;/</a:t>
            </a:r>
            <a:r>
              <a:rPr lang="en-MY" sz="4400" b="1" dirty="0" err="1" smtClean="0">
                <a:solidFill>
                  <a:srgbClr val="CC0066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ol</a:t>
            </a:r>
            <a:r>
              <a:rPr lang="en-MY" sz="4400" b="1" dirty="0" smtClean="0">
                <a:solidFill>
                  <a:srgbClr val="CC0066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&gt;</a:t>
            </a:r>
            <a:endParaRPr lang="en-MY" sz="4400" b="1" dirty="0">
              <a:solidFill>
                <a:srgbClr val="CC0066"/>
              </a:solidFill>
              <a:latin typeface="Century Gothic" panose="020B0502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7400" y="1520818"/>
            <a:ext cx="135646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4400" b="1" dirty="0" smtClean="0">
                <a:solidFill>
                  <a:srgbClr val="CC0066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&lt;</a:t>
            </a:r>
            <a:r>
              <a:rPr lang="en-MY" sz="4400" b="1" dirty="0" err="1" smtClean="0">
                <a:solidFill>
                  <a:srgbClr val="CC0066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ol</a:t>
            </a:r>
            <a:r>
              <a:rPr lang="en-MY" sz="4400" b="1" dirty="0">
                <a:solidFill>
                  <a:srgbClr val="CC0066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10" name="Rectangle 9"/>
          <p:cNvSpPr/>
          <p:nvPr/>
        </p:nvSpPr>
        <p:spPr>
          <a:xfrm>
            <a:off x="695400" y="2564904"/>
            <a:ext cx="1152128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MY" sz="2800" b="1" dirty="0" smtClean="0">
                <a:solidFill>
                  <a:srgbClr val="00990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&lt;li&gt;</a:t>
            </a:r>
            <a:endParaRPr lang="en-MY" sz="2800" dirty="0" smtClean="0">
              <a:solidFill>
                <a:srgbClr val="009900"/>
              </a:solidFill>
              <a:latin typeface="Century Gothic" panose="020B0502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5400" y="2989753"/>
            <a:ext cx="1152128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MY" sz="2800" b="1" dirty="0" smtClean="0">
                <a:solidFill>
                  <a:srgbClr val="00990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&lt;li&gt;</a:t>
            </a:r>
            <a:endParaRPr lang="en-MY" sz="2800" dirty="0" smtClean="0">
              <a:solidFill>
                <a:srgbClr val="009900"/>
              </a:solidFill>
              <a:latin typeface="Century Gothic" panose="020B0502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95400" y="3553852"/>
            <a:ext cx="1152128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MY" sz="2800" b="1" dirty="0" smtClean="0">
                <a:solidFill>
                  <a:srgbClr val="00990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&lt;li&gt;</a:t>
            </a:r>
            <a:endParaRPr lang="en-MY" sz="2800" dirty="0" smtClean="0">
              <a:solidFill>
                <a:srgbClr val="009900"/>
              </a:solidFill>
              <a:latin typeface="Century Gothic" panose="020B0502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66170" y="4057908"/>
            <a:ext cx="1152128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MY" sz="2800" b="1" dirty="0" smtClean="0">
                <a:solidFill>
                  <a:srgbClr val="00990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&lt;li&gt;</a:t>
            </a:r>
            <a:endParaRPr lang="en-MY" sz="2800" dirty="0" smtClean="0">
              <a:solidFill>
                <a:srgbClr val="009900"/>
              </a:solidFill>
              <a:latin typeface="Century Gothic" panose="020B0502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161240" y="2564904"/>
            <a:ext cx="1152128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MY" sz="2800" b="1" dirty="0" smtClean="0">
                <a:solidFill>
                  <a:srgbClr val="00990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&lt;/li&gt;</a:t>
            </a:r>
            <a:endParaRPr lang="en-MY" sz="2800" dirty="0" smtClean="0">
              <a:solidFill>
                <a:srgbClr val="009900"/>
              </a:solidFill>
              <a:latin typeface="Century Gothic" panose="020B0502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707356" y="3088124"/>
            <a:ext cx="1152128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MY" sz="2800" b="1" dirty="0" smtClean="0">
                <a:solidFill>
                  <a:srgbClr val="00990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&lt;/li&gt;</a:t>
            </a:r>
            <a:endParaRPr lang="en-MY" sz="2800" dirty="0" smtClean="0">
              <a:solidFill>
                <a:srgbClr val="009900"/>
              </a:solidFill>
              <a:latin typeface="Century Gothic" panose="020B0502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707356" y="3587062"/>
            <a:ext cx="1152128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MY" sz="2800" b="1" dirty="0" smtClean="0">
                <a:solidFill>
                  <a:srgbClr val="00990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&lt;/li&gt;</a:t>
            </a:r>
            <a:endParaRPr lang="en-MY" sz="2800" dirty="0" smtClean="0">
              <a:solidFill>
                <a:srgbClr val="009900"/>
              </a:solidFill>
              <a:latin typeface="Century Gothic" panose="020B0502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153393" y="4057908"/>
            <a:ext cx="1152128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MY" sz="2800" b="1" dirty="0" smtClean="0">
                <a:solidFill>
                  <a:srgbClr val="00990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&lt;/li&gt;</a:t>
            </a:r>
            <a:endParaRPr lang="en-MY" sz="2800" dirty="0" smtClean="0">
              <a:solidFill>
                <a:srgbClr val="009900"/>
              </a:solidFill>
              <a:latin typeface="Century Gothic" panose="020B0502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66170" y="4561964"/>
            <a:ext cx="1152128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MY" sz="2800" b="1" dirty="0" smtClean="0">
                <a:solidFill>
                  <a:srgbClr val="00990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&lt;li&gt;</a:t>
            </a:r>
            <a:endParaRPr lang="en-MY" sz="2800" dirty="0" smtClean="0">
              <a:solidFill>
                <a:srgbClr val="009900"/>
              </a:solidFill>
              <a:latin typeface="Century Gothic" panose="020B0502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968208" y="4506865"/>
            <a:ext cx="1152128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MY" sz="2800" b="1" dirty="0" smtClean="0">
                <a:solidFill>
                  <a:srgbClr val="00990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&lt;/li&gt;</a:t>
            </a:r>
            <a:endParaRPr lang="en-MY" sz="2800" dirty="0" smtClean="0">
              <a:solidFill>
                <a:srgbClr val="009900"/>
              </a:solidFill>
              <a:latin typeface="Century Gothic" panose="020B0502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95400" y="5030085"/>
            <a:ext cx="1152128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MY" sz="2800" b="1" dirty="0" smtClean="0">
                <a:solidFill>
                  <a:srgbClr val="00990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&lt;li&gt;</a:t>
            </a:r>
            <a:endParaRPr lang="en-MY" sz="2800" dirty="0" smtClean="0">
              <a:solidFill>
                <a:srgbClr val="009900"/>
              </a:solidFill>
              <a:latin typeface="Century Gothic" panose="020B0502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544272" y="5030085"/>
            <a:ext cx="1152128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MY" sz="2800" b="1" dirty="0" smtClean="0">
                <a:solidFill>
                  <a:srgbClr val="00990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&lt;/li&gt;</a:t>
            </a:r>
            <a:endParaRPr lang="en-MY" sz="2800" dirty="0" smtClean="0">
              <a:solidFill>
                <a:srgbClr val="009900"/>
              </a:solidFill>
              <a:latin typeface="Century Gothic" panose="020B050202020202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911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0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422176"/>
            <a:ext cx="10972800" cy="990600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atin typeface="Century Gothic" panose="020B0502020202020204" pitchFamily="34" charset="0"/>
              </a:rPr>
              <a:t>APPLYING </a:t>
            </a:r>
            <a:r>
              <a:rPr lang="en-US" sz="4800" dirty="0" smtClean="0">
                <a:latin typeface="Century Gothic" panose="020B0502020202020204" pitchFamily="34" charset="0"/>
              </a:rPr>
              <a:t>HTML </a:t>
            </a:r>
            <a:r>
              <a:rPr lang="en-US" sz="4800" dirty="0">
                <a:latin typeface="Century Gothic" panose="020B0502020202020204" pitchFamily="34" charset="0"/>
              </a:rPr>
              <a:t>: </a:t>
            </a:r>
            <a:r>
              <a:rPr lang="en-US" sz="4800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ORDERED LIST</a:t>
            </a:r>
            <a:endParaRPr lang="en-US" sz="4800" dirty="0">
              <a:solidFill>
                <a:srgbClr val="CC0066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329803" y="2970729"/>
            <a:ext cx="1027246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Century Gothic" panose="020B0502020202020204" pitchFamily="34" charset="0"/>
                <a:cs typeface="Courier New" panose="02070309020205020404" pitchFamily="49" charset="0"/>
              </a:rPr>
              <a:t>Sophia | Research and Custom Character Robot</a:t>
            </a:r>
          </a:p>
          <a:p>
            <a:r>
              <a:rPr lang="en-US" sz="3200" dirty="0">
                <a:latin typeface="Century Gothic" panose="020B0502020202020204" pitchFamily="34" charset="0"/>
                <a:cs typeface="Courier New" panose="02070309020205020404" pitchFamily="49" charset="0"/>
              </a:rPr>
              <a:t>Little Sophia | Consumer Robot</a:t>
            </a:r>
          </a:p>
          <a:p>
            <a:r>
              <a:rPr lang="en-US" sz="3200" dirty="0">
                <a:latin typeface="Century Gothic" panose="020B0502020202020204" pitchFamily="34" charset="0"/>
                <a:cs typeface="Courier New" panose="02070309020205020404" pitchFamily="49" charset="0"/>
              </a:rPr>
              <a:t>Han | Custom Character Robot</a:t>
            </a:r>
          </a:p>
          <a:p>
            <a:r>
              <a:rPr lang="en-US" sz="3200" dirty="0">
                <a:latin typeface="Century Gothic" panose="020B0502020202020204" pitchFamily="34" charset="0"/>
                <a:cs typeface="Courier New" panose="02070309020205020404" pitchFamily="49" charset="0"/>
              </a:rPr>
              <a:t>Zeno | Research Robot</a:t>
            </a:r>
          </a:p>
          <a:p>
            <a:r>
              <a:rPr lang="en-US" sz="3200" dirty="0">
                <a:latin typeface="Century Gothic" panose="020B0502020202020204" pitchFamily="34" charset="0"/>
                <a:cs typeface="Courier New" panose="02070309020205020404" pitchFamily="49" charset="0"/>
              </a:rPr>
              <a:t>Alice | Custom Character Robot</a:t>
            </a:r>
          </a:p>
          <a:p>
            <a:r>
              <a:rPr lang="en-US" sz="3200" dirty="0">
                <a:latin typeface="Century Gothic" panose="020B0502020202020204" pitchFamily="34" charset="0"/>
                <a:cs typeface="Courier New" panose="02070309020205020404" pitchFamily="49" charset="0"/>
              </a:rPr>
              <a:t>Professor Einstein | Consumer Robot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57400" y="5971927"/>
            <a:ext cx="161614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4400" b="1" dirty="0" smtClean="0">
                <a:solidFill>
                  <a:srgbClr val="CC0066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&lt;/</a:t>
            </a:r>
            <a:r>
              <a:rPr lang="en-MY" sz="4400" b="1" dirty="0" err="1" smtClean="0">
                <a:solidFill>
                  <a:srgbClr val="CC0066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ol</a:t>
            </a:r>
            <a:r>
              <a:rPr lang="en-MY" sz="4400" b="1" dirty="0" smtClean="0">
                <a:solidFill>
                  <a:srgbClr val="CC0066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&gt;</a:t>
            </a:r>
            <a:endParaRPr lang="en-MY" sz="4400" b="1" dirty="0">
              <a:solidFill>
                <a:srgbClr val="CC0066"/>
              </a:solidFill>
              <a:latin typeface="Century Gothic" panose="020B0502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7243" y="2094979"/>
            <a:ext cx="135646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4400" b="1" dirty="0" smtClean="0">
                <a:solidFill>
                  <a:srgbClr val="CC0066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&lt;</a:t>
            </a:r>
            <a:r>
              <a:rPr lang="en-MY" sz="4400" b="1" dirty="0" err="1" smtClean="0">
                <a:solidFill>
                  <a:srgbClr val="CC0066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ol</a:t>
            </a:r>
            <a:r>
              <a:rPr lang="en-MY" sz="4400" b="1" dirty="0" smtClean="0">
                <a:solidFill>
                  <a:srgbClr val="CC0066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&gt;</a:t>
            </a:r>
            <a:endParaRPr lang="en-MY" sz="4400" b="1" dirty="0">
              <a:solidFill>
                <a:srgbClr val="CC0066"/>
              </a:solidFill>
              <a:latin typeface="Century Gothic" panose="020B0502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57051" y="2993381"/>
            <a:ext cx="1152128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MY" sz="2800" b="1" dirty="0" smtClean="0">
                <a:solidFill>
                  <a:srgbClr val="00990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&lt;li&gt;</a:t>
            </a:r>
            <a:endParaRPr lang="en-MY" sz="2800" dirty="0" smtClean="0">
              <a:solidFill>
                <a:srgbClr val="009900"/>
              </a:solidFill>
              <a:latin typeface="Century Gothic" panose="020B0502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57051" y="3418230"/>
            <a:ext cx="1152128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MY" sz="2800" b="1" dirty="0" smtClean="0">
                <a:solidFill>
                  <a:srgbClr val="00990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&lt;li&gt;</a:t>
            </a:r>
            <a:endParaRPr lang="en-MY" sz="2800" dirty="0" smtClean="0">
              <a:solidFill>
                <a:srgbClr val="009900"/>
              </a:solidFill>
              <a:latin typeface="Century Gothic" panose="020B0502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57051" y="3982329"/>
            <a:ext cx="1152128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MY" sz="2800" b="1" dirty="0" smtClean="0">
                <a:solidFill>
                  <a:srgbClr val="00990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&lt;li&gt;</a:t>
            </a:r>
            <a:endParaRPr lang="en-MY" sz="2800" dirty="0" smtClean="0">
              <a:solidFill>
                <a:srgbClr val="009900"/>
              </a:solidFill>
              <a:latin typeface="Century Gothic" panose="020B0502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27821" y="4486385"/>
            <a:ext cx="1152128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MY" sz="2800" b="1" dirty="0" smtClean="0">
                <a:solidFill>
                  <a:srgbClr val="00990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&lt;li&gt;</a:t>
            </a:r>
            <a:endParaRPr lang="en-MY" sz="2800" dirty="0" smtClean="0">
              <a:solidFill>
                <a:srgbClr val="009900"/>
              </a:solidFill>
              <a:latin typeface="Century Gothic" panose="020B0502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1122891" y="2993381"/>
            <a:ext cx="1152128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MY" sz="2800" b="1" dirty="0" smtClean="0">
                <a:solidFill>
                  <a:srgbClr val="00990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&lt;/li&gt;</a:t>
            </a:r>
            <a:endParaRPr lang="en-MY" sz="2800" dirty="0" smtClean="0">
              <a:solidFill>
                <a:srgbClr val="009900"/>
              </a:solidFill>
              <a:latin typeface="Century Gothic" panose="020B0502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669007" y="3516601"/>
            <a:ext cx="1152128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MY" sz="2800" b="1" dirty="0" smtClean="0">
                <a:solidFill>
                  <a:srgbClr val="00990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&lt;/li&gt;</a:t>
            </a:r>
            <a:endParaRPr lang="en-MY" sz="2800" dirty="0" smtClean="0">
              <a:solidFill>
                <a:srgbClr val="009900"/>
              </a:solidFill>
              <a:latin typeface="Century Gothic" panose="020B0502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669007" y="4015539"/>
            <a:ext cx="1152128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MY" sz="2800" b="1" dirty="0" smtClean="0">
                <a:solidFill>
                  <a:srgbClr val="00990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&lt;/li&gt;</a:t>
            </a:r>
            <a:endParaRPr lang="en-MY" sz="2800" dirty="0" smtClean="0">
              <a:solidFill>
                <a:srgbClr val="009900"/>
              </a:solidFill>
              <a:latin typeface="Century Gothic" panose="020B0502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115044" y="4486385"/>
            <a:ext cx="1152128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MY" sz="2800" b="1" dirty="0" smtClean="0">
                <a:solidFill>
                  <a:srgbClr val="00990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&lt;/li&gt;</a:t>
            </a:r>
            <a:endParaRPr lang="en-MY" sz="2800" dirty="0" smtClean="0">
              <a:solidFill>
                <a:srgbClr val="009900"/>
              </a:solidFill>
              <a:latin typeface="Century Gothic" panose="020B0502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27821" y="4990441"/>
            <a:ext cx="1152128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MY" sz="2800" b="1" dirty="0" smtClean="0">
                <a:solidFill>
                  <a:srgbClr val="00990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&lt;li&gt;</a:t>
            </a:r>
            <a:endParaRPr lang="en-MY" sz="2800" dirty="0" smtClean="0">
              <a:solidFill>
                <a:srgbClr val="009900"/>
              </a:solidFill>
              <a:latin typeface="Century Gothic" panose="020B0502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929859" y="4935342"/>
            <a:ext cx="1152128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MY" sz="2800" b="1" dirty="0" smtClean="0">
                <a:solidFill>
                  <a:srgbClr val="00990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&lt;/li&gt;</a:t>
            </a:r>
            <a:endParaRPr lang="en-MY" sz="2800" dirty="0" smtClean="0">
              <a:solidFill>
                <a:srgbClr val="009900"/>
              </a:solidFill>
              <a:latin typeface="Century Gothic" panose="020B0502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657051" y="5458562"/>
            <a:ext cx="1152128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MY" sz="2800" b="1" dirty="0" smtClean="0">
                <a:solidFill>
                  <a:srgbClr val="00990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&lt;li&gt;</a:t>
            </a:r>
            <a:endParaRPr lang="en-MY" sz="2800" dirty="0" smtClean="0">
              <a:solidFill>
                <a:srgbClr val="009900"/>
              </a:solidFill>
              <a:latin typeface="Century Gothic" panose="020B0502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505923" y="5458562"/>
            <a:ext cx="1152128" cy="5232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MY" sz="2800" b="1" dirty="0" smtClean="0">
                <a:solidFill>
                  <a:srgbClr val="00990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&lt;/li&gt;</a:t>
            </a:r>
            <a:endParaRPr lang="en-MY" sz="2800" dirty="0" smtClean="0">
              <a:solidFill>
                <a:srgbClr val="009900"/>
              </a:solidFill>
              <a:latin typeface="Century Gothic" panose="020B0502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775520" y="1404065"/>
            <a:ext cx="9001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latin typeface="Century Gothic" panose="020B0502020202020204" pitchFamily="34" charset="0"/>
              </a:rPr>
              <a:t>Insert attribute </a:t>
            </a:r>
            <a:r>
              <a:rPr lang="en-US" sz="3200" dirty="0" smtClean="0">
                <a:solidFill>
                  <a:srgbClr val="009900"/>
                </a:solidFill>
                <a:latin typeface="Century Gothic" panose="020B0502020202020204" pitchFamily="34" charset="0"/>
              </a:rPr>
              <a:t>type</a:t>
            </a:r>
            <a:r>
              <a:rPr lang="en-US" sz="3200" dirty="0" smtClean="0">
                <a:latin typeface="Century Gothic" panose="020B0502020202020204" pitchFamily="34" charset="0"/>
              </a:rPr>
              <a:t> </a:t>
            </a:r>
            <a:r>
              <a:rPr lang="en-US" sz="3200" dirty="0">
                <a:latin typeface="Century Gothic" panose="020B0502020202020204" pitchFamily="34" charset="0"/>
              </a:rPr>
              <a:t>inside </a:t>
            </a:r>
            <a:r>
              <a:rPr lang="en-US" sz="3200" dirty="0">
                <a:solidFill>
                  <a:srgbClr val="CC0066"/>
                </a:solidFill>
                <a:latin typeface="Century Gothic" panose="020B0502020202020204" pitchFamily="34" charset="0"/>
              </a:rPr>
              <a:t>&lt;</a:t>
            </a:r>
            <a:r>
              <a:rPr lang="en-US" sz="3200" dirty="0" err="1">
                <a:solidFill>
                  <a:srgbClr val="CC0066"/>
                </a:solidFill>
                <a:latin typeface="Century Gothic" panose="020B0502020202020204" pitchFamily="34" charset="0"/>
              </a:rPr>
              <a:t>ol</a:t>
            </a:r>
            <a:r>
              <a:rPr lang="en-US" sz="3200" dirty="0">
                <a:solidFill>
                  <a:srgbClr val="CC0066"/>
                </a:solidFill>
                <a:latin typeface="Century Gothic" panose="020B0502020202020204" pitchFamily="34" charset="0"/>
              </a:rPr>
              <a:t>&gt;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87243" y="2110056"/>
            <a:ext cx="4536504" cy="76944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MY" sz="4400" b="1" dirty="0" smtClean="0">
                <a:solidFill>
                  <a:srgbClr val="CC0066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&lt;</a:t>
            </a:r>
            <a:r>
              <a:rPr lang="en-MY" sz="4400" b="1" dirty="0" err="1" smtClean="0">
                <a:solidFill>
                  <a:srgbClr val="CC0066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ol</a:t>
            </a:r>
            <a:r>
              <a:rPr lang="en-MY" sz="4400" b="1" dirty="0" smtClean="0">
                <a:solidFill>
                  <a:srgbClr val="CC0066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 type = “A”&gt;</a:t>
            </a:r>
            <a:endParaRPr lang="en-MY" sz="4400" b="1" dirty="0">
              <a:solidFill>
                <a:srgbClr val="CC0066"/>
              </a:solidFill>
              <a:latin typeface="Century Gothic" panose="020B050202020202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033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422176"/>
            <a:ext cx="10972800" cy="990600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atin typeface="Century Gothic" panose="020B0502020202020204" pitchFamily="34" charset="0"/>
              </a:rPr>
              <a:t>APPLYING </a:t>
            </a:r>
            <a:r>
              <a:rPr lang="en-US" sz="4800" dirty="0" smtClean="0">
                <a:latin typeface="Century Gothic" panose="020B0502020202020204" pitchFamily="34" charset="0"/>
              </a:rPr>
              <a:t>HTML </a:t>
            </a:r>
            <a:r>
              <a:rPr lang="en-US" sz="4800" dirty="0">
                <a:latin typeface="Century Gothic" panose="020B0502020202020204" pitchFamily="34" charset="0"/>
              </a:rPr>
              <a:t>: </a:t>
            </a:r>
            <a:r>
              <a:rPr lang="en-US" sz="4800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UNORDERED LIST</a:t>
            </a:r>
            <a:endParaRPr lang="en-US" sz="4800" dirty="0">
              <a:solidFill>
                <a:srgbClr val="CC0066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95600" y="2420888"/>
            <a:ext cx="594346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Century Gothic" panose="020B0502020202020204" pitchFamily="34" charset="0"/>
                <a:cs typeface="Courier New" panose="02070309020205020404" pitchFamily="49" charset="0"/>
              </a:rPr>
              <a:t>Humanizing AI</a:t>
            </a:r>
          </a:p>
          <a:p>
            <a:r>
              <a:rPr lang="en-US" sz="4000" dirty="0">
                <a:latin typeface="Century Gothic" panose="020B0502020202020204" pitchFamily="34" charset="0"/>
                <a:cs typeface="Courier New" panose="02070309020205020404" pitchFamily="49" charset="0"/>
              </a:rPr>
              <a:t>Hanson AI Tools</a:t>
            </a:r>
          </a:p>
          <a:p>
            <a:r>
              <a:rPr lang="en-US" sz="4000" dirty="0">
                <a:latin typeface="Century Gothic" panose="020B0502020202020204" pitchFamily="34" charset="0"/>
                <a:cs typeface="Courier New" panose="02070309020205020404" pitchFamily="49" charset="0"/>
              </a:rPr>
              <a:t>Hanson AI Framework</a:t>
            </a:r>
          </a:p>
          <a:p>
            <a:r>
              <a:rPr lang="en-US" sz="4000" dirty="0">
                <a:latin typeface="Century Gothic" panose="020B0502020202020204" pitchFamily="34" charset="0"/>
                <a:cs typeface="Courier New" panose="02070309020205020404" pitchFamily="49" charset="0"/>
              </a:rPr>
              <a:t>Human-Like Animation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34519" y="4947050"/>
            <a:ext cx="159370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4400" b="1" dirty="0" smtClean="0">
                <a:solidFill>
                  <a:srgbClr val="CC0066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&lt;/</a:t>
            </a:r>
            <a:r>
              <a:rPr lang="en-MY" sz="4400" b="1" dirty="0" err="1">
                <a:solidFill>
                  <a:srgbClr val="CC0066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u</a:t>
            </a:r>
            <a:r>
              <a:rPr lang="en-MY" sz="4400" b="1" dirty="0" err="1" smtClean="0">
                <a:solidFill>
                  <a:srgbClr val="CC0066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l</a:t>
            </a:r>
            <a:r>
              <a:rPr lang="en-MY" sz="4400" b="1" dirty="0" smtClean="0">
                <a:solidFill>
                  <a:srgbClr val="CC0066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&gt;</a:t>
            </a:r>
            <a:endParaRPr lang="en-MY" sz="4400" b="1" dirty="0">
              <a:solidFill>
                <a:srgbClr val="CC0066"/>
              </a:solidFill>
              <a:latin typeface="Century Gothic" panose="020B0502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4494" y="1532111"/>
            <a:ext cx="133402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4400" b="1" dirty="0" smtClean="0">
                <a:solidFill>
                  <a:srgbClr val="CC0066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&lt;</a:t>
            </a:r>
            <a:r>
              <a:rPr lang="en-MY" sz="4400" b="1" dirty="0" err="1" smtClean="0">
                <a:solidFill>
                  <a:srgbClr val="CC0066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ul</a:t>
            </a:r>
            <a:r>
              <a:rPr lang="en-MY" sz="4400" b="1" dirty="0">
                <a:solidFill>
                  <a:srgbClr val="CC0066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97112" y="2420888"/>
            <a:ext cx="1152128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MY" sz="4000" b="1" dirty="0" smtClean="0">
                <a:solidFill>
                  <a:srgbClr val="00990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&lt;li&gt;</a:t>
            </a:r>
            <a:endParaRPr lang="en-MY" sz="4000" dirty="0" smtClean="0">
              <a:solidFill>
                <a:srgbClr val="009900"/>
              </a:solidFill>
              <a:latin typeface="Century Gothic" panose="020B0502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78909" y="3079382"/>
            <a:ext cx="1152128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MY" sz="4000" b="1" dirty="0" smtClean="0">
                <a:solidFill>
                  <a:srgbClr val="00990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&lt;li&gt;</a:t>
            </a:r>
            <a:endParaRPr lang="en-MY" sz="4000" dirty="0" smtClean="0">
              <a:solidFill>
                <a:srgbClr val="009900"/>
              </a:solidFill>
              <a:latin typeface="Century Gothic" panose="020B0502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14751" y="3722724"/>
            <a:ext cx="1152128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MY" sz="4000" b="1" dirty="0" smtClean="0">
                <a:solidFill>
                  <a:srgbClr val="00990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&lt;li&gt;</a:t>
            </a:r>
            <a:endParaRPr lang="en-MY" sz="4000" dirty="0" smtClean="0">
              <a:solidFill>
                <a:srgbClr val="009900"/>
              </a:solidFill>
              <a:latin typeface="Century Gothic" panose="020B0502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090542" y="2400052"/>
            <a:ext cx="2090809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MY" sz="4000" b="1" dirty="0" smtClean="0">
                <a:solidFill>
                  <a:srgbClr val="00990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&lt;/li&gt;</a:t>
            </a:r>
            <a:endParaRPr lang="en-MY" sz="4000" dirty="0" smtClean="0">
              <a:solidFill>
                <a:srgbClr val="009900"/>
              </a:solidFill>
              <a:latin typeface="Century Gothic" panose="020B0502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396830" y="3060135"/>
            <a:ext cx="1801797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MY" sz="4000" b="1" dirty="0" smtClean="0">
                <a:solidFill>
                  <a:srgbClr val="00990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&lt;/li&gt;</a:t>
            </a:r>
            <a:endParaRPr lang="en-MY" sz="4000" dirty="0" smtClean="0">
              <a:solidFill>
                <a:srgbClr val="009900"/>
              </a:solidFill>
              <a:latin typeface="Century Gothic" panose="020B0502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925319" y="3638330"/>
            <a:ext cx="1640071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MY" sz="4000" b="1" dirty="0" smtClean="0">
                <a:solidFill>
                  <a:srgbClr val="00990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&lt;/li&gt;</a:t>
            </a:r>
            <a:endParaRPr lang="en-MY" sz="4000" dirty="0" smtClean="0">
              <a:solidFill>
                <a:srgbClr val="009900"/>
              </a:solidFill>
              <a:latin typeface="Century Gothic" panose="020B0502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93211" y="4335249"/>
            <a:ext cx="1152128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MY" sz="4000" b="1" dirty="0" smtClean="0">
                <a:solidFill>
                  <a:srgbClr val="00990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&lt;li&gt;</a:t>
            </a:r>
            <a:endParaRPr lang="en-MY" sz="4000" dirty="0" smtClean="0">
              <a:solidFill>
                <a:srgbClr val="009900"/>
              </a:solidFill>
              <a:latin typeface="Century Gothic" panose="020B0502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8627" y="4309657"/>
            <a:ext cx="1640071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MY" sz="4000" b="1" dirty="0" smtClean="0">
                <a:solidFill>
                  <a:srgbClr val="00990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&lt;/li&gt;</a:t>
            </a:r>
            <a:endParaRPr lang="en-MY" sz="4000" dirty="0" smtClean="0">
              <a:solidFill>
                <a:srgbClr val="009900"/>
              </a:solidFill>
              <a:latin typeface="Century Gothic" panose="020B050202020202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09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0" grpId="0"/>
      <p:bldP spid="13" grpId="0"/>
      <p:bldP spid="14" grpId="0"/>
      <p:bldP spid="16" grpId="0"/>
      <p:bldP spid="17" grpId="0"/>
      <p:bldP spid="18" grpId="0"/>
      <p:bldP spid="15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2"/>
          <p:cNvSpPr txBox="1">
            <a:spLocks/>
          </p:cNvSpPr>
          <p:nvPr/>
        </p:nvSpPr>
        <p:spPr>
          <a:xfrm>
            <a:off x="0" y="-81880"/>
            <a:ext cx="12192000" cy="1134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u="sng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Courier New" panose="02070309020205020404" pitchFamily="49" charset="0"/>
              </a:rPr>
              <a:t>THREE WAYS TO </a:t>
            </a:r>
            <a:r>
              <a:rPr lang="en-US" sz="4800" b="1" u="sng" spc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Courier New" panose="02070309020205020404" pitchFamily="49" charset="0"/>
              </a:rPr>
              <a:t>APPLY </a:t>
            </a:r>
            <a:r>
              <a:rPr lang="en-US" sz="4800" b="1" u="sng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Courier New" panose="02070309020205020404" pitchFamily="49" charset="0"/>
              </a:rPr>
              <a:t>CSS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479376" y="1169719"/>
            <a:ext cx="4515160" cy="1682508"/>
            <a:chOff x="74518" y="175"/>
            <a:chExt cx="3435040" cy="1682508"/>
          </a:xfrm>
        </p:grpSpPr>
        <p:sp>
          <p:nvSpPr>
            <p:cNvPr id="24" name="Round Same Side Corner Rectangle 23"/>
            <p:cNvSpPr/>
            <p:nvPr/>
          </p:nvSpPr>
          <p:spPr>
            <a:xfrm>
              <a:off x="74518" y="175"/>
              <a:ext cx="3435040" cy="1682508"/>
            </a:xfrm>
            <a:prstGeom prst="roundRect">
              <a:avLst/>
            </a:pr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5" name="Round Same Side Corner Rectangle 4"/>
            <p:cNvSpPr/>
            <p:nvPr/>
          </p:nvSpPr>
          <p:spPr>
            <a:xfrm>
              <a:off x="156666" y="82323"/>
              <a:ext cx="3270744" cy="1600360"/>
            </a:xfrm>
            <a:prstGeom prst="round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INLINE CSS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79376" y="2936353"/>
            <a:ext cx="4515160" cy="1682508"/>
            <a:chOff x="74518" y="1766809"/>
            <a:chExt cx="3435040" cy="1682508"/>
          </a:xfrm>
        </p:grpSpPr>
        <p:sp>
          <p:nvSpPr>
            <p:cNvPr id="22" name="Round Same Side Corner Rectangle 21"/>
            <p:cNvSpPr/>
            <p:nvPr/>
          </p:nvSpPr>
          <p:spPr>
            <a:xfrm>
              <a:off x="74518" y="1766809"/>
              <a:ext cx="3435040" cy="1682508"/>
            </a:xfrm>
            <a:prstGeom prst="roundRect">
              <a:avLst/>
            </a:prstGeom>
          </p:spPr>
          <p:style>
            <a:lnRef idx="2">
              <a:schemeClr val="accent3">
                <a:hueOff val="5625132"/>
                <a:satOff val="-8440"/>
                <a:lumOff val="-1373"/>
                <a:alphaOff val="0"/>
              </a:schemeClr>
            </a:lnRef>
            <a:fillRef idx="1">
              <a:schemeClr val="accent3">
                <a:hueOff val="5625132"/>
                <a:satOff val="-8440"/>
                <a:lumOff val="-1373"/>
                <a:alphaOff val="0"/>
              </a:schemeClr>
            </a:fillRef>
            <a:effectRef idx="0">
              <a:schemeClr val="accent3">
                <a:hueOff val="5625132"/>
                <a:satOff val="-8440"/>
                <a:lumOff val="-137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Round Same Side Corner Rectangle 6"/>
            <p:cNvSpPr/>
            <p:nvPr/>
          </p:nvSpPr>
          <p:spPr>
            <a:xfrm>
              <a:off x="156666" y="1848957"/>
              <a:ext cx="3270744" cy="1600360"/>
            </a:xfrm>
            <a:prstGeom prst="round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INTERNAL CSS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79376" y="4702987"/>
            <a:ext cx="4515160" cy="1682508"/>
            <a:chOff x="74518" y="3533443"/>
            <a:chExt cx="3435040" cy="1682508"/>
          </a:xfrm>
        </p:grpSpPr>
        <p:sp>
          <p:nvSpPr>
            <p:cNvPr id="20" name="Round Same Side Corner Rectangle 19"/>
            <p:cNvSpPr/>
            <p:nvPr/>
          </p:nvSpPr>
          <p:spPr>
            <a:xfrm>
              <a:off x="74518" y="3533443"/>
              <a:ext cx="3435040" cy="1682508"/>
            </a:xfrm>
            <a:prstGeom prst="roundRect">
              <a:avLst/>
            </a:prstGeom>
          </p:spPr>
          <p:style>
            <a:lnRef idx="2">
              <a:schemeClr val="accent3">
                <a:hueOff val="11250264"/>
                <a:satOff val="-16880"/>
                <a:lumOff val="-2745"/>
                <a:alphaOff val="0"/>
              </a:schemeClr>
            </a:lnRef>
            <a:fillRef idx="1">
              <a:schemeClr val="accent3">
                <a:hueOff val="11250264"/>
                <a:satOff val="-16880"/>
                <a:lumOff val="-2745"/>
                <a:alphaOff val="0"/>
              </a:schemeClr>
            </a:fillRef>
            <a:effectRef idx="0">
              <a:schemeClr val="accent3">
                <a:hueOff val="11250264"/>
                <a:satOff val="-16880"/>
                <a:lumOff val="-274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ound Same Side Corner Rectangle 8"/>
            <p:cNvSpPr/>
            <p:nvPr/>
          </p:nvSpPr>
          <p:spPr>
            <a:xfrm>
              <a:off x="156666" y="3615591"/>
              <a:ext cx="3270744" cy="1600360"/>
            </a:xfrm>
            <a:prstGeom prst="round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4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</a:rPr>
                <a:t>EXTERNAL CSS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102515" y="1165552"/>
            <a:ext cx="6754125" cy="1682508"/>
            <a:chOff x="0" y="175"/>
            <a:chExt cx="2227927" cy="1682508"/>
          </a:xfrm>
        </p:grpSpPr>
        <p:sp>
          <p:nvSpPr>
            <p:cNvPr id="33" name="Round Same Side Corner Rectangle 32"/>
            <p:cNvSpPr/>
            <p:nvPr/>
          </p:nvSpPr>
          <p:spPr>
            <a:xfrm>
              <a:off x="0" y="175"/>
              <a:ext cx="2227927" cy="1682508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3">
                  <a:lumMod val="20000"/>
                  <a:lumOff val="80000"/>
                </a:schemeClr>
              </a:solidFill>
            </a:ln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Round Same Side Corner Rectangle 4"/>
            <p:cNvSpPr/>
            <p:nvPr/>
          </p:nvSpPr>
          <p:spPr>
            <a:xfrm>
              <a:off x="82148" y="82323"/>
              <a:ext cx="2145779" cy="1600360"/>
            </a:xfrm>
            <a:prstGeom prst="round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600" dirty="0">
                  <a:solidFill>
                    <a:schemeClr val="tx1"/>
                  </a:solidFill>
                  <a:latin typeface="Century Gothic" panose="020B0502020202020204" pitchFamily="34" charset="0"/>
                  <a:cs typeface="Courier New" panose="02070309020205020404" pitchFamily="49" charset="0"/>
                </a:rPr>
                <a:t>by using the </a:t>
              </a:r>
              <a:r>
                <a:rPr lang="en-US" sz="3600" u="sng" dirty="0">
                  <a:solidFill>
                    <a:srgbClr val="CC0066"/>
                  </a:solidFill>
                  <a:latin typeface="Century Gothic" panose="020B0502020202020204" pitchFamily="34" charset="0"/>
                  <a:cs typeface="Courier New" panose="02070309020205020404" pitchFamily="49" charset="0"/>
                </a:rPr>
                <a:t>style </a:t>
              </a:r>
              <a:r>
                <a:rPr lang="en-US" sz="3600" u="sng" dirty="0">
                  <a:solidFill>
                    <a:srgbClr val="0070C0"/>
                  </a:solidFill>
                  <a:latin typeface="Century Gothic" panose="020B0502020202020204" pitchFamily="34" charset="0"/>
                  <a:cs typeface="Courier New" panose="02070309020205020404" pitchFamily="49" charset="0"/>
                </a:rPr>
                <a:t>attribute</a:t>
              </a:r>
              <a:r>
                <a:rPr lang="en-US" sz="3600" dirty="0">
                  <a:solidFill>
                    <a:schemeClr val="tx1"/>
                  </a:solidFill>
                  <a:latin typeface="Century Gothic" panose="020B0502020202020204" pitchFamily="34" charset="0"/>
                  <a:cs typeface="Courier New" panose="02070309020205020404" pitchFamily="49" charset="0"/>
                </a:rPr>
                <a:t> in </a:t>
              </a:r>
              <a:r>
                <a:rPr lang="en-US" sz="3600" u="sng" dirty="0" smtClean="0">
                  <a:solidFill>
                    <a:srgbClr val="CC0066"/>
                  </a:solidFill>
                  <a:latin typeface="Century Gothic" panose="020B0502020202020204" pitchFamily="34" charset="0"/>
                  <a:cs typeface="Courier New" panose="02070309020205020404" pitchFamily="49" charset="0"/>
                </a:rPr>
                <a:t>HTML </a:t>
              </a:r>
              <a:r>
                <a:rPr lang="en-US" sz="3600" u="sng" dirty="0" smtClean="0">
                  <a:solidFill>
                    <a:srgbClr val="0070C0"/>
                  </a:solidFill>
                  <a:latin typeface="Century Gothic" panose="020B0502020202020204" pitchFamily="34" charset="0"/>
                  <a:cs typeface="Courier New" panose="02070309020205020404" pitchFamily="49" charset="0"/>
                </a:rPr>
                <a:t>elements</a:t>
              </a:r>
              <a:endParaRPr lang="en-US" sz="3600" u="sng" dirty="0">
                <a:solidFill>
                  <a:srgbClr val="0070C0"/>
                </a:solidFill>
                <a:latin typeface="Century Gothic" panose="020B0502020202020204" pitchFamily="34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102515" y="2932186"/>
            <a:ext cx="6754125" cy="1682508"/>
            <a:chOff x="0" y="1766809"/>
            <a:chExt cx="2227927" cy="1682508"/>
          </a:xfrm>
          <a:solidFill>
            <a:schemeClr val="accent5">
              <a:lumMod val="20000"/>
              <a:lumOff val="80000"/>
            </a:schemeClr>
          </a:solidFill>
        </p:grpSpPr>
        <p:sp>
          <p:nvSpPr>
            <p:cNvPr id="31" name="Round Same Side Corner Rectangle 30"/>
            <p:cNvSpPr/>
            <p:nvPr/>
          </p:nvSpPr>
          <p:spPr>
            <a:xfrm>
              <a:off x="0" y="1766809"/>
              <a:ext cx="2227927" cy="1682508"/>
            </a:xfrm>
            <a:prstGeom prst="roundRect">
              <a:avLst/>
            </a:prstGeom>
            <a:grp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3">
                <a:hueOff val="5625132"/>
                <a:satOff val="-8440"/>
                <a:lumOff val="-1373"/>
                <a:alphaOff val="0"/>
              </a:schemeClr>
            </a:lnRef>
            <a:fillRef idx="1">
              <a:schemeClr val="accent3">
                <a:hueOff val="5625132"/>
                <a:satOff val="-8440"/>
                <a:lumOff val="-1373"/>
                <a:alphaOff val="0"/>
              </a:schemeClr>
            </a:fillRef>
            <a:effectRef idx="0">
              <a:schemeClr val="accent3">
                <a:hueOff val="5625132"/>
                <a:satOff val="-8440"/>
                <a:lumOff val="-137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2" name="Round Same Side Corner Rectangle 6"/>
            <p:cNvSpPr/>
            <p:nvPr/>
          </p:nvSpPr>
          <p:spPr>
            <a:xfrm>
              <a:off x="82148" y="1848957"/>
              <a:ext cx="2063631" cy="1600360"/>
            </a:xfrm>
            <a:prstGeom prst="roundRect">
              <a:avLst/>
            </a:prstGeom>
            <a:grp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600" dirty="0">
                  <a:solidFill>
                    <a:schemeClr val="tx1"/>
                  </a:solidFill>
                  <a:latin typeface="Century Gothic" panose="020B0502020202020204" pitchFamily="34" charset="0"/>
                  <a:cs typeface="Courier New" panose="02070309020205020404" pitchFamily="49" charset="0"/>
                </a:rPr>
                <a:t>by using a </a:t>
              </a:r>
              <a:r>
                <a:rPr lang="en-US" sz="3600" dirty="0">
                  <a:solidFill>
                    <a:srgbClr val="CC0066"/>
                  </a:solidFill>
                  <a:latin typeface="Century Gothic" panose="020B0502020202020204" pitchFamily="34" charset="0"/>
                  <a:cs typeface="Courier New" panose="02070309020205020404" pitchFamily="49" charset="0"/>
                </a:rPr>
                <a:t>&lt;style&gt; </a:t>
              </a:r>
              <a:r>
                <a:rPr lang="en-US" sz="3600" dirty="0">
                  <a:solidFill>
                    <a:srgbClr val="0070C0"/>
                  </a:solidFill>
                  <a:latin typeface="Century Gothic" panose="020B0502020202020204" pitchFamily="34" charset="0"/>
                  <a:cs typeface="Courier New" panose="02070309020205020404" pitchFamily="49" charset="0"/>
                </a:rPr>
                <a:t>element</a:t>
              </a:r>
              <a:r>
                <a:rPr lang="en-US" sz="3600" dirty="0">
                  <a:solidFill>
                    <a:schemeClr val="tx1"/>
                  </a:solidFill>
                  <a:latin typeface="Century Gothic" panose="020B0502020202020204" pitchFamily="34" charset="0"/>
                  <a:cs typeface="Courier New" panose="02070309020205020404" pitchFamily="49" charset="0"/>
                </a:rPr>
                <a:t> in the </a:t>
              </a:r>
              <a:r>
                <a:rPr lang="en-US" sz="3600" dirty="0">
                  <a:solidFill>
                    <a:srgbClr val="CC0066"/>
                  </a:solidFill>
                  <a:latin typeface="Century Gothic" panose="020B0502020202020204" pitchFamily="34" charset="0"/>
                  <a:cs typeface="Courier New" panose="02070309020205020404" pitchFamily="49" charset="0"/>
                </a:rPr>
                <a:t>&lt;head&gt; </a:t>
              </a:r>
              <a:r>
                <a:rPr lang="en-US" sz="3600" dirty="0">
                  <a:solidFill>
                    <a:srgbClr val="0070C0"/>
                  </a:solidFill>
                  <a:latin typeface="Century Gothic" panose="020B0502020202020204" pitchFamily="34" charset="0"/>
                  <a:cs typeface="Courier New" panose="02070309020205020404" pitchFamily="49" charset="0"/>
                </a:rPr>
                <a:t>section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5102515" y="4698820"/>
            <a:ext cx="6754125" cy="1682508"/>
            <a:chOff x="0" y="3533443"/>
            <a:chExt cx="2227927" cy="1682508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29" name="Round Same Side Corner Rectangle 28"/>
            <p:cNvSpPr/>
            <p:nvPr/>
          </p:nvSpPr>
          <p:spPr>
            <a:xfrm>
              <a:off x="0" y="3533443"/>
              <a:ext cx="2227927" cy="1682508"/>
            </a:xfrm>
            <a:prstGeom prst="roundRect">
              <a:avLst/>
            </a:prstGeom>
            <a:grpFill/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2">
              <a:schemeClr val="accent3">
                <a:hueOff val="11250264"/>
                <a:satOff val="-16880"/>
                <a:lumOff val="-2745"/>
                <a:alphaOff val="0"/>
              </a:schemeClr>
            </a:lnRef>
            <a:fillRef idx="1">
              <a:schemeClr val="accent3">
                <a:hueOff val="11250264"/>
                <a:satOff val="-16880"/>
                <a:lumOff val="-2745"/>
                <a:alphaOff val="0"/>
              </a:schemeClr>
            </a:fillRef>
            <a:effectRef idx="0">
              <a:schemeClr val="accent3">
                <a:hueOff val="11250264"/>
                <a:satOff val="-16880"/>
                <a:lumOff val="-2745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0" name="Round Same Side Corner Rectangle 8"/>
            <p:cNvSpPr/>
            <p:nvPr/>
          </p:nvSpPr>
          <p:spPr>
            <a:xfrm>
              <a:off x="82148" y="3615591"/>
              <a:ext cx="2063631" cy="1600360"/>
            </a:xfrm>
            <a:prstGeom prst="roundRect">
              <a:avLst/>
            </a:prstGeom>
            <a:grpFill/>
            <a:ln>
              <a:solidFill>
                <a:schemeClr val="accent4">
                  <a:lumMod val="20000"/>
                  <a:lumOff val="8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600" dirty="0">
                  <a:solidFill>
                    <a:schemeClr val="tx1"/>
                  </a:solidFill>
                  <a:latin typeface="Century Gothic" panose="020B0502020202020204" pitchFamily="34" charset="0"/>
                  <a:cs typeface="Courier New" panose="02070309020205020404" pitchFamily="49" charset="0"/>
                </a:rPr>
                <a:t>by using an </a:t>
              </a:r>
              <a:r>
                <a:rPr lang="en-US" sz="3600" dirty="0">
                  <a:solidFill>
                    <a:srgbClr val="0070C0"/>
                  </a:solidFill>
                  <a:latin typeface="Century Gothic" panose="020B0502020202020204" pitchFamily="34" charset="0"/>
                  <a:cs typeface="Courier New" panose="02070309020205020404" pitchFamily="49" charset="0"/>
                </a:rPr>
                <a:t>external CSS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96439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495600" y="2420888"/>
            <a:ext cx="594346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Century Gothic" panose="020B0502020202020204" pitchFamily="34" charset="0"/>
                <a:cs typeface="Courier New" panose="02070309020205020404" pitchFamily="49" charset="0"/>
              </a:rPr>
              <a:t>Humanizing AI</a:t>
            </a:r>
          </a:p>
          <a:p>
            <a:r>
              <a:rPr lang="en-US" sz="4000" dirty="0">
                <a:latin typeface="Century Gothic" panose="020B0502020202020204" pitchFamily="34" charset="0"/>
                <a:cs typeface="Courier New" panose="02070309020205020404" pitchFamily="49" charset="0"/>
              </a:rPr>
              <a:t>Hanson AI Tools</a:t>
            </a:r>
          </a:p>
          <a:p>
            <a:r>
              <a:rPr lang="en-US" sz="4000" dirty="0">
                <a:latin typeface="Century Gothic" panose="020B0502020202020204" pitchFamily="34" charset="0"/>
                <a:cs typeface="Courier New" panose="02070309020205020404" pitchFamily="49" charset="0"/>
              </a:rPr>
              <a:t>Hanson AI Framework</a:t>
            </a:r>
          </a:p>
          <a:p>
            <a:r>
              <a:rPr lang="en-US" sz="4000" dirty="0">
                <a:latin typeface="Century Gothic" panose="020B0502020202020204" pitchFamily="34" charset="0"/>
                <a:cs typeface="Courier New" panose="02070309020205020404" pitchFamily="49" charset="0"/>
              </a:rPr>
              <a:t>Human-Like Animation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34519" y="4947050"/>
            <a:ext cx="159370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4400" b="1" dirty="0" smtClean="0">
                <a:solidFill>
                  <a:srgbClr val="CC0066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&lt;/</a:t>
            </a:r>
            <a:r>
              <a:rPr lang="en-MY" sz="4400" b="1" dirty="0" err="1">
                <a:solidFill>
                  <a:srgbClr val="CC0066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u</a:t>
            </a:r>
            <a:r>
              <a:rPr lang="en-MY" sz="4400" b="1" dirty="0" err="1" smtClean="0">
                <a:solidFill>
                  <a:srgbClr val="CC0066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l</a:t>
            </a:r>
            <a:r>
              <a:rPr lang="en-MY" sz="4400" b="1" dirty="0" smtClean="0">
                <a:solidFill>
                  <a:srgbClr val="CC0066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&gt;</a:t>
            </a:r>
            <a:endParaRPr lang="en-MY" sz="4400" b="1" dirty="0">
              <a:solidFill>
                <a:srgbClr val="CC0066"/>
              </a:solidFill>
              <a:latin typeface="Century Gothic" panose="020B0502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4494" y="1532111"/>
            <a:ext cx="133402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4400" b="1" dirty="0" smtClean="0">
                <a:solidFill>
                  <a:srgbClr val="CC0066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&lt;</a:t>
            </a:r>
            <a:r>
              <a:rPr lang="en-MY" sz="4400" b="1" dirty="0" err="1" smtClean="0">
                <a:solidFill>
                  <a:srgbClr val="CC0066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ul</a:t>
            </a:r>
            <a:r>
              <a:rPr lang="en-MY" sz="4400" b="1" dirty="0">
                <a:solidFill>
                  <a:srgbClr val="CC0066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97112" y="2420888"/>
            <a:ext cx="1152128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MY" sz="4000" b="1" dirty="0" smtClean="0">
                <a:solidFill>
                  <a:srgbClr val="00990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&lt;li&gt;</a:t>
            </a:r>
            <a:endParaRPr lang="en-MY" sz="4000" dirty="0" smtClean="0">
              <a:solidFill>
                <a:srgbClr val="009900"/>
              </a:solidFill>
              <a:latin typeface="Century Gothic" panose="020B0502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578909" y="3079382"/>
            <a:ext cx="1152128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MY" sz="4000" b="1" dirty="0" smtClean="0">
                <a:solidFill>
                  <a:srgbClr val="00990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&lt;li&gt;</a:t>
            </a:r>
            <a:endParaRPr lang="en-MY" sz="4000" dirty="0" smtClean="0">
              <a:solidFill>
                <a:srgbClr val="009900"/>
              </a:solidFill>
              <a:latin typeface="Century Gothic" panose="020B0502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14751" y="3722724"/>
            <a:ext cx="1152128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MY" sz="4000" b="1" dirty="0" smtClean="0">
                <a:solidFill>
                  <a:srgbClr val="00990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&lt;li&gt;</a:t>
            </a:r>
            <a:endParaRPr lang="en-MY" sz="4000" dirty="0" smtClean="0">
              <a:solidFill>
                <a:srgbClr val="009900"/>
              </a:solidFill>
              <a:latin typeface="Century Gothic" panose="020B0502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090542" y="2400052"/>
            <a:ext cx="2090809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MY" sz="4000" b="1" dirty="0" smtClean="0">
                <a:solidFill>
                  <a:srgbClr val="00990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&lt;/li&gt;</a:t>
            </a:r>
            <a:endParaRPr lang="en-MY" sz="4000" dirty="0" smtClean="0">
              <a:solidFill>
                <a:srgbClr val="009900"/>
              </a:solidFill>
              <a:latin typeface="Century Gothic" panose="020B0502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396830" y="3060135"/>
            <a:ext cx="1801797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MY" sz="4000" b="1" dirty="0" smtClean="0">
                <a:solidFill>
                  <a:srgbClr val="00990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&lt;/li&gt;</a:t>
            </a:r>
            <a:endParaRPr lang="en-MY" sz="4000" dirty="0" smtClean="0">
              <a:solidFill>
                <a:srgbClr val="009900"/>
              </a:solidFill>
              <a:latin typeface="Century Gothic" panose="020B0502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925319" y="3638330"/>
            <a:ext cx="1640071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MY" sz="4000" b="1" dirty="0" smtClean="0">
                <a:solidFill>
                  <a:srgbClr val="00990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&lt;/li&gt;</a:t>
            </a:r>
            <a:endParaRPr lang="en-MY" sz="4000" dirty="0" smtClean="0">
              <a:solidFill>
                <a:srgbClr val="009900"/>
              </a:solidFill>
              <a:latin typeface="Century Gothic" panose="020B0502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93211" y="4335249"/>
            <a:ext cx="1152128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MY" sz="4000" b="1" dirty="0" smtClean="0">
                <a:solidFill>
                  <a:srgbClr val="00990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&lt;li&gt;</a:t>
            </a:r>
            <a:endParaRPr lang="en-MY" sz="4000" dirty="0" smtClean="0">
              <a:solidFill>
                <a:srgbClr val="009900"/>
              </a:solidFill>
              <a:latin typeface="Century Gothic" panose="020B0502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198627" y="4309657"/>
            <a:ext cx="1640071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MY" sz="4000" b="1" dirty="0" smtClean="0">
                <a:solidFill>
                  <a:srgbClr val="00990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&lt;/li&gt;</a:t>
            </a:r>
            <a:endParaRPr lang="en-MY" sz="4000" dirty="0" smtClean="0">
              <a:solidFill>
                <a:srgbClr val="009900"/>
              </a:solidFill>
              <a:latin typeface="Century Gothic" panose="020B0502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0" name="Title 3"/>
          <p:cNvSpPr>
            <a:spLocks noGrp="1"/>
          </p:cNvSpPr>
          <p:nvPr>
            <p:ph type="title"/>
          </p:nvPr>
        </p:nvSpPr>
        <p:spPr>
          <a:xfrm>
            <a:off x="609600" y="476672"/>
            <a:ext cx="10972800" cy="990600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atin typeface="Century Gothic" panose="020B0502020202020204" pitchFamily="34" charset="0"/>
              </a:rPr>
              <a:t>APPLYING </a:t>
            </a:r>
            <a:r>
              <a:rPr lang="en-US" sz="4800" dirty="0" smtClean="0">
                <a:latin typeface="Century Gothic" panose="020B0502020202020204" pitchFamily="34" charset="0"/>
              </a:rPr>
              <a:t>CSS </a:t>
            </a:r>
            <a:r>
              <a:rPr lang="en-US" sz="4800" dirty="0">
                <a:latin typeface="Century Gothic" panose="020B0502020202020204" pitchFamily="34" charset="0"/>
              </a:rPr>
              <a:t>: </a:t>
            </a:r>
            <a:r>
              <a:rPr lang="en-US" sz="4800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UNORDERED LIST</a:t>
            </a:r>
            <a:endParaRPr lang="en-US" sz="4800" dirty="0">
              <a:solidFill>
                <a:srgbClr val="CC0066"/>
              </a:solidFill>
              <a:latin typeface="Century Gothic" panose="020B0502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517747" y="1640994"/>
            <a:ext cx="10954572" cy="707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buClrTx/>
              <a:buSzPct val="100000"/>
              <a:buNone/>
            </a:pPr>
            <a:r>
              <a:rPr lang="en-US" sz="4000" b="1" dirty="0">
                <a:solidFill>
                  <a:srgbClr val="0070C0"/>
                </a:solidFill>
                <a:latin typeface="Century Gothic" panose="020B0502020202020204" pitchFamily="34" charset="0"/>
              </a:rPr>
              <a:t>style="list-style-image: </a:t>
            </a:r>
            <a:r>
              <a:rPr lang="en-US" sz="4000" b="1" dirty="0" err="1" smtClean="0">
                <a:solidFill>
                  <a:srgbClr val="0070C0"/>
                </a:solidFill>
                <a:latin typeface="Century Gothic" panose="020B0502020202020204" pitchFamily="34" charset="0"/>
              </a:rPr>
              <a:t>url</a:t>
            </a:r>
            <a:r>
              <a:rPr lang="en-US" sz="4000" b="1" dirty="0" smtClean="0">
                <a:solidFill>
                  <a:srgbClr val="008000"/>
                </a:solidFill>
                <a:latin typeface="Century Gothic" panose="020B0502020202020204" pitchFamily="34" charset="0"/>
              </a:rPr>
              <a:t>(</a:t>
            </a:r>
            <a:r>
              <a:rPr lang="en-US" sz="4000" dirty="0" err="1" smtClean="0">
                <a:solidFill>
                  <a:srgbClr val="FFC000"/>
                </a:solidFill>
                <a:latin typeface="Century Gothic" panose="020B0502020202020204" pitchFamily="34" charset="0"/>
              </a:rPr>
              <a:t>url_for_icon</a:t>
            </a:r>
            <a:r>
              <a:rPr lang="en-US" sz="4000" b="1" dirty="0">
                <a:solidFill>
                  <a:srgbClr val="008000"/>
                </a:solidFill>
                <a:latin typeface="Century Gothic" panose="020B0502020202020204" pitchFamily="34" charset="0"/>
              </a:rPr>
              <a:t>)</a:t>
            </a:r>
            <a:r>
              <a:rPr lang="en-US" sz="4000" b="1" dirty="0">
                <a:solidFill>
                  <a:prstClr val="black"/>
                </a:solidFill>
                <a:latin typeface="Century Gothic" panose="020B0502020202020204" pitchFamily="34" charset="0"/>
              </a:rPr>
              <a:t> "</a:t>
            </a:r>
            <a:r>
              <a:rPr lang="en-US" sz="4000" b="1" dirty="0">
                <a:solidFill>
                  <a:srgbClr val="008000"/>
                </a:solidFill>
                <a:latin typeface="Century Gothic" panose="020B0502020202020204" pitchFamily="34" charset="0"/>
              </a:rPr>
              <a:t> </a:t>
            </a:r>
            <a:r>
              <a:rPr lang="pt-BR" sz="4000" b="1" dirty="0">
                <a:solidFill>
                  <a:srgbClr val="CC0066"/>
                </a:solidFill>
                <a:latin typeface="Century Gothic" panose="020B0502020202020204" pitchFamily="34" charset="0"/>
              </a:rPr>
              <a:t>&gt;</a:t>
            </a:r>
            <a:endParaRPr lang="en-US" sz="4000" b="1" dirty="0">
              <a:solidFill>
                <a:srgbClr val="CC0066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122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605408"/>
            <a:ext cx="10945216" cy="807368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>
                <a:latin typeface="Century Gothic" panose="020B0502020202020204" pitchFamily="34" charset="0"/>
              </a:rPr>
              <a:t>CSS SYNTAX</a:t>
            </a:r>
            <a:endParaRPr lang="en-MY" sz="5400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3392" y="3356992"/>
            <a:ext cx="11233248" cy="3300630"/>
          </a:xfrm>
        </p:spPr>
        <p:txBody>
          <a:bodyPr>
            <a:normAutofit/>
          </a:bodyPr>
          <a:lstStyle/>
          <a:p>
            <a:pPr marL="0" indent="0">
              <a:buSzPct val="150000"/>
              <a:buNone/>
            </a:pPr>
            <a:r>
              <a:rPr lang="en-MY" sz="3000" b="1" u="sng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Selector</a:t>
            </a:r>
            <a:r>
              <a:rPr lang="en-MY" sz="3000" dirty="0" smtClean="0">
                <a:latin typeface="Century Gothic" panose="020B0502020202020204" pitchFamily="34" charset="0"/>
              </a:rPr>
              <a:t>: refers to the HTML element to be styled.</a:t>
            </a:r>
          </a:p>
          <a:p>
            <a:pPr marL="0" indent="0">
              <a:buSzPct val="150000"/>
              <a:buNone/>
            </a:pPr>
            <a:r>
              <a:rPr lang="en-MY" sz="3000" b="1" u="sng" dirty="0" smtClean="0">
                <a:solidFill>
                  <a:srgbClr val="009900"/>
                </a:solidFill>
                <a:latin typeface="Century Gothic" panose="020B0502020202020204" pitchFamily="34" charset="0"/>
              </a:rPr>
              <a:t>Declaration block</a:t>
            </a:r>
            <a:r>
              <a:rPr lang="en-MY" sz="3000" dirty="0" smtClean="0">
                <a:latin typeface="Century Gothic" panose="020B0502020202020204" pitchFamily="34" charset="0"/>
              </a:rPr>
              <a:t>: </a:t>
            </a:r>
          </a:p>
          <a:p>
            <a:pPr marL="914400" lvl="2" indent="-366713">
              <a:buSzPct val="100000"/>
              <a:buFont typeface="Calibri" panose="020F0502020204030204" pitchFamily="34" charset="0"/>
              <a:buChar char="→"/>
            </a:pPr>
            <a:r>
              <a:rPr lang="en-MY" sz="2800" dirty="0" smtClean="0">
                <a:latin typeface="Century Gothic" panose="020B0502020202020204" pitchFamily="34" charset="0"/>
              </a:rPr>
              <a:t>surrounded by </a:t>
            </a:r>
            <a:r>
              <a:rPr lang="en-MY" sz="2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curly brackets { }</a:t>
            </a:r>
          </a:p>
          <a:p>
            <a:pPr marL="914400" lvl="2" indent="-366713">
              <a:buSzPct val="100000"/>
              <a:buFont typeface="Calibri" panose="020F0502020204030204" pitchFamily="34" charset="0"/>
              <a:buChar char="→"/>
            </a:pPr>
            <a:r>
              <a:rPr lang="en-MY" sz="2800" dirty="0" smtClean="0">
                <a:latin typeface="Century Gothic" panose="020B0502020202020204" pitchFamily="34" charset="0"/>
              </a:rPr>
              <a:t>consist of declaration(s) separated by </a:t>
            </a:r>
            <a:r>
              <a:rPr lang="en-MY" sz="2800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semicolons ;</a:t>
            </a:r>
          </a:p>
          <a:p>
            <a:pPr marL="914400" lvl="2" indent="-366713">
              <a:buSzPct val="100000"/>
              <a:buFont typeface="Calibri" panose="020F0502020204030204" pitchFamily="34" charset="0"/>
              <a:buChar char="→"/>
            </a:pPr>
            <a:r>
              <a:rPr lang="en-MY" sz="2800" dirty="0" smtClean="0">
                <a:latin typeface="Century Gothic" panose="020B0502020202020204" pitchFamily="34" charset="0"/>
              </a:rPr>
              <a:t>A </a:t>
            </a:r>
            <a:r>
              <a:rPr lang="en-MY" sz="2800" u="sng" dirty="0" smtClean="0">
                <a:solidFill>
                  <a:srgbClr val="C00000"/>
                </a:solidFill>
                <a:latin typeface="Century Gothic" panose="020B0502020202020204" pitchFamily="34" charset="0"/>
              </a:rPr>
              <a:t>declaration</a:t>
            </a:r>
            <a:r>
              <a:rPr lang="en-MY" sz="2800" dirty="0" smtClean="0">
                <a:latin typeface="Century Gothic" panose="020B0502020202020204" pitchFamily="34" charset="0"/>
              </a:rPr>
              <a:t>:  consist of a property name and a value, separated by a colon :</a:t>
            </a:r>
            <a:endParaRPr lang="en-MY" dirty="0">
              <a:latin typeface="Century Gothic" panose="020B0502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421"/>
          <a:stretch/>
        </p:blipFill>
        <p:spPr bwMode="auto">
          <a:xfrm>
            <a:off x="3480396" y="2176837"/>
            <a:ext cx="5495925" cy="10361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4711152" y="1691912"/>
            <a:ext cx="39771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spcBef>
                <a:spcPct val="20000"/>
              </a:spcBef>
              <a:buClr>
                <a:srgbClr val="4F81BD"/>
              </a:buClr>
              <a:buSzPct val="150000"/>
            </a:pPr>
            <a:r>
              <a:rPr lang="en-MY" sz="2800" b="1" u="sng" dirty="0">
                <a:solidFill>
                  <a:srgbClr val="009900"/>
                </a:solidFill>
                <a:latin typeface="Century Gothic" panose="020B0502020202020204" pitchFamily="34" charset="0"/>
              </a:rPr>
              <a:t>Declaration block</a:t>
            </a:r>
          </a:p>
        </p:txBody>
      </p:sp>
      <p:sp>
        <p:nvSpPr>
          <p:cNvPr id="5" name="Rectangle 4"/>
          <p:cNvSpPr/>
          <p:nvPr/>
        </p:nvSpPr>
        <p:spPr>
          <a:xfrm>
            <a:off x="3088360" y="1675682"/>
            <a:ext cx="16979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2800" b="1" u="sng" dirty="0">
                <a:solidFill>
                  <a:srgbClr val="CC0066"/>
                </a:solidFill>
                <a:latin typeface="Century Gothic" panose="020B0502020202020204" pitchFamily="34" charset="0"/>
              </a:rPr>
              <a:t>Selector</a:t>
            </a:r>
            <a:r>
              <a:rPr lang="en-MY" sz="2800" b="1" dirty="0">
                <a:solidFill>
                  <a:prstClr val="black"/>
                </a:solidFill>
                <a:latin typeface="Century Gothic" panose="020B0502020202020204" pitchFamily="34" charset="0"/>
              </a:rPr>
              <a:t> </a:t>
            </a:r>
            <a:endParaRPr lang="en-US" sz="16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89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336" y="1628800"/>
            <a:ext cx="6336704" cy="5040560"/>
          </a:xfrm>
        </p:spPr>
        <p:txBody>
          <a:bodyPr>
            <a:noAutofit/>
          </a:bodyPr>
          <a:lstStyle/>
          <a:p>
            <a:pPr marL="914400" indent="-566738">
              <a:buSzPct val="150000"/>
              <a:buBlip>
                <a:blip r:embed="rId3"/>
              </a:buBlip>
            </a:pPr>
            <a:r>
              <a:rPr lang="en-US" sz="3600" dirty="0">
                <a:latin typeface="Century Gothic" panose="020B0502020202020204" pitchFamily="34" charset="0"/>
              </a:rPr>
              <a:t>Suitable when a </a:t>
            </a:r>
            <a:r>
              <a:rPr lang="en-US" sz="3600" u="sng" dirty="0">
                <a:solidFill>
                  <a:srgbClr val="0070C0"/>
                </a:solidFill>
                <a:latin typeface="Century Gothic" panose="020B0502020202020204" pitchFamily="34" charset="0"/>
              </a:rPr>
              <a:t>single document has a unique </a:t>
            </a:r>
            <a:r>
              <a:rPr lang="en-US" sz="3600" u="sng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style</a:t>
            </a:r>
          </a:p>
          <a:p>
            <a:pPr marL="914400" indent="-566738">
              <a:buSzPct val="150000"/>
              <a:buBlip>
                <a:blip r:embed="rId3"/>
              </a:buBlip>
            </a:pPr>
            <a:r>
              <a:rPr lang="en-US" sz="3600" dirty="0" smtClean="0">
                <a:latin typeface="Century Gothic" panose="020B0502020202020204" pitchFamily="34" charset="0"/>
              </a:rPr>
              <a:t>Definition </a:t>
            </a:r>
            <a:r>
              <a:rPr lang="en-US" sz="3600" dirty="0">
                <a:latin typeface="Century Gothic" panose="020B0502020202020204" pitchFamily="34" charset="0"/>
              </a:rPr>
              <a:t>at the </a:t>
            </a:r>
            <a:r>
              <a:rPr lang="en-US" sz="3600" u="sng" dirty="0">
                <a:solidFill>
                  <a:srgbClr val="0070C0"/>
                </a:solidFill>
                <a:latin typeface="Century Gothic" panose="020B0502020202020204" pitchFamily="34" charset="0"/>
              </a:rPr>
              <a:t>head</a:t>
            </a:r>
            <a:r>
              <a:rPr lang="en-US" sz="3600" dirty="0">
                <a:latin typeface="Century Gothic" panose="020B0502020202020204" pitchFamily="34" charset="0"/>
              </a:rPr>
              <a:t> section in the HTML </a:t>
            </a:r>
            <a:r>
              <a:rPr lang="en-US" sz="3600" dirty="0" smtClean="0">
                <a:latin typeface="Century Gothic" panose="020B0502020202020204" pitchFamily="34" charset="0"/>
              </a:rPr>
              <a:t>file</a:t>
            </a:r>
            <a:endParaRPr lang="en-US" sz="3600" dirty="0">
              <a:latin typeface="Century Gothic" panose="020B050202020202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422176"/>
            <a:ext cx="10972800" cy="990600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atin typeface="Century Gothic" panose="020B0502020202020204" pitchFamily="34" charset="0"/>
              </a:rPr>
              <a:t>APPLYING </a:t>
            </a:r>
            <a:r>
              <a:rPr lang="en-US" sz="4800" dirty="0" smtClean="0">
                <a:latin typeface="Century Gothic" panose="020B0502020202020204" pitchFamily="34" charset="0"/>
              </a:rPr>
              <a:t>CSS </a:t>
            </a:r>
            <a:r>
              <a:rPr lang="en-US" sz="4800" dirty="0">
                <a:latin typeface="Century Gothic" panose="020B0502020202020204" pitchFamily="34" charset="0"/>
              </a:rPr>
              <a:t>: </a:t>
            </a:r>
            <a:r>
              <a:rPr lang="en-US" sz="4800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INTERNAL STYLE SHEET</a:t>
            </a:r>
            <a:endParaRPr lang="en-US" sz="4800" dirty="0">
              <a:solidFill>
                <a:srgbClr val="CC0066"/>
              </a:solidFill>
              <a:latin typeface="Century Gothic" panose="020B0502020202020204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072" y="1524000"/>
            <a:ext cx="4838328" cy="5083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711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-96688" y="-171400"/>
            <a:ext cx="12288688" cy="1134616"/>
          </a:xfrm>
        </p:spPr>
        <p:txBody>
          <a:bodyPr>
            <a:normAutofit/>
          </a:bodyPr>
          <a:lstStyle/>
          <a:p>
            <a:pPr algn="ctr"/>
            <a:r>
              <a:rPr lang="en-US" sz="5400" b="1" spc="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cs typeface="Courier New" panose="02070309020205020404" pitchFamily="49" charset="0"/>
              </a:rPr>
              <a:t>TYPE OF SELECTOR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07369" y="880120"/>
            <a:ext cx="4172468" cy="1828800"/>
            <a:chOff x="6715" y="379995"/>
            <a:chExt cx="2732307" cy="1349609"/>
          </a:xfrm>
        </p:grpSpPr>
        <p:sp>
          <p:nvSpPr>
            <p:cNvPr id="20" name="Rectangle 19"/>
            <p:cNvSpPr/>
            <p:nvPr/>
          </p:nvSpPr>
          <p:spPr>
            <a:xfrm>
              <a:off x="6715" y="379995"/>
              <a:ext cx="2732307" cy="1349609"/>
            </a:xfrm>
            <a:prstGeom prst="rect">
              <a:avLst/>
            </a:pr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6715" y="379995"/>
              <a:ext cx="2732307" cy="134960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6032" tIns="146304" rIns="256032" bIns="146304" numCol="1" spcCol="1270" anchor="ctr" anchorCtr="0">
              <a:noAutofit/>
            </a:bodyPr>
            <a:lstStyle/>
            <a:p>
              <a:pPr algn="ctr" defTabSz="1600200">
                <a:lnSpc>
                  <a:spcPct val="90000"/>
                </a:lnSpc>
                <a:spcBef>
                  <a:spcPct val="0"/>
                </a:spcBef>
              </a:pPr>
              <a:r>
                <a:rPr lang="en-US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  <a:cs typeface="Courier New" panose="02070309020205020404" pitchFamily="49" charset="0"/>
                </a:rPr>
                <a:t>CSS SELECTOR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7369" y="2767705"/>
            <a:ext cx="4172468" cy="1828800"/>
            <a:chOff x="3062338" y="379995"/>
            <a:chExt cx="2732307" cy="1349609"/>
          </a:xfrm>
        </p:grpSpPr>
        <p:sp>
          <p:nvSpPr>
            <p:cNvPr id="16" name="Rectangle 15"/>
            <p:cNvSpPr/>
            <p:nvPr/>
          </p:nvSpPr>
          <p:spPr>
            <a:xfrm>
              <a:off x="3062338" y="379995"/>
              <a:ext cx="2732307" cy="1349609"/>
            </a:xfrm>
            <a:prstGeom prst="rect">
              <a:avLst/>
            </a:pr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 16"/>
            <p:cNvSpPr/>
            <p:nvPr/>
          </p:nvSpPr>
          <p:spPr>
            <a:xfrm>
              <a:off x="3062338" y="379995"/>
              <a:ext cx="2732307" cy="134960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6464" tIns="89408" rIns="156464" bIns="89408" numCol="1" spcCol="1270" anchor="ctr" anchorCtr="0">
              <a:noAutofit/>
            </a:bodyPr>
            <a:lstStyle/>
            <a:p>
              <a:pPr algn="ctr" defTabSz="977900">
                <a:lnSpc>
                  <a:spcPct val="90000"/>
                </a:lnSpc>
                <a:spcBef>
                  <a:spcPct val="0"/>
                </a:spcBef>
              </a:pPr>
              <a:r>
                <a:rPr lang="en-US" sz="36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  <a:cs typeface="Courier New" panose="02070309020205020404" pitchFamily="49" charset="0"/>
                </a:rPr>
                <a:t>ID </a:t>
              </a:r>
              <a:r>
                <a:rPr lang="en-US" sz="3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  <a:cs typeface="Courier New" panose="02070309020205020404" pitchFamily="49" charset="0"/>
                </a:rPr>
                <a:t>SELECTOR</a:t>
              </a:r>
              <a:endPara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07369" y="4667975"/>
            <a:ext cx="4172468" cy="1828800"/>
            <a:chOff x="6117960" y="379995"/>
            <a:chExt cx="2732307" cy="1349609"/>
          </a:xfrm>
        </p:grpSpPr>
        <p:sp>
          <p:nvSpPr>
            <p:cNvPr id="14" name="Rectangle 13"/>
            <p:cNvSpPr/>
            <p:nvPr/>
          </p:nvSpPr>
          <p:spPr>
            <a:xfrm>
              <a:off x="6117960" y="379995"/>
              <a:ext cx="2732307" cy="1349609"/>
            </a:xfrm>
            <a:prstGeom prst="rect">
              <a:avLst/>
            </a:prstGeom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6117960" y="379995"/>
              <a:ext cx="2732307" cy="134960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6464" tIns="89408" rIns="156464" bIns="89408" numCol="1" spcCol="1270" anchor="ctr" anchorCtr="0">
              <a:noAutofit/>
            </a:bodyPr>
            <a:lstStyle/>
            <a:p>
              <a:pPr algn="ctr" defTabSz="977900">
                <a:spcBef>
                  <a:spcPct val="0"/>
                </a:spcBef>
              </a:pPr>
              <a:r>
                <a:rPr lang="en-US" sz="3600" b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entury Gothic" panose="020B0502020202020204" pitchFamily="34" charset="0"/>
                  <a:cs typeface="Courier New" panose="02070309020205020404" pitchFamily="49" charset="0"/>
                </a:rPr>
                <a:t>CLASS SELECTOR</a:t>
              </a:r>
              <a:endPara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endParaRPr>
            </a:p>
          </p:txBody>
        </p:sp>
      </p:grpSp>
      <p:sp>
        <p:nvSpPr>
          <p:cNvPr id="27" name="Rectangle 26"/>
          <p:cNvSpPr/>
          <p:nvPr/>
        </p:nvSpPr>
        <p:spPr>
          <a:xfrm>
            <a:off x="4655839" y="4670226"/>
            <a:ext cx="7129963" cy="1828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2024" tIns="192024" rIns="256032" bIns="288036" numCol="1" spcCol="1270" anchor="ctr" anchorCtr="0">
            <a:noAutofit/>
          </a:bodyPr>
          <a:lstStyle/>
          <a:p>
            <a:pPr marL="0" lvl="1" defTabSz="1600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.center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1" defTabSz="1600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2800" dirty="0">
                <a:solidFill>
                  <a:srgbClr val="CC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text-align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center</a:t>
            </a: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1600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2800" dirty="0">
                <a:solidFill>
                  <a:srgbClr val="CC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 </a:t>
            </a: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</a:t>
            </a: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lvl="1" defTabSz="1600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655839" y="2752328"/>
            <a:ext cx="7126285" cy="1828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2024" tIns="192024" rIns="256032" bIns="288036" numCol="1" spcCol="1270" anchor="ctr" anchorCtr="0">
            <a:noAutofit/>
          </a:bodyPr>
          <a:lstStyle/>
          <a:p>
            <a:pPr marL="0" lvl="1" defTabSz="1600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#para1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1" defTabSz="1600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2800" dirty="0">
                <a:solidFill>
                  <a:srgbClr val="CC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text-align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center</a:t>
            </a: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1600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2800" dirty="0">
                <a:solidFill>
                  <a:srgbClr val="CC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 </a:t>
            </a: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</a:t>
            </a: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1600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28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655841" y="880120"/>
            <a:ext cx="7128791" cy="1828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2024" tIns="192024" rIns="256032" bIns="288036" numCol="1" spcCol="1270" anchor="ctr" anchorCtr="0">
            <a:noAutofit/>
          </a:bodyPr>
          <a:lstStyle/>
          <a:p>
            <a:pPr marL="0" lvl="1" defTabSz="1600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1" defTabSz="1600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2800" dirty="0">
                <a:solidFill>
                  <a:srgbClr val="CC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text-align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center</a:t>
            </a: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1600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2800" dirty="0">
                <a:solidFill>
                  <a:srgbClr val="CC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 </a:t>
            </a: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>
                <a:solidFill>
                  <a:srgbClr val="00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</a:t>
            </a: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 defTabSz="1600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1958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5" grpId="0" animBg="1"/>
      <p:bldP spid="2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591" y="422176"/>
            <a:ext cx="11103025" cy="990600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>
                <a:latin typeface="Century Gothic" panose="020B0502020202020204" pitchFamily="34" charset="0"/>
              </a:rPr>
              <a:t>CSS SELECTORS</a:t>
            </a:r>
            <a:endParaRPr lang="en-MY" sz="4800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591" y="1524000"/>
            <a:ext cx="10972800" cy="4876800"/>
          </a:xfrm>
        </p:spPr>
        <p:txBody>
          <a:bodyPr/>
          <a:lstStyle/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u</a:t>
            </a:r>
            <a:r>
              <a:rPr lang="en-US" dirty="0" smtClean="0">
                <a:latin typeface="Century Gothic" panose="020B0502020202020204" pitchFamily="34" charset="0"/>
              </a:rPr>
              <a:t>sed to </a:t>
            </a:r>
            <a:r>
              <a:rPr lang="en-US" i="1" u="sng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select </a:t>
            </a:r>
            <a:r>
              <a:rPr lang="en-US" dirty="0" smtClean="0">
                <a:latin typeface="Century Gothic" panose="020B0502020202020204" pitchFamily="34" charset="0"/>
              </a:rPr>
              <a:t>and </a:t>
            </a:r>
            <a:r>
              <a:rPr lang="en-US" i="1" u="sng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apply </a:t>
            </a:r>
            <a:r>
              <a:rPr lang="en-US" dirty="0" smtClean="0">
                <a:latin typeface="Century Gothic" panose="020B0502020202020204" pitchFamily="34" charset="0"/>
              </a:rPr>
              <a:t>styles </a:t>
            </a:r>
            <a:r>
              <a:rPr lang="en-US" i="1" u="sng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to page elements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c</a:t>
            </a:r>
            <a:r>
              <a:rPr lang="en-US" dirty="0" smtClean="0">
                <a:latin typeface="Century Gothic" panose="020B0502020202020204" pitchFamily="34" charset="0"/>
              </a:rPr>
              <a:t>an be an </a:t>
            </a:r>
            <a:r>
              <a:rPr lang="en-US" u="sng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HTML</a:t>
            </a:r>
            <a:r>
              <a:rPr lang="en-US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 </a:t>
            </a:r>
            <a:r>
              <a:rPr lang="en-US" dirty="0" smtClean="0">
                <a:latin typeface="Century Gothic" panose="020B0502020202020204" pitchFamily="34" charset="0"/>
              </a:rPr>
              <a:t>tag / </a:t>
            </a:r>
            <a:r>
              <a:rPr lang="en-US" u="sng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custom words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US" dirty="0">
                <a:latin typeface="Century Gothic" panose="020B0502020202020204" pitchFamily="34" charset="0"/>
              </a:rPr>
              <a:t>element selector selects elements based on the element name.</a:t>
            </a:r>
            <a:endParaRPr lang="en-US" dirty="0" smtClean="0">
              <a:latin typeface="Century Gothic" panose="020B0502020202020204" pitchFamily="34" charset="0"/>
            </a:endParaRPr>
          </a:p>
          <a:p>
            <a:pPr marL="788670" lvl="1" indent="-514350">
              <a:buClrTx/>
              <a:buSzPct val="100000"/>
              <a:buFont typeface="+mj-lt"/>
              <a:buAutoNum type="arabicPeriod"/>
            </a:pPr>
            <a:endParaRPr lang="en-MY" dirty="0">
              <a:latin typeface="Century Gothic" panose="020B0502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5880" y="3573016"/>
            <a:ext cx="4462197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669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639616" y="260648"/>
            <a:ext cx="7344816" cy="640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2495600" y="980728"/>
            <a:ext cx="7704856" cy="2952328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495600" y="4365104"/>
            <a:ext cx="7704856" cy="122413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070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1775520" y="1484784"/>
            <a:ext cx="4896544" cy="5373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endParaRPr lang="en-MY" dirty="0"/>
          </a:p>
        </p:txBody>
      </p:sp>
      <p:sp>
        <p:nvSpPr>
          <p:cNvPr id="2" name="Rectangle 1"/>
          <p:cNvSpPr/>
          <p:nvPr/>
        </p:nvSpPr>
        <p:spPr>
          <a:xfrm>
            <a:off x="335360" y="1628800"/>
            <a:ext cx="1124704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>
              <a:spcBef>
                <a:spcPct val="20000"/>
              </a:spcBef>
              <a:buClr>
                <a:srgbClr val="4F81BD"/>
              </a:buClr>
              <a:buSzPct val="85000"/>
            </a:pPr>
            <a:r>
              <a:rPr lang="en-US" sz="4000" b="1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&lt;html &gt; &lt;head </a:t>
            </a:r>
            <a:r>
              <a:rPr lang="en-US" sz="4000" b="1" dirty="0">
                <a:solidFill>
                  <a:srgbClr val="CC0066"/>
                </a:solidFill>
                <a:latin typeface="Century Gothic" panose="020B0502020202020204" pitchFamily="34" charset="0"/>
              </a:rPr>
              <a:t>&gt; </a:t>
            </a:r>
            <a:r>
              <a:rPr lang="en-US" sz="4000" b="1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&lt;title&gt; </a:t>
            </a:r>
            <a:r>
              <a:rPr lang="en-US" sz="4000" b="1" dirty="0" smtClean="0">
                <a:solidFill>
                  <a:srgbClr val="7030A0"/>
                </a:solidFill>
                <a:latin typeface="Century Gothic" panose="020B0502020202020204" pitchFamily="34" charset="0"/>
              </a:rPr>
              <a:t>AI ROBOT</a:t>
            </a:r>
            <a:r>
              <a:rPr lang="en-US" sz="4000" b="1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&lt;/</a:t>
            </a:r>
            <a:r>
              <a:rPr lang="en-US" sz="4000" b="1" dirty="0">
                <a:solidFill>
                  <a:srgbClr val="CC0066"/>
                </a:solidFill>
                <a:latin typeface="Century Gothic" panose="020B0502020202020204" pitchFamily="34" charset="0"/>
              </a:rPr>
              <a:t>title&gt;</a:t>
            </a:r>
          </a:p>
          <a:p>
            <a:pPr marL="463550">
              <a:spcBef>
                <a:spcPct val="20000"/>
              </a:spcBef>
              <a:buClr>
                <a:srgbClr val="4F81BD"/>
              </a:buClr>
              <a:buSzPct val="85000"/>
            </a:pPr>
            <a:r>
              <a:rPr lang="en-US" sz="4000" b="1" dirty="0" smtClean="0">
                <a:solidFill>
                  <a:srgbClr val="009900"/>
                </a:solidFill>
                <a:latin typeface="Century Gothic" panose="020B0502020202020204" pitchFamily="34" charset="0"/>
              </a:rPr>
              <a:t>&lt;</a:t>
            </a:r>
            <a:r>
              <a:rPr lang="en-US" sz="4000" b="1" dirty="0">
                <a:solidFill>
                  <a:srgbClr val="009900"/>
                </a:solidFill>
                <a:latin typeface="Century Gothic" panose="020B0502020202020204" pitchFamily="34" charset="0"/>
              </a:rPr>
              <a:t>style&gt;</a:t>
            </a:r>
          </a:p>
          <a:p>
            <a:pPr marL="463550">
              <a:spcBef>
                <a:spcPct val="20000"/>
              </a:spcBef>
              <a:buClr>
                <a:srgbClr val="4F81BD"/>
              </a:buClr>
              <a:buSzPct val="85000"/>
            </a:pPr>
            <a:r>
              <a:rPr lang="en-US" sz="4000" b="1" dirty="0">
                <a:solidFill>
                  <a:srgbClr val="7030A0"/>
                </a:solidFill>
                <a:latin typeface="Century Gothic" panose="020B0502020202020204" pitchFamily="34" charset="0"/>
              </a:rPr>
              <a:t>body</a:t>
            </a:r>
            <a:r>
              <a:rPr lang="en-US" sz="4000" b="1" dirty="0">
                <a:solidFill>
                  <a:prstClr val="black"/>
                </a:solidFill>
                <a:latin typeface="Century Gothic" panose="020B0502020202020204" pitchFamily="34" charset="0"/>
              </a:rPr>
              <a:t> {</a:t>
            </a:r>
            <a:r>
              <a:rPr lang="en-US" sz="4000" b="1" dirty="0">
                <a:solidFill>
                  <a:srgbClr val="FF6699"/>
                </a:solidFill>
                <a:latin typeface="Century Gothic" panose="020B0502020202020204" pitchFamily="34" charset="0"/>
              </a:rPr>
              <a:t>background-color:</a:t>
            </a:r>
            <a:r>
              <a:rPr lang="en-US" sz="4000" b="1" dirty="0">
                <a:solidFill>
                  <a:prstClr val="black"/>
                </a:solidFill>
                <a:latin typeface="Century Gothic" panose="020B0502020202020204" pitchFamily="34" charset="0"/>
              </a:rPr>
              <a:t> </a:t>
            </a:r>
            <a:r>
              <a:rPr lang="en-US" sz="4000" b="1" dirty="0" err="1" smtClean="0">
                <a:solidFill>
                  <a:srgbClr val="3399FF"/>
                </a:solidFill>
                <a:latin typeface="Century Gothic" panose="020B0502020202020204" pitchFamily="34" charset="0"/>
              </a:rPr>
              <a:t>whitesmoke</a:t>
            </a:r>
            <a:r>
              <a:rPr lang="en-US" sz="4000" b="1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}</a:t>
            </a:r>
            <a:endParaRPr lang="en-US" sz="40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pPr marL="463550">
              <a:spcBef>
                <a:spcPct val="20000"/>
              </a:spcBef>
              <a:buClr>
                <a:srgbClr val="4F81BD"/>
              </a:buClr>
              <a:buSzPct val="85000"/>
            </a:pPr>
            <a:r>
              <a:rPr lang="en-US" sz="4000" b="1" dirty="0">
                <a:solidFill>
                  <a:srgbClr val="009900"/>
                </a:solidFill>
                <a:latin typeface="Century Gothic" panose="020B0502020202020204" pitchFamily="34" charset="0"/>
              </a:rPr>
              <a:t>&lt;/style</a:t>
            </a:r>
            <a:r>
              <a:rPr lang="en-US" sz="4000" b="1" dirty="0" smtClean="0">
                <a:solidFill>
                  <a:srgbClr val="009900"/>
                </a:solidFill>
                <a:latin typeface="Century Gothic" panose="020B0502020202020204" pitchFamily="34" charset="0"/>
              </a:rPr>
              <a:t>&gt; </a:t>
            </a:r>
            <a:r>
              <a:rPr lang="en-US" sz="4000" b="1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&lt;/head &gt; </a:t>
            </a:r>
            <a:endParaRPr lang="en-US" sz="4000" b="1" dirty="0">
              <a:solidFill>
                <a:srgbClr val="CC0066"/>
              </a:solidFill>
              <a:latin typeface="Century Gothic" panose="020B0502020202020204" pitchFamily="34" charset="0"/>
            </a:endParaRPr>
          </a:p>
          <a:p>
            <a:pPr marL="463550">
              <a:spcBef>
                <a:spcPct val="20000"/>
              </a:spcBef>
              <a:buClr>
                <a:srgbClr val="4F81BD"/>
              </a:buClr>
              <a:buSzPct val="85000"/>
            </a:pPr>
            <a:r>
              <a:rPr lang="en-US" sz="4000" b="1" dirty="0">
                <a:solidFill>
                  <a:srgbClr val="CC0066"/>
                </a:solidFill>
                <a:latin typeface="Century Gothic" panose="020B0502020202020204" pitchFamily="34" charset="0"/>
              </a:rPr>
              <a:t>&lt;</a:t>
            </a:r>
            <a:r>
              <a:rPr lang="en-US" sz="4000" b="1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body&gt; </a:t>
            </a:r>
            <a:r>
              <a:rPr lang="en-US" sz="4000" b="1" dirty="0" smtClean="0">
                <a:solidFill>
                  <a:srgbClr val="00B0F0"/>
                </a:solidFill>
                <a:latin typeface="Century Gothic" panose="020B0502020202020204" pitchFamily="34" charset="0"/>
              </a:rPr>
              <a:t>TEXT </a:t>
            </a:r>
            <a:r>
              <a:rPr lang="en-US" sz="4000" b="1" dirty="0">
                <a:solidFill>
                  <a:srgbClr val="00B0F0"/>
                </a:solidFill>
                <a:latin typeface="Century Gothic" panose="020B0502020202020204" pitchFamily="34" charset="0"/>
              </a:rPr>
              <a:t>as CONTENT HERE </a:t>
            </a:r>
            <a:r>
              <a:rPr lang="en-US" sz="4000" b="1" dirty="0" smtClean="0">
                <a:solidFill>
                  <a:srgbClr val="00B0F0"/>
                </a:solidFill>
                <a:latin typeface="Century Gothic" panose="020B0502020202020204" pitchFamily="34" charset="0"/>
              </a:rPr>
              <a:t>… </a:t>
            </a:r>
            <a:r>
              <a:rPr lang="en-US" sz="4000" b="1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&lt;/body</a:t>
            </a:r>
            <a:r>
              <a:rPr lang="en-US" sz="4000" b="1" dirty="0">
                <a:solidFill>
                  <a:srgbClr val="CC0066"/>
                </a:solidFill>
                <a:latin typeface="Century Gothic" panose="020B0502020202020204" pitchFamily="34" charset="0"/>
              </a:rPr>
              <a:t>&gt;</a:t>
            </a:r>
          </a:p>
          <a:p>
            <a:pPr marL="463550">
              <a:spcBef>
                <a:spcPct val="20000"/>
              </a:spcBef>
              <a:buClr>
                <a:srgbClr val="4F81BD"/>
              </a:buClr>
              <a:buSzPct val="85000"/>
            </a:pPr>
            <a:r>
              <a:rPr lang="en-US" sz="4000" b="1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&lt;/html&gt;</a:t>
            </a:r>
            <a:endParaRPr lang="en-US" sz="40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609600" y="422176"/>
            <a:ext cx="10972800" cy="990600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Century Gothic" panose="020B0502020202020204" pitchFamily="34" charset="0"/>
              </a:rPr>
              <a:t>APPLYING </a:t>
            </a:r>
            <a:r>
              <a:rPr lang="en-US" sz="4800" dirty="0" smtClean="0">
                <a:latin typeface="Century Gothic" panose="020B0502020202020204" pitchFamily="34" charset="0"/>
              </a:rPr>
              <a:t>CSS selector : </a:t>
            </a:r>
            <a:r>
              <a:rPr lang="en-US" sz="4800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INTERNAL CSS</a:t>
            </a:r>
            <a:endParaRPr lang="en-US" sz="4800" dirty="0">
              <a:solidFill>
                <a:srgbClr val="CC0066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91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1775520" y="1484784"/>
            <a:ext cx="4896544" cy="5373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endParaRPr lang="en-MY" dirty="0"/>
          </a:p>
        </p:txBody>
      </p:sp>
      <p:sp>
        <p:nvSpPr>
          <p:cNvPr id="2" name="Rectangle 1"/>
          <p:cNvSpPr/>
          <p:nvPr/>
        </p:nvSpPr>
        <p:spPr>
          <a:xfrm>
            <a:off x="263352" y="2204864"/>
            <a:ext cx="11928648" cy="4696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>
              <a:spcBef>
                <a:spcPct val="20000"/>
              </a:spcBef>
              <a:buClr>
                <a:srgbClr val="4F81BD"/>
              </a:buClr>
              <a:buSzPct val="85000"/>
            </a:pPr>
            <a:r>
              <a:rPr lang="en-US" sz="3600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&lt;html &gt; &lt;head &gt;  </a:t>
            </a:r>
            <a:r>
              <a:rPr lang="en-US" sz="3600" dirty="0">
                <a:solidFill>
                  <a:srgbClr val="CC0066"/>
                </a:solidFill>
                <a:latin typeface="Century Gothic" panose="020B0502020202020204" pitchFamily="34" charset="0"/>
              </a:rPr>
              <a:t>&lt;title&gt; </a:t>
            </a:r>
            <a:r>
              <a:rPr lang="en-US" sz="3600" dirty="0">
                <a:solidFill>
                  <a:srgbClr val="7030A0"/>
                </a:solidFill>
                <a:latin typeface="Century Gothic" panose="020B0502020202020204" pitchFamily="34" charset="0"/>
              </a:rPr>
              <a:t>AI ROBOT</a:t>
            </a:r>
            <a:r>
              <a:rPr lang="en-US" sz="3600" dirty="0">
                <a:solidFill>
                  <a:srgbClr val="CC0066"/>
                </a:solidFill>
                <a:latin typeface="Century Gothic" panose="020B0502020202020204" pitchFamily="34" charset="0"/>
              </a:rPr>
              <a:t>&lt;/title&gt;</a:t>
            </a:r>
          </a:p>
          <a:p>
            <a:pPr marL="463550">
              <a:spcBef>
                <a:spcPct val="20000"/>
              </a:spcBef>
              <a:buClr>
                <a:srgbClr val="4F81BD"/>
              </a:buClr>
              <a:buSzPct val="85000"/>
            </a:pPr>
            <a:r>
              <a:rPr lang="en-US" sz="3600" dirty="0" smtClean="0">
                <a:solidFill>
                  <a:srgbClr val="009900"/>
                </a:solidFill>
                <a:latin typeface="Century Gothic" panose="020B0502020202020204" pitchFamily="34" charset="0"/>
              </a:rPr>
              <a:t>&lt;style&gt;</a:t>
            </a:r>
          </a:p>
          <a:p>
            <a:pPr marL="463550">
              <a:spcBef>
                <a:spcPct val="20000"/>
              </a:spcBef>
              <a:buClr>
                <a:srgbClr val="4F81BD"/>
              </a:buClr>
              <a:buSzPct val="85000"/>
            </a:pPr>
            <a:r>
              <a:rPr lang="en-US" sz="3600" dirty="0" smtClean="0">
                <a:solidFill>
                  <a:srgbClr val="7030A0"/>
                </a:solidFill>
                <a:latin typeface="Century Gothic" panose="020B0502020202020204" pitchFamily="34" charset="0"/>
              </a:rPr>
              <a:t>body</a:t>
            </a:r>
            <a:r>
              <a:rPr lang="en-US" sz="36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 </a:t>
            </a:r>
            <a:r>
              <a:rPr lang="en-US" sz="3600" dirty="0">
                <a:solidFill>
                  <a:prstClr val="black"/>
                </a:solidFill>
                <a:latin typeface="Century Gothic" panose="020B0502020202020204" pitchFamily="34" charset="0"/>
              </a:rPr>
              <a:t>{</a:t>
            </a:r>
            <a:r>
              <a:rPr lang="en-US" sz="3600" dirty="0">
                <a:solidFill>
                  <a:srgbClr val="FF6699"/>
                </a:solidFill>
                <a:latin typeface="Century Gothic" panose="020B0502020202020204" pitchFamily="34" charset="0"/>
              </a:rPr>
              <a:t>background-color:</a:t>
            </a:r>
            <a:r>
              <a:rPr lang="en-US" sz="3600" dirty="0">
                <a:solidFill>
                  <a:prstClr val="black"/>
                </a:solidFill>
                <a:latin typeface="Century Gothic" panose="020B0502020202020204" pitchFamily="34" charset="0"/>
              </a:rPr>
              <a:t> </a:t>
            </a:r>
            <a:r>
              <a:rPr lang="en-US" sz="3600" dirty="0" err="1">
                <a:solidFill>
                  <a:srgbClr val="3399FF"/>
                </a:solidFill>
                <a:latin typeface="Century Gothic" panose="020B0502020202020204" pitchFamily="34" charset="0"/>
              </a:rPr>
              <a:t>whitesmoke</a:t>
            </a:r>
            <a:r>
              <a:rPr lang="en-US" sz="3600" dirty="0">
                <a:solidFill>
                  <a:srgbClr val="3399FF"/>
                </a:solidFill>
                <a:latin typeface="Century Gothic" panose="020B0502020202020204" pitchFamily="34" charset="0"/>
              </a:rPr>
              <a:t>;</a:t>
            </a:r>
            <a:endParaRPr lang="en-US" sz="3600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pPr marL="463550">
              <a:spcBef>
                <a:spcPct val="20000"/>
              </a:spcBef>
              <a:buClr>
                <a:srgbClr val="4F81BD"/>
              </a:buClr>
              <a:buSzPct val="85000"/>
            </a:pPr>
            <a:endParaRPr lang="en-US" sz="3600" dirty="0" smtClean="0">
              <a:solidFill>
                <a:srgbClr val="009900"/>
              </a:solidFill>
              <a:latin typeface="Century Gothic" panose="020B0502020202020204" pitchFamily="34" charset="0"/>
            </a:endParaRPr>
          </a:p>
          <a:p>
            <a:pPr marL="463550">
              <a:spcBef>
                <a:spcPct val="20000"/>
              </a:spcBef>
              <a:buClr>
                <a:srgbClr val="4F81BD"/>
              </a:buClr>
              <a:buSzPct val="85000"/>
            </a:pPr>
            <a:r>
              <a:rPr lang="en-US" sz="3600" dirty="0" smtClean="0">
                <a:solidFill>
                  <a:srgbClr val="009900"/>
                </a:solidFill>
                <a:latin typeface="Century Gothic" panose="020B0502020202020204" pitchFamily="34" charset="0"/>
              </a:rPr>
              <a:t>&lt;/</a:t>
            </a:r>
            <a:r>
              <a:rPr lang="en-US" sz="3600" dirty="0">
                <a:solidFill>
                  <a:srgbClr val="009900"/>
                </a:solidFill>
                <a:latin typeface="Century Gothic" panose="020B0502020202020204" pitchFamily="34" charset="0"/>
              </a:rPr>
              <a:t>style</a:t>
            </a:r>
            <a:r>
              <a:rPr lang="en-US" sz="3600" dirty="0" smtClean="0">
                <a:solidFill>
                  <a:srgbClr val="009900"/>
                </a:solidFill>
                <a:latin typeface="Century Gothic" panose="020B0502020202020204" pitchFamily="34" charset="0"/>
              </a:rPr>
              <a:t>&gt; </a:t>
            </a:r>
            <a:r>
              <a:rPr lang="en-US" sz="3600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&lt;/head &gt; </a:t>
            </a:r>
            <a:endParaRPr lang="en-US" sz="3600" dirty="0">
              <a:solidFill>
                <a:srgbClr val="CC0066"/>
              </a:solidFill>
              <a:latin typeface="Century Gothic" panose="020B0502020202020204" pitchFamily="34" charset="0"/>
            </a:endParaRPr>
          </a:p>
          <a:p>
            <a:pPr marL="463550">
              <a:spcBef>
                <a:spcPct val="20000"/>
              </a:spcBef>
              <a:buClr>
                <a:srgbClr val="4F81BD"/>
              </a:buClr>
              <a:buSzPct val="85000"/>
            </a:pPr>
            <a:r>
              <a:rPr lang="en-US" sz="3600" dirty="0">
                <a:solidFill>
                  <a:srgbClr val="CC0066"/>
                </a:solidFill>
                <a:latin typeface="Century Gothic" panose="020B0502020202020204" pitchFamily="34" charset="0"/>
              </a:rPr>
              <a:t>&lt;</a:t>
            </a:r>
            <a:r>
              <a:rPr lang="en-US" sz="3600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body&gt; </a:t>
            </a:r>
            <a:r>
              <a:rPr lang="en-US" sz="3600" dirty="0" smtClean="0">
                <a:solidFill>
                  <a:srgbClr val="00B0F0"/>
                </a:solidFill>
                <a:latin typeface="Century Gothic" panose="020B0502020202020204" pitchFamily="34" charset="0"/>
              </a:rPr>
              <a:t>TEXT </a:t>
            </a:r>
            <a:r>
              <a:rPr lang="en-US" sz="3600" dirty="0">
                <a:solidFill>
                  <a:srgbClr val="00B0F0"/>
                </a:solidFill>
                <a:latin typeface="Century Gothic" panose="020B0502020202020204" pitchFamily="34" charset="0"/>
              </a:rPr>
              <a:t>as CONTENT HERE </a:t>
            </a:r>
            <a:r>
              <a:rPr lang="en-US" sz="3600" dirty="0" smtClean="0">
                <a:solidFill>
                  <a:srgbClr val="00B0F0"/>
                </a:solidFill>
                <a:latin typeface="Century Gothic" panose="020B0502020202020204" pitchFamily="34" charset="0"/>
              </a:rPr>
              <a:t>… </a:t>
            </a:r>
            <a:r>
              <a:rPr lang="en-US" sz="3600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&lt;/body</a:t>
            </a:r>
            <a:r>
              <a:rPr lang="en-US" sz="3600" dirty="0">
                <a:solidFill>
                  <a:srgbClr val="CC0066"/>
                </a:solidFill>
                <a:latin typeface="Century Gothic" panose="020B0502020202020204" pitchFamily="34" charset="0"/>
              </a:rPr>
              <a:t>&gt;</a:t>
            </a:r>
          </a:p>
          <a:p>
            <a:pPr marL="463550">
              <a:spcBef>
                <a:spcPct val="20000"/>
              </a:spcBef>
              <a:buClr>
                <a:srgbClr val="4F81BD"/>
              </a:buClr>
              <a:buSzPct val="85000"/>
            </a:pPr>
            <a:r>
              <a:rPr lang="en-US" sz="3600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&lt;/html&gt;</a:t>
            </a:r>
            <a:endParaRPr lang="en-US" sz="36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609600" y="476672"/>
            <a:ext cx="10972800" cy="990600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Century Gothic" panose="020B0502020202020204" pitchFamily="34" charset="0"/>
              </a:rPr>
              <a:t>APPLYING </a:t>
            </a:r>
            <a:r>
              <a:rPr lang="en-US" sz="4800" dirty="0" smtClean="0">
                <a:latin typeface="Century Gothic" panose="020B0502020202020204" pitchFamily="34" charset="0"/>
              </a:rPr>
              <a:t>CSS selector : </a:t>
            </a:r>
            <a:r>
              <a:rPr lang="en-US" sz="4800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INTERNAL CSS</a:t>
            </a:r>
            <a:endParaRPr lang="en-US" sz="4800" dirty="0">
              <a:solidFill>
                <a:srgbClr val="CC0066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" y="1404065"/>
            <a:ext cx="10972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latin typeface="Century Gothic" panose="020B0502020202020204" pitchFamily="34" charset="0"/>
              </a:rPr>
              <a:t>Change text </a:t>
            </a:r>
            <a:r>
              <a:rPr lang="en-US" sz="3200" dirty="0" smtClean="0">
                <a:latin typeface="Century Gothic" panose="020B0502020202020204" pitchFamily="34" charset="0"/>
              </a:rPr>
              <a:t>color</a:t>
            </a:r>
            <a:endParaRPr lang="en-US" sz="3200" dirty="0">
              <a:latin typeface="Century Gothic" panose="020B0502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63552" y="4077072"/>
            <a:ext cx="62980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>
              <a:spcBef>
                <a:spcPct val="20000"/>
              </a:spcBef>
              <a:buClr>
                <a:srgbClr val="4F81BD"/>
              </a:buClr>
              <a:buSzPct val="85000"/>
            </a:pPr>
            <a:r>
              <a:rPr lang="en-US" sz="3600" b="1" dirty="0">
                <a:solidFill>
                  <a:srgbClr val="FF6699"/>
                </a:solidFill>
                <a:latin typeface="Century Gothic" panose="020B0502020202020204" pitchFamily="34" charset="0"/>
              </a:rPr>
              <a:t>color: </a:t>
            </a:r>
            <a:r>
              <a:rPr lang="en-US" sz="3600" b="1" dirty="0" err="1" smtClean="0">
                <a:solidFill>
                  <a:srgbClr val="3399FF"/>
                </a:solidFill>
                <a:latin typeface="Century Gothic" panose="020B0502020202020204" pitchFamily="34" charset="0"/>
              </a:rPr>
              <a:t>steelblue</a:t>
            </a:r>
            <a:r>
              <a:rPr lang="en-US" sz="3600" b="1" dirty="0" smtClean="0">
                <a:solidFill>
                  <a:srgbClr val="3399FF"/>
                </a:solidFill>
                <a:latin typeface="Century Gothic" panose="020B0502020202020204" pitchFamily="34" charset="0"/>
              </a:rPr>
              <a:t> </a:t>
            </a:r>
            <a:r>
              <a:rPr lang="en-US" sz="36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}</a:t>
            </a:r>
            <a:endParaRPr lang="en-US" sz="36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57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3352" y="2899736"/>
            <a:ext cx="1192864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>
              <a:spcBef>
                <a:spcPct val="20000"/>
              </a:spcBef>
              <a:buClr>
                <a:srgbClr val="4F81BD"/>
              </a:buClr>
              <a:buSzPct val="85000"/>
            </a:pPr>
            <a:r>
              <a:rPr lang="en-US" sz="2800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&lt;html &gt; &lt;head &gt; </a:t>
            </a:r>
            <a:r>
              <a:rPr lang="en-US" sz="2800" dirty="0">
                <a:solidFill>
                  <a:srgbClr val="CC0066"/>
                </a:solidFill>
                <a:latin typeface="Century Gothic" panose="020B0502020202020204" pitchFamily="34" charset="0"/>
              </a:rPr>
              <a:t>&lt;title&gt; </a:t>
            </a:r>
            <a:r>
              <a:rPr lang="en-US" sz="2800" dirty="0">
                <a:solidFill>
                  <a:srgbClr val="7030A0"/>
                </a:solidFill>
                <a:latin typeface="Century Gothic" panose="020B0502020202020204" pitchFamily="34" charset="0"/>
              </a:rPr>
              <a:t>AI ROBOT</a:t>
            </a:r>
            <a:r>
              <a:rPr lang="en-US" sz="2800" dirty="0">
                <a:solidFill>
                  <a:srgbClr val="CC0066"/>
                </a:solidFill>
                <a:latin typeface="Century Gothic" panose="020B0502020202020204" pitchFamily="34" charset="0"/>
              </a:rPr>
              <a:t>&lt;/title</a:t>
            </a:r>
            <a:r>
              <a:rPr lang="en-US" sz="2800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&gt;</a:t>
            </a:r>
            <a:r>
              <a:rPr lang="en-US" sz="2800" dirty="0" smtClean="0">
                <a:solidFill>
                  <a:srgbClr val="009900"/>
                </a:solidFill>
                <a:latin typeface="Century Gothic" panose="020B0502020202020204" pitchFamily="34" charset="0"/>
              </a:rPr>
              <a:t>&lt;</a:t>
            </a:r>
            <a:r>
              <a:rPr lang="en-US" sz="2800" dirty="0">
                <a:solidFill>
                  <a:srgbClr val="009900"/>
                </a:solidFill>
                <a:latin typeface="Century Gothic" panose="020B0502020202020204" pitchFamily="34" charset="0"/>
              </a:rPr>
              <a:t>style&gt;</a:t>
            </a:r>
          </a:p>
          <a:p>
            <a:pPr marL="463550">
              <a:spcBef>
                <a:spcPct val="20000"/>
              </a:spcBef>
              <a:buClr>
                <a:srgbClr val="4F81BD"/>
              </a:buClr>
              <a:buSzPct val="85000"/>
            </a:pPr>
            <a:r>
              <a:rPr lang="en-US" sz="2800" dirty="0">
                <a:solidFill>
                  <a:srgbClr val="7030A0"/>
                </a:solidFill>
                <a:latin typeface="Century Gothic" panose="020B0502020202020204" pitchFamily="34" charset="0"/>
              </a:rPr>
              <a:t>body</a:t>
            </a:r>
            <a:r>
              <a:rPr lang="en-US" sz="2800" dirty="0">
                <a:solidFill>
                  <a:prstClr val="black"/>
                </a:solidFill>
                <a:latin typeface="Century Gothic" panose="020B0502020202020204" pitchFamily="34" charset="0"/>
              </a:rPr>
              <a:t> {</a:t>
            </a:r>
            <a:r>
              <a:rPr lang="en-US" sz="2800" dirty="0">
                <a:solidFill>
                  <a:srgbClr val="FF6699"/>
                </a:solidFill>
                <a:latin typeface="Century Gothic" panose="020B0502020202020204" pitchFamily="34" charset="0"/>
              </a:rPr>
              <a:t>background-color:</a:t>
            </a:r>
            <a:r>
              <a:rPr lang="en-US" sz="2800" dirty="0">
                <a:solidFill>
                  <a:prstClr val="black"/>
                </a:solidFill>
                <a:latin typeface="Century Gothic" panose="020B0502020202020204" pitchFamily="34" charset="0"/>
              </a:rPr>
              <a:t> </a:t>
            </a:r>
            <a:r>
              <a:rPr lang="en-US" sz="2800" dirty="0" err="1" smtClean="0">
                <a:solidFill>
                  <a:srgbClr val="3399FF"/>
                </a:solidFill>
                <a:latin typeface="Century Gothic" panose="020B0502020202020204" pitchFamily="34" charset="0"/>
              </a:rPr>
              <a:t>whitesmoke</a:t>
            </a:r>
            <a:r>
              <a:rPr lang="en-US" sz="2800" dirty="0" smtClean="0">
                <a:solidFill>
                  <a:srgbClr val="3399FF"/>
                </a:solidFill>
                <a:latin typeface="Century Gothic" panose="020B0502020202020204" pitchFamily="34" charset="0"/>
              </a:rPr>
              <a:t>; </a:t>
            </a:r>
            <a:r>
              <a:rPr lang="en-US" sz="2800" dirty="0">
                <a:solidFill>
                  <a:srgbClr val="FF6699"/>
                </a:solidFill>
                <a:latin typeface="Century Gothic" panose="020B0502020202020204" pitchFamily="34" charset="0"/>
              </a:rPr>
              <a:t>color: </a:t>
            </a:r>
            <a:r>
              <a:rPr lang="en-US" sz="2800" dirty="0" err="1" smtClean="0">
                <a:solidFill>
                  <a:srgbClr val="3399FF"/>
                </a:solidFill>
                <a:latin typeface="Century Gothic" panose="020B0502020202020204" pitchFamily="34" charset="0"/>
              </a:rPr>
              <a:t>steelblue</a:t>
            </a:r>
            <a:r>
              <a:rPr lang="en-US" sz="2800" dirty="0" smtClean="0">
                <a:solidFill>
                  <a:srgbClr val="3399FF"/>
                </a:solidFill>
                <a:latin typeface="Century Gothic" panose="020B0502020202020204" pitchFamily="34" charset="0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Century Gothic" panose="020B0502020202020204" pitchFamily="34" charset="0"/>
              </a:rPr>
              <a:t>}</a:t>
            </a:r>
          </a:p>
          <a:p>
            <a:pPr marL="463550">
              <a:spcBef>
                <a:spcPct val="20000"/>
              </a:spcBef>
              <a:buClr>
                <a:srgbClr val="4F81BD"/>
              </a:buClr>
              <a:buSzPct val="85000"/>
            </a:pPr>
            <a:endParaRPr lang="en-US" sz="2800" dirty="0">
              <a:solidFill>
                <a:prstClr val="black"/>
              </a:solidFill>
              <a:latin typeface="Century Gothic" panose="020B0502020202020204" pitchFamily="34" charset="0"/>
            </a:endParaRPr>
          </a:p>
          <a:p>
            <a:pPr marL="463550">
              <a:spcBef>
                <a:spcPct val="20000"/>
              </a:spcBef>
              <a:buClr>
                <a:srgbClr val="4F81BD"/>
              </a:buClr>
              <a:buSzPct val="85000"/>
            </a:pPr>
            <a:r>
              <a:rPr lang="en-US" sz="2800" dirty="0" smtClean="0">
                <a:solidFill>
                  <a:srgbClr val="009900"/>
                </a:solidFill>
                <a:latin typeface="Century Gothic" panose="020B0502020202020204" pitchFamily="34" charset="0"/>
              </a:rPr>
              <a:t>&lt;/</a:t>
            </a:r>
            <a:r>
              <a:rPr lang="en-US" sz="2800" dirty="0">
                <a:solidFill>
                  <a:srgbClr val="009900"/>
                </a:solidFill>
                <a:latin typeface="Century Gothic" panose="020B0502020202020204" pitchFamily="34" charset="0"/>
              </a:rPr>
              <a:t>style</a:t>
            </a:r>
            <a:r>
              <a:rPr lang="en-US" sz="2800" dirty="0" smtClean="0">
                <a:solidFill>
                  <a:srgbClr val="009900"/>
                </a:solidFill>
                <a:latin typeface="Century Gothic" panose="020B0502020202020204" pitchFamily="34" charset="0"/>
              </a:rPr>
              <a:t>&gt; </a:t>
            </a:r>
            <a:r>
              <a:rPr lang="en-US" sz="2800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&lt;/head &gt; </a:t>
            </a:r>
          </a:p>
          <a:p>
            <a:pPr marL="463550">
              <a:spcBef>
                <a:spcPct val="20000"/>
              </a:spcBef>
              <a:buClr>
                <a:srgbClr val="4F81BD"/>
              </a:buClr>
              <a:buSzPct val="85000"/>
            </a:pPr>
            <a:r>
              <a:rPr lang="en-US" sz="2800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&lt;body&gt; </a:t>
            </a:r>
            <a:r>
              <a:rPr lang="en-US" sz="2800" dirty="0" smtClean="0">
                <a:solidFill>
                  <a:srgbClr val="00B0F0"/>
                </a:solidFill>
                <a:latin typeface="Century Gothic" panose="020B0502020202020204" pitchFamily="34" charset="0"/>
              </a:rPr>
              <a:t>TEXT </a:t>
            </a:r>
            <a:r>
              <a:rPr lang="en-US" sz="2800" dirty="0">
                <a:solidFill>
                  <a:srgbClr val="00B0F0"/>
                </a:solidFill>
                <a:latin typeface="Century Gothic" panose="020B0502020202020204" pitchFamily="34" charset="0"/>
              </a:rPr>
              <a:t>as CONTENT HERE </a:t>
            </a:r>
            <a:r>
              <a:rPr lang="en-US" sz="2800" dirty="0" smtClean="0">
                <a:solidFill>
                  <a:srgbClr val="00B0F0"/>
                </a:solidFill>
                <a:latin typeface="Century Gothic" panose="020B0502020202020204" pitchFamily="34" charset="0"/>
              </a:rPr>
              <a:t>… </a:t>
            </a:r>
            <a:r>
              <a:rPr lang="en-US" sz="2800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&lt;/body</a:t>
            </a:r>
            <a:r>
              <a:rPr lang="en-US" sz="2800" dirty="0">
                <a:solidFill>
                  <a:srgbClr val="CC0066"/>
                </a:solidFill>
                <a:latin typeface="Century Gothic" panose="020B0502020202020204" pitchFamily="34" charset="0"/>
              </a:rPr>
              <a:t>&gt;</a:t>
            </a:r>
          </a:p>
          <a:p>
            <a:pPr marL="463550">
              <a:spcBef>
                <a:spcPct val="20000"/>
              </a:spcBef>
              <a:buClr>
                <a:srgbClr val="4F81BD"/>
              </a:buClr>
              <a:buSzPct val="85000"/>
            </a:pPr>
            <a:r>
              <a:rPr lang="en-US" sz="2800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&lt;/html&gt;</a:t>
            </a:r>
            <a:endParaRPr lang="en-US" sz="28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609600" y="476672"/>
            <a:ext cx="10972800" cy="990600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Century Gothic" panose="020B0502020202020204" pitchFamily="34" charset="0"/>
              </a:rPr>
              <a:t>APPLYING </a:t>
            </a:r>
            <a:r>
              <a:rPr lang="en-US" sz="4800" dirty="0" smtClean="0">
                <a:latin typeface="Century Gothic" panose="020B0502020202020204" pitchFamily="34" charset="0"/>
              </a:rPr>
              <a:t>CSS selector : </a:t>
            </a:r>
            <a:r>
              <a:rPr lang="en-US" sz="4800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INTERNAL CSS</a:t>
            </a:r>
            <a:endParaRPr lang="en-US" sz="4800" dirty="0">
              <a:solidFill>
                <a:srgbClr val="CC0066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" y="1404065"/>
            <a:ext cx="10972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latin typeface="Century Gothic" panose="020B0502020202020204" pitchFamily="34" charset="0"/>
              </a:rPr>
              <a:t>Change </a:t>
            </a:r>
            <a:r>
              <a:rPr lang="en-US" sz="3200" b="1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font face </a:t>
            </a:r>
            <a:r>
              <a:rPr lang="en-US" sz="3200" dirty="0" smtClean="0">
                <a:latin typeface="Century Gothic" panose="020B0502020202020204" pitchFamily="34" charset="0"/>
              </a:rPr>
              <a:t>and </a:t>
            </a:r>
            <a:r>
              <a:rPr lang="en-US" sz="3200" b="1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alignment</a:t>
            </a:r>
            <a:r>
              <a:rPr lang="en-US" sz="3200" dirty="0" smtClean="0">
                <a:latin typeface="Century Gothic" panose="020B0502020202020204" pitchFamily="34" charset="0"/>
              </a:rPr>
              <a:t> for </a:t>
            </a:r>
            <a:r>
              <a:rPr lang="en-US" sz="3200" b="1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&lt;h1&gt;</a:t>
            </a:r>
            <a:endParaRPr lang="en-US" sz="3200" dirty="0">
              <a:latin typeface="Century Gothic" panose="020B0502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1548" y="3879004"/>
            <a:ext cx="114134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>
              <a:spcBef>
                <a:spcPct val="20000"/>
              </a:spcBef>
              <a:buClr>
                <a:srgbClr val="4F81BD"/>
              </a:buClr>
              <a:buSzPct val="85000"/>
            </a:pPr>
            <a:r>
              <a:rPr lang="en-US" sz="3200" b="1" dirty="0" smtClean="0">
                <a:solidFill>
                  <a:srgbClr val="7030A0"/>
                </a:solidFill>
                <a:latin typeface="Century Gothic" panose="020B0502020202020204" pitchFamily="34" charset="0"/>
              </a:rPr>
              <a:t>h1</a:t>
            </a:r>
            <a:r>
              <a:rPr lang="en-US" sz="3200" b="1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 {</a:t>
            </a:r>
            <a:r>
              <a:rPr lang="en-US" sz="3200" b="1" dirty="0" smtClean="0">
                <a:solidFill>
                  <a:srgbClr val="FF6699"/>
                </a:solidFill>
                <a:latin typeface="Century Gothic" panose="020B0502020202020204" pitchFamily="34" charset="0"/>
              </a:rPr>
              <a:t>font-family:</a:t>
            </a:r>
            <a:r>
              <a:rPr lang="en-US" sz="3200" b="1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 </a:t>
            </a:r>
            <a:r>
              <a:rPr lang="en-US" sz="3200" b="1" dirty="0" smtClean="0">
                <a:solidFill>
                  <a:srgbClr val="3399FF"/>
                </a:solidFill>
                <a:latin typeface="Century Gothic" panose="020B0502020202020204" pitchFamily="34" charset="0"/>
              </a:rPr>
              <a:t>century gothic; </a:t>
            </a:r>
            <a:r>
              <a:rPr lang="en-US" sz="3200" b="1" dirty="0" smtClean="0">
                <a:solidFill>
                  <a:srgbClr val="FF6699"/>
                </a:solidFill>
                <a:latin typeface="Century Gothic" panose="020B0502020202020204" pitchFamily="34" charset="0"/>
              </a:rPr>
              <a:t>text-align:</a:t>
            </a:r>
            <a:r>
              <a:rPr lang="en-US" sz="3200" b="1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 </a:t>
            </a:r>
            <a:r>
              <a:rPr lang="en-US" sz="3200" b="1" dirty="0" smtClean="0">
                <a:solidFill>
                  <a:srgbClr val="3399FF"/>
                </a:solidFill>
                <a:latin typeface="Century Gothic" panose="020B0502020202020204" pitchFamily="34" charset="0"/>
              </a:rPr>
              <a:t>center </a:t>
            </a:r>
            <a:r>
              <a:rPr lang="en-US" sz="3200" b="1" dirty="0">
                <a:solidFill>
                  <a:prstClr val="black"/>
                </a:solidFill>
                <a:latin typeface="Century Gothic" panose="020B0502020202020204" pitchFamily="34" charset="0"/>
              </a:rPr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16023" y="1804143"/>
            <a:ext cx="154080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00B050"/>
                </a:solidFill>
                <a:latin typeface="Consolas" panose="020B0609020204030204" pitchFamily="49" charset="0"/>
              </a:rPr>
              <a:t>center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894642" y="1821963"/>
            <a:ext cx="33489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century gothic</a:t>
            </a:r>
          </a:p>
        </p:txBody>
      </p:sp>
    </p:spTree>
    <p:extLst>
      <p:ext uri="{BB962C8B-B14F-4D97-AF65-F5344CB8AC3E}">
        <p14:creationId xmlns:p14="http://schemas.microsoft.com/office/powerpoint/2010/main" val="1223508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9405" y="2079772"/>
            <a:ext cx="11928648" cy="46597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>
              <a:spcBef>
                <a:spcPct val="20000"/>
              </a:spcBef>
              <a:buClr>
                <a:srgbClr val="4F81BD"/>
              </a:buClr>
              <a:buSzPct val="85000"/>
            </a:pPr>
            <a:r>
              <a:rPr lang="en-US" sz="2800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&lt;html &gt; &lt;head &gt; </a:t>
            </a:r>
            <a:r>
              <a:rPr lang="en-US" sz="2800" dirty="0">
                <a:solidFill>
                  <a:srgbClr val="CC0066"/>
                </a:solidFill>
                <a:latin typeface="Century Gothic" panose="020B0502020202020204" pitchFamily="34" charset="0"/>
              </a:rPr>
              <a:t>&lt;title&gt; </a:t>
            </a:r>
            <a:r>
              <a:rPr lang="en-US" sz="2800" dirty="0">
                <a:solidFill>
                  <a:srgbClr val="7030A0"/>
                </a:solidFill>
                <a:latin typeface="Century Gothic" panose="020B0502020202020204" pitchFamily="34" charset="0"/>
              </a:rPr>
              <a:t>AI ROBOT</a:t>
            </a:r>
            <a:r>
              <a:rPr lang="en-US" sz="2800" dirty="0">
                <a:solidFill>
                  <a:srgbClr val="CC0066"/>
                </a:solidFill>
                <a:latin typeface="Century Gothic" panose="020B0502020202020204" pitchFamily="34" charset="0"/>
              </a:rPr>
              <a:t>&lt;/title</a:t>
            </a:r>
            <a:r>
              <a:rPr lang="en-US" sz="2800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&gt;</a:t>
            </a:r>
            <a:r>
              <a:rPr lang="en-US" sz="2800" dirty="0" smtClean="0">
                <a:solidFill>
                  <a:srgbClr val="009900"/>
                </a:solidFill>
                <a:latin typeface="Century Gothic" panose="020B0502020202020204" pitchFamily="34" charset="0"/>
              </a:rPr>
              <a:t>&lt;</a:t>
            </a:r>
            <a:r>
              <a:rPr lang="en-US" sz="2800" dirty="0">
                <a:solidFill>
                  <a:srgbClr val="009900"/>
                </a:solidFill>
                <a:latin typeface="Century Gothic" panose="020B0502020202020204" pitchFamily="34" charset="0"/>
              </a:rPr>
              <a:t>style&gt;</a:t>
            </a:r>
          </a:p>
          <a:p>
            <a:pPr marL="463550">
              <a:spcBef>
                <a:spcPct val="20000"/>
              </a:spcBef>
              <a:buClr>
                <a:srgbClr val="4F81BD"/>
              </a:buClr>
              <a:buSzPct val="85000"/>
            </a:pPr>
            <a:r>
              <a:rPr lang="en-US" sz="2800" dirty="0">
                <a:solidFill>
                  <a:srgbClr val="7030A0"/>
                </a:solidFill>
                <a:latin typeface="Century Gothic" panose="020B0502020202020204" pitchFamily="34" charset="0"/>
              </a:rPr>
              <a:t>body</a:t>
            </a:r>
            <a:r>
              <a:rPr lang="en-US" sz="2800" dirty="0">
                <a:solidFill>
                  <a:prstClr val="black"/>
                </a:solidFill>
                <a:latin typeface="Century Gothic" panose="020B0502020202020204" pitchFamily="34" charset="0"/>
              </a:rPr>
              <a:t> {</a:t>
            </a:r>
            <a:r>
              <a:rPr lang="en-US" sz="2800" dirty="0">
                <a:solidFill>
                  <a:srgbClr val="FF6699"/>
                </a:solidFill>
                <a:latin typeface="Century Gothic" panose="020B0502020202020204" pitchFamily="34" charset="0"/>
              </a:rPr>
              <a:t>background-color:</a:t>
            </a:r>
            <a:r>
              <a:rPr lang="en-US" sz="2800" dirty="0">
                <a:solidFill>
                  <a:prstClr val="black"/>
                </a:solidFill>
                <a:latin typeface="Century Gothic" panose="020B0502020202020204" pitchFamily="34" charset="0"/>
              </a:rPr>
              <a:t> </a:t>
            </a:r>
            <a:r>
              <a:rPr lang="en-US" sz="2800" dirty="0" err="1" smtClean="0">
                <a:solidFill>
                  <a:srgbClr val="3399FF"/>
                </a:solidFill>
                <a:latin typeface="Century Gothic" panose="020B0502020202020204" pitchFamily="34" charset="0"/>
              </a:rPr>
              <a:t>smokepink</a:t>
            </a:r>
            <a:r>
              <a:rPr lang="en-US" sz="2800" dirty="0" smtClean="0">
                <a:solidFill>
                  <a:srgbClr val="3399FF"/>
                </a:solidFill>
                <a:latin typeface="Century Gothic" panose="020B0502020202020204" pitchFamily="34" charset="0"/>
              </a:rPr>
              <a:t>; </a:t>
            </a:r>
            <a:r>
              <a:rPr lang="en-US" sz="2800" dirty="0">
                <a:solidFill>
                  <a:srgbClr val="FF6699"/>
                </a:solidFill>
                <a:latin typeface="Century Gothic" panose="020B0502020202020204" pitchFamily="34" charset="0"/>
              </a:rPr>
              <a:t>color: </a:t>
            </a:r>
            <a:r>
              <a:rPr lang="en-US" sz="2800" dirty="0" err="1" smtClean="0">
                <a:solidFill>
                  <a:srgbClr val="3399FF"/>
                </a:solidFill>
                <a:latin typeface="Century Gothic" panose="020B0502020202020204" pitchFamily="34" charset="0"/>
              </a:rPr>
              <a:t>steelblue</a:t>
            </a:r>
            <a:r>
              <a:rPr lang="en-US" sz="2800" dirty="0" smtClean="0">
                <a:solidFill>
                  <a:srgbClr val="3399FF"/>
                </a:solidFill>
                <a:latin typeface="Century Gothic" panose="020B0502020202020204" pitchFamily="34" charset="0"/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}</a:t>
            </a:r>
          </a:p>
          <a:p>
            <a:pPr marL="463550" lvl="0">
              <a:spcBef>
                <a:spcPct val="20000"/>
              </a:spcBef>
              <a:buClr>
                <a:srgbClr val="4F81BD"/>
              </a:buClr>
              <a:buSzPct val="85000"/>
            </a:pPr>
            <a:r>
              <a:rPr lang="en-US" sz="2800" dirty="0">
                <a:solidFill>
                  <a:srgbClr val="7030A0"/>
                </a:solidFill>
                <a:latin typeface="Century Gothic" panose="020B0502020202020204" pitchFamily="34" charset="0"/>
              </a:rPr>
              <a:t>h1</a:t>
            </a:r>
            <a:r>
              <a:rPr lang="en-US" sz="2800" dirty="0">
                <a:solidFill>
                  <a:prstClr val="black"/>
                </a:solidFill>
                <a:latin typeface="Century Gothic" panose="020B0502020202020204" pitchFamily="34" charset="0"/>
              </a:rPr>
              <a:t> {</a:t>
            </a:r>
            <a:r>
              <a:rPr lang="en-US" sz="2800" dirty="0">
                <a:solidFill>
                  <a:srgbClr val="FF6699"/>
                </a:solidFill>
                <a:latin typeface="Century Gothic" panose="020B0502020202020204" pitchFamily="34" charset="0"/>
              </a:rPr>
              <a:t>font-family:</a:t>
            </a:r>
            <a:r>
              <a:rPr lang="en-US" sz="2800" dirty="0">
                <a:solidFill>
                  <a:prstClr val="black"/>
                </a:solidFill>
                <a:latin typeface="Century Gothic" panose="020B0502020202020204" pitchFamily="34" charset="0"/>
              </a:rPr>
              <a:t> </a:t>
            </a:r>
            <a:r>
              <a:rPr lang="en-US" sz="2800" dirty="0">
                <a:solidFill>
                  <a:srgbClr val="3399FF"/>
                </a:solidFill>
                <a:latin typeface="Century Gothic" panose="020B0502020202020204" pitchFamily="34" charset="0"/>
              </a:rPr>
              <a:t>century gothic; </a:t>
            </a:r>
            <a:r>
              <a:rPr lang="en-US" sz="2800" dirty="0">
                <a:solidFill>
                  <a:srgbClr val="FF6699"/>
                </a:solidFill>
                <a:latin typeface="Century Gothic" panose="020B0502020202020204" pitchFamily="34" charset="0"/>
              </a:rPr>
              <a:t>text-align:</a:t>
            </a:r>
            <a:r>
              <a:rPr lang="en-US" sz="2800" dirty="0">
                <a:solidFill>
                  <a:prstClr val="black"/>
                </a:solidFill>
                <a:latin typeface="Century Gothic" panose="020B0502020202020204" pitchFamily="34" charset="0"/>
              </a:rPr>
              <a:t> </a:t>
            </a:r>
            <a:r>
              <a:rPr lang="en-US" sz="2800" dirty="0">
                <a:solidFill>
                  <a:srgbClr val="3399FF"/>
                </a:solidFill>
                <a:latin typeface="Century Gothic" panose="020B0502020202020204" pitchFamily="34" charset="0"/>
              </a:rPr>
              <a:t>center </a:t>
            </a:r>
            <a:r>
              <a:rPr lang="en-US" sz="2800" dirty="0">
                <a:solidFill>
                  <a:prstClr val="black"/>
                </a:solidFill>
                <a:latin typeface="Century Gothic" panose="020B0502020202020204" pitchFamily="34" charset="0"/>
              </a:rPr>
              <a:t>}</a:t>
            </a:r>
          </a:p>
          <a:p>
            <a:pPr marL="463550">
              <a:spcBef>
                <a:spcPct val="20000"/>
              </a:spcBef>
              <a:buClr>
                <a:srgbClr val="4F81BD"/>
              </a:buClr>
              <a:buSzPct val="85000"/>
            </a:pPr>
            <a:r>
              <a:rPr lang="en-US" sz="2800" dirty="0" smtClean="0">
                <a:solidFill>
                  <a:srgbClr val="009900"/>
                </a:solidFill>
                <a:latin typeface="Century Gothic" panose="020B0502020202020204" pitchFamily="34" charset="0"/>
              </a:rPr>
              <a:t>&lt;/</a:t>
            </a:r>
            <a:r>
              <a:rPr lang="en-US" sz="2800" dirty="0">
                <a:solidFill>
                  <a:srgbClr val="009900"/>
                </a:solidFill>
                <a:latin typeface="Century Gothic" panose="020B0502020202020204" pitchFamily="34" charset="0"/>
              </a:rPr>
              <a:t>style</a:t>
            </a:r>
            <a:r>
              <a:rPr lang="en-US" sz="2800" dirty="0" smtClean="0">
                <a:solidFill>
                  <a:srgbClr val="009900"/>
                </a:solidFill>
                <a:latin typeface="Century Gothic" panose="020B0502020202020204" pitchFamily="34" charset="0"/>
              </a:rPr>
              <a:t>&gt; </a:t>
            </a:r>
            <a:r>
              <a:rPr lang="en-US" sz="2800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&lt;head &gt; &lt;body&gt;</a:t>
            </a:r>
          </a:p>
          <a:p>
            <a:pPr marL="463550">
              <a:spcBef>
                <a:spcPct val="20000"/>
              </a:spcBef>
              <a:buClr>
                <a:srgbClr val="4F81BD"/>
              </a:buClr>
              <a:buSzPct val="85000"/>
            </a:pPr>
            <a:endParaRPr lang="en-US" sz="2800" dirty="0">
              <a:solidFill>
                <a:srgbClr val="CC0066"/>
              </a:solidFill>
              <a:latin typeface="Century Gothic" panose="020B0502020202020204" pitchFamily="34" charset="0"/>
            </a:endParaRPr>
          </a:p>
          <a:p>
            <a:pPr marL="463550">
              <a:spcBef>
                <a:spcPct val="20000"/>
              </a:spcBef>
              <a:buClr>
                <a:srgbClr val="4F81BD"/>
              </a:buClr>
              <a:buSzPct val="85000"/>
            </a:pPr>
            <a:endParaRPr lang="en-US" sz="2800" dirty="0" smtClean="0">
              <a:solidFill>
                <a:srgbClr val="CC0066"/>
              </a:solidFill>
              <a:latin typeface="Century Gothic" panose="020B0502020202020204" pitchFamily="34" charset="0"/>
            </a:endParaRPr>
          </a:p>
          <a:p>
            <a:pPr marL="463550">
              <a:spcBef>
                <a:spcPct val="20000"/>
              </a:spcBef>
              <a:buClr>
                <a:srgbClr val="4F81BD"/>
              </a:buClr>
              <a:buSzPct val="85000"/>
            </a:pPr>
            <a:endParaRPr lang="en-US" sz="2800" dirty="0" smtClean="0">
              <a:solidFill>
                <a:srgbClr val="CC0066"/>
              </a:solidFill>
              <a:latin typeface="Century Gothic" panose="020B0502020202020204" pitchFamily="34" charset="0"/>
            </a:endParaRPr>
          </a:p>
          <a:p>
            <a:pPr marL="463550">
              <a:spcBef>
                <a:spcPct val="20000"/>
              </a:spcBef>
              <a:buClr>
                <a:srgbClr val="4F81BD"/>
              </a:buClr>
              <a:buSzPct val="85000"/>
            </a:pPr>
            <a:endParaRPr lang="en-US" sz="2800" dirty="0" smtClean="0">
              <a:solidFill>
                <a:srgbClr val="CC0066"/>
              </a:solidFill>
              <a:latin typeface="Century Gothic" panose="020B0502020202020204" pitchFamily="34" charset="0"/>
            </a:endParaRPr>
          </a:p>
          <a:p>
            <a:pPr marL="463550">
              <a:spcBef>
                <a:spcPct val="20000"/>
              </a:spcBef>
              <a:buClr>
                <a:srgbClr val="4F81BD"/>
              </a:buClr>
              <a:buSzPct val="85000"/>
            </a:pPr>
            <a:r>
              <a:rPr lang="en-US" sz="2800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&lt;/</a:t>
            </a:r>
            <a:r>
              <a:rPr lang="en-US" sz="2800" dirty="0">
                <a:solidFill>
                  <a:srgbClr val="CC0066"/>
                </a:solidFill>
                <a:latin typeface="Century Gothic" panose="020B0502020202020204" pitchFamily="34" charset="0"/>
              </a:rPr>
              <a:t>body</a:t>
            </a:r>
            <a:r>
              <a:rPr lang="en-US" sz="2800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&gt; &lt;/html&gt;</a:t>
            </a:r>
            <a:endParaRPr lang="en-US" sz="28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609600" y="476672"/>
            <a:ext cx="10972800" cy="990600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Century Gothic" panose="020B0502020202020204" pitchFamily="34" charset="0"/>
              </a:rPr>
              <a:t>APPLYING </a:t>
            </a:r>
            <a:r>
              <a:rPr lang="en-US" sz="4800" dirty="0" smtClean="0">
                <a:latin typeface="Century Gothic" panose="020B0502020202020204" pitchFamily="34" charset="0"/>
              </a:rPr>
              <a:t>CSS selector : </a:t>
            </a:r>
            <a:r>
              <a:rPr lang="en-US" sz="4800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INTERNAL CSS</a:t>
            </a:r>
            <a:endParaRPr lang="en-US" sz="4800" dirty="0">
              <a:solidFill>
                <a:srgbClr val="CC0066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" y="1404065"/>
            <a:ext cx="10972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latin typeface="Century Gothic" panose="020B0502020202020204" pitchFamily="34" charset="0"/>
              </a:rPr>
              <a:t>For </a:t>
            </a:r>
            <a:r>
              <a:rPr lang="en-US" sz="3200" b="1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&lt;h2&gt;, </a:t>
            </a:r>
            <a:r>
              <a:rPr lang="en-US" sz="3200" dirty="0" smtClean="0">
                <a:latin typeface="Century Gothic" panose="020B0502020202020204" pitchFamily="34" charset="0"/>
              </a:rPr>
              <a:t>change from </a:t>
            </a:r>
            <a:r>
              <a:rPr lang="en-US" sz="3200" u="sng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Inline CSS </a:t>
            </a:r>
            <a:r>
              <a:rPr lang="en-US" sz="3200" dirty="0" smtClean="0">
                <a:latin typeface="Century Gothic" panose="020B0502020202020204" pitchFamily="34" charset="0"/>
              </a:rPr>
              <a:t>to </a:t>
            </a:r>
            <a:r>
              <a:rPr lang="en-US" sz="3200" u="sng" dirty="0">
                <a:solidFill>
                  <a:srgbClr val="0070C0"/>
                </a:solidFill>
                <a:latin typeface="Century Gothic" panose="020B0502020202020204" pitchFamily="34" charset="0"/>
              </a:rPr>
              <a:t>I</a:t>
            </a:r>
            <a:r>
              <a:rPr lang="en-US" sz="3200" u="sng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nternal CSS</a:t>
            </a:r>
            <a:endParaRPr lang="en-US" sz="3200" u="sng" dirty="0">
              <a:solidFill>
                <a:srgbClr val="0070C0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03109" y="4409640"/>
            <a:ext cx="1116124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en-MY" sz="3000" dirty="0" smtClean="0">
                <a:solidFill>
                  <a:srgbClr val="CC0066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&lt;h2 </a:t>
            </a:r>
            <a:r>
              <a:rPr lang="en-MY" sz="3000" dirty="0" smtClean="0">
                <a:solidFill>
                  <a:srgbClr val="00990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style</a:t>
            </a:r>
            <a:r>
              <a:rPr lang="en-MY" sz="3000" dirty="0" smtClean="0">
                <a:latin typeface="Century Gothic" panose="020B0502020202020204" pitchFamily="34" charset="0"/>
                <a:cs typeface="Courier New" panose="02070309020205020404" pitchFamily="49" charset="0"/>
              </a:rPr>
              <a:t>= </a:t>
            </a:r>
            <a:r>
              <a:rPr lang="en-MY" sz="3000" dirty="0">
                <a:solidFill>
                  <a:srgbClr val="7030A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“</a:t>
            </a:r>
            <a:r>
              <a:rPr lang="en-MY" sz="3000" dirty="0" err="1" smtClean="0">
                <a:solidFill>
                  <a:srgbClr val="7030A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color:teal</a:t>
            </a:r>
            <a:r>
              <a:rPr lang="en-MY" sz="3000" dirty="0" smtClean="0">
                <a:solidFill>
                  <a:srgbClr val="7030A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; </a:t>
            </a:r>
            <a:r>
              <a:rPr lang="en-MY" sz="3000" dirty="0" err="1" smtClean="0">
                <a:solidFill>
                  <a:srgbClr val="7030A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background-color:lavender</a:t>
            </a:r>
            <a:r>
              <a:rPr lang="en-MY" sz="3000" dirty="0">
                <a:solidFill>
                  <a:srgbClr val="7030A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; text-align: </a:t>
            </a:r>
            <a:r>
              <a:rPr lang="en-MY" sz="3000" dirty="0" err="1">
                <a:solidFill>
                  <a:srgbClr val="7030A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center</a:t>
            </a:r>
            <a:r>
              <a:rPr lang="en-MY" sz="3000" dirty="0">
                <a:solidFill>
                  <a:srgbClr val="7030A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 </a:t>
            </a:r>
            <a:r>
              <a:rPr lang="en-MY" sz="3000" dirty="0" smtClean="0">
                <a:solidFill>
                  <a:srgbClr val="7030A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”&gt; </a:t>
            </a:r>
            <a:r>
              <a:rPr lang="en-US" sz="3000" dirty="0">
                <a:solidFill>
                  <a:srgbClr val="0070C0"/>
                </a:solidFill>
                <a:latin typeface="Century Gothic" panose="020B0502020202020204" pitchFamily="34" charset="0"/>
              </a:rPr>
              <a:t>Sophia | Research and Custom Character </a:t>
            </a:r>
            <a:r>
              <a:rPr lang="en-US" sz="3000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Robot </a:t>
            </a:r>
            <a:r>
              <a:rPr lang="en-MY" sz="3000" dirty="0" smtClean="0">
                <a:solidFill>
                  <a:srgbClr val="CC0066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&lt;/</a:t>
            </a:r>
            <a:r>
              <a:rPr lang="en-MY" sz="3000" dirty="0">
                <a:solidFill>
                  <a:srgbClr val="CC0066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h2</a:t>
            </a:r>
            <a:r>
              <a:rPr lang="en-MY" sz="3000" dirty="0" smtClean="0">
                <a:solidFill>
                  <a:srgbClr val="CC0066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&gt;</a:t>
            </a:r>
            <a:endParaRPr lang="en-MY" sz="3000" dirty="0">
              <a:solidFill>
                <a:srgbClr val="CC0066"/>
              </a:solidFill>
              <a:latin typeface="Century Gothic" panose="020B050202020202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641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9336" y="116632"/>
            <a:ext cx="11881320" cy="504056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EXAMPLE INLINE CSS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19336" y="764704"/>
            <a:ext cx="11809312" cy="11811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dirty="0" smtClean="0">
                <a:latin typeface="Century Gothic" panose="020B0502020202020204" pitchFamily="34" charset="0"/>
              </a:rPr>
              <a:t>&lt;p style=“</a:t>
            </a:r>
            <a:r>
              <a:rPr lang="en-US" sz="3600" dirty="0" err="1" smtClean="0">
                <a:latin typeface="Century Gothic" panose="020B0502020202020204" pitchFamily="34" charset="0"/>
              </a:rPr>
              <a:t>color:green</a:t>
            </a:r>
            <a:r>
              <a:rPr lang="en-US" sz="3600" dirty="0" smtClean="0">
                <a:latin typeface="Century Gothic" panose="020B0502020202020204" pitchFamily="34" charset="0"/>
              </a:rPr>
              <a:t>; </a:t>
            </a:r>
            <a:r>
              <a:rPr lang="en-US" sz="3600" dirty="0" err="1" smtClean="0">
                <a:latin typeface="Century Gothic" panose="020B0502020202020204" pitchFamily="34" charset="0"/>
              </a:rPr>
              <a:t>background-color:yellow</a:t>
            </a:r>
            <a:r>
              <a:rPr lang="en-US" sz="3600" dirty="0" smtClean="0">
                <a:latin typeface="Century Gothic" panose="020B0502020202020204" pitchFamily="34" charset="0"/>
              </a:rPr>
              <a:t>”&gt; WELCOME &lt;/p&gt;</a:t>
            </a:r>
            <a:endParaRPr lang="en-US" sz="3600" dirty="0">
              <a:latin typeface="Century Gothic" panose="020B0502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3394" y="2780928"/>
            <a:ext cx="1184726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latin typeface="Century Gothic" panose="020B0502020202020204" pitchFamily="34" charset="0"/>
              </a:rPr>
              <a:t>&lt;head&gt; &lt;style&gt;</a:t>
            </a:r>
          </a:p>
          <a:p>
            <a:r>
              <a:rPr lang="en-US" sz="3200" dirty="0" smtClean="0">
                <a:latin typeface="Century Gothic" panose="020B0502020202020204" pitchFamily="34" charset="0"/>
              </a:rPr>
              <a:t>p {</a:t>
            </a:r>
            <a:r>
              <a:rPr lang="en-US" sz="3200" dirty="0" err="1" smtClean="0">
                <a:latin typeface="Century Gothic" panose="020B0502020202020204" pitchFamily="34" charset="0"/>
              </a:rPr>
              <a:t>color:green</a:t>
            </a:r>
            <a:r>
              <a:rPr lang="en-US" sz="3200" dirty="0">
                <a:latin typeface="Century Gothic" panose="020B0502020202020204" pitchFamily="34" charset="0"/>
              </a:rPr>
              <a:t>; </a:t>
            </a:r>
            <a:r>
              <a:rPr lang="en-US" sz="3200" dirty="0" err="1" smtClean="0">
                <a:latin typeface="Century Gothic" panose="020B0502020202020204" pitchFamily="34" charset="0"/>
              </a:rPr>
              <a:t>background-color:yellow</a:t>
            </a:r>
            <a:r>
              <a:rPr lang="en-US" sz="3200" dirty="0" smtClean="0">
                <a:latin typeface="Century Gothic" panose="020B0502020202020204" pitchFamily="34" charset="0"/>
              </a:rPr>
              <a:t>} &lt;/style&gt;&lt;/head&gt;</a:t>
            </a:r>
          </a:p>
          <a:p>
            <a:endParaRPr lang="en-US" sz="3200" dirty="0" smtClean="0">
              <a:latin typeface="Century Gothic" panose="020B0502020202020204" pitchFamily="34" charset="0"/>
            </a:endParaRPr>
          </a:p>
          <a:p>
            <a:r>
              <a:rPr lang="en-US" sz="3200" dirty="0" smtClean="0">
                <a:latin typeface="Century Gothic" panose="020B0502020202020204" pitchFamily="34" charset="0"/>
              </a:rPr>
              <a:t>&lt;body&gt;</a:t>
            </a:r>
          </a:p>
          <a:p>
            <a:r>
              <a:rPr lang="en-US" sz="3200" dirty="0" smtClean="0">
                <a:latin typeface="Century Gothic" panose="020B0502020202020204" pitchFamily="34" charset="0"/>
              </a:rPr>
              <a:t>&lt;p&gt; WELCOME &lt;/p&gt;</a:t>
            </a:r>
          </a:p>
          <a:p>
            <a:r>
              <a:rPr lang="en-US" sz="3200" dirty="0" smtClean="0">
                <a:latin typeface="Century Gothic" panose="020B0502020202020204" pitchFamily="34" charset="0"/>
              </a:rPr>
              <a:t>&lt;/body&gt;</a:t>
            </a:r>
            <a:endParaRPr lang="en-US" sz="3200" dirty="0">
              <a:latin typeface="Century Gothic" panose="020B0502020202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9336" y="2132856"/>
            <a:ext cx="11881320" cy="5040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EXAMPLE INTERNAL CSS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532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1676" y="2164701"/>
            <a:ext cx="11928648" cy="46597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3550">
              <a:spcBef>
                <a:spcPct val="20000"/>
              </a:spcBef>
              <a:buClr>
                <a:srgbClr val="4F81BD"/>
              </a:buClr>
              <a:buSzPct val="85000"/>
            </a:pPr>
            <a:r>
              <a:rPr lang="en-US" sz="2800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&lt;html &gt; &lt;head &gt; </a:t>
            </a:r>
            <a:r>
              <a:rPr lang="en-US" sz="2800" dirty="0">
                <a:solidFill>
                  <a:srgbClr val="CC0066"/>
                </a:solidFill>
                <a:latin typeface="Century Gothic" panose="020B0502020202020204" pitchFamily="34" charset="0"/>
              </a:rPr>
              <a:t>&lt;title&gt; </a:t>
            </a:r>
            <a:r>
              <a:rPr lang="en-US" sz="2800" dirty="0">
                <a:solidFill>
                  <a:srgbClr val="7030A0"/>
                </a:solidFill>
                <a:latin typeface="Century Gothic" panose="020B0502020202020204" pitchFamily="34" charset="0"/>
              </a:rPr>
              <a:t>AI ROBOT</a:t>
            </a:r>
            <a:r>
              <a:rPr lang="en-US" sz="2800" dirty="0">
                <a:solidFill>
                  <a:srgbClr val="CC0066"/>
                </a:solidFill>
                <a:latin typeface="Century Gothic" panose="020B0502020202020204" pitchFamily="34" charset="0"/>
              </a:rPr>
              <a:t>&lt;/title&gt;</a:t>
            </a:r>
            <a:r>
              <a:rPr lang="en-US" sz="2800" dirty="0">
                <a:solidFill>
                  <a:srgbClr val="009900"/>
                </a:solidFill>
                <a:latin typeface="Century Gothic" panose="020B0502020202020204" pitchFamily="34" charset="0"/>
              </a:rPr>
              <a:t>&lt;style&gt;</a:t>
            </a:r>
          </a:p>
          <a:p>
            <a:pPr marL="463550">
              <a:spcBef>
                <a:spcPct val="20000"/>
              </a:spcBef>
              <a:buClr>
                <a:srgbClr val="4F81BD"/>
              </a:buClr>
              <a:buSzPct val="85000"/>
            </a:pPr>
            <a:r>
              <a:rPr lang="en-US" sz="2800" dirty="0" smtClean="0">
                <a:solidFill>
                  <a:srgbClr val="7030A0"/>
                </a:solidFill>
                <a:latin typeface="Century Gothic" panose="020B0502020202020204" pitchFamily="34" charset="0"/>
              </a:rPr>
              <a:t>body</a:t>
            </a:r>
            <a:r>
              <a:rPr lang="en-US" sz="28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 </a:t>
            </a:r>
            <a:r>
              <a:rPr lang="en-US" sz="2800" dirty="0">
                <a:solidFill>
                  <a:prstClr val="black"/>
                </a:solidFill>
                <a:latin typeface="Century Gothic" panose="020B0502020202020204" pitchFamily="34" charset="0"/>
              </a:rPr>
              <a:t>{</a:t>
            </a:r>
            <a:r>
              <a:rPr lang="en-US" sz="2800" dirty="0">
                <a:solidFill>
                  <a:srgbClr val="FF6699"/>
                </a:solidFill>
                <a:latin typeface="Century Gothic" panose="020B0502020202020204" pitchFamily="34" charset="0"/>
              </a:rPr>
              <a:t>background-color:</a:t>
            </a:r>
            <a:r>
              <a:rPr lang="en-US" sz="2800" dirty="0">
                <a:solidFill>
                  <a:prstClr val="black"/>
                </a:solidFill>
                <a:latin typeface="Century Gothic" panose="020B0502020202020204" pitchFamily="34" charset="0"/>
              </a:rPr>
              <a:t> </a:t>
            </a:r>
            <a:r>
              <a:rPr lang="en-US" sz="2800" dirty="0" smtClean="0">
                <a:solidFill>
                  <a:srgbClr val="3399FF"/>
                </a:solidFill>
                <a:latin typeface="Century Gothic" panose="020B0502020202020204" pitchFamily="34" charset="0"/>
              </a:rPr>
              <a:t>lightpink; </a:t>
            </a:r>
            <a:r>
              <a:rPr lang="en-US" sz="2800" dirty="0">
                <a:solidFill>
                  <a:srgbClr val="FF6699"/>
                </a:solidFill>
                <a:latin typeface="Century Gothic" panose="020B0502020202020204" pitchFamily="34" charset="0"/>
              </a:rPr>
              <a:t>color: </a:t>
            </a:r>
            <a:r>
              <a:rPr lang="en-US" sz="2800" dirty="0" err="1">
                <a:solidFill>
                  <a:srgbClr val="3399FF"/>
                </a:solidFill>
                <a:latin typeface="Century Gothic" panose="020B0502020202020204" pitchFamily="34" charset="0"/>
              </a:rPr>
              <a:t>royalblue</a:t>
            </a:r>
            <a:r>
              <a:rPr lang="en-US" sz="2800" dirty="0">
                <a:solidFill>
                  <a:srgbClr val="3399FF"/>
                </a:solidFill>
                <a:latin typeface="Century Gothic" panose="020B0502020202020204" pitchFamily="34" charset="0"/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}</a:t>
            </a:r>
          </a:p>
          <a:p>
            <a:pPr marL="463550" lvl="0">
              <a:spcBef>
                <a:spcPct val="20000"/>
              </a:spcBef>
              <a:buClr>
                <a:srgbClr val="4F81BD"/>
              </a:buClr>
              <a:buSzPct val="85000"/>
            </a:pPr>
            <a:r>
              <a:rPr lang="en-US" sz="2800" dirty="0">
                <a:solidFill>
                  <a:srgbClr val="7030A0"/>
                </a:solidFill>
                <a:latin typeface="Century Gothic" panose="020B0502020202020204" pitchFamily="34" charset="0"/>
              </a:rPr>
              <a:t>h1</a:t>
            </a:r>
            <a:r>
              <a:rPr lang="en-US" sz="2800" dirty="0">
                <a:solidFill>
                  <a:prstClr val="black"/>
                </a:solidFill>
                <a:latin typeface="Century Gothic" panose="020B0502020202020204" pitchFamily="34" charset="0"/>
              </a:rPr>
              <a:t> {</a:t>
            </a:r>
            <a:r>
              <a:rPr lang="en-US" sz="2800" dirty="0">
                <a:solidFill>
                  <a:srgbClr val="FF6699"/>
                </a:solidFill>
                <a:latin typeface="Century Gothic" panose="020B0502020202020204" pitchFamily="34" charset="0"/>
              </a:rPr>
              <a:t>font-family:</a:t>
            </a:r>
            <a:r>
              <a:rPr lang="en-US" sz="2800" dirty="0">
                <a:solidFill>
                  <a:prstClr val="black"/>
                </a:solidFill>
                <a:latin typeface="Century Gothic" panose="020B0502020202020204" pitchFamily="34" charset="0"/>
              </a:rPr>
              <a:t> </a:t>
            </a:r>
            <a:r>
              <a:rPr lang="en-US" sz="2800" dirty="0">
                <a:solidFill>
                  <a:srgbClr val="3399FF"/>
                </a:solidFill>
                <a:latin typeface="Century Gothic" panose="020B0502020202020204" pitchFamily="34" charset="0"/>
              </a:rPr>
              <a:t>century gothic; </a:t>
            </a:r>
            <a:r>
              <a:rPr lang="en-US" sz="2800" dirty="0">
                <a:solidFill>
                  <a:srgbClr val="FF6699"/>
                </a:solidFill>
                <a:latin typeface="Century Gothic" panose="020B0502020202020204" pitchFamily="34" charset="0"/>
              </a:rPr>
              <a:t>text-align:</a:t>
            </a:r>
            <a:r>
              <a:rPr lang="en-US" sz="2800" dirty="0">
                <a:solidFill>
                  <a:prstClr val="black"/>
                </a:solidFill>
                <a:latin typeface="Century Gothic" panose="020B0502020202020204" pitchFamily="34" charset="0"/>
              </a:rPr>
              <a:t> </a:t>
            </a:r>
            <a:r>
              <a:rPr lang="en-US" sz="2800" dirty="0">
                <a:solidFill>
                  <a:srgbClr val="3399FF"/>
                </a:solidFill>
                <a:latin typeface="Century Gothic" panose="020B0502020202020204" pitchFamily="34" charset="0"/>
              </a:rPr>
              <a:t>center </a:t>
            </a:r>
            <a:r>
              <a:rPr lang="en-US" sz="2800" dirty="0">
                <a:solidFill>
                  <a:prstClr val="black"/>
                </a:solidFill>
                <a:latin typeface="Century Gothic" panose="020B0502020202020204" pitchFamily="34" charset="0"/>
              </a:rPr>
              <a:t>}</a:t>
            </a:r>
          </a:p>
          <a:p>
            <a:pPr marL="463550">
              <a:spcBef>
                <a:spcPct val="20000"/>
              </a:spcBef>
              <a:buClr>
                <a:srgbClr val="4F81BD"/>
              </a:buClr>
              <a:buSzPct val="85000"/>
            </a:pPr>
            <a:endParaRPr lang="en-US" sz="2800" dirty="0" smtClean="0">
              <a:solidFill>
                <a:srgbClr val="009900"/>
              </a:solidFill>
              <a:latin typeface="Century Gothic" panose="020B0502020202020204" pitchFamily="34" charset="0"/>
            </a:endParaRPr>
          </a:p>
          <a:p>
            <a:pPr marL="463550">
              <a:spcBef>
                <a:spcPct val="20000"/>
              </a:spcBef>
              <a:buClr>
                <a:srgbClr val="4F81BD"/>
              </a:buClr>
              <a:buSzPct val="85000"/>
            </a:pPr>
            <a:r>
              <a:rPr lang="en-US" sz="2800" dirty="0" smtClean="0">
                <a:solidFill>
                  <a:srgbClr val="009900"/>
                </a:solidFill>
                <a:latin typeface="Century Gothic" panose="020B0502020202020204" pitchFamily="34" charset="0"/>
              </a:rPr>
              <a:t>&lt;/</a:t>
            </a:r>
            <a:r>
              <a:rPr lang="en-US" sz="2800" dirty="0">
                <a:solidFill>
                  <a:srgbClr val="009900"/>
                </a:solidFill>
                <a:latin typeface="Century Gothic" panose="020B0502020202020204" pitchFamily="34" charset="0"/>
              </a:rPr>
              <a:t>style</a:t>
            </a:r>
            <a:r>
              <a:rPr lang="en-US" sz="2800" dirty="0" smtClean="0">
                <a:solidFill>
                  <a:srgbClr val="009900"/>
                </a:solidFill>
                <a:latin typeface="Century Gothic" panose="020B0502020202020204" pitchFamily="34" charset="0"/>
              </a:rPr>
              <a:t>&gt; </a:t>
            </a:r>
            <a:r>
              <a:rPr lang="en-US" sz="2800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&lt;head &gt; </a:t>
            </a:r>
          </a:p>
          <a:p>
            <a:pPr marL="463550">
              <a:spcBef>
                <a:spcPct val="20000"/>
              </a:spcBef>
              <a:buClr>
                <a:srgbClr val="4F81BD"/>
              </a:buClr>
              <a:buSzPct val="85000"/>
            </a:pPr>
            <a:r>
              <a:rPr lang="en-US" sz="2800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&lt;body&gt;</a:t>
            </a:r>
          </a:p>
          <a:p>
            <a:pPr marL="463550">
              <a:spcBef>
                <a:spcPct val="20000"/>
              </a:spcBef>
              <a:buClr>
                <a:srgbClr val="4F81BD"/>
              </a:buClr>
              <a:buSzPct val="85000"/>
            </a:pPr>
            <a:endParaRPr lang="en-US" sz="2800" dirty="0">
              <a:solidFill>
                <a:srgbClr val="CC0066"/>
              </a:solidFill>
              <a:latin typeface="Century Gothic" panose="020B0502020202020204" pitchFamily="34" charset="0"/>
            </a:endParaRPr>
          </a:p>
          <a:p>
            <a:pPr marL="463550">
              <a:spcBef>
                <a:spcPct val="20000"/>
              </a:spcBef>
              <a:buClr>
                <a:srgbClr val="4F81BD"/>
              </a:buClr>
              <a:buSzPct val="85000"/>
            </a:pPr>
            <a:r>
              <a:rPr lang="en-US" sz="2800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&lt;/</a:t>
            </a:r>
            <a:r>
              <a:rPr lang="en-US" sz="2800" dirty="0">
                <a:solidFill>
                  <a:srgbClr val="CC0066"/>
                </a:solidFill>
                <a:latin typeface="Century Gothic" panose="020B0502020202020204" pitchFamily="34" charset="0"/>
              </a:rPr>
              <a:t>body&gt;</a:t>
            </a:r>
          </a:p>
          <a:p>
            <a:pPr marL="463550">
              <a:spcBef>
                <a:spcPct val="20000"/>
              </a:spcBef>
              <a:buClr>
                <a:srgbClr val="4F81BD"/>
              </a:buClr>
              <a:buSzPct val="85000"/>
            </a:pPr>
            <a:r>
              <a:rPr lang="en-US" sz="2800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&lt;/html&gt;</a:t>
            </a:r>
            <a:endParaRPr lang="en-US" sz="28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609600" y="476672"/>
            <a:ext cx="10972800" cy="990600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Century Gothic" panose="020B0502020202020204" pitchFamily="34" charset="0"/>
              </a:rPr>
              <a:t>APPLYING </a:t>
            </a:r>
            <a:r>
              <a:rPr lang="en-US" sz="4800" dirty="0" smtClean="0">
                <a:latin typeface="Century Gothic" panose="020B0502020202020204" pitchFamily="34" charset="0"/>
              </a:rPr>
              <a:t>CSS selector : </a:t>
            </a:r>
            <a:r>
              <a:rPr lang="en-US" sz="4800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INTERNAL CSS</a:t>
            </a:r>
            <a:endParaRPr lang="en-US" sz="4800" dirty="0">
              <a:solidFill>
                <a:srgbClr val="CC0066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" y="1404065"/>
            <a:ext cx="10972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latin typeface="Century Gothic" panose="020B0502020202020204" pitchFamily="34" charset="0"/>
              </a:rPr>
              <a:t>For </a:t>
            </a:r>
            <a:r>
              <a:rPr lang="en-US" sz="3200" b="1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&lt;h2&gt;, </a:t>
            </a:r>
            <a:r>
              <a:rPr lang="en-US" sz="3200" dirty="0" smtClean="0">
                <a:latin typeface="Century Gothic" panose="020B0502020202020204" pitchFamily="34" charset="0"/>
              </a:rPr>
              <a:t>change from </a:t>
            </a:r>
            <a:r>
              <a:rPr lang="en-US" sz="3200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Inline CSS </a:t>
            </a:r>
            <a:r>
              <a:rPr lang="en-US" sz="3200" dirty="0" smtClean="0">
                <a:latin typeface="Century Gothic" panose="020B0502020202020204" pitchFamily="34" charset="0"/>
              </a:rPr>
              <a:t>to </a:t>
            </a:r>
            <a:r>
              <a:rPr lang="en-US" sz="3200" dirty="0">
                <a:solidFill>
                  <a:srgbClr val="0070C0"/>
                </a:solidFill>
                <a:latin typeface="Century Gothic" panose="020B0502020202020204" pitchFamily="34" charset="0"/>
              </a:rPr>
              <a:t>I</a:t>
            </a:r>
            <a:r>
              <a:rPr lang="en-US" sz="3200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nternal CSS</a:t>
            </a:r>
            <a:endParaRPr lang="en-US" sz="3200" dirty="0">
              <a:solidFill>
                <a:srgbClr val="0070C0"/>
              </a:solidFill>
              <a:latin typeface="Century Gothic" panose="020B0502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37220" y="5229787"/>
            <a:ext cx="11823104" cy="553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en-MY" sz="3000" dirty="0" smtClean="0">
                <a:solidFill>
                  <a:srgbClr val="CC0066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&lt;h2&gt; </a:t>
            </a:r>
            <a:r>
              <a:rPr lang="en-MY" sz="3000" dirty="0" smtClean="0">
                <a:solidFill>
                  <a:srgbClr val="7030A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 </a:t>
            </a:r>
            <a:r>
              <a:rPr lang="en-US" sz="3000" dirty="0">
                <a:solidFill>
                  <a:srgbClr val="0070C0"/>
                </a:solidFill>
                <a:latin typeface="Century Gothic" panose="020B0502020202020204" pitchFamily="34" charset="0"/>
              </a:rPr>
              <a:t>Sophia | Research and Custom Character </a:t>
            </a:r>
            <a:r>
              <a:rPr lang="en-US" sz="3000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Robot </a:t>
            </a:r>
            <a:r>
              <a:rPr lang="en-MY" sz="3000" dirty="0" smtClean="0">
                <a:solidFill>
                  <a:srgbClr val="CC0066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&lt;/</a:t>
            </a:r>
            <a:r>
              <a:rPr lang="en-MY" sz="3000" dirty="0">
                <a:solidFill>
                  <a:srgbClr val="CC0066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h2</a:t>
            </a:r>
            <a:r>
              <a:rPr lang="en-MY" sz="3000" dirty="0" smtClean="0">
                <a:solidFill>
                  <a:srgbClr val="CC0066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&gt;</a:t>
            </a:r>
            <a:endParaRPr lang="en-MY" sz="3000" dirty="0">
              <a:solidFill>
                <a:srgbClr val="CC0066"/>
              </a:solidFill>
              <a:latin typeface="Century Gothic" panose="020B0502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7220" y="3635136"/>
            <a:ext cx="11823104" cy="5539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en-MY" sz="3000" dirty="0" smtClean="0">
                <a:solidFill>
                  <a:srgbClr val="7030A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h2</a:t>
            </a:r>
            <a:r>
              <a:rPr lang="en-MY" sz="3000" dirty="0" smtClean="0">
                <a:solidFill>
                  <a:srgbClr val="CC0066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 </a:t>
            </a:r>
            <a:r>
              <a:rPr lang="en-MY" sz="3000" dirty="0" smtClean="0">
                <a:solidFill>
                  <a:schemeClr val="tx1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{</a:t>
            </a:r>
            <a:r>
              <a:rPr lang="en-MY" sz="3000" dirty="0" err="1" smtClean="0">
                <a:solidFill>
                  <a:srgbClr val="FF6699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color:</a:t>
            </a:r>
            <a:r>
              <a:rPr lang="en-MY" sz="3000" dirty="0" err="1" smtClean="0">
                <a:solidFill>
                  <a:srgbClr val="3399FF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teal</a:t>
            </a:r>
            <a:r>
              <a:rPr lang="en-MY" sz="3000" dirty="0" smtClean="0">
                <a:solidFill>
                  <a:srgbClr val="7030A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; </a:t>
            </a:r>
            <a:r>
              <a:rPr lang="en-MY" sz="3000" dirty="0" err="1" smtClean="0">
                <a:solidFill>
                  <a:srgbClr val="FF6699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background-color</a:t>
            </a:r>
            <a:r>
              <a:rPr lang="en-MY" sz="3000" dirty="0" err="1" smtClean="0">
                <a:solidFill>
                  <a:srgbClr val="3399FF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:lavender</a:t>
            </a:r>
            <a:r>
              <a:rPr lang="en-MY" sz="3000" dirty="0" smtClean="0">
                <a:solidFill>
                  <a:srgbClr val="3399FF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; </a:t>
            </a:r>
            <a:r>
              <a:rPr lang="en-US" sz="3000" dirty="0">
                <a:solidFill>
                  <a:srgbClr val="FF6699"/>
                </a:solidFill>
                <a:latin typeface="Century Gothic" panose="020B0502020202020204" pitchFamily="34" charset="0"/>
              </a:rPr>
              <a:t>text-align:</a:t>
            </a:r>
            <a:r>
              <a:rPr lang="en-US" sz="3000" dirty="0">
                <a:solidFill>
                  <a:prstClr val="black"/>
                </a:solidFill>
                <a:latin typeface="Century Gothic" panose="020B0502020202020204" pitchFamily="34" charset="0"/>
              </a:rPr>
              <a:t> </a:t>
            </a:r>
            <a:r>
              <a:rPr lang="en-US" sz="3000" dirty="0">
                <a:solidFill>
                  <a:srgbClr val="3399FF"/>
                </a:solidFill>
                <a:latin typeface="Century Gothic" panose="020B0502020202020204" pitchFamily="34" charset="0"/>
              </a:rPr>
              <a:t>center</a:t>
            </a:r>
            <a:r>
              <a:rPr lang="en-MY" sz="3000" dirty="0" smtClean="0">
                <a:solidFill>
                  <a:srgbClr val="3399FF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 </a:t>
            </a:r>
            <a:r>
              <a:rPr lang="en-MY" sz="3000" dirty="0" smtClean="0">
                <a:solidFill>
                  <a:srgbClr val="7030A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 </a:t>
            </a:r>
            <a:r>
              <a:rPr lang="en-MY" sz="3000" dirty="0" smtClean="0">
                <a:solidFill>
                  <a:schemeClr val="tx1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}</a:t>
            </a:r>
            <a:endParaRPr lang="en-MY" sz="3000" dirty="0">
              <a:solidFill>
                <a:schemeClr val="tx1"/>
              </a:solidFill>
              <a:latin typeface="Century Gothic" panose="020B050202020202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417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609600" y="476672"/>
            <a:ext cx="10972800" cy="990600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Century Gothic" panose="020B0502020202020204" pitchFamily="34" charset="0"/>
              </a:rPr>
              <a:t>APPLYING </a:t>
            </a:r>
            <a:r>
              <a:rPr lang="en-US" sz="4800" dirty="0" smtClean="0">
                <a:latin typeface="Century Gothic" panose="020B0502020202020204" pitchFamily="34" charset="0"/>
              </a:rPr>
              <a:t>CSS selector : </a:t>
            </a:r>
            <a:r>
              <a:rPr lang="en-US" sz="4800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INTERNAL CSS</a:t>
            </a:r>
            <a:endParaRPr lang="en-US" sz="4800" dirty="0">
              <a:solidFill>
                <a:srgbClr val="CC0066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" y="1404065"/>
            <a:ext cx="10972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latin typeface="Century Gothic" panose="020B0502020202020204" pitchFamily="34" charset="0"/>
              </a:rPr>
              <a:t>Apply black font color for the word robot. </a:t>
            </a:r>
          </a:p>
          <a:p>
            <a:pPr algn="ctr"/>
            <a:r>
              <a:rPr lang="en-US" sz="3200" dirty="0" smtClean="0">
                <a:latin typeface="Century Gothic" panose="020B0502020202020204" pitchFamily="34" charset="0"/>
              </a:rPr>
              <a:t>Use custom word </a:t>
            </a:r>
            <a:r>
              <a:rPr lang="en-US" sz="3200" dirty="0" err="1" smtClean="0">
                <a:latin typeface="Century Gothic" panose="020B0502020202020204" pitchFamily="34" charset="0"/>
              </a:rPr>
              <a:t>yourname</a:t>
            </a:r>
            <a:r>
              <a:rPr lang="en-US" sz="3200" dirty="0" smtClean="0">
                <a:latin typeface="Century Gothic" panose="020B0502020202020204" pitchFamily="34" charset="0"/>
              </a:rPr>
              <a:t> </a:t>
            </a:r>
            <a:r>
              <a:rPr lang="en-US" sz="3200" dirty="0" smtClean="0">
                <a:latin typeface="Century Gothic" panose="020B0502020202020204" pitchFamily="34" charset="0"/>
              </a:rPr>
              <a:t>as the tag.</a:t>
            </a:r>
            <a:endParaRPr lang="en-US" sz="3200" dirty="0">
              <a:solidFill>
                <a:srgbClr val="0070C0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3985" y="2619535"/>
            <a:ext cx="9374832" cy="10156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en-MY" sz="3000" u="sng" dirty="0" smtClean="0">
                <a:solidFill>
                  <a:schemeClr val="tx1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Apply in style tag</a:t>
            </a:r>
          </a:p>
          <a:p>
            <a:pPr lvl="0"/>
            <a:r>
              <a:rPr lang="en-MY" sz="3000" dirty="0" err="1" smtClean="0">
                <a:solidFill>
                  <a:srgbClr val="7030A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wahida</a:t>
            </a:r>
            <a:r>
              <a:rPr lang="en-MY" sz="3000" dirty="0" smtClean="0">
                <a:solidFill>
                  <a:srgbClr val="CC0066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 </a:t>
            </a:r>
            <a:r>
              <a:rPr lang="en-MY" sz="3000" dirty="0" smtClean="0">
                <a:solidFill>
                  <a:schemeClr val="tx1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{</a:t>
            </a:r>
            <a:r>
              <a:rPr lang="en-MY" sz="3000" dirty="0" err="1" smtClean="0">
                <a:solidFill>
                  <a:srgbClr val="FF6699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color:</a:t>
            </a:r>
            <a:r>
              <a:rPr lang="en-MY" sz="3000" dirty="0" err="1" smtClean="0">
                <a:solidFill>
                  <a:srgbClr val="3399FF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black</a:t>
            </a:r>
            <a:r>
              <a:rPr lang="en-MY" sz="3000" dirty="0" smtClean="0">
                <a:solidFill>
                  <a:schemeClr val="tx1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}</a:t>
            </a:r>
            <a:endParaRPr lang="en-MY" sz="3000" dirty="0">
              <a:solidFill>
                <a:schemeClr val="tx1"/>
              </a:solidFill>
              <a:latin typeface="Century Gothic" panose="020B0502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3985" y="3933056"/>
            <a:ext cx="9374832" cy="10156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/>
            <a:r>
              <a:rPr lang="en-MY" sz="3000" u="sng" dirty="0" smtClean="0">
                <a:solidFill>
                  <a:schemeClr val="tx1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Apply in body tag (apply for ALL word robot)</a:t>
            </a:r>
          </a:p>
          <a:p>
            <a:pPr lvl="0"/>
            <a:r>
              <a:rPr lang="en-MY" sz="3000" dirty="0" smtClean="0">
                <a:solidFill>
                  <a:srgbClr val="7030A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&lt;</a:t>
            </a:r>
            <a:r>
              <a:rPr lang="en-MY" sz="3000" dirty="0" err="1" smtClean="0">
                <a:solidFill>
                  <a:srgbClr val="7030A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wahida</a:t>
            </a:r>
            <a:r>
              <a:rPr lang="en-MY" sz="3000" dirty="0" smtClean="0">
                <a:solidFill>
                  <a:srgbClr val="7030A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&gt;</a:t>
            </a:r>
            <a:r>
              <a:rPr lang="en-MY" sz="3000" dirty="0" smtClean="0">
                <a:solidFill>
                  <a:srgbClr val="CC0066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 </a:t>
            </a:r>
            <a:r>
              <a:rPr lang="en-MY" sz="3000" dirty="0" smtClean="0">
                <a:solidFill>
                  <a:srgbClr val="3399FF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robot </a:t>
            </a:r>
            <a:r>
              <a:rPr lang="en-MY" sz="3000" dirty="0" smtClean="0">
                <a:solidFill>
                  <a:srgbClr val="7030A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&lt;/</a:t>
            </a:r>
            <a:r>
              <a:rPr lang="en-MY" sz="3000" dirty="0" err="1" smtClean="0">
                <a:solidFill>
                  <a:srgbClr val="7030A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wahida</a:t>
            </a:r>
            <a:r>
              <a:rPr lang="en-MY" sz="3000" dirty="0">
                <a:solidFill>
                  <a:srgbClr val="7030A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&gt;</a:t>
            </a:r>
            <a:r>
              <a:rPr lang="en-MY" sz="3000" dirty="0" smtClean="0">
                <a:solidFill>
                  <a:schemeClr val="tx1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 </a:t>
            </a:r>
            <a:endParaRPr lang="en-MY" sz="3000" dirty="0">
              <a:solidFill>
                <a:schemeClr val="tx1"/>
              </a:solidFill>
              <a:latin typeface="Century Gothic" panose="020B0502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63352" y="5949280"/>
            <a:ext cx="11319048" cy="5847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Apply for robot, robots, and Robot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698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  <a:defRPr/>
            </a:pPr>
            <a:fld id="{2C36BCE0-AFAB-4986-8C9D-1B72191860D8}" type="slidenum">
              <a:rPr lang="en-US" smtClean="0"/>
              <a:pPr>
                <a:buFont typeface="Wingdings" pitchFamily="2" charset="2"/>
                <a:buNone/>
                <a:defRPr/>
              </a:pPr>
              <a:t>32</a:t>
            </a:fld>
            <a:endParaRPr lang="en-US" dirty="0"/>
          </a:p>
        </p:txBody>
      </p:sp>
      <p:pic>
        <p:nvPicPr>
          <p:cNvPr id="1032" name="Picture 8" descr="http://amera.ub.ac.id/wrp-con/uploads/2015/09/ANYQUESTIONS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28600"/>
            <a:ext cx="2925244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cdn.meme.am/instances/500x/62901411.jpg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47"/>
          <a:stretch/>
        </p:blipFill>
        <p:spPr bwMode="auto">
          <a:xfrm>
            <a:off x="1560025" y="457200"/>
            <a:ext cx="5230201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 descr="http://amera.ub.ac.id/wrp-con/uploads/2015/09/ANYQUESTIONS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514600"/>
            <a:ext cx="2925244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http://amera.ub.ac.id/wrp-con/uploads/2015/09/ANYQUESTIONS.jpg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665785"/>
            <a:ext cx="2925244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9895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2176"/>
            <a:ext cx="10972800" cy="990600"/>
          </a:xfrm>
        </p:spPr>
        <p:txBody>
          <a:bodyPr>
            <a:noAutofit/>
          </a:bodyPr>
          <a:lstStyle/>
          <a:p>
            <a:pPr algn="ctr"/>
            <a:r>
              <a:rPr lang="en-US" sz="5400" spc="0" dirty="0" smtClean="0">
                <a:solidFill>
                  <a:srgbClr val="CC0066"/>
                </a:solidFill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INLINE CSS    </a:t>
            </a:r>
            <a:endParaRPr lang="en-US" sz="5400" spc="0" dirty="0">
              <a:latin typeface="Century Gothic" panose="020B0502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407368" y="1448070"/>
            <a:ext cx="11319048" cy="684786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50000"/>
              <a:buFontTx/>
              <a:buBlip>
                <a:blip r:embed="rId3"/>
              </a:buBlip>
              <a:defRPr kumimoji="0" sz="3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ctr">
              <a:buClrTx/>
              <a:buSzPct val="100000"/>
              <a:buNone/>
            </a:pPr>
            <a:r>
              <a:rPr lang="en-US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Insert </a:t>
            </a:r>
            <a:r>
              <a:rPr lang="en-US" u="sng" dirty="0">
                <a:solidFill>
                  <a:prstClr val="black"/>
                </a:solidFill>
                <a:latin typeface="Century Gothic" panose="020B0502020202020204" pitchFamily="34" charset="0"/>
              </a:rPr>
              <a:t>straight into </a:t>
            </a:r>
            <a:r>
              <a:rPr lang="en-US" dirty="0">
                <a:solidFill>
                  <a:prstClr val="black"/>
                </a:solidFill>
                <a:latin typeface="Century Gothic" panose="020B0502020202020204" pitchFamily="34" charset="0"/>
              </a:rPr>
              <a:t>the </a:t>
            </a:r>
            <a:r>
              <a:rPr lang="en-US" dirty="0">
                <a:solidFill>
                  <a:srgbClr val="0070C0"/>
                </a:solidFill>
                <a:latin typeface="Century Gothic" panose="020B0502020202020204" pitchFamily="34" charset="0"/>
              </a:rPr>
              <a:t>HTML tags </a:t>
            </a:r>
            <a:r>
              <a:rPr lang="en-US" dirty="0">
                <a:solidFill>
                  <a:prstClr val="black"/>
                </a:solidFill>
                <a:latin typeface="Century Gothic" panose="020B0502020202020204" pitchFamily="34" charset="0"/>
              </a:rPr>
              <a:t>using the </a:t>
            </a:r>
            <a:r>
              <a:rPr lang="en-US" dirty="0">
                <a:solidFill>
                  <a:srgbClr val="0070C0"/>
                </a:solidFill>
                <a:latin typeface="Century Gothic" panose="020B0502020202020204" pitchFamily="34" charset="0"/>
              </a:rPr>
              <a:t>style attribute</a:t>
            </a:r>
            <a:r>
              <a:rPr lang="en-US" dirty="0">
                <a:solidFill>
                  <a:prstClr val="black"/>
                </a:solidFill>
                <a:latin typeface="Century Gothic" panose="020B0502020202020204" pitchFamily="34" charset="0"/>
              </a:rPr>
              <a:t>.</a:t>
            </a:r>
          </a:p>
          <a:p>
            <a:pPr marL="109728" indent="0">
              <a:buClrTx/>
              <a:buSzPct val="100000"/>
              <a:buNone/>
            </a:pPr>
            <a:endParaRPr lang="pt-BR" b="1" u="sng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 marL="109728" indent="0">
              <a:buClrTx/>
              <a:buSzPct val="100000"/>
              <a:buNone/>
            </a:pPr>
            <a:endParaRPr lang="en-US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25689731"/>
              </p:ext>
            </p:extLst>
          </p:nvPr>
        </p:nvGraphicFramePr>
        <p:xfrm>
          <a:off x="893203" y="2276872"/>
          <a:ext cx="11035445" cy="4392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040066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F25BDD8-82E5-467D-8B04-9323CDB0A7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BF25BDD8-82E5-467D-8B04-9323CDB0A7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F0FE7A9-96C2-4DFF-B828-E9F93FC849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4F0FE7A9-96C2-4DFF-B828-E9F93FC849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389ABB1-C189-4A13-A0A7-16151EBE06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B389ABB1-C189-4A13-A0A7-16151EBE06F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E3AAC13-DC63-4526-9576-90A07D8917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1E3AAC13-DC63-4526-9576-90A07D89177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2176"/>
            <a:ext cx="10972800" cy="990600"/>
          </a:xfrm>
        </p:spPr>
        <p:txBody>
          <a:bodyPr>
            <a:normAutofit/>
          </a:bodyPr>
          <a:lstStyle/>
          <a:p>
            <a:pPr algn="ctr"/>
            <a:r>
              <a:rPr lang="en-US" sz="4800" spc="0" dirty="0" smtClean="0">
                <a:solidFill>
                  <a:srgbClr val="CC0066"/>
                </a:solidFill>
                <a:latin typeface="Century Gothic" panose="020B0502020202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PRACTICE    </a:t>
            </a:r>
            <a:endParaRPr lang="en-US" sz="4800" spc="0" dirty="0">
              <a:latin typeface="Century Gothic" panose="020B0502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609600" y="1628800"/>
            <a:ext cx="10972800" cy="4752528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50000"/>
              <a:buFontTx/>
              <a:buBlip>
                <a:blip r:embed="rId3"/>
              </a:buBlip>
              <a:defRPr kumimoji="0" sz="3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624078" indent="-514350">
              <a:buClrTx/>
              <a:buSzPct val="100000"/>
              <a:buFontTx/>
              <a:buAutoNum type="arabicPeriod"/>
            </a:pPr>
            <a:r>
              <a:rPr lang="pt-BR" sz="3600" dirty="0">
                <a:solidFill>
                  <a:prstClr val="black"/>
                </a:solidFill>
                <a:latin typeface="Century Gothic" panose="020B0502020202020204" pitchFamily="34" charset="0"/>
              </a:rPr>
              <a:t>Create a </a:t>
            </a:r>
            <a:r>
              <a:rPr lang="pt-BR" sz="3600" b="1" u="sng" dirty="0">
                <a:solidFill>
                  <a:srgbClr val="0070C0"/>
                </a:solidFill>
                <a:latin typeface="Century Gothic" panose="020B0502020202020204" pitchFamily="34" charset="0"/>
              </a:rPr>
              <a:t>new </a:t>
            </a:r>
            <a:r>
              <a:rPr lang="pt-BR" sz="3600" b="1" u="sng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web page</a:t>
            </a:r>
            <a:r>
              <a:rPr lang="pt-BR" sz="3600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 </a:t>
            </a:r>
            <a:r>
              <a:rPr lang="pt-BR" sz="36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in any text editor.</a:t>
            </a:r>
          </a:p>
          <a:p>
            <a:pPr marL="624078" indent="-514350">
              <a:buClrTx/>
              <a:buSzPct val="100000"/>
              <a:buFontTx/>
              <a:buAutoNum type="arabicPeriod"/>
            </a:pPr>
            <a:r>
              <a:rPr lang="pt-BR" sz="36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Name </a:t>
            </a:r>
            <a:r>
              <a:rPr lang="pt-BR" sz="3600" dirty="0">
                <a:solidFill>
                  <a:prstClr val="black"/>
                </a:solidFill>
                <a:latin typeface="Century Gothic" panose="020B0502020202020204" pitchFamily="34" charset="0"/>
              </a:rPr>
              <a:t>the page as </a:t>
            </a:r>
            <a:r>
              <a:rPr lang="pt-BR" sz="3600" b="1" u="sng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robot.html</a:t>
            </a:r>
            <a:r>
              <a:rPr lang="pt-BR" sz="3600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 </a:t>
            </a:r>
          </a:p>
          <a:p>
            <a:pPr marL="624078" indent="-514350">
              <a:buClrTx/>
              <a:buSzPct val="100000"/>
              <a:buFontTx/>
              <a:buAutoNum type="arabicPeriod"/>
            </a:pPr>
            <a:r>
              <a:rPr lang="en-US" sz="3600" dirty="0" smtClean="0">
                <a:latin typeface="Century Gothic" panose="020B0502020202020204" pitchFamily="34" charset="0"/>
              </a:rPr>
              <a:t>Insert 5 important tags in html document </a:t>
            </a:r>
          </a:p>
          <a:p>
            <a:pPr marL="624078" indent="-514350">
              <a:buClrTx/>
              <a:buSzPct val="100000"/>
              <a:buFontTx/>
              <a:buAutoNum type="arabicPeriod"/>
            </a:pPr>
            <a:r>
              <a:rPr lang="en-US" sz="36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Webpage title should be </a:t>
            </a:r>
            <a:r>
              <a:rPr lang="en-US" sz="3600" b="1" u="sng" dirty="0" smtClean="0">
                <a:solidFill>
                  <a:srgbClr val="0070C0"/>
                </a:solidFill>
                <a:latin typeface="Century Gothic" panose="020B0502020202020204" pitchFamily="34" charset="0"/>
              </a:rPr>
              <a:t>AI ROBOT</a:t>
            </a:r>
            <a:endParaRPr lang="en-US" sz="3600" b="1" u="sng" dirty="0">
              <a:solidFill>
                <a:srgbClr val="0070C0"/>
              </a:solidFill>
              <a:latin typeface="Century Gothic" panose="020B0502020202020204" pitchFamily="34" charset="0"/>
            </a:endParaRPr>
          </a:p>
          <a:p>
            <a:pPr marL="624078" indent="-514350">
              <a:buClrTx/>
              <a:buSzPct val="100000"/>
              <a:buFontTx/>
              <a:buAutoNum type="arabicPeriod"/>
            </a:pPr>
            <a:r>
              <a:rPr lang="pt-BR" sz="3600" dirty="0" smtClean="0">
                <a:solidFill>
                  <a:prstClr val="black"/>
                </a:solidFill>
                <a:latin typeface="Century Gothic" panose="020B0502020202020204" pitchFamily="34" charset="0"/>
              </a:rPr>
              <a:t>Copy content given inside Google Classroom</a:t>
            </a:r>
          </a:p>
          <a:p>
            <a:pPr marL="109728" indent="0">
              <a:buClrTx/>
              <a:buSzPct val="100000"/>
              <a:buNone/>
            </a:pPr>
            <a:endParaRPr lang="en-US" sz="3600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439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191344" y="620688"/>
            <a:ext cx="11881320" cy="2088232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50000"/>
              <a:buFontTx/>
              <a:buBlip>
                <a:blip r:embed="rId3"/>
              </a:buBlip>
              <a:defRPr kumimoji="0" sz="3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ctr">
              <a:buClrTx/>
              <a:buSzPct val="100000"/>
              <a:buNone/>
            </a:pPr>
            <a:r>
              <a:rPr lang="pt-BR" sz="5400" u="sng" dirty="0" smtClean="0">
                <a:solidFill>
                  <a:prstClr val="black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Applying </a:t>
            </a:r>
            <a:r>
              <a:rPr lang="pt-BR" sz="5400" b="1" u="sng" dirty="0" smtClean="0">
                <a:solidFill>
                  <a:srgbClr val="0070C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INLINE CSS</a:t>
            </a:r>
            <a:r>
              <a:rPr lang="pt-BR" sz="5400" b="1" u="sng" dirty="0" smtClean="0">
                <a:solidFill>
                  <a:prstClr val="black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 </a:t>
            </a:r>
            <a:endParaRPr lang="pt-BR" sz="5400" dirty="0" smtClean="0">
              <a:solidFill>
                <a:prstClr val="black"/>
              </a:solidFill>
              <a:latin typeface="Century Gothic" panose="020B0502020202020204" pitchFamily="34" charset="0"/>
              <a:cs typeface="Courier New" panose="02070309020205020404" pitchFamily="49" charset="0"/>
            </a:endParaRPr>
          </a:p>
          <a:p>
            <a:pPr marL="109728" indent="0">
              <a:buClrTx/>
              <a:buSzPct val="100000"/>
              <a:buNone/>
            </a:pPr>
            <a:endParaRPr lang="en-US" sz="5400" dirty="0">
              <a:solidFill>
                <a:prstClr val="black"/>
              </a:solidFill>
              <a:latin typeface="Century Gothic" panose="020B0502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1412776"/>
            <a:ext cx="10972800" cy="576064"/>
          </a:xfrm>
          <a:prstGeom prst="rect">
            <a:avLst/>
          </a:prstGeom>
        </p:spPr>
        <p:txBody>
          <a:bodyPr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SzPct val="150000"/>
              <a:buFont typeface="Arial" pitchFamily="34" charset="0"/>
              <a:buNone/>
            </a:pPr>
            <a:r>
              <a:rPr lang="en-MY" sz="4000" dirty="0" smtClean="0">
                <a:latin typeface="Century Gothic" panose="020B0502020202020204" pitchFamily="34" charset="0"/>
              </a:rPr>
              <a:t>add the </a:t>
            </a:r>
            <a:r>
              <a:rPr lang="en-MY" sz="4000" b="1" u="sng" dirty="0" smtClean="0">
                <a:solidFill>
                  <a:srgbClr val="009900"/>
                </a:solidFill>
                <a:latin typeface="Century Gothic" panose="020B0502020202020204" pitchFamily="34" charset="0"/>
              </a:rPr>
              <a:t>style attribute </a:t>
            </a:r>
            <a:r>
              <a:rPr lang="en-MY" sz="4000" dirty="0" smtClean="0">
                <a:latin typeface="Century Gothic" panose="020B0502020202020204" pitchFamily="34" charset="0"/>
              </a:rPr>
              <a:t>to the </a:t>
            </a:r>
            <a:r>
              <a:rPr lang="en-MY" sz="4000" b="1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selected tag</a:t>
            </a:r>
          </a:p>
          <a:p>
            <a:pPr marL="463550" lvl="1" indent="-463550" algn="ctr"/>
            <a:endParaRPr lang="en-MY" sz="3600" dirty="0" smtClean="0">
              <a:latin typeface="Century Gothic" panose="020B0502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0291" y="3704838"/>
            <a:ext cx="1056250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latin typeface="Century Gothic" panose="020B0502020202020204" pitchFamily="34" charset="0"/>
              </a:rPr>
              <a:t>Creating value with human-like robots</a:t>
            </a:r>
          </a:p>
        </p:txBody>
      </p:sp>
      <p:sp>
        <p:nvSpPr>
          <p:cNvPr id="9" name="Rectangle 8"/>
          <p:cNvSpPr/>
          <p:nvPr/>
        </p:nvSpPr>
        <p:spPr>
          <a:xfrm>
            <a:off x="577381" y="2996952"/>
            <a:ext cx="122982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4000" b="1" u="sng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TEXT</a:t>
            </a:r>
            <a:endParaRPr lang="en-US" sz="4000" u="sng" dirty="0"/>
          </a:p>
        </p:txBody>
      </p:sp>
    </p:spTree>
    <p:extLst>
      <p:ext uri="{BB962C8B-B14F-4D97-AF65-F5344CB8AC3E}">
        <p14:creationId xmlns:p14="http://schemas.microsoft.com/office/powerpoint/2010/main" val="3415902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3392" y="422176"/>
            <a:ext cx="10960235" cy="990600"/>
          </a:xfrm>
        </p:spPr>
        <p:txBody>
          <a:bodyPr>
            <a:noAutofit/>
          </a:bodyPr>
          <a:lstStyle/>
          <a:p>
            <a:pPr algn="ctr"/>
            <a:r>
              <a:rPr lang="en-US" sz="4800" dirty="0">
                <a:latin typeface="Century Gothic" panose="020B0502020202020204" pitchFamily="34" charset="0"/>
              </a:rPr>
              <a:t>APPLYING </a:t>
            </a:r>
            <a:r>
              <a:rPr lang="en-US" sz="4800" dirty="0" smtClean="0">
                <a:latin typeface="Century Gothic" panose="020B0502020202020204" pitchFamily="34" charset="0"/>
              </a:rPr>
              <a:t>CSS </a:t>
            </a:r>
            <a:r>
              <a:rPr lang="en-US" sz="4800" dirty="0">
                <a:latin typeface="Century Gothic" panose="020B0502020202020204" pitchFamily="34" charset="0"/>
              </a:rPr>
              <a:t>: </a:t>
            </a:r>
            <a:r>
              <a:rPr lang="en-US" sz="4800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INLINE STYLE SHEET</a:t>
            </a:r>
            <a:endParaRPr lang="en-US" sz="4800" dirty="0">
              <a:solidFill>
                <a:srgbClr val="CC0066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2364" y="1404065"/>
            <a:ext cx="112812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latin typeface="Century Gothic" panose="020B0502020202020204" pitchFamily="34" charset="0"/>
              </a:rPr>
              <a:t>Change the </a:t>
            </a:r>
            <a:r>
              <a:rPr lang="en-US" sz="3200" b="1" u="sng" dirty="0" smtClean="0">
                <a:solidFill>
                  <a:srgbClr val="009900"/>
                </a:solidFill>
                <a:latin typeface="Century Gothic" panose="020B0502020202020204" pitchFamily="34" charset="0"/>
              </a:rPr>
              <a:t>text </a:t>
            </a:r>
            <a:r>
              <a:rPr lang="en-US" sz="3200" b="1" u="sng" dirty="0">
                <a:solidFill>
                  <a:srgbClr val="009900"/>
                </a:solidFill>
                <a:latin typeface="Century Gothic" panose="020B0502020202020204" pitchFamily="34" charset="0"/>
              </a:rPr>
              <a:t>color </a:t>
            </a:r>
            <a:r>
              <a:rPr lang="en-US" sz="3200" dirty="0" smtClean="0">
                <a:latin typeface="Century Gothic" panose="020B0502020202020204" pitchFamily="34" charset="0"/>
              </a:rPr>
              <a:t>for </a:t>
            </a:r>
            <a:r>
              <a:rPr lang="en-US" sz="3200" b="1" i="1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&lt;h1</a:t>
            </a:r>
            <a:r>
              <a:rPr lang="en-US" sz="3200" b="1" i="1" dirty="0">
                <a:solidFill>
                  <a:srgbClr val="CC0066"/>
                </a:solidFill>
                <a:latin typeface="Century Gothic" panose="020B0502020202020204" pitchFamily="34" charset="0"/>
              </a:rPr>
              <a:t>&gt; </a:t>
            </a:r>
            <a:r>
              <a:rPr lang="en-US" sz="3200" dirty="0" smtClean="0">
                <a:latin typeface="Century Gothic" panose="020B0502020202020204" pitchFamily="34" charset="0"/>
              </a:rPr>
              <a:t>element to </a:t>
            </a:r>
            <a:r>
              <a:rPr lang="en-US" sz="3200" b="1" dirty="0" smtClean="0">
                <a:solidFill>
                  <a:srgbClr val="7030A0"/>
                </a:solidFill>
                <a:latin typeface="Century Gothic" panose="020B0502020202020204" pitchFamily="34" charset="0"/>
              </a:rPr>
              <a:t>purple</a:t>
            </a:r>
            <a:r>
              <a:rPr lang="en-US" sz="3200" dirty="0" smtClean="0">
                <a:latin typeface="Century Gothic" panose="020B0502020202020204" pitchFamily="34" charset="0"/>
              </a:rPr>
              <a:t> color</a:t>
            </a:r>
            <a:endParaRPr lang="en-US" sz="3200" dirty="0">
              <a:latin typeface="Century Gothic" panose="020B0502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89384" y="3384204"/>
            <a:ext cx="1060097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rgbClr val="0070C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Creating value with human-like robots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63352" y="4149080"/>
            <a:ext cx="177484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4400" b="1" dirty="0">
                <a:solidFill>
                  <a:srgbClr val="CC0066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&lt;/h1&gt;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63352" y="2584735"/>
            <a:ext cx="151515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4400" b="1" dirty="0" smtClean="0">
                <a:solidFill>
                  <a:srgbClr val="CC0066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&lt;h1&gt;</a:t>
            </a:r>
            <a:endParaRPr lang="en-MY" sz="4400" b="1" dirty="0">
              <a:solidFill>
                <a:srgbClr val="CC0066"/>
              </a:solidFill>
              <a:latin typeface="Century Gothic" panose="020B0502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343472" y="2649106"/>
            <a:ext cx="5904656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MY" sz="4000" b="1" dirty="0" smtClean="0">
                <a:solidFill>
                  <a:srgbClr val="00990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style</a:t>
            </a:r>
            <a:r>
              <a:rPr lang="en-MY" sz="4000" dirty="0" smtClean="0">
                <a:latin typeface="Century Gothic" panose="020B0502020202020204" pitchFamily="34" charset="0"/>
                <a:cs typeface="Courier New" panose="02070309020205020404" pitchFamily="49" charset="0"/>
              </a:rPr>
              <a:t>= </a:t>
            </a:r>
            <a:r>
              <a:rPr lang="en-MY" sz="4000" b="1" dirty="0" smtClean="0">
                <a:solidFill>
                  <a:srgbClr val="7030A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“color:purple”</a:t>
            </a:r>
            <a:r>
              <a:rPr lang="en-MY" sz="4000" b="1" dirty="0" smtClean="0">
                <a:solidFill>
                  <a:srgbClr val="CC0066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&gt;</a:t>
            </a:r>
            <a:r>
              <a:rPr lang="en-MY" sz="4000" dirty="0" smtClean="0">
                <a:latin typeface="Century Gothic" panose="020B0502020202020204" pitchFamily="34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4298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422176"/>
            <a:ext cx="10972800" cy="990600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atin typeface="Century Gothic" panose="020B0502020202020204" pitchFamily="34" charset="0"/>
              </a:rPr>
              <a:t>APPLYING </a:t>
            </a:r>
            <a:r>
              <a:rPr lang="en-US" sz="4800" dirty="0" smtClean="0">
                <a:latin typeface="Century Gothic" panose="020B0502020202020204" pitchFamily="34" charset="0"/>
              </a:rPr>
              <a:t>CSS </a:t>
            </a:r>
            <a:r>
              <a:rPr lang="en-US" sz="4800" dirty="0">
                <a:latin typeface="Century Gothic" panose="020B0502020202020204" pitchFamily="34" charset="0"/>
              </a:rPr>
              <a:t>: </a:t>
            </a:r>
            <a:r>
              <a:rPr lang="en-US" sz="4800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INLINE STYLE SHEET</a:t>
            </a:r>
            <a:endParaRPr lang="en-US" sz="4800" dirty="0">
              <a:solidFill>
                <a:srgbClr val="CC0066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2364" y="1404065"/>
            <a:ext cx="114822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latin typeface="Century Gothic" panose="020B0502020202020204" pitchFamily="34" charset="0"/>
              </a:rPr>
              <a:t>Set the </a:t>
            </a:r>
            <a:r>
              <a:rPr lang="en-US" sz="3200" b="1" u="sng" dirty="0" smtClean="0">
                <a:solidFill>
                  <a:srgbClr val="009900"/>
                </a:solidFill>
                <a:latin typeface="Century Gothic" panose="020B0502020202020204" pitchFamily="34" charset="0"/>
              </a:rPr>
              <a:t>background color </a:t>
            </a:r>
            <a:r>
              <a:rPr lang="en-US" sz="3200" dirty="0" smtClean="0">
                <a:latin typeface="Century Gothic" panose="020B0502020202020204" pitchFamily="34" charset="0"/>
              </a:rPr>
              <a:t>for </a:t>
            </a:r>
            <a:r>
              <a:rPr lang="en-US" sz="3200" b="1" i="1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&lt;h1</a:t>
            </a:r>
            <a:r>
              <a:rPr lang="en-US" sz="3200" b="1" i="1" dirty="0">
                <a:solidFill>
                  <a:srgbClr val="CC0066"/>
                </a:solidFill>
                <a:latin typeface="Century Gothic" panose="020B0502020202020204" pitchFamily="34" charset="0"/>
              </a:rPr>
              <a:t>&gt; </a:t>
            </a:r>
            <a:r>
              <a:rPr lang="en-US" sz="3200" dirty="0" smtClean="0">
                <a:latin typeface="Century Gothic" panose="020B0502020202020204" pitchFamily="34" charset="0"/>
              </a:rPr>
              <a:t>element to </a:t>
            </a:r>
            <a:r>
              <a:rPr lang="en-US" sz="3200" b="1" dirty="0" smtClean="0">
                <a:solidFill>
                  <a:srgbClr val="7030A0"/>
                </a:solidFill>
                <a:latin typeface="Century Gothic" panose="020B0502020202020204" pitchFamily="34" charset="0"/>
              </a:rPr>
              <a:t>linen</a:t>
            </a:r>
            <a:r>
              <a:rPr lang="en-US" sz="3200" dirty="0" smtClean="0">
                <a:latin typeface="Century Gothic" panose="020B0502020202020204" pitchFamily="34" charset="0"/>
              </a:rPr>
              <a:t> color</a:t>
            </a:r>
            <a:endParaRPr lang="en-US" sz="3200" dirty="0">
              <a:latin typeface="Century Gothic" panose="020B0502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39416" y="4099719"/>
            <a:ext cx="1060097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solidFill>
                  <a:srgbClr val="0070C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Creating value with human-like robots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11424" y="4971609"/>
            <a:ext cx="177484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4400" b="1" dirty="0">
                <a:solidFill>
                  <a:srgbClr val="CC0066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&lt;/h1&gt;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11424" y="2584735"/>
            <a:ext cx="151515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4400" b="1" dirty="0" smtClean="0">
                <a:solidFill>
                  <a:srgbClr val="CC0066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&lt;h1&gt;</a:t>
            </a:r>
            <a:endParaRPr lang="en-MY" sz="4400" b="1" dirty="0">
              <a:solidFill>
                <a:srgbClr val="CC0066"/>
              </a:solidFill>
              <a:latin typeface="Century Gothic" panose="020B0502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91544" y="2649106"/>
            <a:ext cx="5904656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MY" sz="4000" b="1" dirty="0" smtClean="0">
                <a:solidFill>
                  <a:srgbClr val="00990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style</a:t>
            </a:r>
            <a:r>
              <a:rPr lang="en-MY" sz="4000" dirty="0" smtClean="0">
                <a:latin typeface="Century Gothic" panose="020B0502020202020204" pitchFamily="34" charset="0"/>
                <a:cs typeface="Courier New" panose="02070309020205020404" pitchFamily="49" charset="0"/>
              </a:rPr>
              <a:t>= </a:t>
            </a:r>
            <a:r>
              <a:rPr lang="en-MY" sz="4000" b="1" dirty="0" smtClean="0">
                <a:solidFill>
                  <a:srgbClr val="7030A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“color:purple</a:t>
            </a:r>
            <a:r>
              <a:rPr lang="en-MY" sz="4000" dirty="0" smtClean="0">
                <a:latin typeface="Century Gothic" panose="020B0502020202020204" pitchFamily="34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2279576" y="3356992"/>
            <a:ext cx="6943099" cy="7078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MY" sz="4000" b="1" dirty="0" smtClean="0">
                <a:solidFill>
                  <a:srgbClr val="7030A0"/>
                </a:solidFill>
                <a:latin typeface="Century Gothic" panose="020B0502020202020204" pitchFamily="34" charset="0"/>
              </a:rPr>
              <a:t>; </a:t>
            </a:r>
            <a:r>
              <a:rPr lang="en-MY" sz="4000" b="1" dirty="0" err="1" smtClean="0">
                <a:solidFill>
                  <a:srgbClr val="7030A0"/>
                </a:solidFill>
                <a:latin typeface="Century Gothic" panose="020B0502020202020204" pitchFamily="34" charset="0"/>
              </a:rPr>
              <a:t>background-color:linen</a:t>
            </a:r>
            <a:r>
              <a:rPr lang="en-MY" sz="4000" b="1" dirty="0" smtClean="0">
                <a:solidFill>
                  <a:srgbClr val="7030A0"/>
                </a:solidFill>
                <a:latin typeface="Century Gothic" panose="020B0502020202020204" pitchFamily="34" charset="0"/>
              </a:rPr>
              <a:t>”</a:t>
            </a:r>
            <a:r>
              <a:rPr lang="en-MY" sz="4000" b="1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&gt;</a:t>
            </a:r>
            <a:endParaRPr lang="en-MY" sz="4000" b="1" dirty="0">
              <a:solidFill>
                <a:srgbClr val="CC0066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50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/>
          <p:cNvSpPr txBox="1">
            <a:spLocks/>
          </p:cNvSpPr>
          <p:nvPr/>
        </p:nvSpPr>
        <p:spPr>
          <a:xfrm>
            <a:off x="191344" y="620688"/>
            <a:ext cx="11881320" cy="2088232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150000"/>
              <a:buFontTx/>
              <a:buBlip>
                <a:blip r:embed="rId3"/>
              </a:buBlip>
              <a:defRPr kumimoji="0" sz="3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21792" indent="-228600" algn="l" rtl="0" eaLnBrk="1" latinLnBrk="0" hangingPunct="1">
              <a:spcBef>
                <a:spcPts val="324"/>
              </a:spcBef>
              <a:buClr>
                <a:schemeClr val="accent1"/>
              </a:buClr>
              <a:buFont typeface="Verdana"/>
              <a:buChar char="◦"/>
              <a:defRPr kumimoji="0"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859536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SzPct val="100000"/>
              <a:buFont typeface="Wingdings 2"/>
              <a:buChar char=""/>
              <a:defRPr kumimoji="0" sz="21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1430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9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50"/>
              </a:spcBef>
              <a:buClr>
                <a:schemeClr val="accent2"/>
              </a:buClr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109728" indent="0" algn="ctr">
              <a:buClrTx/>
              <a:buSzPct val="100000"/>
              <a:buNone/>
            </a:pPr>
            <a:r>
              <a:rPr lang="pt-BR" sz="5400" u="sng" dirty="0" smtClean="0">
                <a:solidFill>
                  <a:prstClr val="black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Applying </a:t>
            </a:r>
            <a:r>
              <a:rPr lang="pt-BR" sz="5400" b="1" u="sng" dirty="0" smtClean="0">
                <a:solidFill>
                  <a:srgbClr val="0070C0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INLINE CSS</a:t>
            </a:r>
            <a:r>
              <a:rPr lang="pt-BR" sz="5400" b="1" u="sng" dirty="0" smtClean="0">
                <a:solidFill>
                  <a:prstClr val="black"/>
                </a:solidFill>
                <a:latin typeface="Century Gothic" panose="020B0502020202020204" pitchFamily="34" charset="0"/>
                <a:cs typeface="Courier New" panose="02070309020205020404" pitchFamily="49" charset="0"/>
              </a:rPr>
              <a:t> </a:t>
            </a:r>
          </a:p>
          <a:p>
            <a:pPr marL="109728" indent="0" algn="ctr">
              <a:buClrTx/>
              <a:buSzPct val="100000"/>
              <a:buNone/>
            </a:pPr>
            <a:endParaRPr lang="pt-BR" sz="5400" b="1" u="sng" dirty="0">
              <a:solidFill>
                <a:prstClr val="black"/>
              </a:solidFill>
              <a:latin typeface="Century Gothic" panose="020B0502020202020204" pitchFamily="34" charset="0"/>
              <a:cs typeface="Courier New" panose="02070309020205020404" pitchFamily="49" charset="0"/>
            </a:endParaRPr>
          </a:p>
          <a:p>
            <a:pPr marL="109728" indent="0">
              <a:buNone/>
            </a:pPr>
            <a:r>
              <a:rPr lang="en-US" sz="5400" dirty="0" smtClean="0">
                <a:latin typeface="Century Gothic" panose="020B0502020202020204" pitchFamily="34" charset="0"/>
                <a:cs typeface="Courier New" panose="02070309020205020404" pitchFamily="49" charset="0"/>
              </a:rPr>
              <a:t/>
            </a:r>
            <a:br>
              <a:rPr lang="en-US" sz="5400" dirty="0" smtClean="0">
                <a:latin typeface="Century Gothic" panose="020B0502020202020204" pitchFamily="34" charset="0"/>
                <a:cs typeface="Courier New" panose="02070309020205020404" pitchFamily="49" charset="0"/>
              </a:rPr>
            </a:br>
            <a:endParaRPr lang="pt-BR" sz="5400" dirty="0" smtClean="0">
              <a:solidFill>
                <a:prstClr val="black"/>
              </a:solidFill>
              <a:latin typeface="Century Gothic" panose="020B0502020202020204" pitchFamily="34" charset="0"/>
              <a:cs typeface="Courier New" panose="02070309020205020404" pitchFamily="49" charset="0"/>
            </a:endParaRPr>
          </a:p>
          <a:p>
            <a:pPr marL="109728" indent="0">
              <a:buClrTx/>
              <a:buSzPct val="100000"/>
              <a:buNone/>
            </a:pPr>
            <a:endParaRPr lang="pt-BR" sz="5400" dirty="0" smtClean="0">
              <a:solidFill>
                <a:prstClr val="black"/>
              </a:solidFill>
              <a:latin typeface="Century Gothic" panose="020B0502020202020204" pitchFamily="34" charset="0"/>
              <a:cs typeface="Courier New" panose="02070309020205020404" pitchFamily="49" charset="0"/>
            </a:endParaRPr>
          </a:p>
          <a:p>
            <a:pPr marL="109728" indent="0">
              <a:buClrTx/>
              <a:buSzPct val="100000"/>
              <a:buNone/>
            </a:pPr>
            <a:endParaRPr lang="pt-BR" sz="5400" dirty="0" smtClean="0">
              <a:solidFill>
                <a:prstClr val="black"/>
              </a:solidFill>
              <a:latin typeface="Century Gothic" panose="020B0502020202020204" pitchFamily="34" charset="0"/>
              <a:cs typeface="Courier New" panose="02070309020205020404" pitchFamily="49" charset="0"/>
            </a:endParaRPr>
          </a:p>
          <a:p>
            <a:pPr marL="109728" indent="0">
              <a:buClrTx/>
              <a:buSzPct val="100000"/>
              <a:buNone/>
            </a:pPr>
            <a:endParaRPr lang="pt-BR" sz="5400" u="sng" dirty="0" smtClean="0">
              <a:solidFill>
                <a:srgbClr val="0070C0"/>
              </a:solidFill>
              <a:latin typeface="Century Gothic" panose="020B0502020202020204" pitchFamily="34" charset="0"/>
              <a:cs typeface="Courier New" panose="02070309020205020404" pitchFamily="49" charset="0"/>
            </a:endParaRPr>
          </a:p>
          <a:p>
            <a:pPr marL="109728" indent="0">
              <a:buClrTx/>
              <a:buSzPct val="100000"/>
              <a:buNone/>
            </a:pPr>
            <a:endParaRPr lang="en-US" sz="5400" dirty="0">
              <a:solidFill>
                <a:prstClr val="black"/>
              </a:solidFill>
              <a:latin typeface="Century Gothic" panose="020B0502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09600" y="1412776"/>
            <a:ext cx="10972800" cy="576064"/>
          </a:xfrm>
          <a:prstGeom prst="rect">
            <a:avLst/>
          </a:prstGeom>
        </p:spPr>
        <p:txBody>
          <a:bodyPr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SzPct val="150000"/>
              <a:buFont typeface="Arial" pitchFamily="34" charset="0"/>
              <a:buNone/>
            </a:pPr>
            <a:r>
              <a:rPr lang="en-MY" sz="4000" dirty="0" smtClean="0">
                <a:latin typeface="Century Gothic" panose="020B0502020202020204" pitchFamily="34" charset="0"/>
              </a:rPr>
              <a:t>add the </a:t>
            </a:r>
            <a:r>
              <a:rPr lang="en-MY" sz="4000" b="1" i="1" u="sng" dirty="0" smtClean="0">
                <a:solidFill>
                  <a:srgbClr val="009900"/>
                </a:solidFill>
                <a:latin typeface="Century Gothic" panose="020B0502020202020204" pitchFamily="34" charset="0"/>
              </a:rPr>
              <a:t>style attribute </a:t>
            </a:r>
            <a:r>
              <a:rPr lang="en-MY" sz="4000" dirty="0" smtClean="0">
                <a:latin typeface="Century Gothic" panose="020B0502020202020204" pitchFamily="34" charset="0"/>
              </a:rPr>
              <a:t>to the </a:t>
            </a:r>
            <a:r>
              <a:rPr lang="en-MY" sz="4000" b="1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selected tag</a:t>
            </a:r>
          </a:p>
          <a:p>
            <a:pPr marL="463550" lvl="1" indent="-463550" algn="ctr"/>
            <a:endParaRPr lang="en-MY" sz="3600" dirty="0" smtClean="0">
              <a:latin typeface="Century Gothic" panose="020B0502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" y="3140968"/>
            <a:ext cx="107390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latin typeface="Century Gothic" panose="020B0502020202020204" pitchFamily="34" charset="0"/>
              </a:rPr>
              <a:t>Life-Inspired Intelligence</a:t>
            </a:r>
          </a:p>
        </p:txBody>
      </p:sp>
      <p:sp>
        <p:nvSpPr>
          <p:cNvPr id="5" name="Rectangle 4"/>
          <p:cNvSpPr/>
          <p:nvPr/>
        </p:nvSpPr>
        <p:spPr>
          <a:xfrm>
            <a:off x="577381" y="2996952"/>
            <a:ext cx="122982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MY" sz="4000" b="1" u="sng" dirty="0" smtClean="0">
                <a:solidFill>
                  <a:srgbClr val="CC0066"/>
                </a:solidFill>
                <a:latin typeface="Century Gothic" panose="020B0502020202020204" pitchFamily="34" charset="0"/>
              </a:rPr>
              <a:t>TEXT</a:t>
            </a:r>
            <a:endParaRPr lang="en-US" sz="4000" u="sng" dirty="0"/>
          </a:p>
        </p:txBody>
      </p:sp>
    </p:spTree>
    <p:extLst>
      <p:ext uri="{BB962C8B-B14F-4D97-AF65-F5344CB8AC3E}">
        <p14:creationId xmlns:p14="http://schemas.microsoft.com/office/powerpoint/2010/main" val="2226883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5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6162</TotalTime>
  <Words>1415</Words>
  <Application>Microsoft Office PowerPoint</Application>
  <PresentationFormat>Custom</PresentationFormat>
  <Paragraphs>300</Paragraphs>
  <Slides>32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Clarity</vt:lpstr>
      <vt:lpstr>Cascading Style Sheet (CSS )</vt:lpstr>
      <vt:lpstr>PowerPoint Presentation</vt:lpstr>
      <vt:lpstr>EXAMPLE INLINE CSS</vt:lpstr>
      <vt:lpstr>INLINE CSS    </vt:lpstr>
      <vt:lpstr>PRACTICE    </vt:lpstr>
      <vt:lpstr>PowerPoint Presentation</vt:lpstr>
      <vt:lpstr>APPLYING CSS : INLINE STYLE SHEET</vt:lpstr>
      <vt:lpstr>APPLYING CSS : INLINE STYLE SHEET</vt:lpstr>
      <vt:lpstr>PowerPoint Presentation</vt:lpstr>
      <vt:lpstr>APPLYING CSS : INLINE STYLE SHEET</vt:lpstr>
      <vt:lpstr>APPLYING CSS : INLINE STYLE SHEET</vt:lpstr>
      <vt:lpstr>PowerPoint Presentation</vt:lpstr>
      <vt:lpstr>APPLYING CSS : INLINE STYLE SHEET</vt:lpstr>
      <vt:lpstr>APPLYING CSS : INLINE STYLE SHEET</vt:lpstr>
      <vt:lpstr>APPLYING CSS : INLINE STYLE SHEET</vt:lpstr>
      <vt:lpstr>APPLYING CSS : INLINE STYLE SHEET</vt:lpstr>
      <vt:lpstr>APPLYING HTML : ORDERED LIST</vt:lpstr>
      <vt:lpstr>APPLYING HTML : ORDERED LIST</vt:lpstr>
      <vt:lpstr>APPLYING HTML : UNORDERED LIST</vt:lpstr>
      <vt:lpstr>APPLYING CSS : UNORDERED LIST</vt:lpstr>
      <vt:lpstr>CSS SYNTAX</vt:lpstr>
      <vt:lpstr>APPLYING CSS : INTERNAL STYLE SHEET</vt:lpstr>
      <vt:lpstr>TYPE OF SELECTOR</vt:lpstr>
      <vt:lpstr>CSS SELECTORS</vt:lpstr>
      <vt:lpstr>PowerPoint Presentation</vt:lpstr>
      <vt:lpstr>APPLYING CSS selector : INTERNAL CSS</vt:lpstr>
      <vt:lpstr>APPLYING CSS selector : INTERNAL CSS</vt:lpstr>
      <vt:lpstr>APPLYING CSS selector : INTERNAL CSS</vt:lpstr>
      <vt:lpstr>APPLYING CSS selector : INTERNAL CSS</vt:lpstr>
      <vt:lpstr>APPLYING CSS selector : INTERNAL CSS</vt:lpstr>
      <vt:lpstr>APPLYING CSS selector : INTERNAL CSS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6 : Basic Web Development</dc:title>
  <dc:creator>nswahida</dc:creator>
  <cp:lastModifiedBy>Lecturer</cp:lastModifiedBy>
  <cp:revision>342</cp:revision>
  <dcterms:created xsi:type="dcterms:W3CDTF">2014-12-02T04:10:03Z</dcterms:created>
  <dcterms:modified xsi:type="dcterms:W3CDTF">2019-09-19T02:15:24Z</dcterms:modified>
</cp:coreProperties>
</file>