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6"/>
  </p:notesMasterIdLst>
  <p:sldIdLst>
    <p:sldId id="262" r:id="rId2"/>
    <p:sldId id="536" r:id="rId3"/>
    <p:sldId id="537" r:id="rId4"/>
    <p:sldId id="586" r:id="rId5"/>
    <p:sldId id="587" r:id="rId6"/>
    <p:sldId id="538" r:id="rId7"/>
    <p:sldId id="539" r:id="rId8"/>
    <p:sldId id="593" r:id="rId9"/>
    <p:sldId id="511" r:id="rId10"/>
    <p:sldId id="599" r:id="rId11"/>
    <p:sldId id="600" r:id="rId12"/>
    <p:sldId id="615" r:id="rId13"/>
    <p:sldId id="611" r:id="rId14"/>
    <p:sldId id="612" r:id="rId15"/>
    <p:sldId id="610" r:id="rId16"/>
    <p:sldId id="613" r:id="rId17"/>
    <p:sldId id="614" r:id="rId18"/>
    <p:sldId id="603" r:id="rId19"/>
    <p:sldId id="616" r:id="rId20"/>
    <p:sldId id="607" r:id="rId21"/>
    <p:sldId id="608" r:id="rId22"/>
    <p:sldId id="609" r:id="rId23"/>
    <p:sldId id="521" r:id="rId24"/>
    <p:sldId id="6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9900"/>
    <a:srgbClr val="99CC00"/>
    <a:srgbClr val="FF6699"/>
    <a:srgbClr val="669900"/>
    <a:srgbClr val="CC00FF"/>
    <a:srgbClr val="CCFFCC"/>
    <a:srgbClr val="3399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9205" autoAdjust="0"/>
    <p:restoredTop sz="93702" autoAdjust="0"/>
  </p:normalViewPr>
  <p:slideViewPr>
    <p:cSldViewPr>
      <p:cViewPr varScale="1">
        <p:scale>
          <a:sx n="65" d="100"/>
          <a:sy n="65" d="100"/>
        </p:scale>
        <p:origin x="12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C6BB5-2A1F-479D-9732-2DE101ACBC7E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A9D99-5405-4F34-890E-3F5145F32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</a:t>
            </a:r>
          </a:p>
          <a:p>
            <a:r>
              <a:rPr lang="en-US" dirty="0" smtClean="0"/>
              <a:t>https://www.codecademy.com/articles/html-inline-stylescss/css_syntax.asp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4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7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10464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972800" cy="9906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26/9/2019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26/9/2019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3392" y="1340768"/>
            <a:ext cx="10945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26/9/2019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26/9/2019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26/9/2019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26/9/2019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26/9/2019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26/9/2019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26/9/2019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1BE5830-3990-4E6F-B9E5-97CB2480AB37}" type="datetimeFigureOut">
              <a:rPr lang="en-US" smtClean="0">
                <a:solidFill>
                  <a:prstClr val="black"/>
                </a:solidFill>
              </a:rPr>
              <a:pPr/>
              <a:t>9/26/2019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F949CF4-8465-41F6-96A3-7E241CEE62B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420888"/>
            <a:ext cx="10513168" cy="990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Century Gothic" panose="020B0502020202020204" pitchFamily="34" charset="0"/>
              </a:rPr>
              <a:t>Cascading Style Sheet (CSS )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1424" y="3429000"/>
            <a:ext cx="10513168" cy="114793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Language that describes the style of an HTML document and how HTML elements should be displayed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40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EXTERNAL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7408" y="1395264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Open a new document and paste code given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109" y="2159079"/>
            <a:ext cx="35283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&lt;</a:t>
            </a:r>
            <a:r>
              <a:rPr lang="en-US" dirty="0">
                <a:latin typeface="Century Gothic" panose="020B0502020202020204" pitchFamily="34" charset="0"/>
              </a:rPr>
              <a:t>html </a:t>
            </a:r>
            <a:r>
              <a:rPr lang="en-US" dirty="0" smtClean="0">
                <a:latin typeface="Century Gothic" panose="020B0502020202020204" pitchFamily="34" charset="0"/>
              </a:rPr>
              <a:t>&gt;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&lt;head&gt;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&lt;</a:t>
            </a:r>
            <a:r>
              <a:rPr lang="en-US" dirty="0">
                <a:latin typeface="Century Gothic" panose="020B0502020202020204" pitchFamily="34" charset="0"/>
              </a:rPr>
              <a:t>style&gt;</a:t>
            </a:r>
          </a:p>
          <a:p>
            <a:r>
              <a:rPr lang="en-US" dirty="0">
                <a:latin typeface="Century Gothic" panose="020B0502020202020204" pitchFamily="34" charset="0"/>
              </a:rPr>
              <a:t>* </a:t>
            </a:r>
            <a:r>
              <a:rPr lang="en-US" dirty="0" smtClean="0">
                <a:latin typeface="Century Gothic" panose="020B0502020202020204" pitchFamily="34" charset="0"/>
              </a:rPr>
              <a:t>{   </a:t>
            </a:r>
            <a:r>
              <a:rPr lang="en-US" dirty="0">
                <a:latin typeface="Century Gothic" panose="020B0502020202020204" pitchFamily="34" charset="0"/>
              </a:rPr>
              <a:t>box-sizing: border-box</a:t>
            </a:r>
            <a:r>
              <a:rPr lang="en-US" dirty="0" smtClean="0">
                <a:latin typeface="Century Gothic" panose="020B0502020202020204" pitchFamily="34" charset="0"/>
              </a:rPr>
              <a:t>;}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body {  </a:t>
            </a:r>
            <a:r>
              <a:rPr lang="en-US" dirty="0">
                <a:latin typeface="Century Gothic" panose="020B0502020202020204" pitchFamily="34" charset="0"/>
              </a:rPr>
              <a:t>margin: 0</a:t>
            </a:r>
            <a:r>
              <a:rPr lang="en-US" dirty="0" smtClean="0">
                <a:latin typeface="Century Gothic" panose="020B0502020202020204" pitchFamily="34" charset="0"/>
              </a:rPr>
              <a:t>;}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CC0066"/>
                </a:solidFill>
                <a:latin typeface="Century Gothic" panose="020B0502020202020204" pitchFamily="34" charset="0"/>
              </a:rPr>
              <a:t>/* Style the header */</a:t>
            </a:r>
          </a:p>
          <a:p>
            <a:r>
              <a:rPr lang="en-US" sz="2400" dirty="0">
                <a:solidFill>
                  <a:srgbClr val="009900"/>
                </a:solidFill>
                <a:latin typeface="Century Gothic" panose="020B0502020202020204" pitchFamily="34" charset="0"/>
              </a:rPr>
              <a:t>.header</a:t>
            </a:r>
            <a:r>
              <a:rPr lang="en-US" dirty="0">
                <a:solidFill>
                  <a:srgbClr val="CC0066"/>
                </a:solidFill>
                <a:latin typeface="Century Gothic" panose="020B0502020202020204" pitchFamily="34" charset="0"/>
              </a:rPr>
              <a:t> {</a:t>
            </a:r>
          </a:p>
          <a:p>
            <a:r>
              <a:rPr lang="en-US" dirty="0">
                <a:solidFill>
                  <a:srgbClr val="CC0066"/>
                </a:solidFill>
                <a:latin typeface="Century Gothic" panose="020B0502020202020204" pitchFamily="34" charset="0"/>
              </a:rPr>
              <a:t>  background-color: #f1f1f1;</a:t>
            </a:r>
          </a:p>
          <a:p>
            <a:r>
              <a:rPr lang="en-US" dirty="0">
                <a:solidFill>
                  <a:srgbClr val="CC0066"/>
                </a:solidFill>
                <a:latin typeface="Century Gothic" panose="020B0502020202020204" pitchFamily="34" charset="0"/>
              </a:rPr>
              <a:t>  padding: 20px;</a:t>
            </a:r>
          </a:p>
          <a:p>
            <a:r>
              <a:rPr lang="en-US" dirty="0">
                <a:solidFill>
                  <a:srgbClr val="CC0066"/>
                </a:solidFill>
                <a:latin typeface="Century Gothic" panose="020B0502020202020204" pitchFamily="34" charset="0"/>
              </a:rPr>
              <a:t>  text-align: center;</a:t>
            </a:r>
          </a:p>
          <a:p>
            <a:r>
              <a:rPr lang="en-US" dirty="0">
                <a:solidFill>
                  <a:srgbClr val="CC0066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4152" y="2159079"/>
            <a:ext cx="42360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00FF"/>
                </a:solidFill>
                <a:latin typeface="Century Gothic" panose="020B0502020202020204" pitchFamily="34" charset="0"/>
              </a:rPr>
              <a:t>/* </a:t>
            </a:r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Style the top navigation bar */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.</a:t>
            </a:r>
            <a:r>
              <a:rPr lang="en-US" dirty="0" err="1">
                <a:solidFill>
                  <a:srgbClr val="CC00FF"/>
                </a:solidFill>
                <a:latin typeface="Century Gothic" panose="020B0502020202020204" pitchFamily="34" charset="0"/>
              </a:rPr>
              <a:t>topnav</a:t>
            </a:r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{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 overflow: hidden;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 background-color: #333;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solidFill>
                <a:srgbClr val="CC00FF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/* Style the </a:t>
            </a:r>
            <a:r>
              <a:rPr lang="en-US" dirty="0" err="1">
                <a:solidFill>
                  <a:srgbClr val="CC00FF"/>
                </a:solidFill>
                <a:latin typeface="Century Gothic" panose="020B0502020202020204" pitchFamily="34" charset="0"/>
              </a:rPr>
              <a:t>topnav</a:t>
            </a:r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links */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.</a:t>
            </a:r>
            <a:r>
              <a:rPr lang="en-US" dirty="0" err="1">
                <a:solidFill>
                  <a:srgbClr val="CC00FF"/>
                </a:solidFill>
                <a:latin typeface="Century Gothic" panose="020B0502020202020204" pitchFamily="34" charset="0"/>
              </a:rPr>
              <a:t>topnav</a:t>
            </a:r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a {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 float: left;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 display: block;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 color: #f2f2f2;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 text-align: center;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 padding: 14px 16px;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 text-decoration: none;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solidFill>
                <a:srgbClr val="CC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40216" y="2171238"/>
            <a:ext cx="3312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/* Change color on hover */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.</a:t>
            </a:r>
            <a:r>
              <a:rPr lang="en-US" dirty="0" err="1">
                <a:solidFill>
                  <a:srgbClr val="CC00FF"/>
                </a:solidFill>
                <a:latin typeface="Century Gothic" panose="020B0502020202020204" pitchFamily="34" charset="0"/>
              </a:rPr>
              <a:t>topnav</a:t>
            </a:r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a:hover {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 background-color: #</a:t>
            </a:r>
            <a:r>
              <a:rPr lang="en-US" dirty="0" err="1">
                <a:solidFill>
                  <a:srgbClr val="CC00FF"/>
                </a:solidFill>
                <a:latin typeface="Century Gothic" panose="020B0502020202020204" pitchFamily="34" charset="0"/>
              </a:rPr>
              <a:t>ddd</a:t>
            </a:r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;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  color: black;</a:t>
            </a:r>
          </a:p>
          <a:p>
            <a:r>
              <a:rPr lang="en-US" dirty="0">
                <a:solidFill>
                  <a:srgbClr val="CC00FF"/>
                </a:solidFill>
                <a:latin typeface="Century Gothic" panose="020B0502020202020204" pitchFamily="34" charset="0"/>
              </a:rPr>
              <a:t>}</a:t>
            </a:r>
          </a:p>
          <a:p>
            <a:r>
              <a:rPr lang="en-US" dirty="0">
                <a:latin typeface="Century Gothic" panose="020B0502020202020204" pitchFamily="34" charset="0"/>
              </a:rPr>
              <a:t>&lt;/style&gt;</a:t>
            </a:r>
          </a:p>
          <a:p>
            <a:r>
              <a:rPr lang="en-US" dirty="0">
                <a:latin typeface="Century Gothic" panose="020B0502020202020204" pitchFamily="34" charset="0"/>
              </a:rPr>
              <a:t>&lt;/head&gt;</a:t>
            </a:r>
          </a:p>
          <a:p>
            <a:endParaRPr lang="en-US" dirty="0">
              <a:solidFill>
                <a:srgbClr val="CC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644" y="6156593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Save your document as style.css</a:t>
            </a:r>
          </a:p>
        </p:txBody>
      </p:sp>
    </p:spTree>
    <p:extLst>
      <p:ext uri="{BB962C8B-B14F-4D97-AF65-F5344CB8AC3E}">
        <p14:creationId xmlns:p14="http://schemas.microsoft.com/office/powerpoint/2010/main" val="17977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367" y="4148536"/>
            <a:ext cx="10972799" cy="1817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div</a:t>
            </a:r>
            <a:r>
              <a:rPr lang="en-US" b="1" spc="300" dirty="0">
                <a:latin typeface="Century Gothic" panose="020B0502020202020204" pitchFamily="34" charset="0"/>
              </a:rPr>
              <a:t> </a:t>
            </a:r>
            <a:r>
              <a:rPr lang="en-US" b="1" spc="300" dirty="0">
                <a:solidFill>
                  <a:srgbClr val="009900"/>
                </a:solidFill>
                <a:latin typeface="Century Gothic" panose="020B0502020202020204" pitchFamily="34" charset="0"/>
              </a:rPr>
              <a:t>class</a:t>
            </a:r>
            <a:r>
              <a:rPr lang="en-US" b="1" spc="300" dirty="0">
                <a:latin typeface="Century Gothic" panose="020B0502020202020204" pitchFamily="34" charset="0"/>
              </a:rPr>
              <a:t>="</a:t>
            </a:r>
            <a:r>
              <a:rPr lang="en-US" b="1" spc="300" dirty="0">
                <a:solidFill>
                  <a:srgbClr val="009900"/>
                </a:solidFill>
                <a:latin typeface="Century Gothic" panose="020B0502020202020204" pitchFamily="34" charset="0"/>
              </a:rPr>
              <a:t>header</a:t>
            </a:r>
            <a:r>
              <a:rPr lang="en-US" b="1" spc="300" dirty="0" smtClean="0">
                <a:latin typeface="Century Gothic" panose="020B0502020202020204" pitchFamily="34" charset="0"/>
              </a:rPr>
              <a:t>"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r>
              <a:rPr lang="en-US" b="1" spc="300" dirty="0" smtClean="0">
                <a:latin typeface="Century Gothic" panose="020B0502020202020204" pitchFamily="34" charset="0"/>
              </a:rPr>
              <a:t> </a:t>
            </a:r>
          </a:p>
          <a:p>
            <a:pPr marL="548640" lvl="2" indent="0">
              <a:buNone/>
            </a:pPr>
            <a:r>
              <a:rPr lang="en-US" sz="3200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sz="3200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h1</a:t>
            </a:r>
            <a:r>
              <a:rPr lang="en-US" sz="3200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US" sz="3200" b="1" spc="300" dirty="0" smtClean="0">
                <a:latin typeface="Century Gothic" panose="020B0502020202020204" pitchFamily="34" charset="0"/>
              </a:rPr>
              <a:t>Header </a:t>
            </a:r>
            <a:r>
              <a:rPr lang="en-US" sz="3200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3200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h1&gt;</a:t>
            </a:r>
          </a:p>
          <a:p>
            <a:pPr marL="0" indent="0">
              <a:buNone/>
            </a:pP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&lt;/div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endParaRPr lang="en-US" b="1" spc="3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EXTERNAL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367" y="3356992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Type code below inside 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&lt;body&gt; </a:t>
            </a: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robot.html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952" y="2141657"/>
            <a:ext cx="10655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&lt;link </a:t>
            </a:r>
            <a:r>
              <a:rPr lang="en-US" sz="3200" b="1" dirty="0" err="1">
                <a:latin typeface="Century Gothic" panose="020B0502020202020204" pitchFamily="34" charset="0"/>
              </a:rPr>
              <a:t>rel</a:t>
            </a:r>
            <a:r>
              <a:rPr lang="en-US" sz="3200" b="1" dirty="0">
                <a:latin typeface="Century Gothic" panose="020B0502020202020204" pitchFamily="34" charset="0"/>
              </a:rPr>
              <a:t>="stylesheet" type="text/</a:t>
            </a:r>
            <a:r>
              <a:rPr lang="en-US" sz="3200" b="1" dirty="0" err="1">
                <a:latin typeface="Century Gothic" panose="020B0502020202020204" pitchFamily="34" charset="0"/>
              </a:rPr>
              <a:t>css</a:t>
            </a:r>
            <a:r>
              <a:rPr lang="en-US" sz="3200" b="1" dirty="0">
                <a:latin typeface="Century Gothic" panose="020B0502020202020204" pitchFamily="34" charset="0"/>
              </a:rPr>
              <a:t>" </a:t>
            </a:r>
            <a:r>
              <a:rPr lang="en-US" sz="3200" b="1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sz="3200" b="1" dirty="0">
                <a:solidFill>
                  <a:srgbClr val="009900"/>
                </a:solidFill>
                <a:latin typeface="Century Gothic" panose="020B0502020202020204" pitchFamily="34" charset="0"/>
              </a:rPr>
              <a:t>="style.css</a:t>
            </a:r>
            <a:r>
              <a:rPr lang="en-US" sz="3200" b="1" dirty="0">
                <a:latin typeface="Century Gothic" panose="020B0502020202020204" pitchFamily="34" charset="0"/>
              </a:rPr>
              <a:t>"</a:t>
            </a:r>
            <a:r>
              <a:rPr lang="en-US" sz="32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368" y="1476073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Type code below inside 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&lt;head&gt; </a:t>
            </a: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robot.html</a:t>
            </a:r>
          </a:p>
        </p:txBody>
      </p:sp>
    </p:spTree>
    <p:extLst>
      <p:ext uri="{BB962C8B-B14F-4D97-AF65-F5344CB8AC3E}">
        <p14:creationId xmlns:p14="http://schemas.microsoft.com/office/powerpoint/2010/main" val="130138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644" y="2303095"/>
            <a:ext cx="10972799" cy="439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pc="300" dirty="0">
                <a:solidFill>
                  <a:srgbClr val="009900"/>
                </a:solidFill>
                <a:latin typeface="Century Gothic" panose="020B05020202020202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  background-color: white;</a:t>
            </a:r>
          </a:p>
          <a:p>
            <a:pPr marL="0" indent="0">
              <a:buNone/>
            </a:pP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  padding: 30px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;</a:t>
            </a:r>
          </a:p>
          <a:p>
            <a:pPr marL="0" indent="0">
              <a:buNone/>
            </a:pPr>
            <a:endParaRPr lang="en-US" b="1" spc="300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b="1" spc="300" dirty="0" smtClean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b="1" spc="300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b="1" spc="3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}</a:t>
            </a:r>
            <a:endParaRPr lang="en-US" b="1" spc="300" dirty="0">
              <a:solidFill>
                <a:srgbClr val="0099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EXTERNAL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6644" y="1556792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Insert banner for </a:t>
            </a:r>
            <a:r>
              <a:rPr lang="en-US" sz="3200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entire website ; </a:t>
            </a:r>
            <a:r>
              <a:rPr lang="en-US" sz="32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refer CSS file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1424" y="4149080"/>
            <a:ext cx="9289032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b="1" spc="300" dirty="0">
                <a:solidFill>
                  <a:srgbClr val="0070C0"/>
                </a:solidFill>
                <a:latin typeface="Century Gothic" panose="020B0502020202020204" pitchFamily="34" charset="0"/>
              </a:rPr>
              <a:t>background-image</a:t>
            </a:r>
            <a:r>
              <a:rPr lang="en-US" sz="3200" b="1" spc="300" dirty="0">
                <a:latin typeface="Century Gothic" panose="020B0502020202020204" pitchFamily="34" charset="0"/>
              </a:rPr>
              <a:t>:</a:t>
            </a:r>
            <a:r>
              <a:rPr lang="en-US" sz="3200" b="1" spc="300" dirty="0">
                <a:solidFill>
                  <a:srgbClr val="FF6699"/>
                </a:solidFill>
                <a:latin typeface="Century Gothic" panose="020B0502020202020204" pitchFamily="34" charset="0"/>
              </a:rPr>
              <a:t>url(</a:t>
            </a:r>
            <a:r>
              <a:rPr lang="en-US" sz="3200" b="1" spc="300" dirty="0">
                <a:solidFill>
                  <a:srgbClr val="99CC00"/>
                </a:solidFill>
                <a:latin typeface="Century Gothic" panose="020B0502020202020204" pitchFamily="34" charset="0"/>
              </a:rPr>
              <a:t>banner.jpg</a:t>
            </a:r>
            <a:r>
              <a:rPr lang="en-US" sz="3200" b="1" spc="300" dirty="0">
                <a:solidFill>
                  <a:srgbClr val="FF6699"/>
                </a:solidFill>
                <a:latin typeface="Century Gothic" panose="020B0502020202020204" pitchFamily="34" charset="0"/>
              </a:rPr>
              <a:t>)</a:t>
            </a:r>
            <a:r>
              <a:rPr lang="en-US" sz="3200" b="1" spc="300" dirty="0">
                <a:latin typeface="Century Gothic" panose="020B0502020202020204" pitchFamily="34" charset="0"/>
              </a:rPr>
              <a:t>;</a:t>
            </a:r>
          </a:p>
          <a:p>
            <a:r>
              <a:rPr lang="en-US" sz="3200" b="1" spc="3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background-repeat</a:t>
            </a:r>
            <a:r>
              <a:rPr lang="en-US" sz="3200" b="1" spc="300" dirty="0">
                <a:latin typeface="Century Gothic" panose="020B0502020202020204" pitchFamily="34" charset="0"/>
              </a:rPr>
              <a:t>: </a:t>
            </a:r>
            <a:r>
              <a:rPr lang="en-US" sz="3200" b="1" spc="300" dirty="0">
                <a:solidFill>
                  <a:srgbClr val="FF6699"/>
                </a:solidFill>
                <a:latin typeface="Century Gothic" panose="020B0502020202020204" pitchFamily="34" charset="0"/>
              </a:rPr>
              <a:t>no-repeat;</a:t>
            </a:r>
          </a:p>
          <a:p>
            <a:r>
              <a:rPr lang="en-US" sz="3200" b="1" spc="3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background-position</a:t>
            </a:r>
            <a:r>
              <a:rPr lang="en-US" sz="3200" b="1" spc="300" dirty="0" smtClean="0">
                <a:latin typeface="Century Gothic" panose="020B0502020202020204" pitchFamily="34" charset="0"/>
              </a:rPr>
              <a:t>:</a:t>
            </a:r>
            <a:r>
              <a:rPr lang="en-US" sz="3200" b="1" spc="300" dirty="0" smtClean="0">
                <a:solidFill>
                  <a:srgbClr val="FF6699"/>
                </a:solidFill>
                <a:latin typeface="Century Gothic" panose="020B0502020202020204" pitchFamily="34" charset="0"/>
              </a:rPr>
              <a:t>right</a:t>
            </a:r>
            <a:endParaRPr lang="en-US" sz="3200" b="1" spc="300" dirty="0">
              <a:solidFill>
                <a:srgbClr val="FF6699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56" y="2588489"/>
            <a:ext cx="8173557" cy="236932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4356" y="2722830"/>
            <a:ext cx="10905852" cy="206084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Format for &lt;p&gt; </a:t>
            </a:r>
          </a:p>
          <a:p>
            <a:pPr>
              <a:buClrTx/>
              <a:buSzPct val="100000"/>
              <a:buFont typeface="Century Gothic" panose="020B0502020202020204" pitchFamily="34" charset="0"/>
              <a:buChar char="→"/>
            </a:pP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Typeface : century gothic</a:t>
            </a:r>
          </a:p>
          <a:p>
            <a:pPr>
              <a:buClrTx/>
              <a:buSzPct val="100000"/>
              <a:buFont typeface="Century Gothic" panose="020B0502020202020204" pitchFamily="34" charset="0"/>
              <a:buChar char="→"/>
            </a:pP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Alignment : center</a:t>
            </a:r>
            <a:endParaRPr lang="en-US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>
              <a:buClrTx/>
              <a:buSzPct val="100000"/>
              <a:buFont typeface="Century Gothic" panose="020B0502020202020204" pitchFamily="34" charset="0"/>
              <a:buChar char="→"/>
            </a:pP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Font size : 18pt</a:t>
            </a:r>
            <a:endParaRPr lang="en-US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INLINE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7408" y="1484784"/>
            <a:ext cx="10972800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Modify your code so that your output similar with image below. Apply 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&lt;h1&gt; &lt;p&gt; </a:t>
            </a:r>
            <a:r>
              <a:rPr lang="en-US" sz="3200" dirty="0" smtClean="0">
                <a:latin typeface="Century Gothic" panose="020B0502020202020204" pitchFamily="34" charset="0"/>
              </a:rPr>
              <a:t>and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 &lt;</a:t>
            </a:r>
            <a:r>
              <a:rPr lang="en-US" sz="3200" dirty="0" err="1" smtClean="0">
                <a:solidFill>
                  <a:srgbClr val="CC0066"/>
                </a:solidFill>
                <a:latin typeface="Century Gothic" panose="020B0502020202020204" pitchFamily="34" charset="0"/>
              </a:rPr>
              <a:t>br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6363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INLINE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187" y="2060848"/>
            <a:ext cx="112470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&lt;h1&gt; </a:t>
            </a:r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CREATING A WEBSITE USING TEXT </a:t>
            </a: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EDITOR </a:t>
            </a:r>
            <a:r>
              <a:rPr lang="en-US" sz="3200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3200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h1</a:t>
            </a:r>
            <a:r>
              <a:rPr lang="en-US" sz="3200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</a:p>
          <a:p>
            <a:endParaRPr lang="en-US" sz="3200" b="1" spc="300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r>
              <a:rPr lang="en-US" sz="3200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sz="3200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p </a:t>
            </a:r>
            <a:r>
              <a:rPr lang="en-US" sz="3200" b="1" spc="300" dirty="0">
                <a:solidFill>
                  <a:srgbClr val="009900"/>
                </a:solidFill>
                <a:latin typeface="Century Gothic" panose="020B0502020202020204" pitchFamily="34" charset="0"/>
              </a:rPr>
              <a:t>style</a:t>
            </a:r>
            <a:r>
              <a:rPr lang="en-US" sz="3200" b="1" spc="300" dirty="0">
                <a:latin typeface="Century Gothic" panose="020B0502020202020204" pitchFamily="34" charset="0"/>
              </a:rPr>
              <a:t> = </a:t>
            </a:r>
            <a:r>
              <a:rPr lang="en-US" sz="3200" b="1" spc="3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"font-family: century </a:t>
            </a:r>
            <a:r>
              <a:rPr lang="en-US" sz="3200" b="1" spc="300" dirty="0">
                <a:solidFill>
                  <a:srgbClr val="7030A0"/>
                </a:solidFill>
                <a:latin typeface="Century Gothic" panose="020B0502020202020204" pitchFamily="34" charset="0"/>
              </a:rPr>
              <a:t>gothic; </a:t>
            </a:r>
            <a:endParaRPr lang="en-US" sz="3200" b="1" spc="300" dirty="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3200" b="1" spc="3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text-align:center;font-size:18pt</a:t>
            </a:r>
            <a:r>
              <a:rPr lang="en-US" sz="3200" b="1" spc="300" dirty="0" smtClean="0">
                <a:latin typeface="Century Gothic" panose="020B0502020202020204" pitchFamily="34" charset="0"/>
              </a:rPr>
              <a:t>"</a:t>
            </a:r>
            <a:r>
              <a:rPr lang="en-US" sz="3200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endParaRPr lang="en-US" sz="3200" b="1" spc="300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SUBJECT </a:t>
            </a:r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CODE : </a:t>
            </a: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PCT0101 </a:t>
            </a:r>
            <a:r>
              <a:rPr lang="en-US" sz="3200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sz="3200" b="1" spc="300" dirty="0" err="1">
                <a:solidFill>
                  <a:srgbClr val="CC0066"/>
                </a:solidFill>
                <a:latin typeface="Century Gothic" panose="020B0502020202020204" pitchFamily="34" charset="0"/>
              </a:rPr>
              <a:t>br</a:t>
            </a:r>
            <a:r>
              <a:rPr lang="en-US" sz="3200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SUBJECT </a:t>
            </a:r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NAME : INTRO TO COMPUTING </a:t>
            </a: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TECH </a:t>
            </a:r>
          </a:p>
          <a:p>
            <a:r>
              <a:rPr lang="en-US" sz="3200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3200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33118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7409" y="2348881"/>
            <a:ext cx="10814992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div </a:t>
            </a:r>
            <a:r>
              <a:rPr lang="en-US" b="1" spc="300" dirty="0">
                <a:solidFill>
                  <a:srgbClr val="009900"/>
                </a:solidFill>
                <a:latin typeface="Century Gothic" panose="020B0502020202020204" pitchFamily="34" charset="0"/>
              </a:rPr>
              <a:t>class</a:t>
            </a:r>
            <a:r>
              <a:rPr lang="en-US" b="1" spc="300" dirty="0">
                <a:latin typeface="Century Gothic" panose="020B0502020202020204" pitchFamily="34" charset="0"/>
              </a:rPr>
              <a:t>="</a:t>
            </a:r>
            <a:r>
              <a:rPr lang="en-US" b="1" spc="3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topnav</a:t>
            </a:r>
            <a:r>
              <a:rPr lang="en-US" b="1" spc="300" dirty="0">
                <a:latin typeface="Century Gothic" panose="020B0502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b="1" spc="300" dirty="0">
                <a:latin typeface="Century Gothic" panose="020B0502020202020204" pitchFamily="34" charset="0"/>
              </a:rPr>
              <a:t>  </a:t>
            </a:r>
            <a:r>
              <a:rPr lang="en-US" b="1" spc="300" dirty="0" smtClean="0">
                <a:latin typeface="Century Gothic" panose="020B0502020202020204" pitchFamily="34" charset="0"/>
              </a:rPr>
              <a:t>	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a </a:t>
            </a:r>
            <a:r>
              <a:rPr lang="en-US" b="1" spc="30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b="1" spc="300" dirty="0">
                <a:latin typeface="Century Gothic" panose="020B0502020202020204" pitchFamily="34" charset="0"/>
              </a:rPr>
              <a:t>=</a:t>
            </a:r>
            <a:r>
              <a:rPr lang="en-US" b="1" spc="300" dirty="0">
                <a:solidFill>
                  <a:srgbClr val="7030A0"/>
                </a:solidFill>
                <a:latin typeface="Century Gothic" panose="020B0502020202020204" pitchFamily="34" charset="0"/>
              </a:rPr>
              <a:t>"#"</a:t>
            </a:r>
            <a:r>
              <a:rPr lang="en-US" b="1" spc="300" dirty="0">
                <a:latin typeface="Century Gothic" panose="020B0502020202020204" pitchFamily="34" charset="0"/>
              </a:rPr>
              <a:t>&gt;</a:t>
            </a:r>
            <a:r>
              <a:rPr lang="en-US" b="1" spc="300" dirty="0">
                <a:solidFill>
                  <a:srgbClr val="0070C0"/>
                </a:solidFill>
                <a:latin typeface="Century Gothic" panose="020B0502020202020204" pitchFamily="34" charset="0"/>
              </a:rPr>
              <a:t>Link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&lt;/a&gt;</a:t>
            </a:r>
          </a:p>
          <a:p>
            <a:pPr marL="0" indent="0">
              <a:buNone/>
            </a:pPr>
            <a:r>
              <a:rPr lang="en-US" b="1" spc="300" dirty="0">
                <a:latin typeface="Century Gothic" panose="020B0502020202020204" pitchFamily="34" charset="0"/>
              </a:rPr>
              <a:t> 	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US" b="1" spc="30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b="1" spc="300" dirty="0">
                <a:latin typeface="Century Gothic" panose="020B0502020202020204" pitchFamily="34" charset="0"/>
              </a:rPr>
              <a:t>=</a:t>
            </a:r>
            <a:r>
              <a:rPr lang="en-US" b="1" spc="300" dirty="0">
                <a:solidFill>
                  <a:srgbClr val="7030A0"/>
                </a:solidFill>
                <a:latin typeface="Century Gothic" panose="020B0502020202020204" pitchFamily="34" charset="0"/>
              </a:rPr>
              <a:t>"#"</a:t>
            </a:r>
            <a:r>
              <a:rPr lang="en-US" b="1" spc="300" dirty="0">
                <a:latin typeface="Century Gothic" panose="020B0502020202020204" pitchFamily="34" charset="0"/>
              </a:rPr>
              <a:t>&gt;</a:t>
            </a:r>
            <a:r>
              <a:rPr lang="en-US" b="1" spc="300" dirty="0">
                <a:solidFill>
                  <a:srgbClr val="0070C0"/>
                </a:solidFill>
                <a:latin typeface="Century Gothic" panose="020B0502020202020204" pitchFamily="34" charset="0"/>
              </a:rPr>
              <a:t>Link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&lt;/a&gt;</a:t>
            </a:r>
            <a:r>
              <a:rPr lang="en-US" b="1" spc="300" dirty="0" smtClean="0">
                <a:latin typeface="Century Gothic" panose="020B0502020202020204" pitchFamily="34" charset="0"/>
              </a:rPr>
              <a:t>  	</a:t>
            </a:r>
          </a:p>
          <a:p>
            <a:pPr marL="0" indent="0">
              <a:buNone/>
            </a:pPr>
            <a:r>
              <a:rPr lang="en-US" b="1" spc="300" dirty="0">
                <a:latin typeface="Century Gothic" panose="020B0502020202020204" pitchFamily="34" charset="0"/>
              </a:rPr>
              <a:t> 	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US" b="1" spc="30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b="1" spc="300" dirty="0">
                <a:latin typeface="Century Gothic" panose="020B0502020202020204" pitchFamily="34" charset="0"/>
              </a:rPr>
              <a:t>=</a:t>
            </a:r>
            <a:r>
              <a:rPr lang="en-US" b="1" spc="300" dirty="0">
                <a:solidFill>
                  <a:srgbClr val="7030A0"/>
                </a:solidFill>
                <a:latin typeface="Century Gothic" panose="020B0502020202020204" pitchFamily="34" charset="0"/>
              </a:rPr>
              <a:t>"#"</a:t>
            </a:r>
            <a:r>
              <a:rPr lang="en-US" b="1" spc="300" dirty="0">
                <a:latin typeface="Century Gothic" panose="020B0502020202020204" pitchFamily="34" charset="0"/>
              </a:rPr>
              <a:t>&gt;</a:t>
            </a:r>
            <a:r>
              <a:rPr lang="en-US" b="1" spc="300" dirty="0">
                <a:solidFill>
                  <a:srgbClr val="0070C0"/>
                </a:solidFill>
                <a:latin typeface="Century Gothic" panose="020B0502020202020204" pitchFamily="34" charset="0"/>
              </a:rPr>
              <a:t>Link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&lt;/a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div&gt;</a:t>
            </a:r>
          </a:p>
          <a:p>
            <a:pPr marL="0" indent="0">
              <a:buNone/>
            </a:pPr>
            <a:endParaRPr lang="en-US" b="1" spc="300" dirty="0">
              <a:latin typeface="Century Gothic" panose="020B0502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EXTERNAL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7408" y="1484784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Paste code given inside 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&lt;body&gt; </a:t>
            </a:r>
            <a:r>
              <a:rPr lang="en-US" sz="3200" dirty="0" smtClean="0">
                <a:latin typeface="Century Gothic" panose="020B0502020202020204" pitchFamily="34" charset="0"/>
              </a:rPr>
              <a:t>robot.html</a:t>
            </a:r>
          </a:p>
        </p:txBody>
      </p:sp>
    </p:spTree>
    <p:extLst>
      <p:ext uri="{BB962C8B-B14F-4D97-AF65-F5344CB8AC3E}">
        <p14:creationId xmlns:p14="http://schemas.microsoft.com/office/powerpoint/2010/main" val="28420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EXTERNAL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7408" y="1484784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Modify text inside 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&lt;a&gt; </a:t>
            </a:r>
            <a:r>
              <a:rPr lang="en-US" sz="3200" dirty="0" smtClean="0">
                <a:latin typeface="Century Gothic" panose="020B0502020202020204" pitchFamily="34" charset="0"/>
              </a:rPr>
              <a:t>and add additional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28" t="26858" r="13279" b="25283"/>
          <a:stretch/>
        </p:blipFill>
        <p:spPr>
          <a:xfrm>
            <a:off x="767408" y="2154296"/>
            <a:ext cx="10972800" cy="7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7409" y="2348880"/>
            <a:ext cx="10814992" cy="43204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div </a:t>
            </a:r>
            <a:r>
              <a:rPr lang="en-US" b="1" spc="300" dirty="0">
                <a:solidFill>
                  <a:srgbClr val="009900"/>
                </a:solidFill>
                <a:latin typeface="Century Gothic" panose="020B0502020202020204" pitchFamily="34" charset="0"/>
              </a:rPr>
              <a:t>class</a:t>
            </a:r>
            <a:r>
              <a:rPr lang="en-US" b="1" spc="300" dirty="0">
                <a:latin typeface="Century Gothic" panose="020B0502020202020204" pitchFamily="34" charset="0"/>
              </a:rPr>
              <a:t>="</a:t>
            </a:r>
            <a:r>
              <a:rPr lang="en-US" b="1" spc="3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topnav</a:t>
            </a:r>
            <a:r>
              <a:rPr lang="en-US" b="1" spc="300" dirty="0">
                <a:latin typeface="Century Gothic" panose="020B0502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b="1" spc="300" dirty="0">
                <a:latin typeface="Century Gothic" panose="020B0502020202020204" pitchFamily="34" charset="0"/>
              </a:rPr>
              <a:t>  </a:t>
            </a:r>
            <a:r>
              <a:rPr lang="en-US" b="1" spc="300" dirty="0" smtClean="0">
                <a:latin typeface="Century Gothic" panose="020B0502020202020204" pitchFamily="34" charset="0"/>
              </a:rPr>
              <a:t>	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a </a:t>
            </a:r>
            <a:r>
              <a:rPr lang="en-US" b="1" spc="30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b="1" spc="300" dirty="0" smtClean="0">
                <a:latin typeface="Century Gothic" panose="020B0502020202020204" pitchFamily="34" charset="0"/>
              </a:rPr>
              <a:t>=</a:t>
            </a:r>
            <a:r>
              <a:rPr lang="en-US" b="1" spc="3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"#"</a:t>
            </a:r>
            <a:r>
              <a:rPr lang="en-US" b="1" spc="300" dirty="0" smtClean="0">
                <a:latin typeface="Century Gothic" panose="020B0502020202020204" pitchFamily="34" charset="0"/>
              </a:rPr>
              <a:t>&gt;</a:t>
            </a:r>
            <a:r>
              <a:rPr lang="en-US" b="1" spc="3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HOMEPAGE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a&gt;</a:t>
            </a:r>
          </a:p>
          <a:p>
            <a:pPr marL="0" indent="0">
              <a:buNone/>
            </a:pPr>
            <a:r>
              <a:rPr lang="en-US" b="1" spc="300" dirty="0">
                <a:latin typeface="Century Gothic" panose="020B0502020202020204" pitchFamily="34" charset="0"/>
              </a:rPr>
              <a:t> 	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US" b="1" spc="30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b="1" spc="300" dirty="0" smtClean="0">
                <a:latin typeface="Century Gothic" panose="020B0502020202020204" pitchFamily="34" charset="0"/>
              </a:rPr>
              <a:t>=</a:t>
            </a:r>
            <a:r>
              <a:rPr lang="en-US" b="1" spc="3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"#"</a:t>
            </a:r>
            <a:r>
              <a:rPr lang="en-US" b="1" spc="300" dirty="0" smtClean="0">
                <a:latin typeface="Century Gothic" panose="020B0502020202020204" pitchFamily="34" charset="0"/>
              </a:rPr>
              <a:t>&gt;</a:t>
            </a:r>
            <a:r>
              <a:rPr lang="en-US" b="1" spc="3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GRAPHICS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a&gt;</a:t>
            </a:r>
            <a:r>
              <a:rPr lang="en-US" b="1" spc="300" dirty="0" smtClean="0">
                <a:latin typeface="Century Gothic" panose="020B0502020202020204" pitchFamily="34" charset="0"/>
              </a:rPr>
              <a:t>  	</a:t>
            </a:r>
          </a:p>
          <a:p>
            <a:pPr marL="0" indent="0">
              <a:buNone/>
            </a:pPr>
            <a:r>
              <a:rPr lang="en-US" b="1" spc="300" dirty="0">
                <a:latin typeface="Century Gothic" panose="020B0502020202020204" pitchFamily="34" charset="0"/>
              </a:rPr>
              <a:t> 	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US" b="1" spc="30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b="1" spc="300" dirty="0" smtClean="0">
                <a:latin typeface="Century Gothic" panose="020B0502020202020204" pitchFamily="34" charset="0"/>
              </a:rPr>
              <a:t>=</a:t>
            </a:r>
            <a:r>
              <a:rPr lang="en-US" b="1" spc="3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"#"</a:t>
            </a:r>
            <a:r>
              <a:rPr lang="en-US" b="1" spc="300" dirty="0" smtClean="0">
                <a:latin typeface="Century Gothic" panose="020B0502020202020204" pitchFamily="34" charset="0"/>
              </a:rPr>
              <a:t>&gt;</a:t>
            </a:r>
            <a:r>
              <a:rPr lang="en-US" b="1" spc="3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COURSEWORK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a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r>
              <a:rPr lang="en-US" b="1" spc="300" dirty="0">
                <a:latin typeface="Century Gothic" panose="020B0502020202020204" pitchFamily="34" charset="0"/>
              </a:rPr>
              <a:t> 	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	&lt;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a </a:t>
            </a:r>
            <a:r>
              <a:rPr lang="en-US" b="1" spc="30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b="1" spc="300" dirty="0" smtClean="0">
                <a:latin typeface="Century Gothic" panose="020B0502020202020204" pitchFamily="34" charset="0"/>
              </a:rPr>
              <a:t>=</a:t>
            </a:r>
            <a:r>
              <a:rPr lang="en-US" b="1" spc="3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"#"</a:t>
            </a:r>
            <a:r>
              <a:rPr lang="en-US" b="1" spc="300" dirty="0" smtClean="0">
                <a:latin typeface="Century Gothic" panose="020B0502020202020204" pitchFamily="34" charset="0"/>
              </a:rPr>
              <a:t>&gt;</a:t>
            </a:r>
            <a:r>
              <a:rPr lang="en-US" b="1" spc="3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ROBOT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a&gt;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	&lt;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a </a:t>
            </a:r>
            <a:r>
              <a:rPr lang="en-US" b="1" spc="30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b="1" spc="300" dirty="0" smtClean="0">
                <a:latin typeface="Century Gothic" panose="020B0502020202020204" pitchFamily="34" charset="0"/>
              </a:rPr>
              <a:t>=</a:t>
            </a:r>
            <a:r>
              <a:rPr lang="en-US" b="1" spc="3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"#"</a:t>
            </a:r>
            <a:r>
              <a:rPr lang="en-US" b="1" spc="300" dirty="0" smtClean="0">
                <a:latin typeface="Century Gothic" panose="020B0502020202020204" pitchFamily="34" charset="0"/>
              </a:rPr>
              <a:t>&gt;</a:t>
            </a:r>
            <a:r>
              <a:rPr lang="en-US" b="1" spc="3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CSS STYLING IMAGES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a&gt;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	&lt;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a </a:t>
            </a:r>
            <a:r>
              <a:rPr lang="en-US" b="1" spc="30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b="1" spc="300" dirty="0" smtClean="0">
                <a:latin typeface="Century Gothic" panose="020B0502020202020204" pitchFamily="34" charset="0"/>
              </a:rPr>
              <a:t>=</a:t>
            </a:r>
            <a:r>
              <a:rPr lang="en-US" b="1" spc="3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"#"</a:t>
            </a:r>
            <a:r>
              <a:rPr lang="en-US" b="1" spc="300" dirty="0" smtClean="0">
                <a:latin typeface="Century Gothic" panose="020B0502020202020204" pitchFamily="34" charset="0"/>
              </a:rPr>
              <a:t>&gt;</a:t>
            </a:r>
            <a:r>
              <a:rPr lang="en-US" b="1" spc="3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EMAIL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a</a:t>
            </a: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b="1" spc="300" dirty="0">
                <a:solidFill>
                  <a:srgbClr val="CC0066"/>
                </a:solidFill>
                <a:latin typeface="Century Gothic" panose="020B0502020202020204" pitchFamily="34" charset="0"/>
              </a:rPr>
              <a:t>div&gt;</a:t>
            </a:r>
          </a:p>
          <a:p>
            <a:pPr marL="0" indent="0">
              <a:buNone/>
            </a:pPr>
            <a:endParaRPr lang="en-US" b="1" spc="300" dirty="0">
              <a:latin typeface="Century Gothic" panose="020B0502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EXTERNAL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408" y="1484784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Modify text inside 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&lt;a&gt; </a:t>
            </a:r>
            <a:r>
              <a:rPr lang="en-US" sz="3200" dirty="0" smtClean="0">
                <a:latin typeface="Century Gothic" panose="020B0502020202020204" pitchFamily="34" charset="0"/>
              </a:rPr>
              <a:t>and add additional code</a:t>
            </a:r>
          </a:p>
        </p:txBody>
      </p:sp>
    </p:spTree>
    <p:extLst>
      <p:ext uri="{BB962C8B-B14F-4D97-AF65-F5344CB8AC3E}">
        <p14:creationId xmlns:p14="http://schemas.microsoft.com/office/powerpoint/2010/main" val="504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EXTERNAL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7408" y="2119619"/>
            <a:ext cx="108149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RELATIVE LINK </a:t>
            </a:r>
            <a:r>
              <a:rPr lang="en-US" sz="3200" dirty="0" smtClean="0">
                <a:latin typeface="Century Gothic" panose="020B0502020202020204" pitchFamily="34" charset="0"/>
              </a:rPr>
              <a:t> </a:t>
            </a:r>
          </a:p>
          <a:p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Homepage , Graphics, Coursework, Robot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ABSOLUTE LINK </a:t>
            </a:r>
            <a:endParaRPr lang="en-US" sz="3200" dirty="0">
              <a:latin typeface="Century Gothic" panose="020B0502020202020204" pitchFamily="34" charset="0"/>
            </a:endParaRPr>
          </a:p>
          <a:p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CSS Styling Images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EMAIL LINK</a:t>
            </a:r>
          </a:p>
          <a:p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Email</a:t>
            </a:r>
          </a:p>
          <a:p>
            <a:endParaRPr lang="en-US" sz="3200" dirty="0" smtClean="0"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7408" y="1484784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Activate hyperlink 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&lt;a&gt; </a:t>
            </a:r>
            <a:r>
              <a:rPr lang="en-US" sz="3200" dirty="0" smtClean="0">
                <a:latin typeface="Century Gothic" panose="020B0502020202020204" pitchFamily="34" charset="0"/>
              </a:rPr>
              <a:t>inside robot page</a:t>
            </a:r>
          </a:p>
        </p:txBody>
      </p:sp>
    </p:spTree>
    <p:extLst>
      <p:ext uri="{BB962C8B-B14F-4D97-AF65-F5344CB8AC3E}">
        <p14:creationId xmlns:p14="http://schemas.microsoft.com/office/powerpoint/2010/main" val="18120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767408" y="2348880"/>
            <a:ext cx="11161239" cy="43204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div </a:t>
            </a:r>
            <a:r>
              <a:rPr lang="en-US" sz="2800" spc="-150" dirty="0">
                <a:solidFill>
                  <a:srgbClr val="009900"/>
                </a:solidFill>
                <a:latin typeface="Century Gothic" panose="020B0502020202020204" pitchFamily="34" charset="0"/>
              </a:rPr>
              <a:t>class</a:t>
            </a:r>
            <a:r>
              <a:rPr lang="en-US" sz="2800" spc="-150" dirty="0">
                <a:latin typeface="Century Gothic" panose="020B0502020202020204" pitchFamily="34" charset="0"/>
              </a:rPr>
              <a:t>="</a:t>
            </a:r>
            <a:r>
              <a:rPr lang="en-US" sz="2800" spc="-15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topnav</a:t>
            </a:r>
            <a:r>
              <a:rPr lang="en-US" sz="2800" spc="-150" dirty="0">
                <a:latin typeface="Century Gothic" panose="020B0502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2800" spc="-150" dirty="0">
                <a:latin typeface="Century Gothic" panose="020B0502020202020204" pitchFamily="34" charset="0"/>
              </a:rPr>
              <a:t>  </a:t>
            </a:r>
            <a:r>
              <a:rPr lang="en-US" sz="2800" spc="-150" dirty="0" smtClean="0">
                <a:latin typeface="Century Gothic" panose="020B0502020202020204" pitchFamily="34" charset="0"/>
              </a:rPr>
              <a:t>	</a:t>
            </a: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a </a:t>
            </a:r>
            <a:r>
              <a:rPr lang="en-US" sz="2800" spc="-15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sz="2800" spc="-150" dirty="0" smtClean="0">
                <a:latin typeface="Century Gothic" panose="020B0502020202020204" pitchFamily="34" charset="0"/>
              </a:rPr>
              <a:t>=</a:t>
            </a:r>
            <a:r>
              <a:rPr lang="en-US" sz="2800" spc="-15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“index.html"</a:t>
            </a:r>
            <a:r>
              <a:rPr lang="en-US" sz="2800" spc="-150" dirty="0" smtClean="0">
                <a:latin typeface="Century Gothic" panose="020B0502020202020204" pitchFamily="34" charset="0"/>
              </a:rPr>
              <a:t>&gt; </a:t>
            </a:r>
            <a:r>
              <a:rPr lang="en-US" sz="2800" spc="-15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HOMEPAGE</a:t>
            </a: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a&gt;</a:t>
            </a:r>
          </a:p>
          <a:p>
            <a:pPr marL="0" indent="0">
              <a:buNone/>
            </a:pPr>
            <a:r>
              <a:rPr lang="en-US" sz="2800" spc="-150" dirty="0">
                <a:latin typeface="Century Gothic" panose="020B0502020202020204" pitchFamily="34" charset="0"/>
              </a:rPr>
              <a:t> 	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US" sz="2800" spc="-15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sz="2800" spc="-150" dirty="0" smtClean="0">
                <a:latin typeface="Century Gothic" panose="020B0502020202020204" pitchFamily="34" charset="0"/>
              </a:rPr>
              <a:t>=</a:t>
            </a:r>
            <a:r>
              <a:rPr lang="en-US" sz="2800" spc="-15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“graphics.html"</a:t>
            </a:r>
            <a:r>
              <a:rPr lang="en-US" sz="2800" spc="-150" dirty="0" smtClean="0">
                <a:latin typeface="Century Gothic" panose="020B0502020202020204" pitchFamily="34" charset="0"/>
              </a:rPr>
              <a:t>&gt; </a:t>
            </a:r>
            <a:r>
              <a:rPr lang="en-US" sz="2800" spc="-15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GRAPHICS</a:t>
            </a: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a&gt;</a:t>
            </a:r>
            <a:r>
              <a:rPr lang="en-US" sz="2800" spc="-150" dirty="0" smtClean="0">
                <a:latin typeface="Century Gothic" panose="020B0502020202020204" pitchFamily="34" charset="0"/>
              </a:rPr>
              <a:t>  	</a:t>
            </a:r>
          </a:p>
          <a:p>
            <a:pPr marL="0" indent="0">
              <a:buNone/>
            </a:pPr>
            <a:r>
              <a:rPr lang="en-US" sz="2800" spc="-150" dirty="0">
                <a:latin typeface="Century Gothic" panose="020B0502020202020204" pitchFamily="34" charset="0"/>
              </a:rPr>
              <a:t> 	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&lt;a </a:t>
            </a:r>
            <a:r>
              <a:rPr lang="en-US" sz="2800" spc="-15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sz="2800" spc="-150" dirty="0" smtClean="0">
                <a:latin typeface="Century Gothic" panose="020B0502020202020204" pitchFamily="34" charset="0"/>
              </a:rPr>
              <a:t>=</a:t>
            </a:r>
            <a:r>
              <a:rPr lang="en-US" sz="2800" spc="-15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“coursework.html"</a:t>
            </a:r>
            <a:r>
              <a:rPr lang="en-US" sz="2800" spc="-150" dirty="0" smtClean="0">
                <a:latin typeface="Century Gothic" panose="020B0502020202020204" pitchFamily="34" charset="0"/>
              </a:rPr>
              <a:t>&gt; </a:t>
            </a:r>
            <a:r>
              <a:rPr lang="en-US" sz="2800" spc="-15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COURSEWORK</a:t>
            </a: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a</a:t>
            </a: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r>
              <a:rPr lang="en-US" sz="2800" spc="-150" dirty="0">
                <a:latin typeface="Century Gothic" panose="020B0502020202020204" pitchFamily="34" charset="0"/>
              </a:rPr>
              <a:t> 	</a:t>
            </a:r>
          </a:p>
          <a:p>
            <a:pPr marL="0" indent="0">
              <a:buNone/>
            </a:pP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	&lt;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a </a:t>
            </a:r>
            <a:r>
              <a:rPr lang="en-US" sz="2800" spc="-15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sz="2800" spc="-150" dirty="0" smtClean="0">
                <a:latin typeface="Century Gothic" panose="020B0502020202020204" pitchFamily="34" charset="0"/>
              </a:rPr>
              <a:t>=</a:t>
            </a:r>
            <a:r>
              <a:rPr lang="en-US" sz="2800" spc="-15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“robot.html"</a:t>
            </a:r>
            <a:r>
              <a:rPr lang="en-US" sz="2800" spc="-150" dirty="0" smtClean="0">
                <a:latin typeface="Century Gothic" panose="020B0502020202020204" pitchFamily="34" charset="0"/>
              </a:rPr>
              <a:t>&gt; </a:t>
            </a:r>
            <a:r>
              <a:rPr lang="en-US" sz="2800" spc="-15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ROBOT</a:t>
            </a: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a&gt;</a:t>
            </a:r>
          </a:p>
          <a:p>
            <a:pPr marL="0" indent="0">
              <a:buNone/>
            </a:pP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	&lt;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a </a:t>
            </a:r>
            <a:r>
              <a:rPr lang="en-US" sz="2800" spc="-15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sz="2800" spc="-150" dirty="0" smtClean="0">
                <a:latin typeface="Century Gothic" panose="020B0502020202020204" pitchFamily="34" charset="0"/>
              </a:rPr>
              <a:t>=</a:t>
            </a:r>
            <a:r>
              <a:rPr lang="en-US" sz="2800" spc="-150" dirty="0">
                <a:solidFill>
                  <a:srgbClr val="7030A0"/>
                </a:solidFill>
                <a:latin typeface="Century Gothic" panose="020B0502020202020204" pitchFamily="34" charset="0"/>
              </a:rPr>
              <a:t>"https://www.w3schools.com/css/css3_images.asp</a:t>
            </a:r>
            <a:r>
              <a:rPr lang="en-US" sz="2800" spc="-15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"</a:t>
            </a:r>
            <a:r>
              <a:rPr lang="en-US" sz="2800" spc="-150" dirty="0" smtClean="0">
                <a:latin typeface="Century Gothic" panose="020B0502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800" spc="-150" dirty="0">
                <a:solidFill>
                  <a:srgbClr val="0070C0"/>
                </a:solidFill>
                <a:latin typeface="Century Gothic" panose="020B0502020202020204" pitchFamily="34" charset="0"/>
              </a:rPr>
              <a:t>	</a:t>
            </a:r>
            <a:r>
              <a:rPr lang="en-US" sz="2800" spc="-15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CSS STYLING IMAGES</a:t>
            </a: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a&gt;</a:t>
            </a:r>
          </a:p>
          <a:p>
            <a:pPr marL="0" indent="0">
              <a:buNone/>
            </a:pP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	&lt;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a </a:t>
            </a:r>
            <a:r>
              <a:rPr lang="en-US" sz="2800" spc="-15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US" sz="2800" spc="-150" dirty="0" smtClean="0">
                <a:latin typeface="Century Gothic" panose="020B0502020202020204" pitchFamily="34" charset="0"/>
              </a:rPr>
              <a:t>=</a:t>
            </a:r>
            <a:r>
              <a:rPr lang="en-US" sz="2800" spc="-15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“mailto:emailAddress"</a:t>
            </a:r>
            <a:r>
              <a:rPr lang="en-US" sz="2800" spc="-150" dirty="0" smtClean="0">
                <a:latin typeface="Century Gothic" panose="020B0502020202020204" pitchFamily="34" charset="0"/>
              </a:rPr>
              <a:t>&gt;</a:t>
            </a:r>
            <a:r>
              <a:rPr lang="en-US" sz="2800" spc="-15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EMAIL</a:t>
            </a: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a</a:t>
            </a: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800" spc="-15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spc="-150" dirty="0">
                <a:solidFill>
                  <a:srgbClr val="CC0066"/>
                </a:solidFill>
                <a:latin typeface="Century Gothic" panose="020B0502020202020204" pitchFamily="34" charset="0"/>
              </a:rPr>
              <a:t>div&gt;</a:t>
            </a:r>
          </a:p>
          <a:p>
            <a:pPr marL="0" indent="0">
              <a:buNone/>
            </a:pPr>
            <a:endParaRPr lang="en-US" sz="2800" spc="-150" dirty="0">
              <a:latin typeface="Century Gothic" panose="020B0502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EXTERNAL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408" y="1484784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Activate hyperlink 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&lt;a&gt; </a:t>
            </a:r>
            <a:r>
              <a:rPr lang="en-US" sz="3200" dirty="0" smtClean="0">
                <a:latin typeface="Century Gothic" panose="020B0502020202020204" pitchFamily="34" charset="0"/>
              </a:rPr>
              <a:t>inside robot page</a:t>
            </a:r>
          </a:p>
        </p:txBody>
      </p:sp>
    </p:spTree>
    <p:extLst>
      <p:ext uri="{BB962C8B-B14F-4D97-AF65-F5344CB8AC3E}">
        <p14:creationId xmlns:p14="http://schemas.microsoft.com/office/powerpoint/2010/main" val="15896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22176"/>
            <a:ext cx="10945216" cy="990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Century Gothic" panose="020B0502020202020204" pitchFamily="34" charset="0"/>
              </a:rPr>
              <a:t>ID SELECTORS</a:t>
            </a:r>
            <a:endParaRPr lang="en-MY" sz="60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600200"/>
            <a:ext cx="10945216" cy="2980928"/>
          </a:xfrm>
        </p:spPr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uniquely style sections of a page, based on the </a:t>
            </a:r>
            <a:r>
              <a:rPr lang="en-MY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id attribute</a:t>
            </a:r>
            <a:r>
              <a:rPr lang="en-MY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 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select a single, unique element.</a:t>
            </a:r>
            <a:endParaRPr lang="en-MY" dirty="0">
              <a:latin typeface="Century Gothic" panose="020B0502020202020204" pitchFamily="34" charset="0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MY" sz="3200" dirty="0" smtClean="0">
                <a:latin typeface="Century Gothic" panose="020B0502020202020204" pitchFamily="34" charset="0"/>
              </a:rPr>
              <a:t>use </a:t>
            </a:r>
            <a:r>
              <a:rPr lang="en-MY" sz="3200" dirty="0">
                <a:latin typeface="Century Gothic" panose="020B0502020202020204" pitchFamily="34" charset="0"/>
              </a:rPr>
              <a:t>a </a:t>
            </a:r>
            <a:r>
              <a:rPr lang="en-MY" sz="32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hash</a:t>
            </a:r>
            <a:r>
              <a:rPr lang="en-MY" sz="3200" dirty="0">
                <a:latin typeface="Century Gothic" panose="020B0502020202020204" pitchFamily="34" charset="0"/>
              </a:rPr>
              <a:t> character, followed by the </a:t>
            </a:r>
            <a:r>
              <a:rPr lang="en-MY" sz="32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id of the element</a:t>
            </a:r>
            <a:endParaRPr lang="en-US" sz="3200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788670" lvl="1" indent="-514350">
              <a:buClrTx/>
              <a:buFont typeface="+mj-lt"/>
              <a:buAutoNum type="arabicPeriod"/>
            </a:pPr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4221089"/>
            <a:ext cx="5244916" cy="200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2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EXTERNAL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2" name="Rectangle 1"/>
          <p:cNvSpPr/>
          <p:nvPr/>
        </p:nvSpPr>
        <p:spPr>
          <a:xfrm>
            <a:off x="787890" y="2924944"/>
            <a:ext cx="109523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300" dirty="0">
                <a:latin typeface="Century Gothic" panose="020B0502020202020204" pitchFamily="34" charset="0"/>
              </a:rPr>
              <a:t>img {</a:t>
            </a:r>
          </a:p>
          <a:p>
            <a:r>
              <a:rPr lang="en-US" sz="3200" spc="300" dirty="0">
                <a:latin typeface="Century Gothic" panose="020B0502020202020204" pitchFamily="34" charset="0"/>
              </a:rPr>
              <a:t>  border: 2px solid #</a:t>
            </a:r>
            <a:r>
              <a:rPr lang="en-US" sz="3200" spc="300" dirty="0" err="1">
                <a:latin typeface="Century Gothic" panose="020B0502020202020204" pitchFamily="34" charset="0"/>
              </a:rPr>
              <a:t>ddd</a:t>
            </a:r>
            <a:r>
              <a:rPr lang="en-US" sz="3200" spc="300" dirty="0">
                <a:latin typeface="Century Gothic" panose="020B0502020202020204" pitchFamily="34" charset="0"/>
              </a:rPr>
              <a:t>;</a:t>
            </a:r>
          </a:p>
          <a:p>
            <a:r>
              <a:rPr lang="en-US" sz="3200" spc="300" dirty="0">
                <a:latin typeface="Century Gothic" panose="020B0502020202020204" pitchFamily="34" charset="0"/>
              </a:rPr>
              <a:t>  border-radius: 4px;</a:t>
            </a:r>
          </a:p>
          <a:p>
            <a:r>
              <a:rPr lang="en-US" sz="3200" spc="300" dirty="0">
                <a:latin typeface="Century Gothic" panose="020B0502020202020204" pitchFamily="34" charset="0"/>
              </a:rPr>
              <a:t>  padding: 5px;</a:t>
            </a:r>
          </a:p>
          <a:p>
            <a:r>
              <a:rPr lang="en-US" sz="3200" spc="300" dirty="0">
                <a:latin typeface="Century Gothic" panose="020B0502020202020204" pitchFamily="34" charset="0"/>
              </a:rPr>
              <a:t>  width: 150px;</a:t>
            </a:r>
          </a:p>
          <a:p>
            <a:r>
              <a:rPr lang="en-US" sz="3200" spc="300" dirty="0">
                <a:latin typeface="Century Gothic" panose="020B0502020202020204" pitchFamily="34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408" y="1484784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Insert image 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&lt;img&gt; </a:t>
            </a:r>
            <a:r>
              <a:rPr lang="en-US" sz="3200" dirty="0" smtClean="0">
                <a:latin typeface="Century Gothic" panose="020B0502020202020204" pitchFamily="34" charset="0"/>
              </a:rPr>
              <a:t>inside robot page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7408" y="2159079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Apply code below inside CSS page</a:t>
            </a:r>
          </a:p>
        </p:txBody>
      </p:sp>
    </p:spTree>
    <p:extLst>
      <p:ext uri="{BB962C8B-B14F-4D97-AF65-F5344CB8AC3E}">
        <p14:creationId xmlns:p14="http://schemas.microsoft.com/office/powerpoint/2010/main" val="16823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INTERNAL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7408" y="2863309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300" dirty="0" err="1">
                <a:latin typeface="Century Gothic" panose="020B0502020202020204" pitchFamily="34" charset="0"/>
              </a:rPr>
              <a:t>img:hover</a:t>
            </a:r>
            <a:r>
              <a:rPr lang="en-US" sz="3200" spc="300" dirty="0">
                <a:latin typeface="Century Gothic" panose="020B0502020202020204" pitchFamily="34" charset="0"/>
              </a:rPr>
              <a:t> </a:t>
            </a:r>
            <a:endParaRPr lang="en-US" sz="3200" spc="300" dirty="0" smtClean="0">
              <a:latin typeface="Century Gothic" panose="020B0502020202020204" pitchFamily="34" charset="0"/>
            </a:endParaRPr>
          </a:p>
          <a:p>
            <a:r>
              <a:rPr lang="en-US" sz="3200" spc="300" dirty="0" smtClean="0">
                <a:latin typeface="Century Gothic" panose="020B0502020202020204" pitchFamily="34" charset="0"/>
              </a:rPr>
              <a:t>{</a:t>
            </a:r>
            <a:endParaRPr lang="en-US" sz="3200" spc="300" dirty="0">
              <a:latin typeface="Century Gothic" panose="020B0502020202020204" pitchFamily="34" charset="0"/>
            </a:endParaRPr>
          </a:p>
          <a:p>
            <a:r>
              <a:rPr lang="en-US" sz="3200" spc="300" dirty="0">
                <a:latin typeface="Century Gothic" panose="020B0502020202020204" pitchFamily="34" charset="0"/>
              </a:rPr>
              <a:t>  opacity: 0.5;</a:t>
            </a:r>
          </a:p>
          <a:p>
            <a:r>
              <a:rPr lang="en-US" sz="3200" spc="300" dirty="0">
                <a:latin typeface="Century Gothic" panose="020B0502020202020204" pitchFamily="34" charset="0"/>
              </a:rPr>
              <a:t>  filter: alpha(opacity=50</a:t>
            </a:r>
            <a:r>
              <a:rPr lang="en-US" sz="3200" spc="300" dirty="0" smtClean="0">
                <a:latin typeface="Century Gothic" panose="020B0502020202020204" pitchFamily="34" charset="0"/>
              </a:rPr>
              <a:t>);</a:t>
            </a:r>
          </a:p>
          <a:p>
            <a:r>
              <a:rPr lang="en-US" sz="3200" spc="300" dirty="0">
                <a:latin typeface="Century Gothic" panose="020B0502020202020204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408" y="1484784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Change the opacity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767408" y="2159079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Apply code below inside robot page</a:t>
            </a:r>
          </a:p>
        </p:txBody>
      </p:sp>
    </p:spTree>
    <p:extLst>
      <p:ext uri="{BB962C8B-B14F-4D97-AF65-F5344CB8AC3E}">
        <p14:creationId xmlns:p14="http://schemas.microsoft.com/office/powerpoint/2010/main" val="16765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INTERNAL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CSS</a:t>
            </a:r>
          </a:p>
        </p:txBody>
      </p:sp>
      <p:sp>
        <p:nvSpPr>
          <p:cNvPr id="2" name="Rectangle 1"/>
          <p:cNvSpPr/>
          <p:nvPr/>
        </p:nvSpPr>
        <p:spPr>
          <a:xfrm>
            <a:off x="733260" y="2996952"/>
            <a:ext cx="110069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300" dirty="0">
                <a:latin typeface="Century Gothic" panose="020B0502020202020204" pitchFamily="34" charset="0"/>
              </a:rPr>
              <a:t>img {</a:t>
            </a:r>
          </a:p>
          <a:p>
            <a:r>
              <a:rPr lang="en-US" sz="3200" spc="300" dirty="0">
                <a:latin typeface="Century Gothic" panose="020B0502020202020204" pitchFamily="34" charset="0"/>
              </a:rPr>
              <a:t>  display: block;</a:t>
            </a:r>
          </a:p>
          <a:p>
            <a:r>
              <a:rPr lang="en-US" sz="3200" spc="300" dirty="0">
                <a:latin typeface="Century Gothic" panose="020B0502020202020204" pitchFamily="34" charset="0"/>
              </a:rPr>
              <a:t>  margin-left: auto;</a:t>
            </a:r>
          </a:p>
          <a:p>
            <a:r>
              <a:rPr lang="en-US" sz="3200" spc="300" dirty="0">
                <a:latin typeface="Century Gothic" panose="020B0502020202020204" pitchFamily="34" charset="0"/>
              </a:rPr>
              <a:t>  margin-right: auto;</a:t>
            </a:r>
          </a:p>
          <a:p>
            <a:r>
              <a:rPr lang="en-US" sz="3200" spc="300" dirty="0">
                <a:latin typeface="Century Gothic" panose="020B0502020202020204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408" y="1484784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Center images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7408" y="2159079"/>
            <a:ext cx="10972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Apply code below inside robot page</a:t>
            </a:r>
          </a:p>
        </p:txBody>
      </p:sp>
    </p:spTree>
    <p:extLst>
      <p:ext uri="{BB962C8B-B14F-4D97-AF65-F5344CB8AC3E}">
        <p14:creationId xmlns:p14="http://schemas.microsoft.com/office/powerpoint/2010/main" val="29555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fld id="{2C36BCE0-AFAB-4986-8C9D-1B72191860D8}" type="slidenum">
              <a:rPr lang="en-US" smtClean="0"/>
              <a:pPr>
                <a:buFont typeface="Wingdings" pitchFamily="2" charset="2"/>
                <a:buNone/>
                <a:defRPr/>
              </a:pPr>
              <a:t>23</a:t>
            </a:fld>
            <a:endParaRPr lang="en-US" dirty="0"/>
          </a:p>
        </p:txBody>
      </p:sp>
      <p:pic>
        <p:nvPicPr>
          <p:cNvPr id="1032" name="Picture 8" descr="http://amera.ub.ac.id/wrp-con/uploads/2015/09/ANYQUESTION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"/>
            <a:ext cx="292524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meme.am/instances/500x/6290141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1560025" y="457200"/>
            <a:ext cx="5230201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amera.ub.ac.id/wrp-con/uploads/2015/09/ANYQUESTION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514600"/>
            <a:ext cx="292524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amera.ub.ac.id/wrp-con/uploads/2015/09/ANYQUESTION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65785"/>
            <a:ext cx="292524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344" y="692696"/>
            <a:ext cx="118813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u="sng" dirty="0" smtClean="0">
                <a:latin typeface="Century Gothic" panose="020B0502020202020204" pitchFamily="34" charset="0"/>
              </a:rPr>
              <a:t>LAB EXERCISE</a:t>
            </a:r>
          </a:p>
          <a:p>
            <a:pPr algn="just"/>
            <a:endParaRPr lang="en-US" sz="2800" dirty="0">
              <a:latin typeface="Century Gothic" panose="020B0502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Century Gothic" panose="020B0502020202020204" pitchFamily="34" charset="0"/>
              </a:rPr>
              <a:t>You need to create ONE WEBSITE with FIVE WEBPAGE.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Century Gothic" panose="020B0502020202020204" pitchFamily="34" charset="0"/>
              </a:rPr>
              <a:t>You need to create ONE GALLERY page with 10 images and one video. Materials should be arrange in suitable layout and CSS STYLING IMAGES is a must. 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Century Gothic" panose="020B0502020202020204" pitchFamily="34" charset="0"/>
              </a:rPr>
              <a:t>All webpage should have 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sz="2800" dirty="0" smtClean="0">
                <a:latin typeface="Century Gothic" panose="020B0502020202020204" pitchFamily="34" charset="0"/>
              </a:rPr>
              <a:t>HEADER area with DIFFERENT HEADING and content.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sz="2800" dirty="0" smtClean="0">
                <a:latin typeface="Century Gothic" panose="020B0502020202020204" pitchFamily="34" charset="0"/>
              </a:rPr>
              <a:t>FOOTER </a:t>
            </a:r>
            <a:r>
              <a:rPr lang="en-US" sz="2800" dirty="0">
                <a:latin typeface="Century Gothic" panose="020B0502020202020204" pitchFamily="34" charset="0"/>
              </a:rPr>
              <a:t>area with </a:t>
            </a:r>
            <a:r>
              <a:rPr lang="en-US" sz="2800" dirty="0" smtClean="0">
                <a:latin typeface="Century Gothic" panose="020B0502020202020204" pitchFamily="34" charset="0"/>
              </a:rPr>
              <a:t>YOUR NAME and ID as the content. 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sz="2800" dirty="0" smtClean="0">
                <a:latin typeface="Century Gothic" panose="020B0502020202020204" pitchFamily="34" charset="0"/>
              </a:rPr>
              <a:t>NAVIGATION BAR with correct </a:t>
            </a:r>
            <a:r>
              <a:rPr lang="en-US" sz="2800" dirty="0" smtClean="0">
                <a:latin typeface="Century Gothic" panose="020B0502020202020204" pitchFamily="34" charset="0"/>
              </a:rPr>
              <a:t>hyperlink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sz="2800" dirty="0" smtClean="0">
                <a:latin typeface="Century Gothic" panose="020B0502020202020204" pitchFamily="34" charset="0"/>
              </a:rPr>
              <a:t>Apply name anchor link in any of the webpage</a:t>
            </a:r>
            <a:endParaRPr lang="en-US" sz="2800" dirty="0" smtClean="0">
              <a:latin typeface="Century Gothic" panose="020B0502020202020204" pitchFamily="34" charset="0"/>
            </a:endParaRPr>
          </a:p>
          <a:p>
            <a:pPr marL="514350" indent="-514350" algn="just">
              <a:buFontTx/>
              <a:buAutoNum type="arabicPeriod"/>
            </a:pPr>
            <a:r>
              <a:rPr lang="en-US" sz="2800" dirty="0" smtClean="0">
                <a:latin typeface="Century Gothic" panose="020B0502020202020204" pitchFamily="34" charset="0"/>
              </a:rPr>
              <a:t>Zip your folder and upload to Google Classroom. Zip folder name should be </a:t>
            </a:r>
            <a:r>
              <a:rPr lang="en-US" sz="2800" dirty="0" err="1" smtClean="0">
                <a:latin typeface="Century Gothic" panose="020B0502020202020204" pitchFamily="34" charset="0"/>
              </a:rPr>
              <a:t>yourName</a:t>
            </a: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573" y="548680"/>
            <a:ext cx="828092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35560" y="1196752"/>
            <a:ext cx="8064896" cy="26642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73060" y="4364270"/>
            <a:ext cx="8027396" cy="936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APPLYING ID selector :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INTERNAL CSS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941168"/>
            <a:ext cx="11319048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Apply for word Robot inside content only. 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Ignore all word Robot inside heading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772816"/>
            <a:ext cx="10887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using </a:t>
            </a:r>
            <a:r>
              <a:rPr lang="en-US" sz="3200" dirty="0">
                <a:latin typeface="Century Gothic" panose="020B0502020202020204" pitchFamily="34" charset="0"/>
              </a:rPr>
              <a:t>ID selector, </a:t>
            </a:r>
            <a:r>
              <a:rPr lang="en-US" sz="3200" dirty="0" smtClean="0">
                <a:latin typeface="Century Gothic" panose="020B0502020202020204" pitchFamily="34" charset="0"/>
              </a:rPr>
              <a:t>modify </a:t>
            </a:r>
            <a:r>
              <a:rPr lang="en-US" sz="3200" dirty="0">
                <a:latin typeface="Century Gothic" panose="020B0502020202020204" pitchFamily="34" charset="0"/>
              </a:rPr>
              <a:t>the format for word </a:t>
            </a:r>
            <a:r>
              <a:rPr lang="en-US" sz="3200" dirty="0">
                <a:solidFill>
                  <a:srgbClr val="CC0066"/>
                </a:solidFill>
                <a:latin typeface="Century Gothic" panose="020B0502020202020204" pitchFamily="34" charset="0"/>
              </a:rPr>
              <a:t>Robot</a:t>
            </a:r>
            <a:r>
              <a:rPr lang="en-US" sz="3200" dirty="0" smtClean="0">
                <a:latin typeface="Century Gothic" panose="020B0502020202020204" pitchFamily="34" charset="0"/>
              </a:rPr>
              <a:t> </a:t>
            </a:r>
            <a:endParaRPr lang="en-US" sz="3200" u="sng" dirty="0" smtClean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1030288" lvl="1" indent="-573088">
              <a:buFont typeface="+mj-lt"/>
              <a:buAutoNum type="alphaLcPeriod"/>
            </a:pPr>
            <a:r>
              <a:rPr lang="en-US" sz="3200" dirty="0">
                <a:latin typeface="Century Gothic" panose="020B0502020202020204" pitchFamily="34" charset="0"/>
              </a:rPr>
              <a:t>Apply an ID selector with the </a:t>
            </a:r>
            <a:r>
              <a:rPr lang="en-US" sz="3200" dirty="0">
                <a:solidFill>
                  <a:srgbClr val="CC0066"/>
                </a:solidFill>
                <a:latin typeface="Century Gothic" panose="020B0502020202020204" pitchFamily="34" charset="0"/>
              </a:rPr>
              <a:t>id value = 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modify</a:t>
            </a:r>
            <a:r>
              <a:rPr lang="en-US" sz="3200" dirty="0" smtClean="0">
                <a:latin typeface="Century Gothic" panose="020B0502020202020204" pitchFamily="34" charset="0"/>
              </a:rPr>
              <a:t> inside </a:t>
            </a:r>
            <a:r>
              <a:rPr lang="en-US" sz="32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&lt;</a:t>
            </a:r>
            <a:r>
              <a:rPr lang="en-US" sz="3200" dirty="0" err="1" smtClean="0">
                <a:solidFill>
                  <a:srgbClr val="009900"/>
                </a:solidFill>
                <a:latin typeface="Century Gothic" panose="020B0502020202020204" pitchFamily="34" charset="0"/>
              </a:rPr>
              <a:t>yourname</a:t>
            </a:r>
            <a:r>
              <a:rPr lang="en-US" sz="32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&gt;. </a:t>
            </a:r>
            <a:endParaRPr lang="en-US" sz="3200" dirty="0">
              <a:solidFill>
                <a:srgbClr val="009900"/>
              </a:solidFill>
              <a:latin typeface="Century Gothic" panose="020B0502020202020204" pitchFamily="34" charset="0"/>
            </a:endParaRPr>
          </a:p>
          <a:p>
            <a:pPr marL="1030288" lvl="1" indent="-573088">
              <a:buFont typeface="+mj-lt"/>
              <a:buAutoNum type="alphaLcPeriod"/>
            </a:pPr>
            <a:r>
              <a:rPr lang="en-US" sz="3200" dirty="0" smtClean="0">
                <a:latin typeface="Century Gothic" panose="020B0502020202020204" pitchFamily="34" charset="0"/>
              </a:rPr>
              <a:t>Apply </a:t>
            </a: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font face = “</a:t>
            </a:r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Helvetica</a:t>
            </a: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”</a:t>
            </a:r>
            <a:endParaRPr lang="en-US" sz="3200" dirty="0" smtClean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1030288" lvl="1" indent="-573088">
              <a:buFont typeface="+mj-lt"/>
              <a:buAutoNum type="alphaLcPeriod"/>
            </a:pPr>
            <a:r>
              <a:rPr lang="en-US" sz="3200" dirty="0">
                <a:latin typeface="Century Gothic" panose="020B0502020202020204" pitchFamily="34" charset="0"/>
              </a:rPr>
              <a:t>Apply </a:t>
            </a: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background color </a:t>
            </a:r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= </a:t>
            </a: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“yellow”</a:t>
            </a:r>
            <a:endParaRPr lang="en-US" sz="3200" dirty="0" smtClean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990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APPLYING ID selector :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INTERNAL 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628800"/>
            <a:ext cx="1097280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MY" sz="3600" u="sng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Apply in style tag</a:t>
            </a:r>
          </a:p>
          <a:p>
            <a:pPr lvl="0"/>
            <a:r>
              <a:rPr lang="en-MY" sz="36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#</a:t>
            </a:r>
            <a:r>
              <a:rPr lang="en-MY" sz="3600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modify </a:t>
            </a:r>
            <a:r>
              <a:rPr lang="en-MY" sz="360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{</a:t>
            </a:r>
            <a:r>
              <a:rPr lang="en-MY" sz="3600" dirty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font-family</a:t>
            </a:r>
            <a:r>
              <a:rPr lang="en-MY" sz="3600" dirty="0" smtClean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: Helvetica;</a:t>
            </a:r>
          </a:p>
          <a:p>
            <a:pPr lvl="0"/>
            <a:r>
              <a:rPr lang="en-MY" sz="3600" dirty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MY" sz="3600" dirty="0" smtClean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		</a:t>
            </a:r>
            <a:r>
              <a:rPr lang="en-MY" sz="3600" dirty="0" err="1" smtClean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background-color:yellow</a:t>
            </a:r>
            <a:r>
              <a:rPr lang="en-MY" sz="3600" dirty="0" smtClean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6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}</a:t>
            </a:r>
            <a:endParaRPr lang="en-MY" sz="3600" dirty="0">
              <a:solidFill>
                <a:schemeClr val="tx1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4005064"/>
            <a:ext cx="10873208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MY" sz="3600" u="sng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Apply in body tag </a:t>
            </a:r>
          </a:p>
          <a:p>
            <a:pPr lvl="0"/>
            <a:r>
              <a:rPr lang="en-MY" sz="36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MY" sz="3600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wahida</a:t>
            </a:r>
            <a:r>
              <a:rPr lang="en-MY" sz="36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600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id = </a:t>
            </a:r>
            <a:r>
              <a:rPr lang="en-MY" sz="3600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modify</a:t>
            </a:r>
            <a:r>
              <a:rPr lang="en-MY" sz="3600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 </a:t>
            </a:r>
            <a:r>
              <a:rPr lang="en-MY" sz="3600" dirty="0" smtClean="0">
                <a:solidFill>
                  <a:srgbClr val="3399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Robot</a:t>
            </a:r>
            <a:r>
              <a:rPr lang="en-MY" sz="36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</a:t>
            </a:r>
            <a:r>
              <a:rPr lang="en-MY" sz="3600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wahida</a:t>
            </a:r>
            <a:r>
              <a:rPr lang="en-MY" sz="36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endParaRPr lang="en-MY" sz="3600" dirty="0">
              <a:solidFill>
                <a:schemeClr val="tx1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22176"/>
            <a:ext cx="10945216" cy="99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Century Gothic" panose="020B0502020202020204" pitchFamily="34" charset="0"/>
              </a:rPr>
              <a:t>CLASS SELECTORS</a:t>
            </a:r>
            <a:endParaRPr lang="en-MY" sz="5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600200"/>
            <a:ext cx="10945216" cy="2548880"/>
          </a:xfrm>
        </p:spPr>
        <p:txBody>
          <a:bodyPr/>
          <a:lstStyle/>
          <a:p>
            <a:pPr marL="514350" lvl="1" indent="-514350">
              <a:buClrTx/>
              <a:buSzPct val="100000"/>
              <a:buFont typeface="+mj-lt"/>
              <a:buAutoNum type="arabicPeriod"/>
            </a:pPr>
            <a:r>
              <a:rPr lang="en-US" sz="3200" dirty="0" smtClean="0">
                <a:latin typeface="Century Gothic" panose="020B0502020202020204" pitchFamily="34" charset="0"/>
              </a:rPr>
              <a:t> </a:t>
            </a:r>
            <a:r>
              <a:rPr lang="en-US" sz="3200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Custom </a:t>
            </a:r>
            <a:r>
              <a:rPr lang="en-US" sz="32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selector</a:t>
            </a:r>
            <a:r>
              <a:rPr lang="en-US" sz="3200" dirty="0">
                <a:latin typeface="Century Gothic" panose="020B0502020202020204" pitchFamily="34" charset="0"/>
              </a:rPr>
              <a:t>, similar to id selector but can be applied multiple </a:t>
            </a:r>
            <a:r>
              <a:rPr lang="en-US" sz="3200" dirty="0" smtClean="0">
                <a:latin typeface="Century Gothic" panose="020B0502020202020204" pitchFamily="34" charset="0"/>
              </a:rPr>
              <a:t>times</a:t>
            </a:r>
          </a:p>
          <a:p>
            <a:pPr marL="514350" lvl="1" indent="-514350">
              <a:buClrTx/>
              <a:buSzPct val="100000"/>
              <a:buFont typeface="+mj-lt"/>
              <a:buAutoNum type="arabicPeriod"/>
            </a:pPr>
            <a:r>
              <a:rPr lang="en-MY" sz="3200" dirty="0" smtClean="0">
                <a:latin typeface="Century Gothic" panose="020B0502020202020204" pitchFamily="34" charset="0"/>
              </a:rPr>
              <a:t>Use </a:t>
            </a:r>
            <a:r>
              <a:rPr lang="en-MY" sz="3200" dirty="0">
                <a:latin typeface="Century Gothic" panose="020B0502020202020204" pitchFamily="34" charset="0"/>
              </a:rPr>
              <a:t>a </a:t>
            </a:r>
            <a:r>
              <a:rPr lang="en-MY" sz="32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period</a:t>
            </a:r>
            <a:r>
              <a:rPr lang="en-MY" sz="3200" dirty="0">
                <a:latin typeface="Century Gothic" panose="020B0502020202020204" pitchFamily="34" charset="0"/>
              </a:rPr>
              <a:t> character, followed by the </a:t>
            </a:r>
            <a:r>
              <a:rPr lang="en-MY" sz="32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name of the class</a:t>
            </a:r>
            <a:endParaRPr lang="en-US" sz="3200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788670" lvl="1" indent="-514350">
              <a:buClrTx/>
              <a:buFont typeface="+mj-lt"/>
              <a:buAutoNum type="arabicPeriod"/>
            </a:pPr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717032"/>
            <a:ext cx="5040560" cy="199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9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40466"/>
            <a:ext cx="8424936" cy="628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18626" y="980728"/>
            <a:ext cx="8369862" cy="26642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18626" y="4149080"/>
            <a:ext cx="8369862" cy="12241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" y="1450051"/>
            <a:ext cx="109728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100000"/>
            </a:pPr>
            <a:r>
              <a:rPr lang="en-US" sz="32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For heading tag,  </a:t>
            </a:r>
            <a:r>
              <a:rPr lang="en-US" sz="32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apply </a:t>
            </a:r>
            <a:r>
              <a:rPr lang="en-US" sz="3200" dirty="0">
                <a:solidFill>
                  <a:srgbClr val="009900"/>
                </a:solidFill>
                <a:latin typeface="Century Gothic" panose="020B0502020202020204" pitchFamily="34" charset="0"/>
              </a:rPr>
              <a:t>border-style: </a:t>
            </a:r>
            <a:r>
              <a:rPr lang="en-US" sz="32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dotted </a:t>
            </a:r>
            <a:r>
              <a:rPr lang="en-US" sz="32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and </a:t>
            </a:r>
            <a:r>
              <a:rPr lang="en-US" sz="32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font case : uppercase.</a:t>
            </a:r>
            <a:r>
              <a:rPr lang="en-US" sz="32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Class </a:t>
            </a:r>
            <a:r>
              <a:rPr lang="en-US" sz="3200" dirty="0">
                <a:solidFill>
                  <a:prstClr val="black"/>
                </a:solidFill>
                <a:latin typeface="Century Gothic" panose="020B0502020202020204" pitchFamily="34" charset="0"/>
              </a:rPr>
              <a:t>selector </a:t>
            </a:r>
            <a:r>
              <a:rPr lang="en-US" sz="32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should be </a:t>
            </a:r>
            <a:r>
              <a:rPr lang="en-US" sz="32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change.</a:t>
            </a:r>
            <a:endParaRPr lang="en-US" sz="32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598" y="2731130"/>
            <a:ext cx="11103025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MY" sz="3000" u="sng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Apply in style tag</a:t>
            </a:r>
          </a:p>
          <a:p>
            <a:pPr lvl="0"/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  <a:r>
              <a:rPr lang="en-MY" sz="3000" dirty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change </a:t>
            </a:r>
            <a:r>
              <a:rPr lang="en-MY" sz="300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{</a:t>
            </a:r>
            <a:r>
              <a:rPr lang="en-MY" sz="3000" dirty="0" err="1" smtClean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border-style:</a:t>
            </a:r>
            <a:r>
              <a:rPr lang="en-MY" sz="3000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dotted</a:t>
            </a:r>
            <a:r>
              <a:rPr lang="en-MY" sz="3000" dirty="0" smtClean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; </a:t>
            </a:r>
            <a:r>
              <a:rPr lang="en-MY" sz="3000" dirty="0" err="1" smtClean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text-transform:</a:t>
            </a:r>
            <a:r>
              <a:rPr lang="en-MY" sz="3000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uppercase</a:t>
            </a:r>
            <a:r>
              <a:rPr lang="en-MY" sz="30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}</a:t>
            </a:r>
            <a:endParaRPr lang="en-MY" sz="3000" dirty="0">
              <a:solidFill>
                <a:schemeClr val="tx1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598" y="4204325"/>
            <a:ext cx="10873208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MY" sz="3000" u="sng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Apply in body tag </a:t>
            </a:r>
          </a:p>
          <a:p>
            <a:pPr lvl="0"/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&lt;h1 </a:t>
            </a:r>
            <a:r>
              <a:rPr lang="en-MY" sz="3000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class =</a:t>
            </a:r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000" dirty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change</a:t>
            </a:r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000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 </a:t>
            </a:r>
            <a:r>
              <a:rPr lang="en-MY" sz="3000" dirty="0">
                <a:solidFill>
                  <a:srgbClr val="3399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content </a:t>
            </a:r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&lt;/h1&gt;</a:t>
            </a:r>
            <a:r>
              <a:rPr lang="en-MY" sz="3000" dirty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5917" y="5184296"/>
            <a:ext cx="6940243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MY" sz="30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h2 </a:t>
            </a:r>
            <a:r>
              <a:rPr lang="en-MY" sz="3000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class =</a:t>
            </a:r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000" dirty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change</a:t>
            </a:r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000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 </a:t>
            </a:r>
            <a:r>
              <a:rPr lang="en-MY" sz="3000" dirty="0">
                <a:solidFill>
                  <a:srgbClr val="3399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content </a:t>
            </a:r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</a:t>
            </a:r>
            <a:r>
              <a:rPr lang="en-MY" sz="30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h2&gt;</a:t>
            </a:r>
            <a:r>
              <a:rPr lang="en-MY" sz="30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endParaRPr lang="en-MY" sz="3000" dirty="0">
              <a:solidFill>
                <a:schemeClr val="tx1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CLASS </a:t>
            </a:r>
            <a:r>
              <a:rPr lang="en-US" sz="4800" dirty="0">
                <a:latin typeface="Century Gothic" panose="020B0502020202020204" pitchFamily="34" charset="0"/>
              </a:rPr>
              <a:t>selector : </a:t>
            </a:r>
            <a:r>
              <a:rPr lang="en-US" sz="4800" dirty="0">
                <a:solidFill>
                  <a:srgbClr val="CC0066"/>
                </a:solidFill>
                <a:latin typeface="Century Gothic" panose="020B0502020202020204" pitchFamily="34" charset="0"/>
              </a:rPr>
              <a:t>INTERNAL CSS</a:t>
            </a:r>
          </a:p>
        </p:txBody>
      </p:sp>
    </p:spTree>
    <p:extLst>
      <p:ext uri="{BB962C8B-B14F-4D97-AF65-F5344CB8AC3E}">
        <p14:creationId xmlns:p14="http://schemas.microsoft.com/office/powerpoint/2010/main" val="8722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1484784"/>
            <a:ext cx="11281473" cy="5616624"/>
          </a:xfrm>
        </p:spPr>
        <p:txBody>
          <a:bodyPr>
            <a:noAutofit/>
          </a:bodyPr>
          <a:lstStyle/>
          <a:p>
            <a:pPr marL="914400" indent="-566738">
              <a:buSzPct val="150000"/>
              <a:buBlip>
                <a:blip r:embed="rId2"/>
              </a:buBlip>
            </a:pPr>
            <a:r>
              <a:rPr lang="en-US" sz="3000" dirty="0">
                <a:latin typeface="Century Gothic" panose="020B0502020202020204" pitchFamily="34" charset="0"/>
              </a:rPr>
              <a:t>An external style sheet is used to </a:t>
            </a:r>
            <a:r>
              <a:rPr lang="en-US" sz="30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define the style for many HTML pages.</a:t>
            </a:r>
          </a:p>
          <a:p>
            <a:pPr marL="914400" indent="-566738">
              <a:buSzPct val="150000"/>
              <a:buBlip>
                <a:blip r:embed="rId2"/>
              </a:buBlip>
            </a:pPr>
            <a:r>
              <a:rPr lang="en-US" sz="3000" dirty="0">
                <a:latin typeface="Century Gothic" panose="020B0502020202020204" pitchFamily="34" charset="0"/>
              </a:rPr>
              <a:t>To use an external style sheet, </a:t>
            </a:r>
            <a:r>
              <a:rPr lang="en-US" sz="30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add a link</a:t>
            </a:r>
            <a:r>
              <a:rPr lang="en-US" sz="3000" dirty="0">
                <a:latin typeface="Century Gothic" panose="020B0502020202020204" pitchFamily="34" charset="0"/>
              </a:rPr>
              <a:t> to it in the </a:t>
            </a:r>
            <a:r>
              <a:rPr lang="en-US" sz="30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&lt;head&gt; </a:t>
            </a:r>
            <a:r>
              <a:rPr lang="en-US" sz="3000" dirty="0">
                <a:latin typeface="Century Gothic" panose="020B0502020202020204" pitchFamily="34" charset="0"/>
              </a:rPr>
              <a:t>section of the HTML page</a:t>
            </a:r>
          </a:p>
          <a:p>
            <a:pPr marL="914400" indent="-566738">
              <a:buSzPct val="150000"/>
              <a:buBlip>
                <a:blip r:embed="rId2"/>
              </a:buBlip>
            </a:pPr>
            <a:r>
              <a:rPr lang="en-US" sz="3000" dirty="0">
                <a:latin typeface="Century Gothic" panose="020B0502020202020204" pitchFamily="34" charset="0"/>
              </a:rPr>
              <a:t>An external style file with extension .</a:t>
            </a:r>
            <a:r>
              <a:rPr lang="en-US" sz="3000" dirty="0" err="1">
                <a:latin typeface="Century Gothic" panose="020B0502020202020204" pitchFamily="34" charset="0"/>
              </a:rPr>
              <a:t>css</a:t>
            </a:r>
            <a:r>
              <a:rPr lang="en-US" sz="3000" dirty="0">
                <a:latin typeface="Century Gothic" panose="020B0502020202020204" pitchFamily="34" charset="0"/>
              </a:rPr>
              <a:t> (should not contain html tags)</a:t>
            </a:r>
          </a:p>
          <a:p>
            <a:pPr marL="914400" indent="-566738">
              <a:buSzPct val="150000"/>
              <a:buBlip>
                <a:blip r:embed="rId2"/>
              </a:buBlip>
            </a:pPr>
            <a:r>
              <a:rPr lang="en-US" sz="3000" dirty="0" smtClean="0">
                <a:latin typeface="Century Gothic" panose="020B0502020202020204" pitchFamily="34" charset="0"/>
              </a:rPr>
              <a:t>Each </a:t>
            </a:r>
            <a:r>
              <a:rPr lang="en-US" sz="3000" dirty="0">
                <a:latin typeface="Century Gothic" panose="020B0502020202020204" pitchFamily="34" charset="0"/>
              </a:rPr>
              <a:t>web page has to include a link to the </a:t>
            </a:r>
            <a:r>
              <a:rPr lang="en-US" sz="3000" u="sng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css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sz="3000" dirty="0">
                <a:latin typeface="Century Gothic" panose="020B0502020202020204" pitchFamily="34" charset="0"/>
              </a:rPr>
              <a:t>file</a:t>
            </a:r>
          </a:p>
          <a:p>
            <a:pPr marL="914400" indent="-566738">
              <a:buSzPct val="150000"/>
              <a:buBlip>
                <a:blip r:embed="rId2"/>
              </a:buBlip>
            </a:pPr>
            <a:endParaRPr lang="en-US" sz="3000" dirty="0">
              <a:latin typeface="Century Gothic" panose="020B0502020202020204" pitchFamily="34" charset="0"/>
            </a:endParaRPr>
          </a:p>
          <a:p>
            <a:pPr marL="347662" indent="0">
              <a:buSzPct val="150000"/>
              <a:buNone/>
            </a:pPr>
            <a:endParaRPr lang="en-US" sz="3000" dirty="0" smtClean="0">
              <a:latin typeface="Century Gothic" panose="020B0502020202020204" pitchFamily="34" charset="0"/>
            </a:endParaRPr>
          </a:p>
          <a:p>
            <a:pPr marL="347662" indent="0">
              <a:buSzPct val="150000"/>
              <a:buNone/>
            </a:pPr>
            <a:endParaRPr lang="en-US" sz="3000" dirty="0">
              <a:latin typeface="Century Gothic" panose="020B0502020202020204" pitchFamily="34" charset="0"/>
            </a:endParaRPr>
          </a:p>
          <a:p>
            <a:pPr marL="914400" indent="-566738">
              <a:buSzPct val="150000"/>
              <a:buBlip>
                <a:blip r:embed="rId2"/>
              </a:buBlip>
            </a:pPr>
            <a:endParaRPr lang="en-US" sz="3000" dirty="0">
              <a:latin typeface="Century Gothic" panose="020B0502020202020204" pitchFamily="34" charset="0"/>
            </a:endParaRPr>
          </a:p>
          <a:p>
            <a:pPr marL="914400" indent="-566738">
              <a:buSzPct val="150000"/>
              <a:buBlip>
                <a:blip r:embed="rId2"/>
              </a:buBlip>
            </a:pPr>
            <a:endParaRPr lang="en-US" sz="3000" dirty="0">
              <a:latin typeface="Century Gothic" panose="020B0502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EXTERNAL STYLE SHEET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3432" y="5157192"/>
            <a:ext cx="9721080" cy="15121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7663" lvl="2" indent="-65088"/>
            <a:r>
              <a:rPr lang="en-MY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MY" sz="2800" dirty="0">
                <a:solidFill>
                  <a:srgbClr val="CC0066"/>
                </a:solidFill>
                <a:latin typeface="Century Gothic" panose="020B0502020202020204" pitchFamily="34" charset="0"/>
              </a:rPr>
              <a:t>head</a:t>
            </a:r>
            <a:r>
              <a:rPr lang="en-MY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</a:p>
          <a:p>
            <a:pPr marL="347663" lvl="2" indent="-65088"/>
            <a:r>
              <a:rPr lang="en-MY" sz="2800" dirty="0" smtClean="0">
                <a:latin typeface="Century Gothic" panose="020B0502020202020204" pitchFamily="34" charset="0"/>
              </a:rPr>
              <a:t>&lt;</a:t>
            </a:r>
            <a:r>
              <a:rPr lang="en-MY" sz="2800" dirty="0">
                <a:latin typeface="Century Gothic" panose="020B0502020202020204" pitchFamily="34" charset="0"/>
              </a:rPr>
              <a:t>link </a:t>
            </a:r>
            <a:r>
              <a:rPr lang="en-MY" sz="2800" dirty="0" err="1">
                <a:latin typeface="Century Gothic" panose="020B0502020202020204" pitchFamily="34" charset="0"/>
              </a:rPr>
              <a:t>rel</a:t>
            </a:r>
            <a:r>
              <a:rPr lang="en-MY" sz="2800" dirty="0">
                <a:latin typeface="Century Gothic" panose="020B0502020202020204" pitchFamily="34" charset="0"/>
              </a:rPr>
              <a:t>="stylesheet" type="text/</a:t>
            </a:r>
            <a:r>
              <a:rPr lang="en-MY" sz="2800" dirty="0" err="1">
                <a:latin typeface="Century Gothic" panose="020B0502020202020204" pitchFamily="34" charset="0"/>
              </a:rPr>
              <a:t>css</a:t>
            </a:r>
            <a:r>
              <a:rPr lang="en-MY" sz="2800" dirty="0">
                <a:latin typeface="Century Gothic" panose="020B0502020202020204" pitchFamily="34" charset="0"/>
              </a:rPr>
              <a:t>" </a:t>
            </a:r>
            <a:r>
              <a:rPr lang="en-MY" sz="2800" dirty="0" err="1">
                <a:solidFill>
                  <a:srgbClr val="009900"/>
                </a:solidFill>
                <a:latin typeface="Century Gothic" panose="020B0502020202020204" pitchFamily="34" charset="0"/>
              </a:rPr>
              <a:t>href</a:t>
            </a:r>
            <a:r>
              <a:rPr lang="en-MY" sz="2800" dirty="0">
                <a:solidFill>
                  <a:srgbClr val="009900"/>
                </a:solidFill>
                <a:latin typeface="Century Gothic" panose="020B0502020202020204" pitchFamily="34" charset="0"/>
              </a:rPr>
              <a:t>=“style1.css</a:t>
            </a:r>
            <a:r>
              <a:rPr lang="en-MY" sz="2800" dirty="0">
                <a:latin typeface="Century Gothic" panose="020B0502020202020204" pitchFamily="34" charset="0"/>
              </a:rPr>
              <a:t>"&gt;</a:t>
            </a:r>
            <a:br>
              <a:rPr lang="en-MY" sz="2800" dirty="0">
                <a:latin typeface="Century Gothic" panose="020B0502020202020204" pitchFamily="34" charset="0"/>
              </a:rPr>
            </a:br>
            <a:r>
              <a:rPr lang="en-MY" sz="2800" dirty="0">
                <a:solidFill>
                  <a:srgbClr val="CC0066"/>
                </a:solidFill>
                <a:latin typeface="Century Gothic" panose="020B0502020202020204" pitchFamily="34" charset="0"/>
              </a:rPr>
              <a:t>&lt;/head&gt;</a:t>
            </a:r>
          </a:p>
          <a:p>
            <a:pPr marL="0" lvl="1"/>
            <a:endParaRPr lang="en-MY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6580</TotalTime>
  <Words>949</Words>
  <Application>Microsoft Office PowerPoint</Application>
  <PresentationFormat>Widescreen</PresentationFormat>
  <Paragraphs>191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Century Gothic</vt:lpstr>
      <vt:lpstr>Courier New</vt:lpstr>
      <vt:lpstr>Wingdings</vt:lpstr>
      <vt:lpstr>Clarity</vt:lpstr>
      <vt:lpstr>Cascading Style Sheet (CSS )</vt:lpstr>
      <vt:lpstr>ID SELECTORS</vt:lpstr>
      <vt:lpstr>PowerPoint Presentation</vt:lpstr>
      <vt:lpstr>APPLYING ID selector : INTERNAL CSS</vt:lpstr>
      <vt:lpstr>APPLYING ID selector : INTERNAL CSS</vt:lpstr>
      <vt:lpstr>CLASS SELECTORS</vt:lpstr>
      <vt:lpstr>PowerPoint Presentation</vt:lpstr>
      <vt:lpstr>APPLYING CLASS selector : INTERNAL CSS</vt:lpstr>
      <vt:lpstr>APPLYING CSS : EXTERNAL STYLE SHEET</vt:lpstr>
      <vt:lpstr>APPLYING : EXTERNAL CSS</vt:lpstr>
      <vt:lpstr>APPLYING : EXTERNAL CSS</vt:lpstr>
      <vt:lpstr>APPLYING : EXTERNAL CSS</vt:lpstr>
      <vt:lpstr>APPLYING : INLINE CSS</vt:lpstr>
      <vt:lpstr>APPLYING : INLINE CSS</vt:lpstr>
      <vt:lpstr>APPLYING : EXTERNAL CSS</vt:lpstr>
      <vt:lpstr>APPLYING : EXTERNAL CSS</vt:lpstr>
      <vt:lpstr>APPLYING : EXTERNAL CSS</vt:lpstr>
      <vt:lpstr>APPLYING : EXTERNAL CSS</vt:lpstr>
      <vt:lpstr>APPLYING : EXTERNAL CSS</vt:lpstr>
      <vt:lpstr>APPLYING : EXTERNAL CSS</vt:lpstr>
      <vt:lpstr>APPLYING : INTERNAL CSS</vt:lpstr>
      <vt:lpstr>APPLYING : INTERNAL CSS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6 : Basic Web Development</dc:title>
  <dc:creator>nswahida</dc:creator>
  <cp:lastModifiedBy>Norwahida Syazwani Binti Othman</cp:lastModifiedBy>
  <cp:revision>374</cp:revision>
  <dcterms:created xsi:type="dcterms:W3CDTF">2014-12-02T04:10:03Z</dcterms:created>
  <dcterms:modified xsi:type="dcterms:W3CDTF">2019-09-26T02:36:31Z</dcterms:modified>
</cp:coreProperties>
</file>